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1" r:id="rId1"/>
  </p:sldMasterIdLst>
  <p:notesMasterIdLst>
    <p:notesMasterId r:id="rId15"/>
  </p:notesMasterIdLst>
  <p:sldIdLst>
    <p:sldId id="256" r:id="rId2"/>
    <p:sldId id="258" r:id="rId3"/>
    <p:sldId id="257" r:id="rId4"/>
    <p:sldId id="259" r:id="rId5"/>
    <p:sldId id="260" r:id="rId6"/>
    <p:sldId id="261" r:id="rId7"/>
    <p:sldId id="266" r:id="rId8"/>
    <p:sldId id="267" r:id="rId9"/>
    <p:sldId id="269" r:id="rId10"/>
    <p:sldId id="270" r:id="rId11"/>
    <p:sldId id="271" r:id="rId12"/>
    <p:sldId id="264"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9"/>
    <p:restoredTop sz="84962"/>
  </p:normalViewPr>
  <p:slideViewPr>
    <p:cSldViewPr snapToGrid="0" snapToObjects="1">
      <p:cViewPr varScale="1">
        <p:scale>
          <a:sx n="116" d="100"/>
          <a:sy n="116" d="100"/>
        </p:scale>
        <p:origin x="10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7A5B01-6A45-AD47-B671-F6CA29CC95AF}" type="datetimeFigureOut">
              <a:rPr lang="en-US" smtClean="0"/>
              <a:t>3/24/21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7FC7B-9204-0B49-B930-FD8CF0117576}" type="slidenum">
              <a:rPr lang="en-US" smtClean="0"/>
              <a:t>‹#›</a:t>
            </a:fld>
            <a:endParaRPr lang="en-US"/>
          </a:p>
        </p:txBody>
      </p:sp>
    </p:spTree>
    <p:extLst>
      <p:ext uri="{BB962C8B-B14F-4D97-AF65-F5344CB8AC3E}">
        <p14:creationId xmlns:p14="http://schemas.microsoft.com/office/powerpoint/2010/main" val="3055782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7FC7B-9204-0B49-B930-FD8CF0117576}" type="slidenum">
              <a:rPr lang="en-US" smtClean="0"/>
              <a:t>1</a:t>
            </a:fld>
            <a:endParaRPr lang="en-US"/>
          </a:p>
        </p:txBody>
      </p:sp>
    </p:spTree>
    <p:extLst>
      <p:ext uri="{BB962C8B-B14F-4D97-AF65-F5344CB8AC3E}">
        <p14:creationId xmlns:p14="http://schemas.microsoft.com/office/powerpoint/2010/main" val="3136239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solidFill>
                  <a:schemeClr val="bg1"/>
                </a:solidFill>
              </a:rPr>
              <a:t>Shape:</a:t>
            </a:r>
          </a:p>
          <a:p>
            <a:r>
              <a:rPr lang="en-US" sz="1200" dirty="0">
                <a:solidFill>
                  <a:schemeClr val="bg1"/>
                </a:solidFill>
              </a:rPr>
              <a:t>4898, 12</a:t>
            </a:r>
            <a:endParaRPr lang="en-US"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87F7FC7B-9204-0B49-B930-FD8CF0117576}" type="slidenum">
              <a:rPr lang="en-US" smtClean="0"/>
              <a:t>6</a:t>
            </a:fld>
            <a:endParaRPr lang="en-US"/>
          </a:p>
        </p:txBody>
      </p:sp>
    </p:spTree>
    <p:extLst>
      <p:ext uri="{BB962C8B-B14F-4D97-AF65-F5344CB8AC3E}">
        <p14:creationId xmlns:p14="http://schemas.microsoft.com/office/powerpoint/2010/main" val="3133793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E85EBC9-E5FF-EE4B-A5C6-59F4A9980625}" type="datetimeFigureOut">
              <a:rPr lang="en-US" smtClean="0"/>
              <a:t>3/24/21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571658B-BDCF-F045-85D5-3F8133EBC8CD}"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7213382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85EBC9-E5FF-EE4B-A5C6-59F4A9980625}" type="datetimeFigureOut">
              <a:rPr lang="en-US" smtClean="0"/>
              <a:t>3/24/21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1658B-BDCF-F045-85D5-3F8133EBC8CD}" type="slidenum">
              <a:rPr lang="en-US" smtClean="0"/>
              <a:t>‹#›</a:t>
            </a:fld>
            <a:endParaRPr lang="en-US"/>
          </a:p>
        </p:txBody>
      </p:sp>
    </p:spTree>
    <p:extLst>
      <p:ext uri="{BB962C8B-B14F-4D97-AF65-F5344CB8AC3E}">
        <p14:creationId xmlns:p14="http://schemas.microsoft.com/office/powerpoint/2010/main" val="3195337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85EBC9-E5FF-EE4B-A5C6-59F4A9980625}" type="datetimeFigureOut">
              <a:rPr lang="en-US" smtClean="0"/>
              <a:t>3/24/21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1658B-BDCF-F045-85D5-3F8133EBC8CD}" type="slidenum">
              <a:rPr lang="en-US" smtClean="0"/>
              <a:t>‹#›</a:t>
            </a:fld>
            <a:endParaRPr lang="en-US"/>
          </a:p>
        </p:txBody>
      </p:sp>
    </p:spTree>
    <p:extLst>
      <p:ext uri="{BB962C8B-B14F-4D97-AF65-F5344CB8AC3E}">
        <p14:creationId xmlns:p14="http://schemas.microsoft.com/office/powerpoint/2010/main" val="1357333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85EBC9-E5FF-EE4B-A5C6-59F4A9980625}" type="datetimeFigureOut">
              <a:rPr lang="en-US" smtClean="0"/>
              <a:t>3/24/21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1658B-BDCF-F045-85D5-3F8133EBC8CD}" type="slidenum">
              <a:rPr lang="en-US" smtClean="0"/>
              <a:t>‹#›</a:t>
            </a:fld>
            <a:endParaRPr lang="en-US"/>
          </a:p>
        </p:txBody>
      </p:sp>
    </p:spTree>
    <p:extLst>
      <p:ext uri="{BB962C8B-B14F-4D97-AF65-F5344CB8AC3E}">
        <p14:creationId xmlns:p14="http://schemas.microsoft.com/office/powerpoint/2010/main" val="4016508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E85EBC9-E5FF-EE4B-A5C6-59F4A9980625}" type="datetimeFigureOut">
              <a:rPr lang="en-US" smtClean="0"/>
              <a:t>3/24/21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571658B-BDCF-F045-85D5-3F8133EBC8CD}"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435483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85EBC9-E5FF-EE4B-A5C6-59F4A9980625}" type="datetimeFigureOut">
              <a:rPr lang="en-US" smtClean="0"/>
              <a:t>3/24/21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1658B-BDCF-F045-85D5-3F8133EBC8CD}" type="slidenum">
              <a:rPr lang="en-US" smtClean="0"/>
              <a:t>‹#›</a:t>
            </a:fld>
            <a:endParaRPr lang="en-US"/>
          </a:p>
        </p:txBody>
      </p:sp>
    </p:spTree>
    <p:extLst>
      <p:ext uri="{BB962C8B-B14F-4D97-AF65-F5344CB8AC3E}">
        <p14:creationId xmlns:p14="http://schemas.microsoft.com/office/powerpoint/2010/main" val="178384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85EBC9-E5FF-EE4B-A5C6-59F4A9980625}" type="datetimeFigureOut">
              <a:rPr lang="en-US" smtClean="0"/>
              <a:t>3/24/21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71658B-BDCF-F045-85D5-3F8133EBC8CD}" type="slidenum">
              <a:rPr lang="en-US" smtClean="0"/>
              <a:t>‹#›</a:t>
            </a:fld>
            <a:endParaRPr lang="en-US"/>
          </a:p>
        </p:txBody>
      </p:sp>
    </p:spTree>
    <p:extLst>
      <p:ext uri="{BB962C8B-B14F-4D97-AF65-F5344CB8AC3E}">
        <p14:creationId xmlns:p14="http://schemas.microsoft.com/office/powerpoint/2010/main" val="1528657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85EBC9-E5FF-EE4B-A5C6-59F4A9980625}" type="datetimeFigureOut">
              <a:rPr lang="en-US" smtClean="0"/>
              <a:t>3/24/21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71658B-BDCF-F045-85D5-3F8133EBC8CD}" type="slidenum">
              <a:rPr lang="en-US" smtClean="0"/>
              <a:t>‹#›</a:t>
            </a:fld>
            <a:endParaRPr lang="en-US"/>
          </a:p>
        </p:txBody>
      </p:sp>
    </p:spTree>
    <p:extLst>
      <p:ext uri="{BB962C8B-B14F-4D97-AF65-F5344CB8AC3E}">
        <p14:creationId xmlns:p14="http://schemas.microsoft.com/office/powerpoint/2010/main" val="4051316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5EBC9-E5FF-EE4B-A5C6-59F4A9980625}" type="datetimeFigureOut">
              <a:rPr lang="en-US" smtClean="0"/>
              <a:t>3/24/21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71658B-BDCF-F045-85D5-3F8133EBC8CD}" type="slidenum">
              <a:rPr lang="en-US" smtClean="0"/>
              <a:t>‹#›</a:t>
            </a:fld>
            <a:endParaRPr lang="en-US"/>
          </a:p>
        </p:txBody>
      </p:sp>
    </p:spTree>
    <p:extLst>
      <p:ext uri="{BB962C8B-B14F-4D97-AF65-F5344CB8AC3E}">
        <p14:creationId xmlns:p14="http://schemas.microsoft.com/office/powerpoint/2010/main" val="150034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E85EBC9-E5FF-EE4B-A5C6-59F4A9980625}" type="datetimeFigureOut">
              <a:rPr lang="en-US" smtClean="0"/>
              <a:t>3/24/21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571658B-BDCF-F045-85D5-3F8133EBC8C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9750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E85EBC9-E5FF-EE4B-A5C6-59F4A9980625}" type="datetimeFigureOut">
              <a:rPr lang="en-US" smtClean="0"/>
              <a:t>3/24/21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571658B-BDCF-F045-85D5-3F8133EBC8C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6336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E85EBC9-E5FF-EE4B-A5C6-59F4A9980625}" type="datetimeFigureOut">
              <a:rPr lang="en-US" smtClean="0"/>
              <a:t>3/24/21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571658B-BDCF-F045-85D5-3F8133EBC8CD}"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506385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chive.ics.uci.edu/ml/datasets/wine+qualit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0564-E6A5-B642-9681-24B297B0F510}"/>
              </a:ext>
            </a:extLst>
          </p:cNvPr>
          <p:cNvSpPr>
            <a:spLocks noGrp="1"/>
          </p:cNvSpPr>
          <p:nvPr>
            <p:ph type="ctrTitle"/>
          </p:nvPr>
        </p:nvSpPr>
        <p:spPr>
          <a:xfrm>
            <a:off x="1458231" y="1683241"/>
            <a:ext cx="5525305" cy="2367221"/>
          </a:xfrm>
        </p:spPr>
        <p:txBody>
          <a:bodyPr>
            <a:normAutofit fontScale="90000"/>
          </a:bodyPr>
          <a:lstStyle/>
          <a:p>
            <a:r>
              <a:rPr lang="en-US" sz="5400" dirty="0"/>
              <a:t>The good, the bad, the average: White wine edition</a:t>
            </a:r>
          </a:p>
        </p:txBody>
      </p:sp>
      <p:sp>
        <p:nvSpPr>
          <p:cNvPr id="3" name="Subtitle 2">
            <a:extLst>
              <a:ext uri="{FF2B5EF4-FFF2-40B4-BE49-F238E27FC236}">
                <a16:creationId xmlns:a16="http://schemas.microsoft.com/office/drawing/2014/main" id="{C26E55C5-71B0-2641-AFB7-941DD71BDD0B}"/>
              </a:ext>
            </a:extLst>
          </p:cNvPr>
          <p:cNvSpPr>
            <a:spLocks noGrp="1"/>
          </p:cNvSpPr>
          <p:nvPr>
            <p:ph type="subTitle" idx="1"/>
          </p:nvPr>
        </p:nvSpPr>
        <p:spPr>
          <a:xfrm>
            <a:off x="1452617" y="4262997"/>
            <a:ext cx="5530919" cy="719520"/>
          </a:xfrm>
        </p:spPr>
        <p:txBody>
          <a:bodyPr>
            <a:normAutofit fontScale="92500" lnSpcReduction="20000"/>
          </a:bodyPr>
          <a:lstStyle/>
          <a:p>
            <a:r>
              <a:rPr lang="en-US" dirty="0"/>
              <a:t>Julie Nguyen</a:t>
            </a:r>
          </a:p>
          <a:p>
            <a:r>
              <a:rPr lang="en-US" dirty="0"/>
              <a:t>DS5K Capstone</a:t>
            </a:r>
          </a:p>
        </p:txBody>
      </p:sp>
      <p:pic>
        <p:nvPicPr>
          <p:cNvPr id="5" name="Picture 4" descr="A picture containing indoor, beverage, alcohol, glass&#10;&#10;Description automatically generated">
            <a:extLst>
              <a:ext uri="{FF2B5EF4-FFF2-40B4-BE49-F238E27FC236}">
                <a16:creationId xmlns:a16="http://schemas.microsoft.com/office/drawing/2014/main" id="{B412461E-CA14-4348-8AA6-56E27F7EB5EE}"/>
              </a:ext>
            </a:extLst>
          </p:cNvPr>
          <p:cNvPicPr>
            <a:picLocks noChangeAspect="1"/>
          </p:cNvPicPr>
          <p:nvPr/>
        </p:nvPicPr>
        <p:blipFill rotWithShape="1">
          <a:blip r:embed="rId3"/>
          <a:srcRect r="818" b="-4"/>
          <a:stretch/>
        </p:blipFill>
        <p:spPr>
          <a:xfrm>
            <a:off x="8116373" y="1116345"/>
            <a:ext cx="2799103" cy="3866172"/>
          </a:xfrm>
          <a:prstGeom prst="rect">
            <a:avLst/>
          </a:prstGeom>
        </p:spPr>
      </p:pic>
    </p:spTree>
    <p:extLst>
      <p:ext uri="{BB962C8B-B14F-4D97-AF65-F5344CB8AC3E}">
        <p14:creationId xmlns:p14="http://schemas.microsoft.com/office/powerpoint/2010/main" val="2461329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8EC0-14C4-9D47-91EE-09B971403411}"/>
              </a:ext>
            </a:extLst>
          </p:cNvPr>
          <p:cNvSpPr>
            <a:spLocks noGrp="1"/>
          </p:cNvSpPr>
          <p:nvPr>
            <p:ph type="title"/>
          </p:nvPr>
        </p:nvSpPr>
        <p:spPr/>
        <p:txBody>
          <a:bodyPr/>
          <a:lstStyle/>
          <a:p>
            <a:r>
              <a:rPr lang="en-US" dirty="0"/>
              <a:t>K Nearest Neighbors</a:t>
            </a:r>
          </a:p>
        </p:txBody>
      </p:sp>
      <p:sp>
        <p:nvSpPr>
          <p:cNvPr id="3" name="Content Placeholder 2">
            <a:extLst>
              <a:ext uri="{FF2B5EF4-FFF2-40B4-BE49-F238E27FC236}">
                <a16:creationId xmlns:a16="http://schemas.microsoft.com/office/drawing/2014/main" id="{578BE1C6-A7B4-D449-AE8D-63753379C8C6}"/>
              </a:ext>
            </a:extLst>
          </p:cNvPr>
          <p:cNvSpPr>
            <a:spLocks noGrp="1"/>
          </p:cNvSpPr>
          <p:nvPr>
            <p:ph idx="1"/>
          </p:nvPr>
        </p:nvSpPr>
        <p:spPr>
          <a:xfrm>
            <a:off x="1219200" y="1655805"/>
            <a:ext cx="5317524" cy="4300152"/>
          </a:xfrm>
        </p:spPr>
        <p:txBody>
          <a:bodyPr>
            <a:normAutofit/>
          </a:bodyPr>
          <a:lstStyle/>
          <a:p>
            <a:pPr marL="0" indent="0">
              <a:buNone/>
            </a:pPr>
            <a:r>
              <a:rPr lang="en-US" dirty="0"/>
              <a:t>Rating Response Variable (y) + 11 features (X)</a:t>
            </a:r>
          </a:p>
          <a:p>
            <a:r>
              <a:rPr lang="en-US" dirty="0"/>
              <a:t>Used Train/Text with </a:t>
            </a:r>
            <a:r>
              <a:rPr lang="en-US" dirty="0" err="1"/>
              <a:t>StandardScaler</a:t>
            </a:r>
            <a:endParaRPr lang="en-US" dirty="0"/>
          </a:p>
          <a:p>
            <a:r>
              <a:rPr lang="en-US" dirty="0"/>
              <a:t>Found the best K value of 4</a:t>
            </a:r>
          </a:p>
          <a:p>
            <a:r>
              <a:rPr lang="en-US" dirty="0"/>
              <a:t>Accuracy: 0.9585034013605442</a:t>
            </a:r>
          </a:p>
        </p:txBody>
      </p:sp>
      <p:pic>
        <p:nvPicPr>
          <p:cNvPr id="6146" name="Picture 2">
            <a:extLst>
              <a:ext uri="{FF2B5EF4-FFF2-40B4-BE49-F238E27FC236}">
                <a16:creationId xmlns:a16="http://schemas.microsoft.com/office/drawing/2014/main" id="{A3A4ED1B-048A-BF42-810D-81DA76780B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9683" y="1655804"/>
            <a:ext cx="4773651" cy="3571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832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8EC0-14C4-9D47-91EE-09B971403411}"/>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578BE1C6-A7B4-D449-AE8D-63753379C8C6}"/>
              </a:ext>
            </a:extLst>
          </p:cNvPr>
          <p:cNvSpPr>
            <a:spLocks noGrp="1"/>
          </p:cNvSpPr>
          <p:nvPr>
            <p:ph idx="1"/>
          </p:nvPr>
        </p:nvSpPr>
        <p:spPr>
          <a:xfrm>
            <a:off x="1219200" y="1655805"/>
            <a:ext cx="5317524" cy="4300152"/>
          </a:xfrm>
        </p:spPr>
        <p:txBody>
          <a:bodyPr>
            <a:normAutofit/>
          </a:bodyPr>
          <a:lstStyle/>
          <a:p>
            <a:pPr marL="0" indent="0">
              <a:buNone/>
            </a:pPr>
            <a:r>
              <a:rPr lang="en-US" dirty="0"/>
              <a:t>Rating Response Variable (y) + 11 features (X)</a:t>
            </a:r>
          </a:p>
          <a:p>
            <a:r>
              <a:rPr lang="en-US" dirty="0"/>
              <a:t>Used Train/Text with </a:t>
            </a:r>
            <a:r>
              <a:rPr lang="en-US" dirty="0" err="1"/>
              <a:t>StandardScaler</a:t>
            </a:r>
            <a:endParaRPr lang="en-US" dirty="0"/>
          </a:p>
          <a:p>
            <a:r>
              <a:rPr lang="en-US" dirty="0" err="1"/>
              <a:t>N_estimator</a:t>
            </a:r>
            <a:r>
              <a:rPr lang="en-US" dirty="0"/>
              <a:t> = 200</a:t>
            </a:r>
          </a:p>
          <a:p>
            <a:r>
              <a:rPr lang="en-US" dirty="0"/>
              <a:t>Accuracy: 0.96</a:t>
            </a:r>
          </a:p>
        </p:txBody>
      </p:sp>
      <p:pic>
        <p:nvPicPr>
          <p:cNvPr id="5" name="Picture 4" descr="Table&#10;&#10;Description automatically generated">
            <a:extLst>
              <a:ext uri="{FF2B5EF4-FFF2-40B4-BE49-F238E27FC236}">
                <a16:creationId xmlns:a16="http://schemas.microsoft.com/office/drawing/2014/main" id="{C88AC4CC-230F-0440-BC21-191C591956F9}"/>
              </a:ext>
            </a:extLst>
          </p:cNvPr>
          <p:cNvPicPr>
            <a:picLocks noChangeAspect="1"/>
          </p:cNvPicPr>
          <p:nvPr/>
        </p:nvPicPr>
        <p:blipFill>
          <a:blip r:embed="rId2"/>
          <a:stretch>
            <a:fillRect/>
          </a:stretch>
        </p:blipFill>
        <p:spPr>
          <a:xfrm>
            <a:off x="5414545" y="2958757"/>
            <a:ext cx="6007100" cy="2997200"/>
          </a:xfrm>
          <a:prstGeom prst="rect">
            <a:avLst/>
          </a:prstGeom>
        </p:spPr>
      </p:pic>
    </p:spTree>
    <p:extLst>
      <p:ext uri="{BB962C8B-B14F-4D97-AF65-F5344CB8AC3E}">
        <p14:creationId xmlns:p14="http://schemas.microsoft.com/office/powerpoint/2010/main" val="3750020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D5C0-119A-9F49-A25F-8AC4207A0DC9}"/>
              </a:ext>
            </a:extLst>
          </p:cNvPr>
          <p:cNvSpPr>
            <a:spLocks noGrp="1"/>
          </p:cNvSpPr>
          <p:nvPr>
            <p:ph type="title"/>
          </p:nvPr>
        </p:nvSpPr>
        <p:spPr/>
        <p:txBody>
          <a:bodyPr/>
          <a:lstStyle/>
          <a:p>
            <a:r>
              <a:rPr lang="en-US" dirty="0"/>
              <a:t>Conclusions &amp; Limitations</a:t>
            </a:r>
          </a:p>
        </p:txBody>
      </p:sp>
      <p:sp>
        <p:nvSpPr>
          <p:cNvPr id="3" name="Content Placeholder 2">
            <a:extLst>
              <a:ext uri="{FF2B5EF4-FFF2-40B4-BE49-F238E27FC236}">
                <a16:creationId xmlns:a16="http://schemas.microsoft.com/office/drawing/2014/main" id="{E38E1B79-5AC6-FF49-8EEC-E9ED5CD9C4D5}"/>
              </a:ext>
            </a:extLst>
          </p:cNvPr>
          <p:cNvSpPr>
            <a:spLocks noGrp="1"/>
          </p:cNvSpPr>
          <p:nvPr>
            <p:ph idx="1"/>
          </p:nvPr>
        </p:nvSpPr>
        <p:spPr>
          <a:xfrm>
            <a:off x="1371600" y="2286000"/>
            <a:ext cx="9601200" cy="4114800"/>
          </a:xfrm>
        </p:spPr>
        <p:txBody>
          <a:bodyPr/>
          <a:lstStyle/>
          <a:p>
            <a:r>
              <a:rPr lang="en-US" dirty="0"/>
              <a:t>Overall, after creating a categorical ratings variables, all the models all seem to be accurate in determining the which wines were Bad, Average, or Good.</a:t>
            </a:r>
          </a:p>
          <a:p>
            <a:r>
              <a:rPr lang="en-US" dirty="0"/>
              <a:t>It seems that white wines with less alcohol would skew more towards the bad and average side.</a:t>
            </a:r>
          </a:p>
          <a:p>
            <a:r>
              <a:rPr lang="en-US" dirty="0"/>
              <a:t>It also seems that most good white wines had a pH of no more than 3.5 so perhaps these wines were more tart. </a:t>
            </a:r>
          </a:p>
          <a:p>
            <a:r>
              <a:rPr lang="en-US" dirty="0"/>
              <a:t>However, since this dataset was sampled from one Portuguese winery and this dataset has no data about things like grape types, wine brand, wine selling price, etc.  All which could influence the quality variable in some aspect.</a:t>
            </a:r>
          </a:p>
          <a:p>
            <a:endParaRPr lang="en-US" dirty="0"/>
          </a:p>
        </p:txBody>
      </p:sp>
    </p:spTree>
    <p:extLst>
      <p:ext uri="{BB962C8B-B14F-4D97-AF65-F5344CB8AC3E}">
        <p14:creationId xmlns:p14="http://schemas.microsoft.com/office/powerpoint/2010/main" val="158159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D5C0-119A-9F49-A25F-8AC4207A0DC9}"/>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E38E1B79-5AC6-FF49-8EEC-E9ED5CD9C4D5}"/>
              </a:ext>
            </a:extLst>
          </p:cNvPr>
          <p:cNvSpPr>
            <a:spLocks noGrp="1"/>
          </p:cNvSpPr>
          <p:nvPr>
            <p:ph idx="1"/>
          </p:nvPr>
        </p:nvSpPr>
        <p:spPr/>
        <p:txBody>
          <a:bodyPr/>
          <a:lstStyle/>
          <a:p>
            <a:r>
              <a:rPr lang="en-US" dirty="0"/>
              <a:t>Do the same type of models on the red wine to see which variables might be different in red wine.</a:t>
            </a:r>
          </a:p>
          <a:p>
            <a:r>
              <a:rPr lang="en-US" dirty="0"/>
              <a:t>Do more tuning on Random Forest just because.</a:t>
            </a:r>
          </a:p>
          <a:p>
            <a:r>
              <a:rPr lang="en-US" dirty="0"/>
              <a:t>Combine the white and red and see if there is a way to determine which combination of biochemical factors could determine if a wine is red or white.</a:t>
            </a:r>
          </a:p>
          <a:p>
            <a:r>
              <a:rPr lang="en-US" dirty="0"/>
              <a:t>See if other wineries have datasets like this.</a:t>
            </a:r>
          </a:p>
        </p:txBody>
      </p:sp>
    </p:spTree>
    <p:extLst>
      <p:ext uri="{BB962C8B-B14F-4D97-AF65-F5344CB8AC3E}">
        <p14:creationId xmlns:p14="http://schemas.microsoft.com/office/powerpoint/2010/main" val="1222369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C972-652F-AC4C-B1C9-397E6A3148D7}"/>
              </a:ext>
            </a:extLst>
          </p:cNvPr>
          <p:cNvSpPr>
            <a:spLocks noGrp="1"/>
          </p:cNvSpPr>
          <p:nvPr>
            <p:ph type="title"/>
          </p:nvPr>
        </p:nvSpPr>
        <p:spPr>
          <a:xfrm>
            <a:off x="1451579" y="1376053"/>
            <a:ext cx="9405891" cy="1002990"/>
          </a:xfrm>
        </p:spPr>
        <p:txBody>
          <a:bodyPr anchor="ctr">
            <a:normAutofit/>
          </a:bodyPr>
          <a:lstStyle/>
          <a:p>
            <a:r>
              <a:rPr lang="en-US"/>
              <a:t>Introduction</a:t>
            </a:r>
          </a:p>
        </p:txBody>
      </p:sp>
      <p:sp>
        <p:nvSpPr>
          <p:cNvPr id="3" name="Content Placeholder 2">
            <a:extLst>
              <a:ext uri="{FF2B5EF4-FFF2-40B4-BE49-F238E27FC236}">
                <a16:creationId xmlns:a16="http://schemas.microsoft.com/office/drawing/2014/main" id="{F7B38FE6-D69A-3D45-9A13-E04AAD5CD83E}"/>
              </a:ext>
            </a:extLst>
          </p:cNvPr>
          <p:cNvSpPr>
            <a:spLocks noGrp="1"/>
          </p:cNvSpPr>
          <p:nvPr>
            <p:ph idx="1"/>
          </p:nvPr>
        </p:nvSpPr>
        <p:spPr>
          <a:xfrm>
            <a:off x="1451579" y="2464991"/>
            <a:ext cx="9405891" cy="3676317"/>
          </a:xfrm>
        </p:spPr>
        <p:txBody>
          <a:bodyPr>
            <a:normAutofit/>
          </a:bodyPr>
          <a:lstStyle/>
          <a:p>
            <a:pPr marL="0" indent="0">
              <a:lnSpc>
                <a:spcPct val="110000"/>
              </a:lnSpc>
              <a:buNone/>
            </a:pPr>
            <a:r>
              <a:rPr lang="en-US" sz="1800" dirty="0"/>
              <a:t>People have been consuming more wine during the lockdown compared to the previous year. This increased popularity of wine consumption might mean there could be a desire for wine consumers to want to develop their senses determining wine quality. For these novices, determining whether a wine is good is about developing their palettes.  </a:t>
            </a:r>
          </a:p>
          <a:p>
            <a:pPr marL="0" indent="0">
              <a:lnSpc>
                <a:spcPct val="110000"/>
              </a:lnSpc>
              <a:buNone/>
            </a:pPr>
            <a:endParaRPr lang="en-US" sz="1800" dirty="0"/>
          </a:p>
          <a:p>
            <a:pPr marL="0" indent="0">
              <a:lnSpc>
                <a:spcPct val="110000"/>
              </a:lnSpc>
              <a:buNone/>
            </a:pPr>
            <a:endParaRPr lang="en-US" sz="1800" dirty="0"/>
          </a:p>
          <a:p>
            <a:pPr marL="0" indent="0">
              <a:lnSpc>
                <a:spcPct val="110000"/>
              </a:lnSpc>
              <a:buNone/>
            </a:pPr>
            <a:endParaRPr lang="en-US" sz="1800" dirty="0"/>
          </a:p>
          <a:p>
            <a:pPr marL="0" indent="0">
              <a:lnSpc>
                <a:spcPct val="110000"/>
              </a:lnSpc>
              <a:buNone/>
            </a:pPr>
            <a:endParaRPr lang="en-US" sz="1800" dirty="0"/>
          </a:p>
          <a:p>
            <a:pPr marL="0" indent="0">
              <a:lnSpc>
                <a:spcPct val="110000"/>
              </a:lnSpc>
              <a:buNone/>
            </a:pPr>
            <a:r>
              <a:rPr lang="en-US" sz="1800" dirty="0"/>
              <a:t>This project aims to determine which white wines are bad, average, or good. </a:t>
            </a:r>
          </a:p>
        </p:txBody>
      </p:sp>
    </p:spTree>
    <p:extLst>
      <p:ext uri="{BB962C8B-B14F-4D97-AF65-F5344CB8AC3E}">
        <p14:creationId xmlns:p14="http://schemas.microsoft.com/office/powerpoint/2010/main" val="1930319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CAFDA-8BA9-0D4A-8A9A-41F3ACA9C18B}"/>
              </a:ext>
            </a:extLst>
          </p:cNvPr>
          <p:cNvSpPr>
            <a:spLocks noGrp="1"/>
          </p:cNvSpPr>
          <p:nvPr>
            <p:ph type="title"/>
          </p:nvPr>
        </p:nvSpPr>
        <p:spPr>
          <a:xfrm>
            <a:off x="1451579" y="1376053"/>
            <a:ext cx="9405891" cy="1002990"/>
          </a:xfrm>
        </p:spPr>
        <p:txBody>
          <a:bodyPr anchor="ctr">
            <a:normAutofit/>
          </a:bodyPr>
          <a:lstStyle/>
          <a:p>
            <a:r>
              <a:rPr lang="en-US"/>
              <a:t>Motivation</a:t>
            </a:r>
          </a:p>
        </p:txBody>
      </p:sp>
      <p:sp>
        <p:nvSpPr>
          <p:cNvPr id="3" name="Content Placeholder 2">
            <a:extLst>
              <a:ext uri="{FF2B5EF4-FFF2-40B4-BE49-F238E27FC236}">
                <a16:creationId xmlns:a16="http://schemas.microsoft.com/office/drawing/2014/main" id="{402E7C08-6F81-EE46-BA0A-981A98B54E6C}"/>
              </a:ext>
            </a:extLst>
          </p:cNvPr>
          <p:cNvSpPr>
            <a:spLocks noGrp="1"/>
          </p:cNvSpPr>
          <p:nvPr>
            <p:ph idx="1"/>
          </p:nvPr>
        </p:nvSpPr>
        <p:spPr>
          <a:xfrm>
            <a:off x="1451579" y="2464991"/>
            <a:ext cx="9405891" cy="3886382"/>
          </a:xfrm>
        </p:spPr>
        <p:txBody>
          <a:bodyPr>
            <a:normAutofit/>
          </a:bodyPr>
          <a:lstStyle/>
          <a:p>
            <a:pPr marL="0" indent="0">
              <a:lnSpc>
                <a:spcPct val="110000"/>
              </a:lnSpc>
              <a:buNone/>
            </a:pPr>
            <a:r>
              <a:rPr lang="en-US" sz="1800" dirty="0"/>
              <a:t>For a wine novice, determining what the best wine is difficult because there can be both complex flavors and seemingly indiscriminate sensory factors that determine what a high-quality wine. Since wines have specific biochemical factors, using these factors could help determine where the wine could fall based on a sensory determined quality rating. </a:t>
            </a:r>
          </a:p>
          <a:p>
            <a:pPr marL="0" indent="0">
              <a:lnSpc>
                <a:spcPct val="110000"/>
              </a:lnSpc>
              <a:buNone/>
            </a:pPr>
            <a:endParaRPr lang="en-US" sz="1800" dirty="0"/>
          </a:p>
          <a:p>
            <a:pPr marL="0" indent="0">
              <a:lnSpc>
                <a:spcPct val="110000"/>
              </a:lnSpc>
              <a:buNone/>
            </a:pPr>
            <a:endParaRPr lang="en-US" sz="1800" dirty="0"/>
          </a:p>
          <a:p>
            <a:pPr marL="0" indent="0">
              <a:lnSpc>
                <a:spcPct val="110000"/>
              </a:lnSpc>
              <a:buNone/>
            </a:pPr>
            <a:endParaRPr lang="en-US" sz="1800" dirty="0"/>
          </a:p>
          <a:p>
            <a:pPr marL="0" indent="0">
              <a:lnSpc>
                <a:spcPct val="110000"/>
              </a:lnSpc>
              <a:buNone/>
            </a:pPr>
            <a:r>
              <a:rPr lang="en-US" sz="1800" dirty="0"/>
              <a:t>Biochemical factors can affect the flavor of a wine which could make an impact on how sommeliers and other wine experts determine what is a high-quality wine. </a:t>
            </a:r>
          </a:p>
          <a:p>
            <a:pPr marL="0" indent="0">
              <a:lnSpc>
                <a:spcPct val="110000"/>
              </a:lnSpc>
              <a:buNone/>
            </a:pPr>
            <a:endParaRPr lang="en-US" sz="1400" dirty="0"/>
          </a:p>
        </p:txBody>
      </p:sp>
    </p:spTree>
    <p:extLst>
      <p:ext uri="{BB962C8B-B14F-4D97-AF65-F5344CB8AC3E}">
        <p14:creationId xmlns:p14="http://schemas.microsoft.com/office/powerpoint/2010/main" val="3966176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0A2C-AABA-3547-A5CB-8E0DCC9228EB}"/>
              </a:ext>
            </a:extLst>
          </p:cNvPr>
          <p:cNvSpPr>
            <a:spLocks noGrp="1"/>
          </p:cNvSpPr>
          <p:nvPr>
            <p:ph type="title"/>
          </p:nvPr>
        </p:nvSpPr>
        <p:spPr>
          <a:xfrm>
            <a:off x="1451579" y="1376053"/>
            <a:ext cx="9405891" cy="1002990"/>
          </a:xfrm>
        </p:spPr>
        <p:txBody>
          <a:bodyPr anchor="ctr">
            <a:normAutofit/>
          </a:bodyPr>
          <a:lstStyle/>
          <a:p>
            <a:r>
              <a:rPr lang="en-US"/>
              <a:t>Research Question</a:t>
            </a:r>
          </a:p>
        </p:txBody>
      </p:sp>
      <p:sp>
        <p:nvSpPr>
          <p:cNvPr id="3" name="Content Placeholder 2">
            <a:extLst>
              <a:ext uri="{FF2B5EF4-FFF2-40B4-BE49-F238E27FC236}">
                <a16:creationId xmlns:a16="http://schemas.microsoft.com/office/drawing/2014/main" id="{099CEFCF-805E-3747-A95C-1E0F3684D2D8}"/>
              </a:ext>
            </a:extLst>
          </p:cNvPr>
          <p:cNvSpPr>
            <a:spLocks noGrp="1"/>
          </p:cNvSpPr>
          <p:nvPr>
            <p:ph idx="1"/>
          </p:nvPr>
        </p:nvSpPr>
        <p:spPr>
          <a:xfrm>
            <a:off x="1451579" y="2464991"/>
            <a:ext cx="9405891" cy="2403571"/>
          </a:xfrm>
        </p:spPr>
        <p:txBody>
          <a:bodyPr>
            <a:normAutofit/>
          </a:bodyPr>
          <a:lstStyle/>
          <a:p>
            <a:pPr marL="0" indent="0">
              <a:lnSpc>
                <a:spcPct val="110000"/>
              </a:lnSpc>
              <a:buNone/>
            </a:pPr>
            <a:r>
              <a:rPr lang="en-US" sz="1800" b="1" dirty="0"/>
              <a:t>Problem: </a:t>
            </a:r>
            <a:r>
              <a:rPr lang="en-US" sz="1800" dirty="0"/>
              <a:t>Predicting whether a wine is bad, average, or good based on biochemical factors. </a:t>
            </a:r>
          </a:p>
          <a:p>
            <a:pPr marL="0" indent="0">
              <a:lnSpc>
                <a:spcPct val="110000"/>
              </a:lnSpc>
              <a:buNone/>
            </a:pPr>
            <a:endParaRPr lang="en-US" sz="1800" dirty="0"/>
          </a:p>
          <a:p>
            <a:pPr marL="0" indent="0">
              <a:lnSpc>
                <a:spcPct val="110000"/>
              </a:lnSpc>
              <a:buNone/>
            </a:pPr>
            <a:endParaRPr lang="en-US" sz="1800" dirty="0"/>
          </a:p>
          <a:p>
            <a:pPr marL="0" indent="0">
              <a:lnSpc>
                <a:spcPct val="110000"/>
              </a:lnSpc>
              <a:buNone/>
            </a:pPr>
            <a:endParaRPr lang="en-US" sz="1800" dirty="0"/>
          </a:p>
          <a:p>
            <a:pPr marL="0" indent="0">
              <a:lnSpc>
                <a:spcPct val="110000"/>
              </a:lnSpc>
              <a:buNone/>
            </a:pPr>
            <a:r>
              <a:rPr lang="en-US" sz="1800" b="1" dirty="0"/>
              <a:t>Hypothesis: </a:t>
            </a:r>
            <a:r>
              <a:rPr lang="en-US" sz="1800" dirty="0"/>
              <a:t>If there is white wine is more acidic, it is a good wine. </a:t>
            </a:r>
          </a:p>
          <a:p>
            <a:pPr marL="0" indent="0">
              <a:lnSpc>
                <a:spcPct val="110000"/>
              </a:lnSpc>
              <a:buNone/>
            </a:pPr>
            <a:endParaRPr lang="en-US" sz="1300" dirty="0"/>
          </a:p>
        </p:txBody>
      </p:sp>
      <p:pic>
        <p:nvPicPr>
          <p:cNvPr id="19" name="Picture 4" descr="White wine in tall glasses - Download Free Vectors, Clipart Graphics &amp;  Vector Art">
            <a:extLst>
              <a:ext uri="{FF2B5EF4-FFF2-40B4-BE49-F238E27FC236}">
                <a16:creationId xmlns:a16="http://schemas.microsoft.com/office/drawing/2014/main" id="{050A243B-7574-0045-9A7E-96C6F9AE24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53" r="2838" b="4"/>
          <a:stretch/>
        </p:blipFill>
        <p:spPr bwMode="auto">
          <a:xfrm>
            <a:off x="8291526" y="3046690"/>
            <a:ext cx="2385772" cy="1841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730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4B0F-0BAB-544E-9D92-821E82EC3391}"/>
              </a:ext>
            </a:extLst>
          </p:cNvPr>
          <p:cNvSpPr>
            <a:spLocks noGrp="1"/>
          </p:cNvSpPr>
          <p:nvPr>
            <p:ph type="title"/>
          </p:nvPr>
        </p:nvSpPr>
        <p:spPr>
          <a:xfrm>
            <a:off x="1451579" y="1376053"/>
            <a:ext cx="9405891" cy="1002990"/>
          </a:xfrm>
        </p:spPr>
        <p:txBody>
          <a:bodyPr anchor="ctr">
            <a:normAutofit/>
          </a:bodyPr>
          <a:lstStyle/>
          <a:p>
            <a:r>
              <a:rPr lang="en-US" dirty="0"/>
              <a:t>Data Set</a:t>
            </a:r>
          </a:p>
        </p:txBody>
      </p:sp>
      <p:sp>
        <p:nvSpPr>
          <p:cNvPr id="3" name="Content Placeholder 2">
            <a:extLst>
              <a:ext uri="{FF2B5EF4-FFF2-40B4-BE49-F238E27FC236}">
                <a16:creationId xmlns:a16="http://schemas.microsoft.com/office/drawing/2014/main" id="{6E87EFAA-DA73-AA40-998A-5EC7E6C5A72A}"/>
              </a:ext>
            </a:extLst>
          </p:cNvPr>
          <p:cNvSpPr>
            <a:spLocks noGrp="1"/>
          </p:cNvSpPr>
          <p:nvPr>
            <p:ph idx="1"/>
          </p:nvPr>
        </p:nvSpPr>
        <p:spPr>
          <a:xfrm>
            <a:off x="1451579" y="2464991"/>
            <a:ext cx="9405891" cy="3738101"/>
          </a:xfrm>
        </p:spPr>
        <p:txBody>
          <a:bodyPr>
            <a:normAutofit lnSpcReduction="10000"/>
          </a:bodyPr>
          <a:lstStyle/>
          <a:p>
            <a:pPr marL="0" indent="0">
              <a:lnSpc>
                <a:spcPct val="110000"/>
              </a:lnSpc>
              <a:buNone/>
            </a:pPr>
            <a:r>
              <a:rPr lang="en-US" sz="1800" dirty="0"/>
              <a:t>This 2009 dataset is from the UCI Machine Learning Repository here: </a:t>
            </a:r>
            <a:r>
              <a:rPr lang="en-US" sz="1800" dirty="0">
                <a:hlinkClick r:id="rId2"/>
              </a:rPr>
              <a:t>https://archive.ics.uci.edu/ml/datasets/wine+quality</a:t>
            </a:r>
            <a:r>
              <a:rPr lang="en-US" sz="1800" dirty="0"/>
              <a:t>.</a:t>
            </a:r>
          </a:p>
          <a:p>
            <a:pPr marL="0" indent="0">
              <a:lnSpc>
                <a:spcPct val="110000"/>
              </a:lnSpc>
              <a:buNone/>
            </a:pPr>
            <a:r>
              <a:rPr lang="en-US" sz="1800" dirty="0"/>
              <a:t>There are 12 features and 4898 wines Portuguese "</a:t>
            </a:r>
            <a:r>
              <a:rPr lang="en-US" sz="1800" dirty="0" err="1"/>
              <a:t>Vinho</a:t>
            </a:r>
            <a:r>
              <a:rPr lang="en-US" sz="1800" dirty="0"/>
              <a:t> Verde” white wines are sampled. </a:t>
            </a:r>
          </a:p>
          <a:p>
            <a:pPr marL="0" indent="0">
              <a:lnSpc>
                <a:spcPct val="110000"/>
              </a:lnSpc>
              <a:buNone/>
            </a:pPr>
            <a:endParaRPr lang="en-US" sz="1800" dirty="0"/>
          </a:p>
          <a:p>
            <a:pPr marL="0" indent="0">
              <a:lnSpc>
                <a:spcPct val="110000"/>
              </a:lnSpc>
              <a:buNone/>
            </a:pPr>
            <a:r>
              <a:rPr lang="en-US" sz="1800" dirty="0"/>
              <a:t> There are 11 biochemical variables determined by physicochemical tests and 1 sensory variable which determined the quality. </a:t>
            </a:r>
          </a:p>
          <a:p>
            <a:pPr marL="0" indent="0">
              <a:lnSpc>
                <a:spcPct val="110000"/>
              </a:lnSpc>
              <a:buNone/>
            </a:pPr>
            <a:endParaRPr lang="en-US" sz="1800" dirty="0"/>
          </a:p>
          <a:p>
            <a:pPr marL="0" indent="0">
              <a:lnSpc>
                <a:spcPct val="110000"/>
              </a:lnSpc>
              <a:buNone/>
            </a:pPr>
            <a:r>
              <a:rPr lang="en-US" sz="1800" dirty="0"/>
              <a:t>Each sample was evaluated by a minimum of three experts which graded the wine in a scale that ranges from 0 (very bad) to 10 (excellent). The final sensory score is given by the median of these evaluations.</a:t>
            </a:r>
          </a:p>
        </p:txBody>
      </p:sp>
    </p:spTree>
    <p:extLst>
      <p:ext uri="{BB962C8B-B14F-4D97-AF65-F5344CB8AC3E}">
        <p14:creationId xmlns:p14="http://schemas.microsoft.com/office/powerpoint/2010/main" val="316984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0C92B5A-09AF-624A-A0A3-AF07909B85A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19576" y="1826948"/>
            <a:ext cx="4886942" cy="47757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Table&#10;&#10;Description automatically generated">
            <a:extLst>
              <a:ext uri="{FF2B5EF4-FFF2-40B4-BE49-F238E27FC236}">
                <a16:creationId xmlns:a16="http://schemas.microsoft.com/office/drawing/2014/main" id="{AE9548C9-1BED-C340-810C-2A1E7C376325}"/>
              </a:ext>
            </a:extLst>
          </p:cNvPr>
          <p:cNvPicPr>
            <a:picLocks noChangeAspect="1"/>
          </p:cNvPicPr>
          <p:nvPr/>
        </p:nvPicPr>
        <p:blipFill>
          <a:blip r:embed="rId4"/>
          <a:stretch>
            <a:fillRect/>
          </a:stretch>
        </p:blipFill>
        <p:spPr>
          <a:xfrm>
            <a:off x="8902963" y="2122895"/>
            <a:ext cx="1917093" cy="3872917"/>
          </a:xfrm>
          <a:prstGeom prst="rect">
            <a:avLst/>
          </a:prstGeom>
        </p:spPr>
      </p:pic>
      <p:sp>
        <p:nvSpPr>
          <p:cNvPr id="2" name="Title 1">
            <a:extLst>
              <a:ext uri="{FF2B5EF4-FFF2-40B4-BE49-F238E27FC236}">
                <a16:creationId xmlns:a16="http://schemas.microsoft.com/office/drawing/2014/main" id="{1B741797-C23E-B346-9C38-FB58397B21E5}"/>
              </a:ext>
            </a:extLst>
          </p:cNvPr>
          <p:cNvSpPr>
            <a:spLocks noGrp="1"/>
          </p:cNvSpPr>
          <p:nvPr>
            <p:ph type="title"/>
          </p:nvPr>
        </p:nvSpPr>
        <p:spPr>
          <a:xfrm>
            <a:off x="1445742" y="817935"/>
            <a:ext cx="8452020" cy="1304960"/>
          </a:xfrm>
        </p:spPr>
        <p:txBody>
          <a:bodyPr>
            <a:normAutofit/>
          </a:bodyPr>
          <a:lstStyle/>
          <a:p>
            <a:r>
              <a:rPr lang="en-US" sz="5400" dirty="0"/>
              <a:t>Exploratory Data Analysis</a:t>
            </a:r>
          </a:p>
        </p:txBody>
      </p:sp>
      <p:sp>
        <p:nvSpPr>
          <p:cNvPr id="3" name="Content Placeholder 2">
            <a:extLst>
              <a:ext uri="{FF2B5EF4-FFF2-40B4-BE49-F238E27FC236}">
                <a16:creationId xmlns:a16="http://schemas.microsoft.com/office/drawing/2014/main" id="{F7E759B7-8835-9A4B-BF79-F96EE6F69FC7}"/>
              </a:ext>
            </a:extLst>
          </p:cNvPr>
          <p:cNvSpPr>
            <a:spLocks noGrp="1"/>
          </p:cNvSpPr>
          <p:nvPr>
            <p:ph idx="1"/>
          </p:nvPr>
        </p:nvSpPr>
        <p:spPr>
          <a:xfrm>
            <a:off x="975147" y="1815073"/>
            <a:ext cx="1647985" cy="2404904"/>
          </a:xfrm>
          <a:ln>
            <a:solidFill>
              <a:schemeClr val="accent1"/>
            </a:solidFill>
          </a:ln>
        </p:spPr>
        <p:txBody>
          <a:bodyPr anchor="t">
            <a:normAutofit fontScale="92500" lnSpcReduction="10000"/>
          </a:bodyPr>
          <a:lstStyle/>
          <a:p>
            <a:pPr marL="0" indent="0">
              <a:buNone/>
            </a:pPr>
            <a:r>
              <a:rPr lang="en-US" sz="1300" dirty="0"/>
              <a:t>Features:</a:t>
            </a:r>
          </a:p>
          <a:p>
            <a:pPr marL="0" indent="0">
              <a:buNone/>
            </a:pPr>
            <a:r>
              <a:rPr lang="en-US" sz="1300" dirty="0"/>
              <a:t>fixed acidity</a:t>
            </a:r>
            <a:br>
              <a:rPr lang="en-US" sz="1300" dirty="0"/>
            </a:br>
            <a:r>
              <a:rPr lang="en-US" sz="1300" dirty="0"/>
              <a:t>volatile acidity</a:t>
            </a:r>
            <a:br>
              <a:rPr lang="en-US" sz="1300" dirty="0"/>
            </a:br>
            <a:r>
              <a:rPr lang="en-US" sz="1300" dirty="0"/>
              <a:t>citric acid</a:t>
            </a:r>
            <a:br>
              <a:rPr lang="en-US" sz="1300" dirty="0"/>
            </a:br>
            <a:r>
              <a:rPr lang="en-US" sz="1300" dirty="0"/>
              <a:t>residual sugar</a:t>
            </a:r>
            <a:br>
              <a:rPr lang="en-US" sz="1300" dirty="0"/>
            </a:br>
            <a:r>
              <a:rPr lang="en-US" sz="1300" dirty="0"/>
              <a:t>chlorides</a:t>
            </a:r>
            <a:br>
              <a:rPr lang="en-US" sz="1300" dirty="0"/>
            </a:br>
            <a:r>
              <a:rPr lang="en-US" sz="1300" dirty="0"/>
              <a:t>free sulfur dioxide</a:t>
            </a:r>
            <a:br>
              <a:rPr lang="en-US" sz="1300" dirty="0"/>
            </a:br>
            <a:r>
              <a:rPr lang="en-US" sz="1300" dirty="0"/>
              <a:t>total sulfur dioxide</a:t>
            </a:r>
            <a:br>
              <a:rPr lang="en-US" sz="1300" dirty="0"/>
            </a:br>
            <a:r>
              <a:rPr lang="en-US" sz="1300" dirty="0"/>
              <a:t>density</a:t>
            </a:r>
            <a:br>
              <a:rPr lang="en-US" sz="1300" dirty="0"/>
            </a:br>
            <a:r>
              <a:rPr lang="en-US" sz="1300" dirty="0"/>
              <a:t>pH</a:t>
            </a:r>
            <a:br>
              <a:rPr lang="en-US" sz="1300" dirty="0"/>
            </a:br>
            <a:r>
              <a:rPr lang="en-US" sz="1300" dirty="0"/>
              <a:t>sulphates</a:t>
            </a:r>
            <a:br>
              <a:rPr lang="en-US" sz="1300" dirty="0"/>
            </a:br>
            <a:r>
              <a:rPr lang="en-US" sz="1300" dirty="0"/>
              <a:t>alcohol</a:t>
            </a:r>
            <a:br>
              <a:rPr lang="en-US" sz="1300" b="1" dirty="0"/>
            </a:br>
            <a:r>
              <a:rPr lang="en-US" sz="1300" b="1" dirty="0"/>
              <a:t>quality</a:t>
            </a:r>
            <a:br>
              <a:rPr lang="en-US" sz="1300" dirty="0"/>
            </a:br>
            <a:endParaRPr lang="en-US" sz="1300" dirty="0"/>
          </a:p>
        </p:txBody>
      </p:sp>
    </p:spTree>
    <p:extLst>
      <p:ext uri="{BB962C8B-B14F-4D97-AF65-F5344CB8AC3E}">
        <p14:creationId xmlns:p14="http://schemas.microsoft.com/office/powerpoint/2010/main" val="4257189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B1893C8-6369-8848-9A47-40B04D1E1A1C}"/>
              </a:ext>
            </a:extLst>
          </p:cNvPr>
          <p:cNvSpPr>
            <a:spLocks noGrp="1"/>
          </p:cNvSpPr>
          <p:nvPr>
            <p:ph type="title"/>
          </p:nvPr>
        </p:nvSpPr>
        <p:spPr>
          <a:xfrm>
            <a:off x="1445742" y="817935"/>
            <a:ext cx="8452020" cy="1304960"/>
          </a:xfrm>
        </p:spPr>
        <p:txBody>
          <a:bodyPr>
            <a:normAutofit/>
          </a:bodyPr>
          <a:lstStyle/>
          <a:p>
            <a:r>
              <a:rPr lang="en-US" sz="5400" dirty="0"/>
              <a:t>Exploratory Data Analysis</a:t>
            </a:r>
          </a:p>
        </p:txBody>
      </p:sp>
      <p:sp>
        <p:nvSpPr>
          <p:cNvPr id="13" name="Content Placeholder 2">
            <a:extLst>
              <a:ext uri="{FF2B5EF4-FFF2-40B4-BE49-F238E27FC236}">
                <a16:creationId xmlns:a16="http://schemas.microsoft.com/office/drawing/2014/main" id="{0A31611C-0196-A541-AEDE-16C0D2F42C15}"/>
              </a:ext>
            </a:extLst>
          </p:cNvPr>
          <p:cNvSpPr>
            <a:spLocks noGrp="1"/>
          </p:cNvSpPr>
          <p:nvPr>
            <p:ph idx="1"/>
          </p:nvPr>
        </p:nvSpPr>
        <p:spPr>
          <a:xfrm>
            <a:off x="901150" y="4300872"/>
            <a:ext cx="1647985" cy="2404904"/>
          </a:xfrm>
          <a:ln>
            <a:solidFill>
              <a:schemeClr val="accent1"/>
            </a:solidFill>
          </a:ln>
        </p:spPr>
        <p:txBody>
          <a:bodyPr anchor="t">
            <a:normAutofit fontScale="92500" lnSpcReduction="10000"/>
          </a:bodyPr>
          <a:lstStyle/>
          <a:p>
            <a:pPr marL="0" indent="0">
              <a:buNone/>
            </a:pPr>
            <a:r>
              <a:rPr lang="en-US" sz="1300" dirty="0"/>
              <a:t>Features:</a:t>
            </a:r>
          </a:p>
          <a:p>
            <a:pPr marL="0" indent="0">
              <a:buNone/>
            </a:pPr>
            <a:r>
              <a:rPr lang="en-US" sz="1300" dirty="0"/>
              <a:t>fixed acidity</a:t>
            </a:r>
            <a:br>
              <a:rPr lang="en-US" sz="1300" dirty="0"/>
            </a:br>
            <a:r>
              <a:rPr lang="en-US" sz="1300" dirty="0"/>
              <a:t>volatile acidity</a:t>
            </a:r>
            <a:br>
              <a:rPr lang="en-US" sz="1300" dirty="0"/>
            </a:br>
            <a:r>
              <a:rPr lang="en-US" sz="1300" dirty="0"/>
              <a:t>citric acid</a:t>
            </a:r>
            <a:br>
              <a:rPr lang="en-US" sz="1300" dirty="0"/>
            </a:br>
            <a:r>
              <a:rPr lang="en-US" sz="1300" dirty="0"/>
              <a:t>residual sugar</a:t>
            </a:r>
            <a:br>
              <a:rPr lang="en-US" sz="1300" dirty="0"/>
            </a:br>
            <a:r>
              <a:rPr lang="en-US" sz="1300" dirty="0"/>
              <a:t>chlorides</a:t>
            </a:r>
            <a:br>
              <a:rPr lang="en-US" sz="1300" dirty="0"/>
            </a:br>
            <a:r>
              <a:rPr lang="en-US" sz="1300" dirty="0"/>
              <a:t>free sulfur dioxide</a:t>
            </a:r>
            <a:br>
              <a:rPr lang="en-US" sz="1300" dirty="0"/>
            </a:br>
            <a:r>
              <a:rPr lang="en-US" sz="1300" dirty="0"/>
              <a:t>total sulfur dioxide</a:t>
            </a:r>
            <a:br>
              <a:rPr lang="en-US" sz="1300" dirty="0"/>
            </a:br>
            <a:r>
              <a:rPr lang="en-US" sz="1300" dirty="0"/>
              <a:t>density</a:t>
            </a:r>
            <a:br>
              <a:rPr lang="en-US" sz="1300" dirty="0"/>
            </a:br>
            <a:r>
              <a:rPr lang="en-US" sz="1300" u="sng" dirty="0"/>
              <a:t>pH</a:t>
            </a:r>
            <a:br>
              <a:rPr lang="en-US" sz="1300" dirty="0"/>
            </a:br>
            <a:r>
              <a:rPr lang="en-US" sz="1300" u="sng" dirty="0"/>
              <a:t>sulphates</a:t>
            </a:r>
            <a:br>
              <a:rPr lang="en-US" sz="1300" dirty="0"/>
            </a:br>
            <a:r>
              <a:rPr lang="en-US" sz="1300" u="sng" dirty="0"/>
              <a:t>alcohol</a:t>
            </a:r>
            <a:br>
              <a:rPr lang="en-US" sz="1300" b="1" dirty="0"/>
            </a:br>
            <a:r>
              <a:rPr lang="en-US" sz="1300" b="1" dirty="0"/>
              <a:t>quality</a:t>
            </a:r>
            <a:br>
              <a:rPr lang="en-US" sz="1300" dirty="0"/>
            </a:br>
            <a:endParaRPr lang="en-US" sz="1300" dirty="0"/>
          </a:p>
        </p:txBody>
      </p:sp>
      <p:pic>
        <p:nvPicPr>
          <p:cNvPr id="16" name="Picture 15" descr="Chart, scatter chart&#10;&#10;Description automatically generated">
            <a:extLst>
              <a:ext uri="{FF2B5EF4-FFF2-40B4-BE49-F238E27FC236}">
                <a16:creationId xmlns:a16="http://schemas.microsoft.com/office/drawing/2014/main" id="{3ABE2BCF-6B8A-054B-A7DE-3F9B6C619517}"/>
              </a:ext>
            </a:extLst>
          </p:cNvPr>
          <p:cNvPicPr>
            <a:picLocks noChangeAspect="1"/>
          </p:cNvPicPr>
          <p:nvPr/>
        </p:nvPicPr>
        <p:blipFill rotWithShape="1">
          <a:blip r:embed="rId2"/>
          <a:srcRect t="2848"/>
          <a:stretch/>
        </p:blipFill>
        <p:spPr>
          <a:xfrm>
            <a:off x="2549135" y="1797973"/>
            <a:ext cx="2999958" cy="2853489"/>
          </a:xfrm>
          <a:prstGeom prst="rect">
            <a:avLst/>
          </a:prstGeom>
        </p:spPr>
      </p:pic>
      <p:pic>
        <p:nvPicPr>
          <p:cNvPr id="18" name="Picture 17" descr="Chart&#10;&#10;Description automatically generated">
            <a:extLst>
              <a:ext uri="{FF2B5EF4-FFF2-40B4-BE49-F238E27FC236}">
                <a16:creationId xmlns:a16="http://schemas.microsoft.com/office/drawing/2014/main" id="{2121E988-FDE7-C04E-86B4-F1C7EE8231DD}"/>
              </a:ext>
            </a:extLst>
          </p:cNvPr>
          <p:cNvPicPr>
            <a:picLocks noChangeAspect="1"/>
          </p:cNvPicPr>
          <p:nvPr/>
        </p:nvPicPr>
        <p:blipFill>
          <a:blip r:embed="rId3"/>
          <a:stretch>
            <a:fillRect/>
          </a:stretch>
        </p:blipFill>
        <p:spPr>
          <a:xfrm>
            <a:off x="5549093" y="1797974"/>
            <a:ext cx="2974605" cy="2843599"/>
          </a:xfrm>
          <a:prstGeom prst="rect">
            <a:avLst/>
          </a:prstGeom>
        </p:spPr>
      </p:pic>
      <p:pic>
        <p:nvPicPr>
          <p:cNvPr id="20" name="Picture 19" descr="Chart&#10;&#10;Description automatically generated">
            <a:extLst>
              <a:ext uri="{FF2B5EF4-FFF2-40B4-BE49-F238E27FC236}">
                <a16:creationId xmlns:a16="http://schemas.microsoft.com/office/drawing/2014/main" id="{E54D3AB2-F99C-E545-938E-356D61BCC52C}"/>
              </a:ext>
            </a:extLst>
          </p:cNvPr>
          <p:cNvPicPr>
            <a:picLocks noChangeAspect="1"/>
          </p:cNvPicPr>
          <p:nvPr/>
        </p:nvPicPr>
        <p:blipFill>
          <a:blip r:embed="rId4"/>
          <a:stretch>
            <a:fillRect/>
          </a:stretch>
        </p:blipFill>
        <p:spPr>
          <a:xfrm>
            <a:off x="8346483" y="1785139"/>
            <a:ext cx="3038581" cy="2853490"/>
          </a:xfrm>
          <a:prstGeom prst="rect">
            <a:avLst/>
          </a:prstGeom>
        </p:spPr>
      </p:pic>
      <p:graphicFrame>
        <p:nvGraphicFramePr>
          <p:cNvPr id="21" name="Table 20">
            <a:extLst>
              <a:ext uri="{FF2B5EF4-FFF2-40B4-BE49-F238E27FC236}">
                <a16:creationId xmlns:a16="http://schemas.microsoft.com/office/drawing/2014/main" id="{AB364879-BD08-5348-A7FA-B731C8B9AE5F}"/>
              </a:ext>
            </a:extLst>
          </p:cNvPr>
          <p:cNvGraphicFramePr>
            <a:graphicFrameLocks noGrp="1"/>
          </p:cNvGraphicFramePr>
          <p:nvPr>
            <p:extLst>
              <p:ext uri="{D42A27DB-BD31-4B8C-83A1-F6EECF244321}">
                <p14:modId xmlns:p14="http://schemas.microsoft.com/office/powerpoint/2010/main" val="595111307"/>
              </p:ext>
            </p:extLst>
          </p:nvPr>
        </p:nvGraphicFramePr>
        <p:xfrm>
          <a:off x="5030402" y="4685350"/>
          <a:ext cx="1282700" cy="1892300"/>
        </p:xfrm>
        <a:graphic>
          <a:graphicData uri="http://schemas.openxmlformats.org/drawingml/2006/table">
            <a:tbl>
              <a:tblPr>
                <a:tableStyleId>{5C22544A-7EE6-4342-B048-85BDC9FD1C3A}</a:tableStyleId>
              </a:tblPr>
              <a:tblGrid>
                <a:gridCol w="546100">
                  <a:extLst>
                    <a:ext uri="{9D8B030D-6E8A-4147-A177-3AD203B41FA5}">
                      <a16:colId xmlns:a16="http://schemas.microsoft.com/office/drawing/2014/main" val="4103282020"/>
                    </a:ext>
                  </a:extLst>
                </a:gridCol>
                <a:gridCol w="736600">
                  <a:extLst>
                    <a:ext uri="{9D8B030D-6E8A-4147-A177-3AD203B41FA5}">
                      <a16:colId xmlns:a16="http://schemas.microsoft.com/office/drawing/2014/main" val="1516380400"/>
                    </a:ext>
                  </a:extLst>
                </a:gridCol>
              </a:tblGrid>
              <a:tr h="203200">
                <a:tc>
                  <a:txBody>
                    <a:bodyPr/>
                    <a:lstStyle/>
                    <a:p>
                      <a:pPr algn="l" fontAlgn="b"/>
                      <a:r>
                        <a:rPr lang="en-US" sz="1200" b="1" u="none" strike="noStrike" dirty="0">
                          <a:effectLst/>
                        </a:rPr>
                        <a:t>Quality</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 of wines</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3353373"/>
                  </a:ext>
                </a:extLst>
              </a:tr>
              <a:tr h="241300">
                <a:tc>
                  <a:txBody>
                    <a:bodyPr/>
                    <a:lstStyle/>
                    <a:p>
                      <a:pPr algn="l"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2198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4655789"/>
                  </a:ext>
                </a:extLst>
              </a:tr>
              <a:tr h="241300">
                <a:tc>
                  <a:txBody>
                    <a:bodyPr/>
                    <a:lstStyle/>
                    <a:p>
                      <a:pPr algn="l"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1457</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5173914"/>
                  </a:ext>
                </a:extLst>
              </a:tr>
              <a:tr h="241300">
                <a:tc>
                  <a:txBody>
                    <a:bodyPr/>
                    <a:lstStyle/>
                    <a:p>
                      <a:pPr algn="l"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880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8453860"/>
                  </a:ext>
                </a:extLst>
              </a:tr>
              <a:tr h="241300">
                <a:tc>
                  <a:txBody>
                    <a:bodyPr/>
                    <a:lstStyle/>
                    <a:p>
                      <a:pPr algn="l"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175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06854574"/>
                  </a:ext>
                </a:extLst>
              </a:tr>
              <a:tr h="241300">
                <a:tc>
                  <a:txBody>
                    <a:bodyPr/>
                    <a:lstStyle/>
                    <a:p>
                      <a:pPr algn="l"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163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6621382"/>
                  </a:ext>
                </a:extLst>
              </a:tr>
              <a:tr h="241300">
                <a:tc>
                  <a:txBody>
                    <a:bodyPr/>
                    <a:lstStyle/>
                    <a:p>
                      <a:pPr algn="l"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6267984"/>
                  </a:ext>
                </a:extLst>
              </a:tr>
              <a:tr h="241300">
                <a:tc>
                  <a:txBody>
                    <a:bodyPr/>
                    <a:lstStyle/>
                    <a:p>
                      <a:pPr algn="l"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7613039"/>
                  </a:ext>
                </a:extLst>
              </a:tr>
            </a:tbl>
          </a:graphicData>
        </a:graphic>
      </p:graphicFrame>
    </p:spTree>
    <p:extLst>
      <p:ext uri="{BB962C8B-B14F-4D97-AF65-F5344CB8AC3E}">
        <p14:creationId xmlns:p14="http://schemas.microsoft.com/office/powerpoint/2010/main" val="4225590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8EC0-14C4-9D47-91EE-09B971403411}"/>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578BE1C6-A7B4-D449-AE8D-63753379C8C6}"/>
              </a:ext>
            </a:extLst>
          </p:cNvPr>
          <p:cNvSpPr>
            <a:spLocks noGrp="1"/>
          </p:cNvSpPr>
          <p:nvPr>
            <p:ph idx="1"/>
          </p:nvPr>
        </p:nvSpPr>
        <p:spPr>
          <a:xfrm>
            <a:off x="1219200" y="1655805"/>
            <a:ext cx="9753600" cy="4211595"/>
          </a:xfrm>
        </p:spPr>
        <p:txBody>
          <a:bodyPr>
            <a:normAutofit/>
          </a:bodyPr>
          <a:lstStyle/>
          <a:p>
            <a:pPr marL="0" indent="0">
              <a:buNone/>
            </a:pPr>
            <a:r>
              <a:rPr lang="en-US" dirty="0"/>
              <a:t>Baseline</a:t>
            </a:r>
          </a:p>
          <a:p>
            <a:r>
              <a:rPr lang="en-US" dirty="0"/>
              <a:t>This model used all 11 biochemical features for X and the quality variable for y</a:t>
            </a:r>
          </a:p>
          <a:p>
            <a:r>
              <a:rPr lang="en-US" dirty="0"/>
              <a:t>Used Train/Test with </a:t>
            </a:r>
            <a:r>
              <a:rPr lang="en-US" dirty="0" err="1"/>
              <a:t>StandardScaler</a:t>
            </a:r>
            <a:endParaRPr lang="en-US" dirty="0"/>
          </a:p>
          <a:p>
            <a:r>
              <a:rPr lang="en-US" dirty="0"/>
              <a:t>Accuracy:  0.5382147024504084 </a:t>
            </a:r>
          </a:p>
          <a:p>
            <a:pPr marL="0" indent="0">
              <a:buNone/>
            </a:pPr>
            <a:endParaRPr lang="en-US" dirty="0"/>
          </a:p>
          <a:p>
            <a:pPr marL="0" indent="0">
              <a:buNone/>
            </a:pPr>
            <a:r>
              <a:rPr lang="en-US" dirty="0"/>
              <a:t>Feature Selection</a:t>
            </a:r>
          </a:p>
          <a:p>
            <a:r>
              <a:rPr lang="en-US" dirty="0"/>
              <a:t>Used </a:t>
            </a:r>
            <a:r>
              <a:rPr lang="en-US" dirty="0" err="1"/>
              <a:t>ExtraTreesClassifier</a:t>
            </a:r>
            <a:r>
              <a:rPr lang="en-US" dirty="0"/>
              <a:t> for feature selection - pH, sulphates, alcohol, </a:t>
            </a:r>
            <a:r>
              <a:rPr lang="en-US" dirty="0" err="1"/>
              <a:t>volatile_acidity</a:t>
            </a:r>
            <a:endParaRPr lang="en-US" dirty="0"/>
          </a:p>
          <a:p>
            <a:r>
              <a:rPr lang="en-US" dirty="0"/>
              <a:t>Used Train/Test with </a:t>
            </a:r>
            <a:r>
              <a:rPr lang="en-US" dirty="0" err="1"/>
              <a:t>StandardScaler</a:t>
            </a:r>
            <a:endParaRPr lang="en-US" dirty="0"/>
          </a:p>
          <a:p>
            <a:r>
              <a:rPr lang="en-US" dirty="0"/>
              <a:t>Accuracy: 0.5271295215869312</a:t>
            </a:r>
          </a:p>
        </p:txBody>
      </p:sp>
    </p:spTree>
    <p:extLst>
      <p:ext uri="{BB962C8B-B14F-4D97-AF65-F5344CB8AC3E}">
        <p14:creationId xmlns:p14="http://schemas.microsoft.com/office/powerpoint/2010/main" val="3062955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8EC0-14C4-9D47-91EE-09B971403411}"/>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578BE1C6-A7B4-D449-AE8D-63753379C8C6}"/>
              </a:ext>
            </a:extLst>
          </p:cNvPr>
          <p:cNvSpPr>
            <a:spLocks noGrp="1"/>
          </p:cNvSpPr>
          <p:nvPr>
            <p:ph idx="1"/>
          </p:nvPr>
        </p:nvSpPr>
        <p:spPr>
          <a:xfrm>
            <a:off x="1219200" y="1655805"/>
            <a:ext cx="9753600" cy="4211595"/>
          </a:xfrm>
        </p:spPr>
        <p:txBody>
          <a:bodyPr>
            <a:normAutofit/>
          </a:bodyPr>
          <a:lstStyle/>
          <a:p>
            <a:pPr marL="0" indent="0">
              <a:buNone/>
            </a:pPr>
            <a:r>
              <a:rPr lang="en-US" dirty="0"/>
              <a:t>Rating Response Variable</a:t>
            </a:r>
          </a:p>
          <a:p>
            <a:r>
              <a:rPr lang="en-US" dirty="0"/>
              <a:t>This model used a created Rating variable that bucketed quality scores into three groups (1-Bad, 2-Average, 3-Good) with the 11 features. </a:t>
            </a:r>
          </a:p>
          <a:p>
            <a:r>
              <a:rPr lang="en-US" dirty="0"/>
              <a:t>Used Train/Test with </a:t>
            </a:r>
            <a:r>
              <a:rPr lang="en-US" dirty="0" err="1"/>
              <a:t>StandardScaler</a:t>
            </a:r>
            <a:endParaRPr lang="en-US" dirty="0"/>
          </a:p>
          <a:p>
            <a:r>
              <a:rPr lang="en-US" dirty="0"/>
              <a:t>Accuracy: 0.9617852975495916 </a:t>
            </a:r>
          </a:p>
          <a:p>
            <a:pPr marL="0" indent="0">
              <a:buNone/>
            </a:pPr>
            <a:endParaRPr lang="en-US" dirty="0"/>
          </a:p>
          <a:p>
            <a:pPr marL="0" indent="0">
              <a:buNone/>
            </a:pPr>
            <a:r>
              <a:rPr lang="en-US" dirty="0"/>
              <a:t>Feature Selection with Rating Variable</a:t>
            </a:r>
          </a:p>
          <a:p>
            <a:r>
              <a:rPr lang="en-US" dirty="0"/>
              <a:t>Used </a:t>
            </a:r>
            <a:r>
              <a:rPr lang="en-US" dirty="0" err="1"/>
              <a:t>ExtraTreesClassifier</a:t>
            </a:r>
            <a:r>
              <a:rPr lang="en-US" dirty="0"/>
              <a:t> for feature selection - pH, sulphates, alcohol, </a:t>
            </a:r>
            <a:r>
              <a:rPr lang="en-US" dirty="0" err="1"/>
              <a:t>volatile_acidity</a:t>
            </a:r>
            <a:endParaRPr lang="en-US" dirty="0"/>
          </a:p>
          <a:p>
            <a:r>
              <a:rPr lang="en-US" dirty="0"/>
              <a:t>Used Train/Test with </a:t>
            </a:r>
            <a:r>
              <a:rPr lang="en-US" dirty="0" err="1"/>
              <a:t>StandardScaler</a:t>
            </a:r>
            <a:endParaRPr lang="en-US" dirty="0"/>
          </a:p>
          <a:p>
            <a:r>
              <a:rPr lang="en-US" dirty="0"/>
              <a:t>Accuracy: 0.9614935822637106</a:t>
            </a:r>
          </a:p>
        </p:txBody>
      </p:sp>
    </p:spTree>
    <p:extLst>
      <p:ext uri="{BB962C8B-B14F-4D97-AF65-F5344CB8AC3E}">
        <p14:creationId xmlns:p14="http://schemas.microsoft.com/office/powerpoint/2010/main" val="29267909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{3B5EF537-A2BB-FF4B-BE89-4B4F2DDC03A0}tf10001072</Template>
  <TotalTime>2427</TotalTime>
  <Words>792</Words>
  <Application>Microsoft Macintosh PowerPoint</Application>
  <PresentationFormat>Widescreen</PresentationFormat>
  <Paragraphs>95</Paragraphs>
  <Slides>13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Franklin Gothic Book</vt:lpstr>
      <vt:lpstr>Crop</vt:lpstr>
      <vt:lpstr>The good, the bad, the average: White wine edition</vt:lpstr>
      <vt:lpstr>Introduction</vt:lpstr>
      <vt:lpstr>Motivation</vt:lpstr>
      <vt:lpstr>Research Question</vt:lpstr>
      <vt:lpstr>Data Set</vt:lpstr>
      <vt:lpstr>Exploratory Data Analysis</vt:lpstr>
      <vt:lpstr>Exploratory Data Analysis</vt:lpstr>
      <vt:lpstr>Logistic Regression</vt:lpstr>
      <vt:lpstr>Logistic Regression</vt:lpstr>
      <vt:lpstr>K Nearest Neighbors</vt:lpstr>
      <vt:lpstr>Random Forest</vt:lpstr>
      <vt:lpstr>Conclusions &amp; Limitations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best quality white wine</dc:title>
  <dc:creator>Nguyen, Julie [USA]</dc:creator>
  <cp:lastModifiedBy>Nguyen, Julie [USA]</cp:lastModifiedBy>
  <cp:revision>38</cp:revision>
  <dcterms:created xsi:type="dcterms:W3CDTF">2021-03-22T16:58:57Z</dcterms:created>
  <dcterms:modified xsi:type="dcterms:W3CDTF">2021-03-24T21:29:41Z</dcterms:modified>
</cp:coreProperties>
</file>