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1" r:id="rId4"/>
    <p:sldId id="268" r:id="rId5"/>
    <p:sldId id="276" r:id="rId6"/>
    <p:sldId id="328" r:id="rId7"/>
    <p:sldId id="326" r:id="rId8"/>
    <p:sldId id="327" r:id="rId9"/>
    <p:sldId id="371" r:id="rId10"/>
    <p:sldId id="329" r:id="rId11"/>
    <p:sldId id="330" r:id="rId12"/>
    <p:sldId id="331" r:id="rId13"/>
    <p:sldId id="332" r:id="rId14"/>
    <p:sldId id="333" r:id="rId15"/>
    <p:sldId id="372"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2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ldId id="261"/>
          </p14:sldIdLst>
        </p14:section>
        <p14:section name="Giới thiệu" id="{04F857F6-AE8C-4C13-800B-180EA1AD4CF8}">
          <p14:sldIdLst>
            <p14:sldId id="268"/>
            <p14:sldId id="276"/>
            <p14:sldId id="328"/>
          </p14:sldIdLst>
        </p14:section>
        <p14:section name="Tổng quan" id="{49659A69-46B2-4986-9316-CB5D7936DBD0}">
          <p14:sldIdLst>
            <p14:sldId id="326"/>
            <p14:sldId id="327"/>
            <p14:sldId id="371"/>
            <p14:sldId id="329"/>
          </p14:sldIdLst>
        </p14:section>
        <p14:section name="Thông tin quản lý kế toán" id="{577E8FC3-0615-4BA6-BB38-04A012755C3B}">
          <p14:sldIdLst>
            <p14:sldId id="330"/>
            <p14:sldId id="331"/>
            <p14:sldId id="332"/>
            <p14:sldId id="333"/>
            <p14:sldId id="372"/>
            <p14:sldId id="334"/>
            <p14:sldId id="335"/>
            <p14:sldId id="336"/>
          </p14:sldIdLst>
        </p14:section>
        <p14:section name="Thiết kế AIMS" id="{D7F9461E-E4CE-47C7-B5D8-750687549BFF}">
          <p14:sldIdLst>
            <p14:sldId id="337"/>
            <p14:sldId id="338"/>
            <p14:sldId id="339"/>
            <p14:sldId id="340"/>
            <p14:sldId id="341"/>
            <p14:sldId id="342"/>
          </p14:sldIdLst>
        </p14:section>
        <p14:section name="Kiểm tra và mô phỏng" id="{BBE63B19-7AF0-4C89-BB7F-EB55AAA7E1C8}">
          <p14:sldIdLst>
            <p14:sldId id="343"/>
            <p14:sldId id="344"/>
            <p14:sldId id="345"/>
            <p14:sldId id="346"/>
            <p14:sldId id="347"/>
            <p14:sldId id="348"/>
            <p14:sldId id="349"/>
            <p14:sldId id="350"/>
          </p14:sldIdLst>
        </p14:section>
        <p14:section name="Két Luận" id="{97524EE3-907A-491E-8D19-4C71A28D058C}">
          <p14:sldIdLst>
            <p14:sldId id="351"/>
          </p14:sldIdLst>
        </p14:section>
        <p14:section name="Demo" id="{73247595-8304-4B0B-B6FF-4FCCF1DEA02A}">
          <p14:sldIdLst>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howGuides="1">
      <p:cViewPr varScale="1">
        <p:scale>
          <a:sx n="69" d="100"/>
          <a:sy n="69" d="100"/>
        </p:scale>
        <p:origin x="660" y="78"/>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567673" y="2739965"/>
            <a:ext cx="11363111" cy="1378069"/>
          </a:xfrm>
        </p:spPr>
        <p:txBody>
          <a:bodyPr/>
          <a:lstStyle/>
          <a:p>
            <a:r>
              <a:rPr lang="en-ID" sz="4200" b="1" dirty="0" err="1">
                <a:solidFill>
                  <a:schemeClr val="accent1"/>
                </a:solidFill>
                <a:latin typeface="+mn-lt"/>
              </a:rPr>
              <a:t>Chào</a:t>
            </a:r>
            <a:r>
              <a:rPr lang="en-ID" sz="4200" b="1" dirty="0">
                <a:solidFill>
                  <a:schemeClr val="accent1"/>
                </a:solidFill>
                <a:latin typeface="+mn-lt"/>
              </a:rPr>
              <a:t> </a:t>
            </a:r>
            <a:r>
              <a:rPr lang="en-ID" sz="4200" b="1" dirty="0" err="1">
                <a:solidFill>
                  <a:schemeClr val="accent1"/>
                </a:solidFill>
                <a:latin typeface="+mn-lt"/>
              </a:rPr>
              <a:t>mừng</a:t>
            </a:r>
            <a:r>
              <a:rPr lang="en-ID" sz="4200" b="1" dirty="0">
                <a:solidFill>
                  <a:schemeClr val="accent1"/>
                </a:solidFill>
                <a:latin typeface="+mn-lt"/>
              </a:rPr>
              <a:t> </a:t>
            </a:r>
            <a:r>
              <a:rPr lang="en-ID" sz="4200" b="1" dirty="0" err="1">
                <a:solidFill>
                  <a:schemeClr val="accent1"/>
                </a:solidFill>
                <a:latin typeface="+mn-lt"/>
              </a:rPr>
              <a:t>thầy</a:t>
            </a:r>
            <a:r>
              <a:rPr lang="en-ID" sz="4200" b="1" dirty="0">
                <a:solidFill>
                  <a:schemeClr val="accent1"/>
                </a:solidFill>
                <a:latin typeface="+mn-lt"/>
              </a:rPr>
              <a:t> </a:t>
            </a:r>
            <a:r>
              <a:rPr lang="en-ID" sz="4200" b="1" dirty="0" err="1">
                <a:solidFill>
                  <a:schemeClr val="accent1"/>
                </a:solidFill>
                <a:latin typeface="+mn-lt"/>
              </a:rPr>
              <a:t>và</a:t>
            </a:r>
            <a:r>
              <a:rPr lang="en-ID" sz="4200" b="1" dirty="0">
                <a:solidFill>
                  <a:schemeClr val="accent1"/>
                </a:solidFill>
                <a:latin typeface="+mn-lt"/>
              </a:rPr>
              <a:t> </a:t>
            </a:r>
            <a:r>
              <a:rPr lang="en-ID" sz="4200" b="1" dirty="0" err="1">
                <a:solidFill>
                  <a:schemeClr val="accent1"/>
                </a:solidFill>
                <a:latin typeface="+mn-lt"/>
              </a:rPr>
              <a:t>các</a:t>
            </a:r>
            <a:r>
              <a:rPr lang="en-ID" sz="4200" b="1" dirty="0">
                <a:solidFill>
                  <a:schemeClr val="accent1"/>
                </a:solidFill>
                <a:latin typeface="+mn-lt"/>
              </a:rPr>
              <a:t> </a:t>
            </a:r>
            <a:r>
              <a:rPr lang="en-ID" sz="4200" b="1" dirty="0" err="1">
                <a:solidFill>
                  <a:schemeClr val="accent1"/>
                </a:solidFill>
                <a:latin typeface="+mn-lt"/>
              </a:rPr>
              <a:t>bạn</a:t>
            </a:r>
            <a:r>
              <a:rPr lang="en-ID" sz="4200" b="1" dirty="0">
                <a:solidFill>
                  <a:schemeClr val="accent1"/>
                </a:solidFill>
                <a:latin typeface="+mn-lt"/>
              </a:rPr>
              <a:t> </a:t>
            </a:r>
            <a:r>
              <a:rPr lang="en-ID" sz="4200" b="1" dirty="0" err="1">
                <a:solidFill>
                  <a:schemeClr val="accent1"/>
                </a:solidFill>
                <a:latin typeface="+mn-lt"/>
              </a:rPr>
              <a:t>đến</a:t>
            </a:r>
            <a:r>
              <a:rPr lang="en-ID" sz="4200" b="1" dirty="0">
                <a:solidFill>
                  <a:schemeClr val="accent1"/>
                </a:solidFill>
                <a:latin typeface="+mn-lt"/>
              </a:rPr>
              <a:t> </a:t>
            </a:r>
            <a:r>
              <a:rPr lang="en-ID" sz="4200" b="1" dirty="0" err="1">
                <a:solidFill>
                  <a:schemeClr val="accent1"/>
                </a:solidFill>
                <a:latin typeface="+mn-lt"/>
              </a:rPr>
              <a:t>với</a:t>
            </a:r>
            <a:r>
              <a:rPr lang="en-ID" sz="4200" b="1" dirty="0">
                <a:solidFill>
                  <a:schemeClr val="accent1"/>
                </a:solidFill>
                <a:latin typeface="+mn-lt"/>
              </a:rPr>
              <a:t> </a:t>
            </a:r>
            <a:r>
              <a:rPr lang="en-ID" sz="4200" b="1" dirty="0" err="1">
                <a:solidFill>
                  <a:schemeClr val="accent1"/>
                </a:solidFill>
                <a:latin typeface="+mn-lt"/>
              </a:rPr>
              <a:t>phần</a:t>
            </a:r>
            <a:r>
              <a:rPr lang="en-ID" sz="4200" b="1" dirty="0">
                <a:solidFill>
                  <a:schemeClr val="accent1"/>
                </a:solidFill>
                <a:latin typeface="+mn-lt"/>
              </a:rPr>
              <a:t> </a:t>
            </a:r>
            <a:r>
              <a:rPr lang="en-ID" sz="4200" b="1" dirty="0" err="1">
                <a:solidFill>
                  <a:schemeClr val="accent1"/>
                </a:solidFill>
                <a:latin typeface="+mn-lt"/>
              </a:rPr>
              <a:t>thuyết</a:t>
            </a:r>
            <a:r>
              <a:rPr lang="en-ID" sz="4200" b="1" dirty="0">
                <a:solidFill>
                  <a:schemeClr val="accent1"/>
                </a:solidFill>
                <a:latin typeface="+mn-lt"/>
              </a:rPr>
              <a:t> </a:t>
            </a:r>
            <a:r>
              <a:rPr lang="en-ID" sz="4200" b="1" dirty="0" err="1">
                <a:solidFill>
                  <a:schemeClr val="accent1"/>
                </a:solidFill>
                <a:latin typeface="+mn-lt"/>
              </a:rPr>
              <a:t>trình</a:t>
            </a:r>
            <a:r>
              <a:rPr lang="en-ID" sz="4200" b="1" dirty="0">
                <a:solidFill>
                  <a:schemeClr val="accent1"/>
                </a:solidFill>
                <a:latin typeface="+mn-lt"/>
              </a:rPr>
              <a:t> </a:t>
            </a:r>
            <a:r>
              <a:rPr lang="en-ID" sz="4200" b="1" dirty="0" err="1">
                <a:solidFill>
                  <a:schemeClr val="accent1"/>
                </a:solidFill>
                <a:latin typeface="+mn-lt"/>
              </a:rPr>
              <a:t>của</a:t>
            </a:r>
            <a:r>
              <a:rPr lang="en-ID" sz="4200" b="1" dirty="0">
                <a:solidFill>
                  <a:schemeClr val="accent1"/>
                </a:solidFill>
                <a:latin typeface="+mn-lt"/>
              </a:rPr>
              <a:t> </a:t>
            </a:r>
            <a:r>
              <a:rPr lang="en-ID" sz="4200" b="1" dirty="0" err="1">
                <a:solidFill>
                  <a:schemeClr val="accent1"/>
                </a:solidFill>
                <a:latin typeface="+mn-lt"/>
              </a:rPr>
              <a:t>nhóm</a:t>
            </a:r>
            <a:r>
              <a:rPr lang="en-ID" sz="4200" b="1" dirty="0">
                <a:solidFill>
                  <a:schemeClr val="accent1"/>
                </a:solidFill>
                <a:latin typeface="+mn-lt"/>
              </a:rPr>
              <a:t> </a:t>
            </a:r>
            <a:r>
              <a:rPr lang="en-ID" sz="4200" b="1" dirty="0" err="1">
                <a:solidFill>
                  <a:schemeClr val="accent1"/>
                </a:solidFill>
                <a:latin typeface="+mn-lt"/>
              </a:rPr>
              <a:t>em</a:t>
            </a:r>
            <a:r>
              <a:rPr lang="en-ID" sz="4200" b="1" dirty="0">
                <a:solidFill>
                  <a:schemeClr val="accent1"/>
                </a:solidFill>
                <a:latin typeface="+mn-lt"/>
              </a:rPr>
              <a:t>.</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5F05AE-2FD0-9BFD-AC32-23A3772BB29A}"/>
              </a:ext>
            </a:extLst>
          </p:cNvPr>
          <p:cNvSpPr>
            <a:spLocks noGrp="1"/>
          </p:cNvSpPr>
          <p:nvPr>
            <p:ph type="body" sz="quarter" idx="10"/>
          </p:nvPr>
        </p:nvSpPr>
        <p:spPr>
          <a:xfrm>
            <a:off x="1467389" y="610881"/>
            <a:ext cx="11363111" cy="588220"/>
          </a:xfrm>
        </p:spPr>
        <p:txBody>
          <a:bodyPr/>
          <a:lstStyle/>
          <a:p>
            <a:r>
              <a:rPr lang="en-US" dirty="0"/>
              <a:t>3. </a:t>
            </a:r>
            <a:r>
              <a:rPr lang="en-US" dirty="0" err="1"/>
              <a:t>Thông</a:t>
            </a:r>
            <a:r>
              <a:rPr lang="en-US" dirty="0"/>
              <a:t> tin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kế</a:t>
            </a:r>
            <a:r>
              <a:rPr lang="en-US" dirty="0"/>
              <a:t> </a:t>
            </a:r>
            <a:r>
              <a:rPr lang="en-US" dirty="0" err="1"/>
              <a:t>toán</a:t>
            </a:r>
            <a:r>
              <a:rPr lang="en-US" dirty="0"/>
              <a:t>.</a:t>
            </a:r>
          </a:p>
        </p:txBody>
      </p:sp>
      <p:sp>
        <p:nvSpPr>
          <p:cNvPr id="4" name="Oval 3">
            <a:extLst>
              <a:ext uri="{FF2B5EF4-FFF2-40B4-BE49-F238E27FC236}">
                <a16:creationId xmlns:a16="http://schemas.microsoft.com/office/drawing/2014/main" id="{28B7960B-0EB9-176F-DF7D-87ABD57D2534}"/>
              </a:ext>
            </a:extLst>
          </p:cNvPr>
          <p:cNvSpPr/>
          <p:nvPr/>
        </p:nvSpPr>
        <p:spPr>
          <a:xfrm>
            <a:off x="109644" y="2691545"/>
            <a:ext cx="1357745" cy="706582"/>
          </a:xfrm>
          <a:prstGeom prst="ellipse">
            <a:avLst/>
          </a:prstGeom>
          <a:solidFill>
            <a:schemeClr val="accent1">
              <a:lumMod val="20000"/>
              <a:lumOff val="8000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Gồm</a:t>
            </a:r>
            <a:r>
              <a:rPr lang="en-US" dirty="0"/>
              <a:t>:</a:t>
            </a:r>
          </a:p>
        </p:txBody>
      </p:sp>
      <p:grpSp>
        <p:nvGrpSpPr>
          <p:cNvPr id="19" name="Group 18">
            <a:extLst>
              <a:ext uri="{FF2B5EF4-FFF2-40B4-BE49-F238E27FC236}">
                <a16:creationId xmlns:a16="http://schemas.microsoft.com/office/drawing/2014/main" id="{740F3988-B476-E849-D42A-69120526DEAA}"/>
              </a:ext>
            </a:extLst>
          </p:cNvPr>
          <p:cNvGrpSpPr/>
          <p:nvPr/>
        </p:nvGrpSpPr>
        <p:grpSpPr>
          <a:xfrm>
            <a:off x="1268552" y="1753880"/>
            <a:ext cx="10133738" cy="1041142"/>
            <a:chOff x="1268552" y="1753880"/>
            <a:chExt cx="10133738" cy="1041142"/>
          </a:xfrm>
        </p:grpSpPr>
        <p:sp>
          <p:nvSpPr>
            <p:cNvPr id="5" name="Rectangle: Rounded Corners 4">
              <a:extLst>
                <a:ext uri="{FF2B5EF4-FFF2-40B4-BE49-F238E27FC236}">
                  <a16:creationId xmlns:a16="http://schemas.microsoft.com/office/drawing/2014/main" id="{4110885E-CAA2-E90E-41C4-2A7DD905A7FB}"/>
                </a:ext>
              </a:extLst>
            </p:cNvPr>
            <p:cNvSpPr/>
            <p:nvPr/>
          </p:nvSpPr>
          <p:spPr>
            <a:xfrm>
              <a:off x="3602180" y="1753880"/>
              <a:ext cx="7800110"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Thông</a:t>
              </a:r>
              <a:r>
                <a:rPr lang="en-US" dirty="0"/>
                <a:t> tin </a:t>
              </a:r>
              <a:r>
                <a:rPr lang="en-US" dirty="0" err="1"/>
                <a:t>kế</a:t>
              </a:r>
              <a:r>
                <a:rPr lang="en-US" dirty="0"/>
                <a:t> </a:t>
              </a:r>
              <a:r>
                <a:rPr lang="en-US" dirty="0" err="1"/>
                <a:t>toán</a:t>
              </a:r>
              <a:r>
                <a:rPr lang="en-US" dirty="0"/>
                <a:t> </a:t>
              </a:r>
              <a:r>
                <a:rPr lang="en-US" dirty="0" err="1"/>
                <a:t>dựa</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lớn</a:t>
              </a:r>
              <a:r>
                <a:rPr lang="en-US" dirty="0"/>
                <a:t>.</a:t>
              </a:r>
            </a:p>
          </p:txBody>
        </p:sp>
        <p:cxnSp>
          <p:nvCxnSpPr>
            <p:cNvPr id="9" name="Straight Arrow Connector 8">
              <a:extLst>
                <a:ext uri="{FF2B5EF4-FFF2-40B4-BE49-F238E27FC236}">
                  <a16:creationId xmlns:a16="http://schemas.microsoft.com/office/drawing/2014/main" id="{74DE6815-9E27-7D32-3ACF-AFF9F1DE99F0}"/>
                </a:ext>
              </a:extLst>
            </p:cNvPr>
            <p:cNvCxnSpPr>
              <a:stCxn id="4" idx="7"/>
              <a:endCxn id="5" idx="1"/>
            </p:cNvCxnSpPr>
            <p:nvPr/>
          </p:nvCxnSpPr>
          <p:spPr>
            <a:xfrm flipV="1">
              <a:off x="1268552" y="2047990"/>
              <a:ext cx="2333628" cy="74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9EE3D8D9-0646-28BC-7F56-F9815E00ED98}"/>
              </a:ext>
            </a:extLst>
          </p:cNvPr>
          <p:cNvGrpSpPr/>
          <p:nvPr/>
        </p:nvGrpSpPr>
        <p:grpSpPr>
          <a:xfrm>
            <a:off x="1268552" y="3294650"/>
            <a:ext cx="10355411" cy="1809471"/>
            <a:chOff x="1268552" y="3294650"/>
            <a:chExt cx="10355411" cy="1809471"/>
          </a:xfrm>
        </p:grpSpPr>
        <p:sp>
          <p:nvSpPr>
            <p:cNvPr id="7" name="Rectangle: Rounded Corners 6">
              <a:extLst>
                <a:ext uri="{FF2B5EF4-FFF2-40B4-BE49-F238E27FC236}">
                  <a16:creationId xmlns:a16="http://schemas.microsoft.com/office/drawing/2014/main" id="{96B15423-7D26-555F-F4E4-0614C9458FC7}"/>
                </a:ext>
              </a:extLst>
            </p:cNvPr>
            <p:cNvSpPr/>
            <p:nvPr/>
          </p:nvSpPr>
          <p:spPr>
            <a:xfrm>
              <a:off x="3602180" y="4515901"/>
              <a:ext cx="8021783"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Mô</a:t>
              </a:r>
              <a:r>
                <a:rPr lang="en-US" dirty="0"/>
                <a:t> </a:t>
              </a:r>
              <a:r>
                <a:rPr lang="en-US" dirty="0" err="1"/>
                <a:t>hình</a:t>
              </a:r>
              <a:r>
                <a:rPr lang="en-US" dirty="0"/>
                <a:t> </a:t>
              </a:r>
              <a:r>
                <a:rPr lang="en-US" dirty="0" err="1"/>
                <a:t>năng</a:t>
              </a:r>
              <a:r>
                <a:rPr lang="en-US" dirty="0"/>
                <a:t> </a:t>
              </a:r>
              <a:r>
                <a:rPr lang="en-US" dirty="0" err="1"/>
                <a:t>lượng</a:t>
              </a:r>
              <a:r>
                <a:rPr lang="en-US" dirty="0"/>
                <a:t> </a:t>
              </a:r>
              <a:r>
                <a:rPr lang="en-US" dirty="0" err="1"/>
                <a:t>máy</a:t>
              </a:r>
              <a:r>
                <a:rPr lang="en-US" dirty="0"/>
                <a:t> Boltzmann </a:t>
              </a:r>
              <a:r>
                <a:rPr lang="en-US" dirty="0" err="1"/>
                <a:t>bị</a:t>
              </a:r>
              <a:r>
                <a:rPr lang="en-US" dirty="0"/>
                <a:t> </a:t>
              </a:r>
              <a:r>
                <a:rPr lang="en-US" dirty="0" err="1"/>
                <a:t>hạn</a:t>
              </a:r>
              <a:r>
                <a:rPr lang="en-US" dirty="0"/>
                <a:t> </a:t>
              </a:r>
              <a:r>
                <a:rPr lang="en-US" dirty="0" err="1"/>
                <a:t>chế</a:t>
              </a:r>
              <a:r>
                <a:rPr lang="en-US" dirty="0"/>
                <a:t> </a:t>
              </a:r>
              <a:r>
                <a:rPr lang="en-US" dirty="0" err="1"/>
                <a:t>dựa</a:t>
              </a:r>
              <a:r>
                <a:rPr lang="en-US" dirty="0"/>
                <a:t> </a:t>
              </a:r>
              <a:r>
                <a:rPr lang="en-US" dirty="0" err="1"/>
                <a:t>trên</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sâu</a:t>
              </a:r>
              <a:r>
                <a:rPr lang="en-US" dirty="0"/>
                <a:t>.</a:t>
              </a:r>
            </a:p>
          </p:txBody>
        </p:sp>
        <p:cxnSp>
          <p:nvCxnSpPr>
            <p:cNvPr id="10" name="Straight Arrow Connector 9">
              <a:extLst>
                <a:ext uri="{FF2B5EF4-FFF2-40B4-BE49-F238E27FC236}">
                  <a16:creationId xmlns:a16="http://schemas.microsoft.com/office/drawing/2014/main" id="{975A39A3-E350-AB78-4D08-A1874701319F}"/>
                </a:ext>
              </a:extLst>
            </p:cNvPr>
            <p:cNvCxnSpPr>
              <a:cxnSpLocks/>
              <a:stCxn id="4" idx="5"/>
              <a:endCxn id="7" idx="1"/>
            </p:cNvCxnSpPr>
            <p:nvPr/>
          </p:nvCxnSpPr>
          <p:spPr>
            <a:xfrm>
              <a:off x="1268552" y="3294650"/>
              <a:ext cx="2333628" cy="151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28D15A6-54FC-BED4-183B-B675FE17DDFE}"/>
              </a:ext>
            </a:extLst>
          </p:cNvPr>
          <p:cNvGrpSpPr/>
          <p:nvPr/>
        </p:nvGrpSpPr>
        <p:grpSpPr>
          <a:xfrm>
            <a:off x="1467389" y="2975131"/>
            <a:ext cx="9934901" cy="588220"/>
            <a:chOff x="1467389" y="2975131"/>
            <a:chExt cx="9934901" cy="588220"/>
          </a:xfrm>
        </p:grpSpPr>
        <p:sp>
          <p:nvSpPr>
            <p:cNvPr id="6" name="Rectangle: Rounded Corners 5">
              <a:extLst>
                <a:ext uri="{FF2B5EF4-FFF2-40B4-BE49-F238E27FC236}">
                  <a16:creationId xmlns:a16="http://schemas.microsoft.com/office/drawing/2014/main" id="{60C45C75-20BF-B899-A060-CF6A5A0C53C2}"/>
                </a:ext>
              </a:extLst>
            </p:cNvPr>
            <p:cNvSpPr/>
            <p:nvPr/>
          </p:nvSpPr>
          <p:spPr>
            <a:xfrm>
              <a:off x="3602180" y="2975131"/>
              <a:ext cx="7800110"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Điện</a:t>
              </a:r>
              <a:r>
                <a:rPr lang="en-US" dirty="0"/>
                <a:t> </a:t>
              </a:r>
              <a:r>
                <a:rPr lang="en-US" dirty="0" err="1"/>
                <a:t>toán</a:t>
              </a:r>
              <a:r>
                <a:rPr lang="en-US" dirty="0"/>
                <a:t> </a:t>
              </a:r>
              <a:r>
                <a:rPr lang="en-US" dirty="0" err="1"/>
                <a:t>đám</a:t>
              </a:r>
              <a:r>
                <a:rPr lang="en-US" dirty="0"/>
                <a:t> </a:t>
              </a:r>
              <a:r>
                <a:rPr lang="en-US" dirty="0" err="1"/>
                <a:t>mây</a:t>
              </a:r>
              <a:r>
                <a:rPr lang="en-US" dirty="0"/>
                <a:t> </a:t>
              </a:r>
              <a:r>
                <a:rPr lang="en-US" dirty="0" err="1"/>
                <a:t>trong</a:t>
              </a:r>
              <a:r>
                <a:rPr lang="en-US" dirty="0"/>
                <a:t> </a:t>
              </a:r>
              <a:r>
                <a:rPr lang="en-US" dirty="0" err="1"/>
                <a:t>kỷ</a:t>
              </a:r>
              <a:r>
                <a:rPr lang="en-US" dirty="0"/>
                <a:t> </a:t>
              </a:r>
              <a:r>
                <a:rPr lang="en-US" dirty="0" err="1"/>
                <a:t>nguyên</a:t>
              </a:r>
              <a:r>
                <a:rPr lang="en-US" dirty="0"/>
                <a:t> AIMS</a:t>
              </a:r>
            </a:p>
          </p:txBody>
        </p:sp>
        <p:cxnSp>
          <p:nvCxnSpPr>
            <p:cNvPr id="11" name="Straight Arrow Connector 10">
              <a:extLst>
                <a:ext uri="{FF2B5EF4-FFF2-40B4-BE49-F238E27FC236}">
                  <a16:creationId xmlns:a16="http://schemas.microsoft.com/office/drawing/2014/main" id="{3C0774E8-8F43-82F9-1000-7DD6319FA21F}"/>
                </a:ext>
              </a:extLst>
            </p:cNvPr>
            <p:cNvCxnSpPr>
              <a:cxnSpLocks/>
              <a:stCxn id="4" idx="6"/>
              <a:endCxn id="6" idx="1"/>
            </p:cNvCxnSpPr>
            <p:nvPr/>
          </p:nvCxnSpPr>
          <p:spPr>
            <a:xfrm>
              <a:off x="1467389" y="3044836"/>
              <a:ext cx="2134791" cy="22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63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AF7ABA-A253-E8F6-7EE4-026FA060211E}"/>
              </a:ext>
            </a:extLst>
          </p:cNvPr>
          <p:cNvSpPr>
            <a:spLocks noGrp="1"/>
          </p:cNvSpPr>
          <p:nvPr>
            <p:ph type="body" sz="quarter" idx="10"/>
          </p:nvPr>
        </p:nvSpPr>
        <p:spPr/>
        <p:txBody>
          <a:bodyPr/>
          <a:lstStyle/>
          <a:p>
            <a:r>
              <a:rPr lang="en-US" dirty="0"/>
              <a:t>3.1 </a:t>
            </a:r>
            <a:r>
              <a:rPr lang="en-US" dirty="0" err="1"/>
              <a:t>Thông</a:t>
            </a:r>
            <a:r>
              <a:rPr lang="en-US" dirty="0"/>
              <a:t> tin </a:t>
            </a:r>
            <a:r>
              <a:rPr lang="en-US" dirty="0" err="1"/>
              <a:t>kế</a:t>
            </a:r>
            <a:r>
              <a:rPr lang="en-US" dirty="0"/>
              <a:t> </a:t>
            </a:r>
            <a:r>
              <a:rPr lang="en-US" dirty="0" err="1"/>
              <a:t>toán</a:t>
            </a:r>
            <a:r>
              <a:rPr lang="en-US" dirty="0"/>
              <a:t> </a:t>
            </a:r>
            <a:r>
              <a:rPr lang="en-US" dirty="0" err="1"/>
              <a:t>dựa</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lớn</a:t>
            </a:r>
            <a:r>
              <a:rPr lang="en-US" dirty="0"/>
              <a:t>.</a:t>
            </a:r>
          </a:p>
        </p:txBody>
      </p:sp>
      <p:sp>
        <p:nvSpPr>
          <p:cNvPr id="4" name="TextBox 3">
            <a:extLst>
              <a:ext uri="{FF2B5EF4-FFF2-40B4-BE49-F238E27FC236}">
                <a16:creationId xmlns:a16="http://schemas.microsoft.com/office/drawing/2014/main" id="{BA7EB493-7D5F-AA5F-5CBF-18261CC0AC7C}"/>
              </a:ext>
            </a:extLst>
          </p:cNvPr>
          <p:cNvSpPr txBox="1"/>
          <p:nvPr/>
        </p:nvSpPr>
        <p:spPr>
          <a:xfrm>
            <a:off x="1136506" y="2718004"/>
            <a:ext cx="9462655" cy="1421992"/>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Times New Roman" panose="02020603050405020304" pitchFamily="18" charset="0"/>
              </a:rPr>
              <a:t>Dữ liệu lớn đề cập đến một lượng lớn các nguồn dữ liệu với các nguồn khác nhau, phức tạp và nhiều loại, tốc độ xử lý cao hơn và giá trị của chúng có thể được tái tạo nhiều lần, với các đặc tính là khối lượng lớn, đa dạng, thông lượng nhanh và mật độ dân số thấp</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118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388291-75BF-4F56-D5D4-10DFD95179BF}"/>
              </a:ext>
            </a:extLst>
          </p:cNvPr>
          <p:cNvSpPr txBox="1"/>
          <p:nvPr/>
        </p:nvSpPr>
        <p:spPr>
          <a:xfrm>
            <a:off x="467589" y="2078181"/>
            <a:ext cx="5514111" cy="1704569"/>
          </a:xfrm>
          <a:prstGeom prst="rect">
            <a:avLst/>
          </a:prstGeom>
          <a:noFill/>
        </p:spPr>
        <p:txBody>
          <a:bodyPr wrap="square" rtlCol="0">
            <a:spAutoFit/>
          </a:bodyPr>
          <a:lstStyle/>
          <a:p>
            <a:pPr>
              <a:lnSpc>
                <a:spcPct val="150000"/>
              </a:lnSpc>
            </a:pPr>
            <a:r>
              <a:rPr lang="vi-VN" sz="1800" dirty="0">
                <a:effectLst/>
                <a:latin typeface="Times New Roman" panose="02020603050405020304" pitchFamily="18" charset="0"/>
                <a:ea typeface="Times New Roman" panose="02020603050405020304" pitchFamily="18" charset="0"/>
              </a:rPr>
              <a:t>Hệ thống thông tin tài chính điện tử thu thập, lưu và đánh giá dữ liệu tài chính để phân tích hoạt động và kết quả kinh doanh của doanh nghiệp nhằm tạo ra dữ liệu tài chính</a:t>
            </a:r>
            <a:r>
              <a:rPr lang="en-US" sz="1800" dirty="0">
                <a:effectLst/>
                <a:latin typeface="Times New Roman" panose="02020603050405020304" pitchFamily="18" charset="0"/>
                <a:ea typeface="Times New Roman" panose="02020603050405020304" pitchFamily="18" charset="0"/>
              </a:rPr>
              <a:t>.</a:t>
            </a:r>
          </a:p>
        </p:txBody>
      </p:sp>
      <p:pic>
        <p:nvPicPr>
          <p:cNvPr id="7" name="Picture 6" descr="Diagram&#10;&#10;Description automatically generated">
            <a:extLst>
              <a:ext uri="{FF2B5EF4-FFF2-40B4-BE49-F238E27FC236}">
                <a16:creationId xmlns:a16="http://schemas.microsoft.com/office/drawing/2014/main" id="{B7F30A78-04FC-9F4B-1E4B-77700435D1E3}"/>
              </a:ext>
            </a:extLst>
          </p:cNvPr>
          <p:cNvPicPr>
            <a:picLocks noChangeAspect="1"/>
          </p:cNvPicPr>
          <p:nvPr/>
        </p:nvPicPr>
        <p:blipFill>
          <a:blip r:embed="rId2"/>
          <a:stretch>
            <a:fillRect/>
          </a:stretch>
        </p:blipFill>
        <p:spPr>
          <a:xfrm>
            <a:off x="6359237" y="608058"/>
            <a:ext cx="4932217" cy="4345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98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0BDAC5-78DF-FC67-FEAC-0C882D4C1502}"/>
              </a:ext>
            </a:extLst>
          </p:cNvPr>
          <p:cNvSpPr>
            <a:spLocks noGrp="1"/>
          </p:cNvSpPr>
          <p:nvPr>
            <p:ph type="body" sz="quarter" idx="10"/>
          </p:nvPr>
        </p:nvSpPr>
        <p:spPr/>
        <p:txBody>
          <a:bodyPr/>
          <a:lstStyle/>
          <a:p>
            <a:r>
              <a:rPr lang="en-US" dirty="0"/>
              <a:t>3.2 </a:t>
            </a:r>
            <a:r>
              <a:rPr lang="en-US" dirty="0" err="1"/>
              <a:t>Điện</a:t>
            </a:r>
            <a:r>
              <a:rPr lang="en-US" dirty="0"/>
              <a:t> </a:t>
            </a:r>
            <a:r>
              <a:rPr lang="en-US" dirty="0" err="1"/>
              <a:t>toán</a:t>
            </a:r>
            <a:r>
              <a:rPr lang="en-US" dirty="0"/>
              <a:t> </a:t>
            </a:r>
            <a:r>
              <a:rPr lang="en-US" dirty="0" err="1"/>
              <a:t>đám</a:t>
            </a:r>
            <a:r>
              <a:rPr lang="en-US" dirty="0"/>
              <a:t> </a:t>
            </a:r>
            <a:r>
              <a:rPr lang="en-US" dirty="0" err="1"/>
              <a:t>mây</a:t>
            </a:r>
            <a:r>
              <a:rPr lang="en-US" dirty="0"/>
              <a:t> </a:t>
            </a:r>
            <a:r>
              <a:rPr lang="en-US" dirty="0" err="1"/>
              <a:t>trong</a:t>
            </a:r>
            <a:r>
              <a:rPr lang="en-US" dirty="0"/>
              <a:t> </a:t>
            </a:r>
            <a:r>
              <a:rPr lang="en-US" dirty="0" err="1"/>
              <a:t>kỷ</a:t>
            </a:r>
            <a:r>
              <a:rPr lang="en-US" dirty="0"/>
              <a:t> </a:t>
            </a:r>
            <a:r>
              <a:rPr lang="en-US" dirty="0" err="1"/>
              <a:t>nguyên</a:t>
            </a:r>
            <a:r>
              <a:rPr lang="en-US" dirty="0"/>
              <a:t> AIMS.</a:t>
            </a:r>
          </a:p>
        </p:txBody>
      </p:sp>
      <p:sp>
        <p:nvSpPr>
          <p:cNvPr id="4" name="TextBox 3">
            <a:extLst>
              <a:ext uri="{FF2B5EF4-FFF2-40B4-BE49-F238E27FC236}">
                <a16:creationId xmlns:a16="http://schemas.microsoft.com/office/drawing/2014/main" id="{70E26095-EDA6-1C89-4E0F-650C04A22943}"/>
              </a:ext>
            </a:extLst>
          </p:cNvPr>
          <p:cNvSpPr txBox="1"/>
          <p:nvPr/>
        </p:nvSpPr>
        <p:spPr>
          <a:xfrm>
            <a:off x="667182" y="1032846"/>
            <a:ext cx="10543309" cy="4191981"/>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Times New Roman" panose="02020603050405020304" pitchFamily="18" charset="0"/>
              </a:rPr>
              <a:t>Các mô hình hệ thống kế toán thông thường không thể phân tích và xử lý</a:t>
            </a:r>
            <a:r>
              <a:rPr lang="en-US" sz="2000" dirty="0">
                <a:effectLst/>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dữ liệu tài chính một cách hiệu quả trong thời đại dữ liệu lớn. Với mục đích này, các giải pháp dịch vụ điện toán đám mây được yêu cầu</a:t>
            </a:r>
            <a:r>
              <a:rPr lang="en-US" sz="2000" dirty="0">
                <a:effectLst/>
                <a:latin typeface="Times New Roman" panose="02020603050405020304" pitchFamily="18" charset="0"/>
                <a:ea typeface="Times New Roman" panose="02020603050405020304" pitchFamily="18" charset="0"/>
              </a:rPr>
              <a:t>:</a:t>
            </a:r>
          </a:p>
          <a:p>
            <a:pPr>
              <a:lnSpc>
                <a:spcPct val="150000"/>
              </a:lnSpc>
            </a:pPr>
            <a:r>
              <a:rPr lang="en-US" sz="2000" dirty="0">
                <a:effectLst/>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Thứ nhất, điện toán đám mây có công nghệ xử lý và phân tích dữ liệu phi thường, cho phép nó xử lý khối lượng thông tin lớn trong thời gian ngắn đồng thời phân tích và tiết lộ chính xác các tính năng cũng như mối quan hệ ngầm giữa dữ liệu và thông tin kinh tế.</a:t>
            </a:r>
            <a:endParaRPr lang="en-US" sz="2000" dirty="0">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Thứ hai, công nghệ dịch vụ đám mây có thể cho phép cộng tác giữa các doanh nghiệp. có thể thực hiện phân tích và giải thích toàn diện dữ liệu tài chính doanh nghiệp mà không cần tăng chi phí hoạt động và quản lý cũng như chia sẻ tài nguyên giữa nhiều cơ quan trong doanh nghiệp</a:t>
            </a:r>
            <a:r>
              <a:rPr lang="en-US"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03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026E88-622D-E772-92F1-45257C8F2783}"/>
              </a:ext>
            </a:extLst>
          </p:cNvPr>
          <p:cNvSpPr txBox="1"/>
          <p:nvPr/>
        </p:nvSpPr>
        <p:spPr>
          <a:xfrm>
            <a:off x="883227" y="831802"/>
            <a:ext cx="10425546" cy="4425635"/>
          </a:xfrm>
          <a:prstGeom prst="rect">
            <a:avLst/>
          </a:prstGeom>
          <a:noFill/>
        </p:spPr>
        <p:txBody>
          <a:bodyPr wrap="square">
            <a:spAutoFit/>
          </a:bodyPr>
          <a:lstStyle/>
          <a:p>
            <a:pPr lvl="0">
              <a:lnSpc>
                <a:spcPct val="150000"/>
              </a:lnSpc>
            </a:pPr>
            <a:r>
              <a:rPr lang="vi-VN" sz="1900" dirty="0">
                <a:effectLst/>
                <a:latin typeface="Times New Roman" panose="02020603050405020304" pitchFamily="18" charset="0"/>
                <a:ea typeface="Arial" panose="020B0604020202020204" pitchFamily="34" charset="0"/>
                <a:cs typeface="Times New Roman" panose="02020603050405020304" pitchFamily="18" charset="0"/>
              </a:rPr>
              <a:t>Hơn nữa, công nghệ điện toán đám mây có thể tạo điều kiện thuận lợi cho việc chia sẻ tài nguyên của công ty cũng như đánh giá và thảo luận kỹ lưỡng về thông tin tài chính kinh doanh mà không làm tăng chi phí vận hành và quản lý. Ảo hóa thông tin tài chính và dịch vụ đám mây là mục đích chính của công nghệ điện toán đám mây. Ảo hóa dữ liệu tài chính được coi là một trong những công nghệ chính để triển khai thông tin kế toán trên đám mây. Nó kết hợp cả hoạt động xử lý và phân tích dữ liệu tài chính kinh doanh để tăng khả năng củng cố và phát triển phân tích dữ liệu. Ảo hóa tất cả các loại dữ liệu được lưu trong đám mây sẽ tối ưu hóa thông tin kế toán tài chính và nguồn cung cấp dữ liệu đồng thời cải thiện hiệu quả sử dụng tài nguyên máy chủ. Hơn nữa, ảo hóa thông tin tài chính cho phép người dùng nhanh chóng truy cập thông tin tài chính dựa trên các lệnh khác nhau và khám phá các mối liên kết logic ẩn sau dữ liệu khổng lồ.</a:t>
            </a:r>
            <a:endParaRPr lang="en-US" sz="19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10752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BD740C-9378-DD83-4DAE-1A88B33B10E2}"/>
              </a:ext>
            </a:extLst>
          </p:cNvPr>
          <p:cNvSpPr txBox="1"/>
          <p:nvPr/>
        </p:nvSpPr>
        <p:spPr>
          <a:xfrm>
            <a:off x="498764" y="1343890"/>
            <a:ext cx="11111345" cy="4062651"/>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Times New Roman" panose="02020603050405020304" pitchFamily="18" charset="0"/>
              </a:rPr>
              <a:t>Bên cạnh những điều trên, AIMS thông thường không đủ mạnh trong đó việc xử lý dữ liệu không hiệu quả, do đó, đòi hỏi sự hợp tác thủ công của nhân viên tài chính ở mức độ lớn làm giảm đáng kể hiệu quả xử lý thông tin. </a:t>
            </a:r>
            <a:endParaRPr lang="en-US" sz="2000" dirty="0">
              <a:effectLst/>
              <a:latin typeface="Times New Roman" panose="02020603050405020304" pitchFamily="18" charset="0"/>
              <a:ea typeface="Times New Roman" panose="02020603050405020304" pitchFamily="18" charset="0"/>
            </a:endParaRPr>
          </a:p>
          <a:p>
            <a:pPr>
              <a:lnSpc>
                <a:spcPct val="150000"/>
              </a:lnSpc>
            </a:pPr>
            <a:r>
              <a:rPr lang="vi-VN" sz="2000" dirty="0">
                <a:effectLst/>
                <a:latin typeface="Times New Roman" panose="02020603050405020304" pitchFamily="18" charset="0"/>
                <a:ea typeface="Times New Roman" panose="02020603050405020304" pitchFamily="18" charset="0"/>
              </a:rPr>
              <a:t>Trong những trường hợp như vậy, thông tin kế toán Hệ thống quản lý chỉ có thể cung cấp cho người quản lý phân tích dữ liệu trong quá khứ và thực tế.</a:t>
            </a:r>
            <a:endParaRPr lang="en-US" sz="2000" dirty="0">
              <a:latin typeface="Times New Roman" panose="02020603050405020304" pitchFamily="18" charset="0"/>
              <a:ea typeface="Times New Roman" panose="02020603050405020304" pitchFamily="18" charset="0"/>
            </a:endParaRPr>
          </a:p>
          <a:p>
            <a:pPr>
              <a:lnSpc>
                <a:spcPct val="150000"/>
              </a:lnSpc>
            </a:pPr>
            <a:r>
              <a:rPr lang="vi-VN" sz="2000" dirty="0">
                <a:effectLst/>
                <a:latin typeface="Times New Roman" panose="02020603050405020304" pitchFamily="18" charset="0"/>
                <a:ea typeface="Arial" panose="020B0604020202020204" pitchFamily="34" charset="0"/>
              </a:rPr>
              <a:t>Mục đích cuối cùng của nghiên cứu mô hình hệ thống vi tính hóa điện toán đám mây là đối phó với các kết quả đầu ra khác nhau của AIMS và cung cấp cho người tiêu dùng dữ liệu tài chính một nền tảng chính xác và đầy đủ để ra quyết định</a:t>
            </a:r>
            <a:endParaRPr lang="en-US" sz="2000" dirty="0">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60524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C75DA-1617-5091-98F5-57CF5209A020}"/>
              </a:ext>
            </a:extLst>
          </p:cNvPr>
          <p:cNvSpPr>
            <a:spLocks noGrp="1"/>
          </p:cNvSpPr>
          <p:nvPr>
            <p:ph type="body" sz="quarter" idx="10"/>
          </p:nvPr>
        </p:nvSpPr>
        <p:spPr>
          <a:xfrm>
            <a:off x="414444" y="721717"/>
            <a:ext cx="11363111" cy="588220"/>
          </a:xfrm>
        </p:spPr>
        <p:txBody>
          <a:bodyPr/>
          <a:lstStyle/>
          <a:p>
            <a:r>
              <a:rPr lang="en-US" dirty="0"/>
              <a:t>3.3 </a:t>
            </a:r>
            <a:r>
              <a:rPr lang="en-US" dirty="0" err="1"/>
              <a:t>Mô</a:t>
            </a:r>
            <a:r>
              <a:rPr lang="en-US" dirty="0"/>
              <a:t> </a:t>
            </a:r>
            <a:r>
              <a:rPr lang="en-US" dirty="0" err="1"/>
              <a:t>hình</a:t>
            </a:r>
            <a:r>
              <a:rPr lang="en-US" dirty="0"/>
              <a:t> </a:t>
            </a:r>
            <a:r>
              <a:rPr lang="en-US" dirty="0" err="1"/>
              <a:t>năng</a:t>
            </a:r>
            <a:r>
              <a:rPr lang="en-US" dirty="0"/>
              <a:t> </a:t>
            </a:r>
            <a:r>
              <a:rPr lang="en-US" dirty="0" err="1"/>
              <a:t>lượng</a:t>
            </a:r>
            <a:r>
              <a:rPr lang="en-US" dirty="0"/>
              <a:t> </a:t>
            </a:r>
            <a:r>
              <a:rPr lang="en-US" dirty="0" err="1"/>
              <a:t>máy</a:t>
            </a:r>
            <a:r>
              <a:rPr lang="en-US" dirty="0"/>
              <a:t> Boltzmann </a:t>
            </a:r>
            <a:r>
              <a:rPr lang="en-US" dirty="0" err="1"/>
              <a:t>bị</a:t>
            </a:r>
            <a:r>
              <a:rPr lang="en-US" dirty="0"/>
              <a:t> </a:t>
            </a:r>
            <a:r>
              <a:rPr lang="en-US" dirty="0" err="1"/>
              <a:t>hạn</a:t>
            </a:r>
            <a:r>
              <a:rPr lang="en-US" dirty="0"/>
              <a:t> </a:t>
            </a:r>
            <a:r>
              <a:rPr lang="en-US" dirty="0" err="1"/>
              <a:t>chế</a:t>
            </a:r>
            <a:r>
              <a:rPr lang="en-US" dirty="0"/>
              <a:t> </a:t>
            </a:r>
            <a:r>
              <a:rPr lang="en-US" dirty="0" err="1"/>
              <a:t>dựa</a:t>
            </a:r>
            <a:r>
              <a:rPr lang="en-US" dirty="0"/>
              <a:t> </a:t>
            </a:r>
            <a:r>
              <a:rPr lang="en-US" dirty="0" err="1"/>
              <a:t>trên</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sâu</a:t>
            </a:r>
            <a:r>
              <a:rPr lang="en-US"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CEAB6B-DD8D-D17E-0FD4-0554C8183335}"/>
                  </a:ext>
                </a:extLst>
              </p:cNvPr>
              <p:cNvSpPr txBox="1"/>
              <p:nvPr/>
            </p:nvSpPr>
            <p:spPr>
              <a:xfrm>
                <a:off x="491239" y="1565564"/>
                <a:ext cx="11209520" cy="4747966"/>
              </a:xfrm>
              <a:prstGeom prst="rect">
                <a:avLst/>
              </a:prstGeom>
              <a:noFill/>
            </p:spPr>
            <p:txBody>
              <a:bodyPr wrap="square" rtlCol="0">
                <a:spAutoFit/>
              </a:bodyPr>
              <a:lstStyle/>
              <a:p>
                <a:pPr>
                  <a:lnSpc>
                    <a:spcPct val="150000"/>
                  </a:lnSpc>
                </a:pPr>
                <a:r>
                  <a:rPr lang="vi-VN" sz="2000" dirty="0">
                    <a:latin typeface="Times New Roman" panose="02020603050405020304" pitchFamily="18" charset="0"/>
                    <a:cs typeface="Times New Roman" panose="02020603050405020304" pitchFamily="18" charset="0"/>
                  </a:rPr>
                  <a:t>Mạng nơ-ron là một điển hình công cụ toán học được sử dụng trong lĩnh vực AI và máy </a:t>
                </a:r>
                <a:r>
                  <a:rPr lang="en-US" sz="2000" dirty="0" err="1">
                    <a:latin typeface="Times New Roman" panose="02020603050405020304" pitchFamily="18" charset="0"/>
                    <a:cs typeface="Times New Roman" panose="02020603050405020304" pitchFamily="18" charset="0"/>
                  </a:rPr>
                  <a:t>tính</a:t>
                </a:r>
                <a:r>
                  <a:rPr lang="vi-VN" sz="2000" dirty="0">
                    <a:latin typeface="Times New Roman" panose="02020603050405020304" pitchFamily="18" charset="0"/>
                    <a:cs typeface="Times New Roman" panose="02020603050405020304" pitchFamily="18" charset="0"/>
                  </a:rPr>
                  <a:t> học</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vi-VN" sz="1800" dirty="0">
                    <a:effectLst/>
                    <a:latin typeface="Times New Roman" panose="02020603050405020304" pitchFamily="18" charset="0"/>
                    <a:ea typeface="Times New Roman" panose="02020603050405020304" pitchFamily="18" charset="0"/>
                  </a:rPr>
                  <a:t>Máy Boltzmann bị hạn chế (RBM) là một mạng thần kinh nhân tạo có xác suất sáng tạo, học tốt phân phối xác suất trên một tập hợp các đầu vào. RBM thuộc mô hình xác suất đồ thị vô hướng và được thực hiện dựa trên năng lượng</a:t>
                </a:r>
                <a:r>
                  <a:rPr lang="en-US" dirty="0">
                    <a:latin typeface="Times New Roman" panose="02020603050405020304" pitchFamily="18" charset="0"/>
                    <a:ea typeface="Times New Roman" panose="02020603050405020304" pitchFamily="18" charset="0"/>
                  </a:rPr>
                  <a:t>.</a:t>
                </a:r>
                <a:r>
                  <a:rPr lang="vi-VN" sz="1800" dirty="0">
                    <a:effectLst/>
                    <a:latin typeface="Times New Roman" panose="02020603050405020304" pitchFamily="18" charset="0"/>
                    <a:ea typeface="Arial" panose="020B0604020202020204" pitchFamily="34" charset="0"/>
                  </a:rPr>
                  <a:t> Ở đây, phân bổ xác suất chung được xác định bằng cách kết hợp vectơ lớp ẩn h và hàm năng lượng vectơ lớp đầu vào x , như được tính toán trong.</a:t>
                </a:r>
                <a:endParaRPr lang="en-US" sz="1800" dirty="0">
                  <a:effectLst/>
                  <a:latin typeface="Times New Roman" panose="02020603050405020304" pitchFamily="18" charset="0"/>
                  <a:ea typeface="Arial" panose="020B0604020202020204" pitchFamily="34" charset="0"/>
                </a:endParaRPr>
              </a:p>
              <a:p>
                <a:pPr marL="1714500" lvl="3" indent="-342900">
                  <a:lnSpc>
                    <a:spcPct val="150000"/>
                  </a:lnSpc>
                  <a:buFont typeface="Times New Roman" panose="02020603050405020304" pitchFamily="18" charset="0"/>
                  <a:buChar char="-"/>
                </a:pPr>
                <a14:m>
                  <m:oMath xmlns:m="http://schemas.openxmlformats.org/officeDocument/2006/math">
                    <m:r>
                      <a:rPr lang="vi-VN" i="1" smtClean="0">
                        <a:effectLst/>
                        <a:latin typeface="Cambria Math" panose="02040503050406030204" pitchFamily="18" charset="0"/>
                        <a:ea typeface="Arial" panose="020B0604020202020204" pitchFamily="34" charset="0"/>
                      </a:rPr>
                      <m:t>𝑝</m:t>
                    </m:r>
                    <m:d>
                      <m:dPr>
                        <m:ctrlPr>
                          <a:rPr lang="en-US" i="1">
                            <a:effectLst/>
                            <a:latin typeface="Cambria Math" panose="02040503050406030204" pitchFamily="18" charset="0"/>
                            <a:ea typeface="Arial" panose="020B0604020202020204" pitchFamily="34" charset="0"/>
                          </a:rPr>
                        </m:ctrlPr>
                      </m:dPr>
                      <m:e>
                        <m:r>
                          <a:rPr lang="vi-VN" i="1">
                            <a:effectLst/>
                            <a:latin typeface="Cambria Math" panose="02040503050406030204" pitchFamily="18" charset="0"/>
                            <a:ea typeface="Arial" panose="020B0604020202020204" pitchFamily="34" charset="0"/>
                          </a:rPr>
                          <m:t>𝑥</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h</m:t>
                        </m:r>
                      </m:e>
                    </m:d>
                    <m:f>
                      <m:fPr>
                        <m:ctrlPr>
                          <a:rPr lang="en-US" i="1">
                            <a:effectLst/>
                            <a:latin typeface="Cambria Math" panose="02040503050406030204" pitchFamily="18" charset="0"/>
                            <a:ea typeface="Arial" panose="020B0604020202020204" pitchFamily="34" charset="0"/>
                          </a:rPr>
                        </m:ctrlPr>
                      </m:fPr>
                      <m:num>
                        <m:sSup>
                          <m:sSupPr>
                            <m:ctrlPr>
                              <a:rPr lang="en-US" i="1">
                                <a:effectLst/>
                                <a:latin typeface="Cambria Math" panose="02040503050406030204" pitchFamily="18" charset="0"/>
                                <a:ea typeface="Arial" panose="020B0604020202020204" pitchFamily="34" charset="0"/>
                              </a:rPr>
                            </m:ctrlPr>
                          </m:sSupPr>
                          <m:e>
                            <m:r>
                              <a:rPr lang="vi-VN" i="1">
                                <a:effectLst/>
                                <a:latin typeface="Cambria Math" panose="02040503050406030204" pitchFamily="18" charset="0"/>
                                <a:ea typeface="Arial" panose="020B0604020202020204" pitchFamily="34" charset="0"/>
                              </a:rPr>
                              <m:t>𝑒</m:t>
                            </m:r>
                          </m:e>
                          <m:sup>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ă</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m:t>
                            </m:r>
                            <m:r>
                              <a:rPr lang="vi-VN" i="1">
                                <a:effectLst/>
                                <a:latin typeface="Cambria Math" panose="02040503050406030204" pitchFamily="18" charset="0"/>
                                <a:ea typeface="Arial" panose="020B0604020202020204" pitchFamily="34" charset="0"/>
                              </a:rPr>
                              <m:t>ượ</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d>
                              <m:dPr>
                                <m:ctrlPr>
                                  <a:rPr lang="en-US" i="1">
                                    <a:effectLst/>
                                    <a:latin typeface="Cambria Math" panose="02040503050406030204" pitchFamily="18" charset="0"/>
                                    <a:ea typeface="Arial" panose="020B0604020202020204" pitchFamily="34" charset="0"/>
                                  </a:rPr>
                                </m:ctrlPr>
                              </m:dPr>
                              <m:e>
                                <m:r>
                                  <a:rPr lang="vi-VN" i="1">
                                    <a:effectLst/>
                                    <a:latin typeface="Cambria Math" panose="02040503050406030204" pitchFamily="18" charset="0"/>
                                    <a:ea typeface="Arial" panose="020B0604020202020204" pitchFamily="34" charset="0"/>
                                  </a:rPr>
                                  <m:t>𝑥</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h</m:t>
                                </m:r>
                              </m:e>
                            </m:d>
                          </m:sup>
                        </m:sSup>
                      </m:num>
                      <m:den>
                        <m:r>
                          <a:rPr lang="vi-VN" i="1">
                            <a:effectLst/>
                            <a:latin typeface="Cambria Math" panose="02040503050406030204" pitchFamily="18" charset="0"/>
                            <a:ea typeface="Arial" panose="020B0604020202020204" pitchFamily="34" charset="0"/>
                          </a:rPr>
                          <m:t>𝑍</m:t>
                        </m:r>
                      </m:den>
                    </m:f>
                    <m:r>
                      <a:rPr lang="vi-VN" i="1">
                        <a:effectLst/>
                        <a:latin typeface="Cambria Math" panose="02040503050406030204" pitchFamily="18" charset="0"/>
                        <a:ea typeface="Arial" panose="020B0604020202020204" pitchFamily="34" charset="0"/>
                      </a:rPr>
                      <m:t>.</m:t>
                    </m:r>
                  </m:oMath>
                </a14:m>
                <a:endParaRPr lang="en-US" dirty="0">
                  <a:effectLst/>
                  <a:latin typeface="Times New Roman" panose="02020603050405020304" pitchFamily="18" charset="0"/>
                  <a:ea typeface="Arial" panose="020B0604020202020204" pitchFamily="34" charset="0"/>
                </a:endParaRPr>
              </a:p>
              <a:p>
                <a:pPr marL="1714500" lvl="3" indent="-342900">
                  <a:lnSpc>
                    <a:spcPct val="150000"/>
                  </a:lnSpc>
                  <a:buFont typeface="Times New Roman" panose="02020603050405020304" pitchFamily="18" charset="0"/>
                  <a:buChar char="-"/>
                </a:pPr>
                <a:r>
                  <a:rPr lang="vi-VN" dirty="0">
                    <a:effectLst/>
                    <a:latin typeface="Times New Roman" panose="02020603050405020304" pitchFamily="18" charset="0"/>
                    <a:ea typeface="Arial" panose="020B0604020202020204" pitchFamily="34" charset="0"/>
                  </a:rPr>
                  <a:t>phương trình trên Z = </a:t>
                </a:r>
                <a14:m>
                  <m:oMath xmlns:m="http://schemas.openxmlformats.org/officeDocument/2006/math">
                    <m:nary>
                      <m:naryPr>
                        <m:chr m:val="∑"/>
                        <m:limLoc m:val="undOvr"/>
                        <m:supHide m:val="on"/>
                        <m:ctrlPr>
                          <a:rPr lang="en-US" i="1">
                            <a:effectLst/>
                            <a:latin typeface="Cambria Math" panose="02040503050406030204" pitchFamily="18" charset="0"/>
                            <a:ea typeface="Arial" panose="020B0604020202020204" pitchFamily="34" charset="0"/>
                          </a:rPr>
                        </m:ctrlPr>
                      </m:naryPr>
                      <m:sub>
                        <m:r>
                          <a:rPr lang="vi-VN" i="1">
                            <a:effectLst/>
                            <a:latin typeface="Cambria Math" panose="02040503050406030204" pitchFamily="18" charset="0"/>
                            <a:ea typeface="Arial" panose="020B0604020202020204" pitchFamily="34" charset="0"/>
                          </a:rPr>
                          <m:t>𝑥</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h</m:t>
                        </m:r>
                      </m:sub>
                      <m:sup/>
                      <m:e>
                        <m:sSup>
                          <m:sSupPr>
                            <m:ctrlPr>
                              <a:rPr lang="en-US" i="1">
                                <a:effectLst/>
                                <a:latin typeface="Cambria Math" panose="02040503050406030204" pitchFamily="18" charset="0"/>
                                <a:ea typeface="Arial" panose="020B0604020202020204" pitchFamily="34" charset="0"/>
                              </a:rPr>
                            </m:ctrlPr>
                          </m:sSupPr>
                          <m:e>
                            <m:r>
                              <a:rPr lang="vi-VN" i="1">
                                <a:effectLst/>
                                <a:latin typeface="Cambria Math" panose="02040503050406030204" pitchFamily="18" charset="0"/>
                                <a:ea typeface="Arial" panose="020B0604020202020204" pitchFamily="34" charset="0"/>
                              </a:rPr>
                              <m:t>𝑒</m:t>
                            </m:r>
                          </m:e>
                          <m:sup>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ă</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m:t>
                            </m:r>
                            <m:r>
                              <a:rPr lang="vi-VN" i="1">
                                <a:effectLst/>
                                <a:latin typeface="Cambria Math" panose="02040503050406030204" pitchFamily="18" charset="0"/>
                                <a:ea typeface="Arial" panose="020B0604020202020204" pitchFamily="34" charset="0"/>
                              </a:rPr>
                              <m:t>ượ</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𝑥</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h</m:t>
                            </m:r>
                            <m:r>
                              <a:rPr lang="vi-VN" i="1">
                                <a:effectLst/>
                                <a:latin typeface="Cambria Math" panose="02040503050406030204" pitchFamily="18" charset="0"/>
                                <a:ea typeface="Arial" panose="020B0604020202020204" pitchFamily="34" charset="0"/>
                              </a:rPr>
                              <m:t>)</m:t>
                            </m:r>
                          </m:sup>
                        </m:sSup>
                      </m:e>
                    </m:nary>
                  </m:oMath>
                </a14:m>
                <a:r>
                  <a:rPr lang="vi-VN" dirty="0">
                    <a:effectLst/>
                    <a:latin typeface="Times New Roman" panose="02020603050405020304" pitchFamily="18" charset="0"/>
                    <a:ea typeface="Times New Roman" panose="02020603050405020304" pitchFamily="18" charset="0"/>
                  </a:rPr>
                  <a:t> </a:t>
                </a:r>
                <a:r>
                  <a:rPr lang="vi-VN" dirty="0">
                    <a:effectLst/>
                    <a:latin typeface="Times New Roman" panose="02020603050405020304" pitchFamily="18" charset="0"/>
                    <a:ea typeface="Arial" panose="020B0604020202020204" pitchFamily="34" charset="0"/>
                  </a:rPr>
                  <a:t>đại diện cho hằng</a:t>
                </a:r>
                <a:br>
                  <a:rPr lang="vi-VN" dirty="0">
                    <a:effectLst/>
                    <a:latin typeface="Times New Roman" panose="02020603050405020304" pitchFamily="18" charset="0"/>
                    <a:ea typeface="Arial" panose="020B0604020202020204" pitchFamily="34" charset="0"/>
                  </a:rPr>
                </a:br>
                <a:r>
                  <a:rPr lang="vi-VN" dirty="0">
                    <a:effectLst/>
                    <a:latin typeface="Times New Roman" panose="02020603050405020304" pitchFamily="18" charset="0"/>
                    <a:ea typeface="Arial" panose="020B0604020202020204" pitchFamily="34" charset="0"/>
                  </a:rPr>
                  <a:t>số chuẩn hóa hoặc hàm phân vùng và phân bố xác suất biên của dữ liệu đầu</a:t>
                </a:r>
                <a:br>
                  <a:rPr lang="vi-VN" dirty="0">
                    <a:effectLst/>
                    <a:latin typeface="Times New Roman" panose="02020603050405020304" pitchFamily="18" charset="0"/>
                    <a:ea typeface="Arial" panose="020B0604020202020204" pitchFamily="34" charset="0"/>
                  </a:rPr>
                </a:br>
                <a:r>
                  <a:rPr lang="vi-VN" dirty="0">
                    <a:effectLst/>
                    <a:latin typeface="Times New Roman" panose="02020603050405020304" pitchFamily="18" charset="0"/>
                    <a:ea typeface="Arial" panose="020B0604020202020204" pitchFamily="34" charset="0"/>
                  </a:rPr>
                  <a:t>vào có thể quan sát được x có thể được tính bằng cách sử dụng.</a:t>
                </a:r>
                <a:endParaRPr lang="en-US" dirty="0">
                  <a:effectLst/>
                  <a:latin typeface="Times New Roman" panose="02020603050405020304" pitchFamily="18" charset="0"/>
                  <a:ea typeface="Arial" panose="020B0604020202020204" pitchFamily="34"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mc:Choice>
        <mc:Fallback xmlns="">
          <p:sp>
            <p:nvSpPr>
              <p:cNvPr id="4" name="TextBox 3">
                <a:extLst>
                  <a:ext uri="{FF2B5EF4-FFF2-40B4-BE49-F238E27FC236}">
                    <a16:creationId xmlns:a16="http://schemas.microsoft.com/office/drawing/2014/main" id="{12CEAB6B-DD8D-D17E-0FD4-0554C8183335}"/>
                  </a:ext>
                </a:extLst>
              </p:cNvPr>
              <p:cNvSpPr txBox="1">
                <a:spLocks noRot="1" noChangeAspect="1" noMove="1" noResize="1" noEditPoints="1" noAdjustHandles="1" noChangeArrowheads="1" noChangeShapeType="1" noTextEdit="1"/>
              </p:cNvSpPr>
              <p:nvPr/>
            </p:nvSpPr>
            <p:spPr>
              <a:xfrm>
                <a:off x="491239" y="1565564"/>
                <a:ext cx="11209520" cy="4747966"/>
              </a:xfrm>
              <a:prstGeom prst="rect">
                <a:avLst/>
              </a:prstGeom>
              <a:blipFill>
                <a:blip r:embed="rId2"/>
                <a:stretch>
                  <a:fillRect l="-598" r="-326"/>
                </a:stretch>
              </a:blipFill>
            </p:spPr>
            <p:txBody>
              <a:bodyPr/>
              <a:lstStyle/>
              <a:p>
                <a:r>
                  <a:rPr lang="en-US">
                    <a:noFill/>
                  </a:rPr>
                  <a:t> </a:t>
                </a:r>
              </a:p>
            </p:txBody>
          </p:sp>
        </mc:Fallback>
      </mc:AlternateContent>
    </p:spTree>
    <p:extLst>
      <p:ext uri="{BB962C8B-B14F-4D97-AF65-F5344CB8AC3E}">
        <p14:creationId xmlns:p14="http://schemas.microsoft.com/office/powerpoint/2010/main" val="358766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C4B9FF-DB87-0E98-920D-7AC3BCCC77D0}"/>
                  </a:ext>
                </a:extLst>
              </p:cNvPr>
              <p:cNvSpPr txBox="1"/>
              <p:nvPr/>
            </p:nvSpPr>
            <p:spPr>
              <a:xfrm>
                <a:off x="658091" y="401783"/>
                <a:ext cx="10654146" cy="5048818"/>
              </a:xfrm>
              <a:prstGeom prst="rect">
                <a:avLst/>
              </a:prstGeom>
              <a:noFill/>
            </p:spPr>
            <p:txBody>
              <a:bodyPr wrap="square" rtlCol="0">
                <a:spAutoFit/>
              </a:bodyPr>
              <a:lstStyle/>
              <a:p>
                <a:pPr marL="1257300" lvl="2" indent="-342900">
                  <a:lnSpc>
                    <a:spcPct val="150000"/>
                  </a:lnSpc>
                  <a:buFont typeface="Times New Roman" panose="02020603050405020304" pitchFamily="18" charset="0"/>
                  <a:buChar char="-"/>
                </a:pPr>
                <a14:m>
                  <m:oMath xmlns:m="http://schemas.openxmlformats.org/officeDocument/2006/math">
                    <m:r>
                      <a:rPr lang="vi-VN" i="1">
                        <a:effectLst/>
                        <a:latin typeface="Cambria Math" panose="02040503050406030204" pitchFamily="18" charset="0"/>
                        <a:ea typeface="Arial" panose="020B0604020202020204" pitchFamily="34" charset="0"/>
                      </a:rPr>
                      <m:t>𝑝</m:t>
                    </m:r>
                    <m:d>
                      <m:dPr>
                        <m:ctrlPr>
                          <a:rPr lang="en-US" i="1">
                            <a:effectLst/>
                            <a:latin typeface="Cambria Math" panose="02040503050406030204" pitchFamily="18" charset="0"/>
                            <a:ea typeface="Arial" panose="020B0604020202020204" pitchFamily="34" charset="0"/>
                          </a:rPr>
                        </m:ctrlPr>
                      </m:dPr>
                      <m:e>
                        <m:r>
                          <a:rPr lang="vi-VN" i="1">
                            <a:effectLst/>
                            <a:latin typeface="Cambria Math" panose="02040503050406030204" pitchFamily="18" charset="0"/>
                            <a:ea typeface="Arial" panose="020B0604020202020204" pitchFamily="34" charset="0"/>
                          </a:rPr>
                          <m:t>𝑥</m:t>
                        </m:r>
                      </m:e>
                    </m:d>
                    <m:r>
                      <a:rPr lang="vi-VN" i="1">
                        <a:effectLst/>
                        <a:latin typeface="Cambria Math" panose="02040503050406030204" pitchFamily="18" charset="0"/>
                        <a:ea typeface="Arial" panose="020B0604020202020204" pitchFamily="34" charset="0"/>
                      </a:rPr>
                      <m:t>=</m:t>
                    </m:r>
                    <m:nary>
                      <m:naryPr>
                        <m:chr m:val="∑"/>
                        <m:limLoc m:val="undOvr"/>
                        <m:supHide m:val="on"/>
                        <m:ctrlPr>
                          <a:rPr lang="en-US"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h</m:t>
                        </m:r>
                      </m:sub>
                      <m:sup/>
                      <m:e>
                        <m:r>
                          <a:rPr lang="vi-VN" i="1">
                            <a:effectLst/>
                            <a:latin typeface="Cambria Math" panose="02040503050406030204" pitchFamily="18" charset="0"/>
                            <a:ea typeface="Times New Roman" panose="02020603050405020304" pitchFamily="18" charset="0"/>
                          </a:rPr>
                          <m:t>𝑝</m:t>
                        </m:r>
                        <m:d>
                          <m:dPr>
                            <m:ctrlPr>
                              <a:rPr lang="en-US" i="1">
                                <a:effectLst/>
                                <a:latin typeface="Cambria Math" panose="02040503050406030204" pitchFamily="18" charset="0"/>
                                <a:ea typeface="Times New Roman" panose="02020603050405020304" pitchFamily="18" charset="0"/>
                              </a:rPr>
                            </m:ctrlPr>
                          </m:dPr>
                          <m:e>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h</m:t>
                            </m:r>
                          </m:e>
                        </m:d>
                        <m:r>
                          <a:rPr lang="vi-VN" i="1">
                            <a:effectLst/>
                            <a:latin typeface="Cambria Math" panose="02040503050406030204" pitchFamily="18" charset="0"/>
                            <a:ea typeface="Times New Roman" panose="02020603050405020304" pitchFamily="18" charset="0"/>
                          </a:rPr>
                          <m:t>=</m:t>
                        </m:r>
                        <m:nary>
                          <m:naryPr>
                            <m:chr m:val="∑"/>
                            <m:limLoc m:val="undOvr"/>
                            <m:supHide m:val="on"/>
                            <m:ctrlPr>
                              <a:rPr lang="en-US"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h</m:t>
                            </m:r>
                          </m:sub>
                          <m:sup/>
                          <m:e>
                            <m:f>
                              <m:fPr>
                                <m:ctrlPr>
                                  <a:rPr lang="en-US" i="1">
                                    <a:effectLst/>
                                    <a:latin typeface="Cambria Math" panose="02040503050406030204" pitchFamily="18" charset="0"/>
                                    <a:ea typeface="Times New Roman" panose="02020603050405020304" pitchFamily="18" charset="0"/>
                                  </a:rPr>
                                </m:ctrlPr>
                              </m:fPr>
                              <m:num>
                                <m:sSup>
                                  <m:sSupPr>
                                    <m:ctrlPr>
                                      <a:rPr lang="en-US" i="1">
                                        <a:effectLst/>
                                        <a:latin typeface="Cambria Math" panose="02040503050406030204" pitchFamily="18" charset="0"/>
                                        <a:ea typeface="Times New Roman" panose="02020603050405020304" pitchFamily="18" charset="0"/>
                                      </a:rPr>
                                    </m:ctrlPr>
                                  </m:sSupPr>
                                  <m:e>
                                    <m:r>
                                      <a:rPr lang="vi-VN" i="1">
                                        <a:effectLst/>
                                        <a:latin typeface="Cambria Math" panose="02040503050406030204" pitchFamily="18" charset="0"/>
                                        <a:ea typeface="Times New Roman" panose="02020603050405020304" pitchFamily="18" charset="0"/>
                                      </a:rPr>
                                      <m:t>𝑒</m:t>
                                    </m:r>
                                  </m:e>
                                  <m:sup>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h</m:t>
                                    </m:r>
                                    <m:r>
                                      <a:rPr lang="vi-VN" i="1">
                                        <a:effectLst/>
                                        <a:latin typeface="Cambria Math" panose="02040503050406030204" pitchFamily="18" charset="0"/>
                                        <a:ea typeface="Times New Roman" panose="02020603050405020304" pitchFamily="18" charset="0"/>
                                      </a:rPr>
                                      <m:t>)</m:t>
                                    </m:r>
                                  </m:sup>
                                </m:sSup>
                              </m:num>
                              <m:den>
                                <m:r>
                                  <a:rPr lang="vi-VN" i="1">
                                    <a:effectLst/>
                                    <a:latin typeface="Cambria Math" panose="02040503050406030204" pitchFamily="18" charset="0"/>
                                    <a:ea typeface="Times New Roman" panose="02020603050405020304" pitchFamily="18" charset="0"/>
                                  </a:rPr>
                                  <m:t>𝑧</m:t>
                                </m:r>
                              </m:den>
                            </m:f>
                            <m:r>
                              <a:rPr lang="vi-VN" i="1">
                                <a:effectLst/>
                                <a:latin typeface="Cambria Math" panose="02040503050406030204" pitchFamily="18" charset="0"/>
                                <a:ea typeface="Times New Roman" panose="02020603050405020304" pitchFamily="18" charset="0"/>
                              </a:rPr>
                              <m:t>.</m:t>
                            </m:r>
                          </m:e>
                        </m:nary>
                      </m:e>
                    </m:nary>
                  </m:oMath>
                </a14:m>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14:m>
                  <m:oMath xmlns:m="http://schemas.openxmlformats.org/officeDocument/2006/math">
                    <m:r>
                      <a:rPr lang="vi-VN" i="1">
                        <a:effectLst/>
                        <a:latin typeface="Cambria Math" panose="02040503050406030204" pitchFamily="18" charset="0"/>
                        <a:ea typeface="Arial" panose="020B0604020202020204" pitchFamily="34" charset="0"/>
                      </a:rPr>
                      <m:t>𝑝</m:t>
                    </m:r>
                    <m:d>
                      <m:dPr>
                        <m:ctrlPr>
                          <a:rPr lang="en-US" i="1">
                            <a:effectLst/>
                            <a:latin typeface="Cambria Math" panose="02040503050406030204" pitchFamily="18" charset="0"/>
                            <a:ea typeface="Arial" panose="020B0604020202020204" pitchFamily="34" charset="0"/>
                          </a:rPr>
                        </m:ctrlPr>
                      </m:dPr>
                      <m:e>
                        <m:r>
                          <a:rPr lang="vi-VN" i="1">
                            <a:effectLst/>
                            <a:latin typeface="Cambria Math" panose="02040503050406030204" pitchFamily="18" charset="0"/>
                            <a:ea typeface="Arial" panose="020B0604020202020204" pitchFamily="34" charset="0"/>
                          </a:rPr>
                          <m:t>𝑥</m:t>
                        </m:r>
                      </m:e>
                    </m:d>
                    <m:r>
                      <a:rPr lang="vi-VN" i="1">
                        <a:effectLst/>
                        <a:latin typeface="Cambria Math" panose="02040503050406030204" pitchFamily="18" charset="0"/>
                        <a:ea typeface="Arial" panose="020B0604020202020204" pitchFamily="34" charset="0"/>
                      </a:rPr>
                      <m:t>=</m:t>
                    </m:r>
                    <m:f>
                      <m:fPr>
                        <m:ctrlPr>
                          <a:rPr lang="en-US" i="1">
                            <a:effectLst/>
                            <a:latin typeface="Cambria Math" panose="02040503050406030204" pitchFamily="18" charset="0"/>
                            <a:ea typeface="Arial" panose="020B0604020202020204" pitchFamily="34" charset="0"/>
                          </a:rPr>
                        </m:ctrlPr>
                      </m:fPr>
                      <m:num>
                        <m:sSup>
                          <m:sSupPr>
                            <m:ctrlPr>
                              <a:rPr lang="en-US" i="1">
                                <a:effectLst/>
                                <a:latin typeface="Cambria Math" panose="02040503050406030204" pitchFamily="18" charset="0"/>
                                <a:ea typeface="Arial" panose="020B0604020202020204" pitchFamily="34" charset="0"/>
                              </a:rPr>
                            </m:ctrlPr>
                          </m:sSupPr>
                          <m:e>
                            <m:r>
                              <a:rPr lang="vi-VN" i="1">
                                <a:effectLst/>
                                <a:latin typeface="Cambria Math" panose="02040503050406030204" pitchFamily="18" charset="0"/>
                                <a:ea typeface="Arial" panose="020B0604020202020204" pitchFamily="34" charset="0"/>
                              </a:rPr>
                              <m:t>𝑒</m:t>
                            </m:r>
                          </m:e>
                          <m:sup>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ă</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m:t>
                            </m:r>
                            <m:r>
                              <a:rPr lang="vi-VN" i="1">
                                <a:effectLst/>
                                <a:latin typeface="Cambria Math" panose="02040503050406030204" pitchFamily="18" charset="0"/>
                                <a:ea typeface="Arial" panose="020B0604020202020204" pitchFamily="34" charset="0"/>
                              </a:rPr>
                              <m:t>ượ</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𝑚𝑖</m:t>
                            </m:r>
                            <m:r>
                              <a:rPr lang="vi-VN" i="1">
                                <a:effectLst/>
                                <a:latin typeface="Cambria Math" panose="02040503050406030204" pitchFamily="18" charset="0"/>
                                <a:ea typeface="Arial" panose="020B0604020202020204" pitchFamily="34" charset="0"/>
                              </a:rPr>
                              <m:t>ễ</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𝑝h</m:t>
                            </m:r>
                            <m:r>
                              <a:rPr lang="vi-VN" i="1">
                                <a:effectLst/>
                                <a:latin typeface="Cambria Math" panose="02040503050406030204" pitchFamily="18" charset="0"/>
                                <a:ea typeface="Arial" panose="020B0604020202020204" pitchFamily="34" charset="0"/>
                              </a:rPr>
                              <m:t>í</m:t>
                            </m:r>
                          </m:sup>
                        </m:sSup>
                      </m:num>
                      <m:den>
                        <m:r>
                          <a:rPr lang="vi-VN" i="1">
                            <a:effectLst/>
                            <a:latin typeface="Cambria Math" panose="02040503050406030204" pitchFamily="18" charset="0"/>
                            <a:ea typeface="Arial" panose="020B0604020202020204" pitchFamily="34" charset="0"/>
                          </a:rPr>
                          <m:t>𝑧</m:t>
                        </m:r>
                      </m:den>
                    </m:f>
                    <m:r>
                      <a:rPr lang="vi-VN" i="1">
                        <a:effectLst/>
                        <a:latin typeface="Cambria Math" panose="02040503050406030204" pitchFamily="18" charset="0"/>
                        <a:ea typeface="Arial" panose="020B0604020202020204" pitchFamily="34" charset="0"/>
                      </a:rPr>
                      <m:t>,</m:t>
                    </m:r>
                  </m:oMath>
                </a14:m>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r>
                  <a:rPr lang="vi-VN" dirty="0">
                    <a:effectLst/>
                    <a:latin typeface="Times New Roman" panose="02020603050405020304" pitchFamily="18" charset="0"/>
                    <a:ea typeface="Times New Roman" panose="02020603050405020304" pitchFamily="18" charset="0"/>
                  </a:rPr>
                  <a:t>Z=</a:t>
                </a:r>
                <a14:m>
                  <m:oMath xmlns:m="http://schemas.openxmlformats.org/officeDocument/2006/math">
                    <m:nary>
                      <m:naryPr>
                        <m:chr m:val="∑"/>
                        <m:limLoc m:val="undOvr"/>
                        <m:supHide m:val="on"/>
                        <m:ctrlPr>
                          <a:rPr lang="en-US"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𝑥</m:t>
                        </m:r>
                      </m:sub>
                      <m:sup/>
                      <m:e>
                        <m:sSup>
                          <m:sSupPr>
                            <m:ctrlPr>
                              <a:rPr lang="en-US" i="1">
                                <a:effectLst/>
                                <a:latin typeface="Cambria Math" panose="02040503050406030204" pitchFamily="18" charset="0"/>
                                <a:ea typeface="Times New Roman" panose="02020603050405020304" pitchFamily="18" charset="0"/>
                              </a:rPr>
                            </m:ctrlPr>
                          </m:sSupPr>
                          <m:e>
                            <m:r>
                              <a:rPr lang="vi-VN" i="1">
                                <a:effectLst/>
                                <a:latin typeface="Cambria Math" panose="02040503050406030204" pitchFamily="18" charset="0"/>
                                <a:ea typeface="Times New Roman" panose="02020603050405020304" pitchFamily="18" charset="0"/>
                              </a:rPr>
                              <m:t>𝑒</m:t>
                            </m:r>
                          </m:e>
                          <m:sup>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 </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sup>
                        </m:sSup>
                      </m:e>
                    </m:nary>
                  </m:oMath>
                </a14:m>
                <a:r>
                  <a:rPr lang="vi-VN" dirty="0">
                    <a:effectLst/>
                    <a:latin typeface="Times New Roman" panose="02020603050405020304" pitchFamily="18" charset="0"/>
                    <a:ea typeface="Times New Roman" panose="02020603050405020304" pitchFamily="18" charset="0"/>
                  </a:rPr>
                  <a:t>.</a:t>
                </a:r>
                <a:r>
                  <a:rPr lang="vi-VN" dirty="0">
                    <a:effectLst/>
                    <a:latin typeface="Arial" panose="020B0604020202020204" pitchFamily="34" charset="0"/>
                    <a:ea typeface="Arial" panose="020B0604020202020204" pitchFamily="34" charset="0"/>
                  </a:rPr>
                  <a:t> </a:t>
                </a:r>
                <a:r>
                  <a:rPr lang="vi-VN" dirty="0">
                    <a:effectLst/>
                    <a:latin typeface="Times New Roman" panose="02020603050405020304" pitchFamily="18" charset="0"/>
                    <a:ea typeface="Arial" panose="020B0604020202020204" pitchFamily="34" charset="0"/>
                  </a:rPr>
                  <a:t>trong phương trình trên có thể là tính theo.</a:t>
                </a:r>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14:m>
                  <m:oMath xmlns:m="http://schemas.openxmlformats.org/officeDocument/2006/math">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ă</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m:t>
                    </m:r>
                    <m:r>
                      <a:rPr lang="vi-VN" i="1">
                        <a:effectLst/>
                        <a:latin typeface="Cambria Math" panose="02040503050406030204" pitchFamily="18" charset="0"/>
                        <a:ea typeface="Arial" panose="020B0604020202020204" pitchFamily="34" charset="0"/>
                      </a:rPr>
                      <m:t>ượ</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𝑚𝑖</m:t>
                    </m:r>
                    <m:r>
                      <a:rPr lang="vi-VN" i="1">
                        <a:effectLst/>
                        <a:latin typeface="Cambria Math" panose="02040503050406030204" pitchFamily="18" charset="0"/>
                        <a:ea typeface="Arial" panose="020B0604020202020204" pitchFamily="34" charset="0"/>
                      </a:rPr>
                      <m:t>ễ</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𝑝h</m:t>
                    </m:r>
                    <m:r>
                      <a:rPr lang="vi-VN" i="1">
                        <a:effectLst/>
                        <a:latin typeface="Cambria Math" panose="02040503050406030204" pitchFamily="18" charset="0"/>
                        <a:ea typeface="Arial" panose="020B0604020202020204" pitchFamily="34" charset="0"/>
                      </a:rPr>
                      <m:t>í</m:t>
                    </m:r>
                    <m:d>
                      <m:dPr>
                        <m:ctrlPr>
                          <a:rPr lang="en-US" i="1">
                            <a:effectLst/>
                            <a:latin typeface="Cambria Math" panose="02040503050406030204" pitchFamily="18" charset="0"/>
                            <a:ea typeface="Arial" panose="020B0604020202020204" pitchFamily="34" charset="0"/>
                          </a:rPr>
                        </m:ctrlPr>
                      </m:dPr>
                      <m:e>
                        <m:r>
                          <a:rPr lang="vi-VN" i="1">
                            <a:effectLst/>
                            <a:latin typeface="Cambria Math" panose="02040503050406030204" pitchFamily="18" charset="0"/>
                            <a:ea typeface="Arial" panose="020B0604020202020204" pitchFamily="34" charset="0"/>
                          </a:rPr>
                          <m:t>𝑥</m:t>
                        </m:r>
                      </m:e>
                    </m:d>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𝑙𝑜𝑔</m:t>
                    </m:r>
                    <m:nary>
                      <m:naryPr>
                        <m:chr m:val="∑"/>
                        <m:limLoc m:val="undOvr"/>
                        <m:supHide m:val="on"/>
                        <m:ctrlPr>
                          <a:rPr lang="en-US" i="1">
                            <a:effectLst/>
                            <a:latin typeface="Cambria Math" panose="02040503050406030204" pitchFamily="18" charset="0"/>
                            <a:ea typeface="Arial" panose="020B0604020202020204" pitchFamily="34" charset="0"/>
                          </a:rPr>
                        </m:ctrlPr>
                      </m:naryPr>
                      <m:sub>
                        <m:r>
                          <a:rPr lang="vi-VN" i="1">
                            <a:effectLst/>
                            <a:latin typeface="Cambria Math" panose="02040503050406030204" pitchFamily="18" charset="0"/>
                            <a:ea typeface="Arial" panose="020B0604020202020204" pitchFamily="34" charset="0"/>
                          </a:rPr>
                          <m:t>h</m:t>
                        </m:r>
                      </m:sub>
                      <m:sup/>
                      <m:e>
                        <m:sSup>
                          <m:sSupPr>
                            <m:ctrlPr>
                              <a:rPr lang="en-US" i="1">
                                <a:effectLst/>
                                <a:latin typeface="Cambria Math" panose="02040503050406030204" pitchFamily="18" charset="0"/>
                                <a:ea typeface="Arial" panose="020B0604020202020204" pitchFamily="34" charset="0"/>
                              </a:rPr>
                            </m:ctrlPr>
                          </m:sSupPr>
                          <m:e>
                            <m:r>
                              <a:rPr lang="vi-VN" i="1">
                                <a:effectLst/>
                                <a:latin typeface="Cambria Math" panose="02040503050406030204" pitchFamily="18" charset="0"/>
                                <a:ea typeface="Arial" panose="020B0604020202020204" pitchFamily="34" charset="0"/>
                              </a:rPr>
                              <m:t>𝑒</m:t>
                            </m:r>
                          </m:e>
                          <m:sup>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𝑛</m:t>
                            </m:r>
                            <m:r>
                              <a:rPr lang="vi-VN" i="1">
                                <a:effectLst/>
                                <a:latin typeface="Cambria Math" panose="02040503050406030204" pitchFamily="18" charset="0"/>
                                <a:ea typeface="Arial" panose="020B0604020202020204" pitchFamily="34" charset="0"/>
                              </a:rPr>
                              <m:t>ă</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 </m:t>
                            </m:r>
                            <m:r>
                              <a:rPr lang="vi-VN" i="1">
                                <a:effectLst/>
                                <a:latin typeface="Cambria Math" panose="02040503050406030204" pitchFamily="18" charset="0"/>
                                <a:ea typeface="Arial" panose="020B0604020202020204" pitchFamily="34" charset="0"/>
                              </a:rPr>
                              <m:t>𝑙</m:t>
                            </m:r>
                            <m:r>
                              <a:rPr lang="vi-VN" i="1">
                                <a:effectLst/>
                                <a:latin typeface="Cambria Math" panose="02040503050406030204" pitchFamily="18" charset="0"/>
                                <a:ea typeface="Arial" panose="020B0604020202020204" pitchFamily="34" charset="0"/>
                              </a:rPr>
                              <m:t>ượ</m:t>
                            </m:r>
                            <m:r>
                              <a:rPr lang="vi-VN" i="1">
                                <a:effectLst/>
                                <a:latin typeface="Cambria Math" panose="02040503050406030204" pitchFamily="18" charset="0"/>
                                <a:ea typeface="Arial" panose="020B0604020202020204" pitchFamily="34" charset="0"/>
                              </a:rPr>
                              <m:t>𝑛𝑔</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𝑥</m:t>
                            </m:r>
                            <m:r>
                              <a:rPr lang="vi-VN" i="1">
                                <a:effectLst/>
                                <a:latin typeface="Cambria Math" panose="02040503050406030204" pitchFamily="18" charset="0"/>
                                <a:ea typeface="Arial" panose="020B0604020202020204" pitchFamily="34" charset="0"/>
                              </a:rPr>
                              <m:t>,</m:t>
                            </m:r>
                            <m:r>
                              <a:rPr lang="vi-VN" i="1">
                                <a:effectLst/>
                                <a:latin typeface="Cambria Math" panose="02040503050406030204" pitchFamily="18" charset="0"/>
                                <a:ea typeface="Arial" panose="020B0604020202020204" pitchFamily="34" charset="0"/>
                              </a:rPr>
                              <m:t>h</m:t>
                            </m:r>
                            <m:r>
                              <a:rPr lang="vi-VN" i="1">
                                <a:effectLst/>
                                <a:latin typeface="Cambria Math" panose="02040503050406030204" pitchFamily="18" charset="0"/>
                                <a:ea typeface="Arial" panose="020B0604020202020204" pitchFamily="34" charset="0"/>
                              </a:rPr>
                              <m:t>)</m:t>
                            </m:r>
                          </m:sup>
                        </m:sSup>
                      </m:e>
                    </m:nary>
                  </m:oMath>
                </a14:m>
                <a:r>
                  <a:rPr lang="vi-VN"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r>
                  <a:rPr lang="vi-VN" dirty="0">
                    <a:effectLst/>
                    <a:latin typeface="Times New Roman" panose="02020603050405020304" pitchFamily="18" charset="0"/>
                    <a:ea typeface="Arial" panose="020B0604020202020204" pitchFamily="34" charset="0"/>
                  </a:rPr>
                  <a:t>Ở đây, B được đưa vào biểu thức của các tham số mô hình và đạo hàm</a:t>
                </a:r>
                <a:br>
                  <a:rPr lang="vi-VN" dirty="0">
                    <a:effectLst/>
                    <a:latin typeface="Times New Roman" panose="02020603050405020304" pitchFamily="18" charset="0"/>
                    <a:ea typeface="Arial" panose="020B0604020202020204" pitchFamily="34" charset="0"/>
                  </a:rPr>
                </a:br>
                <a:r>
                  <a:rPr lang="vi-VN" dirty="0">
                    <a:effectLst/>
                    <a:latin typeface="Times New Roman" panose="02020603050405020304" pitchFamily="18" charset="0"/>
                    <a:ea typeface="Arial" panose="020B0604020202020204" pitchFamily="34" charset="0"/>
                  </a:rPr>
                  <a:t>của phương trình (4) ở trên được tính để thu được như sau:</a:t>
                </a:r>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14:m>
                  <m:oMath xmlns:m="http://schemas.openxmlformats.org/officeDocument/2006/math">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rPr>
                            </m:ctrlPr>
                          </m:funcPr>
                          <m:fName>
                            <m:r>
                              <m:rPr>
                                <m:sty m:val="p"/>
                              </m:rPr>
                              <a:rPr lang="vi-VN">
                                <a:effectLst/>
                                <a:latin typeface="Cambria Math" panose="02040503050406030204" pitchFamily="18" charset="0"/>
                                <a:ea typeface="Times New Roman" panose="02020603050405020304" pitchFamily="18" charset="0"/>
                              </a:rPr>
                              <m:t>log</m:t>
                            </m:r>
                          </m:fName>
                          <m:e>
                            <m:r>
                              <a:rPr lang="vi-VN" i="1">
                                <a:effectLst/>
                                <a:latin typeface="Cambria Math" panose="02040503050406030204" pitchFamily="18" charset="0"/>
                                <a:ea typeface="Times New Roman" panose="02020603050405020304" pitchFamily="18" charset="0"/>
                              </a:rPr>
                              <m:t>𝑝</m:t>
                            </m:r>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e>
                        </m:func>
                      </m:num>
                      <m:den>
                        <m:r>
                          <a:rPr lang="vi-VN" i="1">
                            <a:effectLst/>
                            <a:latin typeface="Cambria Math" panose="02040503050406030204" pitchFamily="18" charset="0"/>
                            <a:ea typeface="Times New Roman" panose="02020603050405020304" pitchFamily="18" charset="0"/>
                          </a:rPr>
                          <m:t>𝜕𝜃</m:t>
                        </m:r>
                      </m:den>
                    </m:f>
                    <m:r>
                      <a:rPr lang="vi-VN"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num>
                      <m:den>
                        <m:r>
                          <a:rPr lang="vi-VN" i="1">
                            <a:effectLst/>
                            <a:latin typeface="Cambria Math" panose="02040503050406030204" pitchFamily="18" charset="0"/>
                            <a:ea typeface="Times New Roman" panose="02020603050405020304" pitchFamily="18" charset="0"/>
                          </a:rPr>
                          <m:t>𝜕𝜃</m:t>
                        </m:r>
                      </m:den>
                    </m:f>
                    <m:r>
                      <a:rPr lang="vi-VN"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1</m:t>
                        </m:r>
                      </m:num>
                      <m:den>
                        <m:r>
                          <a:rPr lang="vi-VN" i="1">
                            <a:effectLst/>
                            <a:latin typeface="Cambria Math" panose="02040503050406030204" pitchFamily="18" charset="0"/>
                            <a:ea typeface="Times New Roman" panose="02020603050405020304" pitchFamily="18" charset="0"/>
                          </a:rPr>
                          <m:t>𝑧</m:t>
                        </m:r>
                      </m:den>
                    </m:f>
                    <m:nary>
                      <m:naryPr>
                        <m:chr m:val="∑"/>
                        <m:limLoc m:val="undOvr"/>
                        <m:supHide m:val="on"/>
                        <m:ctrlPr>
                          <a:rPr lang="en-US"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𝑥</m:t>
                        </m:r>
                      </m:sub>
                      <m:sup/>
                      <m:e>
                        <m:sSup>
                          <m:sSupPr>
                            <m:ctrlPr>
                              <a:rPr lang="en-US" i="1">
                                <a:effectLst/>
                                <a:latin typeface="Cambria Math" panose="02040503050406030204" pitchFamily="18" charset="0"/>
                                <a:ea typeface="Times New Roman" panose="02020603050405020304" pitchFamily="18" charset="0"/>
                              </a:rPr>
                            </m:ctrlPr>
                          </m:sSupPr>
                          <m:e>
                            <m:r>
                              <a:rPr lang="vi-VN" i="1">
                                <a:effectLst/>
                                <a:latin typeface="Cambria Math" panose="02040503050406030204" pitchFamily="18" charset="0"/>
                                <a:ea typeface="Times New Roman" panose="02020603050405020304" pitchFamily="18" charset="0"/>
                              </a:rPr>
                              <m:t>𝑒</m:t>
                            </m:r>
                          </m:e>
                          <m:sup>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 (</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sup>
                        </m:sSup>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m:t>
                            </m:r>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𝑥</m:t>
                                </m:r>
                              </m:e>
                            </m:acc>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e>
                    </m:nary>
                    <m:r>
                      <a:rPr lang="vi-VN"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r>
                      <a:rPr lang="vi-VN" i="1">
                        <a:effectLst/>
                        <a:latin typeface="Cambria Math" panose="02040503050406030204" pitchFamily="18" charset="0"/>
                        <a:ea typeface="Times New Roman" panose="02020603050405020304" pitchFamily="18" charset="0"/>
                      </a:rPr>
                      <m:t>+</m:t>
                    </m:r>
                    <m:nary>
                      <m:naryPr>
                        <m:chr m:val="∑"/>
                        <m:limLoc m:val="undOvr"/>
                        <m:supHide m:val="on"/>
                        <m:ctrlPr>
                          <a:rPr lang="en-US" i="1">
                            <a:effectLst/>
                            <a:latin typeface="Cambria Math" panose="02040503050406030204" pitchFamily="18" charset="0"/>
                            <a:ea typeface="Times New Roman" panose="02020603050405020304" pitchFamily="18" charset="0"/>
                          </a:rPr>
                        </m:ctrlPr>
                      </m:naryPr>
                      <m:sub>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𝑥</m:t>
                            </m:r>
                          </m:e>
                        </m:acc>
                      </m:sub>
                      <m:sup/>
                      <m:e>
                        <m:r>
                          <a:rPr lang="vi-VN" i="1">
                            <a:effectLst/>
                            <a:latin typeface="Cambria Math" panose="02040503050406030204" pitchFamily="18" charset="0"/>
                            <a:ea typeface="Times New Roman" panose="02020603050405020304" pitchFamily="18" charset="0"/>
                          </a:rPr>
                          <m:t>𝑝</m:t>
                        </m:r>
                        <m:r>
                          <a:rPr lang="vi-VN" i="1">
                            <a:effectLst/>
                            <a:latin typeface="Cambria Math" panose="02040503050406030204" pitchFamily="18" charset="0"/>
                            <a:ea typeface="Times New Roman" panose="02020603050405020304" pitchFamily="18" charset="0"/>
                          </a:rPr>
                          <m:t>(</m:t>
                        </m:r>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𝑥</m:t>
                            </m:r>
                          </m:e>
                        </m:acc>
                        <m:r>
                          <a:rPr lang="vi-VN"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m:t>
                            </m:r>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𝑥</m:t>
                                </m:r>
                              </m:e>
                            </m:acc>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e>
                    </m:nary>
                  </m:oMath>
                </a14:m>
                <a:endParaRPr lang="en-US" dirty="0">
                  <a:effectLst/>
                  <a:latin typeface="Times New Roman" panose="02020603050405020304" pitchFamily="18" charset="0"/>
                  <a:ea typeface="Arial" panose="020B0604020202020204" pitchFamily="34" charset="0"/>
                </a:endParaRPr>
              </a:p>
              <a:p>
                <a:pPr marL="1257300" lvl="2" indent="-342900">
                  <a:lnSpc>
                    <a:spcPct val="150000"/>
                  </a:lnSpc>
                  <a:buFont typeface="Times New Roman" panose="02020603050405020304" pitchFamily="18" charset="0"/>
                  <a:buChar char="-"/>
                </a:pP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𝐸</m:t>
                        </m:r>
                      </m:e>
                      <m:sub>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𝑝</m:t>
                            </m:r>
                          </m:e>
                        </m:acc>
                      </m:sub>
                    </m:sSub>
                    <m:d>
                      <m:dPr>
                        <m:begChr m:val="["/>
                        <m:endChr m:val="]"/>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𝑙𝑜𝑔𝑝</m:t>
                            </m:r>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e>
                    </m:d>
                    <m:r>
                      <a:rPr lang="vi-VN"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𝐸</m:t>
                        </m:r>
                      </m:e>
                      <m:sub>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𝑝</m:t>
                            </m:r>
                          </m:e>
                        </m:acc>
                      </m:sub>
                    </m:sSub>
                    <m:d>
                      <m:dPr>
                        <m:begChr m:val="["/>
                        <m:endChr m:val="]"/>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m:t>
                            </m:r>
                            <m:r>
                              <a:rPr lang="vi-VN" i="1">
                                <a:effectLst/>
                                <a:latin typeface="Cambria Math" panose="02040503050406030204" pitchFamily="18" charset="0"/>
                                <a:ea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e>
                    </m:d>
                    <m:r>
                      <a:rPr lang="vi-VN"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𝐸</m:t>
                        </m:r>
                      </m:e>
                      <m:sub>
                        <m:r>
                          <a:rPr lang="vi-VN" i="1">
                            <a:effectLst/>
                            <a:latin typeface="Cambria Math" panose="02040503050406030204" pitchFamily="18" charset="0"/>
                            <a:ea typeface="Times New Roman" panose="02020603050405020304" pitchFamily="18" charset="0"/>
                          </a:rPr>
                          <m:t>𝑝</m:t>
                        </m:r>
                      </m:sub>
                    </m:sSub>
                    <m:d>
                      <m:dPr>
                        <m:begChr m:val="["/>
                        <m:endChr m:val="]"/>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ă</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rPr>
                              <m:t>ượ</m:t>
                            </m:r>
                            <m:r>
                              <a:rPr lang="vi-VN" i="1">
                                <a:effectLst/>
                                <a:latin typeface="Cambria Math" panose="02040503050406030204" pitchFamily="18" charset="0"/>
                                <a:ea typeface="Times New Roman" panose="02020603050405020304" pitchFamily="18" charset="0"/>
                              </a:rPr>
                              <m:t>𝑛𝑔</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𝑚𝑖</m:t>
                            </m:r>
                            <m:r>
                              <a:rPr lang="vi-VN" i="1">
                                <a:effectLst/>
                                <a:latin typeface="Cambria Math" panose="02040503050406030204" pitchFamily="18" charset="0"/>
                                <a:ea typeface="Times New Roman" panose="02020603050405020304" pitchFamily="18" charset="0"/>
                              </a:rPr>
                              <m:t>ễ</m:t>
                            </m:r>
                            <m:r>
                              <a:rPr lang="vi-VN" i="1">
                                <a:effectLst/>
                                <a:latin typeface="Cambria Math" panose="02040503050406030204" pitchFamily="18" charset="0"/>
                                <a:ea typeface="Times New Roman" panose="02020603050405020304" pitchFamily="18" charset="0"/>
                              </a:rPr>
                              <m:t>𝑛</m:t>
                            </m:r>
                            <m:r>
                              <a:rPr lang="vi-VN" i="1">
                                <a:effectLst/>
                                <a:latin typeface="Cambria Math" panose="02040503050406030204" pitchFamily="18" charset="0"/>
                                <a:ea typeface="Times New Roman" panose="02020603050405020304" pitchFamily="18" charset="0"/>
                              </a:rPr>
                              <m:t> </m:t>
                            </m:r>
                            <m:r>
                              <a:rPr lang="vi-VN" i="1">
                                <a:effectLst/>
                                <a:latin typeface="Cambria Math" panose="02040503050406030204" pitchFamily="18" charset="0"/>
                                <a:ea typeface="Times New Roman" panose="02020603050405020304" pitchFamily="18" charset="0"/>
                              </a:rPr>
                              <m:t>𝑝h</m:t>
                            </m:r>
                            <m:r>
                              <a:rPr lang="vi-VN" i="1">
                                <a:effectLst/>
                                <a:latin typeface="Cambria Math" panose="02040503050406030204" pitchFamily="18" charset="0"/>
                                <a:ea typeface="Times New Roman" panose="02020603050405020304" pitchFamily="18" charset="0"/>
                              </a:rPr>
                              <m:t>í(</m:t>
                            </m:r>
                            <m:acc>
                              <m:accPr>
                                <m:chr m:val="̂"/>
                                <m:ctrlPr>
                                  <a:rPr lang="en-US" i="1">
                                    <a:effectLst/>
                                    <a:latin typeface="Cambria Math" panose="02040503050406030204" pitchFamily="18" charset="0"/>
                                    <a:ea typeface="Times New Roman" panose="02020603050405020304" pitchFamily="18" charset="0"/>
                                  </a:rPr>
                                </m:ctrlPr>
                              </m:accPr>
                              <m:e>
                                <m:r>
                                  <a:rPr lang="vi-VN" i="1">
                                    <a:effectLst/>
                                    <a:latin typeface="Cambria Math" panose="02040503050406030204" pitchFamily="18" charset="0"/>
                                    <a:ea typeface="Times New Roman" panose="02020603050405020304" pitchFamily="18" charset="0"/>
                                  </a:rPr>
                                  <m:t>𝑥</m:t>
                                </m:r>
                              </m:e>
                            </m:acc>
                            <m:r>
                              <a:rPr lang="vi-VN" i="1">
                                <a:effectLst/>
                                <a:latin typeface="Cambria Math" panose="02040503050406030204" pitchFamily="18" charset="0"/>
                                <a:ea typeface="Times New Roman" panose="02020603050405020304" pitchFamily="18" charset="0"/>
                              </a:rPr>
                              <m:t>)</m:t>
                            </m:r>
                          </m:num>
                          <m:den>
                            <m:r>
                              <a:rPr lang="vi-VN" i="1">
                                <a:effectLst/>
                                <a:latin typeface="Cambria Math" panose="02040503050406030204" pitchFamily="18" charset="0"/>
                                <a:ea typeface="Times New Roman" panose="02020603050405020304" pitchFamily="18" charset="0"/>
                              </a:rPr>
                              <m:t>𝜕𝜃</m:t>
                            </m:r>
                          </m:den>
                        </m:f>
                      </m:e>
                    </m:d>
                  </m:oMath>
                </a14:m>
                <a:endParaRPr lang="en-US" dirty="0">
                  <a:effectLst/>
                  <a:latin typeface="Times New Roman" panose="02020603050405020304" pitchFamily="18" charset="0"/>
                  <a:ea typeface="Arial" panose="020B0604020202020204" pitchFamily="34" charset="0"/>
                </a:endParaRPr>
              </a:p>
            </p:txBody>
          </p:sp>
        </mc:Choice>
        <mc:Fallback xmlns="">
          <p:sp>
            <p:nvSpPr>
              <p:cNvPr id="4" name="TextBox 3">
                <a:extLst>
                  <a:ext uri="{FF2B5EF4-FFF2-40B4-BE49-F238E27FC236}">
                    <a16:creationId xmlns:a16="http://schemas.microsoft.com/office/drawing/2014/main" id="{70C4B9FF-DB87-0E98-920D-7AC3BCCC77D0}"/>
                  </a:ext>
                </a:extLst>
              </p:cNvPr>
              <p:cNvSpPr txBox="1">
                <a:spLocks noRot="1" noChangeAspect="1" noMove="1" noResize="1" noEditPoints="1" noAdjustHandles="1" noChangeArrowheads="1" noChangeShapeType="1" noTextEdit="1"/>
              </p:cNvSpPr>
              <p:nvPr/>
            </p:nvSpPr>
            <p:spPr>
              <a:xfrm>
                <a:off x="658091" y="401783"/>
                <a:ext cx="10654146" cy="504881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832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08683-7D92-B8EC-8A1F-0DCD961AC737}"/>
              </a:ext>
            </a:extLst>
          </p:cNvPr>
          <p:cNvSpPr>
            <a:spLocks noGrp="1"/>
          </p:cNvSpPr>
          <p:nvPr>
            <p:ph type="body" sz="quarter" idx="10"/>
          </p:nvPr>
        </p:nvSpPr>
        <p:spPr>
          <a:xfrm>
            <a:off x="414444" y="541608"/>
            <a:ext cx="11363111" cy="588220"/>
          </a:xfrm>
        </p:spPr>
        <p:txBody>
          <a:bodyPr/>
          <a:lstStyle/>
          <a:p>
            <a:r>
              <a:rPr lang="en-US" sz="2900" dirty="0"/>
              <a:t>4. </a:t>
            </a:r>
            <a:r>
              <a:rPr lang="en-US" sz="2900" dirty="0" err="1"/>
              <a:t>Thiết</a:t>
            </a:r>
            <a:r>
              <a:rPr lang="en-US" sz="2900" dirty="0"/>
              <a:t> </a:t>
            </a:r>
            <a:r>
              <a:rPr lang="en-US" sz="2900" dirty="0" err="1"/>
              <a:t>kế</a:t>
            </a:r>
            <a:r>
              <a:rPr lang="en-US" sz="2900" dirty="0"/>
              <a:t> AIMS </a:t>
            </a:r>
            <a:r>
              <a:rPr lang="en-US" sz="2900" dirty="0" err="1"/>
              <a:t>dựa</a:t>
            </a:r>
            <a:r>
              <a:rPr lang="en-US" sz="2900" dirty="0"/>
              <a:t> </a:t>
            </a:r>
            <a:r>
              <a:rPr lang="en-US" sz="2900" dirty="0" err="1"/>
              <a:t>trên</a:t>
            </a:r>
            <a:r>
              <a:rPr lang="en-US" sz="2900" dirty="0"/>
              <a:t> </a:t>
            </a:r>
            <a:r>
              <a:rPr lang="en-US" sz="2900" dirty="0" err="1"/>
              <a:t>dữ</a:t>
            </a:r>
            <a:r>
              <a:rPr lang="en-US" sz="2900" dirty="0"/>
              <a:t> </a:t>
            </a:r>
            <a:r>
              <a:rPr lang="en-US" sz="2900" dirty="0" err="1"/>
              <a:t>liệu</a:t>
            </a:r>
            <a:r>
              <a:rPr lang="en-US" sz="2900" dirty="0"/>
              <a:t> </a:t>
            </a:r>
            <a:r>
              <a:rPr lang="en-US" sz="2900" dirty="0" err="1"/>
              <a:t>lớn</a:t>
            </a:r>
            <a:r>
              <a:rPr lang="en-US" sz="2900" dirty="0"/>
              <a:t> </a:t>
            </a:r>
            <a:r>
              <a:rPr lang="en-US" sz="2900" dirty="0" err="1"/>
              <a:t>và</a:t>
            </a:r>
            <a:r>
              <a:rPr lang="en-US" sz="2900" dirty="0"/>
              <a:t> </a:t>
            </a:r>
            <a:r>
              <a:rPr lang="en-US" sz="2900" dirty="0" err="1"/>
              <a:t>công</a:t>
            </a:r>
            <a:r>
              <a:rPr lang="en-US" sz="2900" dirty="0"/>
              <a:t> </a:t>
            </a:r>
            <a:r>
              <a:rPr lang="en-US" sz="2900" dirty="0" err="1"/>
              <a:t>nghệ</a:t>
            </a:r>
            <a:r>
              <a:rPr lang="en-US" sz="2900" dirty="0"/>
              <a:t> </a:t>
            </a:r>
            <a:r>
              <a:rPr lang="en-US" sz="2900" dirty="0" err="1"/>
              <a:t>đám</a:t>
            </a:r>
            <a:r>
              <a:rPr lang="en-US" sz="2900" dirty="0"/>
              <a:t> </a:t>
            </a:r>
            <a:r>
              <a:rPr lang="en-US" sz="2900" dirty="0" err="1"/>
              <a:t>mây</a:t>
            </a:r>
            <a:endParaRPr lang="en-US" sz="2900" dirty="0"/>
          </a:p>
        </p:txBody>
      </p:sp>
      <p:grpSp>
        <p:nvGrpSpPr>
          <p:cNvPr id="4" name="Group 3">
            <a:extLst>
              <a:ext uri="{FF2B5EF4-FFF2-40B4-BE49-F238E27FC236}">
                <a16:creationId xmlns:a16="http://schemas.microsoft.com/office/drawing/2014/main" id="{C21AD9BB-41C6-7DA0-B11F-2774CEC446BC}"/>
              </a:ext>
            </a:extLst>
          </p:cNvPr>
          <p:cNvGrpSpPr/>
          <p:nvPr/>
        </p:nvGrpSpPr>
        <p:grpSpPr>
          <a:xfrm>
            <a:off x="1268552" y="1753880"/>
            <a:ext cx="10133738" cy="1041142"/>
            <a:chOff x="1268552" y="1753880"/>
            <a:chExt cx="10133738" cy="1041142"/>
          </a:xfrm>
        </p:grpSpPr>
        <p:sp>
          <p:nvSpPr>
            <p:cNvPr id="5" name="Rectangle: Rounded Corners 4">
              <a:extLst>
                <a:ext uri="{FF2B5EF4-FFF2-40B4-BE49-F238E27FC236}">
                  <a16:creationId xmlns:a16="http://schemas.microsoft.com/office/drawing/2014/main" id="{B1C443E3-A77E-2533-F7E3-318E86DCE86C}"/>
                </a:ext>
              </a:extLst>
            </p:cNvPr>
            <p:cNvSpPr/>
            <p:nvPr/>
          </p:nvSpPr>
          <p:spPr>
            <a:xfrm>
              <a:off x="3602180" y="1753880"/>
              <a:ext cx="7800110"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của</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kế</a:t>
              </a:r>
              <a:r>
                <a:rPr lang="en-US" dirty="0"/>
                <a:t> </a:t>
              </a:r>
              <a:r>
                <a:rPr lang="en-US" dirty="0" err="1"/>
                <a:t>toán</a:t>
              </a:r>
              <a:endParaRPr lang="en-US" dirty="0"/>
            </a:p>
          </p:txBody>
        </p:sp>
        <p:cxnSp>
          <p:nvCxnSpPr>
            <p:cNvPr id="6" name="Straight Arrow Connector 5">
              <a:extLst>
                <a:ext uri="{FF2B5EF4-FFF2-40B4-BE49-F238E27FC236}">
                  <a16:creationId xmlns:a16="http://schemas.microsoft.com/office/drawing/2014/main" id="{57D1938D-4756-3D88-8AAC-959F4C7A26C7}"/>
                </a:ext>
              </a:extLst>
            </p:cNvPr>
            <p:cNvCxnSpPr>
              <a:endCxn id="5" idx="1"/>
            </p:cNvCxnSpPr>
            <p:nvPr/>
          </p:nvCxnSpPr>
          <p:spPr>
            <a:xfrm flipV="1">
              <a:off x="1268552" y="2047990"/>
              <a:ext cx="2333628" cy="74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B842975-DF6C-212F-A916-3F7FF97E8E18}"/>
              </a:ext>
            </a:extLst>
          </p:cNvPr>
          <p:cNvGrpSpPr/>
          <p:nvPr/>
        </p:nvGrpSpPr>
        <p:grpSpPr>
          <a:xfrm>
            <a:off x="1143861" y="3260262"/>
            <a:ext cx="10355411" cy="1809471"/>
            <a:chOff x="1268552" y="3294650"/>
            <a:chExt cx="10355411" cy="1809471"/>
          </a:xfrm>
        </p:grpSpPr>
        <p:sp>
          <p:nvSpPr>
            <p:cNvPr id="8" name="Rectangle: Rounded Corners 7">
              <a:extLst>
                <a:ext uri="{FF2B5EF4-FFF2-40B4-BE49-F238E27FC236}">
                  <a16:creationId xmlns:a16="http://schemas.microsoft.com/office/drawing/2014/main" id="{D3AA06C9-034E-CACC-CF9A-D74AD9C6CE9B}"/>
                </a:ext>
              </a:extLst>
            </p:cNvPr>
            <p:cNvSpPr/>
            <p:nvPr/>
          </p:nvSpPr>
          <p:spPr>
            <a:xfrm>
              <a:off x="3602180" y="4515901"/>
              <a:ext cx="8021783"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Lưu</a:t>
              </a:r>
              <a:r>
                <a:rPr lang="en-US" dirty="0"/>
                <a:t> </a:t>
              </a:r>
              <a:r>
                <a:rPr lang="en-US" dirty="0" err="1"/>
                <a:t>trữ</a:t>
              </a:r>
              <a:r>
                <a:rPr lang="en-US" dirty="0"/>
                <a:t> </a:t>
              </a:r>
              <a:r>
                <a:rPr lang="en-US" dirty="0" err="1"/>
                <a:t>phân</a:t>
              </a:r>
              <a:r>
                <a:rPr lang="en-US" dirty="0"/>
                <a:t> </a:t>
              </a:r>
              <a:r>
                <a:rPr lang="en-US" dirty="0" err="1"/>
                <a:t>tán</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đám</a:t>
              </a:r>
              <a:r>
                <a:rPr lang="en-US" dirty="0"/>
                <a:t> </a:t>
              </a:r>
              <a:r>
                <a:rPr lang="en-US" dirty="0" err="1"/>
                <a:t>mây</a:t>
              </a:r>
              <a:endParaRPr lang="en-US" dirty="0"/>
            </a:p>
          </p:txBody>
        </p:sp>
        <p:cxnSp>
          <p:nvCxnSpPr>
            <p:cNvPr id="9" name="Straight Arrow Connector 8">
              <a:extLst>
                <a:ext uri="{FF2B5EF4-FFF2-40B4-BE49-F238E27FC236}">
                  <a16:creationId xmlns:a16="http://schemas.microsoft.com/office/drawing/2014/main" id="{8E67B95B-2163-E0E3-B79E-8262C7F57C12}"/>
                </a:ext>
              </a:extLst>
            </p:cNvPr>
            <p:cNvCxnSpPr>
              <a:cxnSpLocks/>
              <a:endCxn id="8" idx="1"/>
            </p:cNvCxnSpPr>
            <p:nvPr/>
          </p:nvCxnSpPr>
          <p:spPr>
            <a:xfrm>
              <a:off x="1268552" y="3294650"/>
              <a:ext cx="2333628" cy="151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536781E-FBDC-70D6-D1F7-734B0D5A354B}"/>
              </a:ext>
            </a:extLst>
          </p:cNvPr>
          <p:cNvGrpSpPr/>
          <p:nvPr/>
        </p:nvGrpSpPr>
        <p:grpSpPr>
          <a:xfrm>
            <a:off x="1268552" y="2975131"/>
            <a:ext cx="10133738" cy="588220"/>
            <a:chOff x="1467389" y="2975131"/>
            <a:chExt cx="9934901" cy="588220"/>
          </a:xfrm>
        </p:grpSpPr>
        <p:sp>
          <p:nvSpPr>
            <p:cNvPr id="11" name="Rectangle: Rounded Corners 10">
              <a:extLst>
                <a:ext uri="{FF2B5EF4-FFF2-40B4-BE49-F238E27FC236}">
                  <a16:creationId xmlns:a16="http://schemas.microsoft.com/office/drawing/2014/main" id="{D20893E5-F7D6-1411-20CD-E7E49B8C01F3}"/>
                </a:ext>
              </a:extLst>
            </p:cNvPr>
            <p:cNvSpPr/>
            <p:nvPr/>
          </p:nvSpPr>
          <p:spPr>
            <a:xfrm>
              <a:off x="3602180" y="2975131"/>
              <a:ext cx="7800110" cy="5882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Mô</a:t>
              </a:r>
              <a:r>
                <a:rPr lang="en-US" dirty="0"/>
                <a:t> </a:t>
              </a:r>
              <a:r>
                <a:rPr lang="en-US" dirty="0" err="1"/>
                <a:t>hình</a:t>
              </a:r>
              <a:r>
                <a:rPr lang="en-US" dirty="0"/>
                <a:t> SAAS </a:t>
              </a:r>
              <a:r>
                <a:rPr lang="en-US" dirty="0" err="1"/>
                <a:t>của</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kế</a:t>
              </a:r>
              <a:r>
                <a:rPr lang="en-US" dirty="0"/>
                <a:t> </a:t>
              </a:r>
              <a:r>
                <a:rPr lang="en-US" dirty="0" err="1"/>
                <a:t>toán</a:t>
              </a:r>
              <a:r>
                <a:rPr lang="en-US" dirty="0"/>
                <a:t>.</a:t>
              </a:r>
            </a:p>
          </p:txBody>
        </p:sp>
        <p:cxnSp>
          <p:nvCxnSpPr>
            <p:cNvPr id="12" name="Straight Arrow Connector 11">
              <a:extLst>
                <a:ext uri="{FF2B5EF4-FFF2-40B4-BE49-F238E27FC236}">
                  <a16:creationId xmlns:a16="http://schemas.microsoft.com/office/drawing/2014/main" id="{AE0561A2-CB5A-A360-C78E-F2C9210C0820}"/>
                </a:ext>
              </a:extLst>
            </p:cNvPr>
            <p:cNvCxnSpPr>
              <a:cxnSpLocks/>
              <a:endCxn id="11" idx="1"/>
            </p:cNvCxnSpPr>
            <p:nvPr/>
          </p:nvCxnSpPr>
          <p:spPr>
            <a:xfrm>
              <a:off x="1467389" y="3044836"/>
              <a:ext cx="2134791" cy="22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D0CECEDB-DBFE-5438-6383-D1AEAF4801D0}"/>
              </a:ext>
            </a:extLst>
          </p:cNvPr>
          <p:cNvSpPr/>
          <p:nvPr/>
        </p:nvSpPr>
        <p:spPr>
          <a:xfrm>
            <a:off x="186606" y="2549236"/>
            <a:ext cx="1206207" cy="883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Gồm</a:t>
            </a:r>
            <a:r>
              <a:rPr lang="en-US" dirty="0"/>
              <a:t>:</a:t>
            </a:r>
          </a:p>
        </p:txBody>
      </p:sp>
    </p:spTree>
    <p:extLst>
      <p:ext uri="{BB962C8B-B14F-4D97-AF65-F5344CB8AC3E}">
        <p14:creationId xmlns:p14="http://schemas.microsoft.com/office/powerpoint/2010/main" val="130294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7E1EBF-0769-4E04-4A73-AE8E08674B88}"/>
              </a:ext>
            </a:extLst>
          </p:cNvPr>
          <p:cNvSpPr>
            <a:spLocks noGrp="1"/>
          </p:cNvSpPr>
          <p:nvPr>
            <p:ph type="body" sz="quarter" idx="10"/>
          </p:nvPr>
        </p:nvSpPr>
        <p:spPr>
          <a:xfrm>
            <a:off x="414444" y="569317"/>
            <a:ext cx="11363111" cy="588220"/>
          </a:xfrm>
        </p:spPr>
        <p:txBody>
          <a:bodyPr/>
          <a:lstStyle/>
          <a:p>
            <a:r>
              <a:rPr lang="en-US" dirty="0">
                <a:latin typeface="+mn-lt"/>
              </a:rPr>
              <a:t>4.1 </a:t>
            </a:r>
            <a:r>
              <a:rPr lang="en-US" dirty="0" err="1">
                <a:latin typeface="+mn-lt"/>
              </a:rPr>
              <a:t>Cấu</a:t>
            </a:r>
            <a:r>
              <a:rPr lang="en-US" dirty="0">
                <a:latin typeface="+mn-lt"/>
              </a:rPr>
              <a:t> </a:t>
            </a:r>
            <a:r>
              <a:rPr lang="en-US" dirty="0" err="1">
                <a:latin typeface="+mn-lt"/>
              </a:rPr>
              <a:t>trúc</a:t>
            </a:r>
            <a:r>
              <a:rPr lang="en-US" dirty="0">
                <a:latin typeface="+mn-lt"/>
              </a:rPr>
              <a:t> </a:t>
            </a:r>
            <a:r>
              <a:rPr lang="en-US" dirty="0" err="1">
                <a:latin typeface="+mn-lt"/>
              </a:rPr>
              <a:t>của</a:t>
            </a:r>
            <a:r>
              <a:rPr lang="en-US" dirty="0">
                <a:latin typeface="+mn-lt"/>
              </a:rPr>
              <a:t> </a:t>
            </a:r>
            <a:r>
              <a:rPr lang="en-US" dirty="0" err="1">
                <a:latin typeface="+mn-lt"/>
              </a:rPr>
              <a:t>chương</a:t>
            </a:r>
            <a:r>
              <a:rPr lang="en-US" dirty="0">
                <a:latin typeface="+mn-lt"/>
              </a:rPr>
              <a:t> </a:t>
            </a:r>
            <a:r>
              <a:rPr lang="en-US" dirty="0" err="1">
                <a:latin typeface="+mn-lt"/>
              </a:rPr>
              <a:t>trình</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kế</a:t>
            </a:r>
            <a:r>
              <a:rPr lang="en-US" dirty="0">
                <a:latin typeface="+mn-lt"/>
              </a:rPr>
              <a:t> </a:t>
            </a:r>
            <a:r>
              <a:rPr lang="en-US" dirty="0" err="1">
                <a:latin typeface="+mn-lt"/>
              </a:rPr>
              <a:t>toán</a:t>
            </a:r>
            <a:endParaRPr lang="en-US" dirty="0">
              <a:latin typeface="+mn-lt"/>
            </a:endParaRPr>
          </a:p>
        </p:txBody>
      </p:sp>
      <p:sp>
        <p:nvSpPr>
          <p:cNvPr id="4" name="TextBox 3">
            <a:extLst>
              <a:ext uri="{FF2B5EF4-FFF2-40B4-BE49-F238E27FC236}">
                <a16:creationId xmlns:a16="http://schemas.microsoft.com/office/drawing/2014/main" id="{D5354F78-6DD2-0ECC-C34E-875FDEE0447F}"/>
              </a:ext>
            </a:extLst>
          </p:cNvPr>
          <p:cNvSpPr txBox="1"/>
          <p:nvPr/>
        </p:nvSpPr>
        <p:spPr>
          <a:xfrm>
            <a:off x="414444" y="2307648"/>
            <a:ext cx="11126392" cy="2215991"/>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Times New Roman" panose="02020603050405020304" pitchFamily="18" charset="0"/>
              </a:rPr>
              <a:t>Là thiết kế một </a:t>
            </a:r>
            <a:r>
              <a:rPr lang="en-US" sz="2000" dirty="0">
                <a:effectLst/>
                <a:latin typeface="Times New Roman" panose="02020603050405020304" pitchFamily="18" charset="0"/>
                <a:ea typeface="Times New Roman" panose="02020603050405020304" pitchFamily="18" charset="0"/>
              </a:rPr>
              <a:t>h</a:t>
            </a:r>
            <a:r>
              <a:rPr lang="vi-VN" sz="2000" dirty="0">
                <a:effectLst/>
                <a:latin typeface="Times New Roman" panose="02020603050405020304" pitchFamily="18" charset="0"/>
                <a:ea typeface="Times New Roman" panose="02020603050405020304" pitchFamily="18" charset="0"/>
              </a:rPr>
              <a:t>ệ thống quản lý hiệu quả và đáng tin cậy</a:t>
            </a:r>
            <a:r>
              <a:rPr lang="en-US" sz="2000" dirty="0">
                <a:effectLst/>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sử dụng điện toán đám mây dữ liệu lớn.</a:t>
            </a:r>
            <a:endParaRPr lang="en-US" sz="2000" dirty="0">
              <a:latin typeface="Times New Roman" panose="02020603050405020304" pitchFamily="18" charset="0"/>
              <a:ea typeface="Times New Roman" panose="02020603050405020304" pitchFamily="18" charset="0"/>
            </a:endParaRPr>
          </a:p>
          <a:p>
            <a:pPr>
              <a:lnSpc>
                <a:spcPct val="150000"/>
              </a:lnSpc>
            </a:pPr>
            <a:r>
              <a:rPr lang="vi-VN" sz="2000" dirty="0">
                <a:effectLst/>
                <a:latin typeface="Times New Roman" panose="02020603050405020304" pitchFamily="18" charset="0"/>
                <a:ea typeface="Times New Roman" panose="02020603050405020304" pitchFamily="18" charset="0"/>
              </a:rPr>
              <a:t>Thiết kế nền tảng đám mây điện tử và triển khai kiến trúc đa cấp được hoàn thiện bằng cách hợp nhất các nhu cầu cơ bản của hệ thống quản lý thông tin kế toán với các đặc điểm của các loại phần mềm thông tin khác nhau trên nền tảng đám mây</a:t>
            </a:r>
            <a:r>
              <a:rPr lang="en-US" sz="20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3076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85764C0-40B2-DEFA-8EC5-680FCF4CEC62}"/>
              </a:ext>
            </a:extLst>
          </p:cNvPr>
          <p:cNvGrpSpPr/>
          <p:nvPr/>
        </p:nvGrpSpPr>
        <p:grpSpPr>
          <a:xfrm>
            <a:off x="329245" y="3040404"/>
            <a:ext cx="1681499" cy="1864203"/>
            <a:chOff x="418465" y="2971667"/>
            <a:chExt cx="1681499" cy="1864203"/>
          </a:xfrm>
        </p:grpSpPr>
        <p:sp>
          <p:nvSpPr>
            <p:cNvPr id="23" name="Oval 22">
              <a:extLst>
                <a:ext uri="{FF2B5EF4-FFF2-40B4-BE49-F238E27FC236}">
                  <a16:creationId xmlns:a16="http://schemas.microsoft.com/office/drawing/2014/main" id="{B360036A-5A38-F25B-19C3-46FE8D63A10B}"/>
                </a:ext>
              </a:extLst>
            </p:cNvPr>
            <p:cNvSpPr/>
            <p:nvPr/>
          </p:nvSpPr>
          <p:spPr>
            <a:xfrm>
              <a:off x="418465" y="2995022"/>
              <a:ext cx="1661668" cy="1831125"/>
            </a:xfrm>
            <a:prstGeom prst="ellipse">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4" name="Picture 23" descr="A picture containing person, indoor, window, people&#10;&#10;Description automatically generated">
              <a:extLst>
                <a:ext uri="{FF2B5EF4-FFF2-40B4-BE49-F238E27FC236}">
                  <a16:creationId xmlns:a16="http://schemas.microsoft.com/office/drawing/2014/main" id="{E0A94985-CDAF-C24D-6FB1-3C78D4755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96" y="2971667"/>
              <a:ext cx="1661668" cy="18642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25" name="Group 24">
            <a:extLst>
              <a:ext uri="{FF2B5EF4-FFF2-40B4-BE49-F238E27FC236}">
                <a16:creationId xmlns:a16="http://schemas.microsoft.com/office/drawing/2014/main" id="{1592D2F3-83A5-DCEE-312C-B60BC68CC6F0}"/>
              </a:ext>
            </a:extLst>
          </p:cNvPr>
          <p:cNvGrpSpPr/>
          <p:nvPr/>
        </p:nvGrpSpPr>
        <p:grpSpPr>
          <a:xfrm>
            <a:off x="3692243" y="2994992"/>
            <a:ext cx="1661668" cy="1864204"/>
            <a:chOff x="7016599" y="1577906"/>
            <a:chExt cx="1162870" cy="1876846"/>
          </a:xfrm>
        </p:grpSpPr>
        <p:sp>
          <p:nvSpPr>
            <p:cNvPr id="28" name="Oval 27">
              <a:extLst>
                <a:ext uri="{FF2B5EF4-FFF2-40B4-BE49-F238E27FC236}">
                  <a16:creationId xmlns:a16="http://schemas.microsoft.com/office/drawing/2014/main" id="{0BF73F32-0B22-EF8C-41A6-4B57735044FC}"/>
                </a:ext>
              </a:extLst>
            </p:cNvPr>
            <p:cNvSpPr/>
            <p:nvPr/>
          </p:nvSpPr>
          <p:spPr>
            <a:xfrm>
              <a:off x="7024061" y="1577906"/>
              <a:ext cx="1155408" cy="1876846"/>
            </a:xfrm>
            <a:prstGeom prst="ellipse">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9" name="Picture 28" descr="A child taking a selfie&#10;&#10;Description automatically generated">
              <a:extLst>
                <a:ext uri="{FF2B5EF4-FFF2-40B4-BE49-F238E27FC236}">
                  <a16:creationId xmlns:a16="http://schemas.microsoft.com/office/drawing/2014/main" id="{40C6018D-0BD4-C20E-A0BC-9D3F4834F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599" y="1623626"/>
              <a:ext cx="1155407" cy="18311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30" name="TextBox 29">
            <a:extLst>
              <a:ext uri="{FF2B5EF4-FFF2-40B4-BE49-F238E27FC236}">
                <a16:creationId xmlns:a16="http://schemas.microsoft.com/office/drawing/2014/main" id="{C2C63E7B-FB6D-ADE4-118F-E7254668D079}"/>
              </a:ext>
            </a:extLst>
          </p:cNvPr>
          <p:cNvSpPr txBox="1"/>
          <p:nvPr/>
        </p:nvSpPr>
        <p:spPr>
          <a:xfrm>
            <a:off x="990334" y="883538"/>
            <a:ext cx="3609556" cy="477054"/>
          </a:xfrm>
          <a:prstGeom prst="rect">
            <a:avLst/>
          </a:prstGeom>
          <a:noFill/>
        </p:spPr>
        <p:txBody>
          <a:bodyPr wrap="square" rtlCol="0">
            <a:spAutoFit/>
          </a:bodyPr>
          <a:lstStyle/>
          <a:p>
            <a:r>
              <a:rPr lang="en-US" sz="2500" dirty="0">
                <a:latin typeface="Amasis MT Pro Black" panose="020B0604020202020204" pitchFamily="18" charset="0"/>
                <a:cs typeface="Aharoni" panose="02010803020104030203" pitchFamily="2" charset="-79"/>
              </a:rPr>
              <a:t>MEET OUR TEAM</a:t>
            </a:r>
          </a:p>
        </p:txBody>
      </p:sp>
      <p:sp>
        <p:nvSpPr>
          <p:cNvPr id="31" name="TextBox 30">
            <a:extLst>
              <a:ext uri="{FF2B5EF4-FFF2-40B4-BE49-F238E27FC236}">
                <a16:creationId xmlns:a16="http://schemas.microsoft.com/office/drawing/2014/main" id="{17CF3BDD-CAD5-55C4-C3AF-B97FF96EA02F}"/>
              </a:ext>
            </a:extLst>
          </p:cNvPr>
          <p:cNvSpPr txBox="1"/>
          <p:nvPr/>
        </p:nvSpPr>
        <p:spPr>
          <a:xfrm>
            <a:off x="990334" y="1282533"/>
            <a:ext cx="1589649" cy="323165"/>
          </a:xfrm>
          <a:prstGeom prst="rect">
            <a:avLst/>
          </a:prstGeom>
          <a:noFill/>
        </p:spPr>
        <p:txBody>
          <a:bodyPr wrap="square" rtlCol="0">
            <a:spAutoFit/>
          </a:bodyPr>
          <a:lstStyle/>
          <a:p>
            <a:r>
              <a:rPr lang="en-US" sz="1500" dirty="0"/>
              <a:t>subtitle</a:t>
            </a:r>
          </a:p>
        </p:txBody>
      </p:sp>
      <p:sp>
        <p:nvSpPr>
          <p:cNvPr id="32" name="TextBox 31">
            <a:extLst>
              <a:ext uri="{FF2B5EF4-FFF2-40B4-BE49-F238E27FC236}">
                <a16:creationId xmlns:a16="http://schemas.microsoft.com/office/drawing/2014/main" id="{382E0DD2-EF17-6189-442C-8285C7887A53}"/>
              </a:ext>
            </a:extLst>
          </p:cNvPr>
          <p:cNvSpPr txBox="1"/>
          <p:nvPr/>
        </p:nvSpPr>
        <p:spPr>
          <a:xfrm>
            <a:off x="368073" y="5242115"/>
            <a:ext cx="2644726" cy="846386"/>
          </a:xfrm>
          <a:prstGeom prst="rect">
            <a:avLst/>
          </a:prstGeom>
          <a:noFill/>
        </p:spPr>
        <p:txBody>
          <a:bodyPr wrap="square" rtlCol="0">
            <a:spAutoFit/>
          </a:bodyPr>
          <a:lstStyle/>
          <a:p>
            <a:r>
              <a:rPr lang="en-US" sz="1550" dirty="0">
                <a:solidFill>
                  <a:schemeClr val="tx2">
                    <a:lumMod val="75000"/>
                  </a:schemeClr>
                </a:solidFill>
                <a:latin typeface="Amasis MT Pro Black" panose="02040A04050005020304" pitchFamily="18" charset="0"/>
              </a:rPr>
              <a:t>VÕ NGUYỄN ĐỨC TOÀN</a:t>
            </a:r>
          </a:p>
          <a:p>
            <a:r>
              <a:rPr lang="en-US" sz="1550" dirty="0">
                <a:solidFill>
                  <a:schemeClr val="tx2">
                    <a:lumMod val="75000"/>
                  </a:schemeClr>
                </a:solidFill>
                <a:latin typeface="Amasis MT Pro Black" panose="02040A04050005020304" pitchFamily="18" charset="0"/>
              </a:rPr>
              <a:t>0950080146,LEADER</a:t>
            </a:r>
          </a:p>
          <a:p>
            <a:endParaRPr lang="en-US" dirty="0"/>
          </a:p>
        </p:txBody>
      </p:sp>
      <p:sp>
        <p:nvSpPr>
          <p:cNvPr id="33" name="TextBox 32">
            <a:extLst>
              <a:ext uri="{FF2B5EF4-FFF2-40B4-BE49-F238E27FC236}">
                <a16:creationId xmlns:a16="http://schemas.microsoft.com/office/drawing/2014/main" id="{9488B22D-2EB8-10C6-1724-0991886E13D5}"/>
              </a:ext>
            </a:extLst>
          </p:cNvPr>
          <p:cNvSpPr txBox="1"/>
          <p:nvPr/>
        </p:nvSpPr>
        <p:spPr>
          <a:xfrm>
            <a:off x="3340832" y="5258750"/>
            <a:ext cx="2518116" cy="607859"/>
          </a:xfrm>
          <a:prstGeom prst="rect">
            <a:avLst/>
          </a:prstGeom>
          <a:noFill/>
        </p:spPr>
        <p:txBody>
          <a:bodyPr wrap="square" rtlCol="0">
            <a:spAutoFit/>
          </a:bodyPr>
          <a:lstStyle/>
          <a:p>
            <a:r>
              <a:rPr lang="en-US" dirty="0">
                <a:solidFill>
                  <a:schemeClr val="accent6">
                    <a:lumMod val="40000"/>
                    <a:lumOff val="60000"/>
                  </a:schemeClr>
                </a:solidFill>
              </a:rPr>
              <a:t> </a:t>
            </a:r>
            <a:r>
              <a:rPr lang="en-US" sz="1550" dirty="0">
                <a:solidFill>
                  <a:schemeClr val="accent6">
                    <a:lumMod val="40000"/>
                    <a:lumOff val="60000"/>
                  </a:schemeClr>
                </a:solidFill>
                <a:latin typeface="Amasis MT Pro Black" panose="02040A04050005020304" pitchFamily="18" charset="0"/>
                <a:cs typeface="Aharoni" panose="02010803020104030203" pitchFamily="2" charset="-79"/>
              </a:rPr>
              <a:t>NGUYỄN NAM KHỞI</a:t>
            </a:r>
          </a:p>
          <a:p>
            <a:r>
              <a:rPr lang="en-US" sz="1550" dirty="0">
                <a:solidFill>
                  <a:schemeClr val="accent6">
                    <a:lumMod val="40000"/>
                    <a:lumOff val="60000"/>
                  </a:schemeClr>
                </a:solidFill>
                <a:latin typeface="Amasis MT Pro Black" panose="02040A04050005020304" pitchFamily="18" charset="0"/>
                <a:cs typeface="Aharoni" panose="02010803020104030203" pitchFamily="2" charset="-79"/>
              </a:rPr>
              <a:t>0950080126,MEMBER</a:t>
            </a:r>
          </a:p>
        </p:txBody>
      </p:sp>
      <p:sp>
        <p:nvSpPr>
          <p:cNvPr id="34" name="TextBox 33">
            <a:extLst>
              <a:ext uri="{FF2B5EF4-FFF2-40B4-BE49-F238E27FC236}">
                <a16:creationId xmlns:a16="http://schemas.microsoft.com/office/drawing/2014/main" id="{FC13DB44-6C60-B52C-2E7F-FAA90AD1D1AA}"/>
              </a:ext>
            </a:extLst>
          </p:cNvPr>
          <p:cNvSpPr txBox="1"/>
          <p:nvPr/>
        </p:nvSpPr>
        <p:spPr>
          <a:xfrm>
            <a:off x="4093453" y="84434"/>
            <a:ext cx="5133898" cy="553998"/>
          </a:xfrm>
          <a:prstGeom prst="rect">
            <a:avLst/>
          </a:prstGeom>
          <a:noFill/>
        </p:spPr>
        <p:txBody>
          <a:bodyPr wrap="square" rtlCol="0">
            <a:spAutoFit/>
          </a:bodyPr>
          <a:lstStyle/>
          <a:p>
            <a:r>
              <a:rPr lang="en-US" sz="3000" dirty="0">
                <a:latin typeface="Bahnschrift SemiBold" panose="020B0502040204020203" pitchFamily="34" charset="0"/>
              </a:rPr>
              <a:t>HỆ QUẢN TRỊ CƠ SỞ DỮ LIỆU</a:t>
            </a:r>
          </a:p>
        </p:txBody>
      </p:sp>
      <p:sp>
        <p:nvSpPr>
          <p:cNvPr id="35" name="TextBox 34">
            <a:extLst>
              <a:ext uri="{FF2B5EF4-FFF2-40B4-BE49-F238E27FC236}">
                <a16:creationId xmlns:a16="http://schemas.microsoft.com/office/drawing/2014/main" id="{2A2D470C-5056-149A-15B4-3FAB54929642}"/>
              </a:ext>
            </a:extLst>
          </p:cNvPr>
          <p:cNvSpPr txBox="1"/>
          <p:nvPr/>
        </p:nvSpPr>
        <p:spPr>
          <a:xfrm>
            <a:off x="6660402" y="1950793"/>
            <a:ext cx="3479282" cy="507831"/>
          </a:xfrm>
          <a:prstGeom prst="rect">
            <a:avLst/>
          </a:prstGeom>
          <a:noFill/>
        </p:spPr>
        <p:txBody>
          <a:bodyPr wrap="square" rtlCol="0">
            <a:spAutoFit/>
          </a:bodyPr>
          <a:lstStyle/>
          <a:p>
            <a:r>
              <a:rPr lang="en-US" sz="2700" dirty="0">
                <a:latin typeface="Aharoni" panose="02010803020104030203" pitchFamily="2" charset="-79"/>
                <a:cs typeface="Aharoni" panose="02010803020104030203" pitchFamily="2" charset="-79"/>
              </a:rPr>
              <a:t>Presentation topics:</a:t>
            </a:r>
          </a:p>
        </p:txBody>
      </p:sp>
      <p:sp>
        <p:nvSpPr>
          <p:cNvPr id="36" name="TextBox 35">
            <a:extLst>
              <a:ext uri="{FF2B5EF4-FFF2-40B4-BE49-F238E27FC236}">
                <a16:creationId xmlns:a16="http://schemas.microsoft.com/office/drawing/2014/main" id="{CA505FF1-6CE5-D63E-2821-9DCCFE98EB45}"/>
              </a:ext>
            </a:extLst>
          </p:cNvPr>
          <p:cNvSpPr txBox="1"/>
          <p:nvPr/>
        </p:nvSpPr>
        <p:spPr>
          <a:xfrm>
            <a:off x="6738234" y="3130880"/>
            <a:ext cx="5329075" cy="861774"/>
          </a:xfrm>
          <a:prstGeom prst="rect">
            <a:avLst/>
          </a:prstGeom>
          <a:noFill/>
        </p:spPr>
        <p:txBody>
          <a:bodyPr wrap="square" rtlCol="0">
            <a:spAutoFit/>
          </a:bodyPr>
          <a:lstStyle/>
          <a:p>
            <a:r>
              <a:rPr lang="en-US" sz="2500" dirty="0">
                <a:latin typeface="Bahnschrift SemiBold SemiConden" panose="020B0502040204020203" pitchFamily="34" charset="0"/>
              </a:rPr>
              <a:t>Designing-an-Accounting-Information</a:t>
            </a:r>
          </a:p>
          <a:p>
            <a:r>
              <a:rPr lang="en-US" sz="2500" dirty="0">
                <a:latin typeface="Bahnschrift SemiBold SemiConden" panose="020B0502040204020203" pitchFamily="34" charset="0"/>
              </a:rPr>
              <a:t>Management-System-Using</a:t>
            </a:r>
          </a:p>
        </p:txBody>
      </p:sp>
    </p:spTree>
    <p:extLst>
      <p:ext uri="{BB962C8B-B14F-4D97-AF65-F5344CB8AC3E}">
        <p14:creationId xmlns:p14="http://schemas.microsoft.com/office/powerpoint/2010/main" val="2656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p:tgtEl>
                                          <p:spTgt spid="31"/>
                                        </p:tgtEl>
                                        <p:attrNameLst>
                                          <p:attrName>ppt_y</p:attrName>
                                        </p:attrNameLst>
                                      </p:cBhvr>
                                      <p:tavLst>
                                        <p:tav tm="0">
                                          <p:val>
                                            <p:strVal val="#ppt_y-#ppt_h*1.125000"/>
                                          </p:val>
                                        </p:tav>
                                        <p:tav tm="100000">
                                          <p:val>
                                            <p:strVal val="#ppt_y"/>
                                          </p:val>
                                        </p:tav>
                                      </p:tavLst>
                                    </p:anim>
                                    <p:animEffect transition="in" filter="wipe(down)">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inVertical)">
                                      <p:cBhvr>
                                        <p:cTn id="26" dur="500"/>
                                        <p:tgtEl>
                                          <p:spTgt spid="32"/>
                                        </p:tgtEl>
                                      </p:cBhvr>
                                    </p:animEffect>
                                  </p:childTnLst>
                                </p:cTn>
                              </p:par>
                              <p:par>
                                <p:cTn id="27" presetID="16" presetClass="entr" presetSubtype="21"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inVertic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extLst>
              <a:ext uri="{FF2B5EF4-FFF2-40B4-BE49-F238E27FC236}">
                <a16:creationId xmlns:a16="http://schemas.microsoft.com/office/drawing/2014/main" id="{5CA61994-BE2B-DF3B-8B1A-2249D9A78A3C}"/>
              </a:ext>
            </a:extLst>
          </p:cNvPr>
          <p:cNvPicPr>
            <a:picLocks noChangeAspect="1"/>
          </p:cNvPicPr>
          <p:nvPr/>
        </p:nvPicPr>
        <p:blipFill>
          <a:blip r:embed="rId2"/>
          <a:stretch>
            <a:fillRect/>
          </a:stretch>
        </p:blipFill>
        <p:spPr>
          <a:xfrm>
            <a:off x="600074" y="671513"/>
            <a:ext cx="10940761" cy="5361939"/>
          </a:xfrm>
          <a:prstGeom prst="rect">
            <a:avLst/>
          </a:prstGeom>
        </p:spPr>
      </p:pic>
    </p:spTree>
    <p:extLst>
      <p:ext uri="{BB962C8B-B14F-4D97-AF65-F5344CB8AC3E}">
        <p14:creationId xmlns:p14="http://schemas.microsoft.com/office/powerpoint/2010/main" val="411085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944FD4-76B6-65C3-C67A-6C2B800A0117}"/>
              </a:ext>
            </a:extLst>
          </p:cNvPr>
          <p:cNvSpPr txBox="1"/>
          <p:nvPr/>
        </p:nvSpPr>
        <p:spPr>
          <a:xfrm>
            <a:off x="859631" y="1971675"/>
            <a:ext cx="10472737" cy="2215991"/>
          </a:xfrm>
          <a:prstGeom prst="rect">
            <a:avLst/>
          </a:prstGeom>
          <a:noFill/>
        </p:spPr>
        <p:txBody>
          <a:bodyPr wrap="square" rtlCol="0">
            <a:spAutoFit/>
          </a:bodyPr>
          <a:lstStyle/>
          <a:p>
            <a:r>
              <a:rPr lang="vi-VN" sz="2000" dirty="0">
                <a:effectLst/>
                <a:latin typeface="Times New Roman" panose="02020603050405020304" pitchFamily="18" charset="0"/>
                <a:ea typeface="Times New Roman" panose="02020603050405020304" pitchFamily="18" charset="0"/>
              </a:rPr>
              <a:t>Hình minh họa hệ thống quản lý thông tin kế toán dựa trên công nghệ đám mây dữ liệu lớn. Hệ thống điện tử bao gồm bốn lớp, cụ thể là lớp dữ liệu, lớp cơ sở hạ tầng, lớp ứng dụng và lớp nền tảng quản lý. </a:t>
            </a:r>
            <a:endParaRPr lang="en-US" sz="2000" dirty="0">
              <a:effectLst/>
              <a:latin typeface="Times New Roman" panose="02020603050405020304" pitchFamily="18" charset="0"/>
              <a:ea typeface="Times New Roman" panose="02020603050405020304" pitchFamily="18" charset="0"/>
            </a:endParaRPr>
          </a:p>
          <a:p>
            <a:r>
              <a:rPr lang="vi-VN" sz="2000" dirty="0">
                <a:effectLst/>
                <a:latin typeface="Times New Roman" panose="02020603050405020304" pitchFamily="18" charset="0"/>
                <a:ea typeface="Times New Roman" panose="02020603050405020304" pitchFamily="18" charset="0"/>
              </a:rPr>
              <a:t>Các loại người dùng chủ yếu bao gồm quản lý doanh nghiệp, công nhân doanh nghiệp và quản trị viên hệ thống có quyền cao nhất. Lớp cơ sở hạ tầng bao gồm nhiều thiết bị, thành phần hỗ trợ cơ bản cho hoạt động của hệ thống quản lý thông tin kế toán</a:t>
            </a:r>
            <a:endParaRPr lang="en-US" sz="20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2920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A323A1-DCA7-F32A-6C51-7F230FBFAA0B}"/>
              </a:ext>
            </a:extLst>
          </p:cNvPr>
          <p:cNvSpPr>
            <a:spLocks noGrp="1"/>
          </p:cNvSpPr>
          <p:nvPr>
            <p:ph type="body" sz="quarter" idx="10"/>
          </p:nvPr>
        </p:nvSpPr>
        <p:spPr>
          <a:xfrm>
            <a:off x="528744" y="501776"/>
            <a:ext cx="11363111" cy="588220"/>
          </a:xfrm>
        </p:spPr>
        <p:txBody>
          <a:bodyPr/>
          <a:lstStyle/>
          <a:p>
            <a:r>
              <a:rPr lang="en-US" sz="3000" dirty="0">
                <a:latin typeface="+mn-lt"/>
              </a:rPr>
              <a:t>4.2 </a:t>
            </a:r>
            <a:r>
              <a:rPr lang="en-US" sz="3000" dirty="0" err="1">
                <a:latin typeface="+mn-lt"/>
              </a:rPr>
              <a:t>Mô</a:t>
            </a:r>
            <a:r>
              <a:rPr lang="en-US" sz="3000" dirty="0">
                <a:latin typeface="+mn-lt"/>
              </a:rPr>
              <a:t> </a:t>
            </a:r>
            <a:r>
              <a:rPr lang="en-US" sz="3000" dirty="0" err="1">
                <a:latin typeface="+mn-lt"/>
              </a:rPr>
              <a:t>hình</a:t>
            </a:r>
            <a:r>
              <a:rPr lang="en-US" sz="3000" dirty="0">
                <a:latin typeface="+mn-lt"/>
              </a:rPr>
              <a:t>  SAAS </a:t>
            </a:r>
            <a:r>
              <a:rPr lang="en-US" sz="3000" dirty="0" err="1">
                <a:latin typeface="+mn-lt"/>
              </a:rPr>
              <a:t>của</a:t>
            </a:r>
            <a:r>
              <a:rPr lang="en-US" sz="3000" dirty="0">
                <a:latin typeface="+mn-lt"/>
              </a:rPr>
              <a:t> </a:t>
            </a:r>
            <a:r>
              <a:rPr lang="en-US" sz="3000" dirty="0" err="1">
                <a:latin typeface="+mn-lt"/>
              </a:rPr>
              <a:t>hệ</a:t>
            </a:r>
            <a:r>
              <a:rPr lang="en-US" sz="3000" dirty="0">
                <a:latin typeface="+mn-lt"/>
              </a:rPr>
              <a:t> </a:t>
            </a:r>
            <a:r>
              <a:rPr lang="en-US" sz="3000" dirty="0" err="1">
                <a:latin typeface="+mn-lt"/>
              </a:rPr>
              <a:t>thống</a:t>
            </a:r>
            <a:r>
              <a:rPr lang="en-US" sz="3000" dirty="0">
                <a:latin typeface="+mn-lt"/>
              </a:rPr>
              <a:t> </a:t>
            </a:r>
            <a:r>
              <a:rPr lang="en-US" sz="3000" dirty="0" err="1">
                <a:latin typeface="+mn-lt"/>
              </a:rPr>
              <a:t>quản</a:t>
            </a:r>
            <a:r>
              <a:rPr lang="en-US" sz="3000" dirty="0">
                <a:latin typeface="+mn-lt"/>
              </a:rPr>
              <a:t> </a:t>
            </a:r>
            <a:r>
              <a:rPr lang="en-US" sz="3000" dirty="0" err="1">
                <a:latin typeface="+mn-lt"/>
              </a:rPr>
              <a:t>lý</a:t>
            </a:r>
            <a:r>
              <a:rPr lang="en-US" sz="3000" dirty="0">
                <a:latin typeface="+mn-lt"/>
              </a:rPr>
              <a:t> </a:t>
            </a:r>
            <a:r>
              <a:rPr lang="en-US" sz="3000" dirty="0" err="1">
                <a:latin typeface="+mn-lt"/>
              </a:rPr>
              <a:t>thông</a:t>
            </a:r>
            <a:r>
              <a:rPr lang="en-US" sz="3000" dirty="0">
                <a:latin typeface="+mn-lt"/>
              </a:rPr>
              <a:t> tin </a:t>
            </a:r>
            <a:r>
              <a:rPr lang="en-US" sz="3000" dirty="0" err="1">
                <a:latin typeface="+mn-lt"/>
              </a:rPr>
              <a:t>kế</a:t>
            </a:r>
            <a:r>
              <a:rPr lang="en-US" sz="3000" dirty="0">
                <a:latin typeface="+mn-lt"/>
              </a:rPr>
              <a:t> </a:t>
            </a:r>
            <a:r>
              <a:rPr lang="en-US" sz="3000" dirty="0" err="1">
                <a:latin typeface="+mn-lt"/>
              </a:rPr>
              <a:t>toán</a:t>
            </a:r>
            <a:r>
              <a:rPr lang="en-US" sz="3000" dirty="0">
                <a:latin typeface="+mn-lt"/>
              </a:rPr>
              <a:t>.</a:t>
            </a:r>
          </a:p>
        </p:txBody>
      </p:sp>
      <p:sp>
        <p:nvSpPr>
          <p:cNvPr id="4" name="TextBox 3">
            <a:extLst>
              <a:ext uri="{FF2B5EF4-FFF2-40B4-BE49-F238E27FC236}">
                <a16:creationId xmlns:a16="http://schemas.microsoft.com/office/drawing/2014/main" id="{75427263-551B-98AC-4ED3-8DAAB73D710F}"/>
              </a:ext>
            </a:extLst>
          </p:cNvPr>
          <p:cNvSpPr txBox="1"/>
          <p:nvPr/>
        </p:nvSpPr>
        <p:spPr>
          <a:xfrm>
            <a:off x="6096000" y="1523977"/>
            <a:ext cx="5519738" cy="2951064"/>
          </a:xfrm>
          <a:prstGeom prst="rect">
            <a:avLst/>
          </a:prstGeom>
          <a:noFill/>
        </p:spPr>
        <p:txBody>
          <a:bodyPr wrap="square" rtlCol="0">
            <a:spAutoFit/>
          </a:bodyPr>
          <a:lstStyle/>
          <a:p>
            <a:pPr marL="342900" lvl="0" indent="-342900">
              <a:lnSpc>
                <a:spcPct val="150000"/>
              </a:lnSpc>
              <a:buFont typeface="Times New Roman" panose="02020603050405020304" pitchFamily="18" charset="0"/>
              <a:buChar char="-"/>
            </a:pPr>
            <a:r>
              <a:rPr lang="vi-VN" sz="1800" dirty="0">
                <a:effectLst/>
                <a:latin typeface="Times New Roman" panose="02020603050405020304" pitchFamily="18" charset="0"/>
                <a:ea typeface="Arial" panose="020B0604020202020204" pitchFamily="34" charset="0"/>
              </a:rPr>
              <a:t>Trong bài báo này, lớp kiên trì được giới thiệu để xử lý hiệu quả của việc trích xuất dữ liệu hệ thống và chức năng ánh xạ ORM bên trong được sử dụng để tăng tốc độ đọc dữ liệu. Phần chính của sơ đồ là ORM lớp kiên trì, được xử lý và xử lý thêm, dựa trên kiến trúc Dao, và lớp cơ sở dữ liệu và lớp logic nghiệp vụ được chọn để xây dựng một trung tâm tương tác. </a:t>
            </a:r>
            <a:endParaRPr lang="en-US" sz="1800" dirty="0">
              <a:effectLst/>
              <a:latin typeface="Times New Roman" panose="02020603050405020304" pitchFamily="18" charset="0"/>
              <a:ea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1118CDB9-B3E9-05B5-ECAF-E0B5C42D355C}"/>
              </a:ext>
            </a:extLst>
          </p:cNvPr>
          <p:cNvPicPr>
            <a:picLocks noChangeAspect="1"/>
          </p:cNvPicPr>
          <p:nvPr/>
        </p:nvPicPr>
        <p:blipFill>
          <a:blip r:embed="rId2"/>
          <a:stretch>
            <a:fillRect/>
          </a:stretch>
        </p:blipFill>
        <p:spPr>
          <a:xfrm>
            <a:off x="771632" y="1252538"/>
            <a:ext cx="5074920" cy="39195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026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6AD407-2268-E6CC-5CE0-F48C29E394F1}"/>
              </a:ext>
            </a:extLst>
          </p:cNvPr>
          <p:cNvSpPr>
            <a:spLocks noGrp="1"/>
          </p:cNvSpPr>
          <p:nvPr>
            <p:ph type="body" sz="quarter" idx="10"/>
          </p:nvPr>
        </p:nvSpPr>
        <p:spPr/>
        <p:txBody>
          <a:bodyPr/>
          <a:lstStyle/>
          <a:p>
            <a:r>
              <a:rPr lang="en-US" dirty="0">
                <a:latin typeface="+mn-lt"/>
              </a:rPr>
              <a:t>4.3 </a:t>
            </a:r>
            <a:r>
              <a:rPr lang="en-US" dirty="0" err="1">
                <a:latin typeface="+mn-lt"/>
              </a:rPr>
              <a:t>Lưu</a:t>
            </a:r>
            <a:r>
              <a:rPr lang="en-US" dirty="0">
                <a:latin typeface="+mn-lt"/>
              </a:rPr>
              <a:t> </a:t>
            </a:r>
            <a:r>
              <a:rPr lang="en-US" dirty="0" err="1">
                <a:latin typeface="+mn-lt"/>
              </a:rPr>
              <a:t>trữ</a:t>
            </a:r>
            <a:r>
              <a:rPr lang="en-US" dirty="0">
                <a:latin typeface="+mn-lt"/>
              </a:rPr>
              <a:t> </a:t>
            </a:r>
            <a:r>
              <a:rPr lang="en-US" dirty="0" err="1">
                <a:latin typeface="+mn-lt"/>
              </a:rPr>
              <a:t>phân</a:t>
            </a:r>
            <a:r>
              <a:rPr lang="en-US" dirty="0">
                <a:latin typeface="+mn-lt"/>
              </a:rPr>
              <a:t> </a:t>
            </a:r>
            <a:r>
              <a:rPr lang="en-US" dirty="0" err="1">
                <a:latin typeface="+mn-lt"/>
              </a:rPr>
              <a:t>tán</a:t>
            </a:r>
            <a:r>
              <a:rPr lang="en-US" dirty="0">
                <a:latin typeface="+mn-lt"/>
              </a:rPr>
              <a:t> </a:t>
            </a:r>
            <a:r>
              <a:rPr lang="en-US" dirty="0" err="1">
                <a:latin typeface="+mn-lt"/>
              </a:rPr>
              <a:t>dựa</a:t>
            </a:r>
            <a:r>
              <a:rPr lang="en-US" dirty="0">
                <a:latin typeface="+mn-lt"/>
              </a:rPr>
              <a:t> </a:t>
            </a:r>
            <a:r>
              <a:rPr lang="en-US" dirty="0" err="1">
                <a:latin typeface="+mn-lt"/>
              </a:rPr>
              <a:t>trên</a:t>
            </a:r>
            <a:r>
              <a:rPr lang="en-US" dirty="0">
                <a:latin typeface="+mn-lt"/>
              </a:rPr>
              <a:t> </a:t>
            </a:r>
            <a:r>
              <a:rPr lang="en-US" dirty="0" err="1">
                <a:latin typeface="+mn-lt"/>
              </a:rPr>
              <a:t>nền</a:t>
            </a:r>
            <a:r>
              <a:rPr lang="en-US" dirty="0">
                <a:latin typeface="+mn-lt"/>
              </a:rPr>
              <a:t> </a:t>
            </a:r>
            <a:r>
              <a:rPr lang="en-US" dirty="0" err="1">
                <a:latin typeface="+mn-lt"/>
              </a:rPr>
              <a:t>tảng</a:t>
            </a:r>
            <a:r>
              <a:rPr lang="en-US" dirty="0">
                <a:latin typeface="+mn-lt"/>
              </a:rPr>
              <a:t> </a:t>
            </a:r>
            <a:r>
              <a:rPr lang="en-US" dirty="0" err="1">
                <a:latin typeface="+mn-lt"/>
              </a:rPr>
              <a:t>đám</a:t>
            </a:r>
            <a:r>
              <a:rPr lang="en-US" dirty="0">
                <a:latin typeface="+mn-lt"/>
              </a:rPr>
              <a:t> </a:t>
            </a:r>
            <a:r>
              <a:rPr lang="en-US" dirty="0" err="1">
                <a:latin typeface="+mn-lt"/>
              </a:rPr>
              <a:t>mây</a:t>
            </a:r>
            <a:r>
              <a:rPr lang="en-US" dirty="0">
                <a:latin typeface="+mn-lt"/>
              </a:rPr>
              <a:t>.</a:t>
            </a:r>
          </a:p>
        </p:txBody>
      </p:sp>
      <p:sp>
        <p:nvSpPr>
          <p:cNvPr id="4" name="TextBox 3">
            <a:extLst>
              <a:ext uri="{FF2B5EF4-FFF2-40B4-BE49-F238E27FC236}">
                <a16:creationId xmlns:a16="http://schemas.microsoft.com/office/drawing/2014/main" id="{116A34C3-50F0-4793-4391-B328E063E88C}"/>
              </a:ext>
            </a:extLst>
          </p:cNvPr>
          <p:cNvSpPr txBox="1"/>
          <p:nvPr/>
        </p:nvSpPr>
        <p:spPr>
          <a:xfrm>
            <a:off x="700088" y="1371600"/>
            <a:ext cx="10701337" cy="4201920"/>
          </a:xfrm>
          <a:prstGeom prst="rect">
            <a:avLst/>
          </a:prstGeom>
          <a:noFill/>
        </p:spPr>
        <p:txBody>
          <a:bodyPr wrap="square" rtlCol="0">
            <a:spAutoFit/>
          </a:bodyPr>
          <a:lstStyle/>
          <a:p>
            <a:pPr marL="342900" lvl="0" indent="-342900">
              <a:lnSpc>
                <a:spcPct val="150000"/>
              </a:lnSpc>
              <a:buFont typeface="Times New Roman" panose="02020603050405020304" pitchFamily="18" charset="0"/>
              <a:buChar char="-"/>
            </a:pPr>
            <a:r>
              <a:rPr lang="vi-VN" sz="1800" dirty="0">
                <a:effectLst/>
                <a:latin typeface="Times New Roman" panose="02020603050405020304" pitchFamily="18" charset="0"/>
                <a:ea typeface="Arial" panose="020B0604020202020204" pitchFamily="34" charset="0"/>
              </a:rPr>
              <a:t>Dựa trên nền tảng đám mây của hệ thống quản lý thông tin kế toán đã được thiết lập, một lượng lớn dữ liệu tài chính và tài liệu của doanh nghiệp được lưu trữ theo mô hình lưu trữ phân tán . Nói chung, kế toán trước đây trong hệ thống văn phòng hình thành chủ yếu tập trung vào việc lưu trữ tập trung dữ liệu tài chính trong máy chủ, không thể đạt được mục đích lưu trữ một lượng lớn dữ liệu. Nó chỉ có thể trích xuất một số dữ liệu cục bộ và cung cấp các hoạt động và dịch vụ kinh doanh cơ bản cho khách hàng địa phương, dẫn đến những hạn chế và giới hạn khu vực trong ứng dụng của hệ thống và sự hài lòng của người dùng công ty khi sử dụng hệ thống. Hệ thống điện tử có thể lưu dữ liệu kiểm đếm của các chi nhánh và phòng ban của các công ty tập đoàn lớn ở các vùng khác nhau của đất nước trong hệ thống thông tin kiểm đếm . Hình 1, 3 và 4 mô tả các hệ thống kế toán từ ba nhánh riêng</a:t>
            </a:r>
            <a:r>
              <a:rPr lang="en-US" sz="1800" dirty="0">
                <a:effectLst/>
                <a:latin typeface="Times New Roman" panose="02020603050405020304" pitchFamily="18" charset="0"/>
                <a:ea typeface="Arial" panose="020B0604020202020204" pitchFamily="34" charset="0"/>
              </a:rPr>
              <a:t> </a:t>
            </a:r>
            <a:r>
              <a:rPr lang="vi-VN" sz="1800" dirty="0">
                <a:effectLst/>
                <a:latin typeface="Times New Roman" panose="02020603050405020304" pitchFamily="18" charset="0"/>
                <a:ea typeface="Arial" panose="020B0604020202020204" pitchFamily="34" charset="0"/>
              </a:rPr>
              <a:t>biệt được truyền tới cơ sở dữ liệu đám mây thông qua nền tảng đám mây thông tin kế toán đã thiết lập. </a:t>
            </a:r>
            <a:endParaRPr lang="en-US" dirty="0"/>
          </a:p>
        </p:txBody>
      </p:sp>
    </p:spTree>
    <p:extLst>
      <p:ext uri="{BB962C8B-B14F-4D97-AF65-F5344CB8AC3E}">
        <p14:creationId xmlns:p14="http://schemas.microsoft.com/office/powerpoint/2010/main" val="143959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8BE8C6-C15A-63BB-0167-1A15B384CF63}"/>
              </a:ext>
            </a:extLst>
          </p:cNvPr>
          <p:cNvSpPr>
            <a:spLocks noGrp="1"/>
          </p:cNvSpPr>
          <p:nvPr>
            <p:ph type="body" sz="quarter" idx="10"/>
          </p:nvPr>
        </p:nvSpPr>
        <p:spPr>
          <a:xfrm>
            <a:off x="414444" y="744663"/>
            <a:ext cx="11363111" cy="588220"/>
          </a:xfrm>
        </p:spPr>
        <p:txBody>
          <a:bodyPr/>
          <a:lstStyle/>
          <a:p>
            <a:r>
              <a:rPr lang="en-US" dirty="0">
                <a:latin typeface="+mn-lt"/>
              </a:rPr>
              <a:t>5. </a:t>
            </a:r>
            <a:r>
              <a:rPr lang="en-US" dirty="0" err="1">
                <a:latin typeface="+mn-lt"/>
              </a:rPr>
              <a:t>Kiểm</a:t>
            </a:r>
            <a:r>
              <a:rPr lang="en-US" dirty="0">
                <a:latin typeface="+mn-lt"/>
              </a:rPr>
              <a:t> </a:t>
            </a:r>
            <a:r>
              <a:rPr lang="en-US" dirty="0" err="1">
                <a:latin typeface="+mn-lt"/>
              </a:rPr>
              <a:t>tra</a:t>
            </a:r>
            <a:r>
              <a:rPr lang="en-US" dirty="0">
                <a:latin typeface="+mn-lt"/>
              </a:rPr>
              <a:t> </a:t>
            </a:r>
            <a:r>
              <a:rPr lang="en-US" dirty="0" err="1">
                <a:latin typeface="+mn-lt"/>
              </a:rPr>
              <a:t>và</a:t>
            </a:r>
            <a:r>
              <a:rPr lang="en-US" dirty="0">
                <a:latin typeface="+mn-lt"/>
              </a:rPr>
              <a:t> </a:t>
            </a:r>
            <a:r>
              <a:rPr lang="en-US" dirty="0" err="1">
                <a:latin typeface="+mn-lt"/>
              </a:rPr>
              <a:t>mô</a:t>
            </a:r>
            <a:r>
              <a:rPr lang="en-US" dirty="0">
                <a:latin typeface="+mn-lt"/>
              </a:rPr>
              <a:t> </a:t>
            </a:r>
            <a:r>
              <a:rPr lang="en-US" dirty="0" err="1">
                <a:latin typeface="+mn-lt"/>
              </a:rPr>
              <a:t>phỏng</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thông</a:t>
            </a:r>
            <a:r>
              <a:rPr lang="en-US" dirty="0">
                <a:latin typeface="+mn-lt"/>
              </a:rPr>
              <a:t> tin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kế</a:t>
            </a:r>
            <a:r>
              <a:rPr lang="en-US" dirty="0">
                <a:latin typeface="+mn-lt"/>
              </a:rPr>
              <a:t> </a:t>
            </a:r>
            <a:r>
              <a:rPr lang="en-US" dirty="0" err="1">
                <a:latin typeface="+mn-lt"/>
              </a:rPr>
              <a:t>toán</a:t>
            </a:r>
            <a:endParaRPr lang="en-US" dirty="0">
              <a:latin typeface="+mn-lt"/>
            </a:endParaRPr>
          </a:p>
        </p:txBody>
      </p:sp>
      <p:sp>
        <p:nvSpPr>
          <p:cNvPr id="4" name="TextBox 3">
            <a:extLst>
              <a:ext uri="{FF2B5EF4-FFF2-40B4-BE49-F238E27FC236}">
                <a16:creationId xmlns:a16="http://schemas.microsoft.com/office/drawing/2014/main" id="{E32B3A5C-45D8-6465-668A-2F8074322C13}"/>
              </a:ext>
            </a:extLst>
          </p:cNvPr>
          <p:cNvSpPr txBox="1"/>
          <p:nvPr/>
        </p:nvSpPr>
        <p:spPr>
          <a:xfrm>
            <a:off x="519111" y="1741362"/>
            <a:ext cx="11258444" cy="3970318"/>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L</a:t>
            </a:r>
            <a:r>
              <a:rPr lang="vi-VN" sz="1800" dirty="0">
                <a:effectLst/>
                <a:latin typeface="Times New Roman" panose="02020603050405020304" pitchFamily="18" charset="0"/>
                <a:ea typeface="Times New Roman" panose="02020603050405020304" pitchFamily="18" charset="0"/>
              </a:rPr>
              <a:t>à nghiên cứu đề xuất một hệ thống quản lý thông tin kế toán dựa trên công nghệ đám mây dữ liệu lớn để quản lý tài chính doanh nghiệp dựa trên thông tin hóa dữ liệu kế toán </a:t>
            </a:r>
            <a:r>
              <a:rPr lang="en-US" sz="1800" dirty="0">
                <a:effectLst/>
                <a:latin typeface="Times New Roman" panose="02020603050405020304" pitchFamily="18" charset="0"/>
                <a:ea typeface="Times New Roman" panose="02020603050405020304" pitchFamily="18" charset="0"/>
              </a:rPr>
              <a:t>.</a:t>
            </a:r>
          </a:p>
          <a:p>
            <a:pPr>
              <a:lnSpc>
                <a:spcPct val="150000"/>
              </a:lnSpc>
            </a:pPr>
            <a:r>
              <a:rPr lang="vi-VN" sz="1800" dirty="0">
                <a:effectLst/>
                <a:latin typeface="Times New Roman" panose="02020603050405020304" pitchFamily="18" charset="0"/>
                <a:ea typeface="Times New Roman" panose="02020603050405020304" pitchFamily="18" charset="0"/>
              </a:rPr>
              <a:t>Trong bài báo này, việc kiểm tra cụm hệ thống được thực hiện bằng thực nghiệm. </a:t>
            </a:r>
            <a:r>
              <a:rPr lang="vi-VN" sz="1800" dirty="0">
                <a:effectLst/>
                <a:latin typeface="Times New Roman" panose="02020603050405020304" pitchFamily="18" charset="0"/>
                <a:ea typeface="Arial" panose="020B0604020202020204" pitchFamily="34" charset="0"/>
              </a:rPr>
              <a:t>Nội dung kiểm tra bao gồm tính kịp thời của công việc, vị trí dữ liệu, cân bằng tải</a:t>
            </a:r>
            <a:r>
              <a:rPr lang="en-US" sz="1800" dirty="0">
                <a:effectLst/>
                <a:latin typeface="Times New Roman" panose="02020603050405020304" pitchFamily="18" charset="0"/>
                <a:ea typeface="Arial" panose="020B0604020202020204" pitchFamily="34" charset="0"/>
              </a:rPr>
              <a:t>.</a:t>
            </a:r>
          </a:p>
          <a:p>
            <a:pPr>
              <a:lnSpc>
                <a:spcPct val="150000"/>
              </a:lnSpc>
            </a:pPr>
            <a:r>
              <a:rPr lang="en-US" dirty="0" err="1">
                <a:latin typeface="Times New Roman" panose="02020603050405020304" pitchFamily="18" charset="0"/>
                <a:ea typeface="Arial" panose="020B0604020202020204" pitchFamily="34" charset="0"/>
              </a:rPr>
              <a:t>Thông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lượng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nhiệm</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vụ</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nền</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tảng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và</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trạng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thái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tải:</a:t>
            </a:r>
            <a:r>
              <a:rPr lang="en-US" sz="1800" dirty="0" err="1">
                <a:effectLst/>
                <a:latin typeface="Times New Roman" panose="02020603050405020304" pitchFamily="18" charset="0"/>
                <a:ea typeface="Times New Roman" panose="02020603050405020304" pitchFamily="18" charset="0"/>
              </a:rPr>
              <a:t>TeraSort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hoăc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HBase và thông tin trước đó sẽ bị xóa</a:t>
            </a:r>
            <a:endParaRPr lang="en-US" sz="1800" dirty="0">
              <a:effectLst/>
              <a:latin typeface="Times New Roman" panose="02020603050405020304" pitchFamily="18" charset="0"/>
              <a:ea typeface="Arial" panose="020B0604020202020204" pitchFamily="34" charset="0"/>
            </a:endParaRPr>
          </a:p>
          <a:p>
            <a:endParaRPr lang="en-US" sz="1800" dirty="0">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374599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53876-8519-77BD-858B-B4A909A6F655}"/>
              </a:ext>
            </a:extLst>
          </p:cNvPr>
          <p:cNvSpPr>
            <a:spLocks noGrp="1"/>
          </p:cNvSpPr>
          <p:nvPr>
            <p:ph type="body" sz="quarter" idx="10"/>
          </p:nvPr>
        </p:nvSpPr>
        <p:spPr/>
        <p:txBody>
          <a:bodyPr/>
          <a:lstStyle/>
          <a:p>
            <a:r>
              <a:rPr lang="en-US" dirty="0"/>
              <a:t>5.1 </a:t>
            </a:r>
            <a:r>
              <a:rPr lang="en-US" dirty="0" err="1"/>
              <a:t>Thời</a:t>
            </a:r>
            <a:r>
              <a:rPr lang="en-US" dirty="0"/>
              <a:t> </a:t>
            </a:r>
            <a:r>
              <a:rPr lang="en-US" dirty="0" err="1"/>
              <a:t>lượng</a:t>
            </a:r>
            <a:r>
              <a:rPr lang="en-US" dirty="0"/>
              <a:t> </a:t>
            </a:r>
            <a:r>
              <a:rPr lang="en-US" dirty="0" err="1"/>
              <a:t>đáp</a:t>
            </a:r>
            <a:r>
              <a:rPr lang="en-US" dirty="0"/>
              <a:t> </a:t>
            </a:r>
            <a:r>
              <a:rPr lang="en-US" dirty="0" err="1"/>
              <a:t>ứng</a:t>
            </a:r>
            <a:r>
              <a:rPr lang="en-US" dirty="0"/>
              <a:t> </a:t>
            </a:r>
            <a:r>
              <a:rPr lang="en-US" dirty="0" err="1"/>
              <a:t>công</a:t>
            </a:r>
            <a:r>
              <a:rPr lang="en-US" dirty="0"/>
              <a:t> </a:t>
            </a:r>
            <a:r>
              <a:rPr lang="en-US" dirty="0" err="1"/>
              <a:t>việc</a:t>
            </a:r>
            <a:r>
              <a:rPr lang="en-US" dirty="0"/>
              <a:t>.</a:t>
            </a:r>
          </a:p>
        </p:txBody>
      </p:sp>
      <p:sp>
        <p:nvSpPr>
          <p:cNvPr id="4" name="TextBox 3">
            <a:extLst>
              <a:ext uri="{FF2B5EF4-FFF2-40B4-BE49-F238E27FC236}">
                <a16:creationId xmlns:a16="http://schemas.microsoft.com/office/drawing/2014/main" id="{A6AFF65B-D9F6-F0DB-8ADD-82CB05A3A8D8}"/>
              </a:ext>
            </a:extLst>
          </p:cNvPr>
          <p:cNvSpPr txBox="1"/>
          <p:nvPr/>
        </p:nvSpPr>
        <p:spPr>
          <a:xfrm>
            <a:off x="415273" y="1471613"/>
            <a:ext cx="10814702" cy="4203074"/>
          </a:xfrm>
          <a:prstGeom prst="rect">
            <a:avLst/>
          </a:prstGeom>
          <a:noFill/>
        </p:spPr>
        <p:txBody>
          <a:bodyPr wrap="square" rtlCol="0">
            <a:spAutoFit/>
          </a:bodyPr>
          <a:lstStyle/>
          <a:p>
            <a:pPr>
              <a:lnSpc>
                <a:spcPct val="150000"/>
              </a:lnSpc>
            </a:pPr>
            <a:r>
              <a:rPr lang="vi-VN" sz="1800" dirty="0">
                <a:effectLst/>
                <a:latin typeface="Times New Roman" panose="02020603050405020304" pitchFamily="18" charset="0"/>
                <a:ea typeface="Arial" panose="020B0604020202020204" pitchFamily="34" charset="0"/>
              </a:rPr>
              <a:t>Khi đánh giá thời gian đáp ứng công việc trong bài viết này, giả định rằng mỗi tác vụ có 10 lần giảm và 100 bản đồ. Tất cả các máy chạy các tác vụ cùng một lúc. </a:t>
            </a:r>
            <a:r>
              <a:rPr lang="vi-VN" sz="1800" dirty="0">
                <a:effectLst/>
                <a:latin typeface="Times New Roman" panose="02020603050405020304" pitchFamily="18" charset="0"/>
                <a:ea typeface="Times New Roman" panose="02020603050405020304" pitchFamily="18" charset="0"/>
              </a:rPr>
              <a:t>Một nghiên cứu dữ liệu chuyên sâu cho thấy rằng khi lượng dữ liệu ít, do đó hiệu quả của việc sử dụng nền tảng Hadoop trong hệ thống sẽ thấp hơn so với việc không sử dụng nền tảng Hadoop</a:t>
            </a:r>
            <a:r>
              <a:rPr lang="en-US" sz="1800" dirty="0">
                <a:effectLst/>
                <a:latin typeface="Times New Roman" panose="02020603050405020304" pitchFamily="18" charset="0"/>
                <a:ea typeface="Times New Roman" panose="02020603050405020304" pitchFamily="18" charset="0"/>
              </a:rPr>
              <a:t>.</a:t>
            </a:r>
          </a:p>
          <a:p>
            <a:pPr>
              <a:lnSpc>
                <a:spcPct val="150000"/>
              </a:lnSpc>
            </a:pPr>
            <a:r>
              <a:rPr lang="vi-VN" sz="1800" dirty="0">
                <a:effectLst/>
                <a:latin typeface="Times New Roman" panose="02020603050405020304" pitchFamily="18" charset="0"/>
                <a:ea typeface="Arial" panose="020B0604020202020204" pitchFamily="34" charset="0"/>
              </a:rPr>
              <a:t>Hadoop  ảnh hưởng trực tiếp đến kết quả tải cân bằng. Ở đây, tác vụđầu vào được đặt thành 1280 M và có 8 khối lượng tác vụ bản đồ. Có thể nhận được các số vị trí nhiệm vụ khác nhau, ảnh hưởng đến thời gian phản hồi công việc của hệ thống thông tin kế toán. Trong bài báo này, ba chế độ nhiệm vụ khác nhau ở trên được sử dụng và có hai chế độ lập lịch trình. Dữ liệu thu được được thể hiện trong Bảng 2, trong đó OBDN thuộc thuật toán lập lịch cải tiến.</a:t>
            </a:r>
            <a:endParaRPr lang="en-US" sz="1800" dirty="0">
              <a:effectLst/>
              <a:latin typeface="Times New Roman" panose="02020603050405020304" pitchFamily="18" charset="0"/>
              <a:ea typeface="Arial" panose="020B0604020202020204" pitchFamily="34" charset="0"/>
            </a:endParaRPr>
          </a:p>
          <a:p>
            <a:pPr>
              <a:lnSpc>
                <a:spcPct val="150000"/>
              </a:lnSpc>
            </a:pPr>
            <a:endParaRPr lang="en-US" dirty="0"/>
          </a:p>
        </p:txBody>
      </p:sp>
    </p:spTree>
    <p:extLst>
      <p:ext uri="{BB962C8B-B14F-4D97-AF65-F5344CB8AC3E}">
        <p14:creationId xmlns:p14="http://schemas.microsoft.com/office/powerpoint/2010/main" val="386854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D6C0E6-08DD-3166-6C04-252577D18741}"/>
              </a:ext>
            </a:extLst>
          </p:cNvPr>
          <p:cNvPicPr>
            <a:picLocks noChangeAspect="1"/>
          </p:cNvPicPr>
          <p:nvPr/>
        </p:nvPicPr>
        <p:blipFill>
          <a:blip r:embed="rId2"/>
          <a:stretch>
            <a:fillRect/>
          </a:stretch>
        </p:blipFill>
        <p:spPr>
          <a:xfrm>
            <a:off x="1314451" y="585788"/>
            <a:ext cx="9929812" cy="5143499"/>
          </a:xfrm>
          <a:prstGeom prst="rect">
            <a:avLst/>
          </a:prstGeom>
        </p:spPr>
      </p:pic>
    </p:spTree>
    <p:extLst>
      <p:ext uri="{BB962C8B-B14F-4D97-AF65-F5344CB8AC3E}">
        <p14:creationId xmlns:p14="http://schemas.microsoft.com/office/powerpoint/2010/main" val="35125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B5E56-4DEA-5F05-09E1-C920F340C073}"/>
              </a:ext>
            </a:extLst>
          </p:cNvPr>
          <p:cNvPicPr>
            <a:picLocks noChangeAspect="1"/>
          </p:cNvPicPr>
          <p:nvPr/>
        </p:nvPicPr>
        <p:blipFill>
          <a:blip r:embed="rId2"/>
          <a:stretch>
            <a:fillRect/>
          </a:stretch>
        </p:blipFill>
        <p:spPr>
          <a:xfrm>
            <a:off x="868680" y="640080"/>
            <a:ext cx="10454640" cy="5002530"/>
          </a:xfrm>
          <a:prstGeom prst="rect">
            <a:avLst/>
          </a:prstGeom>
        </p:spPr>
      </p:pic>
    </p:spTree>
    <p:extLst>
      <p:ext uri="{BB962C8B-B14F-4D97-AF65-F5344CB8AC3E}">
        <p14:creationId xmlns:p14="http://schemas.microsoft.com/office/powerpoint/2010/main" val="25910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6DE8EC3B-2A1C-5372-97C7-37CA9788DA4D}"/>
              </a:ext>
            </a:extLst>
          </p:cNvPr>
          <p:cNvPicPr>
            <a:picLocks noChangeAspect="1"/>
          </p:cNvPicPr>
          <p:nvPr/>
        </p:nvPicPr>
        <p:blipFill>
          <a:blip r:embed="rId2"/>
          <a:stretch>
            <a:fillRect/>
          </a:stretch>
        </p:blipFill>
        <p:spPr>
          <a:xfrm>
            <a:off x="638175" y="806449"/>
            <a:ext cx="10563226" cy="4165601"/>
          </a:xfrm>
          <a:prstGeom prst="rect">
            <a:avLst/>
          </a:prstGeom>
        </p:spPr>
      </p:pic>
    </p:spTree>
    <p:extLst>
      <p:ext uri="{BB962C8B-B14F-4D97-AF65-F5344CB8AC3E}">
        <p14:creationId xmlns:p14="http://schemas.microsoft.com/office/powerpoint/2010/main" val="220274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54085C-8215-FCB4-2C4F-C6C82A90EB4A}"/>
              </a:ext>
            </a:extLst>
          </p:cNvPr>
          <p:cNvSpPr>
            <a:spLocks noGrp="1"/>
          </p:cNvSpPr>
          <p:nvPr>
            <p:ph type="body" sz="quarter" idx="10"/>
          </p:nvPr>
        </p:nvSpPr>
        <p:spPr>
          <a:xfrm>
            <a:off x="558148" y="744663"/>
            <a:ext cx="11363111" cy="588220"/>
          </a:xfrm>
        </p:spPr>
        <p:txBody>
          <a:bodyPr/>
          <a:lstStyle/>
          <a:p>
            <a:r>
              <a:rPr lang="en-US" dirty="0"/>
              <a:t>5.2 </a:t>
            </a:r>
            <a:r>
              <a:rPr lang="en-US" dirty="0" err="1"/>
              <a:t>Phân</a:t>
            </a:r>
            <a:r>
              <a:rPr lang="en-US" dirty="0"/>
              <a:t> </a:t>
            </a:r>
            <a:r>
              <a:rPr lang="en-US" dirty="0" err="1"/>
              <a:t>tích</a:t>
            </a:r>
            <a:r>
              <a:rPr lang="en-US" dirty="0"/>
              <a:t> </a:t>
            </a:r>
            <a:r>
              <a:rPr lang="en-US" dirty="0" err="1"/>
              <a:t>vị</a:t>
            </a:r>
            <a:r>
              <a:rPr lang="en-US" dirty="0"/>
              <a:t> </a:t>
            </a:r>
            <a:r>
              <a:rPr lang="en-US" dirty="0" err="1"/>
              <a:t>trí</a:t>
            </a:r>
            <a:r>
              <a:rPr lang="en-US" dirty="0"/>
              <a:t> </a:t>
            </a:r>
            <a:r>
              <a:rPr lang="en-US" dirty="0" err="1"/>
              <a:t>nhiệm</a:t>
            </a:r>
            <a:r>
              <a:rPr lang="en-US" dirty="0"/>
              <a:t> </a:t>
            </a:r>
            <a:r>
              <a:rPr lang="en-US" dirty="0" err="1"/>
              <a:t>vụ</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tốc</a:t>
            </a:r>
            <a:r>
              <a:rPr lang="en-US" dirty="0"/>
              <a:t> </a:t>
            </a:r>
            <a:r>
              <a:rPr lang="en-US" dirty="0" err="1"/>
              <a:t>độ</a:t>
            </a:r>
            <a:r>
              <a:rPr lang="en-US" dirty="0"/>
              <a:t> </a:t>
            </a:r>
            <a:r>
              <a:rPr lang="en-US" dirty="0" err="1"/>
              <a:t>tăng</a:t>
            </a:r>
            <a:r>
              <a:rPr lang="en-US" dirty="0"/>
              <a:t> </a:t>
            </a:r>
            <a:r>
              <a:rPr lang="en-US" dirty="0" err="1"/>
              <a:t>tốc</a:t>
            </a:r>
            <a:r>
              <a:rPr lang="en-US" dirty="0"/>
              <a:t>.</a:t>
            </a:r>
          </a:p>
        </p:txBody>
      </p:sp>
      <p:pic>
        <p:nvPicPr>
          <p:cNvPr id="4" name="Picture 3" descr="Chart, line chart, scatter chart&#10;&#10;Description automatically generated">
            <a:extLst>
              <a:ext uri="{FF2B5EF4-FFF2-40B4-BE49-F238E27FC236}">
                <a16:creationId xmlns:a16="http://schemas.microsoft.com/office/drawing/2014/main" id="{896814C6-FB1F-A51C-FFA4-6C9CA25EE7D3}"/>
              </a:ext>
            </a:extLst>
          </p:cNvPr>
          <p:cNvPicPr>
            <a:picLocks noChangeAspect="1"/>
          </p:cNvPicPr>
          <p:nvPr/>
        </p:nvPicPr>
        <p:blipFill>
          <a:blip r:embed="rId2"/>
          <a:stretch>
            <a:fillRect/>
          </a:stretch>
        </p:blipFill>
        <p:spPr>
          <a:xfrm>
            <a:off x="3215957" y="1437639"/>
            <a:ext cx="5760085" cy="4868545"/>
          </a:xfrm>
          <a:prstGeom prst="rect">
            <a:avLst/>
          </a:prstGeom>
        </p:spPr>
      </p:pic>
    </p:spTree>
    <p:extLst>
      <p:ext uri="{BB962C8B-B14F-4D97-AF65-F5344CB8AC3E}">
        <p14:creationId xmlns:p14="http://schemas.microsoft.com/office/powerpoint/2010/main" val="2834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sz="3400" dirty="0"/>
              <a:t>1. </a:t>
            </a:r>
            <a:r>
              <a:rPr lang="en-ID" sz="3400" dirty="0" err="1"/>
              <a:t>Giới</a:t>
            </a:r>
            <a:r>
              <a:rPr lang="en-ID" sz="3400" dirty="0"/>
              <a:t> </a:t>
            </a:r>
            <a:r>
              <a:rPr lang="en-ID" sz="3400" dirty="0" err="1"/>
              <a:t>thiệu</a:t>
            </a:r>
            <a:endParaRPr lang="en-ID" sz="3400" dirty="0"/>
          </a:p>
        </p:txBody>
      </p:sp>
      <p:sp>
        <p:nvSpPr>
          <p:cNvPr id="104" name="TextBox 103">
            <a:extLst>
              <a:ext uri="{FF2B5EF4-FFF2-40B4-BE49-F238E27FC236}">
                <a16:creationId xmlns:a16="http://schemas.microsoft.com/office/drawing/2014/main" id="{D613BCF7-9C5A-4A73-813E-AFA03071E852}"/>
              </a:ext>
            </a:extLst>
          </p:cNvPr>
          <p:cNvSpPr txBox="1"/>
          <p:nvPr/>
        </p:nvSpPr>
        <p:spPr>
          <a:xfrm>
            <a:off x="5901301" y="1526962"/>
            <a:ext cx="5839462" cy="2204321"/>
          </a:xfrm>
          <a:prstGeom prst="rect">
            <a:avLst/>
          </a:prstGeom>
          <a:noFill/>
        </p:spPr>
        <p:txBody>
          <a:bodyPr wrap="square" rtlCol="0">
            <a:spAutoFit/>
          </a:bodyPr>
          <a:lstStyle/>
          <a:p>
            <a:pPr lvl="0"/>
            <a:r>
              <a:rPr lang="vi-VN" sz="1750" dirty="0"/>
              <a:t>Hiện nay, sự hội tụ của trí tuệ nhân tạo và học máy đã tạo ra máy tính như một công cụ quan trọng cho năng suất và cuộc sống hàng ngày của con người. </a:t>
            </a:r>
            <a:r>
              <a:rPr lang="en-US" sz="1750" dirty="0"/>
              <a:t>T</a:t>
            </a:r>
            <a:r>
              <a:rPr lang="vi-VN" sz="1750" dirty="0"/>
              <a:t>rong lĩnh vực xử lý dữ liệu, nơi chúng không chỉ có thể lưu trữ lượng dữ liệu khổng lồ mà còn thống kê và phân tích chúng cho đến khi điều tra thêm về giá trị thực tế của các ngành dữ liệu.</a:t>
            </a:r>
            <a:endParaRPr lang="en-US" sz="1750" dirty="0"/>
          </a:p>
          <a:p>
            <a:pPr algn="just">
              <a:lnSpc>
                <a:spcPct val="150000"/>
              </a:lnSpc>
            </a:pPr>
            <a:endParaRPr lang="en-US" sz="1100" dirty="0">
              <a:ea typeface="Open Sans Light" panose="020B0306030504020204" pitchFamily="34" charset="0"/>
              <a:cs typeface="Open Sans Light" panose="020B0306030504020204" pitchFamily="34" charset="0"/>
            </a:endParaRPr>
          </a:p>
        </p:txBody>
      </p:sp>
      <p:sp>
        <p:nvSpPr>
          <p:cNvPr id="108" name="TextBox 107">
            <a:extLst>
              <a:ext uri="{FF2B5EF4-FFF2-40B4-BE49-F238E27FC236}">
                <a16:creationId xmlns:a16="http://schemas.microsoft.com/office/drawing/2014/main" id="{AE79A96F-3DCD-46E0-9504-0C6C556FE038}"/>
              </a:ext>
            </a:extLst>
          </p:cNvPr>
          <p:cNvSpPr txBox="1"/>
          <p:nvPr/>
        </p:nvSpPr>
        <p:spPr>
          <a:xfrm>
            <a:off x="326857" y="3941428"/>
            <a:ext cx="3380385" cy="1710084"/>
          </a:xfrm>
          <a:prstGeom prst="rect">
            <a:avLst/>
          </a:prstGeom>
          <a:noFill/>
        </p:spPr>
        <p:txBody>
          <a:bodyPr wrap="square" rtlCol="0">
            <a:spAutoFit/>
          </a:bodyPr>
          <a:lstStyle/>
          <a:p>
            <a:pPr algn="just">
              <a:lnSpc>
                <a:spcPct val="150000"/>
              </a:lnSpc>
            </a:pPr>
            <a:r>
              <a:rPr lang="vi-VN" dirty="0"/>
              <a:t>Từ khi cơ sở dữ liệu ứng dụng ra đời, con người xử lý thông tin dễ dàng và chính xác hơn rất nhiều</a:t>
            </a:r>
            <a:endParaRPr lang="en-US" sz="1050" dirty="0">
              <a:ea typeface="Open Sans Light" panose="020B0306030504020204" pitchFamily="34" charset="0"/>
              <a:cs typeface="Open Sans Light" panose="020B0306030504020204" pitchFamily="34" charset="0"/>
            </a:endParaRPr>
          </a:p>
        </p:txBody>
      </p:sp>
      <p:sp>
        <p:nvSpPr>
          <p:cNvPr id="112" name="TextBox 111">
            <a:extLst>
              <a:ext uri="{FF2B5EF4-FFF2-40B4-BE49-F238E27FC236}">
                <a16:creationId xmlns:a16="http://schemas.microsoft.com/office/drawing/2014/main" id="{D0C220DA-A064-4DDE-B2ED-7B5D403FA8AD}"/>
              </a:ext>
            </a:extLst>
          </p:cNvPr>
          <p:cNvSpPr txBox="1"/>
          <p:nvPr/>
        </p:nvSpPr>
        <p:spPr>
          <a:xfrm>
            <a:off x="3959100" y="3985914"/>
            <a:ext cx="3380385" cy="2269019"/>
          </a:xfrm>
          <a:prstGeom prst="rect">
            <a:avLst/>
          </a:prstGeom>
          <a:noFill/>
        </p:spPr>
        <p:txBody>
          <a:bodyPr wrap="square" rtlCol="0">
            <a:spAutoFit/>
          </a:bodyPr>
          <a:lstStyle/>
          <a:p>
            <a:pPr algn="just">
              <a:lnSpc>
                <a:spcPct val="150000"/>
              </a:lnSpc>
            </a:pPr>
            <a:r>
              <a:rPr lang="vi-VN" sz="1600" dirty="0"/>
              <a:t>Với sự trưởng thành của công nghệ máy tính và việc sử dụng máy tính nhiều lĩnh vực của cuộc sống đã tạo ra nhiều dữ liệu hơn mức có thể trong khi đạt được những tiến bộ to lớn</a:t>
            </a:r>
            <a:r>
              <a:rPr lang="en-US" sz="1600" dirty="0"/>
              <a:t>.</a:t>
            </a:r>
            <a:endParaRPr lang="en-US" sz="1600" dirty="0">
              <a:ea typeface="Open Sans Light" panose="020B0306030504020204" pitchFamily="34" charset="0"/>
              <a:cs typeface="Open Sans Light" panose="020B0306030504020204" pitchFamily="34" charset="0"/>
            </a:endParaRPr>
          </a:p>
        </p:txBody>
      </p:sp>
      <p:sp>
        <p:nvSpPr>
          <p:cNvPr id="116" name="TextBox 115">
            <a:extLst>
              <a:ext uri="{FF2B5EF4-FFF2-40B4-BE49-F238E27FC236}">
                <a16:creationId xmlns:a16="http://schemas.microsoft.com/office/drawing/2014/main" id="{52615FB4-4CF3-49AB-9646-6DBF6D4CC5F7}"/>
              </a:ext>
            </a:extLst>
          </p:cNvPr>
          <p:cNvSpPr txBox="1"/>
          <p:nvPr/>
        </p:nvSpPr>
        <p:spPr>
          <a:xfrm>
            <a:off x="7843204" y="4319033"/>
            <a:ext cx="3380385" cy="1477328"/>
          </a:xfrm>
          <a:prstGeom prst="rect">
            <a:avLst/>
          </a:prstGeom>
          <a:noFill/>
        </p:spPr>
        <p:txBody>
          <a:bodyPr wrap="square" rtlCol="0">
            <a:spAutoFit/>
          </a:bodyPr>
          <a:lstStyle/>
          <a:p>
            <a:pPr lvl="0"/>
            <a:r>
              <a:rPr lang="vi-VN" dirty="0"/>
              <a:t>Vì quản lý tài chính gắn liền với sự tồn tại và phát triển của doanh nghiệp, được coi là rất quan trọng</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doanh</a:t>
            </a:r>
            <a:r>
              <a:rPr lang="en-US" dirty="0"/>
              <a:t> </a:t>
            </a:r>
            <a:r>
              <a:rPr lang="en-US" dirty="0" err="1"/>
              <a:t>nghiệp</a:t>
            </a:r>
            <a:r>
              <a:rPr lang="en-US" dirty="0"/>
              <a:t>.</a:t>
            </a:r>
          </a:p>
        </p:txBody>
      </p:sp>
      <p:pic>
        <p:nvPicPr>
          <p:cNvPr id="1026" name="Picture 2">
            <a:extLst>
              <a:ext uri="{FF2B5EF4-FFF2-40B4-BE49-F238E27FC236}">
                <a16:creationId xmlns:a16="http://schemas.microsoft.com/office/drawing/2014/main" id="{59B1BE93-DA78-D69D-58B6-BEE6E5C5005E}"/>
              </a:ext>
            </a:extLst>
          </p:cNvPr>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t="6041" b="6041"/>
          <a:stretch>
            <a:fillRect/>
          </a:stretch>
        </p:blipFill>
        <p:spPr bwMode="auto">
          <a:xfrm>
            <a:off x="451237" y="1255918"/>
            <a:ext cx="5198056" cy="239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down)">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14:bounceEnd="60000">
                                          <p:cBhvr additive="base">
                                            <p:cTn id="15"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0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14:bounceEnd="60000">
                                          <p:cBhvr additive="base">
                                            <p:cTn id="19"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0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112"/>
                                            </p:tgtEl>
                                            <p:attrNameLst>
                                              <p:attrName>style.visibility</p:attrName>
                                            </p:attrNameLst>
                                          </p:cBhvr>
                                          <p:to>
                                            <p:strVal val="visible"/>
                                          </p:to>
                                        </p:set>
                                        <p:anim calcmode="lin" valueType="num" p14:bounceEnd="60000">
                                          <p:cBhvr additive="base">
                                            <p:cTn id="23"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1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116"/>
                                            </p:tgtEl>
                                            <p:attrNameLst>
                                              <p:attrName>style.visibility</p:attrName>
                                            </p:attrNameLst>
                                          </p:cBhvr>
                                          <p:to>
                                            <p:strVal val="visible"/>
                                          </p:to>
                                        </p:set>
                                        <p:anim calcmode="lin" valueType="num" p14:bounceEnd="60000">
                                          <p:cBhvr additive="base">
                                            <p:cTn id="27"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8" grpId="0"/>
          <p:bldP spid="112" grpId="0"/>
          <p:bldP spid="11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down)">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1+#ppt_w/2"/>
                                              </p:val>
                                            </p:tav>
                                            <p:tav tm="100000">
                                              <p:val>
                                                <p:strVal val="#ppt_x"/>
                                              </p:val>
                                            </p:tav>
                                          </p:tavLst>
                                        </p:anim>
                                        <p:anim calcmode="lin" valueType="num">
                                          <p:cBhvr additive="base">
                                            <p:cTn id="16" dur="500" fill="hold"/>
                                            <p:tgtEl>
                                              <p:spTgt spid="10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1+#ppt_w/2"/>
                                              </p:val>
                                            </p:tav>
                                            <p:tav tm="100000">
                                              <p:val>
                                                <p:strVal val="#ppt_x"/>
                                              </p:val>
                                            </p:tav>
                                          </p:tavLst>
                                        </p:anim>
                                        <p:anim calcmode="lin" valueType="num">
                                          <p:cBhvr additive="base">
                                            <p:cTn id="20" dur="500" fill="hold"/>
                                            <p:tgtEl>
                                              <p:spTgt spid="10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1+#ppt_w/2"/>
                                              </p:val>
                                            </p:tav>
                                            <p:tav tm="100000">
                                              <p:val>
                                                <p:strVal val="#ppt_x"/>
                                              </p:val>
                                            </p:tav>
                                          </p:tavLst>
                                        </p:anim>
                                        <p:anim calcmode="lin" valueType="num">
                                          <p:cBhvr additive="base">
                                            <p:cTn id="24" dur="500" fill="hold"/>
                                            <p:tgtEl>
                                              <p:spTgt spid="1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116"/>
                                            </p:tgtEl>
                                            <p:attrNameLst>
                                              <p:attrName>style.visibility</p:attrName>
                                            </p:attrNameLst>
                                          </p:cBhvr>
                                          <p:to>
                                            <p:strVal val="visible"/>
                                          </p:to>
                                        </p:set>
                                        <p:anim calcmode="lin" valueType="num">
                                          <p:cBhvr additive="base">
                                            <p:cTn id="27" dur="500" fill="hold"/>
                                            <p:tgtEl>
                                              <p:spTgt spid="116"/>
                                            </p:tgtEl>
                                            <p:attrNameLst>
                                              <p:attrName>ppt_x</p:attrName>
                                            </p:attrNameLst>
                                          </p:cBhvr>
                                          <p:tavLst>
                                            <p:tav tm="0">
                                              <p:val>
                                                <p:strVal val="1+#ppt_w/2"/>
                                              </p:val>
                                            </p:tav>
                                            <p:tav tm="100000">
                                              <p:val>
                                                <p:strVal val="#ppt_x"/>
                                              </p:val>
                                            </p:tav>
                                          </p:tavLst>
                                        </p:anim>
                                        <p:anim calcmode="lin" valueType="num">
                                          <p:cBhvr additive="base">
                                            <p:cTn id="28"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8" grpId="0"/>
          <p:bldP spid="112" grpId="0"/>
          <p:bldP spid="11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8B37B-2EFC-FA1C-9EA9-AC2B08CB2045}"/>
              </a:ext>
            </a:extLst>
          </p:cNvPr>
          <p:cNvSpPr>
            <a:spLocks noGrp="1"/>
          </p:cNvSpPr>
          <p:nvPr>
            <p:ph type="body" sz="quarter" idx="10"/>
          </p:nvPr>
        </p:nvSpPr>
        <p:spPr/>
        <p:txBody>
          <a:bodyPr/>
          <a:lstStyle/>
          <a:p>
            <a:r>
              <a:rPr lang="en-US" dirty="0"/>
              <a:t>5.3 </a:t>
            </a:r>
            <a:r>
              <a:rPr lang="en-US" dirty="0" err="1"/>
              <a:t>Phân</a:t>
            </a:r>
            <a:r>
              <a:rPr lang="en-US" dirty="0"/>
              <a:t> </a:t>
            </a:r>
            <a:r>
              <a:rPr lang="en-US" dirty="0" err="1"/>
              <a:t>tích</a:t>
            </a:r>
            <a:r>
              <a:rPr lang="en-US" dirty="0"/>
              <a:t> </a:t>
            </a:r>
            <a:r>
              <a:rPr lang="en-US" dirty="0" err="1"/>
              <a:t>vị</a:t>
            </a:r>
            <a:r>
              <a:rPr lang="en-US" dirty="0"/>
              <a:t> </a:t>
            </a:r>
            <a:r>
              <a:rPr lang="en-US" dirty="0" err="1"/>
              <a:t>trí</a:t>
            </a:r>
            <a:r>
              <a:rPr lang="en-US" dirty="0"/>
              <a:t> </a:t>
            </a:r>
            <a:r>
              <a:rPr lang="en-US" dirty="0" err="1"/>
              <a:t>nhiệm</a:t>
            </a:r>
            <a:r>
              <a:rPr lang="en-US" dirty="0"/>
              <a:t> </a:t>
            </a:r>
            <a:r>
              <a:rPr lang="en-US" dirty="0" err="1"/>
              <a:t>vụ</a:t>
            </a:r>
            <a:r>
              <a:rPr lang="en-US" dirty="0"/>
              <a:t>.</a:t>
            </a:r>
          </a:p>
        </p:txBody>
      </p:sp>
      <p:pic>
        <p:nvPicPr>
          <p:cNvPr id="6" name="Picture 5">
            <a:extLst>
              <a:ext uri="{FF2B5EF4-FFF2-40B4-BE49-F238E27FC236}">
                <a16:creationId xmlns:a16="http://schemas.microsoft.com/office/drawing/2014/main" id="{39B97480-B49D-6208-9FED-AE801F9E5AA6}"/>
              </a:ext>
            </a:extLst>
          </p:cNvPr>
          <p:cNvPicPr>
            <a:picLocks noChangeAspect="1"/>
          </p:cNvPicPr>
          <p:nvPr/>
        </p:nvPicPr>
        <p:blipFill>
          <a:blip r:embed="rId2"/>
          <a:stretch>
            <a:fillRect/>
          </a:stretch>
        </p:blipFill>
        <p:spPr>
          <a:xfrm>
            <a:off x="757238" y="1128712"/>
            <a:ext cx="10544175" cy="4600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86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88F0AB-A561-9B36-E71A-4AAAFA6896AE}"/>
              </a:ext>
            </a:extLst>
          </p:cNvPr>
          <p:cNvSpPr>
            <a:spLocks noGrp="1"/>
          </p:cNvSpPr>
          <p:nvPr>
            <p:ph type="body" sz="quarter" idx="10"/>
          </p:nvPr>
        </p:nvSpPr>
        <p:spPr/>
        <p:txBody>
          <a:bodyPr/>
          <a:lstStyle/>
          <a:p>
            <a:r>
              <a:rPr lang="en-US" dirty="0"/>
              <a:t>5.4 </a:t>
            </a:r>
            <a:r>
              <a:rPr lang="en-US" dirty="0" err="1"/>
              <a:t>Phân</a:t>
            </a:r>
            <a:r>
              <a:rPr lang="en-US" dirty="0"/>
              <a:t> </a:t>
            </a:r>
            <a:r>
              <a:rPr lang="en-US" dirty="0" err="1"/>
              <a:t>tích</a:t>
            </a:r>
            <a:r>
              <a:rPr lang="en-US" dirty="0"/>
              <a:t> </a:t>
            </a:r>
            <a:r>
              <a:rPr lang="en-US" dirty="0" err="1"/>
              <a:t>tốc</a:t>
            </a:r>
            <a:r>
              <a:rPr lang="en-US" dirty="0"/>
              <a:t> </a:t>
            </a:r>
            <a:r>
              <a:rPr lang="en-US" dirty="0" err="1"/>
              <a:t>độ</a:t>
            </a:r>
            <a:endParaRPr lang="en-US" dirty="0"/>
          </a:p>
        </p:txBody>
      </p:sp>
      <p:sp>
        <p:nvSpPr>
          <p:cNvPr id="7" name="TextBox 6">
            <a:extLst>
              <a:ext uri="{FF2B5EF4-FFF2-40B4-BE49-F238E27FC236}">
                <a16:creationId xmlns:a16="http://schemas.microsoft.com/office/drawing/2014/main" id="{0928E160-8D30-D1CC-2CAC-0DDEA6A880B3}"/>
              </a:ext>
            </a:extLst>
          </p:cNvPr>
          <p:cNvSpPr txBox="1"/>
          <p:nvPr/>
        </p:nvSpPr>
        <p:spPr>
          <a:xfrm>
            <a:off x="300038" y="1961192"/>
            <a:ext cx="11891962" cy="2120068"/>
          </a:xfrm>
          <a:prstGeom prst="rect">
            <a:avLst/>
          </a:prstGeom>
          <a:noFill/>
        </p:spPr>
        <p:txBody>
          <a:bodyPr wrap="square">
            <a:spAutoFit/>
          </a:bodyPr>
          <a:lstStyle/>
          <a:p>
            <a:pPr marL="342900" lvl="0" indent="-342900">
              <a:lnSpc>
                <a:spcPct val="150000"/>
              </a:lnSpc>
              <a:buFont typeface="Times New Roman" panose="02020603050405020304" pitchFamily="18" charset="0"/>
              <a:buChar char="-"/>
            </a:pPr>
            <a:r>
              <a:rPr lang="vi-VN" sz="1800" dirty="0">
                <a:effectLst/>
                <a:latin typeface="Times New Roman" panose="02020603050405020304" pitchFamily="18" charset="0"/>
                <a:ea typeface="Arial" panose="020B0604020202020204" pitchFamily="34" charset="0"/>
              </a:rPr>
              <a:t>Trong quá trình thử nghiệm này, Wordcount và TeraSort được sử dụng làm hai khối lượng công việc để phân tích </a:t>
            </a:r>
            <a:endParaRPr lang="en-US" sz="1800" dirty="0">
              <a:effectLst/>
              <a:latin typeface="Times New Roman" panose="02020603050405020304" pitchFamily="18" charset="0"/>
              <a:ea typeface="Arial" panose="020B0604020202020204" pitchFamily="34" charset="0"/>
            </a:endParaRPr>
          </a:p>
          <a:p>
            <a:pPr lvl="0">
              <a:lnSpc>
                <a:spcPct val="150000"/>
              </a:lnSpc>
            </a:pPr>
            <a:r>
              <a:rPr lang="vi-VN" sz="1800" dirty="0">
                <a:effectLst/>
                <a:latin typeface="Times New Roman" panose="02020603050405020304" pitchFamily="18" charset="0"/>
                <a:ea typeface="Arial" panose="020B0604020202020204" pitchFamily="34" charset="0"/>
              </a:rPr>
              <a:t>tác động của quy mô tác vụ đối với tốc độ tăng tốc hệ thống. Mối quan hệ giữa thời gian thực thi và mức sử dụng CPU được thể hiện trong Hình 8. Chu kỳ thực thi tác vụ được kéo dài khi mức sử dụng CPU tăng lên, như có thể thấy bằng cách đánh giá dữ liệu trong Hình nói trên. Khối lượng công việc Wordcount và TeraSort nhạy cảm với việc sử dụng CPU theo những cách khác nhau và Hadoop tăng tốc nhanh hơn.</a:t>
            </a:r>
            <a:endParaRPr lang="en-US" sz="14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2526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1F25BB-4EAD-D588-973C-DC4188505209}"/>
              </a:ext>
            </a:extLst>
          </p:cNvPr>
          <p:cNvSpPr>
            <a:spLocks noGrp="1"/>
          </p:cNvSpPr>
          <p:nvPr>
            <p:ph type="body" sz="quarter" idx="10"/>
          </p:nvPr>
        </p:nvSpPr>
        <p:spPr/>
        <p:txBody>
          <a:bodyPr/>
          <a:lstStyle/>
          <a:p>
            <a:r>
              <a:rPr lang="en-US" dirty="0"/>
              <a:t>6. </a:t>
            </a:r>
            <a:r>
              <a:rPr lang="en-US" dirty="0" err="1"/>
              <a:t>Kết</a:t>
            </a:r>
            <a:r>
              <a:rPr lang="en-US" dirty="0"/>
              <a:t> </a:t>
            </a:r>
            <a:r>
              <a:rPr lang="en-US" dirty="0" err="1"/>
              <a:t>Luận</a:t>
            </a:r>
            <a:r>
              <a:rPr lang="en-US" dirty="0"/>
              <a:t>.</a:t>
            </a:r>
          </a:p>
        </p:txBody>
      </p:sp>
      <p:sp>
        <p:nvSpPr>
          <p:cNvPr id="5" name="TextBox 4">
            <a:extLst>
              <a:ext uri="{FF2B5EF4-FFF2-40B4-BE49-F238E27FC236}">
                <a16:creationId xmlns:a16="http://schemas.microsoft.com/office/drawing/2014/main" id="{95E9C7D3-F83D-5ED2-72F7-A8DD225EC0D6}"/>
              </a:ext>
            </a:extLst>
          </p:cNvPr>
          <p:cNvSpPr txBox="1"/>
          <p:nvPr/>
        </p:nvSpPr>
        <p:spPr>
          <a:xfrm>
            <a:off x="1138237" y="1941422"/>
            <a:ext cx="9915525" cy="3268652"/>
          </a:xfrm>
          <a:prstGeom prst="rect">
            <a:avLst/>
          </a:prstGeom>
          <a:noFill/>
        </p:spPr>
        <p:txBody>
          <a:bodyPr wrap="square">
            <a:spAutoFit/>
          </a:bodyPr>
          <a:lstStyle/>
          <a:p>
            <a:pPr lvl="0">
              <a:lnSpc>
                <a:spcPct val="150000"/>
              </a:lnSpc>
            </a:pPr>
            <a:r>
              <a:rPr lang="vi-VN" sz="2000" dirty="0">
                <a:effectLst/>
                <a:latin typeface="Times New Roman" panose="02020603050405020304" pitchFamily="18" charset="0"/>
                <a:ea typeface="Arial" panose="020B0604020202020204" pitchFamily="34" charset="0"/>
              </a:rPr>
              <a:t>Ngày nay, sự mở rộng nhanh chóng của công nghệ thông tin và kiến thức mạng đã thúc đẩy sự phổ biến của tự động hóa, trí thông minh, thông tin hóa và các</a:t>
            </a:r>
            <a:r>
              <a:rPr lang="en-US" sz="2000" dirty="0">
                <a:effectLst/>
                <a:latin typeface="Times New Roman" panose="02020603050405020304" pitchFamily="18" charset="0"/>
                <a:ea typeface="Arial" panose="020B0604020202020204" pitchFamily="34" charset="0"/>
              </a:rPr>
              <a:t> </a:t>
            </a:r>
            <a:r>
              <a:rPr lang="vi-VN" sz="2000" dirty="0">
                <a:effectLst/>
                <a:latin typeface="Times New Roman" panose="02020603050405020304" pitchFamily="18" charset="0"/>
                <a:ea typeface="Arial" panose="020B0604020202020204" pitchFamily="34" charset="0"/>
              </a:rPr>
              <a:t>công nghệ cao khác trong cuộc sống của con người. Để cạnh tranh trên thị trường, các doanh nghiệp phải tăng cường các chiến lược hoạt động bên ngoài và thiết lập thông tin quản lý nội bộ. Quản lý thông tin</a:t>
            </a:r>
            <a:r>
              <a:rPr lang="en-US" sz="2000" dirty="0">
                <a:effectLst/>
                <a:latin typeface="Times New Roman" panose="02020603050405020304" pitchFamily="18" charset="0"/>
                <a:ea typeface="Arial" panose="020B0604020202020204" pitchFamily="34" charset="0"/>
              </a:rPr>
              <a:t> </a:t>
            </a:r>
            <a:r>
              <a:rPr lang="en-US" sz="2000" dirty="0" err="1">
                <a:effectLst/>
                <a:latin typeface="Times New Roman" panose="02020603050405020304" pitchFamily="18" charset="0"/>
                <a:ea typeface="Arial" panose="020B0604020202020204" pitchFamily="34" charset="0"/>
              </a:rPr>
              <a:t>kiểm</a:t>
            </a:r>
            <a:r>
              <a:rPr lang="en-US" sz="2000" dirty="0">
                <a:effectLst/>
                <a:latin typeface="Times New Roman" panose="02020603050405020304" pitchFamily="18" charset="0"/>
                <a:ea typeface="Arial" panose="020B0604020202020204" pitchFamily="34" charset="0"/>
              </a:rPr>
              <a:t> </a:t>
            </a:r>
            <a:r>
              <a:rPr lang="en-US" sz="2000" dirty="0" err="1">
                <a:effectLst/>
                <a:latin typeface="Times New Roman" panose="02020603050405020304" pitchFamily="18" charset="0"/>
                <a:ea typeface="Arial" panose="020B0604020202020204" pitchFamily="34" charset="0"/>
              </a:rPr>
              <a:t>đếm</a:t>
            </a:r>
            <a:r>
              <a:rPr lang="vi-VN" sz="2000" dirty="0">
                <a:effectLst/>
                <a:latin typeface="Times New Roman" panose="02020603050405020304" pitchFamily="18" charset="0"/>
                <a:ea typeface="Arial" panose="020B0604020202020204" pitchFamily="34" charset="0"/>
              </a:rPr>
              <a:t> đã trở thành cơ sở của tổ chức tài chính doanh nghiệp, có thể nâng cao hiệu quả khả năng thông tin hóa quản lý tài chính doanh nghiệp, giảm chi phí, đạt được công việc văn phòng hiệu quả và cải thiện độ chính xác của dữ liệu tài chính. </a:t>
            </a:r>
            <a:endParaRPr lang="en-US" sz="20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2565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6EDC5D-73FC-6BE4-C57E-CD7A4AB9EC05}"/>
              </a:ext>
            </a:extLst>
          </p:cNvPr>
          <p:cNvSpPr>
            <a:spLocks noGrp="1"/>
          </p:cNvSpPr>
          <p:nvPr>
            <p:ph type="body" sz="quarter" idx="10"/>
          </p:nvPr>
        </p:nvSpPr>
        <p:spPr/>
        <p:txBody>
          <a:bodyPr/>
          <a:lstStyle/>
          <a:p>
            <a:r>
              <a:rPr lang="en-US" dirty="0"/>
              <a:t>Demo</a:t>
            </a:r>
          </a:p>
        </p:txBody>
      </p:sp>
      <p:pic>
        <p:nvPicPr>
          <p:cNvPr id="6" name="Picture 5" descr="Text&#10;&#10;Description automatically generated">
            <a:extLst>
              <a:ext uri="{FF2B5EF4-FFF2-40B4-BE49-F238E27FC236}">
                <a16:creationId xmlns:a16="http://schemas.microsoft.com/office/drawing/2014/main" id="{F83C54CD-BBB6-C655-7851-431AC65F2A3C}"/>
              </a:ext>
            </a:extLst>
          </p:cNvPr>
          <p:cNvPicPr>
            <a:picLocks noChangeAspect="1"/>
          </p:cNvPicPr>
          <p:nvPr/>
        </p:nvPicPr>
        <p:blipFill>
          <a:blip r:embed="rId2"/>
          <a:stretch>
            <a:fillRect/>
          </a:stretch>
        </p:blipFill>
        <p:spPr>
          <a:xfrm>
            <a:off x="1011382" y="1413164"/>
            <a:ext cx="11083636" cy="3671453"/>
          </a:xfrm>
          <a:prstGeom prst="rect">
            <a:avLst/>
          </a:prstGeom>
        </p:spPr>
      </p:pic>
    </p:spTree>
    <p:extLst>
      <p:ext uri="{BB962C8B-B14F-4D97-AF65-F5344CB8AC3E}">
        <p14:creationId xmlns:p14="http://schemas.microsoft.com/office/powerpoint/2010/main" val="2853667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7B9FFE-5658-D77C-C865-A928B39095C3}"/>
              </a:ext>
            </a:extLst>
          </p:cNvPr>
          <p:cNvPicPr>
            <a:picLocks noChangeAspect="1"/>
          </p:cNvPicPr>
          <p:nvPr/>
        </p:nvPicPr>
        <p:blipFill>
          <a:blip r:embed="rId2"/>
          <a:stretch>
            <a:fillRect/>
          </a:stretch>
        </p:blipFill>
        <p:spPr>
          <a:xfrm>
            <a:off x="748146" y="1309254"/>
            <a:ext cx="10723417" cy="4239491"/>
          </a:xfrm>
          <a:prstGeom prst="rect">
            <a:avLst/>
          </a:prstGeom>
        </p:spPr>
      </p:pic>
    </p:spTree>
    <p:extLst>
      <p:ext uri="{BB962C8B-B14F-4D97-AF65-F5344CB8AC3E}">
        <p14:creationId xmlns:p14="http://schemas.microsoft.com/office/powerpoint/2010/main" val="275113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6" descr="Text&#10;&#10;Description automatically generated">
            <a:extLst>
              <a:ext uri="{FF2B5EF4-FFF2-40B4-BE49-F238E27FC236}">
                <a16:creationId xmlns:a16="http://schemas.microsoft.com/office/drawing/2014/main" id="{818AD444-6419-E6CB-EC9E-7381265CF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55" y="886691"/>
            <a:ext cx="9628909" cy="41840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CDC572E-8992-288B-E9CC-35C59A36BE8B}"/>
              </a:ext>
            </a:extLst>
          </p:cNvPr>
          <p:cNvSpPr>
            <a:spLocks noChangeArrowheads="1"/>
          </p:cNvSpPr>
          <p:nvPr/>
        </p:nvSpPr>
        <p:spPr bwMode="auto">
          <a:xfrm>
            <a:off x="1537855" y="3743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48706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7" descr="Text&#10;&#10;Description automatically generated">
            <a:extLst>
              <a:ext uri="{FF2B5EF4-FFF2-40B4-BE49-F238E27FC236}">
                <a16:creationId xmlns:a16="http://schemas.microsoft.com/office/drawing/2014/main" id="{08C5D104-0BC9-F60C-7656-572AE79CF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26" y="1773382"/>
            <a:ext cx="9324110" cy="3020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251253B-11DC-D031-C83F-A8E657062AF8}"/>
              </a:ext>
            </a:extLst>
          </p:cNvPr>
          <p:cNvSpPr>
            <a:spLocks noChangeArrowheads="1"/>
          </p:cNvSpPr>
          <p:nvPr/>
        </p:nvSpPr>
        <p:spPr bwMode="auto">
          <a:xfrm>
            <a:off x="1149926" y="3732934"/>
            <a:ext cx="183401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18845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8" descr="Text&#10;&#10;Description automatically generated">
            <a:extLst>
              <a:ext uri="{FF2B5EF4-FFF2-40B4-BE49-F238E27FC236}">
                <a16:creationId xmlns:a16="http://schemas.microsoft.com/office/drawing/2014/main" id="{D05D2CA2-4993-950F-DE3E-00BAD1801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091" y="1481139"/>
            <a:ext cx="7827818" cy="33263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5A1A3FC-41CD-75A3-78C0-B5C4B6AE8A4E}"/>
              </a:ext>
            </a:extLst>
          </p:cNvPr>
          <p:cNvSpPr>
            <a:spLocks noChangeArrowheads="1"/>
          </p:cNvSpPr>
          <p:nvPr/>
        </p:nvSpPr>
        <p:spPr bwMode="auto">
          <a:xfrm>
            <a:off x="1870364" y="39632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8486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9" descr="Graphical user interface, text&#10;&#10;Description automatically generated">
            <a:extLst>
              <a:ext uri="{FF2B5EF4-FFF2-40B4-BE49-F238E27FC236}">
                <a16:creationId xmlns:a16="http://schemas.microsoft.com/office/drawing/2014/main" id="{F3B4F91B-D0AB-20AE-9F49-0C70D1695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1185862"/>
            <a:ext cx="9240982" cy="3476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E3693E6-B15B-35E4-7F52-FF29C412AB88}"/>
              </a:ext>
            </a:extLst>
          </p:cNvPr>
          <p:cNvSpPr>
            <a:spLocks noChangeArrowheads="1"/>
          </p:cNvSpPr>
          <p:nvPr/>
        </p:nvSpPr>
        <p:spPr bwMode="auto">
          <a:xfrm>
            <a:off x="0" y="3933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8453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0">
            <a:extLst>
              <a:ext uri="{FF2B5EF4-FFF2-40B4-BE49-F238E27FC236}">
                <a16:creationId xmlns:a16="http://schemas.microsoft.com/office/drawing/2014/main" id="{6EF7554A-96FB-512C-19FA-13BC4751B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651" y="1731816"/>
            <a:ext cx="898225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1E51201-8505-0225-0A47-E9EE4E3944EB}"/>
              </a:ext>
            </a:extLst>
          </p:cNvPr>
          <p:cNvSpPr>
            <a:spLocks noChangeArrowheads="1"/>
          </p:cNvSpPr>
          <p:nvPr/>
        </p:nvSpPr>
        <p:spPr bwMode="auto">
          <a:xfrm>
            <a:off x="0" y="274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960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US" sz="2400" b="1" dirty="0">
                <a:effectLst/>
                <a:latin typeface="Times New Roman" panose="02020603050405020304" pitchFamily="18" charset="0"/>
                <a:ea typeface="Times New Roman" panose="02020603050405020304" pitchFamily="18" charset="0"/>
              </a:rPr>
              <a:t>1.1 </a:t>
            </a:r>
            <a:r>
              <a:rPr lang="en-US" sz="2400" b="1" dirty="0" err="1">
                <a:effectLst/>
                <a:latin typeface="Times New Roman" panose="02020603050405020304" pitchFamily="18" charset="0"/>
                <a:ea typeface="Times New Roman" panose="02020603050405020304" pitchFamily="18" charset="0"/>
              </a:rPr>
              <a:t>Những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công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việc</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liên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quan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đến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dữ</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liệu</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lớn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công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nghệ</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đám</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mây</a:t>
            </a:r>
            <a:r>
              <a:rPr lang="en-US" sz="2400" b="1" dirty="0">
                <a:effectLst/>
                <a:latin typeface="Times New Roman" panose="02020603050405020304" pitchFamily="18" charset="0"/>
                <a:ea typeface="Times New Roman" panose="02020603050405020304" pitchFamily="18" charset="0"/>
              </a:rPr>
              <a:t>.</a:t>
            </a:r>
            <a:endParaRPr lang="en-ID" sz="2400" dirty="0"/>
          </a:p>
        </p:txBody>
      </p:sp>
      <p:sp>
        <p:nvSpPr>
          <p:cNvPr id="17" name="TextBox 16">
            <a:extLst>
              <a:ext uri="{FF2B5EF4-FFF2-40B4-BE49-F238E27FC236}">
                <a16:creationId xmlns:a16="http://schemas.microsoft.com/office/drawing/2014/main" id="{60057E84-F833-42B2-A3BB-0983D684D482}"/>
              </a:ext>
            </a:extLst>
          </p:cNvPr>
          <p:cNvSpPr txBox="1"/>
          <p:nvPr/>
        </p:nvSpPr>
        <p:spPr>
          <a:xfrm>
            <a:off x="415273" y="1181029"/>
            <a:ext cx="1385818" cy="1446550"/>
          </a:xfrm>
          <a:prstGeom prst="rect">
            <a:avLst/>
          </a:prstGeom>
          <a:noFill/>
        </p:spPr>
        <p:txBody>
          <a:bodyPr wrap="squar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170990" y="2498671"/>
            <a:ext cx="2611318" cy="2132892"/>
          </a:xfrm>
          <a:prstGeom prst="rect">
            <a:avLst/>
          </a:prstGeom>
        </p:spPr>
        <p:txBody>
          <a:bodyPr wrap="square">
            <a:spAutoFit/>
          </a:bodyPr>
          <a:lstStyle/>
          <a:p>
            <a:pPr>
              <a:lnSpc>
                <a:spcPct val="150000"/>
              </a:lnSpc>
            </a:pPr>
            <a:r>
              <a:rPr lang="vi-VN" sz="1500" dirty="0"/>
              <a:t>Với sự gia tăng nhanh chóng của dữ liệu đám mây, công nghệ đám mây đã trở thành một điểm nóng nghiên cứu mới trong và ngoài nước</a:t>
            </a:r>
            <a:endParaRPr lang="id-ID" sz="15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43609" y="122302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291582" y="2538550"/>
            <a:ext cx="2611318" cy="3864135"/>
          </a:xfrm>
          <a:prstGeom prst="rect">
            <a:avLst/>
          </a:prstGeom>
        </p:spPr>
        <p:txBody>
          <a:bodyPr wrap="square">
            <a:spAutoFit/>
          </a:bodyPr>
          <a:lstStyle/>
          <a:p>
            <a:pPr>
              <a:lnSpc>
                <a:spcPct val="150000"/>
              </a:lnSpc>
            </a:pPr>
            <a:r>
              <a:rPr lang="vi-VN" sz="1500" dirty="0"/>
              <a:t>Thông tin kế toán đã được kiểm tra bằng phần mềm LISRELL và mô hình phương trình cấu trúc dựa trên phương sai cộng tác là dữ liệu tài chính quan trọng giúp các nhà quản lý doanh nghiệp hiểu</a:t>
            </a:r>
            <a:r>
              <a:rPr lang="en-US" sz="1500" dirty="0"/>
              <a:t> </a:t>
            </a:r>
            <a:r>
              <a:rPr lang="vi-VN" sz="1500" dirty="0"/>
              <a:t>được tình hình kinh doanh và xây dựng kế hoạch phát triển</a:t>
            </a:r>
            <a:r>
              <a:rPr lang="en-US" sz="1500" dirty="0"/>
              <a:t>.</a:t>
            </a:r>
            <a:endParaRPr lang="id-ID" sz="15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31063" y="1258252"/>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9120647" y="2627579"/>
            <a:ext cx="2611318" cy="2125582"/>
          </a:xfrm>
          <a:prstGeom prst="rect">
            <a:avLst/>
          </a:prstGeom>
        </p:spPr>
        <p:txBody>
          <a:bodyPr wrap="square">
            <a:spAutoFit/>
          </a:bodyPr>
          <a:lstStyle/>
          <a:p>
            <a:pPr>
              <a:lnSpc>
                <a:spcPct val="150000"/>
              </a:lnSpc>
            </a:pPr>
            <a:r>
              <a:rPr lang="vi-VN" dirty="0"/>
              <a:t>Nó sử dụng lưu trữ tài nguyên được chia sẻ và gọi tài nguyên để cải thiện tính khả dụng của đối tượng</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20647" y="118102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6331063" y="2538550"/>
            <a:ext cx="2611318" cy="3864135"/>
          </a:xfrm>
          <a:prstGeom prst="rect">
            <a:avLst/>
          </a:prstGeom>
        </p:spPr>
        <p:txBody>
          <a:bodyPr wrap="square">
            <a:spAutoFit/>
          </a:bodyPr>
          <a:lstStyle/>
          <a:p>
            <a:pPr lvl="0">
              <a:lnSpc>
                <a:spcPct val="150000"/>
              </a:lnSpc>
            </a:pPr>
            <a:r>
              <a:rPr lang="vi-VN" sz="1500" dirty="0"/>
              <a:t>Dựa trên công nghệ đám mây dữ liệu lớn, kiến trúc tổng thể của hệ thống quản lý thông tin kế toán được thiết kế, xây dựng và phương pháp lưu trữ phân tán được sử dụng để lưu dữ liệu tài chính doanh nghiệp để hiện thực hóa văn phòng thông tin kế toán.</a:t>
            </a:r>
            <a:endParaRPr lang="en-US" sz="1500" dirty="0"/>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14:bounceEnd="60000">
                                          <p:cBhvr additive="base">
                                            <p:cTn id="15"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2"/>
                                            </p:tgtEl>
                                            <p:attrNameLst>
                                              <p:attrName>style.visibility</p:attrName>
                                            </p:attrNameLst>
                                          </p:cBhvr>
                                          <p:to>
                                            <p:strVal val="visible"/>
                                          </p:to>
                                        </p:set>
                                        <p:anim calcmode="lin" valueType="num" p14:bounceEnd="60000">
                                          <p:cBhvr additive="base">
                                            <p:cTn id="19"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500"/>
                                      </p:stCondLst>
                                      <p:childTnLst>
                                        <p:set>
                                          <p:cBhvr>
                                            <p:cTn id="22" dur="1" fill="hold">
                                              <p:stCondLst>
                                                <p:cond delay="0"/>
                                              </p:stCondLst>
                                            </p:cTn>
                                            <p:tgtEl>
                                              <p:spTgt spid="23"/>
                                            </p:tgtEl>
                                            <p:attrNameLst>
                                              <p:attrName>style.visibility</p:attrName>
                                            </p:attrNameLst>
                                          </p:cBhvr>
                                          <p:to>
                                            <p:strVal val="visible"/>
                                          </p:to>
                                        </p:set>
                                        <p:anim calcmode="lin" valueType="num" p14:bounceEnd="60000">
                                          <p:cBhvr additive="base">
                                            <p:cTn id="23"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14:bounceEnd="60000">
                                          <p:cBhvr additive="base">
                                            <p:cTn id="27"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14:bounceEnd="60000">
                                          <p:cBhvr additive="base">
                                            <p:cTn id="31"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750"/>
                                      </p:stCondLst>
                                      <p:childTnLst>
                                        <p:set>
                                          <p:cBhvr>
                                            <p:cTn id="34" dur="1" fill="hold">
                                              <p:stCondLst>
                                                <p:cond delay="0"/>
                                              </p:stCondLst>
                                            </p:cTn>
                                            <p:tgtEl>
                                              <p:spTgt spid="34"/>
                                            </p:tgtEl>
                                            <p:attrNameLst>
                                              <p:attrName>style.visibility</p:attrName>
                                            </p:attrNameLst>
                                          </p:cBhvr>
                                          <p:to>
                                            <p:strVal val="visible"/>
                                          </p:to>
                                        </p:set>
                                        <p:anim calcmode="lin" valueType="num" p14:bounceEnd="60000">
                                          <p:cBhvr additive="base">
                                            <p:cTn id="35"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2" grpId="0"/>
          <p:bldP spid="23" grpId="0"/>
          <p:bldP spid="31" grpId="0"/>
          <p:bldP spid="32"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1+#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750" fill="hold"/>
                                            <p:tgtEl>
                                              <p:spTgt spid="23"/>
                                            </p:tgtEl>
                                            <p:attrNameLst>
                                              <p:attrName>ppt_x</p:attrName>
                                            </p:attrNameLst>
                                          </p:cBhvr>
                                          <p:tavLst>
                                            <p:tav tm="0">
                                              <p:val>
                                                <p:strVal val="1+#ppt_w/2"/>
                                              </p:val>
                                            </p:tav>
                                            <p:tav tm="100000">
                                              <p:val>
                                                <p:strVal val="#ppt_x"/>
                                              </p:val>
                                            </p:tav>
                                          </p:tavLst>
                                        </p:anim>
                                        <p:anim calcmode="lin" valueType="num">
                                          <p:cBhvr additive="base">
                                            <p:cTn id="24" dur="75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1+#ppt_w/2"/>
                                              </p:val>
                                            </p:tav>
                                            <p:tav tm="100000">
                                              <p:val>
                                                <p:strVal val="#ppt_x"/>
                                              </p:val>
                                            </p:tav>
                                          </p:tavLst>
                                        </p:anim>
                                        <p:anim calcmode="lin" valueType="num">
                                          <p:cBhvr additive="base">
                                            <p:cTn id="28" dur="75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750" fill="hold"/>
                                            <p:tgtEl>
                                              <p:spTgt spid="32"/>
                                            </p:tgtEl>
                                            <p:attrNameLst>
                                              <p:attrName>ppt_x</p:attrName>
                                            </p:attrNameLst>
                                          </p:cBhvr>
                                          <p:tavLst>
                                            <p:tav tm="0">
                                              <p:val>
                                                <p:strVal val="1+#ppt_w/2"/>
                                              </p:val>
                                            </p:tav>
                                            <p:tav tm="100000">
                                              <p:val>
                                                <p:strVal val="#ppt_x"/>
                                              </p:val>
                                            </p:tav>
                                          </p:tavLst>
                                        </p:anim>
                                        <p:anim calcmode="lin" valueType="num">
                                          <p:cBhvr additive="base">
                                            <p:cTn id="32" dur="75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75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750" fill="hold"/>
                                            <p:tgtEl>
                                              <p:spTgt spid="34"/>
                                            </p:tgtEl>
                                            <p:attrNameLst>
                                              <p:attrName>ppt_x</p:attrName>
                                            </p:attrNameLst>
                                          </p:cBhvr>
                                          <p:tavLst>
                                            <p:tav tm="0">
                                              <p:val>
                                                <p:strVal val="1+#ppt_w/2"/>
                                              </p:val>
                                            </p:tav>
                                            <p:tav tm="100000">
                                              <p:val>
                                                <p:strVal val="#ppt_x"/>
                                              </p:val>
                                            </p:tav>
                                          </p:tavLst>
                                        </p:anim>
                                        <p:anim calcmode="lin" valueType="num">
                                          <p:cBhvr additive="base">
                                            <p:cTn id="36"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2" grpId="0"/>
          <p:bldP spid="23" grpId="0"/>
          <p:bldP spid="31" grpId="0"/>
          <p:bldP spid="32" grpId="0"/>
          <p:bldP spid="34"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21" descr="Text&#10;&#10;Description automatically generated">
            <a:extLst>
              <a:ext uri="{FF2B5EF4-FFF2-40B4-BE49-F238E27FC236}">
                <a16:creationId xmlns:a16="http://schemas.microsoft.com/office/drawing/2014/main" id="{C4536ADF-C2D8-5D9C-BF34-DF093B6C0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273" y="858982"/>
            <a:ext cx="8243454" cy="4045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159DD35-D8C8-C2AD-6714-5583C82FF7E3}"/>
              </a:ext>
            </a:extLst>
          </p:cNvPr>
          <p:cNvSpPr>
            <a:spLocks noChangeArrowheads="1"/>
          </p:cNvSpPr>
          <p:nvPr/>
        </p:nvSpPr>
        <p:spPr bwMode="auto">
          <a:xfrm>
            <a:off x="0" y="29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0879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22" descr="Text&#10;&#10;Description automatically generated">
            <a:extLst>
              <a:ext uri="{FF2B5EF4-FFF2-40B4-BE49-F238E27FC236}">
                <a16:creationId xmlns:a16="http://schemas.microsoft.com/office/drawing/2014/main" id="{414D3D4E-8108-1E03-0FB8-EDDD1B7DD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1" y="845128"/>
            <a:ext cx="9739745" cy="41147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A26B1D5-B0E9-9CD4-8232-F805DA46FF37}"/>
              </a:ext>
            </a:extLst>
          </p:cNvPr>
          <p:cNvSpPr>
            <a:spLocks noChangeArrowheads="1"/>
          </p:cNvSpPr>
          <p:nvPr/>
        </p:nvSpPr>
        <p:spPr bwMode="auto">
          <a:xfrm>
            <a:off x="0" y="3162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67053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3" descr="Table&#10;&#10;Description automatically generated">
            <a:extLst>
              <a:ext uri="{FF2B5EF4-FFF2-40B4-BE49-F238E27FC236}">
                <a16:creationId xmlns:a16="http://schemas.microsoft.com/office/drawing/2014/main" id="{EE062E68-DDD0-AB65-5318-B534B5AE8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37309"/>
            <a:ext cx="9462655"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2E14930-3BA2-D9D3-2648-134E120A39F6}"/>
              </a:ext>
            </a:extLst>
          </p:cNvPr>
          <p:cNvSpPr>
            <a:spLocks noChangeArrowheads="1"/>
          </p:cNvSpPr>
          <p:nvPr/>
        </p:nvSpPr>
        <p:spPr bwMode="auto">
          <a:xfrm>
            <a:off x="0" y="4962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078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24">
            <a:extLst>
              <a:ext uri="{FF2B5EF4-FFF2-40B4-BE49-F238E27FC236}">
                <a16:creationId xmlns:a16="http://schemas.microsoft.com/office/drawing/2014/main" id="{4370C161-35DE-0DBC-688A-E7057840B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512621"/>
            <a:ext cx="9975273" cy="51123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2E2C525-C3D3-DC86-CA0F-56255A1BC17C}"/>
              </a:ext>
            </a:extLst>
          </p:cNvPr>
          <p:cNvSpPr>
            <a:spLocks noChangeArrowheads="1"/>
          </p:cNvSpPr>
          <p:nvPr/>
        </p:nvSpPr>
        <p:spPr bwMode="auto">
          <a:xfrm>
            <a:off x="0" y="3352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07806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C5B0017-C32C-F5B5-2CBC-60A0C875426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Bước 12</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1" name="Picture 25">
            <a:extLst>
              <a:ext uri="{FF2B5EF4-FFF2-40B4-BE49-F238E27FC236}">
                <a16:creationId xmlns:a16="http://schemas.microsoft.com/office/drawing/2014/main" id="{4E1D7717-1CD9-BCAF-D3B8-6F8BBA054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94979"/>
            <a:ext cx="8991600" cy="26366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3767162-74FD-6DA4-91D3-8CD2D43E6E09}"/>
              </a:ext>
            </a:extLst>
          </p:cNvPr>
          <p:cNvSpPr>
            <a:spLocks noChangeArrowheads="1"/>
          </p:cNvSpPr>
          <p:nvPr/>
        </p:nvSpPr>
        <p:spPr bwMode="auto">
          <a:xfrm>
            <a:off x="0" y="1581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1883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F9BDF4D-A061-6A40-7098-92E3079E09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Bước 13:</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5" name="Picture 26">
            <a:extLst>
              <a:ext uri="{FF2B5EF4-FFF2-40B4-BE49-F238E27FC236}">
                <a16:creationId xmlns:a16="http://schemas.microsoft.com/office/drawing/2014/main" id="{7BA56FBD-EC24-2058-6398-237102D04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8" y="734294"/>
            <a:ext cx="8077200" cy="40039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E6726D7-AC6E-03B3-8FD5-6BA0EB0460D4}"/>
              </a:ext>
            </a:extLst>
          </p:cNvPr>
          <p:cNvSpPr>
            <a:spLocks noChangeArrowheads="1"/>
          </p:cNvSpPr>
          <p:nvPr/>
        </p:nvSpPr>
        <p:spPr bwMode="auto">
          <a:xfrm>
            <a:off x="0" y="2581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2416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7" descr="Graphical user interface&#10;&#10;Description automatically generated">
            <a:extLst>
              <a:ext uri="{FF2B5EF4-FFF2-40B4-BE49-F238E27FC236}">
                <a16:creationId xmlns:a16="http://schemas.microsoft.com/office/drawing/2014/main" id="{DF2DF9E8-08F2-1BAD-EE22-A09ADB421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763" y="817420"/>
            <a:ext cx="8465127" cy="38593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A746730-CD0A-2776-7B6B-0F1F0960B916}"/>
              </a:ext>
            </a:extLst>
          </p:cNvPr>
          <p:cNvSpPr>
            <a:spLocks noChangeArrowheads="1"/>
          </p:cNvSpPr>
          <p:nvPr/>
        </p:nvSpPr>
        <p:spPr bwMode="auto">
          <a:xfrm>
            <a:off x="0" y="2181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7712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28" descr="A screenshot of a computer&#10;&#10;Description automatically generated">
            <a:extLst>
              <a:ext uri="{FF2B5EF4-FFF2-40B4-BE49-F238E27FC236}">
                <a16:creationId xmlns:a16="http://schemas.microsoft.com/office/drawing/2014/main" id="{2B39E371-C02F-72C4-1F45-2307B9513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381" y="969821"/>
            <a:ext cx="9407237" cy="3906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5652FD07-ADA1-D9D3-516D-5FA57BAFD79B}"/>
              </a:ext>
            </a:extLst>
          </p:cNvPr>
          <p:cNvSpPr>
            <a:spLocks noChangeArrowheads="1"/>
          </p:cNvSpPr>
          <p:nvPr/>
        </p:nvSpPr>
        <p:spPr bwMode="auto">
          <a:xfrm>
            <a:off x="0"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6395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9" descr="Graphical user interface, text&#10;&#10;Description automatically generated">
            <a:extLst>
              <a:ext uri="{FF2B5EF4-FFF2-40B4-BE49-F238E27FC236}">
                <a16:creationId xmlns:a16="http://schemas.microsoft.com/office/drawing/2014/main" id="{7E5D0BA2-EA75-68AC-E541-962AD12B7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2" y="983682"/>
            <a:ext cx="8880764" cy="414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F3796E4-04A3-BD2D-9422-8BBE0B8356E6}"/>
              </a:ext>
            </a:extLst>
          </p:cNvPr>
          <p:cNvSpPr>
            <a:spLocks noChangeArrowheads="1"/>
          </p:cNvSpPr>
          <p:nvPr/>
        </p:nvSpPr>
        <p:spPr bwMode="auto">
          <a:xfrm>
            <a:off x="0" y="2152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99478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0">
            <a:extLst>
              <a:ext uri="{FF2B5EF4-FFF2-40B4-BE49-F238E27FC236}">
                <a16:creationId xmlns:a16="http://schemas.microsoft.com/office/drawing/2014/main" id="{E154785F-D367-78B8-0E68-274CB03FD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478198"/>
            <a:ext cx="9033163" cy="2292711"/>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31">
            <a:extLst>
              <a:ext uri="{FF2B5EF4-FFF2-40B4-BE49-F238E27FC236}">
                <a16:creationId xmlns:a16="http://schemas.microsoft.com/office/drawing/2014/main" id="{AD887171-A7BE-BFDF-C2FD-544D9728F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037" y="3429000"/>
            <a:ext cx="9033163" cy="25630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9245B30-6F76-F636-41BE-77278AD783A8}"/>
              </a:ext>
            </a:extLst>
          </p:cNvPr>
          <p:cNvSpPr>
            <a:spLocks noChangeArrowheads="1"/>
          </p:cNvSpPr>
          <p:nvPr/>
        </p:nvSpPr>
        <p:spPr bwMode="auto">
          <a:xfrm>
            <a:off x="0" y="3248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0557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A4135461-D8F6-C2B1-B348-E8012CF64F5F}"/>
              </a:ext>
            </a:extLst>
          </p:cNvPr>
          <p:cNvPicPr>
            <a:picLocks noChangeAspect="1"/>
          </p:cNvPicPr>
          <p:nvPr/>
        </p:nvPicPr>
        <p:blipFill>
          <a:blip r:embed="rId2"/>
          <a:stretch>
            <a:fillRect/>
          </a:stretch>
        </p:blipFill>
        <p:spPr>
          <a:xfrm>
            <a:off x="706581" y="471054"/>
            <a:ext cx="10252363" cy="5126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5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2" descr="Graphical user interface, text&#10;&#10;Description automatically generated">
            <a:extLst>
              <a:ext uri="{FF2B5EF4-FFF2-40B4-BE49-F238E27FC236}">
                <a16:creationId xmlns:a16="http://schemas.microsoft.com/office/drawing/2014/main" id="{F4DEB644-7382-D23B-94F5-EF030466E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145" y="790575"/>
            <a:ext cx="7661563"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33">
            <a:extLst>
              <a:ext uri="{FF2B5EF4-FFF2-40B4-BE49-F238E27FC236}">
                <a16:creationId xmlns:a16="http://schemas.microsoft.com/office/drawing/2014/main" id="{0B0DFF63-260E-AD01-B88C-DDA88377F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145" y="3429000"/>
            <a:ext cx="6700405" cy="1733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49F01CF9-6386-AF6C-EE9E-8E686D899A31}"/>
              </a:ext>
            </a:extLst>
          </p:cNvPr>
          <p:cNvSpPr>
            <a:spLocks noChangeArrowheads="1"/>
          </p:cNvSpPr>
          <p:nvPr/>
        </p:nvSpPr>
        <p:spPr bwMode="auto">
          <a:xfrm>
            <a:off x="0" y="4362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7487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4" descr="Text&#10;&#10;Description automatically generated">
            <a:extLst>
              <a:ext uri="{FF2B5EF4-FFF2-40B4-BE49-F238E27FC236}">
                <a16:creationId xmlns:a16="http://schemas.microsoft.com/office/drawing/2014/main" id="{AA721B02-3416-A97F-52D1-85D25537B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245" y="418558"/>
            <a:ext cx="8829027" cy="2102968"/>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35">
            <a:extLst>
              <a:ext uri="{FF2B5EF4-FFF2-40B4-BE49-F238E27FC236}">
                <a16:creationId xmlns:a16="http://schemas.microsoft.com/office/drawing/2014/main" id="{7423CA8A-BEF3-222E-720A-A1E9414D5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245" y="2720471"/>
            <a:ext cx="8829027" cy="32320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92C20CD5-BF53-51C0-D282-A32363BB8E92}"/>
              </a:ext>
            </a:extLst>
          </p:cNvPr>
          <p:cNvSpPr>
            <a:spLocks noChangeArrowheads="1"/>
          </p:cNvSpPr>
          <p:nvPr/>
        </p:nvSpPr>
        <p:spPr bwMode="auto">
          <a:xfrm>
            <a:off x="2935865" y="5025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52129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C5B5C75-9416-D47E-582E-306B513610D5}"/>
              </a:ext>
            </a:extLst>
          </p:cNvPr>
          <p:cNvSpPr>
            <a:spLocks noGrp="1"/>
          </p:cNvSpPr>
          <p:nvPr>
            <p:ph type="body" sz="quarter" idx="10"/>
          </p:nvPr>
        </p:nvSpPr>
        <p:spPr>
          <a:xfrm>
            <a:off x="537401" y="1033001"/>
            <a:ext cx="11363111" cy="588220"/>
          </a:xfrm>
        </p:spPr>
        <p:txBody>
          <a:bodyPr/>
          <a:lstStyle/>
          <a:p>
            <a:r>
              <a:rPr lang="en-US" sz="2800" dirty="0">
                <a:latin typeface="+mn-lt"/>
              </a:rPr>
              <a:t> 2. </a:t>
            </a:r>
            <a:r>
              <a:rPr lang="en-US" sz="2600" b="1" kern="0" dirty="0" err="1">
                <a:effectLst/>
                <a:latin typeface="+mn-lt"/>
                <a:ea typeface="Times New Roman" panose="02020603050405020304" pitchFamily="18" charset="0"/>
                <a:cs typeface="Times New Roman" panose="02020603050405020304" pitchFamily="18" charset="0"/>
              </a:rPr>
              <a:t>Tổng</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quan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về</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quản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lý</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thông</a:t>
            </a:r>
            <a:r>
              <a:rPr lang="en-US" sz="2600" b="1" kern="0" dirty="0">
                <a:effectLst/>
                <a:latin typeface="+mn-lt"/>
                <a:ea typeface="Times New Roman" panose="02020603050405020304" pitchFamily="18" charset="0"/>
                <a:cs typeface="Times New Roman" panose="02020603050405020304" pitchFamily="18" charset="0"/>
              </a:rPr>
              <a:t> tin </a:t>
            </a:r>
            <a:r>
              <a:rPr lang="en-US" sz="2600" b="1" kern="0" dirty="0" err="1">
                <a:effectLst/>
                <a:latin typeface="+mn-lt"/>
                <a:ea typeface="Times New Roman" panose="02020603050405020304" pitchFamily="18" charset="0"/>
                <a:cs typeface="Times New Roman" panose="02020603050405020304" pitchFamily="18" charset="0"/>
              </a:rPr>
              <a:t>hệ</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thống</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kế</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toán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trên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cơ</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sở</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dữ</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liệu</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lớn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và</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điện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toán</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đám</a:t>
            </a:r>
            <a:r>
              <a:rPr lang="en-US" sz="2600" b="1" kern="0" dirty="0">
                <a:effectLst/>
                <a:latin typeface="+mn-lt"/>
                <a:ea typeface="Times New Roman" panose="02020603050405020304" pitchFamily="18" charset="0"/>
                <a:cs typeface="Times New Roman" panose="02020603050405020304" pitchFamily="18" charset="0"/>
              </a:rPr>
              <a:t> </a:t>
            </a:r>
            <a:r>
              <a:rPr lang="en-US" sz="2600" b="1" kern="0" dirty="0" err="1">
                <a:effectLst/>
                <a:latin typeface="+mn-lt"/>
                <a:ea typeface="Times New Roman" panose="02020603050405020304" pitchFamily="18" charset="0"/>
                <a:cs typeface="Times New Roman" panose="02020603050405020304" pitchFamily="18" charset="0"/>
              </a:rPr>
              <a:t>mây</a:t>
            </a:r>
            <a:r>
              <a:rPr lang="en-US" sz="2600" b="1" kern="0" dirty="0">
                <a:effectLst/>
                <a:latin typeface="+mn-lt"/>
                <a:ea typeface="Times New Roman" panose="02020603050405020304" pitchFamily="18" charset="0"/>
                <a:cs typeface="Times New Roman" panose="02020603050405020304" pitchFamily="18" charset="0"/>
              </a:rPr>
              <a:t>(AIMS).</a:t>
            </a:r>
          </a:p>
          <a:p>
            <a:endParaRPr lang="en-US" dirty="0"/>
          </a:p>
        </p:txBody>
      </p:sp>
      <p:pic>
        <p:nvPicPr>
          <p:cNvPr id="3074" name="Picture 2">
            <a:extLst>
              <a:ext uri="{FF2B5EF4-FFF2-40B4-BE49-F238E27FC236}">
                <a16:creationId xmlns:a16="http://schemas.microsoft.com/office/drawing/2014/main" id="{2846B8D6-8FA1-EBE8-7B92-E346E52E72BD}"/>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13323" r="133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F987131-05CD-2EAA-14D0-56B859896616}"/>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6485" r="16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B1E620F-E998-7CF9-6FBD-41E5695F0547}"/>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27340" r="27340"/>
          <a:stretch>
            <a:fillRect/>
          </a:stretch>
        </p:blipFill>
        <p:spPr bwMode="auto">
          <a:xfrm>
            <a:off x="9368925" y="1795248"/>
            <a:ext cx="1829516" cy="18295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ED7F9E7-AF9F-A125-5356-CBDBF656103A}"/>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7680" r="17680"/>
          <a:stretch>
            <a:fillRect/>
          </a:stretch>
        </p:blipFill>
        <p:spPr bwMode="auto">
          <a:xfrm>
            <a:off x="3220751" y="3791420"/>
            <a:ext cx="1829516" cy="182951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322DB1F-815F-6CAF-4075-C4F3BE52977E}"/>
              </a:ext>
            </a:extLst>
          </p:cNvPr>
          <p:cNvPicPr>
            <a:picLocks noGrp="1" noChangeAspect="1" noChangeArrowheads="1"/>
          </p:cNvPicPr>
          <p:nvPr>
            <p:ph type="pic" sz="quarter" idx="16"/>
          </p:nvPr>
        </p:nvPicPr>
        <p:blipFill>
          <a:blip r:embed="rId6">
            <a:extLst>
              <a:ext uri="{28A0092B-C50C-407E-A947-70E740481C1C}">
                <a14:useLocalDpi xmlns:a14="http://schemas.microsoft.com/office/drawing/2010/main" val="0"/>
              </a:ext>
            </a:extLst>
          </a:blip>
          <a:srcRect l="15408" r="15408"/>
          <a:stretch>
            <a:fillRect/>
          </a:stretch>
        </p:blipFill>
        <p:spPr bwMode="auto">
          <a:xfrm>
            <a:off x="6913418" y="3791420"/>
            <a:ext cx="2715490" cy="182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arn(inVertical)">
                                      <p:cBhvr>
                                        <p:cTn id="10" dur="500"/>
                                        <p:tgtEl>
                                          <p:spTgt spid="3074"/>
                                        </p:tgtEl>
                                      </p:cBhvr>
                                    </p:animEffect>
                                  </p:childTnLst>
                                </p:cTn>
                              </p:par>
                              <p:par>
                                <p:cTn id="11" presetID="16" presetClass="entr" presetSubtype="21"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animEffect transition="in" filter="barn(inVertical)">
                                      <p:cBhvr>
                                        <p:cTn id="13" dur="500"/>
                                        <p:tgtEl>
                                          <p:spTgt spid="3076"/>
                                        </p:tgtEl>
                                      </p:cBhvr>
                                    </p:animEffect>
                                  </p:childTnLst>
                                </p:cTn>
                              </p:par>
                              <p:par>
                                <p:cTn id="14" presetID="16" presetClass="entr" presetSubtype="21" fill="hold" nodeType="withEffect">
                                  <p:stCondLst>
                                    <p:cond delay="0"/>
                                  </p:stCondLst>
                                  <p:childTnLst>
                                    <p:set>
                                      <p:cBhvr>
                                        <p:cTn id="15" dur="1" fill="hold">
                                          <p:stCondLst>
                                            <p:cond delay="0"/>
                                          </p:stCondLst>
                                        </p:cTn>
                                        <p:tgtEl>
                                          <p:spTgt spid="3078"/>
                                        </p:tgtEl>
                                        <p:attrNameLst>
                                          <p:attrName>style.visibility</p:attrName>
                                        </p:attrNameLst>
                                      </p:cBhvr>
                                      <p:to>
                                        <p:strVal val="visible"/>
                                      </p:to>
                                    </p:set>
                                    <p:animEffect transition="in" filter="barn(inVertical)">
                                      <p:cBhvr>
                                        <p:cTn id="16" dur="500"/>
                                        <p:tgtEl>
                                          <p:spTgt spid="3078"/>
                                        </p:tgtEl>
                                      </p:cBhvr>
                                    </p:animEffect>
                                  </p:childTnLst>
                                </p:cTn>
                              </p:par>
                              <p:par>
                                <p:cTn id="17" presetID="16" presetClass="entr" presetSubtype="21" fill="hold" nodeType="withEffect">
                                  <p:stCondLst>
                                    <p:cond delay="0"/>
                                  </p:stCondLst>
                                  <p:childTnLst>
                                    <p:set>
                                      <p:cBhvr>
                                        <p:cTn id="18" dur="1" fill="hold">
                                          <p:stCondLst>
                                            <p:cond delay="0"/>
                                          </p:stCondLst>
                                        </p:cTn>
                                        <p:tgtEl>
                                          <p:spTgt spid="3080"/>
                                        </p:tgtEl>
                                        <p:attrNameLst>
                                          <p:attrName>style.visibility</p:attrName>
                                        </p:attrNameLst>
                                      </p:cBhvr>
                                      <p:to>
                                        <p:strVal val="visible"/>
                                      </p:to>
                                    </p:set>
                                    <p:animEffect transition="in" filter="barn(inVertical)">
                                      <p:cBhvr>
                                        <p:cTn id="19" dur="500"/>
                                        <p:tgtEl>
                                          <p:spTgt spid="3080"/>
                                        </p:tgtEl>
                                      </p:cBhvr>
                                    </p:animEffect>
                                  </p:childTnLst>
                                </p:cTn>
                              </p:par>
                              <p:par>
                                <p:cTn id="20" presetID="16" presetClass="entr" presetSubtype="21" fill="hold" nodeType="withEffect">
                                  <p:stCondLst>
                                    <p:cond delay="0"/>
                                  </p:stCondLst>
                                  <p:childTnLst>
                                    <p:set>
                                      <p:cBhvr>
                                        <p:cTn id="21" dur="1" fill="hold">
                                          <p:stCondLst>
                                            <p:cond delay="0"/>
                                          </p:stCondLst>
                                        </p:cTn>
                                        <p:tgtEl>
                                          <p:spTgt spid="3082"/>
                                        </p:tgtEl>
                                        <p:attrNameLst>
                                          <p:attrName>style.visibility</p:attrName>
                                        </p:attrNameLst>
                                      </p:cBhvr>
                                      <p:to>
                                        <p:strVal val="visible"/>
                                      </p:to>
                                    </p:set>
                                    <p:animEffect transition="in" filter="barn(inVertical)">
                                      <p:cBhvr>
                                        <p:cTn id="22"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E8E1FE-523C-0162-E696-5BEA2985004E}"/>
              </a:ext>
            </a:extLst>
          </p:cNvPr>
          <p:cNvSpPr>
            <a:spLocks noGrp="1"/>
          </p:cNvSpPr>
          <p:nvPr>
            <p:ph type="body" sz="quarter" idx="10"/>
          </p:nvPr>
        </p:nvSpPr>
        <p:spPr>
          <a:xfrm>
            <a:off x="415273" y="630364"/>
            <a:ext cx="11363111" cy="588220"/>
          </a:xfrm>
        </p:spPr>
        <p:txBody>
          <a:bodyPr/>
          <a:lstStyle/>
          <a:p>
            <a:r>
              <a:rPr lang="en-US" dirty="0">
                <a:latin typeface="+mn-lt"/>
              </a:rPr>
              <a:t>2.1 </a:t>
            </a:r>
            <a:r>
              <a:rPr lang="en-US" dirty="0" err="1">
                <a:latin typeface="+mn-lt"/>
              </a:rPr>
              <a:t>Điện</a:t>
            </a:r>
            <a:r>
              <a:rPr lang="en-US" dirty="0">
                <a:latin typeface="+mn-lt"/>
              </a:rPr>
              <a:t> </a:t>
            </a:r>
            <a:r>
              <a:rPr lang="en-US" dirty="0" err="1">
                <a:latin typeface="+mn-lt"/>
              </a:rPr>
              <a:t>toán</a:t>
            </a:r>
            <a:r>
              <a:rPr lang="en-US" dirty="0">
                <a:latin typeface="+mn-lt"/>
              </a:rPr>
              <a:t> </a:t>
            </a:r>
            <a:r>
              <a:rPr lang="en-US" dirty="0" err="1">
                <a:latin typeface="+mn-lt"/>
              </a:rPr>
              <a:t>đám</a:t>
            </a:r>
            <a:r>
              <a:rPr lang="en-US" dirty="0">
                <a:latin typeface="+mn-lt"/>
              </a:rPr>
              <a:t> </a:t>
            </a:r>
            <a:r>
              <a:rPr lang="en-US" dirty="0" err="1">
                <a:latin typeface="+mn-lt"/>
              </a:rPr>
              <a:t>mây</a:t>
            </a:r>
            <a:r>
              <a:rPr lang="en-US" dirty="0">
                <a:latin typeface="+mn-lt"/>
              </a:rPr>
              <a:t>.</a:t>
            </a:r>
          </a:p>
        </p:txBody>
      </p:sp>
      <p:sp>
        <p:nvSpPr>
          <p:cNvPr id="4" name="TextBox 3">
            <a:extLst>
              <a:ext uri="{FF2B5EF4-FFF2-40B4-BE49-F238E27FC236}">
                <a16:creationId xmlns:a16="http://schemas.microsoft.com/office/drawing/2014/main" id="{2EBD3939-0B3F-5CB2-CA1D-997D38D75190}"/>
              </a:ext>
            </a:extLst>
          </p:cNvPr>
          <p:cNvSpPr txBox="1"/>
          <p:nvPr/>
        </p:nvSpPr>
        <p:spPr>
          <a:xfrm>
            <a:off x="545359" y="1527715"/>
            <a:ext cx="11101281" cy="3268652"/>
          </a:xfrm>
          <a:prstGeom prst="rect">
            <a:avLst/>
          </a:prstGeom>
          <a:noFill/>
        </p:spPr>
        <p:txBody>
          <a:bodyPr wrap="square" rtlCol="0">
            <a:spAutoFit/>
          </a:bodyPr>
          <a:lstStyle/>
          <a:p>
            <a:pPr lvl="0">
              <a:lnSpc>
                <a:spcPct val="150000"/>
              </a:lnSpc>
            </a:pPr>
            <a:r>
              <a:rPr lang="vi-VN" sz="2000" dirty="0">
                <a:effectLst/>
                <a:latin typeface="Times New Roman" panose="02020603050405020304" pitchFamily="18" charset="0"/>
                <a:ea typeface="Times New Roman" panose="02020603050405020304" pitchFamily="18" charset="0"/>
              </a:rPr>
              <a:t>Điện toán đám mây là sản phẩm quan trọng của sự phát triển nhanh chóng của xã hội và khoa học công nghệ. Tính năng chính của nó là nó có thể nhận ra các nền tảng đám mây khác nhau như điện toán đám mây và cung cấp dịch vụ cho người dùng một cách đơn giản và nhanh ch</a:t>
            </a:r>
            <a:r>
              <a:rPr lang="en-US" sz="2000" dirty="0">
                <a:latin typeface="Times New Roman" panose="02020603050405020304" pitchFamily="18" charset="0"/>
                <a:ea typeface="Times New Roman" panose="02020603050405020304" pitchFamily="18" charset="0"/>
              </a:rPr>
              <a:t>ố</a:t>
            </a:r>
            <a:r>
              <a:rPr lang="vi-VN" sz="2000" dirty="0">
                <a:effectLst/>
                <a:latin typeface="Times New Roman" panose="02020603050405020304" pitchFamily="18" charset="0"/>
                <a:ea typeface="Times New Roman" panose="02020603050405020304" pitchFamily="18" charset="0"/>
              </a:rPr>
              <a:t>ng</a:t>
            </a:r>
            <a:r>
              <a:rPr lang="en-US" sz="2000" dirty="0">
                <a:effectLst/>
                <a:latin typeface="Times New Roman" panose="02020603050405020304" pitchFamily="18" charset="0"/>
                <a:ea typeface="Times New Roman" panose="02020603050405020304" pitchFamily="18" charset="0"/>
              </a:rPr>
              <a:t>.</a:t>
            </a:r>
            <a:r>
              <a:rPr lang="vi-VN" sz="2000" dirty="0">
                <a:effectLst/>
                <a:latin typeface="Times New Roman" panose="02020603050405020304" pitchFamily="18" charset="0"/>
                <a:ea typeface="Arial" panose="020B0604020202020204" pitchFamily="34" charset="0"/>
              </a:rPr>
              <a:t>Các doanh nghiệp và cá nhân là nhóm dịch vụ chính của điện toán đám mây</a:t>
            </a:r>
            <a:r>
              <a:rPr lang="en-US" sz="2000" dirty="0">
                <a:effectLst/>
                <a:latin typeface="Times New Roman" panose="02020603050405020304" pitchFamily="18" charset="0"/>
                <a:ea typeface="Arial" panose="020B0604020202020204" pitchFamily="34" charset="0"/>
              </a:rPr>
              <a:t>.</a:t>
            </a:r>
          </a:p>
          <a:p>
            <a:pPr lvl="0">
              <a:lnSpc>
                <a:spcPct val="150000"/>
              </a:lnSpc>
            </a:pPr>
            <a:r>
              <a:rPr lang="vi-VN" sz="2000" dirty="0">
                <a:latin typeface="Times New Roman" panose="02020603050405020304" pitchFamily="18" charset="0"/>
                <a:ea typeface="Arial" panose="020B0604020202020204" pitchFamily="34" charset="0"/>
                <a:cs typeface="Times New Roman" panose="02020603050405020304" pitchFamily="18" charset="0"/>
              </a:rPr>
              <a:t>Nền tảng điện toán đám mây được thực hiện bằng cách sử dụng các công nghệ và thuật toán khác nhau, do đó chi phí phần cứng thấp</a:t>
            </a:r>
            <a:r>
              <a:rPr lang="en-US" sz="2000" dirty="0">
                <a:latin typeface="Times New Roman" panose="02020603050405020304" pitchFamily="18" charset="0"/>
                <a:ea typeface="Arial" panose="020B0604020202020204" pitchFamily="34" charset="0"/>
                <a:cs typeface="Times New Roman" panose="02020603050405020304" pitchFamily="18" charset="0"/>
              </a:rPr>
              <a:t>. </a:t>
            </a:r>
            <a:r>
              <a:rPr lang="vi-VN" sz="2000" dirty="0">
                <a:latin typeface="Times New Roman" panose="02020603050405020304" pitchFamily="18" charset="0"/>
                <a:ea typeface="Arial" panose="020B0604020202020204" pitchFamily="34" charset="0"/>
                <a:cs typeface="Times New Roman" panose="02020603050405020304" pitchFamily="18" charset="0"/>
              </a:rPr>
              <a:t>Có thể thực hiện nâng cấp sau nếu công nghệ được thay thế và sản xuất mã</a:t>
            </a:r>
            <a:r>
              <a:rPr lang="en-US" sz="2000" dirty="0">
                <a:latin typeface="Times New Roman" panose="02020603050405020304" pitchFamily="18" charset="0"/>
                <a:ea typeface="Arial" panose="020B0604020202020204" pitchFamily="34" charset="0"/>
                <a:cs typeface="Times New Roman" panose="02020603050405020304" pitchFamily="18" charset="0"/>
              </a:rPr>
              <a:t>. K</a:t>
            </a:r>
            <a:r>
              <a:rPr lang="vi-VN" sz="2000" dirty="0">
                <a:latin typeface="Times New Roman" panose="02020603050405020304" pitchFamily="18" charset="0"/>
                <a:ea typeface="Arial" panose="020B0604020202020204" pitchFamily="34" charset="0"/>
                <a:cs typeface="Times New Roman" panose="02020603050405020304" pitchFamily="18" charset="0"/>
              </a:rPr>
              <a:t>hông cần phải thêm hoặc thay thế phần cứng khác</a:t>
            </a:r>
            <a:endParaRPr lang="en-US" sz="20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37450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93041-7E4A-3FBF-1C64-6EA460294F53}"/>
              </a:ext>
            </a:extLst>
          </p:cNvPr>
          <p:cNvSpPr txBox="1"/>
          <p:nvPr/>
        </p:nvSpPr>
        <p:spPr>
          <a:xfrm>
            <a:off x="665017" y="624191"/>
            <a:ext cx="10321637" cy="4561313"/>
          </a:xfrm>
          <a:prstGeom prst="rect">
            <a:avLst/>
          </a:prstGeom>
          <a:noFill/>
        </p:spPr>
        <p:txBody>
          <a:bodyPr wrap="square">
            <a:spAutoFit/>
          </a:bodyPr>
          <a:lstStyle/>
          <a:p>
            <a:pPr lvl="0">
              <a:lnSpc>
                <a:spcPct val="150000"/>
              </a:lnSpc>
            </a:pPr>
            <a:endParaRPr lang="en-US" sz="1600" dirty="0">
              <a:effectLst/>
              <a:latin typeface="Times New Roman" panose="02020603050405020304" pitchFamily="18" charset="0"/>
              <a:ea typeface="Arial" panose="020B0604020202020204" pitchFamily="34" charset="0"/>
            </a:endParaRPr>
          </a:p>
          <a:p>
            <a:pPr marL="342900" lvl="0" indent="-342900">
              <a:lnSpc>
                <a:spcPct val="150000"/>
              </a:lnSpc>
              <a:buFont typeface="Times New Roman" panose="02020603050405020304" pitchFamily="18" charset="0"/>
              <a:buChar char="-"/>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Sau khi sử dụng công nghệ đám mây, hiệu quả hoạt động cũng được cải thiện đáng kể và sự phát triển của doanh nghiệp năng lực và trình độ phục vụ cũng nhanh chóng được nâng cao. Ở giai đoạn sau, các hoạt động bảo trì và nâng cấp có thể được hoàn thành trong môi trường mạng và sẽ không bị giới hạn bởi vị trí,thời gian, v.v. </a:t>
            </a:r>
            <a:endParaRPr lang="en-US" sz="2000" dirty="0">
              <a:effectLst/>
              <a:latin typeface="Times New Roman" panose="02020603050405020304" pitchFamily="18" charset="0"/>
              <a:ea typeface="Arial" panose="020B0604020202020204" pitchFamily="34" charset="0"/>
            </a:endParaRPr>
          </a:p>
          <a:p>
            <a:pPr marL="342900" lvl="0" indent="-342900">
              <a:lnSpc>
                <a:spcPct val="150000"/>
              </a:lnSpc>
              <a:buFont typeface="Times New Roman" panose="02020603050405020304" pitchFamily="18" charset="0"/>
              <a:buChar char="-"/>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Hiện tại, mô hình dịch vụ đám mây bao gồm 3 loại</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 công khai, riêng tư và kết hợp</a:t>
            </a:r>
            <a:r>
              <a:rPr lang="en-US" sz="2000" dirty="0">
                <a:effectLst/>
                <a:latin typeface="Times New Roman" panose="02020603050405020304" pitchFamily="18" charset="0"/>
                <a:ea typeface="Arial" panose="020B0604020202020204" pitchFamily="34" charset="0"/>
              </a:rPr>
              <a:t>. </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Các nhóm và cá nhân là những người dùng chính của đám mây riêng. Công chúng nói chung là người dùng chính của đám mây công cộng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Đ</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ám mây lai được tạo ra bằng cách kết hợp các đám mây công cộng và riêng tư. Các nhóm người dùng được phân loại dựa trên trạng thái người dùng của họ</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0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30755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EB7D58-9DEE-5383-2CF3-35CD62B59922}"/>
              </a:ext>
            </a:extLst>
          </p:cNvPr>
          <p:cNvSpPr>
            <a:spLocks noGrp="1"/>
          </p:cNvSpPr>
          <p:nvPr>
            <p:ph type="body" sz="quarter" idx="10"/>
          </p:nvPr>
        </p:nvSpPr>
        <p:spPr>
          <a:xfrm>
            <a:off x="828889" y="905290"/>
            <a:ext cx="11363111" cy="588220"/>
          </a:xfrm>
        </p:spPr>
        <p:txBody>
          <a:bodyPr/>
          <a:lstStyle/>
          <a:p>
            <a:r>
              <a:rPr lang="en-US" sz="3200" b="1" dirty="0">
                <a:latin typeface="+mn-lt"/>
                <a:ea typeface="Times New Roman" panose="02020603050405020304" pitchFamily="18" charset="0"/>
                <a:cs typeface="Times New Roman" panose="02020603050405020304" pitchFamily="18" charset="0"/>
              </a:rPr>
              <a:t>2</a:t>
            </a:r>
            <a:r>
              <a:rPr lang="en-US" sz="3200" b="1" dirty="0">
                <a:effectLst/>
                <a:latin typeface="+mn-lt"/>
                <a:ea typeface="Times New Roman" panose="02020603050405020304" pitchFamily="18" charset="0"/>
                <a:cs typeface="Times New Roman" panose="02020603050405020304" pitchFamily="18" charset="0"/>
              </a:rPr>
              <a:t>.2 </a:t>
            </a:r>
            <a:r>
              <a:rPr lang="en-US" sz="3200" b="1" dirty="0" err="1">
                <a:effectLst/>
                <a:latin typeface="+mn-lt"/>
                <a:ea typeface="Times New Roman" panose="02020603050405020304" pitchFamily="18" charset="0"/>
                <a:cs typeface="Times New Roman" panose="02020603050405020304" pitchFamily="18" charset="0"/>
              </a:rPr>
              <a:t>Cấu</a:t>
            </a:r>
            <a:r>
              <a:rPr lang="en-US" sz="3200" b="1" dirty="0">
                <a:effectLst/>
                <a:latin typeface="+mn-lt"/>
                <a:ea typeface="Times New Roman" panose="02020603050405020304" pitchFamily="18" charset="0"/>
                <a:cs typeface="Times New Roman" panose="02020603050405020304" pitchFamily="18" charset="0"/>
              </a:rPr>
              <a:t> </a:t>
            </a:r>
            <a:r>
              <a:rPr lang="en-US" sz="3200" b="1" dirty="0" err="1">
                <a:effectLst/>
                <a:latin typeface="+mn-lt"/>
                <a:ea typeface="Times New Roman" panose="02020603050405020304" pitchFamily="18" charset="0"/>
                <a:cs typeface="Times New Roman" panose="02020603050405020304" pitchFamily="18" charset="0"/>
              </a:rPr>
              <a:t>trúc</a:t>
            </a:r>
            <a:r>
              <a:rPr lang="en-US" sz="3200" b="1" dirty="0">
                <a:effectLst/>
                <a:latin typeface="+mn-lt"/>
                <a:ea typeface="Times New Roman" panose="02020603050405020304" pitchFamily="18" charset="0"/>
                <a:cs typeface="Times New Roman" panose="02020603050405020304" pitchFamily="18" charset="0"/>
              </a:rPr>
              <a:t> logic </a:t>
            </a:r>
            <a:r>
              <a:rPr lang="en-US" sz="3200" b="1" dirty="0" err="1">
                <a:effectLst/>
                <a:latin typeface="+mn-lt"/>
                <a:ea typeface="Times New Roman" panose="02020603050405020304" pitchFamily="18" charset="0"/>
                <a:cs typeface="Times New Roman" panose="02020603050405020304" pitchFamily="18" charset="0"/>
              </a:rPr>
              <a:t>của</a:t>
            </a:r>
            <a:r>
              <a:rPr lang="en-US" sz="3200" b="1" dirty="0">
                <a:effectLst/>
                <a:latin typeface="+mn-lt"/>
                <a:ea typeface="Times New Roman" panose="02020603050405020304" pitchFamily="18" charset="0"/>
                <a:cs typeface="Times New Roman" panose="02020603050405020304" pitchFamily="18" charset="0"/>
              </a:rPr>
              <a:t> </a:t>
            </a:r>
            <a:r>
              <a:rPr lang="en-US" sz="3200" b="1" dirty="0" err="1">
                <a:effectLst/>
                <a:latin typeface="+mn-lt"/>
                <a:ea typeface="Times New Roman" panose="02020603050405020304" pitchFamily="18" charset="0"/>
                <a:cs typeface="Times New Roman" panose="02020603050405020304" pitchFamily="18" charset="0"/>
              </a:rPr>
              <a:t>Công</a:t>
            </a:r>
            <a:r>
              <a:rPr lang="en-US" sz="3200" b="1" dirty="0">
                <a:effectLst/>
                <a:latin typeface="+mn-lt"/>
                <a:ea typeface="Times New Roman" panose="02020603050405020304" pitchFamily="18" charset="0"/>
                <a:cs typeface="Times New Roman" panose="02020603050405020304" pitchFamily="18" charset="0"/>
              </a:rPr>
              <a:t> </a:t>
            </a:r>
            <a:r>
              <a:rPr lang="en-US" sz="3200" b="1" dirty="0" err="1">
                <a:effectLst/>
                <a:latin typeface="+mn-lt"/>
                <a:ea typeface="Times New Roman" panose="02020603050405020304" pitchFamily="18" charset="0"/>
                <a:cs typeface="Times New Roman" panose="02020603050405020304" pitchFamily="18" charset="0"/>
              </a:rPr>
              <a:t>nghệ</a:t>
            </a:r>
            <a:r>
              <a:rPr lang="en-US" sz="3200" b="1" dirty="0">
                <a:effectLst/>
                <a:latin typeface="+mn-lt"/>
                <a:ea typeface="Times New Roman" panose="02020603050405020304" pitchFamily="18" charset="0"/>
                <a:cs typeface="Times New Roman" panose="02020603050405020304" pitchFamily="18" charset="0"/>
              </a:rPr>
              <a:t> </a:t>
            </a:r>
            <a:r>
              <a:rPr lang="en-US" sz="3200" b="1" dirty="0" err="1">
                <a:effectLst/>
                <a:latin typeface="+mn-lt"/>
                <a:ea typeface="Times New Roman" panose="02020603050405020304" pitchFamily="18" charset="0"/>
                <a:cs typeface="Times New Roman" panose="02020603050405020304" pitchFamily="18" charset="0"/>
              </a:rPr>
              <a:t>đám</a:t>
            </a:r>
            <a:r>
              <a:rPr lang="en-US" sz="3200" b="1" dirty="0">
                <a:effectLst/>
                <a:latin typeface="+mn-lt"/>
                <a:ea typeface="Times New Roman" panose="02020603050405020304" pitchFamily="18" charset="0"/>
                <a:cs typeface="Times New Roman" panose="02020603050405020304" pitchFamily="18" charset="0"/>
              </a:rPr>
              <a:t> </a:t>
            </a:r>
            <a:r>
              <a:rPr lang="en-US" sz="3200" b="1" dirty="0" err="1">
                <a:effectLst/>
                <a:latin typeface="+mn-lt"/>
                <a:ea typeface="Times New Roman" panose="02020603050405020304" pitchFamily="18" charset="0"/>
                <a:cs typeface="Times New Roman" panose="02020603050405020304" pitchFamily="18" charset="0"/>
              </a:rPr>
              <a:t>mây</a:t>
            </a:r>
            <a:r>
              <a:rPr lang="en-US" sz="3200" b="1" dirty="0">
                <a:effectLst/>
                <a:latin typeface="+mn-lt"/>
                <a:ea typeface="Times New Roman" panose="02020603050405020304" pitchFamily="18" charset="0"/>
                <a:cs typeface="Times New Roman" panose="02020603050405020304" pitchFamily="18" charset="0"/>
              </a:rPr>
              <a:t>.</a:t>
            </a:r>
          </a:p>
          <a:p>
            <a:endParaRPr lang="en-US" dirty="0"/>
          </a:p>
        </p:txBody>
      </p:sp>
      <p:sp>
        <p:nvSpPr>
          <p:cNvPr id="4" name="TextBox 3">
            <a:extLst>
              <a:ext uri="{FF2B5EF4-FFF2-40B4-BE49-F238E27FC236}">
                <a16:creationId xmlns:a16="http://schemas.microsoft.com/office/drawing/2014/main" id="{76335DD2-BBDC-CE90-51C8-18BB84AC766E}"/>
              </a:ext>
            </a:extLst>
          </p:cNvPr>
          <p:cNvSpPr txBox="1"/>
          <p:nvPr/>
        </p:nvSpPr>
        <p:spPr>
          <a:xfrm>
            <a:off x="658091" y="1638330"/>
            <a:ext cx="10875818" cy="2350195"/>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Times New Roman" panose="02020603050405020304" pitchFamily="18" charset="0"/>
              </a:rPr>
              <a:t>SaaS là một mô hình công nghệ đám mây được triển khai trên thiết bị của nhà cung cấp dịch vụ đám mây và được phân phối tới người tiêu dùng thông qua các ứng dụng web và giao diện trực tuyến</a:t>
            </a:r>
            <a:r>
              <a:rPr lang="en-US" sz="2000" dirty="0">
                <a:effectLst/>
                <a:latin typeface="Times New Roman" panose="02020603050405020304" pitchFamily="18" charset="0"/>
                <a:ea typeface="Times New Roman" panose="02020603050405020304" pitchFamily="18" charset="0"/>
              </a:rPr>
              <a:t>.</a:t>
            </a:r>
          </a:p>
          <a:p>
            <a:pPr>
              <a:lnSpc>
                <a:spcPct val="150000"/>
              </a:lnSpc>
            </a:pPr>
            <a:r>
              <a:rPr lang="vi-VN" sz="2000" dirty="0">
                <a:effectLst/>
                <a:latin typeface="Times New Roman" panose="02020603050405020304" pitchFamily="18" charset="0"/>
                <a:ea typeface="Arial" panose="020B0604020202020204" pitchFamily="34" charset="0"/>
              </a:rPr>
              <a:t>PaaS có thể cung cấp cho các ứng dụng đang hoạt động và phát triển người dùng như một nền tảng phát triển thứ cấp. Người dùng có thể sử dụng các ứng dụng tích hợp sẵn để thực hiện các dịch vụ mà không cần quản lý phần cứng bên dưới</a:t>
            </a:r>
            <a:r>
              <a:rPr lang="en-US" sz="2000" dirty="0">
                <a:effectLst/>
                <a:latin typeface="Times New Roman" panose="02020603050405020304" pitchFamily="18" charset="0"/>
                <a:ea typeface="Arial" panose="020B0604020202020204" pitchFamily="34" charset="0"/>
              </a:rPr>
              <a:t>. </a:t>
            </a:r>
            <a:r>
              <a:rPr lang="vi-VN" sz="2000" dirty="0">
                <a:effectLst/>
                <a:latin typeface="Times New Roman" panose="02020603050405020304" pitchFamily="18" charset="0"/>
                <a:ea typeface="Arial" panose="020B0604020202020204" pitchFamily="34" charset="0"/>
              </a:rPr>
              <a:t> </a:t>
            </a:r>
            <a:endParaRPr lang="en-US" sz="2000" dirty="0"/>
          </a:p>
        </p:txBody>
      </p:sp>
    </p:spTree>
    <p:extLst>
      <p:ext uri="{BB962C8B-B14F-4D97-AF65-F5344CB8AC3E}">
        <p14:creationId xmlns:p14="http://schemas.microsoft.com/office/powerpoint/2010/main" val="2982335140"/>
      </p:ext>
    </p:extLst>
  </p:cSld>
  <p:clrMapOvr>
    <a:masterClrMapping/>
  </p:clrMapOvr>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12112</TotalTime>
  <Words>3136</Words>
  <Application>Microsoft Office PowerPoint</Application>
  <PresentationFormat>Widescreen</PresentationFormat>
  <Paragraphs>96</Paragraphs>
  <Slides>52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Aharoni</vt:lpstr>
      <vt:lpstr>Amasis MT Pro Black</vt:lpstr>
      <vt:lpstr>Arial</vt:lpstr>
      <vt:lpstr>Bahnschrift SemiBold</vt:lpstr>
      <vt:lpstr>Bahnschrift SemiBold SemiConden</vt:lpstr>
      <vt:lpstr>Cambria Math</vt:lpstr>
      <vt:lpstr>Open Sans</vt:lpstr>
      <vt:lpstr>Poppins</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KHỞI NGUYỄN</cp:lastModifiedBy>
  <cp:revision>110</cp:revision>
  <dcterms:created xsi:type="dcterms:W3CDTF">2016-11-04T05:31:34Z</dcterms:created>
  <dcterms:modified xsi:type="dcterms:W3CDTF">2022-12-15T17:44:41Z</dcterms:modified>
</cp:coreProperties>
</file>