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00" r:id="rId4"/>
    <p:sldMasterId id="2147483713" r:id="rId5"/>
  </p:sldMasterIdLst>
  <p:notesMasterIdLst>
    <p:notesMasterId r:id="rId21"/>
  </p:notesMasterIdLst>
  <p:sldIdLst>
    <p:sldId id="256" r:id="rId6"/>
    <p:sldId id="258" r:id="rId7"/>
    <p:sldId id="259" r:id="rId8"/>
    <p:sldId id="260" r:id="rId9"/>
    <p:sldId id="261" r:id="rId10"/>
    <p:sldId id="262" r:id="rId11"/>
    <p:sldId id="264" r:id="rId12"/>
    <p:sldId id="266" r:id="rId13"/>
    <p:sldId id="267" r:id="rId14"/>
    <p:sldId id="269" r:id="rId15"/>
    <p:sldId id="272" r:id="rId16"/>
    <p:sldId id="273" r:id="rId17"/>
    <p:sldId id="274" r:id="rId18"/>
    <p:sldId id="277" r:id="rId19"/>
    <p:sldId id="275"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
      <p:font typeface="Microsoft Yahei" panose="020B0503020204020204" pitchFamily="34" charset="-122"/>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iV7vorKt7kpJ0PIiZyq0V5fX2C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5E071E-3863-4434-B26A-A9BFC603B3CF}">
  <a:tblStyle styleId="{5F5E071E-3863-4434-B26A-A9BFC603B3C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7" d="100"/>
          <a:sy n="67" d="100"/>
        </p:scale>
        <p:origin x="76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2" name="Google Shape;822;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0" name="Google Shape;860;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61" name="Google Shape;861;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4" name="Google Shape;884;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2" name="Google Shape;902;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39966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946" name="Google Shape;946;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8" name="Google Shape;548;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2" name="Google Shape;572;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590" name="Google Shape;590;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3" name="Google Shape;623;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lnSpc>
                <a:spcPct val="100000"/>
              </a:lnSpc>
              <a:spcBef>
                <a:spcPts val="0"/>
              </a:spcBef>
              <a:spcAft>
                <a:spcPts val="0"/>
              </a:spcAft>
              <a:buClr>
                <a:schemeClr val="dk1"/>
              </a:buClr>
              <a:buSzPts val="1200"/>
              <a:buFont typeface="Arial"/>
              <a:buAutoNum type="arabicPeriod"/>
            </a:pPr>
            <a:r>
              <a:rPr lang="en-US"/>
              <a:t>Mvc</a:t>
            </a:r>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r>
              <a:rPr lang="en-US"/>
              <a:t>Cơ chế hoạt động</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a:p>
          <a:p>
            <a:pPr marL="0" lvl="0" indent="0" algn="l" rtl="0">
              <a:lnSpc>
                <a:spcPct val="100000"/>
              </a:lnSpc>
              <a:spcBef>
                <a:spcPts val="0"/>
              </a:spcBef>
              <a:spcAft>
                <a:spcPts val="0"/>
              </a:spcAft>
              <a:buClr>
                <a:schemeClr val="dk1"/>
              </a:buClr>
              <a:buSzPts val="1200"/>
              <a:buFont typeface="Arial"/>
              <a:buNone/>
            </a:pPr>
            <a:endParaRPr/>
          </a:p>
          <a:p>
            <a:pPr marL="228600" lvl="0" indent="-228600" algn="l" rtl="0">
              <a:lnSpc>
                <a:spcPct val="100000"/>
              </a:lnSpc>
              <a:spcBef>
                <a:spcPts val="0"/>
              </a:spcBef>
              <a:spcAft>
                <a:spcPts val="0"/>
              </a:spcAft>
              <a:buClr>
                <a:schemeClr val="dk1"/>
              </a:buClr>
              <a:buSzPts val="1200"/>
              <a:buFont typeface="Arial"/>
              <a:buAutoNum type="arabicPeriod"/>
            </a:pPr>
            <a:r>
              <a:rPr lang="en-US"/>
              <a:t>Microsoft sql server</a:t>
            </a:r>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a:p>
        </p:txBody>
      </p:sp>
      <p:sp>
        <p:nvSpPr>
          <p:cNvPr id="624" name="Google Shape;624;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0" name="Google Shape;660;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61" name="Google Shape;661;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3" name="Google Shape;743;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8" name="Google Shape;788;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9" name="Google Shape;789;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043030" y="1497229"/>
            <a:ext cx="7319632"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r>
              <a:rPr lang="en-US" sz="3600" b="1" i="0" u="none" strike="noStrike" cap="none">
                <a:solidFill>
                  <a:srgbClr val="ED1C2A"/>
                </a:solidFill>
                <a:latin typeface="Times New Roman" panose="02020603050405020304" pitchFamily="18" charset="0"/>
                <a:cs typeface="Times New Roman" panose="02020603050405020304" pitchFamily="18" charset="0"/>
                <a:sym typeface="Arial"/>
              </a:rPr>
              <a:t>ĐỒ ÁN TỐT NGHIỆP</a:t>
            </a:r>
            <a:endParaRPr sz="3600" b="1" i="0" u="none" strike="noStrike" cap="none">
              <a:solidFill>
                <a:srgbClr val="ED1C2A"/>
              </a:solidFill>
              <a:latin typeface="Times New Roman" panose="02020603050405020304" pitchFamily="18" charset="0"/>
              <a:cs typeface="Times New Roman" panose="02020603050405020304" pitchFamily="18" charset="0"/>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Khoa công nghệ thông tin</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66" name="Google Shape;466;p1"/>
          <p:cNvSpPr txBox="1"/>
          <p:nvPr/>
        </p:nvSpPr>
        <p:spPr>
          <a:xfrm>
            <a:off x="3536732" y="4598459"/>
            <a:ext cx="634174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MSV: 2020603752</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7" name="Google Shape;467;p1"/>
          <p:cNvSpPr txBox="1"/>
          <p:nvPr/>
        </p:nvSpPr>
        <p:spPr>
          <a:xfrm>
            <a:off x="3536732" y="5148058"/>
            <a:ext cx="634174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GVHD: TS. Lê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Trường</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Giang</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8" name="Google Shape;468;p1"/>
          <p:cNvSpPr txBox="1"/>
          <p:nvPr/>
        </p:nvSpPr>
        <p:spPr>
          <a:xfrm>
            <a:off x="3536732" y="3963437"/>
            <a:ext cx="652656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Sinh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viên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thực</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800" b="1" i="0" u="none" strike="noStrike" cap="none" dirty="0" err="1">
                <a:solidFill>
                  <a:schemeClr val="dk1"/>
                </a:solidFill>
                <a:latin typeface="Times New Roman" panose="02020603050405020304" pitchFamily="18" charset="0"/>
                <a:cs typeface="Times New Roman" panose="02020603050405020304" pitchFamily="18" charset="0"/>
                <a:sym typeface="Arial"/>
              </a:rPr>
              <a:t>hiện</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Nguyễn Thành Đạt</a:t>
            </a:r>
            <a:endParaRPr sz="2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Hà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Nội</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ngày</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09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tháng</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06 </a:t>
            </a:r>
            <a:r>
              <a:rPr lang="en-US" sz="1800" b="0" i="1" u="none" strike="noStrike" cap="none" dirty="0" err="1">
                <a:solidFill>
                  <a:srgbClr val="595959"/>
                </a:solidFill>
                <a:latin typeface="Times New Roman" panose="02020603050405020304" pitchFamily="18" charset="0"/>
                <a:ea typeface="Times New Roman"/>
                <a:cs typeface="Times New Roman" panose="02020603050405020304" pitchFamily="18" charset="0"/>
                <a:sym typeface="Times New Roman"/>
              </a:rPr>
              <a:t>năm</a:t>
            </a:r>
            <a:r>
              <a:rPr lang="en-US" sz="1800" b="0" i="1" u="none" strike="noStrike" cap="none" dirty="0">
                <a:solidFill>
                  <a:srgbClr val="595959"/>
                </a:solidFill>
                <a:latin typeface="Times New Roman" panose="02020603050405020304" pitchFamily="18" charset="0"/>
                <a:ea typeface="Times New Roman"/>
                <a:cs typeface="Times New Roman" panose="02020603050405020304" pitchFamily="18" charset="0"/>
                <a:sym typeface="Times New Roman"/>
              </a:rPr>
              <a:t> 2024</a:t>
            </a:r>
            <a:endParaRPr sz="1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Times New Roman" panose="02020603050405020304" pitchFamily="18" charset="0"/>
                <a:cs typeface="Times New Roman" panose="02020603050405020304" pitchFamily="18" charset="0"/>
                <a:sym typeface="Arial"/>
              </a:rPr>
              <a:t>ĐẠI HỌC CÔNG NGHIỆP HÀ NỘI</a:t>
            </a:r>
            <a:endParaRPr sz="4000" b="1" i="0" u="none" strike="noStrike" cap="none">
              <a:solidFill>
                <a:srgbClr val="0070C0"/>
              </a:solidFill>
              <a:latin typeface="Times New Roman" panose="02020603050405020304" pitchFamily="18" charset="0"/>
              <a:cs typeface="Times New Roman" panose="02020603050405020304" pitchFamily="18" charset="0"/>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accent4"/>
                </a:solidFill>
                <a:latin typeface="Times New Roman" panose="02020603050405020304" pitchFamily="18" charset="0"/>
                <a:cs typeface="Times New Roman" panose="02020603050405020304" pitchFamily="18" charset="0"/>
                <a:sym typeface="Arial"/>
              </a:rPr>
              <a:t>KHOA CÔNG NGHỆ THÔNG TIN</a:t>
            </a:r>
            <a:endParaRPr sz="2800" b="1" i="0" u="none" strike="noStrike" cap="none">
              <a:solidFill>
                <a:schemeClr val="accent4"/>
              </a:solidFill>
              <a:latin typeface="Times New Roman" panose="02020603050405020304" pitchFamily="18" charset="0"/>
              <a:cs typeface="Times New Roman" panose="02020603050405020304" pitchFamily="18" charset="0"/>
              <a:sym typeface="Arial"/>
            </a:endParaRPr>
          </a:p>
        </p:txBody>
      </p:sp>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474" name="Google Shape;474;p1"/>
          <p:cNvSpPr/>
          <p:nvPr/>
        </p:nvSpPr>
        <p:spPr>
          <a:xfrm>
            <a:off x="3043030" y="4064951"/>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pic>
        <p:nvPicPr>
          <p:cNvPr id="3" name="image3.png" descr="A red and white flag&#10;&#10;Description automatically generated with low confidence">
            <a:extLst>
              <a:ext uri="{FF2B5EF4-FFF2-40B4-BE49-F238E27FC236}">
                <a16:creationId xmlns:a16="http://schemas.microsoft.com/office/drawing/2014/main" id="{ECFE0040-D8CB-53C8-B112-9E287C418CBE}"/>
              </a:ext>
            </a:extLst>
          </p:cNvPr>
          <p:cNvPicPr/>
          <p:nvPr/>
        </p:nvPicPr>
        <p:blipFill>
          <a:blip r:embed="rId3"/>
          <a:srcRect/>
          <a:stretch>
            <a:fillRect/>
          </a:stretch>
        </p:blipFill>
        <p:spPr>
          <a:xfrm>
            <a:off x="252638" y="193084"/>
            <a:ext cx="1751260" cy="1577350"/>
          </a:xfrm>
          <a:prstGeom prst="rect">
            <a:avLst/>
          </a:prstGeom>
        </p:spPr>
      </p:pic>
      <p:sp>
        <p:nvSpPr>
          <p:cNvPr id="2" name="Google Shape;486;p2">
            <a:extLst>
              <a:ext uri="{FF2B5EF4-FFF2-40B4-BE49-F238E27FC236}">
                <a16:creationId xmlns:a16="http://schemas.microsoft.com/office/drawing/2014/main" id="{1B4EC8F8-C219-FA28-61BA-367D9EFA7EB7}"/>
              </a:ext>
            </a:extLst>
          </p:cNvPr>
          <p:cNvSpPr txBox="1"/>
          <p:nvPr/>
        </p:nvSpPr>
        <p:spPr>
          <a:xfrm>
            <a:off x="552449" y="2465646"/>
            <a:ext cx="11582400"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rgbClr val="00B0F0"/>
                </a:solidFill>
                <a:latin typeface="Times New Roman" panose="02020603050405020304" pitchFamily="18" charset="0"/>
                <a:ea typeface="Calibri"/>
                <a:cs typeface="Times New Roman" panose="02020603050405020304" pitchFamily="18" charset="0"/>
                <a:sym typeface="Calibri"/>
              </a:rPr>
              <a:t>ĐỀ TÀI: NGHIÊN CỨU, XÂY DỰNG HỆ THỐNG BÁN ĐIỆN THOẠI DỰA TRÊN NỀN TẢNG CÔNG NGHỆ JAVA SPRING BOOT</a:t>
            </a:r>
          </a:p>
          <a:p>
            <a:pPr marL="0" marR="0" lvl="0" indent="0" algn="ctr" rtl="0">
              <a:lnSpc>
                <a:spcPct val="100000"/>
              </a:lnSpc>
              <a:spcBef>
                <a:spcPts val="0"/>
              </a:spcBef>
              <a:spcAft>
                <a:spcPts val="0"/>
              </a:spcAft>
              <a:buClr>
                <a:srgbClr val="000000"/>
              </a:buClr>
              <a:buSzPts val="3600"/>
              <a:buFont typeface="Arial"/>
              <a:buNone/>
            </a:pPr>
            <a:endParaRPr lang="en-US" sz="2800" b="1" i="0" u="none" strike="noStrike" cap="none" dirty="0">
              <a:solidFill>
                <a:srgbClr val="00B0F0"/>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3" name="Google Shape;568;p4">
            <a:extLst>
              <a:ext uri="{FF2B5EF4-FFF2-40B4-BE49-F238E27FC236}">
                <a16:creationId xmlns:a16="http://schemas.microsoft.com/office/drawing/2014/main" id="{6B44841C-247C-FF3E-5BBA-15A6290473C2}"/>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2" name="Picture 1">
            <a:extLst>
              <a:ext uri="{FF2B5EF4-FFF2-40B4-BE49-F238E27FC236}">
                <a16:creationId xmlns:a16="http://schemas.microsoft.com/office/drawing/2014/main" id="{0DE0CD81-F624-A81F-690C-F4AFF13917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4789" y="878908"/>
            <a:ext cx="7308742" cy="5897052"/>
          </a:xfrm>
          <a:prstGeom prst="rect">
            <a:avLst/>
          </a:prstGeom>
          <a:noFill/>
          <a:ln>
            <a:noFill/>
          </a:ln>
        </p:spPr>
      </p:pic>
      <p:sp>
        <p:nvSpPr>
          <p:cNvPr id="4" name="Google Shape;592;p6">
            <a:extLst>
              <a:ext uri="{FF2B5EF4-FFF2-40B4-BE49-F238E27FC236}">
                <a16:creationId xmlns:a16="http://schemas.microsoft.com/office/drawing/2014/main" id="{DF5544D1-B362-5731-D11D-2D37E0962167}"/>
              </a:ext>
            </a:extLst>
          </p:cNvPr>
          <p:cNvSpPr/>
          <p:nvPr/>
        </p:nvSpPr>
        <p:spPr>
          <a:xfrm>
            <a:off x="2011230" y="422788"/>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B0F0"/>
                </a:solidFill>
                <a:latin typeface="Times New Roman" panose="02020603050405020304" pitchFamily="18" charset="0"/>
                <a:cs typeface="Times New Roman" panose="02020603050405020304" pitchFamily="18" charset="0"/>
                <a:sym typeface="Arial"/>
              </a:rPr>
              <a:t>SƠ ĐỒ USECASE TỔNG QUÁT</a:t>
            </a:r>
            <a:endParaRPr sz="2400" b="1"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grpSp>
        <p:nvGrpSpPr>
          <p:cNvPr id="863" name="Google Shape;863;p17"/>
          <p:cNvGrpSpPr/>
          <p:nvPr/>
        </p:nvGrpSpPr>
        <p:grpSpPr>
          <a:xfrm>
            <a:off x="2386080" y="0"/>
            <a:ext cx="3314880" cy="6857640"/>
            <a:chOff x="2386080" y="0"/>
            <a:chExt cx="3314880" cy="6857640"/>
          </a:xfrm>
        </p:grpSpPr>
        <p:sp>
          <p:nvSpPr>
            <p:cNvPr id="864" name="Google Shape;864;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6" name="Google Shape;876;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00B0F0"/>
                </a:solidFill>
                <a:latin typeface="Calibri"/>
                <a:ea typeface="Calibri"/>
                <a:cs typeface="Calibri"/>
                <a:sym typeface="Calibri"/>
              </a:rPr>
              <a:t>Phần</a:t>
            </a:r>
            <a:r>
              <a:rPr lang="en-US" sz="4800" b="1" i="1" u="none" strike="noStrike" cap="none" dirty="0">
                <a:solidFill>
                  <a:srgbClr val="00B0F0"/>
                </a:solidFill>
                <a:latin typeface="Calibri"/>
                <a:ea typeface="Calibri"/>
                <a:cs typeface="Calibri"/>
                <a:sym typeface="Calibri"/>
              </a:rPr>
              <a:t> 03 :</a:t>
            </a:r>
            <a:endParaRPr sz="4800" b="0" i="0" u="none" strike="noStrike" cap="none" dirty="0">
              <a:solidFill>
                <a:srgbClr val="00B0F0"/>
              </a:solidFill>
              <a:latin typeface="Arial"/>
              <a:ea typeface="Arial"/>
              <a:cs typeface="Arial"/>
              <a:sym typeface="Arial"/>
            </a:endParaRPr>
          </a:p>
        </p:txBody>
      </p:sp>
      <p:grpSp>
        <p:nvGrpSpPr>
          <p:cNvPr id="877" name="Google Shape;877;p17"/>
          <p:cNvGrpSpPr/>
          <p:nvPr/>
        </p:nvGrpSpPr>
        <p:grpSpPr>
          <a:xfrm>
            <a:off x="5684364" y="967827"/>
            <a:ext cx="6400799" cy="3979257"/>
            <a:chOff x="5879896" y="1770480"/>
            <a:chExt cx="5259520" cy="498355"/>
          </a:xfrm>
        </p:grpSpPr>
        <p:sp>
          <p:nvSpPr>
            <p:cNvPr id="878" name="Google Shape;878;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dirty="0">
                  <a:solidFill>
                    <a:schemeClr val="dk1"/>
                  </a:solidFill>
                </a:rPr>
                <a:t>KẾT QUẢ ĐẠT ĐƯỢC</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&amp;</a:t>
              </a:r>
              <a:endParaRPr sz="4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HƯỚNG PHÁT TRIỂN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ĐỀ TÀI</a:t>
              </a:r>
              <a:endParaRPr sz="4800" b="0" i="0" u="none" strike="noStrike" cap="none" dirty="0">
                <a:solidFill>
                  <a:schemeClr val="dk1"/>
                </a:solidFill>
                <a:latin typeface="Arial"/>
                <a:ea typeface="Arial"/>
                <a:cs typeface="Arial"/>
                <a:sym typeface="Arial"/>
              </a:endParaRPr>
            </a:p>
          </p:txBody>
        </p:sp>
        <p:sp>
          <p:nvSpPr>
            <p:cNvPr id="879" name="Google Shape;879;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80" name="Google Shape;880;p17"/>
          <p:cNvSpPr/>
          <p:nvPr/>
        </p:nvSpPr>
        <p:spPr>
          <a:xfrm>
            <a:off x="8501280" y="113805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1" name="Google Shape;881;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
        <p:nvSpPr>
          <p:cNvPr id="2" name="Isosceles Triangle 1">
            <a:extLst>
              <a:ext uri="{FF2B5EF4-FFF2-40B4-BE49-F238E27FC236}">
                <a16:creationId xmlns:a16="http://schemas.microsoft.com/office/drawing/2014/main" id="{23205861-0475-EF51-5416-91BE805CCAA3}"/>
              </a:ext>
            </a:extLst>
          </p:cNvPr>
          <p:cNvSpPr/>
          <p:nvPr/>
        </p:nvSpPr>
        <p:spPr>
          <a:xfrm>
            <a:off x="3719064" y="3420000"/>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11185065-3E28-B9E0-79EF-F3664CA86B45}"/>
              </a:ext>
            </a:extLst>
          </p:cNvPr>
          <p:cNvSpPr/>
          <p:nvPr/>
        </p:nvSpPr>
        <p:spPr>
          <a:xfrm>
            <a:off x="2411100" y="5699562"/>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8C42D769-6529-2326-8302-21A7CA24415F}"/>
              </a:ext>
            </a:extLst>
          </p:cNvPr>
          <p:cNvSpPr/>
          <p:nvPr/>
        </p:nvSpPr>
        <p:spPr>
          <a:xfrm>
            <a:off x="3047400" y="22677"/>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99" name="Google Shape;899;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 name="Rectangle: Diagonal Corners Rounded 4">
            <a:extLst>
              <a:ext uri="{FF2B5EF4-FFF2-40B4-BE49-F238E27FC236}">
                <a16:creationId xmlns:a16="http://schemas.microsoft.com/office/drawing/2014/main" id="{33D1A640-8B76-F6D1-4741-14D8B9AA5302}"/>
              </a:ext>
            </a:extLst>
          </p:cNvPr>
          <p:cNvSpPr/>
          <p:nvPr/>
        </p:nvSpPr>
        <p:spPr>
          <a:xfrm>
            <a:off x="2393003" y="1381328"/>
            <a:ext cx="8171233" cy="456120"/>
          </a:xfrm>
          <a:prstGeom prst="round2Diag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spcBef>
                <a:spcPts val="400"/>
              </a:spcBef>
              <a:spcAft>
                <a:spcPts val="400"/>
              </a:spcAft>
            </a:pP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Đáp</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ứng</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được</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nhu</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cầu</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sử</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dụng</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cơ</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bản</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của</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người</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spc="15" dirty="0" err="1">
                <a:solidFill>
                  <a:schemeClr val="tx1">
                    <a:lumMod val="95000"/>
                    <a:lumOff val="5000"/>
                  </a:schemeClr>
                </a:solidFill>
                <a:effectLst/>
                <a:latin typeface="Times New Roman" panose="02020603050405020304" pitchFamily="18" charset="0"/>
                <a:ea typeface="Calibri" panose="020F0502020204030204" pitchFamily="34" charset="0"/>
              </a:rPr>
              <a:t>dùng</a:t>
            </a:r>
            <a:r>
              <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rPr>
              <a:t>. </a:t>
            </a:r>
          </a:p>
        </p:txBody>
      </p:sp>
      <p:sp>
        <p:nvSpPr>
          <p:cNvPr id="6" name="Rectangle: Diagonal Corners Rounded 5">
            <a:extLst>
              <a:ext uri="{FF2B5EF4-FFF2-40B4-BE49-F238E27FC236}">
                <a16:creationId xmlns:a16="http://schemas.microsoft.com/office/drawing/2014/main" id="{60A5B117-0377-EA11-DD4D-8DDD4CC2B299}"/>
              </a:ext>
            </a:extLst>
          </p:cNvPr>
          <p:cNvSpPr/>
          <p:nvPr/>
        </p:nvSpPr>
        <p:spPr>
          <a:xfrm>
            <a:off x="2379651" y="2004796"/>
            <a:ext cx="8171234" cy="777315"/>
          </a:xfrm>
          <a:prstGeom prst="round2Diag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spcBef>
                <a:spcPts val="400"/>
              </a:spcBef>
              <a:spcAft>
                <a:spcPts val="400"/>
              </a:spcAft>
            </a:pP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Biết</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cách</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làm</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việc</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hiệu</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quả</a:t>
            </a:r>
            <a:r>
              <a:rPr lang="en-US" sz="1800" dirty="0">
                <a:solidFill>
                  <a:schemeClr val="tx1">
                    <a:lumMod val="95000"/>
                    <a:lumOff val="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effectLst/>
                <a:latin typeface="Times New Roman" panose="02020603050405020304" pitchFamily="18" charset="0"/>
                <a:ea typeface="Calibri" panose="020F0502020204030204" pitchFamily="34" charset="0"/>
              </a:rPr>
              <a:t>với</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framework Java Spring Boot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và</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hệ</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quản</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trị</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cơ</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sở</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dữ</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liệu</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MySQL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để</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xây</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dựng</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ứng</a:t>
            </a:r>
            <a:r>
              <a:rPr lang="en-US" sz="1800" dirty="0">
                <a:solidFill>
                  <a:schemeClr val="tx1">
                    <a:lumMod val="95000"/>
                    <a:lumOff val="5000"/>
                  </a:schemeClr>
                </a:solidFill>
                <a:latin typeface="Times New Roman" panose="02020603050405020304" pitchFamily="18" charset="0"/>
                <a:ea typeface="Calibri" panose="020F0502020204030204" pitchFamily="34" charset="0"/>
              </a:rPr>
              <a:t> </a:t>
            </a:r>
            <a:r>
              <a:rPr lang="en-US" sz="1800" dirty="0" err="1">
                <a:solidFill>
                  <a:schemeClr val="tx1">
                    <a:lumMod val="95000"/>
                    <a:lumOff val="5000"/>
                  </a:schemeClr>
                </a:solidFill>
                <a:latin typeface="Times New Roman" panose="02020603050405020304" pitchFamily="18" charset="0"/>
                <a:ea typeface="Calibri" panose="020F0502020204030204" pitchFamily="34" charset="0"/>
              </a:rPr>
              <a:t>dụng</a:t>
            </a:r>
            <a:endParaRPr lang="en-US" sz="1800" spc="15" dirty="0">
              <a:solidFill>
                <a:schemeClr val="tx1">
                  <a:lumMod val="95000"/>
                  <a:lumOff val="5000"/>
                </a:schemeClr>
              </a:solidFill>
              <a:effectLst/>
              <a:latin typeface="Times New Roman" panose="02020603050405020304" pitchFamily="18" charset="0"/>
              <a:ea typeface="Calibri" panose="020F0502020204030204" pitchFamily="34" charset="0"/>
            </a:endParaRPr>
          </a:p>
        </p:txBody>
      </p:sp>
      <p:sp>
        <p:nvSpPr>
          <p:cNvPr id="2" name="Rectangle: Diagonal Corners Rounded 1">
            <a:extLst>
              <a:ext uri="{FF2B5EF4-FFF2-40B4-BE49-F238E27FC236}">
                <a16:creationId xmlns:a16="http://schemas.microsoft.com/office/drawing/2014/main" id="{A8DB9C9B-9F86-751C-5E29-4A5B8C584D7B}"/>
              </a:ext>
            </a:extLst>
          </p:cNvPr>
          <p:cNvSpPr/>
          <p:nvPr/>
        </p:nvSpPr>
        <p:spPr>
          <a:xfrm>
            <a:off x="2393004" y="2997686"/>
            <a:ext cx="8171232" cy="496300"/>
          </a:xfrm>
          <a:prstGeom prst="round2Diag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spcBef>
                <a:spcPts val="400"/>
              </a:spcBef>
              <a:spcAft>
                <a:spcPts val="400"/>
              </a:spcAft>
            </a:pPr>
            <a:r>
              <a:rPr lang="en-US" sz="1800" spc="15" dirty="0">
                <a:solidFill>
                  <a:schemeClr val="tx1"/>
                </a:solidFill>
                <a:effectLst/>
                <a:latin typeface="Times New Roman" panose="02020603050405020304" pitchFamily="18" charset="0"/>
                <a:ea typeface="Calibri" panose="020F0502020204030204" pitchFamily="34" charset="0"/>
              </a:rPr>
              <a:t>Giao </a:t>
            </a:r>
            <a:r>
              <a:rPr lang="en-US" sz="1800" spc="15" dirty="0" err="1">
                <a:solidFill>
                  <a:schemeClr val="tx1"/>
                </a:solidFill>
                <a:effectLst/>
                <a:latin typeface="Times New Roman" panose="02020603050405020304" pitchFamily="18" charset="0"/>
                <a:ea typeface="Calibri" panose="020F0502020204030204" pitchFamily="34" charset="0"/>
              </a:rPr>
              <a:t>diện</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dễ</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sử</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effectLst/>
                <a:latin typeface="Times New Roman" panose="02020603050405020304" pitchFamily="18" charset="0"/>
                <a:ea typeface="Calibri" panose="020F0502020204030204" pitchFamily="34" charset="0"/>
              </a:rPr>
              <a:t>dụng</a:t>
            </a:r>
            <a:r>
              <a:rPr lang="en-US" sz="1800" spc="15" dirty="0">
                <a:solidFill>
                  <a:schemeClr val="tx1"/>
                </a:solidFill>
                <a:effectLst/>
                <a:latin typeface="Times New Roman" panose="02020603050405020304" pitchFamily="18" charset="0"/>
                <a:ea typeface="Calibri" panose="020F0502020204030204" pitchFamily="34" charset="0"/>
              </a:rPr>
              <a:t>, </a:t>
            </a:r>
            <a:r>
              <a:rPr lang="en-US" sz="1800" spc="15" dirty="0" err="1">
                <a:solidFill>
                  <a:schemeClr val="tx1"/>
                </a:solidFill>
                <a:latin typeface="Times New Roman" panose="02020603050405020304" pitchFamily="18" charset="0"/>
                <a:ea typeface="Calibri" panose="020F0502020204030204" pitchFamily="34" charset="0"/>
              </a:rPr>
              <a:t>thuận</a:t>
            </a:r>
            <a:r>
              <a:rPr lang="en-US" sz="1800" spc="15" dirty="0">
                <a:solidFill>
                  <a:schemeClr val="tx1"/>
                </a:solidFill>
                <a:latin typeface="Times New Roman" panose="02020603050405020304" pitchFamily="18" charset="0"/>
                <a:ea typeface="Calibri" panose="020F0502020204030204" pitchFamily="34" charset="0"/>
              </a:rPr>
              <a:t> </a:t>
            </a:r>
            <a:r>
              <a:rPr lang="en-US" sz="1800" spc="15" dirty="0" err="1">
                <a:solidFill>
                  <a:schemeClr val="tx1"/>
                </a:solidFill>
                <a:latin typeface="Times New Roman" panose="02020603050405020304" pitchFamily="18" charset="0"/>
                <a:ea typeface="Calibri" panose="020F0502020204030204" pitchFamily="34" charset="0"/>
              </a:rPr>
              <a:t>tiện</a:t>
            </a:r>
            <a:r>
              <a:rPr lang="en-US" sz="1800" spc="15" dirty="0">
                <a:solidFill>
                  <a:schemeClr val="tx1"/>
                </a:solidFill>
                <a:latin typeface="Times New Roman" panose="02020603050405020304" pitchFamily="18" charset="0"/>
                <a:ea typeface="Calibri" panose="020F0502020204030204" pitchFamily="34" charset="0"/>
              </a:rPr>
              <a:t> </a:t>
            </a:r>
            <a:r>
              <a:rPr lang="en-US" sz="1800" spc="15" dirty="0" err="1">
                <a:solidFill>
                  <a:schemeClr val="tx1"/>
                </a:solidFill>
                <a:latin typeface="Times New Roman" panose="02020603050405020304" pitchFamily="18" charset="0"/>
                <a:ea typeface="Calibri" panose="020F0502020204030204" pitchFamily="34" charset="0"/>
              </a:rPr>
              <a:t>thao</a:t>
            </a:r>
            <a:r>
              <a:rPr lang="en-US" sz="1800" spc="15" dirty="0">
                <a:solidFill>
                  <a:schemeClr val="tx1"/>
                </a:solidFill>
                <a:latin typeface="Times New Roman" panose="02020603050405020304" pitchFamily="18" charset="0"/>
                <a:ea typeface="Calibri" panose="020F0502020204030204" pitchFamily="34" charset="0"/>
              </a:rPr>
              <a:t> </a:t>
            </a:r>
            <a:r>
              <a:rPr lang="en-US" sz="1800" spc="15" dirty="0" err="1">
                <a:solidFill>
                  <a:schemeClr val="tx1"/>
                </a:solidFill>
                <a:latin typeface="Times New Roman" panose="02020603050405020304" pitchFamily="18" charset="0"/>
                <a:ea typeface="Calibri" panose="020F0502020204030204" pitchFamily="34" charset="0"/>
              </a:rPr>
              <a:t>tác</a:t>
            </a:r>
            <a:r>
              <a:rPr lang="en-US" sz="1800" spc="15" dirty="0">
                <a:solidFill>
                  <a:schemeClr val="tx1"/>
                </a:solidFill>
                <a:effectLst/>
                <a:latin typeface="Times New Roman" panose="02020603050405020304" pitchFamily="18" charset="0"/>
                <a:ea typeface="Calibri" panose="020F0502020204030204" pitchFamily="34" charset="0"/>
              </a:rPr>
              <a:t>.</a:t>
            </a:r>
          </a:p>
        </p:txBody>
      </p:sp>
      <p:sp>
        <p:nvSpPr>
          <p:cNvPr id="3" name="Rectangle: Diagonal Corners Rounded 2">
            <a:extLst>
              <a:ext uri="{FF2B5EF4-FFF2-40B4-BE49-F238E27FC236}">
                <a16:creationId xmlns:a16="http://schemas.microsoft.com/office/drawing/2014/main" id="{386F96E7-EA96-1668-4852-AD8D751516AD}"/>
              </a:ext>
            </a:extLst>
          </p:cNvPr>
          <p:cNvSpPr/>
          <p:nvPr/>
        </p:nvSpPr>
        <p:spPr>
          <a:xfrm>
            <a:off x="2393004" y="3755306"/>
            <a:ext cx="8171232" cy="708781"/>
          </a:xfrm>
          <a:prstGeom prst="round2Diag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1800" dirty="0" err="1">
                <a:solidFill>
                  <a:schemeClr val="tx1"/>
                </a:solidFill>
                <a:latin typeface="Times New Roman" panose="02020603050405020304" pitchFamily="18" charset="0"/>
                <a:cs typeface="Times New Roman" panose="02020603050405020304" pitchFamily="18" charset="0"/>
              </a:rPr>
              <a:t>Cập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nhật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tình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hình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kinh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doanh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thông</a:t>
            </a:r>
            <a:r>
              <a:rPr lang="en-US" sz="1800" dirty="0">
                <a:solidFill>
                  <a:schemeClr val="tx1"/>
                </a:solidFill>
                <a:latin typeface="Times New Roman" panose="02020603050405020304" pitchFamily="18" charset="0"/>
                <a:cs typeface="Times New Roman" panose="02020603050405020304" pitchFamily="18" charset="0"/>
              </a:rPr>
              <a:t> tin </a:t>
            </a:r>
            <a:r>
              <a:rPr lang="en-US" sz="1800" dirty="0" err="1">
                <a:solidFill>
                  <a:schemeClr val="tx1"/>
                </a:solidFill>
                <a:latin typeface="Times New Roman" panose="02020603050405020304" pitchFamily="18" charset="0"/>
                <a:cs typeface="Times New Roman" panose="02020603050405020304" pitchFamily="18" charset="0"/>
              </a:rPr>
              <a:t>sản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phẩm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tin </a:t>
            </a:r>
            <a:r>
              <a:rPr lang="en-US" sz="1800" dirty="0" err="1">
                <a:solidFill>
                  <a:schemeClr val="tx1"/>
                </a:solidFill>
                <a:latin typeface="Times New Roman" panose="02020603050405020304" pitchFamily="18" charset="0"/>
                <a:cs typeface="Times New Roman" panose="02020603050405020304" pitchFamily="18" charset="0"/>
              </a:rPr>
              <a:t>tức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nhanh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chóng</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Google Shape;592;p6">
            <a:extLst>
              <a:ext uri="{FF2B5EF4-FFF2-40B4-BE49-F238E27FC236}">
                <a16:creationId xmlns:a16="http://schemas.microsoft.com/office/drawing/2014/main" id="{20F97B1A-A101-A704-D88E-70C2F5EC44BE}"/>
              </a:ext>
            </a:extLst>
          </p:cNvPr>
          <p:cNvSpPr/>
          <p:nvPr/>
        </p:nvSpPr>
        <p:spPr>
          <a:xfrm>
            <a:off x="2082668" y="388438"/>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B0F0"/>
                </a:solidFill>
                <a:latin typeface="Times New Roman" panose="02020603050405020304" pitchFamily="18" charset="0"/>
                <a:ea typeface="Calibri"/>
                <a:cs typeface="Times New Roman" panose="02020603050405020304" pitchFamily="18" charset="0"/>
                <a:sym typeface="Calibri"/>
              </a:rPr>
              <a:t>KẾT QUẢ</a:t>
            </a:r>
            <a:endParaRPr sz="2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Times New Roman" panose="02020603050405020304" pitchFamily="18" charset="0"/>
                <a:ea typeface="Calibri"/>
                <a:cs typeface="Times New Roman" panose="02020603050405020304" pitchFamily="18" charset="0"/>
                <a:sym typeface="Calibri"/>
              </a:rPr>
              <a:t>Hướng phát triển đề tài</a:t>
            </a:r>
            <a:endParaRPr sz="24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905" name="Google Shape;905;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6" name="Google Shape;906;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07" name="Google Shape;907;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08" name="Google Shape;908;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09" name="Google Shape;909;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0" name="Google Shape;910;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1" name="Google Shape;911;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2" name="Google Shape;912;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3" name="Google Shape;913;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4" name="Google Shape;914;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5" name="Google Shape;915;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6" name="Google Shape;916;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17" name="Google Shape;917;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918" name="Google Shape;918;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9" name="Google Shape;919;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20" name="Google Shape;920;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1" name="Google Shape;921;p19"/>
          <p:cNvGrpSpPr/>
          <p:nvPr/>
        </p:nvGrpSpPr>
        <p:grpSpPr>
          <a:xfrm>
            <a:off x="3352800" y="1447800"/>
            <a:ext cx="8305799" cy="1293006"/>
            <a:chOff x="3697288" y="1778000"/>
            <a:chExt cx="8305799" cy="1144588"/>
          </a:xfrm>
        </p:grpSpPr>
        <p:sp>
          <p:nvSpPr>
            <p:cNvPr id="922" name="Google Shape;922;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23" name="Google Shape;923;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24" name="Google Shape;924;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25" name="Google Shape;925;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26" name="Google Shape;926;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27" name="Google Shape;927;p19"/>
            <p:cNvSpPr txBox="1"/>
            <p:nvPr/>
          </p:nvSpPr>
          <p:spPr>
            <a:xfrm>
              <a:off x="7154863" y="2059478"/>
              <a:ext cx="4648200" cy="57210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Phát</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triển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cũng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như</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hoàn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thiện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them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các</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chức</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năng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cho</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ứng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dụng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web.</a:t>
              </a:r>
              <a:endParaRPr sz="18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p:txBody>
        </p:sp>
      </p:grpSp>
      <p:grpSp>
        <p:nvGrpSpPr>
          <p:cNvPr id="928" name="Google Shape;928;p19"/>
          <p:cNvGrpSpPr/>
          <p:nvPr/>
        </p:nvGrpSpPr>
        <p:grpSpPr>
          <a:xfrm>
            <a:off x="3335337" y="2868613"/>
            <a:ext cx="8323262" cy="1398548"/>
            <a:chOff x="3679825" y="3198813"/>
            <a:chExt cx="8323262" cy="952500"/>
          </a:xfrm>
        </p:grpSpPr>
        <p:sp>
          <p:nvSpPr>
            <p:cNvPr id="929" name="Google Shape;929;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31" name="Google Shape;931;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32" name="Google Shape;932;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33" name="Google Shape;933;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934" name="Google Shape;934;p19"/>
          <p:cNvGrpSpPr/>
          <p:nvPr/>
        </p:nvGrpSpPr>
        <p:grpSpPr>
          <a:xfrm>
            <a:off x="3370262" y="4106863"/>
            <a:ext cx="8288337" cy="1485900"/>
            <a:chOff x="3714750" y="4437063"/>
            <a:chExt cx="8288337" cy="1135063"/>
          </a:xfrm>
        </p:grpSpPr>
        <p:sp>
          <p:nvSpPr>
            <p:cNvPr id="935" name="Google Shape;935;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36" name="Google Shape;936;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38" name="Google Shape;938;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39" name="Google Shape;939;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940" name="Google Shape;940;p19"/>
          <p:cNvSpPr txBox="1"/>
          <p:nvPr/>
        </p:nvSpPr>
        <p:spPr>
          <a:xfrm>
            <a:off x="6774864" y="4419918"/>
            <a:ext cx="4648200" cy="92328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Phân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tích</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dữ</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liệu</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thông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minh</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để</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hiểu</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rõ</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hơn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về</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hành</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vi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mua</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sắm</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của</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khách</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hàng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và</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đề</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xuất</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sản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phẩm</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phù</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hợp</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giúp</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tăng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doanh</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số</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bán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hàng</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a:t>
            </a:r>
            <a:endParaRPr sz="18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p:txBody>
      </p:sp>
      <p:sp>
        <p:nvSpPr>
          <p:cNvPr id="941" name="Google Shape;941;p19"/>
          <p:cNvSpPr txBox="1"/>
          <p:nvPr/>
        </p:nvSpPr>
        <p:spPr>
          <a:xfrm>
            <a:off x="6774864" y="3203597"/>
            <a:ext cx="4648200"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Cập</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nhật</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giao</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diện</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phù</a:t>
            </a:r>
            <a:r>
              <a:rPr lang="en-US" sz="1800" b="0" i="0" u="none" strike="noStrike" cap="none" dirty="0">
                <a:solidFill>
                  <a:schemeClr val="tx1"/>
                </a:solidFill>
                <a:latin typeface="Times New Roman" panose="02020603050405020304" pitchFamily="18" charset="0"/>
                <a:cs typeface="Times New Roman" panose="02020603050405020304" pitchFamily="18" charset="0"/>
                <a:sym typeface="Arial"/>
              </a:rPr>
              <a:t> </a:t>
            </a:r>
            <a:r>
              <a:rPr lang="en-US" sz="1800" b="0" i="0" u="none" strike="noStrike" cap="none" dirty="0" err="1">
                <a:solidFill>
                  <a:schemeClr val="tx1"/>
                </a:solidFill>
                <a:latin typeface="Times New Roman" panose="02020603050405020304" pitchFamily="18" charset="0"/>
                <a:cs typeface="Times New Roman" panose="02020603050405020304" pitchFamily="18" charset="0"/>
                <a:sym typeface="Arial"/>
              </a:rPr>
              <a:t>hợp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linh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động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hơn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nâng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cao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trải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nghiệm</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cho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người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dùng</a:t>
            </a:r>
            <a:r>
              <a:rPr lang="en-US" sz="1800" dirty="0">
                <a:solidFill>
                  <a:schemeClr val="tx1"/>
                </a:solidFill>
                <a:latin typeface="Times New Roman" panose="02020603050405020304" pitchFamily="18" charset="0"/>
                <a:cs typeface="Times New Roman" panose="02020603050405020304" pitchFamily="18" charset="0"/>
              </a:rPr>
              <a:t>.</a:t>
            </a:r>
            <a:endParaRPr sz="1800" b="0" i="0" u="none" strike="noStrike" cap="none" dirty="0">
              <a:solidFill>
                <a:schemeClr val="tx1"/>
              </a:solidFill>
              <a:latin typeface="Times New Roman" panose="02020603050405020304" pitchFamily="18" charset="0"/>
              <a:ea typeface="Oi"/>
              <a:cs typeface="Times New Roman" panose="02020603050405020304" pitchFamily="18" charset="0"/>
              <a:sym typeface="Oi"/>
            </a:endParaRPr>
          </a:p>
        </p:txBody>
      </p:sp>
      <p:sp>
        <p:nvSpPr>
          <p:cNvPr id="2" name="Google Shape;568;p4">
            <a:extLst>
              <a:ext uri="{FF2B5EF4-FFF2-40B4-BE49-F238E27FC236}">
                <a16:creationId xmlns:a16="http://schemas.microsoft.com/office/drawing/2014/main" id="{EB72A39F-93E6-01A9-76FE-117B5AE5372F}"/>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
                                        </p:tgtEl>
                                        <p:attrNameLst>
                                          <p:attrName>style.visibility</p:attrName>
                                        </p:attrNameLst>
                                      </p:cBhvr>
                                      <p:to>
                                        <p:strVal val="visible"/>
                                      </p:to>
                                    </p:set>
                                    <p:anim calcmode="lin" valueType="num">
                                      <p:cBhvr additive="base">
                                        <p:cTn id="7" dur="500" fill="hold"/>
                                        <p:tgtEl>
                                          <p:spTgt spid="921"/>
                                        </p:tgtEl>
                                        <p:attrNameLst>
                                          <p:attrName>ppt_x</p:attrName>
                                        </p:attrNameLst>
                                      </p:cBhvr>
                                      <p:tavLst>
                                        <p:tav tm="0">
                                          <p:val>
                                            <p:strVal val="#ppt_x"/>
                                          </p:val>
                                        </p:tav>
                                        <p:tav tm="100000">
                                          <p:val>
                                            <p:strVal val="#ppt_x"/>
                                          </p:val>
                                        </p:tav>
                                      </p:tavLst>
                                    </p:anim>
                                    <p:anim calcmode="lin" valueType="num">
                                      <p:cBhvr additive="base">
                                        <p:cTn id="8" dur="500" fill="hold"/>
                                        <p:tgtEl>
                                          <p:spTgt spid="9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8"/>
                                        </p:tgtEl>
                                        <p:attrNameLst>
                                          <p:attrName>style.visibility</p:attrName>
                                        </p:attrNameLst>
                                      </p:cBhvr>
                                      <p:to>
                                        <p:strVal val="visible"/>
                                      </p:to>
                                    </p:set>
                                    <p:anim calcmode="lin" valueType="num">
                                      <p:cBhvr additive="base">
                                        <p:cTn id="13" dur="500" fill="hold"/>
                                        <p:tgtEl>
                                          <p:spTgt spid="928"/>
                                        </p:tgtEl>
                                        <p:attrNameLst>
                                          <p:attrName>ppt_x</p:attrName>
                                        </p:attrNameLst>
                                      </p:cBhvr>
                                      <p:tavLst>
                                        <p:tav tm="0">
                                          <p:val>
                                            <p:strVal val="#ppt_x"/>
                                          </p:val>
                                        </p:tav>
                                        <p:tav tm="100000">
                                          <p:val>
                                            <p:strVal val="#ppt_x"/>
                                          </p:val>
                                        </p:tav>
                                      </p:tavLst>
                                    </p:anim>
                                    <p:anim calcmode="lin" valueType="num">
                                      <p:cBhvr additive="base">
                                        <p:cTn id="14" dur="500" fill="hold"/>
                                        <p:tgtEl>
                                          <p:spTgt spid="9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4"/>
                                        </p:tgtEl>
                                        <p:attrNameLst>
                                          <p:attrName>style.visibility</p:attrName>
                                        </p:attrNameLst>
                                      </p:cBhvr>
                                      <p:to>
                                        <p:strVal val="visible"/>
                                      </p:to>
                                    </p:set>
                                    <p:anim calcmode="lin" valueType="num">
                                      <p:cBhvr additive="base">
                                        <p:cTn id="19" dur="500" fill="hold"/>
                                        <p:tgtEl>
                                          <p:spTgt spid="934"/>
                                        </p:tgtEl>
                                        <p:attrNameLst>
                                          <p:attrName>ppt_x</p:attrName>
                                        </p:attrNameLst>
                                      </p:cBhvr>
                                      <p:tavLst>
                                        <p:tav tm="0">
                                          <p:val>
                                            <p:strVal val="#ppt_x"/>
                                          </p:val>
                                        </p:tav>
                                        <p:tav tm="100000">
                                          <p:val>
                                            <p:strVal val="#ppt_x"/>
                                          </p:val>
                                        </p:tav>
                                      </p:tavLst>
                                    </p:anim>
                                    <p:anim calcmode="lin" valueType="num">
                                      <p:cBhvr additive="base">
                                        <p:cTn id="20" dur="500" fill="hold"/>
                                        <p:tgtEl>
                                          <p:spTgt spid="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00B0F0"/>
                </a:solidFill>
                <a:latin typeface="Calibri"/>
                <a:ea typeface="Calibri"/>
                <a:cs typeface="Calibri"/>
                <a:sym typeface="Calibri"/>
              </a:rPr>
              <a:t>Phần</a:t>
            </a:r>
            <a:r>
              <a:rPr lang="en-US" sz="4800" b="1" i="1" u="none" strike="noStrike" cap="none" dirty="0">
                <a:solidFill>
                  <a:srgbClr val="00B0F0"/>
                </a:solidFill>
                <a:latin typeface="Calibri"/>
                <a:ea typeface="Calibri"/>
                <a:cs typeface="Calibri"/>
                <a:sym typeface="Calibri"/>
              </a:rPr>
              <a:t> 04 :</a:t>
            </a:r>
            <a:endParaRPr sz="4800" b="0" i="0" u="none" strike="noStrike" cap="none" dirty="0">
              <a:solidFill>
                <a:srgbClr val="00B0F0"/>
              </a:solidFill>
              <a:latin typeface="Arial"/>
              <a:ea typeface="Arial"/>
              <a:cs typeface="Arial"/>
              <a:sym typeface="Arial"/>
            </a:endParaRPr>
          </a:p>
        </p:txBody>
      </p:sp>
      <p:sp>
        <p:nvSpPr>
          <p:cNvPr id="806" name="Google Shape;806;p12"/>
          <p:cNvSpPr/>
          <p:nvPr/>
        </p:nvSpPr>
        <p:spPr>
          <a:xfrm>
            <a:off x="5770114" y="3005534"/>
            <a:ext cx="5486399" cy="82954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4800" b="0" i="0" u="none" strike="noStrike" cap="none">
                <a:solidFill>
                  <a:schemeClr val="dk1"/>
                </a:solidFill>
                <a:latin typeface="Arial"/>
                <a:ea typeface="Arial"/>
                <a:cs typeface="Arial"/>
                <a:sym typeface="Arial"/>
              </a:rPr>
              <a:t>DEMO SẢN PHẨM</a:t>
            </a:r>
            <a:endParaRPr sz="4800" b="0" i="0" u="none" strike="noStrike" cap="none">
              <a:solidFill>
                <a:schemeClr val="dk1"/>
              </a:solidFill>
              <a:latin typeface="Arial"/>
              <a:ea typeface="Arial"/>
              <a:cs typeface="Arial"/>
              <a:sym typeface="Arial"/>
            </a:endParaRPr>
          </a:p>
        </p:txBody>
      </p:sp>
      <p:sp>
        <p:nvSpPr>
          <p:cNvPr id="808" name="Google Shape;808;p12"/>
          <p:cNvSpPr/>
          <p:nvPr/>
        </p:nvSpPr>
        <p:spPr>
          <a:xfrm>
            <a:off x="11188419" y="3015722"/>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2" name="Google Shape;863;p17">
            <a:extLst>
              <a:ext uri="{FF2B5EF4-FFF2-40B4-BE49-F238E27FC236}">
                <a16:creationId xmlns:a16="http://schemas.microsoft.com/office/drawing/2014/main" id="{76933E1A-5BBA-2485-C3E0-46A2A74E9D98}"/>
              </a:ext>
            </a:extLst>
          </p:cNvPr>
          <p:cNvGrpSpPr/>
          <p:nvPr/>
        </p:nvGrpSpPr>
        <p:grpSpPr>
          <a:xfrm>
            <a:off x="2386080" y="0"/>
            <a:ext cx="3314880" cy="6857640"/>
            <a:chOff x="2386080" y="0"/>
            <a:chExt cx="3314880" cy="6857640"/>
          </a:xfrm>
        </p:grpSpPr>
        <p:sp>
          <p:nvSpPr>
            <p:cNvPr id="3" name="Google Shape;864;p17">
              <a:extLst>
                <a:ext uri="{FF2B5EF4-FFF2-40B4-BE49-F238E27FC236}">
                  <a16:creationId xmlns:a16="http://schemas.microsoft.com/office/drawing/2014/main" id="{CC2B25B8-C087-A7C0-AB30-9E71BA88357B}"/>
                </a:ext>
              </a:extLst>
            </p:cNvPr>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Google Shape;865;p17">
              <a:extLst>
                <a:ext uri="{FF2B5EF4-FFF2-40B4-BE49-F238E27FC236}">
                  <a16:creationId xmlns:a16="http://schemas.microsoft.com/office/drawing/2014/main" id="{AA2D6D8A-7905-C635-C6B3-0517E5F1C000}"/>
                </a:ext>
              </a:extLst>
            </p:cNvPr>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866;p17">
              <a:extLst>
                <a:ext uri="{FF2B5EF4-FFF2-40B4-BE49-F238E27FC236}">
                  <a16:creationId xmlns:a16="http://schemas.microsoft.com/office/drawing/2014/main" id="{155549C6-6697-0812-DF96-29C036E9B98D}"/>
                </a:ext>
              </a:extLst>
            </p:cNvPr>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867;p17">
              <a:extLst>
                <a:ext uri="{FF2B5EF4-FFF2-40B4-BE49-F238E27FC236}">
                  <a16:creationId xmlns:a16="http://schemas.microsoft.com/office/drawing/2014/main" id="{AC40CDAA-77BA-7F9D-946F-8584176DF82C}"/>
                </a:ext>
              </a:extLst>
            </p:cNvPr>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868;p17">
              <a:extLst>
                <a:ext uri="{FF2B5EF4-FFF2-40B4-BE49-F238E27FC236}">
                  <a16:creationId xmlns:a16="http://schemas.microsoft.com/office/drawing/2014/main" id="{F2E15A96-844A-03C7-D493-AE406D2A7814}"/>
                </a:ext>
              </a:extLst>
            </p:cNvPr>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69;p17">
              <a:extLst>
                <a:ext uri="{FF2B5EF4-FFF2-40B4-BE49-F238E27FC236}">
                  <a16:creationId xmlns:a16="http://schemas.microsoft.com/office/drawing/2014/main" id="{25941A4E-9EBC-0FBE-E017-A9E4C3B0AEB1}"/>
                </a:ext>
              </a:extLst>
            </p:cNvPr>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870;p17">
              <a:extLst>
                <a:ext uri="{FF2B5EF4-FFF2-40B4-BE49-F238E27FC236}">
                  <a16:creationId xmlns:a16="http://schemas.microsoft.com/office/drawing/2014/main" id="{23E2E2A9-585D-46E4-E70B-EC494A75CA8C}"/>
                </a:ext>
              </a:extLst>
            </p:cNvPr>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871;p17">
              <a:extLst>
                <a:ext uri="{FF2B5EF4-FFF2-40B4-BE49-F238E27FC236}">
                  <a16:creationId xmlns:a16="http://schemas.microsoft.com/office/drawing/2014/main" id="{3296BD6B-ABD4-2A0F-C64B-FBA3056E2565}"/>
                </a:ext>
              </a:extLst>
            </p:cNvPr>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872;p17">
              <a:extLst>
                <a:ext uri="{FF2B5EF4-FFF2-40B4-BE49-F238E27FC236}">
                  <a16:creationId xmlns:a16="http://schemas.microsoft.com/office/drawing/2014/main" id="{C34622D7-EC3A-2B9B-5532-5B31D89DD33C}"/>
                </a:ext>
              </a:extLst>
            </p:cNvPr>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873;p17">
              <a:extLst>
                <a:ext uri="{FF2B5EF4-FFF2-40B4-BE49-F238E27FC236}">
                  <a16:creationId xmlns:a16="http://schemas.microsoft.com/office/drawing/2014/main" id="{BCA6466F-1E6B-5FB0-B969-26834FC6314B}"/>
                </a:ext>
              </a:extLst>
            </p:cNvPr>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874;p17">
              <a:extLst>
                <a:ext uri="{FF2B5EF4-FFF2-40B4-BE49-F238E27FC236}">
                  <a16:creationId xmlns:a16="http://schemas.microsoft.com/office/drawing/2014/main" id="{BFC75B62-1F83-9285-5DF5-50BDE8D0D8D4}"/>
                </a:ext>
              </a:extLst>
            </p:cNvPr>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875;p17">
              <a:extLst>
                <a:ext uri="{FF2B5EF4-FFF2-40B4-BE49-F238E27FC236}">
                  <a16:creationId xmlns:a16="http://schemas.microsoft.com/office/drawing/2014/main" id="{94F452FB-0EEC-AEFF-D584-00D5FA4F2C6A}"/>
                </a:ext>
              </a:extLst>
            </p:cNvPr>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Isosceles Triangle 14">
            <a:extLst>
              <a:ext uri="{FF2B5EF4-FFF2-40B4-BE49-F238E27FC236}">
                <a16:creationId xmlns:a16="http://schemas.microsoft.com/office/drawing/2014/main" id="{17B89FFA-91B9-1F1B-97A2-0B9DE1E41301}"/>
              </a:ext>
            </a:extLst>
          </p:cNvPr>
          <p:cNvSpPr/>
          <p:nvPr/>
        </p:nvSpPr>
        <p:spPr>
          <a:xfrm>
            <a:off x="3719064" y="3420000"/>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3B255F32-1A67-3B55-9873-B316F85AC077}"/>
              </a:ext>
            </a:extLst>
          </p:cNvPr>
          <p:cNvSpPr/>
          <p:nvPr/>
        </p:nvSpPr>
        <p:spPr>
          <a:xfrm>
            <a:off x="2411100" y="5699562"/>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1D1F71E1-0CFB-89D1-E34B-C89F58AAA69A}"/>
              </a:ext>
            </a:extLst>
          </p:cNvPr>
          <p:cNvSpPr/>
          <p:nvPr/>
        </p:nvSpPr>
        <p:spPr>
          <a:xfrm>
            <a:off x="3047400" y="22677"/>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14215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9" name="Google Shape;949;p20"/>
          <p:cNvSpPr/>
          <p:nvPr/>
        </p:nvSpPr>
        <p:spPr>
          <a:xfrm rot="10800000" flipH="1">
            <a:off x="11000520" y="5539"/>
            <a:ext cx="1325520" cy="114264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20"/>
          <p:cNvSpPr/>
          <p:nvPr/>
        </p:nvSpPr>
        <p:spPr>
          <a:xfrm rot="10800000" flipH="1">
            <a:off x="8458200" y="5539"/>
            <a:ext cx="1325520" cy="114264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51" name="Google Shape;951;p20"/>
          <p:cNvSpPr/>
          <p:nvPr/>
        </p:nvSpPr>
        <p:spPr>
          <a:xfrm rot="10800000" flipH="1">
            <a:off x="5486400" y="-11477"/>
            <a:ext cx="1325520" cy="1142640"/>
          </a:xfrm>
          <a:prstGeom prst="triangle">
            <a:avLst>
              <a:gd name="adj" fmla="val 50000"/>
            </a:avLst>
          </a:pr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53" name="Google Shape;953;p20"/>
          <p:cNvSpPr/>
          <p:nvPr/>
        </p:nvSpPr>
        <p:spPr>
          <a:xfrm>
            <a:off x="3097568" y="4290063"/>
            <a:ext cx="5996863" cy="977275"/>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Times New Roman" panose="02020603050405020304" pitchFamily="18" charset="0"/>
                <a:ea typeface="Calibri"/>
                <a:cs typeface="Times New Roman" panose="02020603050405020304" pitchFamily="18" charset="0"/>
                <a:sym typeface="Calibri"/>
              </a:rPr>
              <a:t>Em xin chân thành cảm ơn hội đồng thầy cô đã lắng nghe và theo dõi bài thuyết trình của em.</a:t>
            </a:r>
            <a:endParaRPr sz="24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1026" name="Picture 2" descr="500+ hình ảnh thank you cute với nhiều phong cách và kiểu dáng khác nhau">
            <a:extLst>
              <a:ext uri="{FF2B5EF4-FFF2-40B4-BE49-F238E27FC236}">
                <a16:creationId xmlns:a16="http://schemas.microsoft.com/office/drawing/2014/main" id="{599CE483-60F1-B712-8589-63EDDD59B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227" y="873684"/>
            <a:ext cx="3853546" cy="3416379"/>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68;p4">
            <a:extLst>
              <a:ext uri="{FF2B5EF4-FFF2-40B4-BE49-F238E27FC236}">
                <a16:creationId xmlns:a16="http://schemas.microsoft.com/office/drawing/2014/main" id="{7F952602-B6DB-E513-1C7D-E622473E2D77}"/>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2" name="Rectangle 1">
            <a:extLst>
              <a:ext uri="{FF2B5EF4-FFF2-40B4-BE49-F238E27FC236}">
                <a16:creationId xmlns:a16="http://schemas.microsoft.com/office/drawing/2014/main" id="{4B60BC54-A104-BE04-49FA-59E3D9D6B5E2}"/>
              </a:ext>
            </a:extLst>
          </p:cNvPr>
          <p:cNvSpPr/>
          <p:nvPr/>
        </p:nvSpPr>
        <p:spPr>
          <a:xfrm>
            <a:off x="7011502" y="-147390"/>
            <a:ext cx="5219157" cy="685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3" name="Google Shape;493;p3"/>
          <p:cNvGrpSpPr/>
          <p:nvPr/>
        </p:nvGrpSpPr>
        <p:grpSpPr>
          <a:xfrm>
            <a:off x="4626380" y="2249924"/>
            <a:ext cx="6921829" cy="2078254"/>
            <a:chOff x="4578255" y="2223130"/>
            <a:chExt cx="6921829" cy="2078254"/>
          </a:xfrm>
        </p:grpSpPr>
        <p:sp>
          <p:nvSpPr>
            <p:cNvPr id="494" name="Google Shape;494;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a:rPr>
                <a:t>NỘI DUNG</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495" name="Google Shape;495;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Times New Roman" panose="02020603050405020304" pitchFamily="18" charset="0"/>
                  <a:cs typeface="Times New Roman" panose="02020603050405020304" pitchFamily="18" charset="0"/>
                  <a:sym typeface="Arial"/>
                </a:rPr>
                <a:t>CHÍNH</a:t>
              </a:r>
              <a:endParaRPr sz="4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496" name="Google Shape;496;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0" name="Google Shape;500;p3"/>
          <p:cNvSpPr/>
          <p:nvPr/>
        </p:nvSpPr>
        <p:spPr>
          <a:xfrm>
            <a:off x="786028" y="1311542"/>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rPr>
              <a:t>Tổng quan về đề tài</a:t>
            </a:r>
            <a:endParaRPr sz="2400" b="0" i="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501" name="Google Shape;501;p3"/>
          <p:cNvGrpSpPr/>
          <p:nvPr/>
        </p:nvGrpSpPr>
        <p:grpSpPr>
          <a:xfrm rot="-5400000">
            <a:off x="5090639" y="873380"/>
            <a:ext cx="18288" cy="923289"/>
            <a:chOff x="5839691" y="2626372"/>
            <a:chExt cx="1406625" cy="1605257"/>
          </a:xfrm>
        </p:grpSpPr>
        <p:sp>
          <p:nvSpPr>
            <p:cNvPr id="502" name="Google Shape;502;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3" name="Google Shape;503;p3"/>
            <p:cNvSpPr/>
            <p:nvPr/>
          </p:nvSpPr>
          <p:spPr>
            <a:xfrm>
              <a:off x="6048593" y="2626372"/>
              <a:ext cx="988745" cy="1605257"/>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04" name="Google Shape;504;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5" name="Google Shape;505;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6" name="Google Shape;506;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7" name="Google Shape;507;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8" name="Google Shape;508;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09" name="Google Shape;509;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0" name="Google Shape;510;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F2F2F2"/>
                </a:solidFill>
                <a:latin typeface="Times New Roman" panose="02020603050405020304" pitchFamily="18" charset="0"/>
                <a:cs typeface="Times New Roman" panose="02020603050405020304" pitchFamily="18" charset="0"/>
                <a:sym typeface="Arial"/>
              </a:rPr>
              <a:t>1</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11" name="Google Shape;511;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2" name="Google Shape;512;p3"/>
          <p:cNvSpPr/>
          <p:nvPr/>
        </p:nvSpPr>
        <p:spPr>
          <a:xfrm>
            <a:off x="754743" y="110928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516" name="Google Shape;516;p3"/>
          <p:cNvGrpSpPr/>
          <p:nvPr/>
        </p:nvGrpSpPr>
        <p:grpSpPr>
          <a:xfrm rot="-5400000">
            <a:off x="5084476" y="1999767"/>
            <a:ext cx="18288" cy="923289"/>
            <a:chOff x="5839691" y="2626372"/>
            <a:chExt cx="1406625" cy="1605257"/>
          </a:xfrm>
        </p:grpSpPr>
        <p:sp>
          <p:nvSpPr>
            <p:cNvPr id="517" name="Google Shape;517;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8" name="Google Shape;518;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19" name="Google Shape;519;p3"/>
          <p:cNvSpPr/>
          <p:nvPr/>
        </p:nvSpPr>
        <p:spPr>
          <a:xfrm>
            <a:off x="754743" y="2259093"/>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523" name="Google Shape;523;p3"/>
          <p:cNvGrpSpPr/>
          <p:nvPr/>
        </p:nvGrpSpPr>
        <p:grpSpPr>
          <a:xfrm rot="-5400000">
            <a:off x="5090640" y="3137366"/>
            <a:ext cx="18288" cy="923289"/>
            <a:chOff x="5839691" y="2626372"/>
            <a:chExt cx="1406625" cy="1605257"/>
          </a:xfrm>
        </p:grpSpPr>
        <p:sp>
          <p:nvSpPr>
            <p:cNvPr id="524" name="Google Shape;524;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25" name="Google Shape;525;p3"/>
            <p:cNvSpPr/>
            <p:nvPr/>
          </p:nvSpPr>
          <p:spPr>
            <a:xfrm>
              <a:off x="6048593" y="2626372"/>
              <a:ext cx="988745" cy="1605257"/>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26" name="Google Shape;526;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38" name="Google Shape;538;p3"/>
          <p:cNvSpPr/>
          <p:nvPr/>
        </p:nvSpPr>
        <p:spPr>
          <a:xfrm>
            <a:off x="845923" y="3558573"/>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Kết</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quả</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và</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hướng</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phát</a:t>
            </a:r>
            <a:r>
              <a:rPr lang="en-US"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b="0" i="0" u="none" strike="noStrike" cap="none" dirty="0" err="1">
                <a:solidFill>
                  <a:srgbClr val="3F3F3F"/>
                </a:solidFill>
                <a:latin typeface="Times New Roman" panose="02020603050405020304" pitchFamily="18" charset="0"/>
                <a:ea typeface="Times New Roman"/>
                <a:cs typeface="Times New Roman" panose="02020603050405020304" pitchFamily="18" charset="0"/>
                <a:sym typeface="Times New Roman"/>
              </a:rPr>
              <a:t>triển</a:t>
            </a:r>
            <a:endParaRPr sz="2400" b="0" i="0" u="none" strike="noStrike" cap="none"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539" name="Google Shape;539;p3"/>
          <p:cNvGrpSpPr/>
          <p:nvPr/>
        </p:nvGrpSpPr>
        <p:grpSpPr>
          <a:xfrm rot="-5400000">
            <a:off x="5095312" y="4380793"/>
            <a:ext cx="18288" cy="923289"/>
            <a:chOff x="5839691" y="2626372"/>
            <a:chExt cx="1406625" cy="1605257"/>
          </a:xfrm>
        </p:grpSpPr>
        <p:sp>
          <p:nvSpPr>
            <p:cNvPr id="540" name="Google Shape;540;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41" name="Google Shape;541;p3"/>
            <p:cNvSpPr/>
            <p:nvPr/>
          </p:nvSpPr>
          <p:spPr>
            <a:xfrm>
              <a:off x="6048593" y="2626372"/>
              <a:ext cx="988745" cy="1605257"/>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sp>
        <p:nvSpPr>
          <p:cNvPr id="542" name="Google Shape;542;p3"/>
          <p:cNvSpPr/>
          <p:nvPr/>
        </p:nvSpPr>
        <p:spPr>
          <a:xfrm>
            <a:off x="780338" y="4596401"/>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43" name="Google Shape;543;p3"/>
          <p:cNvSpPr/>
          <p:nvPr/>
        </p:nvSpPr>
        <p:spPr>
          <a:xfrm>
            <a:off x="780338" y="4725570"/>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rPr>
              <a:t>Demo sản phẩm</a:t>
            </a:r>
            <a:endParaRPr sz="2400" b="0" i="0" u="none" strike="noStrike" cap="none">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sp>
        <p:nvSpPr>
          <p:cNvPr id="544" name="Google Shape;544;p3"/>
          <p:cNvSpPr/>
          <p:nvPr/>
        </p:nvSpPr>
        <p:spPr>
          <a:xfrm>
            <a:off x="807558" y="2390978"/>
            <a:ext cx="4929923" cy="461665"/>
          </a:xfrm>
          <a:prstGeom prst="rect">
            <a:avLst/>
          </a:prstGeom>
          <a:noFill/>
          <a:ln>
            <a:noFill/>
          </a:ln>
        </p:spPr>
        <p:txBody>
          <a:bodyPr spcFirstLastPara="1" wrap="square" lIns="91425" tIns="45700" rIns="91425" bIns="45700" anchor="t" anchorCtr="0">
            <a:spAutoFit/>
          </a:bodyPr>
          <a:lstStyle/>
          <a:p>
            <a:pPr lvl="0">
              <a:buSzPts val="2400"/>
            </a:pP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Phân</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tích</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thiết</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kế</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hệ</a:t>
            </a:r>
            <a:r>
              <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rPr>
              <a:t> </a:t>
            </a:r>
            <a:r>
              <a:rPr lang="en-US" sz="2400" dirty="0" err="1">
                <a:solidFill>
                  <a:srgbClr val="3F3F3F"/>
                </a:solidFill>
                <a:latin typeface="Times New Roman" panose="02020603050405020304" pitchFamily="18" charset="0"/>
                <a:ea typeface="Times New Roman"/>
                <a:cs typeface="Times New Roman" panose="02020603050405020304" pitchFamily="18" charset="0"/>
                <a:sym typeface="Times New Roman"/>
              </a:rPr>
              <a:t>thống</a:t>
            </a:r>
            <a:endParaRPr lang="en-US" sz="2400" dirty="0">
              <a:solidFill>
                <a:srgbClr val="3F3F3F"/>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497" name="Google Shape;497;p3"/>
          <p:cNvGrpSpPr/>
          <p:nvPr/>
        </p:nvGrpSpPr>
        <p:grpSpPr>
          <a:xfrm>
            <a:off x="5555264" y="1137292"/>
            <a:ext cx="1403192" cy="810164"/>
            <a:chOff x="5908413" y="847857"/>
            <a:chExt cx="938013" cy="939583"/>
          </a:xfrm>
        </p:grpSpPr>
        <p:sp>
          <p:nvSpPr>
            <p:cNvPr id="498" name="Google Shape;498;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499" name="Google Shape;499;p3"/>
            <p:cNvSpPr/>
            <p:nvPr/>
          </p:nvSpPr>
          <p:spPr>
            <a:xfrm>
              <a:off x="6021503" y="927340"/>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Times New Roman" panose="02020603050405020304" pitchFamily="18" charset="0"/>
                  <a:cs typeface="Times New Roman" panose="02020603050405020304" pitchFamily="18" charset="0"/>
                  <a:sym typeface="Arial"/>
                </a:rPr>
                <a:t>1</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13" name="Google Shape;513;p3"/>
          <p:cNvGrpSpPr/>
          <p:nvPr/>
        </p:nvGrpSpPr>
        <p:grpSpPr>
          <a:xfrm>
            <a:off x="5569650" y="2238569"/>
            <a:ext cx="1388806" cy="810164"/>
            <a:chOff x="5915473" y="787140"/>
            <a:chExt cx="938013" cy="939583"/>
          </a:xfrm>
        </p:grpSpPr>
        <p:sp>
          <p:nvSpPr>
            <p:cNvPr id="514" name="Google Shape;514;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15" name="Google Shape;515;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Times New Roman" panose="02020603050405020304" pitchFamily="18" charset="0"/>
                  <a:cs typeface="Times New Roman" panose="02020603050405020304" pitchFamily="18" charset="0"/>
                  <a:sym typeface="Arial"/>
                </a:rPr>
                <a:t>2</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20" name="Google Shape;520;p3"/>
          <p:cNvGrpSpPr/>
          <p:nvPr/>
        </p:nvGrpSpPr>
        <p:grpSpPr>
          <a:xfrm>
            <a:off x="5555264" y="3403823"/>
            <a:ext cx="1397109" cy="810164"/>
            <a:chOff x="5930214" y="836056"/>
            <a:chExt cx="938013" cy="939583"/>
          </a:xfrm>
        </p:grpSpPr>
        <p:sp>
          <p:nvSpPr>
            <p:cNvPr id="521" name="Google Shape;521;p3"/>
            <p:cNvSpPr/>
            <p:nvPr/>
          </p:nvSpPr>
          <p:spPr>
            <a:xfrm>
              <a:off x="5930214" y="836056"/>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22" name="Google Shape;522;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Times New Roman" panose="02020603050405020304" pitchFamily="18" charset="0"/>
                  <a:cs typeface="Times New Roman" panose="02020603050405020304" pitchFamily="18" charset="0"/>
                  <a:sym typeface="Arial"/>
                </a:rPr>
                <a:t>3</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535" name="Google Shape;535;p3"/>
          <p:cNvGrpSpPr/>
          <p:nvPr/>
        </p:nvGrpSpPr>
        <p:grpSpPr>
          <a:xfrm>
            <a:off x="5555265" y="4555841"/>
            <a:ext cx="1403192" cy="810164"/>
            <a:chOff x="5914998" y="810429"/>
            <a:chExt cx="938013" cy="939583"/>
          </a:xfrm>
        </p:grpSpPr>
        <p:sp>
          <p:nvSpPr>
            <p:cNvPr id="536" name="Google Shape;536;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37" name="Google Shape;537;p3"/>
            <p:cNvSpPr/>
            <p:nvPr/>
          </p:nvSpPr>
          <p:spPr>
            <a:xfrm>
              <a:off x="6025676" y="900212"/>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dirty="0">
                  <a:solidFill>
                    <a:schemeClr val="lt1"/>
                  </a:solidFill>
                  <a:latin typeface="Times New Roman" panose="02020603050405020304" pitchFamily="18" charset="0"/>
                  <a:cs typeface="Times New Roman" panose="02020603050405020304" pitchFamily="18" charset="0"/>
                </a:rPr>
                <a:t>4</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0"/>
                                        </p:tgtEl>
                                        <p:attrNameLst>
                                          <p:attrName>style.visibility</p:attrName>
                                        </p:attrNameLst>
                                      </p:cBhvr>
                                      <p:to>
                                        <p:strVal val="visible"/>
                                      </p:to>
                                    </p:set>
                                    <p:animEffect transition="in" filter="fade">
                                      <p:cBhvr>
                                        <p:cTn id="11" dur="500"/>
                                        <p:tgtEl>
                                          <p:spTgt spid="50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500"/>
                                        <p:tgtEl>
                                          <p:spTgt spid="513"/>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4"/>
                                        </p:tgtEl>
                                        <p:attrNameLst>
                                          <p:attrName>style.visibility</p:attrName>
                                        </p:attrNameLst>
                                      </p:cBhvr>
                                      <p:to>
                                        <p:strVal val="visible"/>
                                      </p:to>
                                    </p:set>
                                    <p:animEffect transition="in" filter="fade">
                                      <p:cBhvr>
                                        <p:cTn id="20" dur="500"/>
                                        <p:tgtEl>
                                          <p:spTgt spid="5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0"/>
                                        </p:tgtEl>
                                        <p:attrNameLst>
                                          <p:attrName>style.visibility</p:attrName>
                                        </p:attrNameLst>
                                      </p:cBhvr>
                                      <p:to>
                                        <p:strVal val="visible"/>
                                      </p:to>
                                    </p:set>
                                    <p:animEffect transition="in" filter="fade">
                                      <p:cBhvr>
                                        <p:cTn id="25" dur="500"/>
                                        <p:tgtEl>
                                          <p:spTgt spid="52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38"/>
                                        </p:tgtEl>
                                        <p:attrNameLst>
                                          <p:attrName>style.visibility</p:attrName>
                                        </p:attrNameLst>
                                      </p:cBhvr>
                                      <p:to>
                                        <p:strVal val="visible"/>
                                      </p:to>
                                    </p:set>
                                    <p:animEffect transition="in" filter="fade">
                                      <p:cBhvr>
                                        <p:cTn id="29" dur="500"/>
                                        <p:tgtEl>
                                          <p:spTgt spid="53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35"/>
                                        </p:tgtEl>
                                        <p:attrNameLst>
                                          <p:attrName>style.visibility</p:attrName>
                                        </p:attrNameLst>
                                      </p:cBhvr>
                                      <p:to>
                                        <p:strVal val="visible"/>
                                      </p:to>
                                    </p:set>
                                    <p:animEffect transition="in" filter="fade">
                                      <p:cBhvr>
                                        <p:cTn id="34" dur="500"/>
                                        <p:tgtEl>
                                          <p:spTgt spid="53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43"/>
                                        </p:tgtEl>
                                        <p:attrNameLst>
                                          <p:attrName>style.visibility</p:attrName>
                                        </p:attrNameLst>
                                      </p:cBhvr>
                                      <p:to>
                                        <p:strVal val="visible"/>
                                      </p:to>
                                    </p:set>
                                    <p:animEffect transition="in" filter="fade">
                                      <p:cBhvr>
                                        <p:cTn id="38"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grpSp>
        <p:nvGrpSpPr>
          <p:cNvPr id="550" name="Google Shape;550;p4"/>
          <p:cNvGrpSpPr/>
          <p:nvPr/>
        </p:nvGrpSpPr>
        <p:grpSpPr>
          <a:xfrm>
            <a:off x="2386080" y="0"/>
            <a:ext cx="3314880" cy="6857640"/>
            <a:chOff x="2386080" y="0"/>
            <a:chExt cx="3314880" cy="6857640"/>
          </a:xfrm>
        </p:grpSpPr>
        <p:sp>
          <p:nvSpPr>
            <p:cNvPr id="551" name="Google Shape;551;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2" name="Google Shape;552;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3" name="Google Shape;553;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4" name="Google Shape;554;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
          <p:nvSpPr>
            <p:cNvPr id="555" name="Google Shape;555;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6" name="Google Shape;556;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7" name="Google Shape;557;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8" name="Google Shape;558;p4"/>
            <p:cNvSpPr/>
            <p:nvPr/>
          </p:nvSpPr>
          <p:spPr>
            <a:xfrm>
              <a:off x="37101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59" name="Google Shape;559;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0" name="Google Shape;560;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1" name="Google Shape;561;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2" name="Google Shape;562;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sp>
        <p:nvSpPr>
          <p:cNvPr id="563" name="Google Shape;563;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00B0F0"/>
                </a:solidFill>
                <a:latin typeface="Times New Roman" panose="02020603050405020304" pitchFamily="18" charset="0"/>
                <a:ea typeface="Calibri"/>
                <a:cs typeface="Times New Roman" panose="02020603050405020304" pitchFamily="18" charset="0"/>
                <a:sym typeface="Calibri"/>
              </a:rPr>
              <a:t>Phần</a:t>
            </a:r>
            <a:r>
              <a:rPr lang="en-US" sz="4800" b="1" i="1" u="none" strike="noStrike" cap="none" dirty="0">
                <a:solidFill>
                  <a:srgbClr val="00B0F0"/>
                </a:solidFill>
                <a:latin typeface="Times New Roman" panose="02020603050405020304" pitchFamily="18" charset="0"/>
                <a:ea typeface="Calibri"/>
                <a:cs typeface="Times New Roman" panose="02020603050405020304" pitchFamily="18" charset="0"/>
                <a:sym typeface="Calibri"/>
              </a:rPr>
              <a:t> 01 :</a:t>
            </a:r>
            <a:endParaRPr sz="48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grpSp>
        <p:nvGrpSpPr>
          <p:cNvPr id="564" name="Google Shape;564;p4"/>
          <p:cNvGrpSpPr/>
          <p:nvPr/>
        </p:nvGrpSpPr>
        <p:grpSpPr>
          <a:xfrm>
            <a:off x="5867401" y="2495350"/>
            <a:ext cx="4937098" cy="1937540"/>
            <a:chOff x="5894486" y="1770109"/>
            <a:chExt cx="5259520" cy="242654"/>
          </a:xfrm>
        </p:grpSpPr>
        <p:sp>
          <p:nvSpPr>
            <p:cNvPr id="565" name="Google Shape;565;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Times New Roman" panose="02020603050405020304" pitchFamily="18" charset="0"/>
                  <a:ea typeface="Calibri"/>
                  <a:cs typeface="Times New Roman" panose="02020603050405020304" pitchFamily="18" charset="0"/>
                  <a:sym typeface="Calibri"/>
                </a:rPr>
                <a:t>TỔNG QUAN </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Times New Roman" panose="02020603050405020304" pitchFamily="18" charset="0"/>
                  <a:ea typeface="Calibri"/>
                  <a:cs typeface="Times New Roman" panose="02020603050405020304" pitchFamily="18" charset="0"/>
                  <a:sym typeface="Calibri"/>
                </a:rPr>
                <a:t>VỀ ĐỀ TÀI</a:t>
              </a:r>
              <a:endParaRPr sz="6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66" name="Google Shape;566;p4"/>
            <p:cNvSpPr/>
            <p:nvPr/>
          </p:nvSpPr>
          <p:spPr>
            <a:xfrm>
              <a:off x="6525360" y="1770480"/>
              <a:ext cx="297000" cy="46072"/>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Times New Roman" panose="02020603050405020304" pitchFamily="18" charset="0"/>
                  <a:ea typeface="Calibri"/>
                  <a:cs typeface="Times New Roman" panose="02020603050405020304" pitchFamily="18" charset="0"/>
                  <a:sym typeface="Calibri"/>
                </a:rPr>
                <a:t>1</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567" name="Google Shape;567;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68" name="Google Shape;568;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 name="Isosceles Triangle 1">
            <a:extLst>
              <a:ext uri="{FF2B5EF4-FFF2-40B4-BE49-F238E27FC236}">
                <a16:creationId xmlns:a16="http://schemas.microsoft.com/office/drawing/2014/main" id="{6F6890DC-03A0-CDDE-9C9D-C4B7A2B411BE}"/>
              </a:ext>
            </a:extLst>
          </p:cNvPr>
          <p:cNvSpPr/>
          <p:nvPr/>
        </p:nvSpPr>
        <p:spPr>
          <a:xfrm>
            <a:off x="3719064" y="3420000"/>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a:extLst>
              <a:ext uri="{FF2B5EF4-FFF2-40B4-BE49-F238E27FC236}">
                <a16:creationId xmlns:a16="http://schemas.microsoft.com/office/drawing/2014/main" id="{899931E9-33C0-E7C8-3996-D3983CA0F959}"/>
              </a:ext>
            </a:extLst>
          </p:cNvPr>
          <p:cNvSpPr/>
          <p:nvPr/>
        </p:nvSpPr>
        <p:spPr>
          <a:xfrm>
            <a:off x="4372920" y="2300037"/>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FB9D67F1-590F-9DE5-02ED-3F8FBCAFCA97}"/>
              </a:ext>
            </a:extLst>
          </p:cNvPr>
          <p:cNvSpPr/>
          <p:nvPr/>
        </p:nvSpPr>
        <p:spPr>
          <a:xfrm>
            <a:off x="2411100" y="5699562"/>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F54B3068-5E78-1696-6A8A-159DA581ACC7}"/>
              </a:ext>
            </a:extLst>
          </p:cNvPr>
          <p:cNvSpPr/>
          <p:nvPr/>
        </p:nvSpPr>
        <p:spPr>
          <a:xfrm>
            <a:off x="3047400" y="22677"/>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6" name="Google Shape;576;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7" name="Google Shape;577;p5"/>
          <p:cNvSpPr/>
          <p:nvPr/>
        </p:nvSpPr>
        <p:spPr>
          <a:xfrm>
            <a:off x="4382364" y="2646589"/>
            <a:ext cx="2183400" cy="2145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78" name="Google Shape;578;p5"/>
          <p:cNvSpPr/>
          <p:nvPr/>
        </p:nvSpPr>
        <p:spPr>
          <a:xfrm>
            <a:off x="927360" y="4388040"/>
            <a:ext cx="180936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200"/>
              <a:buFont typeface="Arial"/>
              <a:buNone/>
            </a:pPr>
            <a:r>
              <a:rPr lang="en-US" sz="1200" b="0" i="0" u="none" strike="noStrike" cap="none">
                <a:solidFill>
                  <a:srgbClr val="FFFFFF"/>
                </a:solidFill>
                <a:latin typeface="Times New Roman" panose="02020603050405020304" pitchFamily="18" charset="0"/>
                <a:cs typeface="Times New Roman" panose="02020603050405020304" pitchFamily="18" charset="0"/>
                <a:sym typeface="Arial"/>
              </a:rPr>
              <a:t>click to add your text here click to add your text here click to add your text here.</a:t>
            </a:r>
            <a:endParaRPr sz="12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82" name="Google Shape;582;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583" name="Google Shape;583;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B0F0"/>
                </a:solidFill>
                <a:latin typeface="Times New Roman" panose="02020603050405020304" pitchFamily="18" charset="0"/>
                <a:ea typeface="Calibri"/>
                <a:cs typeface="Times New Roman" panose="02020603050405020304" pitchFamily="18" charset="0"/>
                <a:sym typeface="Calibri"/>
              </a:rPr>
              <a:t>1. TỔNG QUAN VỀ ĐỀ TÀI</a:t>
            </a:r>
            <a:endParaRPr sz="2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84AE895E-0476-A6F8-EAC6-E3BAE13AEDE9}"/>
              </a:ext>
            </a:extLst>
          </p:cNvPr>
          <p:cNvSpPr txBox="1"/>
          <p:nvPr/>
        </p:nvSpPr>
        <p:spPr>
          <a:xfrm>
            <a:off x="665970" y="1377851"/>
            <a:ext cx="9584159" cy="3156057"/>
          </a:xfrm>
          <a:prstGeom prst="rect">
            <a:avLst/>
          </a:prstGeom>
          <a:noFill/>
        </p:spPr>
        <p:txBody>
          <a:bodyPr wrap="square">
            <a:spAutoFit/>
          </a:bodyPr>
          <a:lstStyle/>
          <a:p>
            <a:pPr marL="342900" lvl="0" indent="-342900" algn="just">
              <a:lnSpc>
                <a:spcPct val="120000"/>
              </a:lnSpc>
              <a:buSzPts val="2000"/>
              <a:buFont typeface="Wingdings" panose="05000000000000000000" pitchFamily="2" charset="2"/>
              <a:buChar char="ü"/>
            </a:pPr>
            <a:r>
              <a:rPr lang="vi-VN" sz="2400" dirty="0">
                <a:solidFill>
                  <a:schemeClr val="tx1"/>
                </a:solidFill>
                <a:latin typeface="Times New Roman" panose="02020603050405020304" pitchFamily="18" charset="0"/>
                <a:cs typeface="Times New Roman" panose="02020603050405020304" pitchFamily="18" charset="0"/>
              </a:rPr>
              <a:t>Hiện nay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lĩnh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vực</a:t>
            </a:r>
            <a:r>
              <a:rPr lang="vi-VN" sz="2400" dirty="0">
                <a:solidFill>
                  <a:schemeClr val="tx1"/>
                </a:solidFill>
                <a:latin typeface="Times New Roman" panose="02020603050405020304" pitchFamily="18" charset="0"/>
                <a:cs typeface="Times New Roman" panose="02020603050405020304" pitchFamily="18" charset="0"/>
              </a:rPr>
              <a:t> công nghệ thông tin không ngừng phát triển mạnh mẽ và hiện đại, các nền tảng số ngày càng tiếp cận tới người dùng dễ dàng hơn. </a:t>
            </a:r>
            <a:endParaRPr lang="en-US" sz="2400" dirty="0">
              <a:solidFill>
                <a:schemeClr val="tx1"/>
              </a:solidFill>
              <a:latin typeface="Times New Roman" panose="02020603050405020304" pitchFamily="18" charset="0"/>
              <a:cs typeface="Times New Roman" panose="02020603050405020304" pitchFamily="18" charset="0"/>
            </a:endParaRPr>
          </a:p>
          <a:p>
            <a:pPr lvl="0" algn="just">
              <a:lnSpc>
                <a:spcPct val="120000"/>
              </a:lnSpc>
              <a:buSzPts val="2000"/>
            </a:pPr>
            <a:endParaRPr lang="en-US" sz="2400"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20000"/>
              </a:lnSpc>
              <a:buSzPts val="2000"/>
              <a:buFont typeface="Wingdings" panose="05000000000000000000" pitchFamily="2" charset="2"/>
              <a:buChar char="ü"/>
            </a:pPr>
            <a:r>
              <a:rPr lang="en-US" sz="2400" dirty="0" err="1">
                <a:solidFill>
                  <a:schemeClr val="tx1"/>
                </a:solidFill>
                <a:latin typeface="Times New Roman" panose="02020603050405020304" pitchFamily="18" charset="0"/>
                <a:cs typeface="Times New Roman" panose="02020603050405020304" pitchFamily="18" charset="0"/>
              </a:rPr>
              <a:t>Nắm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bắt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cầu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yêu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cầu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dịch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vụ</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ngày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cao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tiêu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dùng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thì</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việc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người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tiêu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dùng</a:t>
            </a:r>
            <a:r>
              <a:rPr lang="en-US" sz="2400" dirty="0">
                <a:solidFill>
                  <a:schemeClr val="tx1"/>
                </a:solidFill>
                <a:latin typeface="Times New Roman" panose="02020603050405020304" pitchFamily="18" charset="0"/>
                <a:cs typeface="Times New Roman" panose="02020603050405020304" pitchFamily="18" charset="0"/>
              </a:rPr>
              <a:t> qua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trang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tử</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lại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càng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thể</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thế</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vượt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trội</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3" name="Google Shape;568;p4">
            <a:extLst>
              <a:ext uri="{FF2B5EF4-FFF2-40B4-BE49-F238E27FC236}">
                <a16:creationId xmlns:a16="http://schemas.microsoft.com/office/drawing/2014/main" id="{C7BEEC16-3793-08A5-294B-3F3167873D82}"/>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5" name="Google Shape;582;p5">
            <a:extLst>
              <a:ext uri="{FF2B5EF4-FFF2-40B4-BE49-F238E27FC236}">
                <a16:creationId xmlns:a16="http://schemas.microsoft.com/office/drawing/2014/main" id="{42F18C85-3DD3-1952-C37F-4E7BEC6B49F2}"/>
              </a:ext>
            </a:extLst>
          </p:cNvPr>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4" name="Rectangle 3">
            <a:extLst>
              <a:ext uri="{FF2B5EF4-FFF2-40B4-BE49-F238E27FC236}">
                <a16:creationId xmlns:a16="http://schemas.microsoft.com/office/drawing/2014/main" id="{A0140ED9-5B8E-C1FA-1504-8D56B86EBBF9}"/>
              </a:ext>
            </a:extLst>
          </p:cNvPr>
          <p:cNvSpPr/>
          <p:nvPr/>
        </p:nvSpPr>
        <p:spPr>
          <a:xfrm rot="18452080">
            <a:off x="8686510" y="-838649"/>
            <a:ext cx="5405436" cy="695661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Google Shape;592;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B0F0"/>
                </a:solidFill>
                <a:latin typeface="Times New Roman" panose="02020603050405020304" pitchFamily="18" charset="0"/>
                <a:ea typeface="Calibri"/>
                <a:cs typeface="Times New Roman" panose="02020603050405020304" pitchFamily="18" charset="0"/>
                <a:sym typeface="Calibri"/>
              </a:rPr>
              <a:t>2.LÝ DO CHỌN ĐỀ TÀI</a:t>
            </a:r>
            <a:endParaRPr sz="2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grpSp>
        <p:nvGrpSpPr>
          <p:cNvPr id="593" name="Google Shape;593;p6"/>
          <p:cNvGrpSpPr/>
          <p:nvPr/>
        </p:nvGrpSpPr>
        <p:grpSpPr>
          <a:xfrm>
            <a:off x="4419234" y="1421155"/>
            <a:ext cx="3353532" cy="3703296"/>
            <a:chOff x="4543425" y="2277493"/>
            <a:chExt cx="3105150" cy="3379338"/>
          </a:xfrm>
        </p:grpSpPr>
        <p:sp>
          <p:nvSpPr>
            <p:cNvPr id="594" name="Google Shape;594;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595" name="Google Shape;595;p6"/>
            <p:cNvSpPr txBox="1"/>
            <p:nvPr/>
          </p:nvSpPr>
          <p:spPr>
            <a:xfrm>
              <a:off x="4759485" y="3498423"/>
              <a:ext cx="2689700" cy="12076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Giúp</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tối</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ưu</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hóa</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chi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phí</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nâng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cao</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hiệu</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quả</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kinh</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doanh</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Dễ</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dàng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quản</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lý</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kiểm</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soát</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được</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cửa</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hàng</a:t>
              </a:r>
              <a:endParaRPr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596" name="Google Shape;596;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9" name="Google Shape;599;p6"/>
            <p:cNvCxnSpPr/>
            <p:nvPr/>
          </p:nvCxnSpPr>
          <p:spPr>
            <a:xfrm>
              <a:off x="7081837" y="4518593"/>
              <a:ext cx="0" cy="1138238"/>
            </a:xfrm>
            <a:prstGeom prst="straightConnector1">
              <a:avLst/>
            </a:prstGeom>
            <a:noFill/>
            <a:ln w="38100" cap="flat" cmpd="sng">
              <a:solidFill>
                <a:srgbClr val="00B0F0"/>
              </a:solidFill>
              <a:prstDash val="solid"/>
              <a:miter lim="8000"/>
              <a:headEnd type="none" w="sm" len="sm"/>
              <a:tailEnd type="none" w="sm" len="sm"/>
            </a:ln>
          </p:spPr>
        </p:cxnSp>
        <p:sp>
          <p:nvSpPr>
            <p:cNvPr id="600" name="Google Shape;600;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601" name="Google Shape;601;p6"/>
          <p:cNvGrpSpPr/>
          <p:nvPr/>
        </p:nvGrpSpPr>
        <p:grpSpPr>
          <a:xfrm>
            <a:off x="521303" y="1426113"/>
            <a:ext cx="3439785" cy="3703297"/>
            <a:chOff x="7971474" y="2277493"/>
            <a:chExt cx="3150057" cy="3379338"/>
          </a:xfrm>
        </p:grpSpPr>
        <p:sp>
          <p:nvSpPr>
            <p:cNvPr id="602" name="Google Shape;602;p6"/>
            <p:cNvSpPr/>
            <p:nvPr/>
          </p:nvSpPr>
          <p:spPr>
            <a:xfrm>
              <a:off x="8016381"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603" name="Google Shape;603;p6"/>
            <p:cNvSpPr txBox="1"/>
            <p:nvPr/>
          </p:nvSpPr>
          <p:spPr>
            <a:xfrm>
              <a:off x="8194256" y="3490008"/>
              <a:ext cx="2689700" cy="12076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Kinh</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doanh</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trên</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các</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trang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thương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mại</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điện</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tử</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đang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là</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xu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thế</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của</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thị</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trường</a:t>
              </a:r>
              <a:endParaRPr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604" name="Google Shape;604;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8521542" y="2277493"/>
              <a:ext cx="0" cy="1138238"/>
            </a:xfrm>
            <a:prstGeom prst="straightConnector1">
              <a:avLst/>
            </a:prstGeom>
            <a:noFill/>
            <a:ln w="38100" cap="flat" cmpd="sng">
              <a:solidFill>
                <a:srgbClr val="00B0F0"/>
              </a:solidFill>
              <a:prstDash val="solid"/>
              <a:miter lim="8000"/>
              <a:headEnd type="none" w="sm" len="sm"/>
              <a:tailEnd type="none" w="sm" len="sm"/>
            </a:ln>
          </p:spPr>
        </p:cxnSp>
        <p:cxnSp>
          <p:nvCxnSpPr>
            <p:cNvPr id="606" name="Google Shape;606;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7" name="Google Shape;607;p6"/>
            <p:cNvCxnSpPr/>
            <p:nvPr/>
          </p:nvCxnSpPr>
          <p:spPr>
            <a:xfrm>
              <a:off x="10493216" y="4518593"/>
              <a:ext cx="0" cy="1138238"/>
            </a:xfrm>
            <a:prstGeom prst="straightConnector1">
              <a:avLst/>
            </a:prstGeom>
            <a:noFill/>
            <a:ln w="38100" cap="flat" cmpd="sng">
              <a:solidFill>
                <a:srgbClr val="00B0F0"/>
              </a:solidFill>
              <a:prstDash val="solid"/>
              <a:miter lim="8000"/>
              <a:headEnd type="none" w="sm" len="sm"/>
              <a:tailEnd type="none" w="sm" len="sm"/>
            </a:ln>
          </p:spPr>
        </p:cxnSp>
        <p:sp>
          <p:nvSpPr>
            <p:cNvPr id="608" name="Google Shape;608;p6"/>
            <p:cNvSpPr/>
            <p:nvPr/>
          </p:nvSpPr>
          <p:spPr>
            <a:xfrm>
              <a:off x="9239651" y="2930928"/>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612" name="Google Shape;612;p6"/>
          <p:cNvGrpSpPr/>
          <p:nvPr/>
        </p:nvGrpSpPr>
        <p:grpSpPr>
          <a:xfrm>
            <a:off x="8330811" y="1440090"/>
            <a:ext cx="3323536" cy="3986346"/>
            <a:chOff x="1015001" y="879443"/>
            <a:chExt cx="3105150" cy="3723759"/>
          </a:xfrm>
        </p:grpSpPr>
        <p:grpSp>
          <p:nvGrpSpPr>
            <p:cNvPr id="613" name="Google Shape;613;p6"/>
            <p:cNvGrpSpPr/>
            <p:nvPr/>
          </p:nvGrpSpPr>
          <p:grpSpPr>
            <a:xfrm>
              <a:off x="1015001" y="879443"/>
              <a:ext cx="3105150" cy="3723759"/>
              <a:chOff x="1121329" y="2277493"/>
              <a:chExt cx="3105150" cy="3723759"/>
            </a:xfrm>
          </p:grpSpPr>
          <p:sp>
            <p:nvSpPr>
              <p:cNvPr id="614" name="Google Shape;614;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cxnSp>
            <p:nvCxnSpPr>
              <p:cNvPr id="615" name="Google Shape;615;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8" name="Google Shape;618;p6"/>
              <p:cNvCxnSpPr/>
              <p:nvPr/>
            </p:nvCxnSpPr>
            <p:spPr>
              <a:xfrm>
                <a:off x="3665696" y="4863014"/>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9" name="Google Shape;619;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620" name="Google Shape;620;p6"/>
            <p:cNvSpPr txBox="1"/>
            <p:nvPr/>
          </p:nvSpPr>
          <p:spPr>
            <a:xfrm>
              <a:off x="1120785" y="2098179"/>
              <a:ext cx="2991032" cy="152372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Quảng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bá</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được</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hình</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ảnh</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xây</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dựng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thương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hiệu</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và</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uy</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tín</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cho</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cửa</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hang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cũng</a:t>
              </a: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như</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tiếp</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cận</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với</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một</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tệp</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khách</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hang </a:t>
              </a:r>
              <a:r>
                <a:rPr lang="en-US" sz="2000" b="1" dirty="0" err="1">
                  <a:solidFill>
                    <a:schemeClr val="dk1"/>
                  </a:solidFill>
                  <a:latin typeface="Times New Roman" panose="02020603050405020304" pitchFamily="18" charset="0"/>
                  <a:ea typeface="Times New Roman"/>
                  <a:cs typeface="Times New Roman" panose="02020603050405020304" pitchFamily="18" charset="0"/>
                  <a:sym typeface="Times New Roman"/>
                </a:rPr>
                <a:t>lớn</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a:t>
              </a:r>
              <a:endParaRPr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2" name="Google Shape;568;p4">
            <a:extLst>
              <a:ext uri="{FF2B5EF4-FFF2-40B4-BE49-F238E27FC236}">
                <a16:creationId xmlns:a16="http://schemas.microsoft.com/office/drawing/2014/main" id="{BC397A4D-07DE-F9C1-C0BD-050ACAF0722B}"/>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 name="Arrow: Right 2">
            <a:extLst>
              <a:ext uri="{FF2B5EF4-FFF2-40B4-BE49-F238E27FC236}">
                <a16:creationId xmlns:a16="http://schemas.microsoft.com/office/drawing/2014/main" id="{0EB30AD2-1645-3C0B-91B9-C7CEB8784B4C}"/>
              </a:ext>
            </a:extLst>
          </p:cNvPr>
          <p:cNvSpPr/>
          <p:nvPr/>
        </p:nvSpPr>
        <p:spPr>
          <a:xfrm>
            <a:off x="870155" y="5124451"/>
            <a:ext cx="1550583" cy="90763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1962D55-B0FF-72E5-4F14-ED0CAEEB0228}"/>
              </a:ext>
            </a:extLst>
          </p:cNvPr>
          <p:cNvSpPr/>
          <p:nvPr/>
        </p:nvSpPr>
        <p:spPr>
          <a:xfrm>
            <a:off x="2608258" y="5206885"/>
            <a:ext cx="6341804" cy="82520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cs typeface="Times New Roman" panose="02020603050405020304" pitchFamily="18" charset="0"/>
              </a:rPr>
              <a:t>Xây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dựng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ứng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dụng</a:t>
            </a:r>
            <a:r>
              <a:rPr lang="en-US" dirty="0">
                <a:solidFill>
                  <a:schemeClr val="tx1"/>
                </a:solidFill>
                <a:latin typeface="Times New Roman" panose="02020603050405020304" pitchFamily="18" charset="0"/>
                <a:cs typeface="Times New Roman" panose="02020603050405020304" pitchFamily="18" charset="0"/>
              </a:rPr>
              <a:t> web </a:t>
            </a:r>
            <a:r>
              <a:rPr lang="en-US" dirty="0" err="1">
                <a:solidFill>
                  <a:schemeClr val="tx1"/>
                </a:solidFill>
                <a:latin typeface="Times New Roman" panose="02020603050405020304" pitchFamily="18" charset="0"/>
                <a:cs typeface="Times New Roman" panose="02020603050405020304" pitchFamily="18" charset="0"/>
              </a:rPr>
              <a:t>phục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vụ</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như</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kinh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doanh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hàng</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và</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cầu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mua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điện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thoại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người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tiêu</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dùng</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1"/>
                                        </p:tgtEl>
                                        <p:attrNameLst>
                                          <p:attrName>style.visibility</p:attrName>
                                        </p:attrNameLst>
                                      </p:cBhvr>
                                      <p:to>
                                        <p:strVal val="visible"/>
                                      </p:to>
                                    </p:set>
                                    <p:anim calcmode="lin" valueType="num">
                                      <p:cBhvr additive="base">
                                        <p:cTn id="7" dur="1000" fill="hold"/>
                                        <p:tgtEl>
                                          <p:spTgt spid="601"/>
                                        </p:tgtEl>
                                        <p:attrNameLst>
                                          <p:attrName>ppt_x</p:attrName>
                                        </p:attrNameLst>
                                      </p:cBhvr>
                                      <p:tavLst>
                                        <p:tav tm="0">
                                          <p:val>
                                            <p:strVal val="#ppt_x"/>
                                          </p:val>
                                        </p:tav>
                                        <p:tav tm="100000">
                                          <p:val>
                                            <p:strVal val="#ppt_x"/>
                                          </p:val>
                                        </p:tav>
                                      </p:tavLst>
                                    </p:anim>
                                    <p:anim calcmode="lin" valueType="num">
                                      <p:cBhvr additive="base">
                                        <p:cTn id="8" dur="1000" fill="hold"/>
                                        <p:tgtEl>
                                          <p:spTgt spid="6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
                                        </p:tgtEl>
                                        <p:attrNameLst>
                                          <p:attrName>style.visibility</p:attrName>
                                        </p:attrNameLst>
                                      </p:cBhvr>
                                      <p:to>
                                        <p:strVal val="visible"/>
                                      </p:to>
                                    </p:set>
                                    <p:anim calcmode="lin" valueType="num">
                                      <p:cBhvr additive="base">
                                        <p:cTn id="13" dur="1000" fill="hold"/>
                                        <p:tgtEl>
                                          <p:spTgt spid="593"/>
                                        </p:tgtEl>
                                        <p:attrNameLst>
                                          <p:attrName>ppt_x</p:attrName>
                                        </p:attrNameLst>
                                      </p:cBhvr>
                                      <p:tavLst>
                                        <p:tav tm="0">
                                          <p:val>
                                            <p:strVal val="#ppt_x"/>
                                          </p:val>
                                        </p:tav>
                                        <p:tav tm="100000">
                                          <p:val>
                                            <p:strVal val="#ppt_x"/>
                                          </p:val>
                                        </p:tav>
                                      </p:tavLst>
                                    </p:anim>
                                    <p:anim calcmode="lin" valueType="num">
                                      <p:cBhvr additive="base">
                                        <p:cTn id="14" dur="1000" fill="hold"/>
                                        <p:tgtEl>
                                          <p:spTgt spid="5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2"/>
                                        </p:tgtEl>
                                        <p:attrNameLst>
                                          <p:attrName>style.visibility</p:attrName>
                                        </p:attrNameLst>
                                      </p:cBhvr>
                                      <p:to>
                                        <p:strVal val="visible"/>
                                      </p:to>
                                    </p:set>
                                    <p:anim calcmode="lin" valueType="num">
                                      <p:cBhvr additive="base">
                                        <p:cTn id="19" dur="1000" fill="hold"/>
                                        <p:tgtEl>
                                          <p:spTgt spid="612"/>
                                        </p:tgtEl>
                                        <p:attrNameLst>
                                          <p:attrName>ppt_x</p:attrName>
                                        </p:attrNameLst>
                                      </p:cBhvr>
                                      <p:tavLst>
                                        <p:tav tm="0">
                                          <p:val>
                                            <p:strVal val="#ppt_x"/>
                                          </p:val>
                                        </p:tav>
                                        <p:tav tm="100000">
                                          <p:val>
                                            <p:strVal val="#ppt_x"/>
                                          </p:val>
                                        </p:tav>
                                      </p:tavLst>
                                    </p:anim>
                                    <p:anim calcmode="lin" valueType="num">
                                      <p:cBhvr additive="base">
                                        <p:cTn id="20" dur="1000" fill="hold"/>
                                        <p:tgtEl>
                                          <p:spTgt spid="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B0F0"/>
                </a:solidFill>
                <a:latin typeface="Times New Roman" panose="02020603050405020304" pitchFamily="18" charset="0"/>
                <a:ea typeface="Calibri"/>
                <a:cs typeface="Times New Roman" panose="02020603050405020304" pitchFamily="18" charset="0"/>
                <a:sym typeface="Calibri"/>
              </a:rPr>
              <a:t>3. CÔNG NGHỆ VÀ NGÔN NGỮ SỬ DỤNG</a:t>
            </a:r>
            <a:endParaRPr sz="2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
        <p:nvSpPr>
          <p:cNvPr id="2" name="Google Shape;568;p4">
            <a:extLst>
              <a:ext uri="{FF2B5EF4-FFF2-40B4-BE49-F238E27FC236}">
                <a16:creationId xmlns:a16="http://schemas.microsoft.com/office/drawing/2014/main" id="{2E3BD762-2C2C-8F50-BFD5-0B6EE5ADAB14}"/>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1026" name="Picture 2" descr="Java Spring Boot là gì ? Java Spring MVC là gì ? Spring Framework là gì ?">
            <a:extLst>
              <a:ext uri="{FF2B5EF4-FFF2-40B4-BE49-F238E27FC236}">
                <a16:creationId xmlns:a16="http://schemas.microsoft.com/office/drawing/2014/main" id="{36B2DCF3-2F0E-487C-0402-42A1679A4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798" y="1722982"/>
            <a:ext cx="4096309" cy="35227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MySQL Server là gì? MySQL Workbench là gì? Tổng quan về MySQL - Ưu điểm của  MySQL">
            <a:extLst>
              <a:ext uri="{FF2B5EF4-FFF2-40B4-BE49-F238E27FC236}">
                <a16:creationId xmlns:a16="http://schemas.microsoft.com/office/drawing/2014/main" id="{E71F58D6-804F-49D3-F860-6E23351877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9000" y="1080044"/>
            <a:ext cx="4096309" cy="2080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Learn Bootstrap Tutorial - JavaTpoint">
            <a:extLst>
              <a:ext uri="{FF2B5EF4-FFF2-40B4-BE49-F238E27FC236}">
                <a16:creationId xmlns:a16="http://schemas.microsoft.com/office/drawing/2014/main" id="{9B69C1E6-B4F9-2BC0-BA7C-4A09DB9CE7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3606049"/>
            <a:ext cx="4096308" cy="28149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7" name="Arrow: Right 6">
            <a:extLst>
              <a:ext uri="{FF2B5EF4-FFF2-40B4-BE49-F238E27FC236}">
                <a16:creationId xmlns:a16="http://schemas.microsoft.com/office/drawing/2014/main" id="{504E6C6A-DBCA-F948-2435-0DC76EA6CB2F}"/>
              </a:ext>
            </a:extLst>
          </p:cNvPr>
          <p:cNvSpPr/>
          <p:nvPr/>
        </p:nvSpPr>
        <p:spPr>
          <a:xfrm>
            <a:off x="6779171" y="3017935"/>
            <a:ext cx="968502" cy="612250"/>
          </a:xfrm>
          <a:prstGeom prst="rightArrow">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3F4DB474-9EA4-41EB-E4FE-7C2B60D1F1A6}"/>
              </a:ext>
            </a:extLst>
          </p:cNvPr>
          <p:cNvSpPr/>
          <p:nvPr/>
        </p:nvSpPr>
        <p:spPr>
          <a:xfrm>
            <a:off x="5412183" y="3009585"/>
            <a:ext cx="968502" cy="612250"/>
          </a:xfrm>
          <a:prstGeom prst="rightArrow">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B70EA1B8-A122-7185-FED3-B4659532C2F2}"/>
              </a:ext>
            </a:extLst>
          </p:cNvPr>
          <p:cNvSpPr/>
          <p:nvPr/>
        </p:nvSpPr>
        <p:spPr>
          <a:xfrm>
            <a:off x="2643251" y="3014165"/>
            <a:ext cx="968502" cy="612250"/>
          </a:xfrm>
          <a:prstGeom prst="rightArrow">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A8406CA-5689-E501-7D5B-B02E625737AE}"/>
              </a:ext>
            </a:extLst>
          </p:cNvPr>
          <p:cNvSpPr/>
          <p:nvPr/>
        </p:nvSpPr>
        <p:spPr>
          <a:xfrm>
            <a:off x="3994096" y="3009585"/>
            <a:ext cx="968502" cy="612250"/>
          </a:xfrm>
          <a:prstGeom prst="rightArrow">
            <a:avLst/>
          </a:prstGeom>
          <a:solidFill>
            <a:srgbClr val="00B0F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grpSp>
        <p:nvGrpSpPr>
          <p:cNvPr id="663" name="Google Shape;663;p9"/>
          <p:cNvGrpSpPr/>
          <p:nvPr/>
        </p:nvGrpSpPr>
        <p:grpSpPr>
          <a:xfrm>
            <a:off x="2184197" y="1821240"/>
            <a:ext cx="8586391" cy="3005640"/>
            <a:chOff x="1629720" y="2277360"/>
            <a:chExt cx="8810640" cy="3005640"/>
          </a:xfrm>
        </p:grpSpPr>
        <p:sp>
          <p:nvSpPr>
            <p:cNvPr id="664" name="Google Shape;664;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65" name="Google Shape;665;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66" name="Google Shape;666;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67" name="Google Shape;667;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0" name="Google Shape;670;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1" name="Google Shape;671;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2" name="Google Shape;672;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3" name="Google Shape;673;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4" name="Google Shape;674;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5" name="Google Shape;675;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7" name="Google Shape;677;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sym typeface="Arial"/>
              </a:endParaRPr>
            </a:p>
          </p:txBody>
        </p:sp>
        <p:sp>
          <p:nvSpPr>
            <p:cNvPr id="679" name="Google Shape;679;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sym typeface="Arial"/>
              </a:endParaRPr>
            </a:p>
          </p:txBody>
        </p:sp>
        <p:sp>
          <p:nvSpPr>
            <p:cNvPr id="680" name="Google Shape;680;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sym typeface="Arial"/>
              </a:endParaRPr>
            </a:p>
          </p:txBody>
        </p:sp>
        <p:sp>
          <p:nvSpPr>
            <p:cNvPr id="681" name="Google Shape;681;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sym typeface="Arial"/>
              </a:endParaRPr>
            </a:p>
          </p:txBody>
        </p:sp>
        <p:sp>
          <p:nvSpPr>
            <p:cNvPr id="683" name="Google Shape;683;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sym typeface="Arial"/>
              </a:endParaRPr>
            </a:p>
          </p:txBody>
        </p:sp>
        <p:sp>
          <p:nvSpPr>
            <p:cNvPr id="684" name="Google Shape;684;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sym typeface="Arial"/>
              </a:endParaRPr>
            </a:p>
          </p:txBody>
        </p:sp>
        <p:cxnSp>
          <p:nvCxnSpPr>
            <p:cNvPr id="686" name="Google Shape;686;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1" name="Google Shape;691;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2" name="Google Shape;692;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3" name="Google Shape;693;p9"/>
          <p:cNvGrpSpPr/>
          <p:nvPr/>
        </p:nvGrpSpPr>
        <p:grpSpPr>
          <a:xfrm>
            <a:off x="1310837" y="1747800"/>
            <a:ext cx="2241720" cy="1078130"/>
            <a:chOff x="756360" y="2203920"/>
            <a:chExt cx="2241720" cy="1078130"/>
          </a:xfrm>
        </p:grpSpPr>
        <p:sp>
          <p:nvSpPr>
            <p:cNvPr id="694" name="Google Shape;694;p9"/>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Truy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ứng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dụng</a:t>
              </a:r>
              <a:r>
                <a:rPr lang="en-US" sz="1400" b="0" i="0" u="none" strike="noStrike" cap="none" dirty="0">
                  <a:solidFill>
                    <a:srgbClr val="595959"/>
                  </a:solidFill>
                  <a:latin typeface="Calibri"/>
                  <a:ea typeface="Calibri"/>
                  <a:cs typeface="Calibri"/>
                  <a:sym typeface="Calibri"/>
                </a:rPr>
                <a:t> web, </a:t>
              </a:r>
              <a:r>
                <a:rPr lang="en-US" sz="1400" b="0" i="0" u="none" strike="noStrike" cap="none" dirty="0" err="1">
                  <a:solidFill>
                    <a:srgbClr val="595959"/>
                  </a:solidFill>
                  <a:latin typeface="Calibri"/>
                  <a:ea typeface="Calibri"/>
                  <a:cs typeface="Calibri"/>
                  <a:sym typeface="Calibri"/>
                </a:rPr>
                <a:t>Xem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xem</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tức</a:t>
              </a:r>
              <a:endParaRPr sz="1400" b="0" i="0" u="none" strike="noStrike" cap="none" dirty="0">
                <a:solidFill>
                  <a:schemeClr val="dk1"/>
                </a:solidFill>
                <a:sym typeface="Arial"/>
              </a:endParaRPr>
            </a:p>
          </p:txBody>
        </p:sp>
        <p:sp>
          <p:nvSpPr>
            <p:cNvPr id="695" name="Google Shape;695;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sym typeface="Arial"/>
              </a:endParaRPr>
            </a:p>
          </p:txBody>
        </p:sp>
      </p:grpSp>
      <p:grpSp>
        <p:nvGrpSpPr>
          <p:cNvPr id="696" name="Google Shape;696;p9"/>
          <p:cNvGrpSpPr/>
          <p:nvPr/>
        </p:nvGrpSpPr>
        <p:grpSpPr>
          <a:xfrm>
            <a:off x="4133237" y="1747800"/>
            <a:ext cx="2241720" cy="1078130"/>
            <a:chOff x="3578760" y="2203920"/>
            <a:chExt cx="2241720" cy="1078130"/>
          </a:xfrm>
        </p:grpSpPr>
        <p:sp>
          <p:nvSpPr>
            <p:cNvPr id="697" name="Google Shape;697;p9"/>
            <p:cNvSpPr/>
            <p:nvPr/>
          </p:nvSpPr>
          <p:spPr>
            <a:xfrm>
              <a:off x="36943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thanh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toán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số</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lượng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endParaRPr sz="1400" b="0" i="0" u="none" strike="noStrike" cap="none" dirty="0">
                <a:solidFill>
                  <a:schemeClr val="dk1"/>
                </a:solidFill>
                <a:sym typeface="Arial"/>
              </a:endParaRPr>
            </a:p>
          </p:txBody>
        </p:sp>
        <p:sp>
          <p:nvSpPr>
            <p:cNvPr id="698" name="Google Shape;698;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QUẢN LÝ GIỎ HÀNG</a:t>
              </a:r>
              <a:endParaRPr sz="1800" b="0" i="0" u="none" strike="noStrike" cap="none" dirty="0">
                <a:solidFill>
                  <a:schemeClr val="dk1"/>
                </a:solidFil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sym typeface="Arial"/>
              </a:endParaRPr>
            </a:p>
          </p:txBody>
        </p:sp>
      </p:grpSp>
      <p:grpSp>
        <p:nvGrpSpPr>
          <p:cNvPr id="699" name="Google Shape;699;p9"/>
          <p:cNvGrpSpPr/>
          <p:nvPr/>
        </p:nvGrpSpPr>
        <p:grpSpPr>
          <a:xfrm>
            <a:off x="6879077" y="1747800"/>
            <a:ext cx="2345040" cy="1293573"/>
            <a:chOff x="6408720" y="2203920"/>
            <a:chExt cx="2345040" cy="1293573"/>
          </a:xfrm>
        </p:grpSpPr>
        <p:sp>
          <p:nvSpPr>
            <p:cNvPr id="700" name="Google Shape;700;p9"/>
            <p:cNvSpPr/>
            <p:nvPr/>
          </p:nvSpPr>
          <p:spPr>
            <a:xfrm>
              <a:off x="652428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báo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đặt</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thành</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công</a:t>
              </a:r>
              <a:r>
                <a:rPr lang="en-US" dirty="0">
                  <a:solidFill>
                    <a:srgbClr val="595959"/>
                  </a:solidFill>
                  <a:latin typeface="Calibri"/>
                  <a:ea typeface="Calibri"/>
                  <a:cs typeface="Calibri"/>
                  <a:sym typeface="Calibri"/>
                </a:rPr>
                <a:t> qua </a:t>
              </a:r>
              <a:r>
                <a:rPr lang="en-US" dirty="0" err="1">
                  <a:solidFill>
                    <a:srgbClr val="595959"/>
                  </a:solidFill>
                  <a:latin typeface="Calibri"/>
                  <a:ea typeface="Calibri"/>
                  <a:cs typeface="Calibri"/>
                  <a:sym typeface="Calibri"/>
                </a:rPr>
                <a:t>thông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báo</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ứng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dụng</a:t>
              </a:r>
              <a:endParaRPr sz="1400" b="0" i="0" u="none" strike="noStrike" cap="none" dirty="0">
                <a:solidFill>
                  <a:schemeClr val="dk1"/>
                </a:solidFill>
                <a:sym typeface="Arial"/>
              </a:endParaRPr>
            </a:p>
          </p:txBody>
        </p:sp>
        <p:sp>
          <p:nvSpPr>
            <p:cNvPr id="701" name="Google Shape;701;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sym typeface="Arial"/>
              </a:endParaRPr>
            </a:p>
          </p:txBody>
        </p:sp>
      </p:grpSp>
      <p:grpSp>
        <p:nvGrpSpPr>
          <p:cNvPr id="708" name="Google Shape;708;p9"/>
          <p:cNvGrpSpPr/>
          <p:nvPr/>
        </p:nvGrpSpPr>
        <p:grpSpPr>
          <a:xfrm>
            <a:off x="5552717" y="3908520"/>
            <a:ext cx="2241720" cy="1293573"/>
            <a:chOff x="4998240" y="4364640"/>
            <a:chExt cx="2241720" cy="1293573"/>
          </a:xfrm>
        </p:grpSpPr>
        <p:sp>
          <p:nvSpPr>
            <p:cNvPr id="709" name="Google Shape;709;p9"/>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hang </a:t>
              </a:r>
              <a:r>
                <a:rPr lang="en-US" sz="1400" b="0" i="0" u="none" strike="noStrike" cap="none" dirty="0" err="1">
                  <a:solidFill>
                    <a:srgbClr val="595959"/>
                  </a:solidFill>
                  <a:latin typeface="Calibri"/>
                  <a:ea typeface="Calibri"/>
                  <a:cs typeface="Calibri"/>
                  <a:sym typeface="Calibri"/>
                </a:rPr>
                <a:t>trước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thực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hiện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đặt</a:t>
              </a:r>
              <a:r>
                <a:rPr lang="en-US" sz="1400" b="0" i="0" u="none" strike="noStrike" cap="none" dirty="0">
                  <a:solidFill>
                    <a:srgbClr val="595959"/>
                  </a:solidFill>
                  <a:latin typeface="Calibri"/>
                  <a:ea typeface="Calibri"/>
                  <a:cs typeface="Calibri"/>
                  <a:sym typeface="Calibri"/>
                </a:rPr>
                <a:t> hang </a:t>
              </a:r>
              <a:r>
                <a:rPr lang="en-US" sz="1400" b="0" i="0" u="none" strike="noStrike" cap="none" dirty="0" err="1">
                  <a:solidFill>
                    <a:srgbClr val="595959"/>
                  </a:solidFill>
                  <a:latin typeface="Calibri"/>
                  <a:ea typeface="Calibri"/>
                  <a:cs typeface="Calibri"/>
                  <a:sym typeface="Calibri"/>
                </a:rPr>
                <a:t>cần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chính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endParaRPr sz="1400" b="0" i="0" u="none" strike="noStrike" cap="none" dirty="0">
                <a:solidFill>
                  <a:schemeClr val="dk1"/>
                </a:solidFill>
                <a:sym typeface="Arial"/>
              </a:endParaRPr>
            </a:p>
          </p:txBody>
        </p:sp>
        <p:sp>
          <p:nvSpPr>
            <p:cNvPr id="710" name="Google Shape;710;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err="1">
                  <a:solidFill>
                    <a:srgbClr val="595959"/>
                  </a:solidFill>
                  <a:latin typeface="Calibri"/>
                  <a:ea typeface="Calibri"/>
                  <a:cs typeface="Calibri"/>
                  <a:sym typeface="Calibri"/>
                </a:rPr>
                <a:t>Kiểm</a:t>
              </a:r>
              <a:r>
                <a:rPr lang="en-US" sz="1800" b="1" i="0" u="none" strike="noStrike" cap="none" dirty="0">
                  <a:solidFill>
                    <a:srgbClr val="595959"/>
                  </a:solidFill>
                  <a:latin typeface="Calibri"/>
                  <a:ea typeface="Calibri"/>
                  <a:cs typeface="Calibri"/>
                  <a:sym typeface="Calibri"/>
                </a:rPr>
                <a:t> </a:t>
              </a:r>
              <a:r>
                <a:rPr lang="en-US" sz="1800" b="1" i="0" u="none" strike="noStrike" cap="none" dirty="0" err="1">
                  <a:solidFill>
                    <a:srgbClr val="595959"/>
                  </a:solidFill>
                  <a:latin typeface="Calibri"/>
                  <a:ea typeface="Calibri"/>
                  <a:cs typeface="Calibri"/>
                  <a:sym typeface="Calibri"/>
                </a:rPr>
                <a:t>tra</a:t>
              </a:r>
              <a:r>
                <a:rPr lang="en-US" sz="1800" b="1" i="0" u="none" strike="noStrike" cap="none" dirty="0">
                  <a:solidFill>
                    <a:srgbClr val="595959"/>
                  </a:solidFill>
                  <a:latin typeface="Calibri"/>
                  <a:ea typeface="Calibri"/>
                  <a:cs typeface="Calibri"/>
                  <a:sym typeface="Calibri"/>
                </a:rPr>
                <a:t> </a:t>
              </a:r>
              <a:r>
                <a:rPr lang="en-US" sz="1800" b="1" i="0" u="none" strike="noStrike" cap="none" dirty="0" err="1">
                  <a:solidFill>
                    <a:srgbClr val="595959"/>
                  </a:solidFill>
                  <a:latin typeface="Calibri"/>
                  <a:ea typeface="Calibri"/>
                  <a:cs typeface="Calibri"/>
                  <a:sym typeface="Calibri"/>
                </a:rPr>
                <a:t>thông</a:t>
              </a:r>
              <a:r>
                <a:rPr lang="en-US" sz="1800" b="1" i="0" u="none" strike="noStrike" cap="none" dirty="0">
                  <a:solidFill>
                    <a:srgbClr val="595959"/>
                  </a:solidFill>
                  <a:latin typeface="Calibri"/>
                  <a:ea typeface="Calibri"/>
                  <a:cs typeface="Calibri"/>
                  <a:sym typeface="Calibri"/>
                </a:rPr>
                <a:t> tin</a:t>
              </a:r>
              <a:endParaRPr sz="1800" b="0" i="0" u="none" strike="noStrike" cap="none" dirty="0">
                <a:solidFill>
                  <a:schemeClr val="dk1"/>
                </a:solidFill>
                <a:sym typeface="Arial"/>
              </a:endParaRPr>
            </a:p>
          </p:txBody>
        </p:sp>
      </p:grpSp>
      <p:grpSp>
        <p:nvGrpSpPr>
          <p:cNvPr id="711" name="Google Shape;711;p9"/>
          <p:cNvGrpSpPr/>
          <p:nvPr/>
        </p:nvGrpSpPr>
        <p:grpSpPr>
          <a:xfrm>
            <a:off x="2708717" y="3908520"/>
            <a:ext cx="2381760" cy="1078130"/>
            <a:chOff x="2154240" y="4364640"/>
            <a:chExt cx="2381760" cy="1078130"/>
          </a:xfrm>
        </p:grpSpPr>
        <p:sp>
          <p:nvSpPr>
            <p:cNvPr id="712" name="Google Shape;712;p9"/>
            <p:cNvSpPr/>
            <p:nvPr/>
          </p:nvSpPr>
          <p:spPr>
            <a:xfrm>
              <a:off x="2269800" y="470556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Chọn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muốn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mua</a:t>
              </a:r>
              <a:r>
                <a:rPr lang="en-US" sz="1400" b="0" i="0" u="none" strike="noStrike" cap="none"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xem</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thông</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số</a:t>
              </a:r>
              <a:r>
                <a:rPr lang="en-US" dirty="0">
                  <a:solidFill>
                    <a:srgbClr val="595959"/>
                  </a:solidFill>
                  <a:latin typeface="Calibri"/>
                  <a:ea typeface="Calibri"/>
                  <a:cs typeface="Calibri"/>
                  <a:sym typeface="Calibri"/>
                </a:rPr>
                <a:t>, them </a:t>
              </a:r>
              <a:r>
                <a:rPr lang="en-US" dirty="0" err="1">
                  <a:solidFill>
                    <a:srgbClr val="595959"/>
                  </a:solidFill>
                  <a:latin typeface="Calibri"/>
                  <a:ea typeface="Calibri"/>
                  <a:cs typeface="Calibri"/>
                  <a:sym typeface="Calibri"/>
                </a:rPr>
                <a:t>vào</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giỏ</a:t>
              </a:r>
              <a:r>
                <a:rPr lang="en-US" dirty="0">
                  <a:solidFill>
                    <a:srgbClr val="595959"/>
                  </a:solidFill>
                  <a:latin typeface="Calibri"/>
                  <a:ea typeface="Calibri"/>
                  <a:cs typeface="Calibri"/>
                  <a:sym typeface="Calibri"/>
                </a:rPr>
                <a:t> </a:t>
              </a:r>
              <a:r>
                <a:rPr lang="en-US" dirty="0" err="1">
                  <a:solidFill>
                    <a:srgbClr val="595959"/>
                  </a:solidFill>
                  <a:latin typeface="Calibri"/>
                  <a:ea typeface="Calibri"/>
                  <a:cs typeface="Calibri"/>
                  <a:sym typeface="Calibri"/>
                </a:rPr>
                <a:t>hàng</a:t>
              </a:r>
              <a:endParaRPr sz="1400" b="0" i="0" u="none" strike="noStrike" cap="none" dirty="0">
                <a:solidFill>
                  <a:schemeClr val="dk1"/>
                </a:solidFill>
                <a:sym typeface="Arial"/>
              </a:endParaRPr>
            </a:p>
          </p:txBody>
        </p:sp>
        <p:sp>
          <p:nvSpPr>
            <p:cNvPr id="713" name="Google Shape;713;p9"/>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sym typeface="Arial"/>
              </a:endParaRPr>
            </a:p>
          </p:txBody>
        </p:sp>
      </p:grpSp>
      <p:sp>
        <p:nvSpPr>
          <p:cNvPr id="2" name="Google Shape;568;p4">
            <a:extLst>
              <a:ext uri="{FF2B5EF4-FFF2-40B4-BE49-F238E27FC236}">
                <a16:creationId xmlns:a16="http://schemas.microsoft.com/office/drawing/2014/main" id="{45226AAD-3D75-3A3C-D0D1-AE04B2FA0961}"/>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9" name="Google Shape;592;p6">
            <a:extLst>
              <a:ext uri="{FF2B5EF4-FFF2-40B4-BE49-F238E27FC236}">
                <a16:creationId xmlns:a16="http://schemas.microsoft.com/office/drawing/2014/main" id="{6EC3E1BB-D184-139F-4E2D-72B497805F54}"/>
              </a:ext>
            </a:extLst>
          </p:cNvPr>
          <p:cNvSpPr/>
          <p:nvPr/>
        </p:nvSpPr>
        <p:spPr>
          <a:xfrm>
            <a:off x="1980658" y="3938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B0F0"/>
                </a:solidFill>
                <a:latin typeface="Times New Roman" panose="02020603050405020304" pitchFamily="18" charset="0"/>
                <a:ea typeface="Calibri"/>
                <a:cs typeface="Times New Roman" panose="02020603050405020304" pitchFamily="18" charset="0"/>
                <a:sym typeface="Calibri"/>
              </a:rPr>
              <a:t>4. QUY TRÌNH MUA HÀNG</a:t>
            </a:r>
            <a:endParaRPr sz="2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anim calcmode="lin" valueType="num">
                                      <p:cBhvr additive="base">
                                        <p:cTn id="7" dur="500"/>
                                        <p:tgtEl>
                                          <p:spTgt spid="693"/>
                                        </p:tgtEl>
                                        <p:attrNameLst>
                                          <p:attrName>ppt_w</p:attrName>
                                        </p:attrNameLst>
                                      </p:cBhvr>
                                      <p:tavLst>
                                        <p:tav tm="0">
                                          <p:val>
                                            <p:strVal val="0"/>
                                          </p:val>
                                        </p:tav>
                                        <p:tav tm="100000">
                                          <p:val>
                                            <p:strVal val="#ppt_w"/>
                                          </p:val>
                                        </p:tav>
                                      </p:tavLst>
                                    </p:anim>
                                    <p:anim calcmode="lin" valueType="num">
                                      <p:cBhvr additive="base">
                                        <p:cTn id="8" dur="500"/>
                                        <p:tgtEl>
                                          <p:spTgt spid="693"/>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11"/>
                                        </p:tgtEl>
                                        <p:attrNameLst>
                                          <p:attrName>style.visibility</p:attrName>
                                        </p:attrNameLst>
                                      </p:cBhvr>
                                      <p:to>
                                        <p:strVal val="visible"/>
                                      </p:to>
                                    </p:set>
                                    <p:anim calcmode="lin" valueType="num">
                                      <p:cBhvr additive="base">
                                        <p:cTn id="13" dur="500"/>
                                        <p:tgtEl>
                                          <p:spTgt spid="711"/>
                                        </p:tgtEl>
                                        <p:attrNameLst>
                                          <p:attrName>ppt_w</p:attrName>
                                        </p:attrNameLst>
                                      </p:cBhvr>
                                      <p:tavLst>
                                        <p:tav tm="0">
                                          <p:val>
                                            <p:strVal val="0"/>
                                          </p:val>
                                        </p:tav>
                                        <p:tav tm="100000">
                                          <p:val>
                                            <p:strVal val="#ppt_w"/>
                                          </p:val>
                                        </p:tav>
                                      </p:tavLst>
                                    </p:anim>
                                    <p:anim calcmode="lin" valueType="num">
                                      <p:cBhvr additive="base">
                                        <p:cTn id="14" dur="500"/>
                                        <p:tgtEl>
                                          <p:spTgt spid="711"/>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500"/>
                                        <p:tgtEl>
                                          <p:spTgt spid="696"/>
                                        </p:tgtEl>
                                        <p:attrNameLst>
                                          <p:attrName>ppt_w</p:attrName>
                                        </p:attrNameLst>
                                      </p:cBhvr>
                                      <p:tavLst>
                                        <p:tav tm="0">
                                          <p:val>
                                            <p:strVal val="0"/>
                                          </p:val>
                                        </p:tav>
                                        <p:tav tm="100000">
                                          <p:val>
                                            <p:strVal val="#ppt_w"/>
                                          </p:val>
                                        </p:tav>
                                      </p:tavLst>
                                    </p:anim>
                                    <p:anim calcmode="lin" valueType="num">
                                      <p:cBhvr additive="base">
                                        <p:cTn id="20" dur="500"/>
                                        <p:tgtEl>
                                          <p:spTgt spid="696"/>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8"/>
                                        </p:tgtEl>
                                        <p:attrNameLst>
                                          <p:attrName>style.visibility</p:attrName>
                                        </p:attrNameLst>
                                      </p:cBhvr>
                                      <p:to>
                                        <p:strVal val="visible"/>
                                      </p:to>
                                    </p:set>
                                    <p:anim calcmode="lin" valueType="num">
                                      <p:cBhvr additive="base">
                                        <p:cTn id="25" dur="500"/>
                                        <p:tgtEl>
                                          <p:spTgt spid="708"/>
                                        </p:tgtEl>
                                        <p:attrNameLst>
                                          <p:attrName>ppt_w</p:attrName>
                                        </p:attrNameLst>
                                      </p:cBhvr>
                                      <p:tavLst>
                                        <p:tav tm="0">
                                          <p:val>
                                            <p:strVal val="0"/>
                                          </p:val>
                                        </p:tav>
                                        <p:tav tm="100000">
                                          <p:val>
                                            <p:strVal val="#ppt_w"/>
                                          </p:val>
                                        </p:tav>
                                      </p:tavLst>
                                    </p:anim>
                                    <p:anim calcmode="lin" valueType="num">
                                      <p:cBhvr additive="base">
                                        <p:cTn id="26" dur="500"/>
                                        <p:tgtEl>
                                          <p:spTgt spid="708"/>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9"/>
                                        </p:tgtEl>
                                        <p:attrNameLst>
                                          <p:attrName>style.visibility</p:attrName>
                                        </p:attrNameLst>
                                      </p:cBhvr>
                                      <p:to>
                                        <p:strVal val="visible"/>
                                      </p:to>
                                    </p:set>
                                    <p:anim calcmode="lin" valueType="num">
                                      <p:cBhvr additive="base">
                                        <p:cTn id="31" dur="500"/>
                                        <p:tgtEl>
                                          <p:spTgt spid="699"/>
                                        </p:tgtEl>
                                        <p:attrNameLst>
                                          <p:attrName>ppt_w</p:attrName>
                                        </p:attrNameLst>
                                      </p:cBhvr>
                                      <p:tavLst>
                                        <p:tav tm="0">
                                          <p:val>
                                            <p:strVal val="0"/>
                                          </p:val>
                                        </p:tav>
                                        <p:tav tm="100000">
                                          <p:val>
                                            <p:strVal val="#ppt_w"/>
                                          </p:val>
                                        </p:tav>
                                      </p:tavLst>
                                    </p:anim>
                                    <p:anim calcmode="lin" valueType="num">
                                      <p:cBhvr additive="base">
                                        <p:cTn id="32" dur="500"/>
                                        <p:tgtEl>
                                          <p:spTgt spid="69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grpSp>
        <p:nvGrpSpPr>
          <p:cNvPr id="745" name="Google Shape;745;p11"/>
          <p:cNvGrpSpPr/>
          <p:nvPr/>
        </p:nvGrpSpPr>
        <p:grpSpPr>
          <a:xfrm>
            <a:off x="1447489" y="1909742"/>
            <a:ext cx="3004031" cy="2711475"/>
            <a:chOff x="1132443" y="1646005"/>
            <a:chExt cx="4613157" cy="4662275"/>
          </a:xfrm>
        </p:grpSpPr>
        <p:sp>
          <p:nvSpPr>
            <p:cNvPr id="746" name="Google Shape;746;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47" name="Google Shape;747;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48" name="Google Shape;748;p11"/>
            <p:cNvSpPr/>
            <p:nvPr/>
          </p:nvSpPr>
          <p:spPr>
            <a:xfrm>
              <a:off x="1454400" y="2017080"/>
              <a:ext cx="3994920" cy="3994920"/>
            </a:xfrm>
            <a:prstGeom prst="ellipse">
              <a:avLst/>
            </a:pr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49" name="Google Shape;749;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50" name="Google Shape;750;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51" name="Google Shape;751;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752" name="Google Shape;752;p11"/>
            <p:cNvSpPr/>
            <p:nvPr/>
          </p:nvSpPr>
          <p:spPr>
            <a:xfrm>
              <a:off x="2735640" y="3312000"/>
              <a:ext cx="1405080" cy="1405080"/>
            </a:xfrm>
            <a:prstGeom prst="ellipse">
              <a:avLst/>
            </a:pr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
          <p:nvSpPr>
            <p:cNvPr id="753" name="Google Shape;753;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54" name="Google Shape;754;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nvGrpSpPr>
            <p:cNvPr id="755" name="Google Shape;755;p11"/>
            <p:cNvGrpSpPr/>
            <p:nvPr/>
          </p:nvGrpSpPr>
          <p:grpSpPr>
            <a:xfrm>
              <a:off x="1132443" y="1646005"/>
              <a:ext cx="2387981" cy="2449707"/>
              <a:chOff x="1132443" y="1646005"/>
              <a:chExt cx="2387981" cy="2449707"/>
            </a:xfrm>
          </p:grpSpPr>
          <p:sp>
            <p:nvSpPr>
              <p:cNvPr id="756" name="Google Shape;756;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57" name="Google Shape;757;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58" name="Google Shape;758;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59" name="Google Shape;759;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sp>
          <p:nvSpPr>
            <p:cNvPr id="760" name="Google Shape;760;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761" name="Google Shape;761;p11"/>
          <p:cNvGrpSpPr/>
          <p:nvPr/>
        </p:nvGrpSpPr>
        <p:grpSpPr>
          <a:xfrm>
            <a:off x="6618323" y="4745727"/>
            <a:ext cx="524880" cy="492840"/>
            <a:chOff x="6517080" y="5463720"/>
            <a:chExt cx="524880" cy="492840"/>
          </a:xfrm>
        </p:grpSpPr>
        <p:sp>
          <p:nvSpPr>
            <p:cNvPr id="762" name="Google Shape;762;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63" name="Google Shape;763;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764" name="Google Shape;764;p11"/>
          <p:cNvGrpSpPr/>
          <p:nvPr/>
        </p:nvGrpSpPr>
        <p:grpSpPr>
          <a:xfrm>
            <a:off x="7404927" y="2872052"/>
            <a:ext cx="3785401" cy="1034610"/>
            <a:chOff x="7298999" y="3587400"/>
            <a:chExt cx="3785401" cy="1034610"/>
          </a:xfrm>
        </p:grpSpPr>
        <p:sp>
          <p:nvSpPr>
            <p:cNvPr id="765" name="Google Shape;765;p11"/>
            <p:cNvSpPr/>
            <p:nvPr/>
          </p:nvSpPr>
          <p:spPr>
            <a:xfrm>
              <a:off x="7299000" y="39402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Các</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chức</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năng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quản</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lý</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Danh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mục</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ản</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phẩm</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bài</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viết</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đơn</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a:solidFill>
                    <a:srgbClr val="404040"/>
                  </a:solidFill>
                  <a:latin typeface="Times New Roman" panose="02020603050405020304" pitchFamily="18" charset="0"/>
                  <a:ea typeface="Calibri"/>
                  <a:cs typeface="Times New Roman" panose="02020603050405020304" pitchFamily="18" charset="0"/>
                  <a:sym typeface="Calibri"/>
                </a:rPr>
                <a:t>hàng, </a:t>
              </a:r>
              <a:r>
                <a:rPr lang="en-US" sz="1600" dirty="0">
                  <a:solidFill>
                    <a:srgbClr val="404040"/>
                  </a:solidFill>
                  <a:latin typeface="Times New Roman" panose="02020603050405020304" pitchFamily="18" charset="0"/>
                  <a:ea typeface="Calibri"/>
                  <a:cs typeface="Times New Roman" panose="02020603050405020304" pitchFamily="18" charset="0"/>
                  <a:sym typeface="Calibri"/>
                </a:rPr>
                <a:t>…</a:t>
              </a:r>
              <a:r>
                <a:rPr lang="en-US" sz="1600" dirty="0" err="1">
                  <a:solidFill>
                    <a:srgbClr val="404040"/>
                  </a:solidFill>
                  <a:latin typeface="Times New Roman" panose="02020603050405020304" pitchFamily="18" charset="0"/>
                  <a:ea typeface="Calibri"/>
                  <a:cs typeface="Times New Roman" panose="02020603050405020304" pitchFamily="18" charset="0"/>
                  <a:sym typeface="Calibri"/>
                </a:rPr>
                <a:t>vv</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766" name="Google Shape;766;p11"/>
            <p:cNvSpPr/>
            <p:nvPr/>
          </p:nvSpPr>
          <p:spPr>
            <a:xfrm>
              <a:off x="7298999" y="3587400"/>
              <a:ext cx="3702235"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Quản</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lý</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ứng</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dụng</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đối</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với</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người</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quản</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lý</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767" name="Google Shape;767;p11"/>
          <p:cNvGrpSpPr/>
          <p:nvPr/>
        </p:nvGrpSpPr>
        <p:grpSpPr>
          <a:xfrm>
            <a:off x="7409963" y="4554927"/>
            <a:ext cx="3785400" cy="1034250"/>
            <a:chOff x="7308720" y="5272920"/>
            <a:chExt cx="3785400" cy="1034250"/>
          </a:xfrm>
        </p:grpSpPr>
        <p:sp>
          <p:nvSpPr>
            <p:cNvPr id="768" name="Google Shape;768;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Nâng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cao</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chất</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lượng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uy</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tín</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thương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hiệu</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của</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cửa</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hàng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đến</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người</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err="1">
                  <a:solidFill>
                    <a:srgbClr val="404040"/>
                  </a:solidFill>
                  <a:latin typeface="Times New Roman" panose="02020603050405020304" pitchFamily="18" charset="0"/>
                  <a:ea typeface="Calibri"/>
                  <a:cs typeface="Times New Roman" panose="02020603050405020304" pitchFamily="18" charset="0"/>
                  <a:sym typeface="Calibri"/>
                </a:rPr>
                <a:t>dùng</a:t>
              </a:r>
              <a:r>
                <a:rPr lang="en-US" sz="1600" b="0" i="0" u="none" strike="noStrike" cap="none" dirty="0">
                  <a:solidFill>
                    <a:srgbClr val="404040"/>
                  </a:solidFill>
                  <a:latin typeface="Times New Roman" panose="02020603050405020304" pitchFamily="18" charset="0"/>
                  <a:ea typeface="Calibri"/>
                  <a:cs typeface="Times New Roman" panose="02020603050405020304" pitchFamily="18" charset="0"/>
                  <a:sym typeface="Calibri"/>
                </a:rPr>
                <a:t>.</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769" name="Google Shape;769;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Phát</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triển</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thương</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hiệu</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của</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cửa</a:t>
              </a:r>
              <a:r>
                <a:rPr lang="en-US" sz="1600" b="1" i="0" u="none" strike="noStrike" cap="none" dirty="0">
                  <a:solidFill>
                    <a:srgbClr val="262626"/>
                  </a:solidFill>
                  <a:latin typeface="Times New Roman" panose="02020603050405020304" pitchFamily="18" charset="0"/>
                  <a:ea typeface="Calibri"/>
                  <a:cs typeface="Times New Roman" panose="02020603050405020304" pitchFamily="18" charset="0"/>
                  <a:sym typeface="Calibri"/>
                </a:rPr>
                <a:t> </a:t>
              </a:r>
              <a:r>
                <a:rPr lang="en-US" sz="1600" b="1" i="0" u="none" strike="noStrike" cap="none" dirty="0" err="1">
                  <a:solidFill>
                    <a:srgbClr val="262626"/>
                  </a:solidFill>
                  <a:latin typeface="Times New Roman" panose="02020603050405020304" pitchFamily="18" charset="0"/>
                  <a:ea typeface="Calibri"/>
                  <a:cs typeface="Times New Roman" panose="02020603050405020304" pitchFamily="18" charset="0"/>
                  <a:sym typeface="Calibri"/>
                </a:rPr>
                <a:t>hàng</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grpSp>
      <p:sp>
        <p:nvSpPr>
          <p:cNvPr id="771" name="Google Shape;771;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nvGrpSpPr>
          <p:cNvPr id="772" name="Google Shape;772;p11"/>
          <p:cNvGrpSpPr/>
          <p:nvPr/>
        </p:nvGrpSpPr>
        <p:grpSpPr>
          <a:xfrm>
            <a:off x="6618323" y="3027941"/>
            <a:ext cx="507960" cy="509760"/>
            <a:chOff x="6516000" y="3775320"/>
            <a:chExt cx="507960" cy="509760"/>
          </a:xfrm>
        </p:grpSpPr>
        <p:sp>
          <p:nvSpPr>
            <p:cNvPr id="773" name="Google Shape;773;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74" name="Google Shape;774;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775" name="Google Shape;775;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777" name="Google Shape;777;p11"/>
          <p:cNvGrpSpPr/>
          <p:nvPr/>
        </p:nvGrpSpPr>
        <p:grpSpPr>
          <a:xfrm>
            <a:off x="6618323" y="1439995"/>
            <a:ext cx="348840" cy="507960"/>
            <a:chOff x="6595560" y="1087200"/>
            <a:chExt cx="348840" cy="507960"/>
          </a:xfrm>
        </p:grpSpPr>
        <p:sp>
          <p:nvSpPr>
            <p:cNvPr id="778" name="Google Shape;778;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779" name="Google Shape;779;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grpSp>
      <p:grpSp>
        <p:nvGrpSpPr>
          <p:cNvPr id="780" name="Google Shape;780;p11"/>
          <p:cNvGrpSpPr/>
          <p:nvPr/>
        </p:nvGrpSpPr>
        <p:grpSpPr>
          <a:xfrm>
            <a:off x="7321763" y="1256755"/>
            <a:ext cx="3785400" cy="1034250"/>
            <a:chOff x="7299000" y="903960"/>
            <a:chExt cx="3785400" cy="1034250"/>
          </a:xfrm>
        </p:grpSpPr>
        <p:sp>
          <p:nvSpPr>
            <p:cNvPr id="781" name="Google Shape;781;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Nắm</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bắt</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tin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tức</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công</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nghệ</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mới</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dirty="0" err="1">
                  <a:solidFill>
                    <a:schemeClr val="dk1"/>
                  </a:solidFill>
                  <a:latin typeface="Times New Roman" panose="02020603050405020304" pitchFamily="18" charset="0"/>
                  <a:cs typeface="Times New Roman" panose="02020603050405020304" pitchFamily="18" charset="0"/>
                </a:rPr>
                <a:t>p</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hản</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hồi</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bài</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viết</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đánh</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giá</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sản</a:t>
              </a: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1600" b="0" i="0" u="none" strike="noStrike" cap="none" dirty="0" err="1">
                  <a:solidFill>
                    <a:schemeClr val="dk1"/>
                  </a:solidFill>
                  <a:latin typeface="Times New Roman" panose="02020603050405020304" pitchFamily="18" charset="0"/>
                  <a:cs typeface="Times New Roman" panose="02020603050405020304" pitchFamily="18" charset="0"/>
                  <a:sym typeface="Arial"/>
                </a:rPr>
                <a:t>phẩm</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782" name="Google Shape;782;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Times New Roman" panose="02020603050405020304" pitchFamily="18" charset="0"/>
                  <a:ea typeface="Calibri"/>
                  <a:cs typeface="Times New Roman" panose="02020603050405020304" pitchFamily="18" charset="0"/>
                  <a:sym typeface="Calibri"/>
                </a:rPr>
                <a:t>Sự tương tác với khách hàng</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2" name="Google Shape;592;p6">
            <a:extLst>
              <a:ext uri="{FF2B5EF4-FFF2-40B4-BE49-F238E27FC236}">
                <a16:creationId xmlns:a16="http://schemas.microsoft.com/office/drawing/2014/main" id="{134A8605-D324-480E-D2D2-01AC774D0A8B}"/>
              </a:ext>
            </a:extLst>
          </p:cNvPr>
          <p:cNvSpPr/>
          <p:nvPr/>
        </p:nvSpPr>
        <p:spPr>
          <a:xfrm>
            <a:off x="1954080" y="44091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dirty="0">
                <a:solidFill>
                  <a:srgbClr val="00B0F0"/>
                </a:solidFill>
                <a:latin typeface="Times New Roman" panose="02020603050405020304" pitchFamily="18" charset="0"/>
                <a:ea typeface="Calibri"/>
                <a:cs typeface="Times New Roman" panose="02020603050405020304" pitchFamily="18" charset="0"/>
                <a:sym typeface="Calibri"/>
              </a:rPr>
              <a:t>5</a:t>
            </a:r>
            <a:r>
              <a:rPr lang="en-US" sz="2400" b="1" i="0" u="none" strike="noStrike" cap="none" dirty="0">
                <a:solidFill>
                  <a:srgbClr val="00B0F0"/>
                </a:solidFill>
                <a:latin typeface="Times New Roman" panose="02020603050405020304" pitchFamily="18" charset="0"/>
                <a:ea typeface="Calibri"/>
                <a:cs typeface="Times New Roman" panose="02020603050405020304" pitchFamily="18" charset="0"/>
                <a:sym typeface="Calibri"/>
              </a:rPr>
              <a:t>. MỤC TIÊU ĐỀ TÀI</a:t>
            </a:r>
            <a:endParaRPr sz="2400" b="0" i="0" u="none" strike="noStrike" cap="none" dirty="0">
              <a:solidFill>
                <a:srgbClr val="00B0F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77"/>
                                        </p:tgtEl>
                                        <p:attrNameLst>
                                          <p:attrName>style.visibility</p:attrName>
                                        </p:attrNameLst>
                                      </p:cBhvr>
                                      <p:to>
                                        <p:strVal val="visible"/>
                                      </p:to>
                                    </p:set>
                                    <p:animEffect transition="in" filter="circle(in)">
                                      <p:cBhvr>
                                        <p:cTn id="7" dur="2000"/>
                                        <p:tgtEl>
                                          <p:spTgt spid="777"/>
                                        </p:tgtEl>
                                      </p:cBhvr>
                                    </p:animEffect>
                                  </p:childTnLst>
                                </p:cTn>
                              </p:par>
                              <p:par>
                                <p:cTn id="8" presetID="6" presetClass="entr" presetSubtype="16"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circle(in)">
                                      <p:cBhvr>
                                        <p:cTn id="10" dur="2000"/>
                                        <p:tgtEl>
                                          <p:spTgt spid="780"/>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64"/>
                                        </p:tgtEl>
                                        <p:attrNameLst>
                                          <p:attrName>style.visibility</p:attrName>
                                        </p:attrNameLst>
                                      </p:cBhvr>
                                      <p:to>
                                        <p:strVal val="visible"/>
                                      </p:to>
                                    </p:set>
                                    <p:animEffect transition="in" filter="circle(in)">
                                      <p:cBhvr>
                                        <p:cTn id="15" dur="2000"/>
                                        <p:tgtEl>
                                          <p:spTgt spid="764"/>
                                        </p:tgtEl>
                                      </p:cBhvr>
                                    </p:animEffect>
                                  </p:childTnLst>
                                </p:cTn>
                              </p:par>
                              <p:par>
                                <p:cTn id="16" presetID="6" presetClass="entr" presetSubtype="16" fill="hold" nodeType="withEffect">
                                  <p:stCondLst>
                                    <p:cond delay="0"/>
                                  </p:stCondLst>
                                  <p:childTnLst>
                                    <p:set>
                                      <p:cBhvr>
                                        <p:cTn id="17" dur="1" fill="hold">
                                          <p:stCondLst>
                                            <p:cond delay="0"/>
                                          </p:stCondLst>
                                        </p:cTn>
                                        <p:tgtEl>
                                          <p:spTgt spid="772"/>
                                        </p:tgtEl>
                                        <p:attrNameLst>
                                          <p:attrName>style.visibility</p:attrName>
                                        </p:attrNameLst>
                                      </p:cBhvr>
                                      <p:to>
                                        <p:strVal val="visible"/>
                                      </p:to>
                                    </p:set>
                                    <p:animEffect transition="in" filter="circle(in)">
                                      <p:cBhvr>
                                        <p:cTn id="18" dur="2000"/>
                                        <p:tgtEl>
                                          <p:spTgt spid="77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761"/>
                                        </p:tgtEl>
                                        <p:attrNameLst>
                                          <p:attrName>style.visibility</p:attrName>
                                        </p:attrNameLst>
                                      </p:cBhvr>
                                      <p:to>
                                        <p:strVal val="visible"/>
                                      </p:to>
                                    </p:set>
                                    <p:animEffect transition="in" filter="circle(in)">
                                      <p:cBhvr>
                                        <p:cTn id="23" dur="2000"/>
                                        <p:tgtEl>
                                          <p:spTgt spid="761"/>
                                        </p:tgtEl>
                                      </p:cBhvr>
                                    </p:animEffect>
                                  </p:childTnLst>
                                </p:cTn>
                              </p:par>
                              <p:par>
                                <p:cTn id="24" presetID="6" presetClass="entr" presetSubtype="16" fill="hold" nodeType="withEffect">
                                  <p:stCondLst>
                                    <p:cond delay="0"/>
                                  </p:stCondLst>
                                  <p:childTnLst>
                                    <p:set>
                                      <p:cBhvr>
                                        <p:cTn id="25" dur="1" fill="hold">
                                          <p:stCondLst>
                                            <p:cond delay="0"/>
                                          </p:stCondLst>
                                        </p:cTn>
                                        <p:tgtEl>
                                          <p:spTgt spid="767"/>
                                        </p:tgtEl>
                                        <p:attrNameLst>
                                          <p:attrName>style.visibility</p:attrName>
                                        </p:attrNameLst>
                                      </p:cBhvr>
                                      <p:to>
                                        <p:strVal val="visible"/>
                                      </p:to>
                                    </p:set>
                                    <p:animEffect transition="in" filter="circle(in)">
                                      <p:cBhvr>
                                        <p:cTn id="26" dur="2000"/>
                                        <p:tgtEl>
                                          <p:spTgt spid="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grpSp>
        <p:nvGrpSpPr>
          <p:cNvPr id="791" name="Google Shape;791;p12"/>
          <p:cNvGrpSpPr/>
          <p:nvPr/>
        </p:nvGrpSpPr>
        <p:grpSpPr>
          <a:xfrm>
            <a:off x="2386080" y="0"/>
            <a:ext cx="3314880" cy="6857640"/>
            <a:chOff x="2386080" y="0"/>
            <a:chExt cx="3314880" cy="6857640"/>
          </a:xfrm>
        </p:grpSpPr>
        <p:sp>
          <p:nvSpPr>
            <p:cNvPr id="792" name="Google Shape;792;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4" name="Google Shape;804;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00B0F0"/>
                </a:solidFill>
                <a:latin typeface="Calibri"/>
                <a:ea typeface="Calibri"/>
                <a:cs typeface="Calibri"/>
                <a:sym typeface="Calibri"/>
              </a:rPr>
              <a:t>Phần</a:t>
            </a:r>
            <a:r>
              <a:rPr lang="en-US" sz="4800" b="1" i="1" u="none" strike="noStrike" cap="none" dirty="0">
                <a:solidFill>
                  <a:srgbClr val="00B0F0"/>
                </a:solidFill>
                <a:latin typeface="Calibri"/>
                <a:ea typeface="Calibri"/>
                <a:cs typeface="Calibri"/>
                <a:sym typeface="Calibri"/>
              </a:rPr>
              <a:t> 02 :</a:t>
            </a:r>
            <a:endParaRPr sz="4800" b="0" i="0" u="none" strike="noStrike" cap="none" dirty="0">
              <a:solidFill>
                <a:srgbClr val="00B0F0"/>
              </a:solidFill>
              <a:latin typeface="Arial"/>
              <a:ea typeface="Arial"/>
              <a:cs typeface="Arial"/>
              <a:sym typeface="Arial"/>
            </a:endParaRPr>
          </a:p>
        </p:txBody>
      </p:sp>
      <p:grpSp>
        <p:nvGrpSpPr>
          <p:cNvPr id="805" name="Google Shape;805;p12"/>
          <p:cNvGrpSpPr/>
          <p:nvPr/>
        </p:nvGrpSpPr>
        <p:grpSpPr>
          <a:xfrm>
            <a:off x="5867400" y="1981201"/>
            <a:ext cx="5486399" cy="3429000"/>
            <a:chOff x="5894486" y="1770109"/>
            <a:chExt cx="5259520" cy="365051"/>
          </a:xfrm>
        </p:grpSpPr>
        <p:sp>
          <p:nvSpPr>
            <p:cNvPr id="806" name="Google Shape;806;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PHÂN TÍCH THIẾT KẾ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Arial"/>
                  <a:ea typeface="Arial"/>
                  <a:cs typeface="Arial"/>
                  <a:sym typeface="Arial"/>
                </a:rPr>
                <a:t>HỆ THỐNG</a:t>
              </a:r>
              <a:endParaRPr sz="6000" b="0" i="0" u="none" strike="noStrike" cap="none" dirty="0">
                <a:solidFill>
                  <a:schemeClr val="dk1"/>
                </a:solidFill>
                <a:latin typeface="Arial"/>
                <a:ea typeface="Arial"/>
                <a:cs typeface="Arial"/>
                <a:sym typeface="Arial"/>
              </a:endParaRPr>
            </a:p>
          </p:txBody>
        </p:sp>
        <p:sp>
          <p:nvSpPr>
            <p:cNvPr id="807" name="Google Shape;807;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8" name="Google Shape;808;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rgbClr val="00B0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 name="Google Shape;568;p4">
            <a:extLst>
              <a:ext uri="{FF2B5EF4-FFF2-40B4-BE49-F238E27FC236}">
                <a16:creationId xmlns:a16="http://schemas.microsoft.com/office/drawing/2014/main" id="{5A58C4CB-3A6E-43A8-3292-113F3637E640}"/>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imes New Roman" panose="02020603050405020304" pitchFamily="18" charset="0"/>
                <a:cs typeface="Times New Roman" panose="02020603050405020304" pitchFamily="18" charset="0"/>
                <a:sym typeface="Arial"/>
              </a:rPr>
              <a:t>Đồ án tốt nghiệp</a:t>
            </a:r>
            <a:endParaRPr sz="18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3" name="Isosceles Triangle 2">
            <a:extLst>
              <a:ext uri="{FF2B5EF4-FFF2-40B4-BE49-F238E27FC236}">
                <a16:creationId xmlns:a16="http://schemas.microsoft.com/office/drawing/2014/main" id="{594FCFC3-F548-FFC4-9AE0-F0508CD96B99}"/>
              </a:ext>
            </a:extLst>
          </p:cNvPr>
          <p:cNvSpPr/>
          <p:nvPr/>
        </p:nvSpPr>
        <p:spPr>
          <a:xfrm>
            <a:off x="3719064" y="3420000"/>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E0C798FF-44DA-4575-9C90-60AF30F80845}"/>
              </a:ext>
            </a:extLst>
          </p:cNvPr>
          <p:cNvSpPr/>
          <p:nvPr/>
        </p:nvSpPr>
        <p:spPr>
          <a:xfrm>
            <a:off x="2411100" y="5699562"/>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3DBADEEC-4825-0B8B-F187-960A056F8F51}"/>
              </a:ext>
            </a:extLst>
          </p:cNvPr>
          <p:cNvSpPr/>
          <p:nvPr/>
        </p:nvSpPr>
        <p:spPr>
          <a:xfrm>
            <a:off x="3047400" y="22677"/>
            <a:ext cx="1325520" cy="1142640"/>
          </a:xfrm>
          <a:prstGeom prst="triangl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2188</TotalTime>
  <Words>1158</Words>
  <Application>Microsoft Office PowerPoint</Application>
  <PresentationFormat>Widescreen</PresentationFormat>
  <Paragraphs>132</Paragraphs>
  <Slides>15</Slides>
  <Notes>15</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15</vt:i4>
      </vt:variant>
    </vt:vector>
  </HeadingPairs>
  <TitlesOfParts>
    <vt:vector size="26" baseType="lpstr">
      <vt:lpstr>Arial</vt:lpstr>
      <vt:lpstr>Century Gothic</vt:lpstr>
      <vt:lpstr>Calibri</vt:lpstr>
      <vt:lpstr>Wingdings</vt:lpstr>
      <vt:lpstr>Times New Roman</vt:lpstr>
      <vt:lpstr>Microsoft Yahei</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Nguyễn Thành Đạt</cp:lastModifiedBy>
  <cp:revision>69</cp:revision>
  <dcterms:created xsi:type="dcterms:W3CDTF">2017-11-02T08:38:29Z</dcterms:created>
  <dcterms:modified xsi:type="dcterms:W3CDTF">2024-06-09T01:44:22Z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