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NfWXo5qT3MY45CABvYIwd9jfN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A47477-FCBF-4501-8BB0-74E6824DC4E9}">
  <a:tblStyle styleId="{70A47477-FCBF-4501-8BB0-74E6824DC4E9}"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1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2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9"/>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9"/>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9" name="Google Shape;99;p29"/>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1"/>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21"/>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2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3"/>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23"/>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23"/>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23"/>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6"/>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6"/>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26"/>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27"/>
          <p:cNvGrpSpPr/>
          <p:nvPr/>
        </p:nvGrpSpPr>
        <p:grpSpPr>
          <a:xfrm>
            <a:off x="7477387" y="482170"/>
            <a:ext cx="4074533" cy="5149101"/>
            <a:chOff x="7477387" y="482170"/>
            <a:chExt cx="4074533" cy="5149101"/>
          </a:xfrm>
        </p:grpSpPr>
        <p:sp>
          <p:nvSpPr>
            <p:cNvPr id="77" name="Google Shape;77;p2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7"/>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7"/>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p:nvPr>
            <p:ph idx="2" type="pic"/>
          </p:nvPr>
        </p:nvSpPr>
        <p:spPr>
          <a:xfrm>
            <a:off x="8124389" y="1122542"/>
            <a:ext cx="2791171" cy="3866327"/>
          </a:xfrm>
          <a:prstGeom prst="rect">
            <a:avLst/>
          </a:prstGeom>
          <a:solidFill>
            <a:srgbClr val="D8D8D8"/>
          </a:solidFill>
          <a:ln>
            <a:noFill/>
          </a:ln>
        </p:spPr>
      </p:sp>
      <p:sp>
        <p:nvSpPr>
          <p:cNvPr id="81" name="Google Shape;81;p27"/>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27"/>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27"/>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8"/>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2417779" y="1103397"/>
            <a:ext cx="8637073" cy="977622"/>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Gill Sans"/>
              <a:buNone/>
            </a:pPr>
            <a:r>
              <a:rPr lang="en-US" sz="4800">
                <a:latin typeface="Times New Roman"/>
                <a:ea typeface="Times New Roman"/>
                <a:cs typeface="Times New Roman"/>
                <a:sym typeface="Times New Roman"/>
              </a:rPr>
              <a:t>BÁO CÁO ĐỒ ÁN CUỐI KỲ</a:t>
            </a:r>
            <a:endParaRPr sz="4800">
              <a:latin typeface="Times New Roman"/>
              <a:ea typeface="Times New Roman"/>
              <a:cs typeface="Times New Roman"/>
              <a:sym typeface="Times New Roman"/>
            </a:endParaRPr>
          </a:p>
        </p:txBody>
      </p:sp>
      <p:sp>
        <p:nvSpPr>
          <p:cNvPr id="105" name="Google Shape;105;p1"/>
          <p:cNvSpPr txBox="1"/>
          <p:nvPr>
            <p:ph idx="1" type="subTitle"/>
          </p:nvPr>
        </p:nvSpPr>
        <p:spPr>
          <a:xfrm>
            <a:off x="2533243" y="2243579"/>
            <a:ext cx="5808323" cy="471629"/>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2800"/>
              <a:buNone/>
            </a:pPr>
            <a:r>
              <a:rPr lang="en-US" sz="2800">
                <a:latin typeface="Times New Roman"/>
                <a:ea typeface="Times New Roman"/>
                <a:cs typeface="Times New Roman"/>
                <a:sym typeface="Times New Roman"/>
              </a:rPr>
              <a:t>HỌC PHẦN: PHÂN TÍCH DỮ LIỆU</a:t>
            </a:r>
            <a:endParaRPr sz="2800">
              <a:latin typeface="Times New Roman"/>
              <a:ea typeface="Times New Roman"/>
              <a:cs typeface="Times New Roman"/>
              <a:sym typeface="Times New Roman"/>
            </a:endParaRPr>
          </a:p>
        </p:txBody>
      </p:sp>
      <p:pic>
        <p:nvPicPr>
          <p:cNvPr id="106" name="Google Shape;106;p1"/>
          <p:cNvPicPr preferRelativeResize="0"/>
          <p:nvPr/>
        </p:nvPicPr>
        <p:blipFill rotWithShape="1">
          <a:blip r:embed="rId3">
            <a:alphaModFix/>
          </a:blip>
          <a:srcRect b="0" l="0" r="0" t="0"/>
          <a:stretch/>
        </p:blipFill>
        <p:spPr>
          <a:xfrm>
            <a:off x="35358" y="0"/>
            <a:ext cx="1810139" cy="1810139"/>
          </a:xfrm>
          <a:prstGeom prst="rect">
            <a:avLst/>
          </a:prstGeom>
          <a:noFill/>
          <a:ln>
            <a:noFill/>
          </a:ln>
        </p:spPr>
      </p:pic>
      <p:sp>
        <p:nvSpPr>
          <p:cNvPr id="107" name="Google Shape;107;p1"/>
          <p:cNvSpPr txBox="1"/>
          <p:nvPr/>
        </p:nvSpPr>
        <p:spPr>
          <a:xfrm>
            <a:off x="3060441" y="149290"/>
            <a:ext cx="63447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KHOA CÔNG NGHỆ THÔNG TIN</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TRƯỜNG ĐẠI HỌC SÀI GÒN</a:t>
            </a:r>
            <a:endParaRPr>
              <a:latin typeface="Times New Roman"/>
              <a:ea typeface="Times New Roman"/>
              <a:cs typeface="Times New Roman"/>
              <a:sym typeface="Times New Roman"/>
            </a:endParaRPr>
          </a:p>
        </p:txBody>
      </p:sp>
      <p:sp>
        <p:nvSpPr>
          <p:cNvPr id="108" name="Google Shape;108;p1"/>
          <p:cNvSpPr txBox="1"/>
          <p:nvPr/>
        </p:nvSpPr>
        <p:spPr>
          <a:xfrm>
            <a:off x="2319790" y="3640859"/>
            <a:ext cx="7366500" cy="16008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ĐỀ TÀI</a:t>
            </a:r>
            <a:r>
              <a:rPr b="1" i="0" lang="en-US" sz="32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Phân tích ảnh hưởng của một số yếu tố đến kết quả học tập của sinh viên hệ CLC khóa 21 tại Đại học Sài Gòn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9" name="Google Shape;109;p1"/>
          <p:cNvSpPr txBox="1"/>
          <p:nvPr/>
        </p:nvSpPr>
        <p:spPr>
          <a:xfrm>
            <a:off x="2533244" y="2877768"/>
            <a:ext cx="68195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GVHD: PGS.TS. Nguyễn Tuấn Đăng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sp>
        <p:nvSpPr>
          <p:cNvPr id="166" name="Google Shape;166;p10"/>
          <p:cNvSpPr txBox="1"/>
          <p:nvPr/>
        </p:nvSpPr>
        <p:spPr>
          <a:xfrm>
            <a:off x="1451579" y="5466735"/>
            <a:ext cx="43986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Dữ liệu sau khi thu thập đọc bằng pyspark)</a:t>
            </a:r>
            <a:endParaRPr>
              <a:latin typeface="Times New Roman"/>
              <a:ea typeface="Times New Roman"/>
              <a:cs typeface="Times New Roman"/>
              <a:sym typeface="Times New Roman"/>
            </a:endParaRPr>
          </a:p>
        </p:txBody>
      </p:sp>
      <p:sp>
        <p:nvSpPr>
          <p:cNvPr id="167" name="Google Shape;167;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168" name="Google Shape;168;p10"/>
          <p:cNvPicPr preferRelativeResize="0"/>
          <p:nvPr/>
        </p:nvPicPr>
        <p:blipFill rotWithShape="1">
          <a:blip r:embed="rId3">
            <a:alphaModFix/>
          </a:blip>
          <a:srcRect b="0" l="0" r="0" t="0"/>
          <a:stretch/>
        </p:blipFill>
        <p:spPr>
          <a:xfrm>
            <a:off x="1451579" y="2015342"/>
            <a:ext cx="6306073" cy="34760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TIỀN XỬ LÝ DỮ LIỆU</a:t>
            </a:r>
            <a:endParaRPr>
              <a:latin typeface="Times New Roman"/>
              <a:ea typeface="Times New Roman"/>
              <a:cs typeface="Times New Roman"/>
              <a:sym typeface="Times New Roman"/>
            </a:endParaRPr>
          </a:p>
        </p:txBody>
      </p:sp>
      <p:sp>
        <p:nvSpPr>
          <p:cNvPr id="174" name="Google Shape;174;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41300" lvl="0" marL="228600" rtl="0" algn="l">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Trình bày source code và kết quả</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PHÂN TÍCH MỘT SỐ YẾU TỐ ẢNH HƯỞNG</a:t>
            </a:r>
            <a:endParaRPr>
              <a:latin typeface="Times New Roman"/>
              <a:ea typeface="Times New Roman"/>
              <a:cs typeface="Times New Roman"/>
              <a:sym typeface="Times New Roman"/>
            </a:endParaRPr>
          </a:p>
        </p:txBody>
      </p:sp>
      <p:sp>
        <p:nvSpPr>
          <p:cNvPr id="180" name="Google Shape;180;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41300" lvl="0" marL="228600" rtl="0" algn="l">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Trình bày source code và kết quả</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NHẬN XÉT &amp; ĐÁNH GIÁ</a:t>
            </a:r>
            <a:endParaRPr>
              <a:latin typeface="Times New Roman"/>
              <a:ea typeface="Times New Roman"/>
              <a:cs typeface="Times New Roman"/>
              <a:sym typeface="Times New Roman"/>
            </a:endParaRPr>
          </a:p>
        </p:txBody>
      </p:sp>
      <p:sp>
        <p:nvSpPr>
          <p:cNvPr id="186" name="Google Shape;186;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159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Về khoảng cách từ nhà đến trường</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Đa số sinh </a:t>
            </a:r>
            <a:r>
              <a:rPr lang="en-US" sz="2200">
                <a:latin typeface="Times New Roman"/>
                <a:ea typeface="Times New Roman"/>
                <a:cs typeface="Times New Roman"/>
                <a:sym typeface="Times New Roman"/>
              </a:rPr>
              <a:t>viên</a:t>
            </a:r>
            <a:r>
              <a:rPr lang="en-US" sz="2200">
                <a:latin typeface="Times New Roman"/>
                <a:ea typeface="Times New Roman"/>
                <a:cs typeface="Times New Roman"/>
                <a:sym typeface="Times New Roman"/>
              </a:rPr>
              <a:t> có quãng đường đi học trong khoảng 20km</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Đa số sinh viên có nhà càng xa thì thành tích học tập càng kém</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Tuy nhiên vẫn có một số ngoại lệ (nhà gần trong khoảng 15km) vẫn có sinh viên yếu kém</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NHẬN XÉT &amp; ĐÁNH GIÁ</a:t>
            </a:r>
            <a:endParaRPr>
              <a:latin typeface="Times New Roman"/>
              <a:ea typeface="Times New Roman"/>
              <a:cs typeface="Times New Roman"/>
              <a:sym typeface="Times New Roman"/>
            </a:endParaRPr>
          </a:p>
        </p:txBody>
      </p:sp>
      <p:sp>
        <p:nvSpPr>
          <p:cNvPr id="192" name="Google Shape;192;p14"/>
          <p:cNvSpPr txBox="1"/>
          <p:nvPr>
            <p:ph idx="1" type="body"/>
          </p:nvPr>
        </p:nvSpPr>
        <p:spPr>
          <a:xfrm>
            <a:off x="1451579" y="1853757"/>
            <a:ext cx="9603300" cy="3450600"/>
          </a:xfrm>
          <a:prstGeom prst="rect">
            <a:avLst/>
          </a:prstGeom>
          <a:noFill/>
          <a:ln>
            <a:noFill/>
          </a:ln>
        </p:spPr>
        <p:txBody>
          <a:bodyPr anchorCtr="0" anchor="ctr" bIns="45700" lIns="91425" spcFirstLastPara="1" rIns="91425" wrap="square" tIns="45700">
            <a:normAutofit/>
          </a:bodyPr>
          <a:lstStyle/>
          <a:p>
            <a:pPr indent="-2159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Về thu nhập do làm thêm</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 Đa số sinh viên có mức thu nhập do làm thêm dưới 3 triệu đồng</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Nhóm sinh viên có thu nhập ít hơn 1 triệu và nhiều hơn 4 triệu thì có sinh viên đạt thành tích kém</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Học sinh ở các nhóm thu nhập cao hơn có xu hướng đạt điểm cao hơn học sinh ở các nhóm thu nhập thấp hơn.</a:t>
            </a:r>
            <a:endParaRPr sz="2200">
              <a:latin typeface="Times New Roman"/>
              <a:ea typeface="Times New Roman"/>
              <a:cs typeface="Times New Roman"/>
              <a:sym typeface="Times New Roman"/>
            </a:endParaRPr>
          </a:p>
          <a:p>
            <a:pPr indent="-101600" lvl="1" marL="685800" rtl="0" algn="just">
              <a:lnSpc>
                <a:spcPct val="120000"/>
              </a:lnSpc>
              <a:spcBef>
                <a:spcPts val="500"/>
              </a:spcBef>
              <a:spcAft>
                <a:spcPts val="0"/>
              </a:spcAft>
              <a:buSzPts val="2000"/>
              <a:buFont typeface="Courier New"/>
              <a:buNone/>
            </a:pPr>
            <a:r>
              <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NHẬN XÉT &amp; ĐÁNH GIÁ</a:t>
            </a:r>
            <a:endParaRPr>
              <a:latin typeface="Times New Roman"/>
              <a:ea typeface="Times New Roman"/>
              <a:cs typeface="Times New Roman"/>
              <a:sym typeface="Times New Roman"/>
            </a:endParaRPr>
          </a:p>
        </p:txBody>
      </p:sp>
      <p:sp>
        <p:nvSpPr>
          <p:cNvPr id="198" name="Google Shape;198;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159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Về số lượng bạn bè </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Xu hướng chủ yếu là sinh viên thường có từ 5 đến 10 người bạn</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Hầu hết các sinh viên có từ 5 đến 10 người bạn đều có số điểm khá cao. </a:t>
            </a:r>
            <a:r>
              <a:rPr lang="en-US" sz="2200" u="none" strike="noStrike">
                <a:latin typeface="Times New Roman"/>
                <a:ea typeface="Times New Roman"/>
                <a:cs typeface="Times New Roman"/>
                <a:sym typeface="Times New Roman"/>
              </a:rPr>
              <a:t>Tuy nhiên, ta vẫn có một ngoại lệ khi có 2 sinh viên bị điểm dưới 5 trong khi có 10 người bạn.</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NHẬN XÉT &amp; ĐÁNH GIÁ</a:t>
            </a:r>
            <a:endParaRPr>
              <a:latin typeface="Times New Roman"/>
              <a:ea typeface="Times New Roman"/>
              <a:cs typeface="Times New Roman"/>
              <a:sym typeface="Times New Roman"/>
            </a:endParaRPr>
          </a:p>
        </p:txBody>
      </p:sp>
      <p:sp>
        <p:nvSpPr>
          <p:cNvPr id="204" name="Google Shape;204;p16"/>
          <p:cNvSpPr txBox="1"/>
          <p:nvPr>
            <p:ph idx="1" type="body"/>
          </p:nvPr>
        </p:nvSpPr>
        <p:spPr>
          <a:xfrm>
            <a:off x="1451579" y="1853757"/>
            <a:ext cx="9603300" cy="3450600"/>
          </a:xfrm>
          <a:prstGeom prst="rect">
            <a:avLst/>
          </a:prstGeom>
          <a:noFill/>
          <a:ln>
            <a:noFill/>
          </a:ln>
        </p:spPr>
        <p:txBody>
          <a:bodyPr anchorCtr="0" anchor="ctr" bIns="45700" lIns="91425" spcFirstLastPara="1" rIns="91425" wrap="square" tIns="45700">
            <a:normAutofit/>
          </a:bodyPr>
          <a:lstStyle/>
          <a:p>
            <a:pPr indent="-2159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Về số lượng anh/chị/em </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Đa số sinh viên sẽ có ít hơn 2 anh/chị/em</a:t>
            </a:r>
            <a:endParaRPr sz="2200">
              <a:latin typeface="Times New Roman"/>
              <a:ea typeface="Times New Roman"/>
              <a:cs typeface="Times New Roman"/>
              <a:sym typeface="Times New Roman"/>
            </a:endParaRPr>
          </a:p>
          <a:p>
            <a:pPr indent="-241300" lvl="1" marL="685800" rtl="0" algn="just">
              <a:lnSpc>
                <a:spcPct val="120000"/>
              </a:lnSpc>
              <a:spcBef>
                <a:spcPts val="500"/>
              </a:spcBef>
              <a:spcAft>
                <a:spcPts val="0"/>
              </a:spcAft>
              <a:buSzPts val="2200"/>
              <a:buFont typeface="Times New Roman"/>
              <a:buChar char="o"/>
            </a:pPr>
            <a:r>
              <a:rPr lang="en-US" sz="2200">
                <a:latin typeface="Times New Roman"/>
                <a:ea typeface="Times New Roman"/>
                <a:cs typeface="Times New Roman"/>
                <a:sym typeface="Times New Roman"/>
              </a:rPr>
              <a:t>Số lượng anh/chị/em càng ít thì thành tích học tập càng cao. Tuy nhiên, cũng có những trường hợp ngoại lệ là số anh/chị/em trong khoảng 1 đến 2 nhưng lại có thành tích là F</a:t>
            </a:r>
            <a:endParaRPr sz="2200">
              <a:latin typeface="Times New Roman"/>
              <a:ea typeface="Times New Roman"/>
              <a:cs typeface="Times New Roman"/>
              <a:sym typeface="Times New Roman"/>
            </a:endParaRPr>
          </a:p>
          <a:p>
            <a:pPr indent="-101600" lvl="1" marL="685800" rtl="0" algn="just">
              <a:lnSpc>
                <a:spcPct val="120000"/>
              </a:lnSpc>
              <a:spcBef>
                <a:spcPts val="500"/>
              </a:spcBef>
              <a:spcAft>
                <a:spcPts val="0"/>
              </a:spcAft>
              <a:buSzPts val="2000"/>
              <a:buFont typeface="Courier New"/>
              <a:buNone/>
            </a:pPr>
            <a:r>
              <a:t/>
            </a:r>
            <a:endParaRPr sz="2200">
              <a:latin typeface="Times New Roman"/>
              <a:ea typeface="Times New Roman"/>
              <a:cs typeface="Times New Roman"/>
              <a:sym typeface="Times New Roman"/>
            </a:endParaRPr>
          </a:p>
          <a:p>
            <a:pPr indent="-101600" lvl="1" marL="685800" rtl="0" algn="just">
              <a:lnSpc>
                <a:spcPct val="120000"/>
              </a:lnSpc>
              <a:spcBef>
                <a:spcPts val="500"/>
              </a:spcBef>
              <a:spcAft>
                <a:spcPts val="0"/>
              </a:spcAft>
              <a:buSzPts val="2000"/>
              <a:buFont typeface="Courier New"/>
              <a:buNone/>
            </a:pPr>
            <a:r>
              <a:t/>
            </a:r>
            <a:endParaRPr sz="2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KẾT LUẬN</a:t>
            </a:r>
            <a:endParaRPr>
              <a:latin typeface="Times New Roman"/>
              <a:ea typeface="Times New Roman"/>
              <a:cs typeface="Times New Roman"/>
              <a:sym typeface="Times New Roman"/>
            </a:endParaRPr>
          </a:p>
        </p:txBody>
      </p:sp>
      <p:sp>
        <p:nvSpPr>
          <p:cNvPr id="210" name="Google Shape;210;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66700" lvl="1" marL="6858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Các yếu tố được đánh giá chỉ tác động đến kết quả học tập của sinh viên ở mức tương đối</a:t>
            </a:r>
            <a:endParaRPr sz="2400">
              <a:latin typeface="Times New Roman"/>
              <a:ea typeface="Times New Roman"/>
              <a:cs typeface="Times New Roman"/>
              <a:sym typeface="Times New Roman"/>
            </a:endParaRPr>
          </a:p>
          <a:p>
            <a:pPr indent="-266700" lvl="1" marL="685800" rtl="0" algn="l">
              <a:spcBef>
                <a:spcPts val="500"/>
              </a:spcBef>
              <a:spcAft>
                <a:spcPts val="0"/>
              </a:spcAft>
              <a:buSzPts val="2400"/>
              <a:buFont typeface="Times New Roman"/>
              <a:buChar char="•"/>
            </a:pPr>
            <a:r>
              <a:rPr lang="en-US" sz="2400">
                <a:latin typeface="Times New Roman"/>
                <a:ea typeface="Times New Roman"/>
                <a:cs typeface="Times New Roman"/>
                <a:sym typeface="Times New Roman"/>
              </a:rPr>
              <a:t>Việc học của sinh viên còn ảnh hưởng bởi nhiều nguyên nhân chủ quan và khách quan khác</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NHÓM SINH VIÊN THỰC HIỆN</a:t>
            </a:r>
            <a:endParaRPr>
              <a:latin typeface="Times New Roman"/>
              <a:ea typeface="Times New Roman"/>
              <a:cs typeface="Times New Roman"/>
              <a:sym typeface="Times New Roman"/>
            </a:endParaRPr>
          </a:p>
        </p:txBody>
      </p:sp>
      <p:sp>
        <p:nvSpPr>
          <p:cNvPr id="115" name="Google Shape;115;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41300" lvl="0" marL="228600" rtl="0" algn="l">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Lê Minh Phúc</a:t>
            </a:r>
            <a:endParaRPr sz="2200">
              <a:latin typeface="Times New Roman"/>
              <a:ea typeface="Times New Roman"/>
              <a:cs typeface="Times New Roman"/>
              <a:sym typeface="Times New Roman"/>
            </a:endParaRPr>
          </a:p>
          <a:p>
            <a:pPr indent="-241300" lvl="0" marL="228600" rtl="0" algn="l">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Nguyễn Công Thọ</a:t>
            </a:r>
            <a:endParaRPr sz="2200">
              <a:latin typeface="Times New Roman"/>
              <a:ea typeface="Times New Roman"/>
              <a:cs typeface="Times New Roman"/>
              <a:sym typeface="Times New Roman"/>
            </a:endParaRPr>
          </a:p>
          <a:p>
            <a:pPr indent="-241300" lvl="0" marL="228600" rtl="0" algn="l">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Lê Công Minh</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latin typeface="Times New Roman"/>
                <a:ea typeface="Times New Roman"/>
                <a:cs typeface="Times New Roman"/>
                <a:sym typeface="Times New Roman"/>
              </a:rPr>
              <a:t>NỘI DUNG BÁO CÁO</a:t>
            </a:r>
            <a:endParaRPr>
              <a:latin typeface="Times New Roman"/>
              <a:ea typeface="Times New Roman"/>
              <a:cs typeface="Times New Roman"/>
              <a:sym typeface="Times New Roman"/>
            </a:endParaRPr>
          </a:p>
        </p:txBody>
      </p:sp>
      <p:sp>
        <p:nvSpPr>
          <p:cNvPr id="121" name="Google Shape;121;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41300" lvl="0" marL="228600" rtl="0" algn="l">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Giới thiệu tổng quan đề tài</a:t>
            </a:r>
            <a:endParaRPr sz="2200">
              <a:latin typeface="Times New Roman"/>
              <a:ea typeface="Times New Roman"/>
              <a:cs typeface="Times New Roman"/>
              <a:sym typeface="Times New Roman"/>
            </a:endParaRPr>
          </a:p>
          <a:p>
            <a:pPr indent="-241300" lvl="0" marL="228600" rtl="0" algn="l">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Tiền xử lý dữ liệu</a:t>
            </a:r>
            <a:endParaRPr sz="2200">
              <a:latin typeface="Times New Roman"/>
              <a:ea typeface="Times New Roman"/>
              <a:cs typeface="Times New Roman"/>
              <a:sym typeface="Times New Roman"/>
            </a:endParaRPr>
          </a:p>
          <a:p>
            <a:pPr indent="-241300" lvl="0" marL="228600" rtl="0" algn="l">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Phân tích các yếu tố ảnh hưởng đến kết quả học tập của sinh viên</a:t>
            </a:r>
            <a:endParaRPr sz="2200">
              <a:latin typeface="Times New Roman"/>
              <a:ea typeface="Times New Roman"/>
              <a:cs typeface="Times New Roman"/>
              <a:sym typeface="Times New Roman"/>
            </a:endParaRPr>
          </a:p>
          <a:p>
            <a:pPr indent="-241300" lvl="0" marL="228600" rtl="0" algn="l">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Kết luận</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sp>
        <p:nvSpPr>
          <p:cNvPr id="127" name="Google Shape;127;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413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Việc phân tích các yếu tố ảnh hưởng đến thành tích học tập của sinh viên là một việc cần thiết vì lý do có thể dựa trên mức độ ảnh hưởng của từng yếu tố mà có thể tư vấn cho sinh viên làm thế nào để đạt kết quả tốt nhất</a:t>
            </a:r>
            <a:endParaRPr sz="2200">
              <a:latin typeface="Times New Roman"/>
              <a:ea typeface="Times New Roman"/>
              <a:cs typeface="Times New Roman"/>
              <a:sym typeface="Times New Roman"/>
            </a:endParaRPr>
          </a:p>
          <a:p>
            <a:pPr indent="-241300" lvl="0" marL="228600" rtl="0" algn="just">
              <a:lnSpc>
                <a:spcPct val="12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Phạm vi nghiên cứu: Sinh viên ngành Công nghệ thông tin, hệ đào tạo chất lượng cao (CLC), khoá 21 (K21) tại trường Đại học Sài Gòn</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sp>
        <p:nvSpPr>
          <p:cNvPr id="133" name="Google Shape;133;p5"/>
          <p:cNvSpPr txBox="1"/>
          <p:nvPr>
            <p:ph idx="1" type="body"/>
          </p:nvPr>
        </p:nvSpPr>
        <p:spPr>
          <a:xfrm>
            <a:off x="1451575" y="1853750"/>
            <a:ext cx="9603300" cy="2740200"/>
          </a:xfrm>
          <a:prstGeom prst="rect">
            <a:avLst/>
          </a:prstGeom>
          <a:noFill/>
          <a:ln>
            <a:noFill/>
          </a:ln>
        </p:spPr>
        <p:txBody>
          <a:bodyPr anchorCtr="0" anchor="ctr" bIns="45700" lIns="91425" spcFirstLastPara="1" rIns="91425" wrap="square" tIns="45700">
            <a:normAutofit/>
          </a:bodyPr>
          <a:lstStyle/>
          <a:p>
            <a:pPr indent="-215900" lvl="0" marL="228600" rtl="0" algn="just">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Tiêu chí đánh giá thành tích học tập của sinh viên (GPA)</a:t>
            </a:r>
            <a:endParaRPr sz="2200">
              <a:latin typeface="Times New Roman"/>
              <a:ea typeface="Times New Roman"/>
              <a:cs typeface="Times New Roman"/>
              <a:sym typeface="Times New Roman"/>
            </a:endParaRPr>
          </a:p>
          <a:p>
            <a:pPr indent="-254000" lvl="1" marL="685800" rtl="0" algn="just">
              <a:lnSpc>
                <a:spcPct val="120000"/>
              </a:lnSpc>
              <a:spcBef>
                <a:spcPts val="500"/>
              </a:spcBef>
              <a:spcAft>
                <a:spcPts val="0"/>
              </a:spcAft>
              <a:buSzPts val="2200"/>
              <a:buFont typeface="Noto Sans Symbols"/>
              <a:buChar char="❑"/>
            </a:pPr>
            <a:r>
              <a:rPr lang="en-US" sz="2200">
                <a:latin typeface="Times New Roman"/>
                <a:ea typeface="Times New Roman"/>
                <a:cs typeface="Times New Roman"/>
                <a:sym typeface="Times New Roman"/>
              </a:rPr>
              <a:t> </a:t>
            </a:r>
            <a:r>
              <a:rPr lang="en-US" sz="2200">
                <a:solidFill>
                  <a:srgbClr val="000000"/>
                </a:solidFill>
                <a:latin typeface="Times New Roman"/>
                <a:ea typeface="Times New Roman"/>
                <a:cs typeface="Times New Roman"/>
                <a:sym typeface="Times New Roman"/>
              </a:rPr>
              <a:t>GPA (Grade Point Average – điểm trung bình các môn học) là chỉ số được các trường đại học sử dụng một cách phổ biến trong việc đánh giá kết quả học tập của sinh viên trong suốt quá trình học tập tại trường</a:t>
            </a:r>
            <a:endParaRPr sz="2200">
              <a:solidFill>
                <a:srgbClr val="000000"/>
              </a:solidFill>
              <a:latin typeface="Times New Roman"/>
              <a:ea typeface="Times New Roman"/>
              <a:cs typeface="Times New Roman"/>
              <a:sym typeface="Times New Roman"/>
            </a:endParaRPr>
          </a:p>
          <a:p>
            <a:pPr indent="-114300" lvl="1" marL="685800" rtl="0" algn="just">
              <a:lnSpc>
                <a:spcPct val="120000"/>
              </a:lnSpc>
              <a:spcBef>
                <a:spcPts val="500"/>
              </a:spcBef>
              <a:spcAft>
                <a:spcPts val="0"/>
              </a:spcAft>
              <a:buSzPts val="1800"/>
              <a:buFont typeface="Noto Sans Symbols"/>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451579" y="804519"/>
            <a:ext cx="9603300" cy="104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Arial"/>
                <a:ea typeface="Arial"/>
                <a:cs typeface="Arial"/>
                <a:sym typeface="Arial"/>
              </a:rPr>
              <a:t>GIỚI THIỆU TỔNG QUAN ĐỀ TÀI</a:t>
            </a:r>
            <a:endParaRPr>
              <a:latin typeface="Arial"/>
              <a:ea typeface="Arial"/>
              <a:cs typeface="Arial"/>
              <a:sym typeface="Arial"/>
            </a:endParaRPr>
          </a:p>
        </p:txBody>
      </p:sp>
      <p:sp>
        <p:nvSpPr>
          <p:cNvPr id="139" name="Google Shape;139;p6"/>
          <p:cNvSpPr txBox="1"/>
          <p:nvPr>
            <p:ph idx="1" type="body"/>
          </p:nvPr>
        </p:nvSpPr>
        <p:spPr>
          <a:xfrm>
            <a:off x="1451575" y="1978875"/>
            <a:ext cx="9603300" cy="3795600"/>
          </a:xfrm>
          <a:prstGeom prst="rect">
            <a:avLst/>
          </a:prstGeom>
          <a:noFill/>
          <a:ln>
            <a:noFill/>
          </a:ln>
        </p:spPr>
        <p:txBody>
          <a:bodyPr anchorCtr="0" anchor="ctr" bIns="45700" lIns="91425" spcFirstLastPara="1" rIns="91425" wrap="square" tIns="45700">
            <a:spAutoFit/>
          </a:bodyPr>
          <a:lstStyle/>
          <a:p>
            <a:pPr indent="-230505" lvl="0" marL="2286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Tiêu chí đánh giá thành tích học tập của sinh viên (GPA)</a:t>
            </a:r>
            <a:endParaRPr sz="2200">
              <a:latin typeface="Times New Roman"/>
              <a:ea typeface="Times New Roman"/>
              <a:cs typeface="Times New Roman"/>
              <a:sym typeface="Times New Roman"/>
            </a:endParaRPr>
          </a:p>
          <a:p>
            <a:pPr indent="-260032" lvl="1" marL="685800" rtl="0" algn="just">
              <a:lnSpc>
                <a:spcPct val="130000"/>
              </a:lnSpc>
              <a:spcBef>
                <a:spcPts val="500"/>
              </a:spcBef>
              <a:spcAft>
                <a:spcPts val="0"/>
              </a:spcAft>
              <a:buSzPts val="2200"/>
              <a:buFont typeface="Times New Roman"/>
              <a:buChar char="❑"/>
            </a:pPr>
            <a:r>
              <a:rPr lang="en-US" sz="2200">
                <a:solidFill>
                  <a:srgbClr val="000000"/>
                </a:solidFill>
                <a:latin typeface="Times New Roman"/>
                <a:ea typeface="Times New Roman"/>
                <a:cs typeface="Times New Roman"/>
                <a:sym typeface="Times New Roman"/>
              </a:rPr>
              <a:t>Mức điểm GPA thường được sử dụng ở thang điểm 4 (0.0 đến 4.0) nhằm để đánh giá thành tích học tập cụ thể:</a:t>
            </a:r>
            <a:endParaRPr sz="2200">
              <a:latin typeface="Times New Roman"/>
              <a:ea typeface="Times New Roman"/>
              <a:cs typeface="Times New Roman"/>
              <a:sym typeface="Times New Roman"/>
            </a:endParaRPr>
          </a:p>
          <a:p>
            <a:pPr indent="-317182" lvl="2" marL="1200150" rtl="0" algn="just">
              <a:lnSpc>
                <a:spcPct val="130000"/>
              </a:lnSpc>
              <a:spcBef>
                <a:spcPts val="500"/>
              </a:spcBef>
              <a:spcAft>
                <a:spcPts val="0"/>
              </a:spcAft>
              <a:buSzPts val="2200"/>
              <a:buFont typeface="Times New Roman"/>
              <a:buChar char="o"/>
            </a:pPr>
            <a:r>
              <a:rPr lang="en-US" sz="2200">
                <a:solidFill>
                  <a:srgbClr val="000000"/>
                </a:solidFill>
                <a:latin typeface="Times New Roman"/>
                <a:ea typeface="Times New Roman"/>
                <a:cs typeface="Times New Roman"/>
                <a:sym typeface="Times New Roman"/>
              </a:rPr>
              <a:t>0.0: Mức kém (F)</a:t>
            </a:r>
            <a:endParaRPr sz="2200">
              <a:latin typeface="Times New Roman"/>
              <a:ea typeface="Times New Roman"/>
              <a:cs typeface="Times New Roman"/>
              <a:sym typeface="Times New Roman"/>
            </a:endParaRPr>
          </a:p>
          <a:p>
            <a:pPr indent="-317182" lvl="2" marL="1200150" rtl="0" algn="just">
              <a:lnSpc>
                <a:spcPct val="130000"/>
              </a:lnSpc>
              <a:spcBef>
                <a:spcPts val="500"/>
              </a:spcBef>
              <a:spcAft>
                <a:spcPts val="0"/>
              </a:spcAft>
              <a:buSzPts val="2200"/>
              <a:buFont typeface="Times New Roman"/>
              <a:buChar char="o"/>
            </a:pPr>
            <a:r>
              <a:rPr lang="en-US" sz="2200">
                <a:solidFill>
                  <a:srgbClr val="000000"/>
                </a:solidFill>
                <a:latin typeface="Times New Roman"/>
                <a:ea typeface="Times New Roman"/>
                <a:cs typeface="Times New Roman"/>
                <a:sym typeface="Times New Roman"/>
              </a:rPr>
              <a:t>1.0: Mức yếu (D)</a:t>
            </a:r>
            <a:endParaRPr sz="2200">
              <a:latin typeface="Times New Roman"/>
              <a:ea typeface="Times New Roman"/>
              <a:cs typeface="Times New Roman"/>
              <a:sym typeface="Times New Roman"/>
            </a:endParaRPr>
          </a:p>
          <a:p>
            <a:pPr indent="-317182" lvl="2" marL="1200150" rtl="0" algn="just">
              <a:lnSpc>
                <a:spcPct val="130000"/>
              </a:lnSpc>
              <a:spcBef>
                <a:spcPts val="500"/>
              </a:spcBef>
              <a:spcAft>
                <a:spcPts val="0"/>
              </a:spcAft>
              <a:buSzPts val="2200"/>
              <a:buFont typeface="Times New Roman"/>
              <a:buChar char="o"/>
            </a:pPr>
            <a:r>
              <a:rPr lang="en-US" sz="2200">
                <a:solidFill>
                  <a:srgbClr val="000000"/>
                </a:solidFill>
                <a:latin typeface="Times New Roman"/>
                <a:ea typeface="Times New Roman"/>
                <a:cs typeface="Times New Roman"/>
                <a:sym typeface="Times New Roman"/>
              </a:rPr>
              <a:t>2.0: Mức trung bình (C)</a:t>
            </a:r>
            <a:endParaRPr sz="2200">
              <a:latin typeface="Times New Roman"/>
              <a:ea typeface="Times New Roman"/>
              <a:cs typeface="Times New Roman"/>
              <a:sym typeface="Times New Roman"/>
            </a:endParaRPr>
          </a:p>
          <a:p>
            <a:pPr indent="-317182" lvl="2" marL="1200150" rtl="0" algn="just">
              <a:lnSpc>
                <a:spcPct val="130000"/>
              </a:lnSpc>
              <a:spcBef>
                <a:spcPts val="500"/>
              </a:spcBef>
              <a:spcAft>
                <a:spcPts val="0"/>
              </a:spcAft>
              <a:buSzPts val="2200"/>
              <a:buFont typeface="Times New Roman"/>
              <a:buChar char="o"/>
            </a:pPr>
            <a:r>
              <a:rPr lang="en-US" sz="2200">
                <a:solidFill>
                  <a:srgbClr val="000000"/>
                </a:solidFill>
                <a:latin typeface="Times New Roman"/>
                <a:ea typeface="Times New Roman"/>
                <a:cs typeface="Times New Roman"/>
                <a:sym typeface="Times New Roman"/>
              </a:rPr>
              <a:t>3.0: Mức tốt (B)</a:t>
            </a:r>
            <a:endParaRPr sz="2200">
              <a:latin typeface="Times New Roman"/>
              <a:ea typeface="Times New Roman"/>
              <a:cs typeface="Times New Roman"/>
              <a:sym typeface="Times New Roman"/>
            </a:endParaRPr>
          </a:p>
          <a:p>
            <a:pPr indent="-317182" lvl="2" marL="1200150" rtl="0" algn="just">
              <a:lnSpc>
                <a:spcPct val="130000"/>
              </a:lnSpc>
              <a:spcBef>
                <a:spcPts val="500"/>
              </a:spcBef>
              <a:spcAft>
                <a:spcPts val="0"/>
              </a:spcAft>
              <a:buSzPts val="2200"/>
              <a:buFont typeface="Times New Roman"/>
              <a:buChar char="o"/>
            </a:pPr>
            <a:r>
              <a:rPr lang="en-US" sz="2200">
                <a:solidFill>
                  <a:srgbClr val="000000"/>
                </a:solidFill>
                <a:latin typeface="Times New Roman"/>
                <a:ea typeface="Times New Roman"/>
                <a:cs typeface="Times New Roman"/>
                <a:sym typeface="Times New Roman"/>
              </a:rPr>
              <a:t>4.0: Mức xuất sắc (A)</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sp>
        <p:nvSpPr>
          <p:cNvPr id="145" name="Google Shape;145;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90500" lvl="0" marL="228600" rtl="0" algn="l">
              <a:lnSpc>
                <a:spcPct val="12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Tiêu chí đánh giá thành tích học tập của sinh viên (GPA)</a:t>
            </a:r>
            <a:endParaRPr sz="22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p>
        </p:txBody>
      </p:sp>
      <p:graphicFrame>
        <p:nvGraphicFramePr>
          <p:cNvPr id="146" name="Google Shape;146;p7"/>
          <p:cNvGraphicFramePr/>
          <p:nvPr/>
        </p:nvGraphicFramePr>
        <p:xfrm>
          <a:off x="1729993" y="2583620"/>
          <a:ext cx="3000000" cy="3000000"/>
        </p:xfrm>
        <a:graphic>
          <a:graphicData uri="http://schemas.openxmlformats.org/drawingml/2006/table">
            <a:tbl>
              <a:tblPr bandRow="1">
                <a:noFill/>
                <a:tableStyleId>{70A47477-FCBF-4501-8BB0-74E6824DC4E9}</a:tableStyleId>
              </a:tblPr>
              <a:tblGrid>
                <a:gridCol w="2390000"/>
                <a:gridCol w="2049500"/>
                <a:gridCol w="2162725"/>
              </a:tblGrid>
              <a:tr h="555325">
                <a:tc>
                  <a:txBody>
                    <a:bodyPr/>
                    <a:lstStyle/>
                    <a:p>
                      <a:pPr indent="0" lvl="0" marL="0" marR="0" rtl="0" algn="just">
                        <a:lnSpc>
                          <a:spcPct val="150000"/>
                        </a:lnSpc>
                        <a:spcBef>
                          <a:spcPts val="0"/>
                        </a:spcBef>
                        <a:spcAft>
                          <a:spcPts val="0"/>
                        </a:spcAft>
                        <a:buNone/>
                      </a:pPr>
                      <a:r>
                        <a:rPr lang="en-US" sz="1300" u="none" cap="none" strike="noStrike"/>
                        <a:t>Thang điểm 10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Thang điểm 4</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Mức điểm</a:t>
                      </a:r>
                      <a:endParaRPr sz="1100" u="none" cap="none" strike="noStrike">
                        <a:latin typeface="Arial"/>
                        <a:ea typeface="Arial"/>
                        <a:cs typeface="Arial"/>
                        <a:sym typeface="Arial"/>
                      </a:endParaRPr>
                    </a:p>
                  </a:txBody>
                  <a:tcPr marT="0" marB="0" marR="68575" marL="68575"/>
                </a:tc>
              </a:tr>
              <a:tr h="555325">
                <a:tc>
                  <a:txBody>
                    <a:bodyPr/>
                    <a:lstStyle/>
                    <a:p>
                      <a:pPr indent="0" lvl="0" marL="0" marR="0" rtl="0" algn="just">
                        <a:lnSpc>
                          <a:spcPct val="150000"/>
                        </a:lnSpc>
                        <a:spcBef>
                          <a:spcPts val="0"/>
                        </a:spcBef>
                        <a:spcAft>
                          <a:spcPts val="0"/>
                        </a:spcAft>
                        <a:buNone/>
                      </a:pPr>
                      <a:r>
                        <a:rPr lang="en-US" sz="1300" u="none" cap="none" strike="noStrike"/>
                        <a:t>&lt; 4.0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0.0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F</a:t>
                      </a:r>
                      <a:endParaRPr sz="1100" u="none" cap="none" strike="noStrike">
                        <a:latin typeface="Arial"/>
                        <a:ea typeface="Arial"/>
                        <a:cs typeface="Arial"/>
                        <a:sym typeface="Arial"/>
                      </a:endParaRPr>
                    </a:p>
                  </a:txBody>
                  <a:tcPr marT="0" marB="0" marR="68575" marL="68575"/>
                </a:tc>
              </a:tr>
              <a:tr h="555325">
                <a:tc>
                  <a:txBody>
                    <a:bodyPr/>
                    <a:lstStyle/>
                    <a:p>
                      <a:pPr indent="0" lvl="0" marL="0" marR="0" rtl="0" algn="just">
                        <a:lnSpc>
                          <a:spcPct val="150000"/>
                        </a:lnSpc>
                        <a:spcBef>
                          <a:spcPts val="0"/>
                        </a:spcBef>
                        <a:spcAft>
                          <a:spcPts val="0"/>
                        </a:spcAft>
                        <a:buNone/>
                      </a:pPr>
                      <a:r>
                        <a:rPr lang="en-US" sz="1300" u="none" cap="none" strike="noStrike"/>
                        <a:t>&gt;=4,0 và &lt;5.5</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1.0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D</a:t>
                      </a:r>
                      <a:endParaRPr sz="1100" u="none" cap="none" strike="noStrike">
                        <a:latin typeface="Arial"/>
                        <a:ea typeface="Arial"/>
                        <a:cs typeface="Arial"/>
                        <a:sym typeface="Arial"/>
                      </a:endParaRPr>
                    </a:p>
                  </a:txBody>
                  <a:tcPr marT="0" marB="0" marR="68575" marL="68575"/>
                </a:tc>
              </a:tr>
              <a:tr h="555325">
                <a:tc>
                  <a:txBody>
                    <a:bodyPr/>
                    <a:lstStyle/>
                    <a:p>
                      <a:pPr indent="0" lvl="0" marL="0" marR="0" rtl="0" algn="just">
                        <a:lnSpc>
                          <a:spcPct val="150000"/>
                        </a:lnSpc>
                        <a:spcBef>
                          <a:spcPts val="0"/>
                        </a:spcBef>
                        <a:spcAft>
                          <a:spcPts val="0"/>
                        </a:spcAft>
                        <a:buNone/>
                      </a:pPr>
                      <a:r>
                        <a:rPr lang="en-US" sz="1300" u="none" cap="none" strike="noStrike"/>
                        <a:t>&gt;=5.5 và &lt;7.0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2.0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C</a:t>
                      </a:r>
                      <a:endParaRPr sz="1100" u="none" cap="none" strike="noStrike">
                        <a:latin typeface="Arial"/>
                        <a:ea typeface="Arial"/>
                        <a:cs typeface="Arial"/>
                        <a:sym typeface="Arial"/>
                      </a:endParaRPr>
                    </a:p>
                  </a:txBody>
                  <a:tcPr marT="0" marB="0" marR="68575" marL="68575"/>
                </a:tc>
              </a:tr>
              <a:tr h="555325">
                <a:tc>
                  <a:txBody>
                    <a:bodyPr/>
                    <a:lstStyle/>
                    <a:p>
                      <a:pPr indent="0" lvl="0" marL="0" marR="0" rtl="0" algn="just">
                        <a:lnSpc>
                          <a:spcPct val="150000"/>
                        </a:lnSpc>
                        <a:spcBef>
                          <a:spcPts val="0"/>
                        </a:spcBef>
                        <a:spcAft>
                          <a:spcPts val="0"/>
                        </a:spcAft>
                        <a:buNone/>
                      </a:pPr>
                      <a:r>
                        <a:rPr lang="en-US" sz="1300" u="none" cap="none" strike="noStrike"/>
                        <a:t>&gt;=7.0 và &lt;8.5</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3.0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B</a:t>
                      </a:r>
                      <a:endParaRPr sz="1100" u="none" cap="none" strike="noStrike">
                        <a:latin typeface="Arial"/>
                        <a:ea typeface="Arial"/>
                        <a:cs typeface="Arial"/>
                        <a:sym typeface="Arial"/>
                      </a:endParaRPr>
                    </a:p>
                  </a:txBody>
                  <a:tcPr marT="0" marB="0" marR="68575" marL="68575"/>
                </a:tc>
              </a:tr>
              <a:tr h="555325">
                <a:tc>
                  <a:txBody>
                    <a:bodyPr/>
                    <a:lstStyle/>
                    <a:p>
                      <a:pPr indent="0" lvl="0" marL="0" marR="0" rtl="0" algn="just">
                        <a:lnSpc>
                          <a:spcPct val="150000"/>
                        </a:lnSpc>
                        <a:spcBef>
                          <a:spcPts val="0"/>
                        </a:spcBef>
                        <a:spcAft>
                          <a:spcPts val="0"/>
                        </a:spcAft>
                        <a:buNone/>
                      </a:pPr>
                      <a:r>
                        <a:rPr lang="en-US" sz="1300" u="none" cap="none" strike="noStrike"/>
                        <a:t>&gt;=8.5</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4.0</a:t>
                      </a:r>
                      <a:endParaRPr sz="1100" u="none" cap="none" strike="noStrike">
                        <a:latin typeface="Arial"/>
                        <a:ea typeface="Arial"/>
                        <a:cs typeface="Arial"/>
                        <a:sym typeface="Arial"/>
                      </a:endParaRPr>
                    </a:p>
                  </a:txBody>
                  <a:tcPr marT="0" marB="0" marR="68575" marL="68575"/>
                </a:tc>
                <a:tc>
                  <a:txBody>
                    <a:bodyPr/>
                    <a:lstStyle/>
                    <a:p>
                      <a:pPr indent="0" lvl="0" marL="0" marR="0" rtl="0" algn="just">
                        <a:lnSpc>
                          <a:spcPct val="150000"/>
                        </a:lnSpc>
                        <a:spcBef>
                          <a:spcPts val="0"/>
                        </a:spcBef>
                        <a:spcAft>
                          <a:spcPts val="0"/>
                        </a:spcAft>
                        <a:buNone/>
                      </a:pPr>
                      <a:r>
                        <a:rPr lang="en-US" sz="1300" u="none" cap="none" strike="noStrike"/>
                        <a:t>A</a:t>
                      </a:r>
                      <a:endParaRPr sz="1100" u="none" cap="none" strike="noStrike">
                        <a:latin typeface="Arial"/>
                        <a:ea typeface="Arial"/>
                        <a:cs typeface="Arial"/>
                        <a:sym typeface="Arial"/>
                      </a:endParaRPr>
                    </a:p>
                  </a:txBody>
                  <a:tcPr marT="0" marB="0" marR="68575" marL="68575"/>
                </a:tc>
              </a:tr>
            </a:tbl>
          </a:graphicData>
        </a:graphic>
      </p:graphicFrame>
      <p:sp>
        <p:nvSpPr>
          <p:cNvPr id="147" name="Google Shape;147;p7"/>
          <p:cNvSpPr txBox="1"/>
          <p:nvPr/>
        </p:nvSpPr>
        <p:spPr>
          <a:xfrm>
            <a:off x="8444204" y="4715277"/>
            <a:ext cx="32190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Bảng số liệu quy đổi điểm số GPA thang điểm 10 sang thang điểm 4 theo quy định của Đại học Sài Gòn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sp>
        <p:nvSpPr>
          <p:cNvPr id="153" name="Google Shape;153;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41300" lvl="0" marL="228600" rtl="0" algn="l">
              <a:lnSpc>
                <a:spcPct val="11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Bộ dữ liệu được thu thập một số thông tin:</a:t>
            </a:r>
            <a:endParaRPr sz="2200">
              <a:latin typeface="Times New Roman"/>
              <a:ea typeface="Times New Roman"/>
              <a:cs typeface="Times New Roman"/>
              <a:sym typeface="Times New Roman"/>
            </a:endParaRPr>
          </a:p>
          <a:p>
            <a:pPr indent="-254000" lvl="1" marL="6858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 Thông tin cá nhân của sinh viên (Mã sinh viên, họ tên, lớp)</a:t>
            </a:r>
            <a:endParaRPr sz="2200">
              <a:latin typeface="Times New Roman"/>
              <a:ea typeface="Times New Roman"/>
              <a:cs typeface="Times New Roman"/>
              <a:sym typeface="Times New Roman"/>
            </a:endParaRPr>
          </a:p>
          <a:p>
            <a:pPr indent="-254000" lvl="1" marL="6858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Điểm số của sinh viên (GPA tính đến năm nhất, GPA tính đến năm 2)</a:t>
            </a:r>
            <a:endParaRPr sz="2200">
              <a:latin typeface="Times New Roman"/>
              <a:ea typeface="Times New Roman"/>
              <a:cs typeface="Times New Roman"/>
              <a:sym typeface="Times New Roman"/>
            </a:endParaRPr>
          </a:p>
          <a:p>
            <a:pPr indent="-254000" lvl="1" marL="6858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 Một số yếu tố ảnh hưởng</a:t>
            </a:r>
            <a:endParaRPr sz="2200">
              <a:latin typeface="Times New Roman"/>
              <a:ea typeface="Times New Roman"/>
              <a:cs typeface="Times New Roman"/>
              <a:sym typeface="Times New Roman"/>
            </a:endParaRPr>
          </a:p>
          <a:p>
            <a:pPr indent="-266700" lvl="2" marL="11430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Khoảng cách từ nhà đến trường</a:t>
            </a:r>
            <a:endParaRPr sz="2200">
              <a:latin typeface="Times New Roman"/>
              <a:ea typeface="Times New Roman"/>
              <a:cs typeface="Times New Roman"/>
              <a:sym typeface="Times New Roman"/>
            </a:endParaRPr>
          </a:p>
          <a:p>
            <a:pPr indent="-266700" lvl="2" marL="11430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Thu nhập của sinh viên</a:t>
            </a:r>
            <a:endParaRPr sz="2200">
              <a:latin typeface="Times New Roman"/>
              <a:ea typeface="Times New Roman"/>
              <a:cs typeface="Times New Roman"/>
              <a:sym typeface="Times New Roman"/>
            </a:endParaRPr>
          </a:p>
          <a:p>
            <a:pPr indent="-266700" lvl="2" marL="11430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Số anh/chị/em trong gia đình</a:t>
            </a:r>
            <a:endParaRPr sz="2200">
              <a:latin typeface="Times New Roman"/>
              <a:ea typeface="Times New Roman"/>
              <a:cs typeface="Times New Roman"/>
              <a:sym typeface="Times New Roman"/>
            </a:endParaRPr>
          </a:p>
          <a:p>
            <a:pPr indent="-266700" lvl="2" marL="1143000" rtl="0" algn="l">
              <a:lnSpc>
                <a:spcPct val="11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Số bạn bè thân thiết</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GIỚI THIỆU TỔNG QUAN ĐỀ TÀI</a:t>
            </a:r>
            <a:endParaRPr>
              <a:latin typeface="Times New Roman"/>
              <a:ea typeface="Times New Roman"/>
              <a:cs typeface="Times New Roman"/>
              <a:sym typeface="Times New Roman"/>
            </a:endParaRPr>
          </a:p>
        </p:txBody>
      </p:sp>
      <p:pic>
        <p:nvPicPr>
          <p:cNvPr id="159" name="Google Shape;159;p9"/>
          <p:cNvPicPr preferRelativeResize="0"/>
          <p:nvPr>
            <p:ph idx="1" type="body"/>
          </p:nvPr>
        </p:nvPicPr>
        <p:blipFill rotWithShape="1">
          <a:blip r:embed="rId3">
            <a:alphaModFix/>
          </a:blip>
          <a:srcRect b="0" l="0" r="0" t="0"/>
          <a:stretch/>
        </p:blipFill>
        <p:spPr>
          <a:xfrm>
            <a:off x="1450975" y="2254856"/>
            <a:ext cx="9604375" cy="2972176"/>
          </a:xfrm>
          <a:prstGeom prst="rect">
            <a:avLst/>
          </a:prstGeom>
          <a:noFill/>
          <a:ln>
            <a:noFill/>
          </a:ln>
        </p:spPr>
      </p:pic>
      <p:sp>
        <p:nvSpPr>
          <p:cNvPr id="160" name="Google Shape;160;p9"/>
          <p:cNvSpPr txBox="1"/>
          <p:nvPr/>
        </p:nvSpPr>
        <p:spPr>
          <a:xfrm>
            <a:off x="1451579" y="5466735"/>
            <a:ext cx="43986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Dữ liệu sau khi thu thập (dưới dạng file csv)</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2024-05-15T13:16:18Z</dcterms:created>
  <dc:creator>Nguyễn Công Thọ</dc:creator>
</cp:coreProperties>
</file>