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1" r:id="rId7"/>
    <p:sldId id="280" r:id="rId8"/>
    <p:sldId id="270" r:id="rId9"/>
    <p:sldId id="262" r:id="rId10"/>
    <p:sldId id="279" r:id="rId11"/>
    <p:sldId id="269" r:id="rId12"/>
    <p:sldId id="263" r:id="rId13"/>
    <p:sldId id="271" r:id="rId14"/>
    <p:sldId id="272" r:id="rId15"/>
    <p:sldId id="274" r:id="rId16"/>
    <p:sldId id="273" r:id="rId17"/>
    <p:sldId id="275" r:id="rId18"/>
    <p:sldId id="276" r:id="rId19"/>
    <p:sldId id="277" r:id="rId20"/>
    <p:sldId id="278" r:id="rId21"/>
    <p:sldId id="281" r:id="rId22"/>
    <p:sldId id="282" r:id="rId23"/>
    <p:sldId id="283" r:id="rId24"/>
    <p:sldId id="284" r:id="rId25"/>
    <p:sldId id="285" r:id="rId26"/>
    <p:sldId id="286"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3AD3AF-E327-47E7-ADE1-70CD7DE2D91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271290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AD3AF-E327-47E7-ADE1-70CD7DE2D91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12411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AD3AF-E327-47E7-ADE1-70CD7DE2D91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62023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3AD3AF-E327-47E7-ADE1-70CD7DE2D91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400772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3AD3AF-E327-47E7-ADE1-70CD7DE2D91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291653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3AD3AF-E327-47E7-ADE1-70CD7DE2D91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243154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3AD3AF-E327-47E7-ADE1-70CD7DE2D91F}"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24141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3AD3AF-E327-47E7-ADE1-70CD7DE2D91F}"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173896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D3AF-E327-47E7-ADE1-70CD7DE2D91F}"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138175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3AD3AF-E327-47E7-ADE1-70CD7DE2D91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206048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3AD3AF-E327-47E7-ADE1-70CD7DE2D91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95ED5-1815-4128-9061-960759CD7E92}" type="slidenum">
              <a:rPr lang="en-US" smtClean="0"/>
              <a:t>‹#›</a:t>
            </a:fld>
            <a:endParaRPr lang="en-US"/>
          </a:p>
        </p:txBody>
      </p:sp>
    </p:spTree>
    <p:extLst>
      <p:ext uri="{BB962C8B-B14F-4D97-AF65-F5344CB8AC3E}">
        <p14:creationId xmlns:p14="http://schemas.microsoft.com/office/powerpoint/2010/main" val="298889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AD3AF-E327-47E7-ADE1-70CD7DE2D91F}" type="datetimeFigureOut">
              <a:rPr lang="en-US" smtClean="0"/>
              <a:t>5/23/2019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95ED5-1815-4128-9061-960759CD7E92}" type="slidenum">
              <a:rPr lang="en-US" smtClean="0"/>
              <a:t>‹#›</a:t>
            </a:fld>
            <a:endParaRPr lang="en-US"/>
          </a:p>
        </p:txBody>
      </p:sp>
    </p:spTree>
    <p:extLst>
      <p:ext uri="{BB962C8B-B14F-4D97-AF65-F5344CB8AC3E}">
        <p14:creationId xmlns:p14="http://schemas.microsoft.com/office/powerpoint/2010/main" val="3806274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A53A5-581D-4EBD-A98D-93E78615B8E3}"/>
              </a:ext>
            </a:extLst>
          </p:cNvPr>
          <p:cNvSpPr/>
          <p:nvPr/>
        </p:nvSpPr>
        <p:spPr>
          <a:xfrm>
            <a:off x="-483326" y="1796201"/>
            <a:ext cx="12174583" cy="3785652"/>
          </a:xfrm>
          <a:prstGeom prst="rect">
            <a:avLst/>
          </a:prstGeom>
          <a:noFill/>
        </p:spPr>
        <p:txBody>
          <a:bodyPr wrap="square" lIns="91440" tIns="45720" rIns="91440" bIns="45720">
            <a:spAutoFit/>
          </a:bodyPr>
          <a:lstStyle/>
          <a:p>
            <a:pPr lvl="1" algn="ctr"/>
            <a:r>
              <a:rPr lang="en-US" sz="8000" b="1" smtClean="0">
                <a:ln w="12700">
                  <a:solidFill>
                    <a:schemeClr val="tx2">
                      <a:lumMod val="75000"/>
                    </a:schemeClr>
                  </a:solidFill>
                  <a:prstDash val="solid"/>
                </a:ln>
                <a:blipFill>
                  <a:blip r:embed="rId2"/>
                  <a:tile tx="0" ty="0" sx="100000" sy="100000" flip="none" algn="tl"/>
                </a:blipFill>
                <a:effectLst>
                  <a:outerShdw dist="38100" dir="2640000" algn="bl" rotWithShape="0">
                    <a:schemeClr val="tx2">
                      <a:lumMod val="75000"/>
                    </a:schemeClr>
                  </a:outerShdw>
                </a:effectLst>
                <a:latin typeface="Standout" panose="00000400000000000000" pitchFamily="2" charset="0"/>
                <a:ea typeface="Standout" panose="00000400000000000000" pitchFamily="2" charset="0"/>
                <a:cs typeface="Standout" panose="00000400000000000000" pitchFamily="2" charset="0"/>
              </a:rPr>
              <a:t>Phần mềm </a:t>
            </a:r>
          </a:p>
          <a:p>
            <a:pPr lvl="1" algn="ctr"/>
            <a:r>
              <a:rPr lang="en-US" sz="8000" b="1" smtClean="0">
                <a:ln w="12700">
                  <a:solidFill>
                    <a:schemeClr val="tx2">
                      <a:lumMod val="75000"/>
                    </a:schemeClr>
                  </a:solidFill>
                  <a:prstDash val="solid"/>
                </a:ln>
                <a:blipFill>
                  <a:blip r:embed="rId2"/>
                  <a:tile tx="0" ty="0" sx="100000" sy="100000" flip="none" algn="tl"/>
                </a:blipFill>
                <a:effectLst>
                  <a:outerShdw dist="38100" dir="2640000" algn="bl" rotWithShape="0">
                    <a:schemeClr val="tx2">
                      <a:lumMod val="75000"/>
                    </a:schemeClr>
                  </a:outerShdw>
                </a:effectLst>
                <a:latin typeface="Standout" panose="00000400000000000000" pitchFamily="2" charset="0"/>
                <a:ea typeface="Standout" panose="00000400000000000000" pitchFamily="2" charset="0"/>
                <a:cs typeface="Standout" panose="00000400000000000000" pitchFamily="2" charset="0"/>
              </a:rPr>
              <a:t>quản lý điểm sinh viên khoa cntt</a:t>
            </a:r>
            <a:endParaRPr lang="en-US" sz="5400" b="1">
              <a:ln w="12700">
                <a:solidFill>
                  <a:schemeClr val="tx2">
                    <a:lumMod val="75000"/>
                  </a:schemeClr>
                </a:solidFill>
                <a:prstDash val="solid"/>
              </a:ln>
              <a:blipFill>
                <a:blip r:embed="rId2"/>
                <a:tile tx="0" ty="0" sx="100000" sy="100000" flip="none" algn="tl"/>
              </a:blipFill>
              <a:effectLst>
                <a:outerShdw dist="38100" dir="2640000" algn="bl" rotWithShape="0">
                  <a:schemeClr val="tx2">
                    <a:lumMod val="75000"/>
                  </a:schemeClr>
                </a:outerShdw>
              </a:effectLst>
              <a:latin typeface="Standout" panose="00000400000000000000" pitchFamily="2" charset="0"/>
              <a:ea typeface="Standout" panose="00000400000000000000" pitchFamily="2" charset="0"/>
              <a:cs typeface="Standout" panose="00000400000000000000" pitchFamily="2" charset="0"/>
            </a:endParaRPr>
          </a:p>
        </p:txBody>
      </p:sp>
      <p:sp>
        <p:nvSpPr>
          <p:cNvPr id="2" name="TextBox 1">
            <a:extLst>
              <a:ext uri="{FF2B5EF4-FFF2-40B4-BE49-F238E27FC236}">
                <a16:creationId xmlns:a16="http://schemas.microsoft.com/office/drawing/2014/main" id="{FDB26E5F-D93D-4452-9AAD-738975ECC94E}"/>
              </a:ext>
            </a:extLst>
          </p:cNvPr>
          <p:cNvSpPr txBox="1"/>
          <p:nvPr/>
        </p:nvSpPr>
        <p:spPr>
          <a:xfrm>
            <a:off x="571568" y="221673"/>
            <a:ext cx="8059814" cy="1077218"/>
          </a:xfrm>
          <a:prstGeom prst="rect">
            <a:avLst/>
          </a:prstGeom>
          <a:noFill/>
        </p:spPr>
        <p:txBody>
          <a:bodyPr wrap="square" rtlCol="0">
            <a:spAutoFit/>
          </a:bodyPr>
          <a:lstStyle/>
          <a:p>
            <a:pPr algn="ctr"/>
            <a:r>
              <a:rPr lang="en-US" sz="3200" b="1">
                <a:latin typeface="Staccato" panose="020B0500000000000000" pitchFamily="34" charset="0"/>
                <a:ea typeface="Staccato" panose="020B0500000000000000" pitchFamily="34" charset="0"/>
                <a:cs typeface="Staccato" panose="020B0500000000000000" pitchFamily="34" charset="0"/>
              </a:rPr>
              <a:t>TR</a:t>
            </a:r>
            <a:r>
              <a:rPr lang="vi-VN" sz="3200" b="1">
                <a:latin typeface="Staccato" panose="020B0500000000000000" pitchFamily="34" charset="0"/>
                <a:ea typeface="Staccato" panose="020B0500000000000000" pitchFamily="34" charset="0"/>
                <a:cs typeface="Staccato" panose="020B0500000000000000" pitchFamily="34" charset="0"/>
              </a:rPr>
              <a:t>Ư</a:t>
            </a:r>
            <a:r>
              <a:rPr lang="en-US" sz="3200" b="1">
                <a:latin typeface="Staccato" panose="020B0500000000000000" pitchFamily="34" charset="0"/>
                <a:ea typeface="Staccato" panose="020B0500000000000000" pitchFamily="34" charset="0"/>
                <a:cs typeface="Staccato" panose="020B0500000000000000" pitchFamily="34" charset="0"/>
              </a:rPr>
              <a:t>ỜNG ĐẠI HỌC </a:t>
            </a:r>
          </a:p>
          <a:p>
            <a:pPr algn="ctr"/>
            <a:r>
              <a:rPr lang="en-US" sz="3200" b="1">
                <a:latin typeface="Staccato" panose="020B0500000000000000" pitchFamily="34" charset="0"/>
                <a:ea typeface="Staccato" panose="020B0500000000000000" pitchFamily="34" charset="0"/>
                <a:cs typeface="Staccato" panose="020B0500000000000000" pitchFamily="34" charset="0"/>
              </a:rPr>
              <a:t>CÔNG NGHIỆP THỰC PHẨM TPHCM</a:t>
            </a:r>
          </a:p>
        </p:txBody>
      </p:sp>
      <p:pic>
        <p:nvPicPr>
          <p:cNvPr id="31746" name="Picture 2" descr="Kết quả hình ảnh cho hufi logo">
            <a:extLst>
              <a:ext uri="{FF2B5EF4-FFF2-40B4-BE49-F238E27FC236}">
                <a16:creationId xmlns:a16="http://schemas.microsoft.com/office/drawing/2014/main" id="{39596601-3ED1-4C21-9730-3C7BF376E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4819" y="221673"/>
            <a:ext cx="1799178" cy="17991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63A742-786C-445C-BFEB-EDC82D77819D}"/>
              </a:ext>
            </a:extLst>
          </p:cNvPr>
          <p:cNvSpPr txBox="1"/>
          <p:nvPr/>
        </p:nvSpPr>
        <p:spPr>
          <a:xfrm>
            <a:off x="1080655" y="1298891"/>
            <a:ext cx="3823854"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Tên đề tài:</a:t>
            </a:r>
          </a:p>
        </p:txBody>
      </p:sp>
      <p:sp>
        <p:nvSpPr>
          <p:cNvPr id="6" name="TextBox 5">
            <a:extLst>
              <a:ext uri="{FF2B5EF4-FFF2-40B4-BE49-F238E27FC236}">
                <a16:creationId xmlns:a16="http://schemas.microsoft.com/office/drawing/2014/main" id="{04AB8262-E6EA-4429-AEF3-05B7019F10F7}"/>
              </a:ext>
            </a:extLst>
          </p:cNvPr>
          <p:cNvSpPr txBox="1"/>
          <p:nvPr/>
        </p:nvSpPr>
        <p:spPr>
          <a:xfrm>
            <a:off x="3392779" y="5903893"/>
            <a:ext cx="7671461" cy="954107"/>
          </a:xfrm>
          <a:prstGeom prst="rect">
            <a:avLst/>
          </a:prstGeom>
          <a:noFill/>
        </p:spPr>
        <p:txBody>
          <a:bodyPr wrap="square" rtlCol="0">
            <a:spAutoFit/>
          </a:bodyPr>
          <a:lstStyle/>
          <a:p>
            <a:r>
              <a:rPr lang="en-US" sz="2800"/>
              <a:t>Thời gian th</a:t>
            </a:r>
            <a:r>
              <a:rPr lang="vi-VN" sz="2800"/>
              <a:t>ư</a:t>
            </a:r>
            <a:r>
              <a:rPr lang="en-US" sz="2800"/>
              <a:t>̣c hiện: </a:t>
            </a:r>
            <a:r>
              <a:rPr lang="en-US" sz="2800" i="1" smtClean="0"/>
              <a:t>5/2019</a:t>
            </a:r>
          </a:p>
          <a:p>
            <a:r>
              <a:rPr lang="en-US" sz="2800" smtClean="0"/>
              <a:t>Giáo viên Hướng dẫn: </a:t>
            </a:r>
            <a:r>
              <a:rPr lang="en-US" sz="2800" i="1" smtClean="0"/>
              <a:t>thầy Nguyễn Văn Thịnh</a:t>
            </a:r>
            <a:r>
              <a:rPr lang="en-US" sz="2800" i="1" smtClean="0"/>
              <a:t> </a:t>
            </a:r>
            <a:endParaRPr lang="en-US" sz="2800" i="1"/>
          </a:p>
        </p:txBody>
      </p:sp>
    </p:spTree>
    <p:extLst>
      <p:ext uri="{BB962C8B-B14F-4D97-AF65-F5344CB8AC3E}">
        <p14:creationId xmlns:p14="http://schemas.microsoft.com/office/powerpoint/2010/main" val="27340494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rot="10800000" flipV="1">
            <a:off x="1110343" y="314551"/>
            <a:ext cx="9144000" cy="1004797"/>
          </a:xfrm>
        </p:spPr>
        <p:txBody>
          <a:bodyPr>
            <a:noAutofit/>
          </a:bodyPr>
          <a:lstStyle/>
          <a:p>
            <a:r>
              <a:rPr lang="en-US" sz="7200" b="1" smtClean="0">
                <a:solidFill>
                  <a:schemeClr val="accent4">
                    <a:lumMod val="75000"/>
                  </a:schemeClr>
                </a:solidFill>
                <a:effectLst>
                  <a:outerShdw blurRad="38100" dist="38100" dir="2700000" algn="tl">
                    <a:srgbClr val="000000">
                      <a:alpha val="43137"/>
                    </a:srgbClr>
                  </a:outerShdw>
                </a:effectLst>
              </a:rPr>
              <a:t>Khởi động phần mềm</a:t>
            </a:r>
            <a:endParaRPr lang="en-US" sz="7200" b="1" dirty="0">
              <a:solidFill>
                <a:schemeClr val="accent4">
                  <a:lumMod val="75000"/>
                </a:schemeClr>
              </a:solidFill>
              <a:effectLst>
                <a:outerShdw blurRad="38100" dist="38100" dir="2700000" algn="tl">
                  <a:srgbClr val="000000">
                    <a:alpha val="43137"/>
                  </a:srgbClr>
                </a:outerShdw>
              </a:effectLst>
            </a:endParaRPr>
          </a:p>
        </p:txBody>
      </p:sp>
      <p:sp>
        <p:nvSpPr>
          <p:cNvPr id="8" name="TextBox 7"/>
          <p:cNvSpPr txBox="1"/>
          <p:nvPr/>
        </p:nvSpPr>
        <p:spPr>
          <a:xfrm>
            <a:off x="921059" y="1397727"/>
            <a:ext cx="10822450" cy="923330"/>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Các menu item có chức năng làm ẩn hoặc hiện các form tương ứng với chức năng:</a:t>
            </a: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21059" y="1859392"/>
            <a:ext cx="9573169" cy="4112859"/>
          </a:xfrm>
          <a:prstGeom prst="rect">
            <a:avLst/>
          </a:prstGeom>
        </p:spPr>
      </p:pic>
    </p:spTree>
    <p:extLst>
      <p:ext uri="{BB962C8B-B14F-4D97-AF65-F5344CB8AC3E}">
        <p14:creationId xmlns:p14="http://schemas.microsoft.com/office/powerpoint/2010/main" val="147425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rot="10800000" flipV="1">
            <a:off x="1188719" y="144735"/>
            <a:ext cx="9287691" cy="821918"/>
          </a:xfrm>
        </p:spPr>
        <p:txBody>
          <a:bodyPr>
            <a:noAutofit/>
          </a:body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894396" y="966654"/>
            <a:ext cx="10522541" cy="5636246"/>
          </a:xfrm>
          <a:prstGeom prst="rect">
            <a:avLst/>
          </a:prstGeom>
        </p:spPr>
      </p:pic>
      <p:sp>
        <p:nvSpPr>
          <p:cNvPr id="3" name="TextBox 2"/>
          <p:cNvSpPr txBox="1"/>
          <p:nvPr/>
        </p:nvSpPr>
        <p:spPr>
          <a:xfrm>
            <a:off x="287383" y="144734"/>
            <a:ext cx="327877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cbHe chứa Hệ, mặc định 2 giá trị là “Đại học” và “Cao đẳng”</a:t>
            </a:r>
            <a:endParaRPr lang="en-US"/>
          </a:p>
        </p:txBody>
      </p:sp>
      <p:cxnSp>
        <p:nvCxnSpPr>
          <p:cNvPr id="6" name="Straight Arrow Connector 5"/>
          <p:cNvCxnSpPr>
            <a:stCxn id="3" idx="2"/>
          </p:cNvCxnSpPr>
          <p:nvPr/>
        </p:nvCxnSpPr>
        <p:spPr>
          <a:xfrm>
            <a:off x="1926772" y="791065"/>
            <a:ext cx="254725" cy="997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19499" y="2875061"/>
            <a:ext cx="1780902" cy="12136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cbKhoa chứa các khóa hiện có trong CSDL của hệ tương ứng </a:t>
            </a:r>
            <a:endParaRPr lang="en-US"/>
          </a:p>
        </p:txBody>
      </p:sp>
      <p:sp>
        <p:nvSpPr>
          <p:cNvPr id="10" name="TextBox 9"/>
          <p:cNvSpPr txBox="1"/>
          <p:nvPr/>
        </p:nvSpPr>
        <p:spPr>
          <a:xfrm>
            <a:off x="3792585" y="2571164"/>
            <a:ext cx="1780902" cy="12136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cbLop chứa danh sách lớp hiện có trong CSDL của khoa tương ứng </a:t>
            </a:r>
            <a:endParaRPr lang="en-US"/>
          </a:p>
        </p:txBody>
      </p:sp>
      <p:cxnSp>
        <p:nvCxnSpPr>
          <p:cNvPr id="11" name="Straight Arrow Connector 10"/>
          <p:cNvCxnSpPr>
            <a:stCxn id="9" idx="0"/>
          </p:cNvCxnSpPr>
          <p:nvPr/>
        </p:nvCxnSpPr>
        <p:spPr>
          <a:xfrm flipV="1">
            <a:off x="2309950" y="1788574"/>
            <a:ext cx="1060267" cy="1086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p:cNvCxnSpPr>
          <p:nvPr/>
        </p:nvCxnSpPr>
        <p:spPr>
          <a:xfrm flipH="1" flipV="1">
            <a:off x="4480560" y="1788574"/>
            <a:ext cx="202476" cy="78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28363" y="144734"/>
            <a:ext cx="250589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Khu vực để tra cứu điểm theo MSSV tiết kiệm thời gian</a:t>
            </a:r>
            <a:endParaRPr lang="en-US"/>
          </a:p>
        </p:txBody>
      </p:sp>
      <p:cxnSp>
        <p:nvCxnSpPr>
          <p:cNvPr id="16" name="Straight Arrow Connector 15"/>
          <p:cNvCxnSpPr>
            <a:stCxn id="14" idx="1"/>
          </p:cNvCxnSpPr>
          <p:nvPr/>
        </p:nvCxnSpPr>
        <p:spPr>
          <a:xfrm flipH="1">
            <a:off x="6805749" y="606399"/>
            <a:ext cx="1322614" cy="94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88776" y="1549538"/>
            <a:ext cx="3056708" cy="712023"/>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8" name="TextBox 17"/>
          <p:cNvSpPr txBox="1"/>
          <p:nvPr/>
        </p:nvSpPr>
        <p:spPr>
          <a:xfrm>
            <a:off x="2074001" y="5581259"/>
            <a:ext cx="298432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tList chứa danh sách SV ứng với điều kiện tra cứu</a:t>
            </a:r>
            <a:endParaRPr lang="en-US"/>
          </a:p>
        </p:txBody>
      </p:sp>
      <p:cxnSp>
        <p:nvCxnSpPr>
          <p:cNvPr id="20" name="Straight Arrow Connector 19"/>
          <p:cNvCxnSpPr/>
          <p:nvPr/>
        </p:nvCxnSpPr>
        <p:spPr>
          <a:xfrm flipV="1">
            <a:off x="3566161" y="4718724"/>
            <a:ext cx="548639" cy="84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852536" y="1243653"/>
            <a:ext cx="180022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tDiem chứa kết quả các môn học của SV được chọn trên tList</a:t>
            </a:r>
            <a:endParaRPr lang="en-US"/>
          </a:p>
        </p:txBody>
      </p:sp>
      <p:cxnSp>
        <p:nvCxnSpPr>
          <p:cNvPr id="23" name="Straight Arrow Connector 22"/>
          <p:cNvCxnSpPr>
            <a:stCxn id="21" idx="2"/>
          </p:cNvCxnSpPr>
          <p:nvPr/>
        </p:nvCxnSpPr>
        <p:spPr>
          <a:xfrm flipH="1">
            <a:off x="8872536" y="2443982"/>
            <a:ext cx="880114" cy="103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52649" y="3677003"/>
            <a:ext cx="210264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Khu vực hiện thông tin của dòng kết quả được chọn ở tDiem</a:t>
            </a:r>
            <a:endParaRPr lang="en-US"/>
          </a:p>
        </p:txBody>
      </p:sp>
      <p:sp>
        <p:nvSpPr>
          <p:cNvPr id="27" name="Oval 26"/>
          <p:cNvSpPr/>
          <p:nvPr/>
        </p:nvSpPr>
        <p:spPr>
          <a:xfrm>
            <a:off x="7057211" y="4746847"/>
            <a:ext cx="3536768" cy="1856053"/>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29" name="Straight Arrow Connector 28"/>
          <p:cNvCxnSpPr/>
          <p:nvPr/>
        </p:nvCxnSpPr>
        <p:spPr>
          <a:xfrm flipH="1">
            <a:off x="9312593" y="4105055"/>
            <a:ext cx="440056" cy="64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70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13391" y="6124710"/>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Phương thức load dữ liệu vào cbKhoa khi cbHe đã có item được chọn.</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2259738" y="843234"/>
            <a:ext cx="7724775" cy="4962525"/>
          </a:xfrm>
          <a:prstGeom prst="rect">
            <a:avLst/>
          </a:prstGeom>
        </p:spPr>
      </p:pic>
    </p:spTree>
    <p:extLst>
      <p:ext uri="{BB962C8B-B14F-4D97-AF65-F5344CB8AC3E}">
        <p14:creationId xmlns:p14="http://schemas.microsoft.com/office/powerpoint/2010/main" val="77429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37093" y="5565338"/>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Tương tự với cbLop khi có Khoa được chọn</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1188719" y="966654"/>
            <a:ext cx="9043443" cy="4484097"/>
          </a:xfrm>
          <a:prstGeom prst="rect">
            <a:avLst/>
          </a:prstGeom>
        </p:spPr>
      </p:pic>
    </p:spTree>
    <p:extLst>
      <p:ext uri="{BB962C8B-B14F-4D97-AF65-F5344CB8AC3E}">
        <p14:creationId xmlns:p14="http://schemas.microsoft.com/office/powerpoint/2010/main" val="522857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13391" y="6124710"/>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Sau khi chọn lớp trong cbLop, tList hiện csdl là các SV trong lớp được chọn</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235130" y="1214849"/>
            <a:ext cx="5786848" cy="3918854"/>
          </a:xfrm>
          <a:prstGeom prst="rect">
            <a:avLst/>
          </a:prstGeom>
        </p:spPr>
      </p:pic>
      <p:pic>
        <p:nvPicPr>
          <p:cNvPr id="3" name="Picture 2"/>
          <p:cNvPicPr>
            <a:picLocks noChangeAspect="1"/>
          </p:cNvPicPr>
          <p:nvPr/>
        </p:nvPicPr>
        <p:blipFill>
          <a:blip r:embed="rId3"/>
          <a:stretch>
            <a:fillRect/>
          </a:stretch>
        </p:blipFill>
        <p:spPr>
          <a:xfrm>
            <a:off x="6165669" y="1430386"/>
            <a:ext cx="5954963" cy="3487780"/>
          </a:xfrm>
          <a:prstGeom prst="rect">
            <a:avLst/>
          </a:prstGeom>
        </p:spPr>
      </p:pic>
    </p:spTree>
    <p:extLst>
      <p:ext uri="{BB962C8B-B14F-4D97-AF65-F5344CB8AC3E}">
        <p14:creationId xmlns:p14="http://schemas.microsoft.com/office/powerpoint/2010/main" val="107284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13391" y="6124710"/>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Sau khi chọn lớp trong cbLop, tList hiện csdl là các SV trong lớp được chọn</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235130" y="1214849"/>
            <a:ext cx="5786848" cy="3918854"/>
          </a:xfrm>
          <a:prstGeom prst="rect">
            <a:avLst/>
          </a:prstGeom>
        </p:spPr>
      </p:pic>
      <p:pic>
        <p:nvPicPr>
          <p:cNvPr id="3" name="Picture 2"/>
          <p:cNvPicPr>
            <a:picLocks noChangeAspect="1"/>
          </p:cNvPicPr>
          <p:nvPr/>
        </p:nvPicPr>
        <p:blipFill>
          <a:blip r:embed="rId3"/>
          <a:stretch>
            <a:fillRect/>
          </a:stretch>
        </p:blipFill>
        <p:spPr>
          <a:xfrm>
            <a:off x="6165669" y="1430386"/>
            <a:ext cx="5954963" cy="3487780"/>
          </a:xfrm>
          <a:prstGeom prst="rect">
            <a:avLst/>
          </a:prstGeom>
        </p:spPr>
      </p:pic>
    </p:spTree>
    <p:extLst>
      <p:ext uri="{BB962C8B-B14F-4D97-AF65-F5344CB8AC3E}">
        <p14:creationId xmlns:p14="http://schemas.microsoft.com/office/powerpoint/2010/main" val="356494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958865" y="873441"/>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Chọn SV nào thì hiện Kết quả của SV vào tDiem.</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199273" y="1401943"/>
            <a:ext cx="6658727" cy="4524375"/>
          </a:xfrm>
          <a:prstGeom prst="rect">
            <a:avLst/>
          </a:prstGeom>
        </p:spPr>
      </p:pic>
      <p:pic>
        <p:nvPicPr>
          <p:cNvPr id="6" name="Picture 5"/>
          <p:cNvPicPr>
            <a:picLocks noChangeAspect="1"/>
          </p:cNvPicPr>
          <p:nvPr/>
        </p:nvPicPr>
        <p:blipFill>
          <a:blip r:embed="rId3"/>
          <a:stretch>
            <a:fillRect/>
          </a:stretch>
        </p:blipFill>
        <p:spPr>
          <a:xfrm>
            <a:off x="4052480" y="3664130"/>
            <a:ext cx="7143750" cy="1533525"/>
          </a:xfrm>
          <a:prstGeom prst="rect">
            <a:avLst/>
          </a:prstGeom>
        </p:spPr>
      </p:pic>
    </p:spTree>
    <p:extLst>
      <p:ext uri="{BB962C8B-B14F-4D97-AF65-F5344CB8AC3E}">
        <p14:creationId xmlns:p14="http://schemas.microsoft.com/office/powerpoint/2010/main" val="275609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8625" y="3124722"/>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Hiện chi tiết kết quả:</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339490" y="1404102"/>
            <a:ext cx="5238750" cy="1524000"/>
          </a:xfrm>
          <a:prstGeom prst="rect">
            <a:avLst/>
          </a:prstGeom>
        </p:spPr>
      </p:pic>
      <p:pic>
        <p:nvPicPr>
          <p:cNvPr id="3" name="Picture 2"/>
          <p:cNvPicPr>
            <a:picLocks noChangeAspect="1"/>
          </p:cNvPicPr>
          <p:nvPr/>
        </p:nvPicPr>
        <p:blipFill>
          <a:blip r:embed="rId3"/>
          <a:stretch>
            <a:fillRect/>
          </a:stretch>
        </p:blipFill>
        <p:spPr>
          <a:xfrm>
            <a:off x="5648325" y="1163274"/>
            <a:ext cx="6543675" cy="5419725"/>
          </a:xfrm>
          <a:prstGeom prst="rect">
            <a:avLst/>
          </a:prstGeom>
        </p:spPr>
      </p:pic>
    </p:spTree>
    <p:extLst>
      <p:ext uri="{BB962C8B-B14F-4D97-AF65-F5344CB8AC3E}">
        <p14:creationId xmlns:p14="http://schemas.microsoft.com/office/powerpoint/2010/main" val="229692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SV</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128179" y="817381"/>
            <a:ext cx="5880735" cy="4245425"/>
          </a:xfrm>
          <a:prstGeom prst="rect">
            <a:avLst/>
          </a:prstGeom>
        </p:spPr>
      </p:pic>
      <p:pic>
        <p:nvPicPr>
          <p:cNvPr id="7" name="Picture 6"/>
          <p:cNvPicPr>
            <a:picLocks noChangeAspect="1"/>
          </p:cNvPicPr>
          <p:nvPr/>
        </p:nvPicPr>
        <p:blipFill>
          <a:blip r:embed="rId3"/>
          <a:stretch>
            <a:fillRect/>
          </a:stretch>
        </p:blipFill>
        <p:spPr>
          <a:xfrm>
            <a:off x="5538138" y="817381"/>
            <a:ext cx="6490439" cy="5400539"/>
          </a:xfrm>
          <a:prstGeom prst="rect">
            <a:avLst/>
          </a:prstGeom>
        </p:spPr>
      </p:pic>
      <p:sp>
        <p:nvSpPr>
          <p:cNvPr id="9" name="TextBox 8"/>
          <p:cNvSpPr txBox="1"/>
          <p:nvPr/>
        </p:nvSpPr>
        <p:spPr>
          <a:xfrm>
            <a:off x="1442220" y="5062806"/>
            <a:ext cx="3252652" cy="3323987"/>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bTim: Tìm theo MSSV, không cần nhập chính xác</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12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8625" y="3124722"/>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Hiện chi tiết kết quả:</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Tra cứu điểm</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339490" y="1404102"/>
            <a:ext cx="5238750" cy="1524000"/>
          </a:xfrm>
          <a:prstGeom prst="rect">
            <a:avLst/>
          </a:prstGeom>
        </p:spPr>
      </p:pic>
      <p:pic>
        <p:nvPicPr>
          <p:cNvPr id="3" name="Picture 2"/>
          <p:cNvPicPr>
            <a:picLocks noChangeAspect="1"/>
          </p:cNvPicPr>
          <p:nvPr/>
        </p:nvPicPr>
        <p:blipFill>
          <a:blip r:embed="rId3"/>
          <a:stretch>
            <a:fillRect/>
          </a:stretch>
        </p:blipFill>
        <p:spPr>
          <a:xfrm>
            <a:off x="5648325" y="1163274"/>
            <a:ext cx="6543675" cy="5419725"/>
          </a:xfrm>
          <a:prstGeom prst="rect">
            <a:avLst/>
          </a:prstGeom>
        </p:spPr>
      </p:pic>
    </p:spTree>
    <p:extLst>
      <p:ext uri="{BB962C8B-B14F-4D97-AF65-F5344CB8AC3E}">
        <p14:creationId xmlns:p14="http://schemas.microsoft.com/office/powerpoint/2010/main" val="377493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87464343"/>
              </p:ext>
            </p:extLst>
          </p:nvPr>
        </p:nvGraphicFramePr>
        <p:xfrm>
          <a:off x="425423" y="1589769"/>
          <a:ext cx="11327639" cy="3676365"/>
        </p:xfrm>
        <a:graphic>
          <a:graphicData uri="http://schemas.openxmlformats.org/drawingml/2006/table">
            <a:tbl>
              <a:tblPr firstRow="1" bandRow="1">
                <a:tableStyleId>{073A0DAA-6AF3-43AB-8588-CEC1D06C72B9}</a:tableStyleId>
              </a:tblPr>
              <a:tblGrid>
                <a:gridCol w="450374">
                  <a:extLst>
                    <a:ext uri="{9D8B030D-6E8A-4147-A177-3AD203B41FA5}">
                      <a16:colId xmlns:a16="http://schemas.microsoft.com/office/drawing/2014/main" val="2184561483"/>
                    </a:ext>
                  </a:extLst>
                </a:gridCol>
                <a:gridCol w="1501253">
                  <a:extLst>
                    <a:ext uri="{9D8B030D-6E8A-4147-A177-3AD203B41FA5}">
                      <a16:colId xmlns:a16="http://schemas.microsoft.com/office/drawing/2014/main" val="28092216"/>
                    </a:ext>
                  </a:extLst>
                </a:gridCol>
                <a:gridCol w="2729553">
                  <a:extLst>
                    <a:ext uri="{9D8B030D-6E8A-4147-A177-3AD203B41FA5}">
                      <a16:colId xmlns:a16="http://schemas.microsoft.com/office/drawing/2014/main" val="1963317323"/>
                    </a:ext>
                  </a:extLst>
                </a:gridCol>
                <a:gridCol w="5415501">
                  <a:extLst>
                    <a:ext uri="{9D8B030D-6E8A-4147-A177-3AD203B41FA5}">
                      <a16:colId xmlns:a16="http://schemas.microsoft.com/office/drawing/2014/main" val="2611141757"/>
                    </a:ext>
                  </a:extLst>
                </a:gridCol>
                <a:gridCol w="1230958">
                  <a:extLst>
                    <a:ext uri="{9D8B030D-6E8A-4147-A177-3AD203B41FA5}">
                      <a16:colId xmlns:a16="http://schemas.microsoft.com/office/drawing/2014/main" val="3094499706"/>
                    </a:ext>
                  </a:extLst>
                </a:gridCol>
              </a:tblGrid>
              <a:tr h="735273">
                <a:tc>
                  <a:txBody>
                    <a:bodyPr/>
                    <a:lstStyle/>
                    <a:p>
                      <a:pPr algn="ctr"/>
                      <a:r>
                        <a:rPr lang="en-US" smtClean="0"/>
                        <a:t>STT</a:t>
                      </a:r>
                      <a:endParaRPr lang="en-US"/>
                    </a:p>
                  </a:txBody>
                  <a:tcPr anchor="ctr"/>
                </a:tc>
                <a:tc>
                  <a:txBody>
                    <a:bodyPr/>
                    <a:lstStyle/>
                    <a:p>
                      <a:pPr algn="ctr"/>
                      <a:r>
                        <a:rPr lang="en-US" smtClean="0"/>
                        <a:t>MSSV</a:t>
                      </a:r>
                      <a:endParaRPr lang="en-US"/>
                    </a:p>
                  </a:txBody>
                  <a:tcPr anchor="ctr"/>
                </a:tc>
                <a:tc>
                  <a:txBody>
                    <a:bodyPr/>
                    <a:lstStyle/>
                    <a:p>
                      <a:pPr algn="ctr"/>
                      <a:r>
                        <a:rPr lang="en-US" smtClean="0"/>
                        <a:t>Họ</a:t>
                      </a:r>
                      <a:r>
                        <a:rPr lang="en-US" baseline="0" smtClean="0"/>
                        <a:t>&amp;Tên</a:t>
                      </a:r>
                      <a:endParaRPr lang="en-US"/>
                    </a:p>
                  </a:txBody>
                  <a:tcPr anchor="ctr"/>
                </a:tc>
                <a:tc>
                  <a:txBody>
                    <a:bodyPr/>
                    <a:lstStyle/>
                    <a:p>
                      <a:pPr algn="ctr"/>
                      <a:r>
                        <a:rPr lang="en-US" smtClean="0"/>
                        <a:t>Phân</a:t>
                      </a:r>
                      <a:r>
                        <a:rPr lang="en-US" baseline="0" smtClean="0"/>
                        <a:t> Công</a:t>
                      </a:r>
                      <a:endParaRPr lang="en-US"/>
                    </a:p>
                  </a:txBody>
                  <a:tcPr anchor="ctr"/>
                </a:tc>
                <a:tc>
                  <a:txBody>
                    <a:bodyPr/>
                    <a:lstStyle/>
                    <a:p>
                      <a:pPr algn="ctr"/>
                      <a:r>
                        <a:rPr lang="en-US" smtClean="0"/>
                        <a:t>Đánh</a:t>
                      </a:r>
                      <a:r>
                        <a:rPr lang="en-US" baseline="0" smtClean="0"/>
                        <a:t> Giá</a:t>
                      </a:r>
                      <a:endParaRPr lang="en-US"/>
                    </a:p>
                  </a:txBody>
                  <a:tcPr anchor="ctr"/>
                </a:tc>
                <a:extLst>
                  <a:ext uri="{0D108BD9-81ED-4DB2-BD59-A6C34878D82A}">
                    <a16:rowId xmlns:a16="http://schemas.microsoft.com/office/drawing/2014/main" val="2543926189"/>
                  </a:ext>
                </a:extLst>
              </a:tr>
              <a:tr h="735273">
                <a:tc>
                  <a:txBody>
                    <a:bodyPr/>
                    <a:lstStyle/>
                    <a:p>
                      <a:pPr algn="ctr"/>
                      <a:r>
                        <a:rPr lang="en-US" smtClean="0"/>
                        <a:t>1</a:t>
                      </a:r>
                      <a:endParaRPr lang="en-US"/>
                    </a:p>
                  </a:txBody>
                  <a:tcPr anchor="ctr"/>
                </a:tc>
                <a:tc>
                  <a:txBody>
                    <a:bodyPr/>
                    <a:lstStyle/>
                    <a:p>
                      <a:pPr algn="ctr"/>
                      <a:r>
                        <a:rPr lang="en-US" smtClean="0"/>
                        <a:t>2001170114</a:t>
                      </a:r>
                      <a:endParaRPr lang="en-US"/>
                    </a:p>
                  </a:txBody>
                  <a:tcPr anchor="ctr"/>
                </a:tc>
                <a:tc>
                  <a:txBody>
                    <a:bodyPr/>
                    <a:lstStyle/>
                    <a:p>
                      <a:r>
                        <a:rPr lang="en-US" smtClean="0"/>
                        <a:t>Nguyễn</a:t>
                      </a:r>
                      <a:r>
                        <a:rPr lang="en-US" baseline="0" smtClean="0"/>
                        <a:t> Tú Nguyên (leader)</a:t>
                      </a:r>
                      <a:endParaRPr lang="en-US"/>
                    </a:p>
                  </a:txBody>
                  <a:tcPr anchor="ctr"/>
                </a:tc>
                <a:tc>
                  <a:txBody>
                    <a:bodyPr/>
                    <a:lstStyle/>
                    <a:p>
                      <a:pPr algn="l"/>
                      <a:r>
                        <a:rPr lang="en-US" smtClean="0"/>
                        <a:t>Form</a:t>
                      </a:r>
                      <a:r>
                        <a:rPr lang="en-US" baseline="0" smtClean="0"/>
                        <a:t> Tra cứu + Biên tập code</a:t>
                      </a:r>
                      <a:endParaRPr lang="en-US"/>
                    </a:p>
                  </a:txBody>
                  <a:tcPr anchor="ctr"/>
                </a:tc>
                <a:tc>
                  <a:txBody>
                    <a:bodyPr/>
                    <a:lstStyle/>
                    <a:p>
                      <a:pPr algn="ctr"/>
                      <a:r>
                        <a:rPr lang="en-US" smtClean="0"/>
                        <a:t>100%</a:t>
                      </a:r>
                      <a:endParaRPr lang="en-US"/>
                    </a:p>
                  </a:txBody>
                  <a:tcPr anchor="ctr"/>
                </a:tc>
                <a:extLst>
                  <a:ext uri="{0D108BD9-81ED-4DB2-BD59-A6C34878D82A}">
                    <a16:rowId xmlns:a16="http://schemas.microsoft.com/office/drawing/2014/main" val="3626690871"/>
                  </a:ext>
                </a:extLst>
              </a:tr>
              <a:tr h="735273">
                <a:tc>
                  <a:txBody>
                    <a:bodyPr/>
                    <a:lstStyle/>
                    <a:p>
                      <a:pPr algn="ctr"/>
                      <a:r>
                        <a:rPr lang="en-US" smtClean="0"/>
                        <a:t>2</a:t>
                      </a:r>
                      <a:endParaRPr lang="en-US"/>
                    </a:p>
                  </a:txBody>
                  <a:tcPr anchor="ctr"/>
                </a:tc>
                <a:tc>
                  <a:txBody>
                    <a:bodyPr/>
                    <a:lstStyle/>
                    <a:p>
                      <a:pPr algn="ctr"/>
                      <a:r>
                        <a:rPr lang="en-US" smtClean="0"/>
                        <a:t>2001170061</a:t>
                      </a:r>
                      <a:endParaRPr lang="en-US"/>
                    </a:p>
                  </a:txBody>
                  <a:tcPr anchor="ctr"/>
                </a:tc>
                <a:tc>
                  <a:txBody>
                    <a:bodyPr/>
                    <a:lstStyle/>
                    <a:p>
                      <a:r>
                        <a:rPr lang="en-US" smtClean="0"/>
                        <a:t>Nguyễn</a:t>
                      </a:r>
                      <a:r>
                        <a:rPr lang="en-US" baseline="0" smtClean="0"/>
                        <a:t> Như Hoàng</a:t>
                      </a:r>
                      <a:endParaRPr lang="en-US"/>
                    </a:p>
                  </a:txBody>
                  <a:tcPr anchor="ctr"/>
                </a:tc>
                <a:tc>
                  <a:txBody>
                    <a:bodyPr/>
                    <a:lstStyle/>
                    <a:p>
                      <a:pPr algn="l"/>
                      <a:r>
                        <a:rPr lang="en-US" smtClean="0"/>
                        <a:t>Form Thêm + Form Sửa</a:t>
                      </a:r>
                      <a:endParaRPr lang="en-US"/>
                    </a:p>
                  </a:txBody>
                  <a:tcPr anchor="ctr"/>
                </a:tc>
                <a:tc>
                  <a:txBody>
                    <a:bodyPr/>
                    <a:lstStyle/>
                    <a:p>
                      <a:pPr algn="ctr"/>
                      <a:r>
                        <a:rPr lang="en-US" smtClean="0"/>
                        <a:t>90%</a:t>
                      </a:r>
                      <a:endParaRPr lang="en-US"/>
                    </a:p>
                  </a:txBody>
                  <a:tcPr anchor="ctr"/>
                </a:tc>
                <a:extLst>
                  <a:ext uri="{0D108BD9-81ED-4DB2-BD59-A6C34878D82A}">
                    <a16:rowId xmlns:a16="http://schemas.microsoft.com/office/drawing/2014/main" val="2564412404"/>
                  </a:ext>
                </a:extLst>
              </a:tr>
              <a:tr h="735273">
                <a:tc>
                  <a:txBody>
                    <a:bodyPr/>
                    <a:lstStyle/>
                    <a:p>
                      <a:pPr algn="ctr"/>
                      <a:r>
                        <a:rPr lang="en-US" smtClean="0"/>
                        <a:t>3</a:t>
                      </a:r>
                      <a:endParaRPr lang="en-US"/>
                    </a:p>
                  </a:txBody>
                  <a:tcPr anchor="ctr"/>
                </a:tc>
                <a:tc>
                  <a:txBody>
                    <a:bodyPr/>
                    <a:lstStyle/>
                    <a:p>
                      <a:pPr algn="ctr"/>
                      <a:r>
                        <a:rPr lang="en-US" smtClean="0"/>
                        <a:t>2001170393</a:t>
                      </a:r>
                      <a:endParaRPr lang="en-US"/>
                    </a:p>
                  </a:txBody>
                  <a:tcPr anchor="ctr"/>
                </a:tc>
                <a:tc>
                  <a:txBody>
                    <a:bodyPr/>
                    <a:lstStyle/>
                    <a:p>
                      <a:r>
                        <a:rPr lang="en-US" smtClean="0"/>
                        <a:t>Trang Tấn</a:t>
                      </a:r>
                      <a:r>
                        <a:rPr lang="en-US" baseline="0" smtClean="0"/>
                        <a:t> Nhựt</a:t>
                      </a:r>
                      <a:endParaRPr lang="en-US"/>
                    </a:p>
                  </a:txBody>
                  <a:tcPr anchor="ctr"/>
                </a:tc>
                <a:tc>
                  <a:txBody>
                    <a:bodyPr/>
                    <a:lstStyle/>
                    <a:p>
                      <a:pPr algn="l"/>
                      <a:r>
                        <a:rPr lang="en-US" smtClean="0"/>
                        <a:t>Form Xóa</a:t>
                      </a:r>
                      <a:r>
                        <a:rPr lang="en-US" baseline="0" smtClean="0"/>
                        <a:t> + Form Phụ lục</a:t>
                      </a:r>
                      <a:endParaRPr lang="en-US"/>
                    </a:p>
                  </a:txBody>
                  <a:tcPr anchor="ctr"/>
                </a:tc>
                <a:tc>
                  <a:txBody>
                    <a:bodyPr/>
                    <a:lstStyle/>
                    <a:p>
                      <a:pPr algn="ctr"/>
                      <a:r>
                        <a:rPr lang="en-US" smtClean="0"/>
                        <a:t>90%</a:t>
                      </a:r>
                      <a:endParaRPr lang="en-US"/>
                    </a:p>
                  </a:txBody>
                  <a:tcPr anchor="ctr"/>
                </a:tc>
                <a:extLst>
                  <a:ext uri="{0D108BD9-81ED-4DB2-BD59-A6C34878D82A}">
                    <a16:rowId xmlns:a16="http://schemas.microsoft.com/office/drawing/2014/main" val="3387001666"/>
                  </a:ext>
                </a:extLst>
              </a:tr>
              <a:tr h="735273">
                <a:tc>
                  <a:txBody>
                    <a:bodyPr/>
                    <a:lstStyle/>
                    <a:p>
                      <a:pPr algn="ctr"/>
                      <a:r>
                        <a:rPr lang="en-US" smtClean="0"/>
                        <a:t>4</a:t>
                      </a:r>
                      <a:endParaRPr lang="en-US"/>
                    </a:p>
                  </a:txBody>
                  <a:tcPr anchor="ctr"/>
                </a:tc>
                <a:tc>
                  <a:txBody>
                    <a:bodyPr/>
                    <a:lstStyle/>
                    <a:p>
                      <a:pPr algn="ctr"/>
                      <a:r>
                        <a:rPr lang="en-US" smtClean="0"/>
                        <a:t>2001170133</a:t>
                      </a:r>
                      <a:endParaRPr lang="en-US"/>
                    </a:p>
                  </a:txBody>
                  <a:tcPr anchor="ctr"/>
                </a:tc>
                <a:tc>
                  <a:txBody>
                    <a:bodyPr/>
                    <a:lstStyle/>
                    <a:p>
                      <a:r>
                        <a:rPr lang="en-US" smtClean="0"/>
                        <a:t>Võ</a:t>
                      </a:r>
                      <a:r>
                        <a:rPr lang="en-US" baseline="0" smtClean="0"/>
                        <a:t> Hoàng Phúc</a:t>
                      </a:r>
                      <a:endParaRPr lang="en-US"/>
                    </a:p>
                  </a:txBody>
                  <a:tcPr anchor="ctr"/>
                </a:tc>
                <a:tc>
                  <a:txBody>
                    <a:bodyPr/>
                    <a:lstStyle/>
                    <a:p>
                      <a:pPr algn="l"/>
                      <a:r>
                        <a:rPr lang="en-US" baseline="0" smtClean="0"/>
                        <a:t>Hoàn tất Cơ sở dữ liệu</a:t>
                      </a:r>
                      <a:endParaRPr lang="en-US"/>
                    </a:p>
                  </a:txBody>
                  <a:tcPr anchor="ctr"/>
                </a:tc>
                <a:tc>
                  <a:txBody>
                    <a:bodyPr/>
                    <a:lstStyle/>
                    <a:p>
                      <a:pPr algn="ctr"/>
                      <a:r>
                        <a:rPr lang="en-US" smtClean="0"/>
                        <a:t>99%</a:t>
                      </a:r>
                      <a:endParaRPr lang="en-US"/>
                    </a:p>
                  </a:txBody>
                  <a:tcPr anchor="ctr"/>
                </a:tc>
                <a:extLst>
                  <a:ext uri="{0D108BD9-81ED-4DB2-BD59-A6C34878D82A}">
                    <a16:rowId xmlns:a16="http://schemas.microsoft.com/office/drawing/2014/main" val="1656657001"/>
                  </a:ext>
                </a:extLst>
              </a:tr>
            </a:tbl>
          </a:graphicData>
        </a:graphic>
      </p:graphicFrame>
      <p:sp>
        <p:nvSpPr>
          <p:cNvPr id="3" name="Title 1"/>
          <p:cNvSpPr>
            <a:spLocks noGrp="1"/>
          </p:cNvSpPr>
          <p:nvPr>
            <p:ph type="ctrTitle"/>
          </p:nvPr>
        </p:nvSpPr>
        <p:spPr>
          <a:xfrm>
            <a:off x="1524000" y="1122363"/>
            <a:ext cx="9144000" cy="45719"/>
          </a:xfrm>
        </p:spPr>
        <p:txBody>
          <a:bodyPr>
            <a:noAutofit/>
          </a:bodyPr>
          <a:lstStyle/>
          <a:p>
            <a:r>
              <a:rPr lang="en-US" sz="7200" b="1" smtClean="0">
                <a:solidFill>
                  <a:schemeClr val="accent4">
                    <a:lumMod val="75000"/>
                  </a:schemeClr>
                </a:solidFill>
                <a:effectLst>
                  <a:outerShdw blurRad="38100" dist="38100" dir="2700000" algn="tl">
                    <a:srgbClr val="000000">
                      <a:alpha val="43137"/>
                    </a:srgbClr>
                  </a:outerShdw>
                </a:effectLst>
              </a:rPr>
              <a:t>Bảng phân công</a:t>
            </a:r>
            <a:endParaRPr lang="en-US" sz="7200" b="1" dirty="0">
              <a:solidFill>
                <a:schemeClr val="accent4">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4091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999210" y="236174"/>
            <a:ext cx="3535294" cy="4370427"/>
          </a:xfrm>
          <a:prstGeom prst="rect">
            <a:avLst/>
          </a:prstGeom>
          <a:noFill/>
        </p:spPr>
        <p:txBody>
          <a:bodyPr wrap="square" rtlCol="0">
            <a:spAutoFit/>
          </a:bodyPr>
          <a:lstStyle/>
          <a:p>
            <a:pPr algn="just"/>
            <a:r>
              <a:rPr lang="en-US" sz="2000" smtClean="0">
                <a:latin typeface="Times New Roman" panose="02020603050405020304" pitchFamily="18" charset="0"/>
                <a:cs typeface="Times New Roman" panose="02020603050405020304" pitchFamily="18" charset="0"/>
              </a:rPr>
              <a:t>Phụ lục sẽ hiển thị đồng thời cùng với bảng Thêm Kết Quả vì người nhập không được nhập kết quả có MSSV và mã MH khác với bảng này , vì phần mềm quản lý điểm , không được can thiệp vào dữ liệu SV và MH</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Nhập điểm</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a:stretch>
            <a:fillRect/>
          </a:stretch>
        </p:blipFill>
        <p:spPr>
          <a:xfrm>
            <a:off x="214993" y="992780"/>
            <a:ext cx="7532417" cy="4506683"/>
          </a:xfrm>
          <a:prstGeom prst="rect">
            <a:avLst/>
          </a:prstGeom>
        </p:spPr>
      </p:pic>
      <p:pic>
        <p:nvPicPr>
          <p:cNvPr id="7" name="Picture 6"/>
          <p:cNvPicPr>
            <a:picLocks noChangeAspect="1"/>
          </p:cNvPicPr>
          <p:nvPr/>
        </p:nvPicPr>
        <p:blipFill>
          <a:blip r:embed="rId3"/>
          <a:stretch>
            <a:fillRect/>
          </a:stretch>
        </p:blipFill>
        <p:spPr>
          <a:xfrm>
            <a:off x="8569778" y="2674075"/>
            <a:ext cx="2628900" cy="1562100"/>
          </a:xfrm>
          <a:prstGeom prst="rect">
            <a:avLst/>
          </a:prstGeom>
        </p:spPr>
      </p:pic>
      <p:pic>
        <p:nvPicPr>
          <p:cNvPr id="9" name="Picture 8"/>
          <p:cNvPicPr>
            <a:picLocks noChangeAspect="1"/>
          </p:cNvPicPr>
          <p:nvPr/>
        </p:nvPicPr>
        <p:blipFill>
          <a:blip r:embed="rId4"/>
          <a:stretch>
            <a:fillRect/>
          </a:stretch>
        </p:blipFill>
        <p:spPr>
          <a:xfrm>
            <a:off x="8517390" y="4429121"/>
            <a:ext cx="2733675" cy="1514475"/>
          </a:xfrm>
          <a:prstGeom prst="rect">
            <a:avLst/>
          </a:prstGeom>
        </p:spPr>
      </p:pic>
      <p:sp>
        <p:nvSpPr>
          <p:cNvPr id="10" name="TextBox 9"/>
          <p:cNvSpPr txBox="1"/>
          <p:nvPr/>
        </p:nvSpPr>
        <p:spPr>
          <a:xfrm>
            <a:off x="8216925" y="5934435"/>
            <a:ext cx="3535294" cy="707886"/>
          </a:xfrm>
          <a:prstGeom prst="rect">
            <a:avLst/>
          </a:prstGeom>
          <a:noFill/>
        </p:spPr>
        <p:txBody>
          <a:bodyPr wrap="square" rtlCol="0">
            <a:spAutoFit/>
          </a:bodyPr>
          <a:lstStyle/>
          <a:p>
            <a:pPr algn="ctr"/>
            <a:r>
              <a:rPr lang="en-US" sz="2000" smtClean="0">
                <a:latin typeface="Times New Roman" panose="02020603050405020304" pitchFamily="18" charset="0"/>
                <a:cs typeface="Times New Roman" panose="02020603050405020304" pitchFamily="18" charset="0"/>
              </a:rPr>
              <a:t>Đây là các thông báo sẽ hiện khi có lỗi dữ liệu</a:t>
            </a:r>
            <a:endParaRPr lang="en-US" smtClean="0">
              <a:latin typeface="Times New Roman" panose="02020603050405020304" pitchFamily="18" charset="0"/>
              <a:cs typeface="Times New Roman" panose="02020603050405020304" pitchFamily="18" charset="0"/>
            </a:endParaRPr>
          </a:p>
        </p:txBody>
      </p:sp>
      <p:sp>
        <p:nvSpPr>
          <p:cNvPr id="13" name="TextBox 12"/>
          <p:cNvSpPr txBox="1"/>
          <p:nvPr/>
        </p:nvSpPr>
        <p:spPr>
          <a:xfrm>
            <a:off x="1932915" y="5679803"/>
            <a:ext cx="3657600" cy="923330"/>
          </a:xfrm>
          <a:prstGeom prst="rect">
            <a:avLst/>
          </a:prstGeom>
          <a:noFill/>
        </p:spPr>
        <p:txBody>
          <a:bodyPr wrap="square" rtlCol="0">
            <a:spAutoFit/>
          </a:bodyPr>
          <a:lstStyle/>
          <a:p>
            <a:r>
              <a:rPr lang="en-US" smtClean="0"/>
              <a:t>Nút bThem cho phép người dùng tiếp tục nhập điểm, xóa dữ liệu trong các textfield và cho trỏ chuột ở MSSV</a:t>
            </a:r>
            <a:endParaRPr lang="en-US"/>
          </a:p>
        </p:txBody>
      </p:sp>
      <p:cxnSp>
        <p:nvCxnSpPr>
          <p:cNvPr id="15" name="Straight Arrow Connector 14"/>
          <p:cNvCxnSpPr>
            <a:stCxn id="13" idx="0"/>
          </p:cNvCxnSpPr>
          <p:nvPr/>
        </p:nvCxnSpPr>
        <p:spPr>
          <a:xfrm flipV="1">
            <a:off x="3761715" y="4236175"/>
            <a:ext cx="3004845" cy="144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868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Nhập điểm</a:t>
            </a:r>
            <a:endParaRPr lang="en-US" sz="5400" b="1" dirty="0">
              <a:solidFill>
                <a:schemeClr val="accent4">
                  <a:lumMod val="75000"/>
                </a:schemeClr>
              </a:solidFill>
              <a:effectLst>
                <a:outerShdw blurRad="38100" dist="38100" dir="2700000" algn="tl">
                  <a:srgbClr val="000000">
                    <a:alpha val="43137"/>
                  </a:srgbClr>
                </a:outerShdw>
              </a:effectLst>
            </a:endParaRPr>
          </a:p>
        </p:txBody>
      </p:sp>
      <p:sp>
        <p:nvSpPr>
          <p:cNvPr id="10" name="TextBox 9"/>
          <p:cNvSpPr txBox="1"/>
          <p:nvPr/>
        </p:nvSpPr>
        <p:spPr>
          <a:xfrm>
            <a:off x="59441" y="5405851"/>
            <a:ext cx="3535294" cy="707886"/>
          </a:xfrm>
          <a:prstGeom prst="rect">
            <a:avLst/>
          </a:prstGeom>
          <a:noFill/>
        </p:spPr>
        <p:txBody>
          <a:bodyPr wrap="square" rtlCol="0">
            <a:spAutoFit/>
          </a:bodyPr>
          <a:lstStyle/>
          <a:p>
            <a:pPr algn="ctr"/>
            <a:r>
              <a:rPr lang="en-US" sz="2000" smtClean="0">
                <a:latin typeface="Times New Roman" panose="02020603050405020304" pitchFamily="18" charset="0"/>
                <a:cs typeface="Times New Roman" panose="02020603050405020304" pitchFamily="18" charset="0"/>
              </a:rPr>
              <a:t>Kiểm tra xem có tồn tại SV và MH đã nhập hay không</a:t>
            </a:r>
            <a:endParaRPr lang="en-US"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0972" y="966654"/>
            <a:ext cx="6296025" cy="4381500"/>
          </a:xfrm>
          <a:prstGeom prst="rect">
            <a:avLst/>
          </a:prstGeom>
        </p:spPr>
      </p:pic>
      <p:pic>
        <p:nvPicPr>
          <p:cNvPr id="3" name="Picture 2"/>
          <p:cNvPicPr>
            <a:picLocks noChangeAspect="1"/>
          </p:cNvPicPr>
          <p:nvPr/>
        </p:nvPicPr>
        <p:blipFill>
          <a:blip r:embed="rId3"/>
          <a:stretch>
            <a:fillRect/>
          </a:stretch>
        </p:blipFill>
        <p:spPr>
          <a:xfrm>
            <a:off x="6000750" y="861452"/>
            <a:ext cx="6191250" cy="6057900"/>
          </a:xfrm>
          <a:prstGeom prst="rect">
            <a:avLst/>
          </a:prstGeom>
        </p:spPr>
      </p:pic>
      <p:cxnSp>
        <p:nvCxnSpPr>
          <p:cNvPr id="11" name="Straight Arrow Connector 10"/>
          <p:cNvCxnSpPr/>
          <p:nvPr/>
        </p:nvCxnSpPr>
        <p:spPr>
          <a:xfrm flipV="1">
            <a:off x="1827088" y="4976949"/>
            <a:ext cx="458912" cy="37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87040" y="6152296"/>
            <a:ext cx="3535294" cy="400110"/>
          </a:xfrm>
          <a:prstGeom prst="rect">
            <a:avLst/>
          </a:prstGeom>
          <a:noFill/>
        </p:spPr>
        <p:txBody>
          <a:bodyPr wrap="square" rtlCol="0">
            <a:spAutoFit/>
          </a:bodyPr>
          <a:lstStyle/>
          <a:p>
            <a:pPr algn="ctr"/>
            <a:r>
              <a:rPr lang="en-US" sz="2000" smtClean="0">
                <a:latin typeface="Times New Roman" panose="02020603050405020304" pitchFamily="18" charset="0"/>
                <a:cs typeface="Times New Roman" panose="02020603050405020304" pitchFamily="18" charset="0"/>
              </a:rPr>
              <a:t>Hàm của nút Lưu (bLuu)</a:t>
            </a:r>
            <a:endParaRPr lang="en-US" smtClean="0">
              <a:latin typeface="Times New Roman" panose="02020603050405020304" pitchFamily="18" charset="0"/>
              <a:cs typeface="Times New Roman" panose="02020603050405020304" pitchFamily="18" charset="0"/>
            </a:endParaRPr>
          </a:p>
        </p:txBody>
      </p:sp>
      <p:cxnSp>
        <p:nvCxnSpPr>
          <p:cNvPr id="14" name="Straight Arrow Connector 13"/>
          <p:cNvCxnSpPr>
            <a:stCxn id="12" idx="0"/>
          </p:cNvCxnSpPr>
          <p:nvPr/>
        </p:nvCxnSpPr>
        <p:spPr>
          <a:xfrm flipV="1">
            <a:off x="4754687" y="4206240"/>
            <a:ext cx="2090250" cy="194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108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Sửa điểm</a:t>
            </a:r>
            <a:endParaRPr lang="en-US" sz="5400" b="1" dirty="0">
              <a:solidFill>
                <a:schemeClr val="accent4">
                  <a:lumMod val="75000"/>
                </a:schemeClr>
              </a:solidFill>
              <a:effectLst>
                <a:outerShdw blurRad="38100" dist="38100" dir="2700000" algn="tl">
                  <a:srgbClr val="000000">
                    <a:alpha val="43137"/>
                  </a:srgbClr>
                </a:outerShdw>
              </a:effectLst>
            </a:endParaRPr>
          </a:p>
        </p:txBody>
      </p:sp>
      <p:sp>
        <p:nvSpPr>
          <p:cNvPr id="10" name="TextBox 9"/>
          <p:cNvSpPr txBox="1"/>
          <p:nvPr/>
        </p:nvSpPr>
        <p:spPr>
          <a:xfrm>
            <a:off x="500934" y="2583315"/>
            <a:ext cx="4358449" cy="1015663"/>
          </a:xfrm>
          <a:prstGeom prst="rect">
            <a:avLst/>
          </a:prstGeom>
          <a:noFill/>
        </p:spPr>
        <p:txBody>
          <a:bodyPr wrap="square" rtlCol="0">
            <a:spAutoFit/>
          </a:bodyPr>
          <a:lstStyle/>
          <a:p>
            <a:pPr algn="ctr"/>
            <a:r>
              <a:rPr lang="en-US" sz="2000" smtClean="0">
                <a:latin typeface="Times New Roman" panose="02020603050405020304" pitchFamily="18" charset="0"/>
                <a:cs typeface="Times New Roman" panose="02020603050405020304" pitchFamily="18" charset="0"/>
              </a:rPr>
              <a:t>Trường hợp nhập MSSV và Mã MH trùng với kết quả đã có sẵn, hệ thống sẽ yêu cầu bạn Sửa điểm hoặc nhập lại</a:t>
            </a: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58845" y="966654"/>
            <a:ext cx="3419475" cy="1514475"/>
          </a:xfrm>
          <a:prstGeom prst="rect">
            <a:avLst/>
          </a:prstGeom>
        </p:spPr>
      </p:pic>
      <p:pic>
        <p:nvPicPr>
          <p:cNvPr id="6" name="Picture 5"/>
          <p:cNvPicPr>
            <a:picLocks noChangeAspect="1"/>
          </p:cNvPicPr>
          <p:nvPr/>
        </p:nvPicPr>
        <p:blipFill>
          <a:blip r:embed="rId3"/>
          <a:stretch>
            <a:fillRect/>
          </a:stretch>
        </p:blipFill>
        <p:spPr>
          <a:xfrm>
            <a:off x="5570015" y="942841"/>
            <a:ext cx="5191111" cy="3145833"/>
          </a:xfrm>
          <a:prstGeom prst="rect">
            <a:avLst/>
          </a:prstGeom>
        </p:spPr>
      </p:pic>
      <p:sp>
        <p:nvSpPr>
          <p:cNvPr id="13" name="TextBox 12"/>
          <p:cNvSpPr txBox="1"/>
          <p:nvPr/>
        </p:nvSpPr>
        <p:spPr>
          <a:xfrm>
            <a:off x="5204866" y="4088674"/>
            <a:ext cx="6111921" cy="984885"/>
          </a:xfrm>
          <a:prstGeom prst="rect">
            <a:avLst/>
          </a:prstGeom>
          <a:noFill/>
        </p:spPr>
        <p:txBody>
          <a:bodyPr wrap="square" rtlCol="0">
            <a:spAutoFit/>
          </a:bodyPr>
          <a:lstStyle/>
          <a:p>
            <a:pPr algn="ctr"/>
            <a:r>
              <a:rPr lang="en-US" sz="2000" smtClean="0">
                <a:latin typeface="Times New Roman" panose="02020603050405020304" pitchFamily="18" charset="0"/>
                <a:cs typeface="Times New Roman" panose="02020603050405020304" pitchFamily="18" charset="0"/>
              </a:rPr>
              <a:t>Giao diện sửa điểm SV, có thể mở bằng cách chọn OK trong khung thông báo trước hoặc chọn trực tiếp từ menu</a:t>
            </a:r>
          </a:p>
          <a:p>
            <a:pPr algn="ctr"/>
            <a:endParaRPr lang="en-US"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940525" y="4310744"/>
            <a:ext cx="2926080" cy="163121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smtClean="0"/>
              <a:t>Lưu ý: Chức năng Sửa vẫn sẽ kiểm tra tồn tại của MSSV và Mã Môn học. Chỉ update khi đã có trong CSDL</a:t>
            </a:r>
            <a:endParaRPr lang="en-US" sz="2000"/>
          </a:p>
        </p:txBody>
      </p:sp>
    </p:spTree>
    <p:extLst>
      <p:ext uri="{BB962C8B-B14F-4D97-AF65-F5344CB8AC3E}">
        <p14:creationId xmlns:p14="http://schemas.microsoft.com/office/powerpoint/2010/main" val="7817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Sửa điểm</a:t>
            </a:r>
            <a:endParaRPr lang="en-US" sz="5400" b="1" dirty="0">
              <a:solidFill>
                <a:schemeClr val="accent4">
                  <a:lumMod val="75000"/>
                </a:schemeClr>
              </a:solidFill>
              <a:effectLst>
                <a:outerShdw blurRad="38100" dist="38100" dir="2700000" algn="tl">
                  <a:srgbClr val="000000">
                    <a:alpha val="43137"/>
                  </a:srgbClr>
                </a:outerShdw>
              </a:effectLst>
            </a:endParaRPr>
          </a:p>
        </p:txBody>
      </p:sp>
      <p:sp>
        <p:nvSpPr>
          <p:cNvPr id="10" name="TextBox 9"/>
          <p:cNvSpPr txBox="1"/>
          <p:nvPr/>
        </p:nvSpPr>
        <p:spPr>
          <a:xfrm>
            <a:off x="-870665" y="5285680"/>
            <a:ext cx="4358449" cy="400110"/>
          </a:xfrm>
          <a:prstGeom prst="rect">
            <a:avLst/>
          </a:prstGeom>
          <a:noFill/>
        </p:spPr>
        <p:txBody>
          <a:bodyPr wrap="square" rtlCol="0">
            <a:spAutoFit/>
          </a:bodyPr>
          <a:lstStyle/>
          <a:p>
            <a:pPr algn="ctr"/>
            <a:r>
              <a:rPr lang="en-US" sz="2000" smtClean="0">
                <a:latin typeface="Times New Roman" panose="02020603050405020304" pitchFamily="18" charset="0"/>
                <a:cs typeface="Times New Roman" panose="02020603050405020304" pitchFamily="18" charset="0"/>
              </a:rPr>
              <a:t>Câu lệnh nút Lưu</a:t>
            </a:r>
            <a:endParaRPr lang="en-US"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13507" y="991569"/>
            <a:ext cx="7873409" cy="4269195"/>
          </a:xfrm>
          <a:prstGeom prst="rect">
            <a:avLst/>
          </a:prstGeom>
        </p:spPr>
      </p:pic>
      <p:pic>
        <p:nvPicPr>
          <p:cNvPr id="3" name="Picture 2"/>
          <p:cNvPicPr>
            <a:picLocks noChangeAspect="1"/>
          </p:cNvPicPr>
          <p:nvPr/>
        </p:nvPicPr>
        <p:blipFill>
          <a:blip r:embed="rId3"/>
          <a:stretch>
            <a:fillRect/>
          </a:stretch>
        </p:blipFill>
        <p:spPr>
          <a:xfrm>
            <a:off x="3859122" y="3419882"/>
            <a:ext cx="3324225" cy="1533525"/>
          </a:xfrm>
          <a:prstGeom prst="rect">
            <a:avLst/>
          </a:prstGeom>
        </p:spPr>
      </p:pic>
      <p:sp>
        <p:nvSpPr>
          <p:cNvPr id="8" name="TextBox 7"/>
          <p:cNvSpPr txBox="1"/>
          <p:nvPr/>
        </p:nvSpPr>
        <p:spPr>
          <a:xfrm>
            <a:off x="8706525" y="2978538"/>
            <a:ext cx="2388450"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mtClean="0"/>
              <a:t>Khi kiểm tra không có kết quả môn học đã nhập của sinh viên đó thì phần mềm sẽ gợi ý quay về chức năng them!  </a:t>
            </a:r>
            <a:endParaRPr lang="en-US"/>
          </a:p>
        </p:txBody>
      </p:sp>
      <p:cxnSp>
        <p:nvCxnSpPr>
          <p:cNvPr id="11" name="Straight Arrow Connector 10"/>
          <p:cNvCxnSpPr>
            <a:stCxn id="8" idx="1"/>
            <a:endCxn id="3" idx="3"/>
          </p:cNvCxnSpPr>
          <p:nvPr/>
        </p:nvCxnSpPr>
        <p:spPr>
          <a:xfrm flipH="1">
            <a:off x="7183347" y="3855701"/>
            <a:ext cx="1523178" cy="33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18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6914" y="1216060"/>
            <a:ext cx="6591300" cy="5610225"/>
          </a:xfrm>
          <a:prstGeom prst="rect">
            <a:avLst/>
          </a:prstGeom>
        </p:spPr>
      </p:pic>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Xóa điểm</a:t>
            </a:r>
            <a:endParaRPr lang="en-US" sz="5400" b="1" dirty="0">
              <a:solidFill>
                <a:schemeClr val="accent4">
                  <a:lumMod val="75000"/>
                </a:schemeClr>
              </a:solidFill>
              <a:effectLst>
                <a:outerShdw blurRad="38100" dist="38100" dir="2700000" algn="tl">
                  <a:srgbClr val="000000">
                    <a:alpha val="43137"/>
                  </a:srgbClr>
                </a:outerShdw>
              </a:effectLst>
            </a:endParaRPr>
          </a:p>
        </p:txBody>
      </p:sp>
      <p:sp>
        <p:nvSpPr>
          <p:cNvPr id="8" name="TextBox 7"/>
          <p:cNvSpPr txBox="1"/>
          <p:nvPr/>
        </p:nvSpPr>
        <p:spPr>
          <a:xfrm>
            <a:off x="9460838" y="2991601"/>
            <a:ext cx="2031144"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mtClean="0"/>
              <a:t>Table hiển thị theo câu lệnh select * from ketqua hiển thị danh sách kết quả</a:t>
            </a:r>
            <a:endParaRPr lang="en-US"/>
          </a:p>
        </p:txBody>
      </p:sp>
      <p:cxnSp>
        <p:nvCxnSpPr>
          <p:cNvPr id="11" name="Straight Arrow Connector 10"/>
          <p:cNvCxnSpPr>
            <a:stCxn id="8" idx="1"/>
          </p:cNvCxnSpPr>
          <p:nvPr/>
        </p:nvCxnSpPr>
        <p:spPr>
          <a:xfrm flipH="1">
            <a:off x="7937660" y="3730265"/>
            <a:ext cx="1523178" cy="469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65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Xóa điểm</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608101" y="1107077"/>
            <a:ext cx="10448925" cy="2971800"/>
          </a:xfrm>
          <a:prstGeom prst="rect">
            <a:avLst/>
          </a:prstGeom>
        </p:spPr>
      </p:pic>
      <p:sp>
        <p:nvSpPr>
          <p:cNvPr id="3" name="TextBox 2"/>
          <p:cNvSpPr txBox="1"/>
          <p:nvPr/>
        </p:nvSpPr>
        <p:spPr>
          <a:xfrm>
            <a:off x="888275" y="4362991"/>
            <a:ext cx="1780167" cy="646331"/>
          </a:xfrm>
          <a:prstGeom prst="rect">
            <a:avLst/>
          </a:prstGeom>
          <a:noFill/>
        </p:spPr>
        <p:txBody>
          <a:bodyPr wrap="none" rtlCol="0">
            <a:spAutoFit/>
          </a:bodyPr>
          <a:lstStyle/>
          <a:p>
            <a:r>
              <a:rPr lang="en-US" smtClean="0"/>
              <a:t>Câu lệnh nút Xóa</a:t>
            </a:r>
          </a:p>
          <a:p>
            <a:endParaRPr lang="en-US"/>
          </a:p>
        </p:txBody>
      </p:sp>
      <p:pic>
        <p:nvPicPr>
          <p:cNvPr id="6" name="Picture 5"/>
          <p:cNvPicPr>
            <a:picLocks noChangeAspect="1"/>
          </p:cNvPicPr>
          <p:nvPr/>
        </p:nvPicPr>
        <p:blipFill>
          <a:blip r:embed="rId3"/>
          <a:stretch>
            <a:fillRect/>
          </a:stretch>
        </p:blipFill>
        <p:spPr>
          <a:xfrm>
            <a:off x="7485335" y="3174274"/>
            <a:ext cx="4628286" cy="3683726"/>
          </a:xfrm>
          <a:prstGeom prst="rect">
            <a:avLst/>
          </a:prstGeom>
        </p:spPr>
      </p:pic>
      <p:sp>
        <p:nvSpPr>
          <p:cNvPr id="9" name="TextBox 8"/>
          <p:cNvSpPr txBox="1"/>
          <p:nvPr/>
        </p:nvSpPr>
        <p:spPr>
          <a:xfrm>
            <a:off x="5077098" y="5599608"/>
            <a:ext cx="1482009" cy="646331"/>
          </a:xfrm>
          <a:prstGeom prst="rect">
            <a:avLst/>
          </a:prstGeom>
          <a:noFill/>
        </p:spPr>
        <p:txBody>
          <a:bodyPr wrap="none" rtlCol="0">
            <a:spAutoFit/>
          </a:bodyPr>
          <a:lstStyle/>
          <a:p>
            <a:r>
              <a:rPr lang="en-US" smtClean="0"/>
              <a:t>Giao diện Xóa</a:t>
            </a:r>
          </a:p>
          <a:p>
            <a:endParaRPr lang="en-US"/>
          </a:p>
        </p:txBody>
      </p:sp>
      <p:pic>
        <p:nvPicPr>
          <p:cNvPr id="7" name="Picture 6"/>
          <p:cNvPicPr>
            <a:picLocks noChangeAspect="1"/>
          </p:cNvPicPr>
          <p:nvPr/>
        </p:nvPicPr>
        <p:blipFill>
          <a:blip r:embed="rId4"/>
          <a:stretch>
            <a:fillRect/>
          </a:stretch>
        </p:blipFill>
        <p:spPr>
          <a:xfrm>
            <a:off x="2170202" y="5165535"/>
            <a:ext cx="2600325" cy="1514475"/>
          </a:xfrm>
          <a:prstGeom prst="rect">
            <a:avLst/>
          </a:prstGeom>
        </p:spPr>
      </p:pic>
    </p:spTree>
    <p:extLst>
      <p:ext uri="{BB962C8B-B14F-4D97-AF65-F5344CB8AC3E}">
        <p14:creationId xmlns:p14="http://schemas.microsoft.com/office/powerpoint/2010/main" val="2835790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262" y="878886"/>
            <a:ext cx="5162550" cy="6172200"/>
          </a:xfrm>
          <a:prstGeom prst="rect">
            <a:avLst/>
          </a:prstGeom>
        </p:spPr>
      </p:pic>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Phụ lục</a:t>
            </a:r>
            <a:endParaRPr lang="en-US" sz="5400" b="1" dirty="0">
              <a:solidFill>
                <a:schemeClr val="accent4">
                  <a:lumMod val="75000"/>
                </a:schemeClr>
              </a:solidFill>
              <a:effectLst>
                <a:outerShdw blurRad="38100" dist="38100" dir="2700000" algn="tl">
                  <a:srgbClr val="000000">
                    <a:alpha val="43137"/>
                  </a:srgbClr>
                </a:outerShdw>
              </a:effectLst>
            </a:endParaRPr>
          </a:p>
        </p:txBody>
      </p:sp>
      <p:sp>
        <p:nvSpPr>
          <p:cNvPr id="8" name="TextBox 7"/>
          <p:cNvSpPr txBox="1"/>
          <p:nvPr/>
        </p:nvSpPr>
        <p:spPr>
          <a:xfrm>
            <a:off x="5819500" y="966861"/>
            <a:ext cx="1077689" cy="39703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mtClean="0"/>
              <a:t>Phụ lục mặc định nằm mép tay trái màn hình để tiện tra cứu trong khi form khác đang làm việc (VD thêm, sửa)</a:t>
            </a:r>
            <a:endParaRPr lang="en-US"/>
          </a:p>
        </p:txBody>
      </p:sp>
      <p:cxnSp>
        <p:nvCxnSpPr>
          <p:cNvPr id="11" name="Straight Arrow Connector 10"/>
          <p:cNvCxnSpPr/>
          <p:nvPr/>
        </p:nvCxnSpPr>
        <p:spPr>
          <a:xfrm flipH="1">
            <a:off x="4296322" y="1700806"/>
            <a:ext cx="1523178" cy="469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7026697" y="1390975"/>
            <a:ext cx="4864350" cy="5148021"/>
          </a:xfrm>
          <a:prstGeom prst="rect">
            <a:avLst/>
          </a:prstGeom>
        </p:spPr>
      </p:pic>
    </p:spTree>
    <p:extLst>
      <p:ext uri="{BB962C8B-B14F-4D97-AF65-F5344CB8AC3E}">
        <p14:creationId xmlns:p14="http://schemas.microsoft.com/office/powerpoint/2010/main" val="3250473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rot="10800000" flipV="1">
            <a:off x="1110343" y="314551"/>
            <a:ext cx="9144000" cy="1004797"/>
          </a:xfrm>
        </p:spPr>
        <p:txBody>
          <a:bodyPr>
            <a:noAutofit/>
          </a:bodyPr>
          <a:lstStyle/>
          <a:p>
            <a:r>
              <a:rPr lang="en-US" sz="7200" b="1" smtClean="0">
                <a:solidFill>
                  <a:schemeClr val="accent4">
                    <a:lumMod val="75000"/>
                  </a:schemeClr>
                </a:solidFill>
                <a:effectLst>
                  <a:outerShdw blurRad="38100" dist="38100" dir="2700000" algn="tl">
                    <a:srgbClr val="000000">
                      <a:alpha val="43137"/>
                    </a:srgbClr>
                  </a:outerShdw>
                </a:effectLst>
              </a:rPr>
              <a:t>Tổng kết </a:t>
            </a:r>
            <a:endParaRPr lang="en-US" sz="7200" b="1" dirty="0">
              <a:solidFill>
                <a:schemeClr val="accent4">
                  <a:lumMod val="75000"/>
                </a:schemeClr>
              </a:solidFill>
              <a:effectLst>
                <a:outerShdw blurRad="38100" dist="38100" dir="2700000" algn="tl">
                  <a:srgbClr val="000000">
                    <a:alpha val="43137"/>
                  </a:srgbClr>
                </a:outerShdw>
              </a:effectLst>
            </a:endParaRPr>
          </a:p>
        </p:txBody>
      </p:sp>
      <p:sp>
        <p:nvSpPr>
          <p:cNvPr id="8" name="TextBox 7"/>
          <p:cNvSpPr txBox="1"/>
          <p:nvPr/>
        </p:nvSpPr>
        <p:spPr>
          <a:xfrm>
            <a:off x="1382613" y="1604962"/>
            <a:ext cx="9603250" cy="3323987"/>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Phần mềm đạt được những yêu cầu cơ bản trong công việc quản lý điểm Sinh viên.</a:t>
            </a:r>
          </a:p>
          <a:p>
            <a:pPr algn="just"/>
            <a:r>
              <a:rPr lang="en-US" sz="2400" smtClean="0">
                <a:latin typeface="Times New Roman" panose="02020603050405020304" pitchFamily="18" charset="0"/>
                <a:cs typeface="Times New Roman" panose="02020603050405020304" pitchFamily="18" charset="0"/>
              </a:rPr>
              <a:t>Cảm ơn thầy đã nhiệt tình hướng dẫn chúng em !</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09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rot="10800000" flipV="1">
            <a:off x="1110343" y="314551"/>
            <a:ext cx="9144000" cy="1004797"/>
          </a:xfrm>
        </p:spPr>
        <p:txBody>
          <a:bodyPr>
            <a:noAutofit/>
          </a:bodyPr>
          <a:lstStyle/>
          <a:p>
            <a:r>
              <a:rPr lang="en-US" sz="7200" b="1" smtClean="0">
                <a:solidFill>
                  <a:schemeClr val="accent4">
                    <a:lumMod val="75000"/>
                  </a:schemeClr>
                </a:solidFill>
                <a:effectLst>
                  <a:outerShdw blurRad="38100" dist="38100" dir="2700000" algn="tl">
                    <a:srgbClr val="000000">
                      <a:alpha val="43137"/>
                    </a:srgbClr>
                  </a:outerShdw>
                </a:effectLst>
              </a:rPr>
              <a:t> Giới thiệu</a:t>
            </a:r>
            <a:endParaRPr lang="en-US" sz="7200" b="1" dirty="0">
              <a:solidFill>
                <a:schemeClr val="accent4">
                  <a:lumMod val="75000"/>
                </a:schemeClr>
              </a:solidFill>
              <a:effectLst>
                <a:outerShdw blurRad="38100" dist="38100" dir="2700000" algn="tl">
                  <a:srgbClr val="000000">
                    <a:alpha val="43137"/>
                  </a:srgbClr>
                </a:outerShdw>
              </a:effectLst>
            </a:endParaRPr>
          </a:p>
        </p:txBody>
      </p:sp>
      <p:sp>
        <p:nvSpPr>
          <p:cNvPr id="2" name="TextBox 1"/>
          <p:cNvSpPr txBox="1"/>
          <p:nvPr/>
        </p:nvSpPr>
        <p:spPr>
          <a:xfrm>
            <a:off x="339634" y="1319348"/>
            <a:ext cx="11639005" cy="5909310"/>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Phần mềm Quản lý Điểm của Sinh viên khoa Công nghệ Thông tin (IT Student Manager Application) là Phần mềm:</a:t>
            </a:r>
          </a:p>
          <a:p>
            <a:pPr marL="285750" indent="-285750" algn="just">
              <a:buFontTx/>
              <a:buChar char="-"/>
            </a:pPr>
            <a:r>
              <a:rPr lang="en-US" sz="2400" smtClean="0">
                <a:latin typeface="Times New Roman" panose="02020603050405020304" pitchFamily="18" charset="0"/>
                <a:cs typeface="Times New Roman" panose="02020603050405020304" pitchFamily="18" charset="0"/>
              </a:rPr>
              <a:t>Đáp ứng n</a:t>
            </a:r>
            <a:r>
              <a:rPr lang="en-US" sz="2400" smtClean="0">
                <a:latin typeface="Times New Roman" panose="02020603050405020304" pitchFamily="18" charset="0"/>
                <a:cs typeface="Times New Roman" panose="02020603050405020304" pitchFamily="18" charset="0"/>
              </a:rPr>
              <a:t>hu </a:t>
            </a:r>
            <a:r>
              <a:rPr lang="en-US" sz="2400" smtClean="0">
                <a:latin typeface="Times New Roman" panose="02020603050405020304" pitchFamily="18" charset="0"/>
                <a:cs typeface="Times New Roman" panose="02020603050405020304" pitchFamily="18" charset="0"/>
              </a:rPr>
              <a:t>cầu quản lý điểm của SV Đại học nói chung, đặc biệt là khoa CNTT</a:t>
            </a:r>
            <a:r>
              <a:rPr lang="en-US" sz="240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smtClean="0">
                <a:latin typeface="Times New Roman" panose="02020603050405020304" pitchFamily="18" charset="0"/>
                <a:cs typeface="Times New Roman" panose="02020603050405020304" pitchFamily="18" charset="0"/>
              </a:rPr>
              <a:t>Có khả năng làm việc với cơ sở dữ liệu lớn và tần suất sử dụng cao.</a:t>
            </a:r>
          </a:p>
          <a:p>
            <a:pPr marL="285750" indent="-285750" algn="just">
              <a:buFontTx/>
              <a:buChar char="-"/>
            </a:pPr>
            <a:r>
              <a:rPr lang="en-US" sz="2400" smtClean="0">
                <a:latin typeface="Times New Roman" panose="02020603050405020304" pitchFamily="18" charset="0"/>
                <a:cs typeface="Times New Roman" panose="02020603050405020304" pitchFamily="18" charset="0"/>
              </a:rPr>
              <a:t>Được xây dựng dựa theo kiến thức đã học tập, thực hành và nghiên cứu thêm ở bộ môn Công nghệ Java.</a:t>
            </a:r>
          </a:p>
          <a:p>
            <a:pPr marL="285750" indent="-285750" algn="just">
              <a:buFontTx/>
              <a:buChar char="-"/>
            </a:pPr>
            <a:r>
              <a:rPr lang="en-US" sz="2400" smtClean="0">
                <a:latin typeface="Times New Roman" panose="02020603050405020304" pitchFamily="18" charset="0"/>
                <a:cs typeface="Times New Roman" panose="02020603050405020304" pitchFamily="18" charset="0"/>
              </a:rPr>
              <a:t>Là phần mềm chuyên dụng cho GV, các Phòng ban và Khoa quản lý điểm số của SV.</a:t>
            </a:r>
            <a:endParaRPr lang="en-US" sz="2400" smtClean="0">
              <a:latin typeface="Times New Roman" panose="02020603050405020304" pitchFamily="18" charset="0"/>
              <a:cs typeface="Times New Roman" panose="02020603050405020304" pitchFamily="18" charset="0"/>
            </a:endParaRPr>
          </a:p>
          <a:p>
            <a:pPr marL="285750" indent="-285750" algn="just">
              <a:buFontTx/>
              <a:buChar char="-"/>
            </a:pPr>
            <a:r>
              <a:rPr lang="en-US" sz="2400" smtClean="0">
                <a:latin typeface="Times New Roman" panose="02020603050405020304" pitchFamily="18" charset="0"/>
                <a:cs typeface="Times New Roman" panose="02020603050405020304" pitchFamily="18" charset="0"/>
              </a:rPr>
              <a:t>Có các chức năng cơ bản :</a:t>
            </a:r>
          </a:p>
          <a:p>
            <a:pPr algn="just"/>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Tra cứu , xem điểm.</a:t>
            </a:r>
          </a:p>
          <a:p>
            <a:pPr algn="just"/>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Thêm điểm, thêm kết quả cho một sinh viên</a:t>
            </a:r>
          </a:p>
          <a:p>
            <a:pPr algn="just"/>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Sửa điểm (do nhập liệu sai, do SV thi lại nên cập nhập điểm, do phúc khảo,..v…v..</a:t>
            </a:r>
          </a:p>
          <a:p>
            <a:pPr algn="just"/>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 Xóa điểm (do nhập liệu sai)</a:t>
            </a:r>
          </a:p>
          <a:p>
            <a:endParaRPr lang="en-US"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5839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rot="10800000" flipV="1">
            <a:off x="1371600" y="131671"/>
            <a:ext cx="9144000" cy="1004797"/>
          </a:xfrm>
        </p:spPr>
        <p:txBody>
          <a:bodyPr>
            <a:noAutofit/>
          </a:bodyPr>
          <a:lstStyle/>
          <a:p>
            <a:r>
              <a:rPr lang="en-US" b="1" smtClean="0">
                <a:solidFill>
                  <a:schemeClr val="accent4">
                    <a:lumMod val="75000"/>
                  </a:schemeClr>
                </a:solidFill>
                <a:effectLst>
                  <a:outerShdw blurRad="38100" dist="38100" dir="2700000" algn="tl">
                    <a:srgbClr val="000000">
                      <a:alpha val="43137"/>
                    </a:srgbClr>
                  </a:outerShdw>
                </a:effectLst>
              </a:rPr>
              <a:t>Sơ lược CSDL</a:t>
            </a:r>
            <a:endParaRPr lang="en-US" b="1" dirty="0">
              <a:solidFill>
                <a:schemeClr val="accent4">
                  <a:lumMod val="7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1814921" y="1136469"/>
            <a:ext cx="8517799" cy="5564777"/>
          </a:xfrm>
          <a:prstGeom prst="rect">
            <a:avLst/>
          </a:prstGeom>
        </p:spPr>
      </p:pic>
      <p:sp>
        <p:nvSpPr>
          <p:cNvPr id="5" name="TextBox 4"/>
          <p:cNvSpPr txBox="1"/>
          <p:nvPr/>
        </p:nvSpPr>
        <p:spPr>
          <a:xfrm>
            <a:off x="9901237" y="940939"/>
            <a:ext cx="1411606" cy="1200329"/>
          </a:xfrm>
          <a:prstGeom prst="rect">
            <a:avLst/>
          </a:prstGeom>
          <a:noFill/>
        </p:spPr>
        <p:txBody>
          <a:bodyPr wrap="square" rtlCol="0">
            <a:spAutoFit/>
          </a:bodyPr>
          <a:lstStyle/>
          <a:p>
            <a:pPr algn="ctr"/>
            <a:r>
              <a:rPr lang="en-US" sz="2400" smtClean="0"/>
              <a:t>Bảng Kết quả chứa Điểm SV</a:t>
            </a:r>
            <a:endParaRPr lang="en-US" sz="2400"/>
          </a:p>
        </p:txBody>
      </p:sp>
      <p:sp>
        <p:nvSpPr>
          <p:cNvPr id="6" name="TextBox 5"/>
          <p:cNvSpPr txBox="1"/>
          <p:nvPr/>
        </p:nvSpPr>
        <p:spPr>
          <a:xfrm>
            <a:off x="10332720" y="4515808"/>
            <a:ext cx="1411606" cy="1569660"/>
          </a:xfrm>
          <a:prstGeom prst="rect">
            <a:avLst/>
          </a:prstGeom>
          <a:noFill/>
        </p:spPr>
        <p:txBody>
          <a:bodyPr wrap="square" rtlCol="0">
            <a:spAutoFit/>
          </a:bodyPr>
          <a:lstStyle/>
          <a:p>
            <a:pPr algn="ctr"/>
            <a:r>
              <a:rPr lang="en-US" sz="2400" smtClean="0"/>
              <a:t>Bảng Sinh viên chứa Thông tin SV</a:t>
            </a:r>
            <a:endParaRPr lang="en-US" sz="2400"/>
          </a:p>
        </p:txBody>
      </p:sp>
      <p:sp>
        <p:nvSpPr>
          <p:cNvPr id="7" name="TextBox 6"/>
          <p:cNvSpPr txBox="1"/>
          <p:nvPr/>
        </p:nvSpPr>
        <p:spPr>
          <a:xfrm>
            <a:off x="102461" y="253874"/>
            <a:ext cx="1712460" cy="1569660"/>
          </a:xfrm>
          <a:prstGeom prst="rect">
            <a:avLst/>
          </a:prstGeom>
          <a:noFill/>
        </p:spPr>
        <p:txBody>
          <a:bodyPr wrap="square" rtlCol="0">
            <a:spAutoFit/>
          </a:bodyPr>
          <a:lstStyle/>
          <a:p>
            <a:pPr algn="ctr"/>
            <a:r>
              <a:rPr lang="en-US" sz="2400" smtClean="0"/>
              <a:t>Bảng Môn học chứa Thông tin Môn học</a:t>
            </a:r>
            <a:endParaRPr lang="en-US" sz="2400"/>
          </a:p>
        </p:txBody>
      </p:sp>
      <p:sp>
        <p:nvSpPr>
          <p:cNvPr id="8" name="TextBox 7"/>
          <p:cNvSpPr txBox="1"/>
          <p:nvPr/>
        </p:nvSpPr>
        <p:spPr>
          <a:xfrm>
            <a:off x="24084" y="3915643"/>
            <a:ext cx="1712460" cy="1200329"/>
          </a:xfrm>
          <a:prstGeom prst="rect">
            <a:avLst/>
          </a:prstGeom>
          <a:noFill/>
        </p:spPr>
        <p:txBody>
          <a:bodyPr wrap="square" rtlCol="0">
            <a:spAutoFit/>
          </a:bodyPr>
          <a:lstStyle/>
          <a:p>
            <a:pPr algn="ctr"/>
            <a:r>
              <a:rPr lang="en-US" sz="2400" smtClean="0"/>
              <a:t>Bảng Lớp chứa danh sách Lớp</a:t>
            </a:r>
            <a:endParaRPr lang="en-US" sz="2400"/>
          </a:p>
        </p:txBody>
      </p:sp>
      <p:cxnSp>
        <p:nvCxnSpPr>
          <p:cNvPr id="10" name="Straight Arrow Connector 9"/>
          <p:cNvCxnSpPr>
            <a:stCxn id="7" idx="3"/>
          </p:cNvCxnSpPr>
          <p:nvPr/>
        </p:nvCxnSpPr>
        <p:spPr>
          <a:xfrm>
            <a:off x="1814921" y="1038704"/>
            <a:ext cx="1006656" cy="502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1"/>
          </p:cNvCxnSpPr>
          <p:nvPr/>
        </p:nvCxnSpPr>
        <p:spPr>
          <a:xfrm flipH="1">
            <a:off x="9358721" y="1541104"/>
            <a:ext cx="542516" cy="888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p:cNvCxnSpPr>
          <p:nvPr/>
        </p:nvCxnSpPr>
        <p:spPr>
          <a:xfrm flipH="1" flipV="1">
            <a:off x="9718357" y="5277394"/>
            <a:ext cx="614363" cy="2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a:xfrm>
            <a:off x="1736544" y="4515808"/>
            <a:ext cx="2116999" cy="288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795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rot="10800000" flipV="1">
            <a:off x="1110343" y="314551"/>
            <a:ext cx="9144000" cy="1004797"/>
          </a:xfrm>
        </p:spPr>
        <p:txBody>
          <a:bodyPr>
            <a:noAutofit/>
          </a:bodyPr>
          <a:lstStyle/>
          <a:p>
            <a:r>
              <a:rPr lang="en-US" sz="7200" b="1" smtClean="0">
                <a:solidFill>
                  <a:schemeClr val="accent4">
                    <a:lumMod val="75000"/>
                  </a:schemeClr>
                </a:solidFill>
                <a:effectLst>
                  <a:outerShdw blurRad="38100" dist="38100" dir="2700000" algn="tl">
                    <a:srgbClr val="000000">
                      <a:alpha val="43137"/>
                    </a:srgbClr>
                  </a:outerShdw>
                </a:effectLst>
              </a:rPr>
              <a:t> Ý tưởng</a:t>
            </a:r>
            <a:endParaRPr lang="en-US" sz="7200" b="1" dirty="0">
              <a:solidFill>
                <a:schemeClr val="accent4">
                  <a:lumMod val="75000"/>
                </a:schemeClr>
              </a:solidFill>
              <a:effectLst>
                <a:outerShdw blurRad="38100" dist="38100" dir="2700000" algn="tl">
                  <a:srgbClr val="000000">
                    <a:alpha val="43137"/>
                  </a:srgbClr>
                </a:outerShdw>
              </a:effectLst>
            </a:endParaRPr>
          </a:p>
        </p:txBody>
      </p:sp>
      <p:sp>
        <p:nvSpPr>
          <p:cNvPr id="6" name="TextBox 5"/>
          <p:cNvSpPr txBox="1"/>
          <p:nvPr/>
        </p:nvSpPr>
        <p:spPr>
          <a:xfrm>
            <a:off x="339634" y="1319348"/>
            <a:ext cx="11639005" cy="2954655"/>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Do chỉ có nhu cầu Quản lý điểm nên phần mềm chỉ thao tác chủ yếu trên Bảng KETQUA (chứa điểm Sinh Viên), không can thiệp vào dữ liệu của các bảng còn lại.</a:t>
            </a:r>
          </a:p>
          <a:p>
            <a:pPr algn="just"/>
            <a:r>
              <a:rPr lang="en-US" sz="2400" smtClean="0">
                <a:latin typeface="Times New Roman" panose="02020603050405020304" pitchFamily="18" charset="0"/>
                <a:cs typeface="Times New Roman" panose="02020603050405020304" pitchFamily="18" charset="0"/>
              </a:rPr>
              <a:t>Dạng hiển thị dữ liệu của bảng KETQUA:</a:t>
            </a: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939833" y="2597738"/>
            <a:ext cx="8438606" cy="4039533"/>
          </a:xfrm>
          <a:prstGeom prst="rect">
            <a:avLst/>
          </a:prstGeom>
        </p:spPr>
      </p:pic>
    </p:spTree>
    <p:extLst>
      <p:ext uri="{BB962C8B-B14F-4D97-AF65-F5344CB8AC3E}">
        <p14:creationId xmlns:p14="http://schemas.microsoft.com/office/powerpoint/2010/main" val="55766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rot="10800000" flipV="1">
            <a:off x="1110343" y="314551"/>
            <a:ext cx="9144000" cy="1004797"/>
          </a:xfrm>
        </p:spPr>
        <p:txBody>
          <a:bodyPr>
            <a:noAutofit/>
          </a:bodyPr>
          <a:lstStyle/>
          <a:p>
            <a:r>
              <a:rPr lang="en-US" sz="7200" b="1" smtClean="0">
                <a:solidFill>
                  <a:schemeClr val="accent4">
                    <a:lumMod val="75000"/>
                  </a:schemeClr>
                </a:solidFill>
                <a:effectLst>
                  <a:outerShdw blurRad="38100" dist="38100" dir="2700000" algn="tl">
                    <a:srgbClr val="000000">
                      <a:alpha val="43137"/>
                    </a:srgbClr>
                  </a:outerShdw>
                </a:effectLst>
              </a:rPr>
              <a:t> Công tác chuẩn bị CSDL</a:t>
            </a:r>
            <a:endParaRPr lang="en-US" sz="7200" b="1" dirty="0">
              <a:solidFill>
                <a:schemeClr val="accent4">
                  <a:lumMod val="75000"/>
                </a:schemeClr>
              </a:solidFill>
              <a:effectLst>
                <a:outerShdw blurRad="38100" dist="38100" dir="2700000" algn="tl">
                  <a:srgbClr val="000000">
                    <a:alpha val="43137"/>
                  </a:srgbClr>
                </a:outerShdw>
              </a:effectLst>
            </a:endParaRPr>
          </a:p>
        </p:txBody>
      </p:sp>
      <p:sp>
        <p:nvSpPr>
          <p:cNvPr id="8" name="TextBox 7"/>
          <p:cNvSpPr txBox="1"/>
          <p:nvPr/>
        </p:nvSpPr>
        <p:spPr>
          <a:xfrm>
            <a:off x="894933" y="1448207"/>
            <a:ext cx="10822450" cy="3693319"/>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Cơ sở dữ liệu đã có sẵn trigger tính Điểm TB theo hệ 10 và điểm chữ. </a:t>
            </a:r>
          </a:p>
          <a:p>
            <a:pPr algn="just"/>
            <a:r>
              <a:rPr lang="en-US" sz="2400">
                <a:latin typeface="Times New Roman" panose="02020603050405020304" pitchFamily="18" charset="0"/>
                <a:cs typeface="Times New Roman" panose="02020603050405020304" pitchFamily="18" charset="0"/>
              </a:rPr>
              <a:t>K</a:t>
            </a:r>
            <a:r>
              <a:rPr lang="en-US" sz="2400" smtClean="0">
                <a:latin typeface="Times New Roman" panose="02020603050405020304" pitchFamily="18" charset="0"/>
                <a:cs typeface="Times New Roman" panose="02020603050405020304" pitchFamily="18" charset="0"/>
              </a:rPr>
              <a:t>hi nhập điểm GK và điểm CK, </a:t>
            </a:r>
            <a:r>
              <a:rPr lang="en-US" sz="2400" smtClean="0">
                <a:solidFill>
                  <a:srgbClr val="FF0000"/>
                </a:solidFill>
                <a:latin typeface="Times New Roman" panose="02020603050405020304" pitchFamily="18" charset="0"/>
                <a:cs typeface="Times New Roman" panose="02020603050405020304" pitchFamily="18" charset="0"/>
              </a:rPr>
              <a:t>điểm TB </a:t>
            </a:r>
            <a:r>
              <a:rPr lang="en-US" sz="2400" smtClean="0">
                <a:latin typeface="Times New Roman" panose="02020603050405020304" pitchFamily="18" charset="0"/>
                <a:cs typeface="Times New Roman" panose="02020603050405020304" pitchFamily="18" charset="0"/>
              </a:rPr>
              <a:t>sẽ được tính theo công thức:</a:t>
            </a:r>
          </a:p>
          <a:p>
            <a:pPr algn="just"/>
            <a:r>
              <a:rPr lang="en-US" sz="2400" smtClean="0">
                <a:latin typeface="Times New Roman" panose="02020603050405020304" pitchFamily="18" charset="0"/>
                <a:cs typeface="Times New Roman" panose="02020603050405020304" pitchFamily="18" charset="0"/>
              </a:rPr>
              <a:t>            	</a:t>
            </a:r>
            <a:r>
              <a:rPr lang="en-US" sz="2400" smtClean="0">
                <a:solidFill>
                  <a:srgbClr val="FF0000"/>
                </a:solidFill>
                <a:latin typeface="Times New Roman" panose="02020603050405020304" pitchFamily="18" charset="0"/>
                <a:cs typeface="Times New Roman" panose="02020603050405020304" pitchFamily="18" charset="0"/>
              </a:rPr>
              <a:t>Diem10</a:t>
            </a:r>
            <a:r>
              <a:rPr lang="en-US" sz="2400" smtClean="0">
                <a:latin typeface="Times New Roman" panose="02020603050405020304" pitchFamily="18" charset="0"/>
                <a:cs typeface="Times New Roman" panose="02020603050405020304" pitchFamily="18" charset="0"/>
              </a:rPr>
              <a:t> = </a:t>
            </a:r>
            <a:r>
              <a:rPr lang="en-US" sz="2400" smtClean="0">
                <a:solidFill>
                  <a:schemeClr val="accent2"/>
                </a:solidFill>
                <a:latin typeface="Times New Roman" panose="02020603050405020304" pitchFamily="18" charset="0"/>
                <a:cs typeface="Times New Roman" panose="02020603050405020304" pitchFamily="18" charset="0"/>
              </a:rPr>
              <a:t>DiemGK</a:t>
            </a:r>
            <a:r>
              <a:rPr lang="en-US" sz="2400" smtClean="0">
                <a:latin typeface="Times New Roman" panose="02020603050405020304" pitchFamily="18" charset="0"/>
                <a:cs typeface="Times New Roman" panose="02020603050405020304" pitchFamily="18" charset="0"/>
              </a:rPr>
              <a:t> x 0.4 + </a:t>
            </a:r>
            <a:r>
              <a:rPr lang="en-US" sz="2400" smtClean="0">
                <a:solidFill>
                  <a:schemeClr val="accent2"/>
                </a:solidFill>
                <a:latin typeface="Times New Roman" panose="02020603050405020304" pitchFamily="18" charset="0"/>
                <a:cs typeface="Times New Roman" panose="02020603050405020304" pitchFamily="18" charset="0"/>
              </a:rPr>
              <a:t>DiemCK</a:t>
            </a:r>
            <a:r>
              <a:rPr lang="en-US" sz="2400" smtClean="0">
                <a:latin typeface="Times New Roman" panose="02020603050405020304" pitchFamily="18" charset="0"/>
                <a:cs typeface="Times New Roman" panose="02020603050405020304" pitchFamily="18" charset="0"/>
              </a:rPr>
              <a:t> x 0.6</a:t>
            </a:r>
          </a:p>
          <a:p>
            <a:pPr algn="just"/>
            <a:r>
              <a:rPr lang="en-US" sz="2400" smtClean="0">
                <a:solidFill>
                  <a:srgbClr val="00B050"/>
                </a:solidFill>
                <a:latin typeface="Times New Roman" panose="02020603050405020304" pitchFamily="18" charset="0"/>
                <a:cs typeface="Times New Roman" panose="02020603050405020304" pitchFamily="18" charset="0"/>
              </a:rPr>
              <a:t>Điểm chữ </a:t>
            </a:r>
            <a:r>
              <a:rPr lang="en-US" sz="2400" smtClean="0">
                <a:latin typeface="Times New Roman" panose="02020603050405020304" pitchFamily="18" charset="0"/>
                <a:cs typeface="Times New Roman" panose="02020603050405020304" pitchFamily="18" charset="0"/>
              </a:rPr>
              <a:t>sẽ được tính theo thang điểm như sau:</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005399" y="3100388"/>
            <a:ext cx="3688624" cy="2772980"/>
          </a:xfrm>
          <a:prstGeom prst="rect">
            <a:avLst/>
          </a:prstGeom>
        </p:spPr>
      </p:pic>
    </p:spTree>
    <p:extLst>
      <p:ext uri="{BB962C8B-B14F-4D97-AF65-F5344CB8AC3E}">
        <p14:creationId xmlns:p14="http://schemas.microsoft.com/office/powerpoint/2010/main" val="127603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Sơ lược về cấu trúc</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1619793" y="1454825"/>
            <a:ext cx="3706007" cy="4612310"/>
          </a:xfrm>
          <a:prstGeom prst="rect">
            <a:avLst/>
          </a:prstGeom>
        </p:spPr>
      </p:pic>
      <p:sp>
        <p:nvSpPr>
          <p:cNvPr id="4" name="TextBox 3"/>
          <p:cNvSpPr txBox="1"/>
          <p:nvPr/>
        </p:nvSpPr>
        <p:spPr>
          <a:xfrm>
            <a:off x="4506686" y="1267097"/>
            <a:ext cx="7158445" cy="4801314"/>
          </a:xfrm>
          <a:prstGeom prst="rect">
            <a:avLst/>
          </a:prstGeom>
          <a:noFill/>
        </p:spPr>
        <p:txBody>
          <a:bodyPr wrap="square" rtlCol="0">
            <a:spAutoFit/>
          </a:bodyPr>
          <a:lstStyle/>
          <a:p>
            <a:endParaRPr lang="en-US" smtClean="0"/>
          </a:p>
          <a:p>
            <a:endParaRPr lang="en-US"/>
          </a:p>
          <a:p>
            <a:endParaRPr lang="en-US" smtClean="0"/>
          </a:p>
          <a:p>
            <a:r>
              <a:rPr lang="en-US" smtClean="0"/>
              <a:t>Form Menu </a:t>
            </a:r>
          </a:p>
          <a:p>
            <a:r>
              <a:rPr lang="en-US" smtClean="0"/>
              <a:t>Form phụ lục chứa DS SV và DS môn học để nhập liệu và chỉnh sửa</a:t>
            </a:r>
          </a:p>
          <a:p>
            <a:r>
              <a:rPr lang="en-US" smtClean="0"/>
              <a:t>Form tra cứu</a:t>
            </a:r>
          </a:p>
          <a:p>
            <a:r>
              <a:rPr lang="en-US" smtClean="0"/>
              <a:t>Form sửa</a:t>
            </a:r>
          </a:p>
          <a:p>
            <a:r>
              <a:rPr lang="en-US" smtClean="0"/>
              <a:t>Form Thêm</a:t>
            </a:r>
          </a:p>
          <a:p>
            <a:r>
              <a:rPr lang="en-US" smtClean="0"/>
              <a:t>Form Xóa</a:t>
            </a:r>
          </a:p>
          <a:p>
            <a:endParaRPr lang="en-US"/>
          </a:p>
          <a:p>
            <a:r>
              <a:rPr lang="en-US" smtClean="0"/>
              <a:t>	class hỗ trợ làm việc với SQL</a:t>
            </a:r>
          </a:p>
          <a:p>
            <a:endParaRPr lang="en-US"/>
          </a:p>
          <a:p>
            <a:endParaRPr lang="en-US" smtClean="0"/>
          </a:p>
          <a:p>
            <a:r>
              <a:rPr lang="en-US"/>
              <a:t>	</a:t>
            </a:r>
            <a:r>
              <a:rPr lang="en-US" smtClean="0"/>
              <a:t>package chứa ảnh</a:t>
            </a:r>
          </a:p>
          <a:p>
            <a:endParaRPr lang="en-US"/>
          </a:p>
          <a:p>
            <a:r>
              <a:rPr lang="en-US" smtClean="0"/>
              <a:t>	thư viện hỗ trợ liên kết SQL</a:t>
            </a:r>
          </a:p>
          <a:p>
            <a:r>
              <a:rPr lang="en-US"/>
              <a:t>	</a:t>
            </a:r>
          </a:p>
        </p:txBody>
      </p:sp>
      <p:cxnSp>
        <p:nvCxnSpPr>
          <p:cNvPr id="10" name="Straight Arrow Connector 9"/>
          <p:cNvCxnSpPr/>
          <p:nvPr/>
        </p:nvCxnSpPr>
        <p:spPr>
          <a:xfrm flipH="1">
            <a:off x="5042263" y="4245429"/>
            <a:ext cx="431074" cy="13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161211" y="4676503"/>
            <a:ext cx="2312126" cy="378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35977" y="5551714"/>
            <a:ext cx="1737360" cy="3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9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811541"/>
            <a:ext cx="10822450" cy="2585323"/>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Xây dựng lớp SQLServerProvider</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10800000" flipV="1">
            <a:off x="1188719" y="144735"/>
            <a:ext cx="9287691" cy="821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smtClean="0">
                <a:solidFill>
                  <a:schemeClr val="accent4">
                    <a:lumMod val="75000"/>
                  </a:schemeClr>
                </a:solidFill>
                <a:effectLst>
                  <a:outerShdw blurRad="38100" dist="38100" dir="2700000" algn="tl">
                    <a:srgbClr val="000000">
                      <a:alpha val="43137"/>
                    </a:srgbClr>
                  </a:outerShdw>
                </a:effectLst>
              </a:rPr>
              <a:t>Liên kết CSDL</a:t>
            </a:r>
            <a:endParaRPr lang="en-US" sz="5400" b="1" dirty="0">
              <a:solidFill>
                <a:schemeClr val="accent4">
                  <a:lumMod val="75000"/>
                </a:schemeClr>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0" y="1295400"/>
            <a:ext cx="7229475" cy="5562600"/>
          </a:xfrm>
          <a:prstGeom prst="rect">
            <a:avLst/>
          </a:prstGeom>
        </p:spPr>
      </p:pic>
      <p:pic>
        <p:nvPicPr>
          <p:cNvPr id="6" name="Picture 5"/>
          <p:cNvPicPr>
            <a:picLocks noChangeAspect="1"/>
          </p:cNvPicPr>
          <p:nvPr/>
        </p:nvPicPr>
        <p:blipFill>
          <a:blip r:embed="rId3"/>
          <a:stretch>
            <a:fillRect/>
          </a:stretch>
        </p:blipFill>
        <p:spPr>
          <a:xfrm>
            <a:off x="6219825" y="1413057"/>
            <a:ext cx="5972175" cy="4257675"/>
          </a:xfrm>
          <a:prstGeom prst="rect">
            <a:avLst/>
          </a:prstGeom>
        </p:spPr>
      </p:pic>
      <p:sp>
        <p:nvSpPr>
          <p:cNvPr id="9" name="TextBox 8"/>
          <p:cNvSpPr txBox="1"/>
          <p:nvPr/>
        </p:nvSpPr>
        <p:spPr>
          <a:xfrm>
            <a:off x="4362995" y="5498329"/>
            <a:ext cx="7524205" cy="2954655"/>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Các hàm được sử dụng để mở/đóng liên kết với SQL và để thực thi câu lệnh, được gọi lại khi cần làm việc trên dữ liệu.</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02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rot="10800000" flipV="1">
            <a:off x="1110343" y="314551"/>
            <a:ext cx="9144000" cy="1004797"/>
          </a:xfrm>
        </p:spPr>
        <p:txBody>
          <a:bodyPr>
            <a:noAutofit/>
          </a:bodyPr>
          <a:lstStyle/>
          <a:p>
            <a:r>
              <a:rPr lang="en-US" sz="7200" b="1" smtClean="0">
                <a:solidFill>
                  <a:schemeClr val="accent4">
                    <a:lumMod val="75000"/>
                  </a:schemeClr>
                </a:solidFill>
                <a:effectLst>
                  <a:outerShdw blurRad="38100" dist="38100" dir="2700000" algn="tl">
                    <a:srgbClr val="000000">
                      <a:alpha val="43137"/>
                    </a:srgbClr>
                  </a:outerShdw>
                </a:effectLst>
              </a:rPr>
              <a:t>Khởi động phần mềm</a:t>
            </a:r>
            <a:endParaRPr lang="en-US" sz="7200" b="1" dirty="0">
              <a:solidFill>
                <a:schemeClr val="accent4">
                  <a:lumMod val="75000"/>
                </a:schemeClr>
              </a:solidFill>
              <a:effectLst>
                <a:outerShdw blurRad="38100" dist="38100" dir="2700000" algn="tl">
                  <a:srgbClr val="000000">
                    <a:alpha val="43137"/>
                  </a:srgbClr>
                </a:outerShdw>
              </a:effectLst>
            </a:endParaRPr>
          </a:p>
        </p:txBody>
      </p:sp>
      <p:sp>
        <p:nvSpPr>
          <p:cNvPr id="8" name="TextBox 7"/>
          <p:cNvSpPr txBox="1"/>
          <p:nvPr/>
        </p:nvSpPr>
        <p:spPr>
          <a:xfrm>
            <a:off x="921059" y="1397727"/>
            <a:ext cx="10822450" cy="3693319"/>
          </a:xfrm>
          <a:prstGeom prst="rect">
            <a:avLst/>
          </a:prstGeom>
          <a:noFill/>
        </p:spPr>
        <p:txBody>
          <a:bodyPr wrap="square" rtlCol="0">
            <a:spAutoFit/>
          </a:bodyPr>
          <a:lstStyle/>
          <a:p>
            <a:pPr algn="just"/>
            <a:r>
              <a:rPr lang="en-US" sz="2400" smtClean="0">
                <a:latin typeface="Times New Roman" panose="02020603050405020304" pitchFamily="18" charset="0"/>
                <a:cs typeface="Times New Roman" panose="02020603050405020304" pitchFamily="18" charset="0"/>
              </a:rPr>
              <a:t>Mở file đính kèm tên : Huong-dan-su-dung-ITSMAP.docx, import CSDL và chỉnh sửa code sao cho tương thích với phần mềm để sử dụng.</a:t>
            </a:r>
          </a:p>
          <a:p>
            <a:pPr algn="just"/>
            <a:r>
              <a:rPr lang="en-US" sz="2400" smtClean="0">
                <a:latin typeface="Times New Roman" panose="02020603050405020304" pitchFamily="18" charset="0"/>
                <a:cs typeface="Times New Roman" panose="02020603050405020304" pitchFamily="18" charset="0"/>
              </a:rPr>
              <a:t>Sau đó chạy file Menu.java để khởi động cửa sổ Menu có giao diện với các tùy chọn:</a:t>
            </a: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pPr algn="just"/>
            <a:endParaRPr lang="en-US" sz="2400"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	</a:t>
            </a:r>
          </a:p>
          <a:p>
            <a:pPr marL="285750" indent="-285750">
              <a:buFontTx/>
              <a:buChar char="-"/>
            </a:pPr>
            <a:endParaRPr lang="en-US" smtClean="0">
              <a:latin typeface="Times New Roman" panose="02020603050405020304" pitchFamily="18" charset="0"/>
              <a:cs typeface="Times New Roman" panose="02020603050405020304" pitchFamily="18" charset="0"/>
            </a:endParaRPr>
          </a:p>
          <a:p>
            <a:pPr marL="285750" indent="-285750">
              <a:buFontTx/>
              <a:buChar char="-"/>
            </a:pPr>
            <a:endParaRPr lang="en-US">
              <a:latin typeface="Times New Roman" panose="02020603050405020304" pitchFamily="18" charset="0"/>
              <a:cs typeface="Times New Roman" panose="02020603050405020304" pitchFamily="18" charset="0"/>
            </a:endParaRPr>
          </a:p>
          <a:p>
            <a:pPr marL="285750" indent="-285750">
              <a:buFontTx/>
              <a:buChar char="-"/>
            </a:pP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96268" y="2790825"/>
            <a:ext cx="5772150" cy="4067175"/>
          </a:xfrm>
          <a:prstGeom prst="rect">
            <a:avLst/>
          </a:prstGeom>
        </p:spPr>
      </p:pic>
    </p:spTree>
    <p:extLst>
      <p:ext uri="{BB962C8B-B14F-4D97-AF65-F5344CB8AC3E}">
        <p14:creationId xmlns:p14="http://schemas.microsoft.com/office/powerpoint/2010/main" val="1110384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997</Words>
  <Application>Microsoft Office PowerPoint</Application>
  <PresentationFormat>Widescreen</PresentationFormat>
  <Paragraphs>209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Staccato</vt:lpstr>
      <vt:lpstr>Standout</vt:lpstr>
      <vt:lpstr>Times New Roman</vt:lpstr>
      <vt:lpstr>Office Theme</vt:lpstr>
      <vt:lpstr>PowerPoint Presentation</vt:lpstr>
      <vt:lpstr>Bảng phân công</vt:lpstr>
      <vt:lpstr> Giới thiệu</vt:lpstr>
      <vt:lpstr>Sơ lược CSDL</vt:lpstr>
      <vt:lpstr> Ý tưởng</vt:lpstr>
      <vt:lpstr> Công tác chuẩn bị CSDL</vt:lpstr>
      <vt:lpstr>PowerPoint Presentation</vt:lpstr>
      <vt:lpstr>PowerPoint Presentation</vt:lpstr>
      <vt:lpstr>Khởi động phần mềm</vt:lpstr>
      <vt:lpstr>Khởi động phần mềm</vt:lpstr>
      <vt:lpstr>Tra cứu SV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kết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21</cp:revision>
  <dcterms:created xsi:type="dcterms:W3CDTF">2019-05-23T11:41:42Z</dcterms:created>
  <dcterms:modified xsi:type="dcterms:W3CDTF">2019-05-23T16:01:55Z</dcterms:modified>
</cp:coreProperties>
</file>