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62" r:id="rId2"/>
    <p:sldId id="258" r:id="rId3"/>
    <p:sldId id="266" r:id="rId4"/>
    <p:sldId id="267" r:id="rId5"/>
    <p:sldId id="268" r:id="rId6"/>
    <p:sldId id="314" r:id="rId7"/>
    <p:sldId id="315" r:id="rId8"/>
    <p:sldId id="316" r:id="rId9"/>
    <p:sldId id="322" r:id="rId10"/>
    <p:sldId id="277" r:id="rId11"/>
    <p:sldId id="278" r:id="rId12"/>
    <p:sldId id="279" r:id="rId13"/>
    <p:sldId id="280" r:id="rId14"/>
    <p:sldId id="281" r:id="rId15"/>
    <p:sldId id="282" r:id="rId16"/>
    <p:sldId id="323" r:id="rId17"/>
    <p:sldId id="326" r:id="rId18"/>
    <p:sldId id="325" r:id="rId19"/>
    <p:sldId id="324" r:id="rId20"/>
    <p:sldId id="285" r:id="rId21"/>
    <p:sldId id="286" r:id="rId22"/>
    <p:sldId id="287" r:id="rId23"/>
    <p:sldId id="309" r:id="rId24"/>
    <p:sldId id="289" r:id="rId25"/>
    <p:sldId id="321" r:id="rId26"/>
    <p:sldId id="319" r:id="rId27"/>
    <p:sldId id="290" r:id="rId28"/>
    <p:sldId id="318" r:id="rId29"/>
    <p:sldId id="320" r:id="rId30"/>
    <p:sldId id="327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8C910-3173-4BED-AC9C-B050167F2E90}" v="29" dt="2020-12-15T04:11:5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Đỗ Tuấn" userId="399c5b8e45d8cfb0" providerId="LiveId" clId="{4A98C910-3173-4BED-AC9C-B050167F2E90}"/>
    <pc:docChg chg="addSld modSld">
      <pc:chgData name="Anh Đỗ Tuấn" userId="399c5b8e45d8cfb0" providerId="LiveId" clId="{4A98C910-3173-4BED-AC9C-B050167F2E90}" dt="2020-12-15T04:13:51.006" v="226" actId="20577"/>
      <pc:docMkLst>
        <pc:docMk/>
      </pc:docMkLst>
      <pc:sldChg chg="modSp">
        <pc:chgData name="Anh Đỗ Tuấn" userId="399c5b8e45d8cfb0" providerId="LiveId" clId="{4A98C910-3173-4BED-AC9C-B050167F2E90}" dt="2020-12-15T03:27:38.775" v="20" actId="20577"/>
        <pc:sldMkLst>
          <pc:docMk/>
          <pc:sldMk cId="22302435" sldId="262"/>
        </pc:sldMkLst>
        <pc:spChg chg="mod">
          <ac:chgData name="Anh Đỗ Tuấn" userId="399c5b8e45d8cfb0" providerId="LiveId" clId="{4A98C910-3173-4BED-AC9C-B050167F2E90}" dt="2020-12-15T03:27:38.775" v="20" actId="20577"/>
          <ac:spMkLst>
            <pc:docMk/>
            <pc:sldMk cId="22302435" sldId="262"/>
            <ac:spMk id="3" creationId="{6DD28F74-C3F4-40F2-86CC-D1DEF9C44300}"/>
          </ac:spMkLst>
        </pc:spChg>
      </pc:sldChg>
      <pc:sldChg chg="addSp delSp modSp">
        <pc:chgData name="Anh Đỗ Tuấn" userId="399c5b8e45d8cfb0" providerId="LiveId" clId="{4A98C910-3173-4BED-AC9C-B050167F2E90}" dt="2020-12-15T03:30:25.034" v="31" actId="1076"/>
        <pc:sldMkLst>
          <pc:docMk/>
          <pc:sldMk cId="1350119380" sldId="270"/>
        </pc:sldMkLst>
        <pc:picChg chg="add del mod">
          <ac:chgData name="Anh Đỗ Tuấn" userId="399c5b8e45d8cfb0" providerId="LiveId" clId="{4A98C910-3173-4BED-AC9C-B050167F2E90}" dt="2020-12-15T03:30:10.231" v="26"/>
          <ac:picMkLst>
            <pc:docMk/>
            <pc:sldMk cId="1350119380" sldId="270"/>
            <ac:picMk id="4" creationId="{B3ABB0BF-A3A5-4211-B7CC-9372F5875646}"/>
          </ac:picMkLst>
        </pc:picChg>
        <pc:picChg chg="add mod">
          <ac:chgData name="Anh Đỗ Tuấn" userId="399c5b8e45d8cfb0" providerId="LiveId" clId="{4A98C910-3173-4BED-AC9C-B050167F2E90}" dt="2020-12-15T03:30:17.833" v="29" actId="1076"/>
          <ac:picMkLst>
            <pc:docMk/>
            <pc:sldMk cId="1350119380" sldId="270"/>
            <ac:picMk id="5" creationId="{DDF90963-BB9D-44B6-96B2-B534B0A0443A}"/>
          </ac:picMkLst>
        </pc:picChg>
        <pc:picChg chg="add mod">
          <ac:chgData name="Anh Đỗ Tuấn" userId="399c5b8e45d8cfb0" providerId="LiveId" clId="{4A98C910-3173-4BED-AC9C-B050167F2E90}" dt="2020-12-15T03:30:09.513" v="25" actId="1076"/>
          <ac:picMkLst>
            <pc:docMk/>
            <pc:sldMk cId="1350119380" sldId="270"/>
            <ac:picMk id="1026" creationId="{B2DB938B-A10D-4F5E-A4BD-FAD316BB4032}"/>
          </ac:picMkLst>
        </pc:picChg>
        <pc:picChg chg="mod">
          <ac:chgData name="Anh Đỗ Tuấn" userId="399c5b8e45d8cfb0" providerId="LiveId" clId="{4A98C910-3173-4BED-AC9C-B050167F2E90}" dt="2020-12-15T03:30:25.034" v="31" actId="1076"/>
          <ac:picMkLst>
            <pc:docMk/>
            <pc:sldMk cId="1350119380" sldId="270"/>
            <ac:picMk id="1028" creationId="{F16C24F8-FDA2-4C69-BC56-34D131A884BF}"/>
          </ac:picMkLst>
        </pc:picChg>
        <pc:picChg chg="mod">
          <ac:chgData name="Anh Đỗ Tuấn" userId="399c5b8e45d8cfb0" providerId="LiveId" clId="{4A98C910-3173-4BED-AC9C-B050167F2E90}" dt="2020-12-15T03:30:22.841" v="30" actId="14100"/>
          <ac:picMkLst>
            <pc:docMk/>
            <pc:sldMk cId="1350119380" sldId="270"/>
            <ac:picMk id="1030" creationId="{90E35ED4-4BD0-497C-9C6B-115B690BC488}"/>
          </ac:picMkLst>
        </pc:picChg>
      </pc:sldChg>
      <pc:sldChg chg="modSp">
        <pc:chgData name="Anh Đỗ Tuấn" userId="399c5b8e45d8cfb0" providerId="LiveId" clId="{4A98C910-3173-4BED-AC9C-B050167F2E90}" dt="2020-12-15T03:30:53.606" v="38" actId="20577"/>
        <pc:sldMkLst>
          <pc:docMk/>
          <pc:sldMk cId="4289704355" sldId="271"/>
        </pc:sldMkLst>
        <pc:spChg chg="mod">
          <ac:chgData name="Anh Đỗ Tuấn" userId="399c5b8e45d8cfb0" providerId="LiveId" clId="{4A98C910-3173-4BED-AC9C-B050167F2E90}" dt="2020-12-15T03:30:53.606" v="38" actId="20577"/>
          <ac:spMkLst>
            <pc:docMk/>
            <pc:sldMk cId="4289704355" sldId="271"/>
            <ac:spMk id="3" creationId="{9DC57466-45EF-4F3E-8517-3DAA2EF45E02}"/>
          </ac:spMkLst>
        </pc:spChg>
      </pc:sldChg>
      <pc:sldChg chg="modSp">
        <pc:chgData name="Anh Đỗ Tuấn" userId="399c5b8e45d8cfb0" providerId="LiveId" clId="{4A98C910-3173-4BED-AC9C-B050167F2E90}" dt="2020-12-15T03:58:23.012" v="79"/>
        <pc:sldMkLst>
          <pc:docMk/>
          <pc:sldMk cId="2338407329" sldId="287"/>
        </pc:sldMkLst>
        <pc:spChg chg="mod">
          <ac:chgData name="Anh Đỗ Tuấn" userId="399c5b8e45d8cfb0" providerId="LiveId" clId="{4A98C910-3173-4BED-AC9C-B050167F2E90}" dt="2020-12-15T03:56:16.145" v="76" actId="20577"/>
          <ac:spMkLst>
            <pc:docMk/>
            <pc:sldMk cId="2338407329" sldId="287"/>
            <ac:spMk id="2" creationId="{4A0B9BC2-7045-4F23-8372-54570221771B}"/>
          </ac:spMkLst>
        </pc:spChg>
        <pc:spChg chg="mod">
          <ac:chgData name="Anh Đỗ Tuấn" userId="399c5b8e45d8cfb0" providerId="LiveId" clId="{4A98C910-3173-4BED-AC9C-B050167F2E90}" dt="2020-12-15T03:58:23.012" v="79"/>
          <ac:spMkLst>
            <pc:docMk/>
            <pc:sldMk cId="2338407329" sldId="287"/>
            <ac:spMk id="3" creationId="{269E1AF8-A917-4E64-A8E7-89B84DAD1C75}"/>
          </ac:spMkLst>
        </pc:spChg>
      </pc:sldChg>
      <pc:sldChg chg="modSp">
        <pc:chgData name="Anh Đỗ Tuấn" userId="399c5b8e45d8cfb0" providerId="LiveId" clId="{4A98C910-3173-4BED-AC9C-B050167F2E90}" dt="2020-12-15T04:13:51.006" v="226" actId="20577"/>
        <pc:sldMkLst>
          <pc:docMk/>
          <pc:sldMk cId="1129529761" sldId="289"/>
        </pc:sldMkLst>
        <pc:spChg chg="mod">
          <ac:chgData name="Anh Đỗ Tuấn" userId="399c5b8e45d8cfb0" providerId="LiveId" clId="{4A98C910-3173-4BED-AC9C-B050167F2E90}" dt="2020-12-15T04:13:51.006" v="226" actId="20577"/>
          <ac:spMkLst>
            <pc:docMk/>
            <pc:sldMk cId="1129529761" sldId="289"/>
            <ac:spMk id="3" creationId="{B88A138D-228A-470F-A07D-24991C33DC82}"/>
          </ac:spMkLst>
        </pc:spChg>
      </pc:sldChg>
      <pc:sldChg chg="modSp">
        <pc:chgData name="Anh Đỗ Tuấn" userId="399c5b8e45d8cfb0" providerId="LiveId" clId="{4A98C910-3173-4BED-AC9C-B050167F2E90}" dt="2020-12-15T03:58:13.633" v="77"/>
        <pc:sldMkLst>
          <pc:docMk/>
          <pc:sldMk cId="3902359162" sldId="295"/>
        </pc:sldMkLst>
        <pc:spChg chg="mod">
          <ac:chgData name="Anh Đỗ Tuấn" userId="399c5b8e45d8cfb0" providerId="LiveId" clId="{4A98C910-3173-4BED-AC9C-B050167F2E90}" dt="2020-12-15T03:58:13.633" v="77"/>
          <ac:spMkLst>
            <pc:docMk/>
            <pc:sldMk cId="3902359162" sldId="295"/>
            <ac:spMk id="3" creationId="{269E1AF8-A917-4E64-A8E7-89B84DAD1C75}"/>
          </ac:spMkLst>
        </pc:spChg>
      </pc:sldChg>
      <pc:sldChg chg="addSp modSp add">
        <pc:chgData name="Anh Đỗ Tuấn" userId="399c5b8e45d8cfb0" providerId="LiveId" clId="{4A98C910-3173-4BED-AC9C-B050167F2E90}" dt="2020-12-15T04:11:53.171" v="85"/>
        <pc:sldMkLst>
          <pc:docMk/>
          <pc:sldMk cId="2688803633" sldId="309"/>
        </pc:sldMkLst>
        <pc:spChg chg="mod">
          <ac:chgData name="Anh Đỗ Tuấn" userId="399c5b8e45d8cfb0" providerId="LiveId" clId="{4A98C910-3173-4BED-AC9C-B050167F2E90}" dt="2020-12-15T04:11:53.171" v="85"/>
          <ac:spMkLst>
            <pc:docMk/>
            <pc:sldMk cId="2688803633" sldId="309"/>
            <ac:spMk id="2" creationId="{9EB59C6F-4777-4683-924B-F745DA64E4A9}"/>
          </ac:spMkLst>
        </pc:spChg>
        <pc:picChg chg="add mod">
          <ac:chgData name="Anh Đỗ Tuấn" userId="399c5b8e45d8cfb0" providerId="LiveId" clId="{4A98C910-3173-4BED-AC9C-B050167F2E90}" dt="2020-12-15T04:11:44.262" v="84" actId="14100"/>
          <ac:picMkLst>
            <pc:docMk/>
            <pc:sldMk cId="2688803633" sldId="309"/>
            <ac:picMk id="2050" creationId="{A3332251-FA20-4796-969D-26B3F1F70A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DFE55-7B8E-4872-AC9B-264898CA52F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551BE-730A-4022-92DD-2F269AAA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vi-VN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 </a:t>
            </a:r>
            <a:r>
              <a:rPr lang="vi-VN" b="0" i="1" dirty="0">
                <a:solidFill>
                  <a:srgbClr val="1B1B1B"/>
                </a:solidFill>
                <a:effectLst/>
                <a:latin typeface="KaTeX_Main"/>
              </a:rPr>
              <a:t>m</a:t>
            </a:r>
            <a:r>
              <a:rPr lang="vi-VN" b="0" i="1" dirty="0">
                <a:solidFill>
                  <a:srgbClr val="1B1B1B"/>
                </a:solidFill>
                <a:effectLst/>
                <a:latin typeface="KaTeX_Math"/>
              </a:rPr>
              <a:t>m</a:t>
            </a:r>
            <a:r>
              <a:rPr lang="vi-VN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chiếc kẹo giống nhau, cần chia chúng cho </a:t>
            </a:r>
            <a:r>
              <a:rPr lang="vi-VN" b="0" i="1" dirty="0">
                <a:solidFill>
                  <a:srgbClr val="1B1B1B"/>
                </a:solidFill>
                <a:effectLst/>
                <a:latin typeface="KaTeX_Main"/>
              </a:rPr>
              <a:t>n</a:t>
            </a:r>
            <a:r>
              <a:rPr lang="vi-VN" b="0" i="1" dirty="0">
                <a:solidFill>
                  <a:srgbClr val="1B1B1B"/>
                </a:solidFill>
                <a:effectLst/>
                <a:latin typeface="KaTeX_Math"/>
              </a:rPr>
              <a:t>n</a:t>
            </a:r>
            <a:r>
              <a:rPr lang="vi-VN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em bé. Hỏi có bao nhiêu cách chia kẹo như vậy</a:t>
            </a:r>
            <a:r>
              <a:rPr lang="en-US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551BE-730A-4022-92DD-2F269AAA5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9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0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6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3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1" y="1938359"/>
            <a:ext cx="8762261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 ỨNG DỤNG</a:t>
            </a:r>
          </a:p>
          <a:p>
            <a:pPr marL="0" indent="0" algn="ctr"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073916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9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241030" cy="4483100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u="sng" dirty="0">
                <a:solidFill>
                  <a:srgbClr val="CC0000"/>
                </a:solidFill>
              </a:rPr>
              <a:t>n </a:t>
            </a:r>
            <a:r>
              <a:rPr lang="en-US" i="1" u="sng" dirty="0" err="1">
                <a:solidFill>
                  <a:srgbClr val="CC0000"/>
                </a:solidFill>
              </a:rPr>
              <a:t>khóa</a:t>
            </a:r>
            <a:r>
              <a:rPr lang="en-US" i="1" u="sng" dirty="0">
                <a:solidFill>
                  <a:srgbClr val="CC0000"/>
                </a:solidFill>
              </a:rPr>
              <a:t> </a:t>
            </a:r>
            <a:r>
              <a:rPr lang="en-US" i="1" u="sng" dirty="0" err="1">
                <a:solidFill>
                  <a:srgbClr val="CC0000"/>
                </a:solidFill>
              </a:rPr>
              <a:t>học</a:t>
            </a:r>
            <a:r>
              <a:rPr lang="en-US" i="1" u="sng" dirty="0">
                <a:solidFill>
                  <a:srgbClr val="CC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>
                <a:solidFill>
                  <a:srgbClr val="CC0000"/>
                </a:solidFill>
              </a:rPr>
              <a:t>m </a:t>
            </a:r>
            <a:r>
              <a:rPr lang="en-US" i="1" dirty="0" err="1">
                <a:solidFill>
                  <a:srgbClr val="CC0000"/>
                </a:solidFill>
              </a:rPr>
              <a:t>giáo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err="1">
                <a:solidFill>
                  <a:srgbClr val="CC0000"/>
                </a:solidFill>
              </a:rPr>
              <a:t>viên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lvl="1"/>
            <a:r>
              <a:rPr lang="en-US" u="sng" dirty="0">
                <a:solidFill>
                  <a:srgbClr val="CC0000"/>
                </a:solidFill>
              </a:rPr>
              <a:t>Load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 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Load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1634490" y="1689310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băng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450"/>
            <a:ext cx="7886700" cy="4483100"/>
          </a:xfrm>
        </p:spPr>
        <p:txBody>
          <a:bodyPr>
            <a:normAutofit fontScale="85000" lnSpcReduction="100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Sử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backtracking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kết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Branch and Bound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dư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Biểu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diễn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giải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[1…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phân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dạy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môn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</a:p>
          <a:p>
            <a:pPr marL="11430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sym typeface="Calibri"/>
              </a:rPr>
              <a:t>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= 1, 2…,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)</a:t>
            </a:r>
          </a:p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res: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hàm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mục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tiêu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tối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ưu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trúc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dữ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liệu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phụ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:</a:t>
            </a:r>
          </a:p>
          <a:p>
            <a:pPr marL="9144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môn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phân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= 1, …,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). </a:t>
            </a:r>
          </a:p>
          <a:p>
            <a:pPr marL="9144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tích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lũy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dần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quá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duyệt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Branch and Bound:</a:t>
            </a:r>
          </a:p>
          <a:p>
            <a:pPr marL="9144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Try(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):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cho</a:t>
            </a:r>
            <a:r>
              <a:rPr lang="en-US" sz="1800" kern="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sym typeface="Calibri"/>
              </a:rPr>
              <a:t>môn</a:t>
            </a:r>
            <a:r>
              <a:rPr lang="en-US" sz="1800" kern="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sym typeface="Calibri"/>
              </a:rPr>
              <a:t>thứ</a:t>
            </a:r>
            <a:r>
              <a:rPr lang="en-US" sz="1800" kern="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sym typeface="Calibri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Calibri"/>
            </a:endParaRPr>
          </a:p>
          <a:p>
            <a:pPr marL="1371600" marR="0" lvl="2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mỗi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)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cho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:</a:t>
            </a:r>
          </a:p>
          <a:p>
            <a:pPr marL="1828800" marR="0" lvl="3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: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 =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 + 1</a:t>
            </a:r>
          </a:p>
          <a:p>
            <a:pPr marL="1828800" marR="0" lvl="3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 &lt; res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tiếp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Try(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+1)</a:t>
            </a:r>
          </a:p>
          <a:p>
            <a:pPr marL="1828800" marR="0" lvl="3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Ngược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thuật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quay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lui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khác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/>
              </a:rPr>
              <a:t>]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138311-8B23-CBBD-22CD-CEF68748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26624"/>
            <a:ext cx="7886700" cy="2336496"/>
          </a:xfrm>
        </p:spPr>
      </p:pic>
    </p:spTree>
    <p:extLst>
      <p:ext uri="{BB962C8B-B14F-4D97-AF65-F5344CB8AC3E}">
        <p14:creationId xmlns:p14="http://schemas.microsoft.com/office/powerpoint/2010/main" val="368762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5079D-7D9C-F67B-CE11-40C86EE4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5909909" cy="4483100"/>
          </a:xfrm>
        </p:spPr>
      </p:pic>
    </p:spTree>
    <p:extLst>
      <p:ext uri="{BB962C8B-B14F-4D97-AF65-F5344CB8AC3E}">
        <p14:creationId xmlns:p14="http://schemas.microsoft.com/office/powerpoint/2010/main" val="104030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94C92-2D71-105D-D391-9F11ECCA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42762"/>
            <a:ext cx="6086475" cy="3990975"/>
          </a:xfrm>
        </p:spPr>
      </p:pic>
    </p:spTree>
    <p:extLst>
      <p:ext uri="{BB962C8B-B14F-4D97-AF65-F5344CB8AC3E}">
        <p14:creationId xmlns:p14="http://schemas.microsoft.com/office/powerpoint/2010/main" val="109751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B477C-DD7D-F292-4AD6-7BFDC7C8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4361762" cy="4483100"/>
          </a:xfrm>
        </p:spPr>
      </p:pic>
    </p:spTree>
    <p:extLst>
      <p:ext uri="{BB962C8B-B14F-4D97-AF65-F5344CB8AC3E}">
        <p14:creationId xmlns:p14="http://schemas.microsoft.com/office/powerpoint/2010/main" val="7328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3" y="1474003"/>
            <a:ext cx="8629096" cy="454505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(Count solution to an integer linear equation)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073916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hay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,...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vi-VN" dirty="0"/>
              <a:t>của </a:t>
            </a:r>
            <a:r>
              <a:rPr lang="vi-VN" dirty="0">
                <a:hlinkClick r:id="rId2" tooltip="George Dantzig"/>
              </a:rPr>
              <a:t>George Dantzig</a:t>
            </a:r>
            <a:r>
              <a:rPr lang="vi-VN" dirty="0"/>
              <a:t> và John Ramser vào năm 1959,</a:t>
            </a:r>
            <a:r>
              <a:rPr lang="en-US" dirty="0"/>
              <a:t> </a:t>
            </a:r>
            <a:r>
              <a:rPr lang="vi-VN" dirty="0"/>
              <a:t>trong đó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thuật toán đầu tiên được viết và được áp dụng cho việc giao xăng dầu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“Ng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0785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241030" cy="4483100"/>
          </a:xfrm>
        </p:spPr>
        <p:txBody>
          <a:bodyPr>
            <a:normAutofit/>
          </a:bodyPr>
          <a:lstStyle/>
          <a:p>
            <a:r>
              <a:rPr lang="vi-VN" dirty="0"/>
              <a:t>Có n hành khách 1, 2,..., n, hành khách i cần di chuyển từ địa điểm i đến địa điểm </a:t>
            </a:r>
            <a:r>
              <a:rPr lang="en-US" dirty="0"/>
              <a:t>j</a:t>
            </a:r>
            <a:endParaRPr lang="vi-VN" dirty="0"/>
          </a:p>
          <a:p>
            <a:r>
              <a:rPr lang="vi-VN" dirty="0"/>
              <a:t>Xe khách </a:t>
            </a:r>
            <a:r>
              <a:rPr lang="vi-VN" i="1" dirty="0">
                <a:solidFill>
                  <a:srgbClr val="CC0000"/>
                </a:solidFill>
              </a:rPr>
              <a:t>xuất phát ở địa điểm 0</a:t>
            </a:r>
            <a:r>
              <a:rPr lang="vi-VN" dirty="0"/>
              <a:t> và có thể </a:t>
            </a:r>
            <a:r>
              <a:rPr lang="vi-VN" i="1" dirty="0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 dirty="0"/>
              <a:t>Cho ma trận c với </a:t>
            </a:r>
            <a:r>
              <a:rPr lang="vi-VN" i="1" dirty="0">
                <a:solidFill>
                  <a:srgbClr val="CC0000"/>
                </a:solidFill>
              </a:rPr>
              <a:t>c(i, j)</a:t>
            </a:r>
            <a:r>
              <a:rPr lang="vi-VN" dirty="0"/>
              <a:t> là khoảng cách di chuyển từ địa điểm i đến địa điểm j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vi-VN" dirty="0"/>
              <a:t>Tính khoảng cách ngắn nhất để xe khách phục vụ hết n hành khách và quay trở về địa điểm 0</a:t>
            </a:r>
          </a:p>
          <a:p>
            <a:r>
              <a:rPr lang="vi-VN" dirty="0"/>
              <a:t>Lưu ý: Ngoại trừ địa điểm 0, các địa điểm khác chỉ được thăm tối đa 1 lần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0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3851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3802241" cy="44831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endParaRPr lang="en-US" dirty="0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88" y="3483419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90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2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5610CB-3E32-8461-7088-AD766E5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169159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kỹ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thuật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quay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lui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kết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Branch and Bound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loại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dư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Biểu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diễn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giải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. . .,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2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chuỗi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1, 2, . . ., 2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đón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khách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xe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bus.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Biến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phụ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trợ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 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Mảng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appear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[1..2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appear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] = true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nghĩa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từ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đến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xuất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bộ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         load: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ghi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khách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đang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mặt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trên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xe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tích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lùy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dần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quá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Hàm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Try(k)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thử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]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mỗi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v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lệ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x[k],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: 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a typeface="Arial"/>
                <a:sym typeface="Arial"/>
              </a:rPr>
              <a:t>        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load = load + 1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 &lt;= 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đón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và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load = load – 1 </a:t>
            </a:r>
            <a:r>
              <a:rPr kumimoji="0" lang="en-US" sz="1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nếu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v &gt; 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trả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mảng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appear[v] = true 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k = 2n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ghi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một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, so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sánh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tốt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nhất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đã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và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kỷ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sym typeface="Arial"/>
              </a:rPr>
              <a:t>lục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sym typeface="Arial"/>
              </a:rPr>
              <a:t>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Ngược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tiếp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Try(k+1)</a:t>
            </a:r>
          </a:p>
          <a:p>
            <a:pPr marL="2286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pháp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dưới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giống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bài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TSP)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tốc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độ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nhánh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sym typeface="Arial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5D8827-F2D1-C789-9BF9-500F7FAE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03324"/>
            <a:ext cx="7886700" cy="3280246"/>
          </a:xfrm>
        </p:spPr>
      </p:pic>
    </p:spTree>
    <p:extLst>
      <p:ext uri="{BB962C8B-B14F-4D97-AF65-F5344CB8AC3E}">
        <p14:creationId xmlns:p14="http://schemas.microsoft.com/office/powerpoint/2010/main" val="275191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FBA40-0278-3B94-7BE8-C5C4DDF5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34556"/>
            <a:ext cx="4599990" cy="4483100"/>
          </a:xfrm>
        </p:spPr>
      </p:pic>
    </p:spTree>
    <p:extLst>
      <p:ext uri="{BB962C8B-B14F-4D97-AF65-F5344CB8AC3E}">
        <p14:creationId xmlns:p14="http://schemas.microsoft.com/office/powerpoint/2010/main" val="197666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623FBF-E914-E0C0-787B-8D3D06C1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77613"/>
            <a:ext cx="6486525" cy="2381250"/>
          </a:xfrm>
        </p:spPr>
      </p:pic>
    </p:spTree>
    <p:extLst>
      <p:ext uri="{BB962C8B-B14F-4D97-AF65-F5344CB8AC3E}">
        <p14:creationId xmlns:p14="http://schemas.microsoft.com/office/powerpoint/2010/main" val="299472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2B1D3-F9EF-D040-12DA-0F0BD90A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87823"/>
            <a:ext cx="4899387" cy="4483100"/>
          </a:xfrm>
        </p:spPr>
      </p:pic>
    </p:spTree>
    <p:extLst>
      <p:ext uri="{BB962C8B-B14F-4D97-AF65-F5344CB8AC3E}">
        <p14:creationId xmlns:p14="http://schemas.microsoft.com/office/powerpoint/2010/main" val="19826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2BF3-D137-4D5E-8A33-F2D22C05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01. Count solution to an integer linear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95F5-28AA-45F7-8F3C-0AFA8B36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1.2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F3593-91AE-794E-AD5D-7F3858B7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34557"/>
            <a:ext cx="6040647" cy="4483100"/>
          </a:xfrm>
        </p:spPr>
      </p:pic>
    </p:spTree>
    <p:extLst>
      <p:ext uri="{BB962C8B-B14F-4D97-AF65-F5344CB8AC3E}">
        <p14:creationId xmlns:p14="http://schemas.microsoft.com/office/powerpoint/2010/main" val="272969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135E-8BF0-4099-B223-388A7EE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C0ED-1204-4CF1-B102-8876FB4A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chia </a:t>
            </a:r>
            <a:r>
              <a:rPr lang="en-US" dirty="0" err="1"/>
              <a:t>kẹo</a:t>
            </a:r>
            <a:r>
              <a:rPr lang="en-US" dirty="0"/>
              <a:t> </a:t>
            </a:r>
            <a:r>
              <a:rPr lang="en-US" dirty="0" err="1"/>
              <a:t>euler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34E-778E-4FAA-BC82-36DC8DC8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1EC-86E6-4799-9432-5C209687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3851"/>
            <a:ext cx="8120903" cy="4483100"/>
          </a:xfrm>
        </p:spPr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a</a:t>
            </a:r>
            <a:r>
              <a:rPr lang="en-US" baseline="-25000" dirty="0"/>
              <a:t>n </a:t>
            </a:r>
            <a:r>
              <a:rPr lang="en-US" dirty="0"/>
              <a:t> 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+ a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+ … +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 = M</a:t>
            </a:r>
          </a:p>
          <a:p>
            <a:r>
              <a:rPr lang="en-US" dirty="0"/>
              <a:t>Input : </a:t>
            </a:r>
            <a:r>
              <a:rPr lang="en-US" dirty="0" err="1"/>
              <a:t>Dòng</a:t>
            </a:r>
            <a:r>
              <a:rPr lang="en-US" dirty="0"/>
              <a:t> 1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M.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Dòng</a:t>
            </a:r>
            <a:r>
              <a:rPr lang="en-US" dirty="0"/>
              <a:t> 2: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a</a:t>
            </a:r>
            <a:r>
              <a:rPr lang="en-US" baseline="-25000" dirty="0"/>
              <a:t>n</a:t>
            </a:r>
            <a:r>
              <a:rPr lang="en-US" dirty="0"/>
              <a:t> .</a:t>
            </a:r>
          </a:p>
          <a:p>
            <a:r>
              <a:rPr lang="en-US" dirty="0"/>
              <a:t>Output: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</a:t>
            </a:r>
            <a:br>
              <a:rPr lang="vi-VN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466-45EF-4F3E-8517-3DAA2EF4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0342"/>
            <a:ext cx="7886700" cy="5169159"/>
          </a:xfrm>
        </p:spPr>
        <p:txBody>
          <a:bodyPr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Áp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dụng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tìm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kiếm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quay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lui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để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duyệt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các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phương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án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thỏa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mãn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ràng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buộc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đặt</a:t>
            </a:r>
            <a:r>
              <a:rPr lang="en-US" sz="1700" b="0" i="0" u="none" strike="noStrike" cap="none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ea typeface="Arial"/>
                <a:sym typeface="Arial"/>
              </a:rPr>
              <a:t>ra</a:t>
            </a:r>
            <a:endParaRPr lang="en-US" sz="1700" b="0" i="0" u="none" strike="noStrike" cap="none" dirty="0">
              <a:solidFill>
                <a:schemeClr val="dk1"/>
              </a:solidFill>
              <a:ea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</a:rPr>
              <a:t>Xét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giá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trị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cho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lần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lượt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các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biến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baseline="-25000" dirty="0">
                <a:solidFill>
                  <a:schemeClr val="dk1"/>
                </a:solidFill>
              </a:rPr>
              <a:t>1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baseline="-25000" dirty="0">
                <a:solidFill>
                  <a:schemeClr val="dk1"/>
                </a:solidFill>
              </a:rPr>
              <a:t>2</a:t>
            </a:r>
            <a:r>
              <a:rPr lang="en-US" sz="1700" dirty="0">
                <a:solidFill>
                  <a:schemeClr val="dk1"/>
                </a:solidFill>
              </a:rPr>
              <a:t>, …,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i="1" baseline="-25000" dirty="0">
                <a:solidFill>
                  <a:schemeClr val="dk1"/>
                </a:solidFill>
              </a:rPr>
              <a:t>k</a:t>
            </a:r>
            <a:r>
              <a:rPr lang="en-US" sz="1700" baseline="-25000" dirty="0">
                <a:solidFill>
                  <a:schemeClr val="dk1"/>
                </a:solidFill>
              </a:rPr>
              <a:t>-1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i="1" dirty="0" err="1">
                <a:solidFill>
                  <a:schemeClr val="dk1"/>
                </a:solidFill>
              </a:rPr>
              <a:t>X</a:t>
            </a:r>
            <a:r>
              <a:rPr lang="en-US" sz="1700" i="1" baseline="-25000" dirty="0" err="1">
                <a:solidFill>
                  <a:schemeClr val="dk1"/>
                </a:solidFill>
              </a:rPr>
              <a:t>k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i="1" baseline="-25000" dirty="0">
                <a:solidFill>
                  <a:schemeClr val="dk1"/>
                </a:solidFill>
              </a:rPr>
              <a:t>k</a:t>
            </a:r>
            <a:r>
              <a:rPr lang="en-US" sz="1700" baseline="-25000" dirty="0">
                <a:solidFill>
                  <a:schemeClr val="dk1"/>
                </a:solidFill>
              </a:rPr>
              <a:t>+1</a:t>
            </a:r>
            <a:r>
              <a:rPr lang="en-US" sz="1700" dirty="0">
                <a:solidFill>
                  <a:schemeClr val="dk1"/>
                </a:solidFill>
              </a:rPr>
              <a:t>, . . ., </a:t>
            </a:r>
            <a:r>
              <a:rPr lang="en-US" sz="1700" i="1" dirty="0" err="1">
                <a:solidFill>
                  <a:schemeClr val="dk1"/>
                </a:solidFill>
              </a:rPr>
              <a:t>X</a:t>
            </a:r>
            <a:r>
              <a:rPr lang="en-US" sz="1700" i="1" baseline="-25000" dirty="0" err="1">
                <a:solidFill>
                  <a:schemeClr val="dk1"/>
                </a:solidFill>
              </a:rPr>
              <a:t>n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</a:rPr>
              <a:t>Giả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sử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đã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gán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được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giá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trị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cho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i="1" baseline="-25000" dirty="0">
                <a:solidFill>
                  <a:schemeClr val="dk1"/>
                </a:solidFill>
              </a:rPr>
              <a:t>1</a:t>
            </a:r>
            <a:r>
              <a:rPr lang="en-US" sz="1700" i="1" dirty="0">
                <a:solidFill>
                  <a:schemeClr val="dk1"/>
                </a:solidFill>
              </a:rPr>
              <a:t>, X</a:t>
            </a:r>
            <a:r>
              <a:rPr lang="en-US" sz="1700" i="1" baseline="-25000" dirty="0">
                <a:solidFill>
                  <a:schemeClr val="dk1"/>
                </a:solidFill>
              </a:rPr>
              <a:t>2</a:t>
            </a:r>
            <a:r>
              <a:rPr lang="en-US" sz="1700" i="1" dirty="0">
                <a:solidFill>
                  <a:schemeClr val="dk1"/>
                </a:solidFill>
              </a:rPr>
              <a:t>, . . ., X</a:t>
            </a:r>
            <a:r>
              <a:rPr lang="en-US" sz="1700" i="1" baseline="-25000" dirty="0">
                <a:solidFill>
                  <a:schemeClr val="dk1"/>
                </a:solidFill>
              </a:rPr>
              <a:t>k-1</a:t>
            </a:r>
            <a:r>
              <a:rPr lang="en-US" sz="1700" dirty="0">
                <a:solidFill>
                  <a:schemeClr val="dk1"/>
                </a:solidFill>
              </a:rPr>
              <a:t>. Ta </a:t>
            </a:r>
            <a:r>
              <a:rPr lang="en-US" sz="1700" dirty="0" err="1">
                <a:solidFill>
                  <a:schemeClr val="dk1"/>
                </a:solidFill>
              </a:rPr>
              <a:t>xét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 err="1">
                <a:solidFill>
                  <a:schemeClr val="dk1"/>
                </a:solidFill>
              </a:rPr>
              <a:t>X</a:t>
            </a:r>
            <a:r>
              <a:rPr lang="en-US" sz="1700" i="1" baseline="-25000" dirty="0" err="1">
                <a:solidFill>
                  <a:schemeClr val="dk1"/>
                </a:solidFill>
              </a:rPr>
              <a:t>k</a:t>
            </a:r>
            <a:endParaRPr lang="en-US" sz="1700" i="1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i="1" dirty="0" err="1">
                <a:solidFill>
                  <a:schemeClr val="dk1"/>
                </a:solidFill>
              </a:rPr>
              <a:t>X</a:t>
            </a:r>
            <a:r>
              <a:rPr lang="en-US" sz="1700" i="1" baseline="-25000" dirty="0" err="1">
                <a:solidFill>
                  <a:schemeClr val="dk1"/>
                </a:solidFill>
              </a:rPr>
              <a:t>k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nhận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các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giá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trị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từ</a:t>
            </a:r>
            <a:r>
              <a:rPr lang="en-US" sz="1700" dirty="0">
                <a:solidFill>
                  <a:schemeClr val="dk1"/>
                </a:solidFill>
              </a:rPr>
              <a:t> 1 </a:t>
            </a:r>
            <a:r>
              <a:rPr lang="en-US" sz="1700" dirty="0" err="1">
                <a:solidFill>
                  <a:schemeClr val="dk1"/>
                </a:solidFill>
              </a:rPr>
              <a:t>đến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i="1" dirty="0">
                <a:solidFill>
                  <a:schemeClr val="dk1"/>
                </a:solidFill>
              </a:rPr>
              <a:t>	(M</a:t>
            </a:r>
            <a:r>
              <a:rPr lang="en-US" sz="1700" dirty="0">
                <a:solidFill>
                  <a:schemeClr val="dk1"/>
                </a:solidFill>
              </a:rPr>
              <a:t> – (</a:t>
            </a:r>
            <a:r>
              <a:rPr lang="en-US" sz="1700" i="1" dirty="0"/>
              <a:t>a</a:t>
            </a:r>
            <a:r>
              <a:rPr lang="en-US" sz="1700" baseline="-25000" dirty="0"/>
              <a:t>1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 + </a:t>
            </a:r>
            <a:r>
              <a:rPr lang="en-US" sz="1700" i="1" dirty="0"/>
              <a:t>a</a:t>
            </a:r>
            <a:r>
              <a:rPr lang="en-US" sz="1700" baseline="-25000" dirty="0"/>
              <a:t>2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 + . . . + </a:t>
            </a:r>
            <a:r>
              <a:rPr lang="en-US" sz="1700" i="1" dirty="0"/>
              <a:t>a</a:t>
            </a:r>
            <a:r>
              <a:rPr lang="en-US" sz="1700" i="1" baseline="-25000" dirty="0"/>
              <a:t>k-1</a:t>
            </a:r>
            <a:r>
              <a:rPr lang="en-US" sz="1700" i="1" dirty="0"/>
              <a:t>X</a:t>
            </a:r>
            <a:r>
              <a:rPr lang="en-US" sz="1700" i="1" baseline="-25000" dirty="0"/>
              <a:t>k-1 </a:t>
            </a:r>
            <a:r>
              <a:rPr lang="en-US" sz="1700" i="1" dirty="0"/>
              <a:t> ) -  </a:t>
            </a:r>
            <a:r>
              <a:rPr lang="en-US" sz="1700" dirty="0">
                <a:ea typeface="Consolas"/>
                <a:sym typeface="Consolas"/>
              </a:rPr>
              <a:t>(</a:t>
            </a:r>
            <a:r>
              <a:rPr lang="en-US" sz="1700" i="1" dirty="0">
                <a:ea typeface="Consolas"/>
                <a:sym typeface="Consolas"/>
              </a:rPr>
              <a:t>a</a:t>
            </a:r>
            <a:r>
              <a:rPr lang="en-US" sz="1700" i="1" baseline="-25000" dirty="0">
                <a:ea typeface="Consolas"/>
                <a:sym typeface="Consolas"/>
              </a:rPr>
              <a:t>k</a:t>
            </a:r>
            <a:r>
              <a:rPr lang="en-US" sz="1700" baseline="-25000" dirty="0">
                <a:ea typeface="Consolas"/>
                <a:sym typeface="Consolas"/>
              </a:rPr>
              <a:t>+1</a:t>
            </a:r>
            <a:r>
              <a:rPr lang="en-US" sz="1700" dirty="0">
                <a:ea typeface="Consolas"/>
                <a:sym typeface="Consolas"/>
              </a:rPr>
              <a:t> + </a:t>
            </a:r>
            <a:r>
              <a:rPr lang="en-US" sz="1700" i="1" dirty="0">
                <a:ea typeface="Consolas"/>
                <a:sym typeface="Consolas"/>
              </a:rPr>
              <a:t>a</a:t>
            </a:r>
            <a:r>
              <a:rPr lang="en-US" sz="1700" i="1" baseline="-25000" dirty="0">
                <a:ea typeface="Consolas"/>
                <a:sym typeface="Consolas"/>
              </a:rPr>
              <a:t>k</a:t>
            </a:r>
            <a:r>
              <a:rPr lang="en-US" sz="1700" baseline="-25000" dirty="0">
                <a:ea typeface="Consolas"/>
                <a:sym typeface="Consolas"/>
              </a:rPr>
              <a:t>+2</a:t>
            </a:r>
            <a:r>
              <a:rPr lang="en-US" sz="1700" dirty="0">
                <a:ea typeface="Consolas"/>
                <a:sym typeface="Consolas"/>
              </a:rPr>
              <a:t> + … + </a:t>
            </a:r>
            <a:r>
              <a:rPr lang="en-US" sz="1700" i="1" dirty="0">
                <a:ea typeface="Consolas"/>
                <a:sym typeface="Consolas"/>
              </a:rPr>
              <a:t>a</a:t>
            </a:r>
            <a:r>
              <a:rPr lang="en-US" sz="1700" i="1" baseline="-25000" dirty="0">
                <a:ea typeface="Consolas"/>
                <a:sym typeface="Consolas"/>
              </a:rPr>
              <a:t>n</a:t>
            </a:r>
            <a:r>
              <a:rPr lang="en-US" sz="1700" dirty="0">
                <a:ea typeface="Consolas"/>
                <a:sym typeface="Consolas"/>
              </a:rPr>
              <a:t>))/</a:t>
            </a:r>
            <a:r>
              <a:rPr lang="en-US" sz="1700" i="1" dirty="0" err="1">
                <a:ea typeface="Consolas"/>
                <a:sym typeface="Consolas"/>
              </a:rPr>
              <a:t>a</a:t>
            </a:r>
            <a:r>
              <a:rPr lang="en-US" sz="1700" i="1" baseline="-25000" dirty="0" err="1">
                <a:ea typeface="Consolas"/>
                <a:sym typeface="Consolas"/>
              </a:rPr>
              <a:t>k</a:t>
            </a:r>
            <a:endParaRPr lang="en-US" sz="17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</a:rPr>
              <a:t>Biến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phụ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trợ</a:t>
            </a:r>
            <a:endParaRPr lang="en-US" sz="1700" dirty="0">
              <a:solidFill>
                <a:schemeClr val="dk1"/>
              </a:solidFill>
            </a:endParaRPr>
          </a:p>
          <a:p>
            <a:pPr marL="0" lvl="5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 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 . . +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700" dirty="0">
                <a:solidFill>
                  <a:schemeClr val="dk1"/>
                </a:solidFill>
              </a:rPr>
              <a:t>       </a:t>
            </a:r>
            <a:r>
              <a:rPr lang="en-US" sz="1700" dirty="0" err="1">
                <a:solidFill>
                  <a:schemeClr val="dk1"/>
                </a:solidFill>
              </a:rPr>
              <a:t>Mảng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t</a:t>
            </a:r>
            <a:r>
              <a:rPr lang="en-US" sz="1700" dirty="0">
                <a:solidFill>
                  <a:schemeClr val="dk1"/>
                </a:solidFill>
              </a:rPr>
              <a:t>[1…</a:t>
            </a:r>
            <a:r>
              <a:rPr lang="en-US" sz="1700" i="1" dirty="0">
                <a:solidFill>
                  <a:schemeClr val="dk1"/>
                </a:solidFill>
              </a:rPr>
              <a:t>n</a:t>
            </a:r>
            <a:r>
              <a:rPr lang="en-US" sz="1700" dirty="0">
                <a:solidFill>
                  <a:schemeClr val="dk1"/>
                </a:solidFill>
              </a:rPr>
              <a:t>] </a:t>
            </a:r>
            <a:r>
              <a:rPr lang="en-US" sz="1700" dirty="0" err="1">
                <a:solidFill>
                  <a:schemeClr val="dk1"/>
                </a:solidFill>
              </a:rPr>
              <a:t>trong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đó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t</a:t>
            </a:r>
            <a:r>
              <a:rPr lang="en-US" sz="1700" dirty="0">
                <a:solidFill>
                  <a:schemeClr val="dk1"/>
                </a:solidFill>
              </a:rPr>
              <a:t>[</a:t>
            </a:r>
            <a:r>
              <a:rPr lang="en-US" sz="1700" i="1" dirty="0">
                <a:solidFill>
                  <a:schemeClr val="dk1"/>
                </a:solidFill>
              </a:rPr>
              <a:t>k</a:t>
            </a:r>
            <a:r>
              <a:rPr lang="en-US" sz="1700" dirty="0">
                <a:solidFill>
                  <a:schemeClr val="dk1"/>
                </a:solidFill>
              </a:rPr>
              <a:t>] = </a:t>
            </a:r>
            <a:r>
              <a:rPr lang="en-US" sz="1700" i="1" dirty="0">
                <a:solidFill>
                  <a:schemeClr val="dk1"/>
                </a:solidFill>
              </a:rPr>
              <a:t>a</a:t>
            </a:r>
            <a:r>
              <a:rPr lang="en-US" sz="1700" i="1" baseline="-25000" dirty="0">
                <a:solidFill>
                  <a:schemeClr val="dk1"/>
                </a:solidFill>
              </a:rPr>
              <a:t>1</a:t>
            </a:r>
            <a:r>
              <a:rPr lang="en-US" sz="1700" dirty="0">
                <a:solidFill>
                  <a:schemeClr val="dk1"/>
                </a:solidFill>
              </a:rPr>
              <a:t> + </a:t>
            </a:r>
            <a:r>
              <a:rPr lang="en-US" sz="1700" i="1" dirty="0">
                <a:solidFill>
                  <a:schemeClr val="dk1"/>
                </a:solidFill>
              </a:rPr>
              <a:t>a</a:t>
            </a:r>
            <a:r>
              <a:rPr lang="en-US" sz="1700" i="1" baseline="-25000" dirty="0">
                <a:solidFill>
                  <a:schemeClr val="dk1"/>
                </a:solidFill>
              </a:rPr>
              <a:t>2</a:t>
            </a:r>
            <a:r>
              <a:rPr lang="en-US" sz="1700" dirty="0">
                <a:solidFill>
                  <a:schemeClr val="dk1"/>
                </a:solidFill>
              </a:rPr>
              <a:t> + . . . + </a:t>
            </a:r>
            <a:r>
              <a:rPr lang="en-US" sz="1700" i="1" dirty="0" err="1">
                <a:solidFill>
                  <a:schemeClr val="dk1"/>
                </a:solidFill>
              </a:rPr>
              <a:t>a</a:t>
            </a:r>
            <a:r>
              <a:rPr lang="en-US" sz="1700" i="1" baseline="-25000" dirty="0" err="1">
                <a:solidFill>
                  <a:schemeClr val="dk1"/>
                </a:solidFill>
              </a:rPr>
              <a:t>k</a:t>
            </a:r>
            <a:endParaRPr lang="en-US" sz="17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</a:rPr>
              <a:t>Try(k): </a:t>
            </a:r>
            <a:r>
              <a:rPr lang="en-US" sz="1700" dirty="0" err="1">
                <a:solidFill>
                  <a:schemeClr val="dk1"/>
                </a:solidFill>
              </a:rPr>
              <a:t>thử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giá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trị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cho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dirty="0">
                <a:solidFill>
                  <a:schemeClr val="dk1"/>
                </a:solidFill>
              </a:rPr>
              <a:t>[</a:t>
            </a:r>
            <a:r>
              <a:rPr lang="en-US" sz="1700" i="1" dirty="0">
                <a:solidFill>
                  <a:schemeClr val="dk1"/>
                </a:solidFill>
              </a:rPr>
              <a:t>k</a:t>
            </a:r>
            <a:r>
              <a:rPr lang="en-US" sz="1700" dirty="0">
                <a:solidFill>
                  <a:schemeClr val="dk1"/>
                </a:solidFill>
              </a:rPr>
              <a:t>]</a:t>
            </a: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solidFill>
                  <a:schemeClr val="dk1"/>
                </a:solidFill>
              </a:rPr>
              <a:t>      </a:t>
            </a:r>
            <a:r>
              <a:rPr lang="en-US" sz="1700" dirty="0" err="1">
                <a:solidFill>
                  <a:schemeClr val="dk1"/>
                </a:solidFill>
              </a:rPr>
              <a:t>Với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mỗi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giá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trị</a:t>
            </a:r>
            <a:r>
              <a:rPr lang="en-US" sz="1700" dirty="0">
                <a:solidFill>
                  <a:schemeClr val="dk1"/>
                </a:solidFill>
              </a:rPr>
              <a:t> v (</a:t>
            </a:r>
            <a:r>
              <a:rPr lang="en-US" sz="1700" dirty="0" err="1">
                <a:solidFill>
                  <a:schemeClr val="dk1"/>
                </a:solidFill>
              </a:rPr>
              <a:t>chạy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từ</a:t>
            </a:r>
            <a:r>
              <a:rPr lang="en-US" sz="1700" dirty="0">
                <a:solidFill>
                  <a:schemeClr val="dk1"/>
                </a:solidFill>
              </a:rPr>
              <a:t> 1 </a:t>
            </a:r>
            <a:r>
              <a:rPr lang="en-US" sz="1700" dirty="0" err="1">
                <a:solidFill>
                  <a:schemeClr val="dk1"/>
                </a:solidFill>
              </a:rPr>
              <a:t>đến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>
                <a:ea typeface="Consolas"/>
                <a:sym typeface="Consolas"/>
              </a:rPr>
              <a:t>(</a:t>
            </a:r>
            <a:r>
              <a:rPr lang="en-US" sz="1700" i="1" dirty="0">
                <a:ea typeface="Consolas"/>
                <a:sym typeface="Consolas"/>
              </a:rPr>
              <a:t>M – f </a:t>
            </a:r>
            <a:r>
              <a:rPr lang="en-US" sz="1700" dirty="0">
                <a:ea typeface="Consolas"/>
                <a:sym typeface="Consolas"/>
              </a:rPr>
              <a:t>- (</a:t>
            </a:r>
            <a:r>
              <a:rPr lang="en-US" sz="1700" i="1" dirty="0">
                <a:ea typeface="Consolas"/>
                <a:sym typeface="Consolas"/>
              </a:rPr>
              <a:t>t[n] - t</a:t>
            </a:r>
            <a:r>
              <a:rPr lang="en-US" sz="1700" dirty="0">
                <a:ea typeface="Consolas"/>
                <a:sym typeface="Consolas"/>
              </a:rPr>
              <a:t>[</a:t>
            </a:r>
            <a:r>
              <a:rPr lang="en-US" sz="1700" i="1" dirty="0">
                <a:ea typeface="Consolas"/>
                <a:sym typeface="Consolas"/>
              </a:rPr>
              <a:t>k</a:t>
            </a:r>
            <a:r>
              <a:rPr lang="en-US" sz="1700" dirty="0">
                <a:ea typeface="Consolas"/>
                <a:sym typeface="Consolas"/>
              </a:rPr>
              <a:t>]))/</a:t>
            </a:r>
            <a:r>
              <a:rPr lang="en-US" sz="1700" i="1" dirty="0" err="1">
                <a:ea typeface="Consolas"/>
                <a:sym typeface="Consolas"/>
              </a:rPr>
              <a:t>a</a:t>
            </a:r>
            <a:r>
              <a:rPr lang="en-US" sz="1700" i="1" baseline="-25000" dirty="0" err="1">
                <a:ea typeface="Consolas"/>
                <a:sym typeface="Consolas"/>
              </a:rPr>
              <a:t>k</a:t>
            </a:r>
            <a:r>
              <a:rPr lang="en-US" sz="1700" dirty="0">
                <a:ea typeface="Consolas"/>
                <a:sym typeface="Consolas"/>
              </a:rPr>
              <a:t>) </a:t>
            </a:r>
            <a:r>
              <a:rPr lang="en-US" sz="1700" dirty="0" err="1">
                <a:solidFill>
                  <a:schemeClr val="dk1"/>
                </a:solidFill>
              </a:rPr>
              <a:t>gán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cho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i="1" dirty="0">
                <a:solidFill>
                  <a:schemeClr val="dk1"/>
                </a:solidFill>
              </a:rPr>
              <a:t>x</a:t>
            </a:r>
            <a:r>
              <a:rPr lang="en-US" sz="1700" dirty="0">
                <a:solidFill>
                  <a:schemeClr val="dk1"/>
                </a:solidFill>
              </a:rPr>
              <a:t>[</a:t>
            </a:r>
            <a:r>
              <a:rPr lang="en-US" sz="1700" i="1" dirty="0">
                <a:solidFill>
                  <a:schemeClr val="dk1"/>
                </a:solidFill>
              </a:rPr>
              <a:t>k</a:t>
            </a:r>
            <a:r>
              <a:rPr lang="en-US" sz="1700" dirty="0">
                <a:solidFill>
                  <a:schemeClr val="dk1"/>
                </a:solidFill>
              </a:rPr>
              <a:t>], </a:t>
            </a:r>
            <a:r>
              <a:rPr lang="en-US" sz="1700" dirty="0" err="1">
                <a:solidFill>
                  <a:schemeClr val="dk1"/>
                </a:solidFill>
              </a:rPr>
              <a:t>thực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hiện</a:t>
            </a:r>
            <a:endParaRPr lang="en-US" sz="1700" dirty="0">
              <a:solidFill>
                <a:schemeClr val="dk1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solidFill>
                  <a:schemeClr val="dk1"/>
                </a:solidFill>
              </a:rPr>
              <a:t>      	</a:t>
            </a:r>
            <a:r>
              <a:rPr lang="en-US" sz="1700" dirty="0" err="1">
                <a:solidFill>
                  <a:schemeClr val="dk1"/>
                </a:solidFill>
              </a:rPr>
              <a:t>Cập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nhật</a:t>
            </a:r>
            <a:r>
              <a:rPr lang="en-US" sz="1700" dirty="0">
                <a:solidFill>
                  <a:schemeClr val="dk1"/>
                </a:solidFill>
              </a:rPr>
              <a:t>: </a:t>
            </a:r>
            <a:r>
              <a:rPr lang="en-US" sz="1700" i="1" dirty="0">
                <a:solidFill>
                  <a:schemeClr val="dk1"/>
                </a:solidFill>
              </a:rPr>
              <a:t>f</a:t>
            </a:r>
            <a:r>
              <a:rPr lang="en-US" sz="1700" dirty="0">
                <a:solidFill>
                  <a:schemeClr val="dk1"/>
                </a:solidFill>
              </a:rPr>
              <a:t> = </a:t>
            </a:r>
            <a:r>
              <a:rPr lang="en-US" sz="1700" i="1" dirty="0">
                <a:solidFill>
                  <a:schemeClr val="dk1"/>
                </a:solidFill>
              </a:rPr>
              <a:t>f</a:t>
            </a:r>
            <a:r>
              <a:rPr lang="en-US" sz="1700" dirty="0">
                <a:solidFill>
                  <a:schemeClr val="dk1"/>
                </a:solidFill>
              </a:rPr>
              <a:t> + </a:t>
            </a:r>
            <a:r>
              <a:rPr lang="en-US" sz="1700" i="1" dirty="0" err="1"/>
              <a:t>a</a:t>
            </a:r>
            <a:r>
              <a:rPr lang="en-US" sz="1700" i="1" baseline="-25000" dirty="0" err="1"/>
              <a:t>k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k</a:t>
            </a:r>
            <a:endParaRPr lang="en-US" sz="1700" i="1" baseline="-25000" dirty="0"/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dirty="0"/>
              <a:t>      	</a:t>
            </a:r>
            <a:r>
              <a:rPr lang="en-US" sz="1700" dirty="0" err="1"/>
              <a:t>Nếu</a:t>
            </a:r>
            <a:r>
              <a:rPr lang="en-US" sz="1700" dirty="0"/>
              <a:t> </a:t>
            </a:r>
            <a:r>
              <a:rPr lang="en-US" sz="1700" i="1" dirty="0"/>
              <a:t>k</a:t>
            </a:r>
            <a:r>
              <a:rPr lang="en-US" sz="1700" dirty="0"/>
              <a:t> &lt; </a:t>
            </a:r>
            <a:r>
              <a:rPr lang="en-US" sz="1700" i="1" dirty="0"/>
              <a:t>n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</a:t>
            </a:r>
            <a:r>
              <a:rPr lang="en-US" sz="1700" dirty="0" err="1"/>
              <a:t>tiếp</a:t>
            </a:r>
            <a:r>
              <a:rPr lang="en-US" sz="1700" dirty="0"/>
              <a:t> Try(</a:t>
            </a:r>
            <a:r>
              <a:rPr lang="en-US" sz="1700" i="1" dirty="0"/>
              <a:t>k</a:t>
            </a:r>
            <a:r>
              <a:rPr lang="en-US" sz="1700" dirty="0"/>
              <a:t>+1)</a:t>
            </a: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r>
              <a:rPr lang="en-US" sz="1700" dirty="0"/>
              <a:t>      	</a:t>
            </a:r>
            <a:r>
              <a:rPr lang="en-US" sz="1700" dirty="0" err="1"/>
              <a:t>Ngược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ghi</a:t>
            </a:r>
            <a:r>
              <a:rPr lang="en-US" sz="1700" dirty="0"/>
              <a:t> </a:t>
            </a:r>
            <a:r>
              <a:rPr lang="en-US" sz="1700" dirty="0" err="1"/>
              <a:t>nhận</a:t>
            </a:r>
            <a:r>
              <a:rPr lang="en-US" sz="1700" dirty="0"/>
              <a:t> 1 </a:t>
            </a:r>
            <a:r>
              <a:rPr lang="en-US" sz="1700" dirty="0" err="1"/>
              <a:t>lời</a:t>
            </a:r>
            <a:r>
              <a:rPr lang="en-US" sz="1700" dirty="0"/>
              <a:t> </a:t>
            </a:r>
            <a:r>
              <a:rPr lang="en-US" sz="1700" dirty="0" err="1"/>
              <a:t>giải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087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07364-839B-C37E-0670-E4BB76ED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883" y="1250302"/>
            <a:ext cx="7769392" cy="46932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#include &lt;bits/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stdc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#define MAX 11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using namespace std;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 n, M, a[MAX];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 t[MAX];      // sum from 1..n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 X[MAX];     // value try at 1..n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 f;                   // current sum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              // count solution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initT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void TRY (int k);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checkSolution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FD75C-F654-3D38-C142-D2CC2E16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536" y="1187450"/>
            <a:ext cx="6024077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void input()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cin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&gt;&gt; n &gt;&gt; M;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for (int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=1;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&lt;=n;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++)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cin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&gt;&gt; a[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void solve()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initT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TRY(1);   //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thu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cac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solution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cout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&lt;&lt;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cnt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int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input();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    solve();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1EB7-0BBA-3470-414D-FF6214BE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14" y="1187450"/>
            <a:ext cx="7886700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initT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for (int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&lt;=n;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++)   t[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] = t[i-1] + a[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checkSolution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if (f == M) 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void TRY(int k)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for (int v=1; v&lt;= (M-f-(t[n]-t[k]))/a[k]; v++)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X[k] = v;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f += a[k]*X[k];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if (k==n)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checkSolution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else TRY(k+1);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f -= a[k]*X[k];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774782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</Template>
  <TotalTime>728</TotalTime>
  <Words>1857</Words>
  <Application>Microsoft Office PowerPoint</Application>
  <PresentationFormat>On-screen Show (4:3)</PresentationFormat>
  <Paragraphs>159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KaTeX_Main</vt:lpstr>
      <vt:lpstr>KaTeX_Math</vt:lpstr>
      <vt:lpstr>Linh AvantGarde</vt:lpstr>
      <vt:lpstr>Open Sans</vt:lpstr>
      <vt:lpstr>Segoe UI</vt:lpstr>
      <vt:lpstr>Times New Roman</vt:lpstr>
      <vt:lpstr>SoICT-PPT-template-hoi-thao-online</vt:lpstr>
      <vt:lpstr>PowerPoint Presentation</vt:lpstr>
      <vt:lpstr>NỘI DUNG</vt:lpstr>
      <vt:lpstr>01. Count solution to an integer linear equation</vt:lpstr>
      <vt:lpstr>1.1 Lịch sử bài toán</vt:lpstr>
      <vt:lpstr>1.2 Phát biểu bài toán</vt:lpstr>
      <vt:lpstr>1.3 Thuật giải và cài đặt</vt:lpstr>
      <vt:lpstr>1.3 Thuật giải và cài đặt</vt:lpstr>
      <vt:lpstr>1.3 Thuật giải và cài đặt</vt:lpstr>
      <vt:lpstr>1.3 Thuật giải và cài đặt</vt:lpstr>
      <vt:lpstr>02. Phân công giảng dạy (BCA)</vt:lpstr>
      <vt:lpstr>2.1 Lịch sử bài toán</vt:lpstr>
      <vt:lpstr>2.2 Phát biểu bài toán BCA</vt:lpstr>
      <vt:lpstr>2.2 Phát biểu bài toán BCA</vt:lpstr>
      <vt:lpstr>2.3 Ứng dụng </vt:lpstr>
      <vt:lpstr>2.4 Thuật giải và cài đặt</vt:lpstr>
      <vt:lpstr>2.4 Thuật giải và cài đặt</vt:lpstr>
      <vt:lpstr>2.4 Thuật giải và cài đặt</vt:lpstr>
      <vt:lpstr>2.4 Thuật giải và cài đặt</vt:lpstr>
      <vt:lpstr>2.4 Thuật giải và cài đặt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Thi Linh 20200349</cp:lastModifiedBy>
  <cp:revision>88</cp:revision>
  <dcterms:created xsi:type="dcterms:W3CDTF">2020-04-20T02:25:53Z</dcterms:created>
  <dcterms:modified xsi:type="dcterms:W3CDTF">2022-11-12T03:46:55Z</dcterms:modified>
</cp:coreProperties>
</file>