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61"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75029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63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820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50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dirty="0">
                <a:solidFill>
                  <a:srgbClr val="0070C0"/>
                </a:solidFill>
                <a:latin typeface="Arial"/>
                <a:ea typeface="Arial"/>
                <a:cs typeface="Arial"/>
                <a:sym typeface="Arial"/>
              </a:rPr>
              <a:t>Inversion</a:t>
            </a:r>
            <a:endParaRPr dirty="0"/>
          </a:p>
        </p:txBody>
      </p:sp>
      <p:sp>
        <p:nvSpPr>
          <p:cNvPr id="85" name="Google Shape;85;p1"/>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algn="l" rtl="0"/>
            <a:r>
              <a:rPr lang="en-US" sz="1800" b="0" i="0" dirty="0">
                <a:effectLst/>
                <a:latin typeface="+mn-lt"/>
              </a:rPr>
              <a:t>Given a sequence of integers a</a:t>
            </a:r>
            <a:r>
              <a:rPr lang="en-US" sz="1800" b="0" i="0" baseline="-25000" dirty="0">
                <a:effectLst/>
                <a:latin typeface="+mn-lt"/>
              </a:rPr>
              <a:t>1</a:t>
            </a:r>
            <a:r>
              <a:rPr lang="en-US" sz="1800" b="0" i="0" dirty="0">
                <a:effectLst/>
                <a:latin typeface="+mn-lt"/>
              </a:rPr>
              <a:t>, a</a:t>
            </a:r>
            <a:r>
              <a:rPr lang="en-US" sz="1800" b="0" i="0" baseline="-25000" dirty="0">
                <a:effectLst/>
                <a:latin typeface="+mn-lt"/>
              </a:rPr>
              <a:t>2</a:t>
            </a:r>
            <a:r>
              <a:rPr lang="en-US" sz="1800" b="0" i="0" dirty="0">
                <a:effectLst/>
                <a:latin typeface="+mn-lt"/>
              </a:rPr>
              <a:t>,…, a</a:t>
            </a:r>
            <a:r>
              <a:rPr lang="en-US" sz="1800" b="0" i="0" baseline="-25000" dirty="0">
                <a:effectLst/>
                <a:latin typeface="+mn-lt"/>
              </a:rPr>
              <a:t>n</a:t>
            </a:r>
            <a:r>
              <a:rPr lang="en-US" sz="1800" b="0" i="0" dirty="0">
                <a:effectLst/>
                <a:latin typeface="+mn-lt"/>
              </a:rPr>
              <a:t>. A pair (I, j) is called </a:t>
            </a:r>
            <a:r>
              <a:rPr lang="en-US" sz="1800" dirty="0">
                <a:latin typeface="+mn-lt"/>
              </a:rPr>
              <a:t>an inversion if </a:t>
            </a:r>
            <a:r>
              <a:rPr lang="en-US" sz="1800" b="1" i="1" dirty="0" err="1">
                <a:latin typeface="+mn-lt"/>
              </a:rPr>
              <a:t>i</a:t>
            </a:r>
            <a:r>
              <a:rPr lang="en-US" sz="1800" b="1" i="1" dirty="0">
                <a:latin typeface="+mn-lt"/>
              </a:rPr>
              <a:t> &lt; j </a:t>
            </a:r>
            <a:r>
              <a:rPr lang="en-US" sz="1800" dirty="0">
                <a:latin typeface="+mn-lt"/>
              </a:rPr>
              <a:t>and </a:t>
            </a:r>
            <a:r>
              <a:rPr lang="en-US" sz="1800" b="1" i="1" dirty="0">
                <a:latin typeface="+mn-lt"/>
              </a:rPr>
              <a:t>a</a:t>
            </a:r>
            <a:r>
              <a:rPr lang="en-US" sz="1800" b="1" i="1" baseline="-25000" dirty="0">
                <a:latin typeface="+mn-lt"/>
              </a:rPr>
              <a:t>i</a:t>
            </a:r>
            <a:r>
              <a:rPr lang="en-US" sz="1800" b="1" i="1" dirty="0">
                <a:latin typeface="+mn-lt"/>
              </a:rPr>
              <a:t> &gt; </a:t>
            </a:r>
            <a:r>
              <a:rPr lang="en-US" sz="1800" b="1" i="1" dirty="0" err="1">
                <a:latin typeface="+mn-lt"/>
              </a:rPr>
              <a:t>a</a:t>
            </a:r>
            <a:r>
              <a:rPr lang="en-US" sz="1800" b="1" i="1" baseline="-25000" dirty="0" err="1">
                <a:latin typeface="+mn-lt"/>
              </a:rPr>
              <a:t>j</a:t>
            </a:r>
            <a:r>
              <a:rPr lang="en-US" sz="1800" b="1" i="1" dirty="0">
                <a:effectLst/>
                <a:latin typeface="+mn-lt"/>
              </a:rPr>
              <a:t> </a:t>
            </a:r>
          </a:p>
          <a:p>
            <a:pPr algn="l" rtl="0"/>
            <a:r>
              <a:rPr lang="en-US" sz="1800" dirty="0">
                <a:latin typeface="+mn-lt"/>
              </a:rPr>
              <a:t>Compute the number Q of inversions</a:t>
            </a:r>
          </a:p>
          <a:p>
            <a:pPr algn="l" rtl="0"/>
            <a:endParaRPr lang="en-US" sz="1800" dirty="0">
              <a:latin typeface="+mn-lt"/>
            </a:endParaRPr>
          </a:p>
          <a:p>
            <a:pPr algn="l" rtl="0"/>
            <a:r>
              <a:rPr lang="en-US" sz="1800" b="1" i="0" dirty="0">
                <a:effectLst/>
                <a:latin typeface="+mn-lt"/>
              </a:rPr>
              <a:t>Input</a:t>
            </a:r>
          </a:p>
          <a:p>
            <a:pPr lvl="1"/>
            <a:r>
              <a:rPr lang="en-US" sz="1800" b="0" i="0" dirty="0">
                <a:effectLst/>
                <a:latin typeface="+mn-lt"/>
              </a:rPr>
              <a:t>Line 1: contains a positive integer n </a:t>
            </a:r>
            <a:r>
              <a:rPr lang="en-US" sz="1800" b="1" i="0" dirty="0">
                <a:effectLst/>
                <a:latin typeface="+mn-lt"/>
              </a:rPr>
              <a:t>( 1 &lt;= n &lt;= 10</a:t>
            </a:r>
            <a:r>
              <a:rPr lang="en-US" sz="1800" b="1" baseline="30000" dirty="0">
                <a:latin typeface="+mn-lt"/>
              </a:rPr>
              <a:t>6</a:t>
            </a:r>
            <a:r>
              <a:rPr lang="en-US" sz="1800" b="1" i="0" dirty="0">
                <a:effectLst/>
                <a:latin typeface="+mn-lt"/>
              </a:rPr>
              <a:t> )</a:t>
            </a:r>
            <a:r>
              <a:rPr lang="en-US" sz="1800" b="1" i="0" baseline="30000" dirty="0">
                <a:effectLst/>
                <a:latin typeface="+mn-lt"/>
              </a:rPr>
              <a:t>     </a:t>
            </a:r>
            <a:endParaRPr lang="en-US" sz="1800" b="1" i="0" dirty="0">
              <a:effectLst/>
              <a:latin typeface="+mn-lt"/>
            </a:endParaRPr>
          </a:p>
          <a:p>
            <a:pPr lvl="1">
              <a:buFont typeface="Arial" panose="020B0604020202020204" pitchFamily="34" charset="0"/>
              <a:buChar char="•"/>
            </a:pPr>
            <a:r>
              <a:rPr lang="en-US" sz="1800" b="0" i="0" dirty="0">
                <a:effectLst/>
                <a:latin typeface="+mn-lt"/>
              </a:rPr>
              <a:t>Line 2: contains a</a:t>
            </a:r>
            <a:r>
              <a:rPr lang="en-US" sz="1800" b="0" i="0" baseline="-25000" dirty="0">
                <a:effectLst/>
                <a:latin typeface="+mn-lt"/>
              </a:rPr>
              <a:t>1</a:t>
            </a:r>
            <a:r>
              <a:rPr lang="en-US" sz="1800" b="0" i="0" dirty="0">
                <a:effectLst/>
                <a:latin typeface="+mn-lt"/>
              </a:rPr>
              <a:t>, a</a:t>
            </a:r>
            <a:r>
              <a:rPr lang="en-US" sz="1800" b="0" i="0" baseline="-25000" dirty="0">
                <a:effectLst/>
                <a:latin typeface="+mn-lt"/>
              </a:rPr>
              <a:t>2</a:t>
            </a:r>
            <a:r>
              <a:rPr lang="en-US" sz="1800" b="0" i="0" dirty="0">
                <a:effectLst/>
                <a:latin typeface="+mn-lt"/>
              </a:rPr>
              <a:t>,…, a</a:t>
            </a:r>
            <a:r>
              <a:rPr lang="en-US" sz="1800" b="0" i="0" baseline="-25000" dirty="0">
                <a:effectLst/>
                <a:latin typeface="+mn-lt"/>
              </a:rPr>
              <a:t>n </a:t>
            </a:r>
            <a:r>
              <a:rPr lang="en-US" sz="1800" baseline="-25000" dirty="0">
                <a:latin typeface="+mn-lt"/>
              </a:rPr>
              <a:t> </a:t>
            </a:r>
            <a:r>
              <a:rPr lang="en-US" sz="1800" b="1" i="0" dirty="0">
                <a:effectLst/>
                <a:latin typeface="+mn-lt"/>
              </a:rPr>
              <a:t>( 0 &lt;= a</a:t>
            </a:r>
            <a:r>
              <a:rPr lang="en-US" sz="1800" b="1" i="0" baseline="-25000" dirty="0">
                <a:effectLst/>
                <a:latin typeface="+mn-lt"/>
              </a:rPr>
              <a:t>i</a:t>
            </a:r>
            <a:r>
              <a:rPr lang="en-US" sz="1800" b="1" i="0" dirty="0">
                <a:effectLst/>
                <a:latin typeface="+mn-lt"/>
              </a:rPr>
              <a:t> &lt;= 10</a:t>
            </a:r>
            <a:r>
              <a:rPr lang="en-US" sz="1800" b="1" baseline="30000" dirty="0">
                <a:latin typeface="+mn-lt"/>
              </a:rPr>
              <a:t>6</a:t>
            </a:r>
            <a:r>
              <a:rPr lang="en-US" sz="1800" b="1" i="0" dirty="0">
                <a:effectLst/>
                <a:latin typeface="+mn-lt"/>
              </a:rPr>
              <a:t> )</a:t>
            </a:r>
            <a:r>
              <a:rPr lang="en-US" sz="1800" b="1" i="0" baseline="30000" dirty="0">
                <a:effectLst/>
                <a:latin typeface="+mn-lt"/>
              </a:rPr>
              <a:t> </a:t>
            </a:r>
            <a:endParaRPr lang="en-US" sz="1800" b="1" dirty="0">
              <a:latin typeface="+mn-lt"/>
            </a:endParaRPr>
          </a:p>
          <a:p>
            <a:pPr algn="l" rtl="0"/>
            <a:r>
              <a:rPr lang="en-US" sz="1800" b="1" i="0" dirty="0">
                <a:effectLst/>
                <a:latin typeface="+mn-lt"/>
              </a:rPr>
              <a:t>Output</a:t>
            </a:r>
          </a:p>
          <a:p>
            <a:pPr lvl="1"/>
            <a:r>
              <a:rPr lang="en-US" sz="1800" b="0" i="0" dirty="0">
                <a:effectLst/>
                <a:latin typeface="+mn-lt"/>
              </a:rPr>
              <a:t>Write the value Q </a:t>
            </a:r>
            <a:r>
              <a:rPr lang="en-US" sz="1800" b="1" i="0" dirty="0">
                <a:effectLst/>
                <a:latin typeface="+mn-lt"/>
              </a:rPr>
              <a:t>module 10</a:t>
            </a:r>
            <a:r>
              <a:rPr lang="en-US" sz="1800" b="1" i="0" baseline="30000" dirty="0">
                <a:effectLst/>
                <a:latin typeface="+mn-lt"/>
              </a:rPr>
              <a:t>9</a:t>
            </a:r>
            <a:r>
              <a:rPr lang="en-US" sz="1800" b="1" i="0" dirty="0">
                <a:effectLst/>
                <a:latin typeface="+mn-lt"/>
              </a:rPr>
              <a:t> + 7</a:t>
            </a:r>
            <a:r>
              <a:rPr lang="en-US" sz="1800" b="1" i="0" baseline="30000" dirty="0">
                <a:effectLst/>
                <a:latin typeface="+mn-lt"/>
              </a:rPr>
              <a:t>  </a:t>
            </a:r>
          </a:p>
          <a:p>
            <a:pPr lvl="1"/>
            <a:endParaRPr lang="en-US" sz="1800" b="0" i="0" dirty="0">
              <a:effectLst/>
              <a:latin typeface="+mn-lt"/>
            </a:endParaRPr>
          </a:p>
          <a:p>
            <a:r>
              <a:rPr lang="en-US" sz="1800" b="1" dirty="0">
                <a:latin typeface="+mn-lt"/>
              </a:rPr>
              <a:t>Example</a:t>
            </a:r>
          </a:p>
          <a:p>
            <a:endParaRPr lang="en-US" sz="1800" b="0" i="0" dirty="0">
              <a:effectLst/>
              <a:latin typeface="+mn-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pic>
        <p:nvPicPr>
          <p:cNvPr id="3" name="Picture 2">
            <a:extLst>
              <a:ext uri="{FF2B5EF4-FFF2-40B4-BE49-F238E27FC236}">
                <a16:creationId xmlns:a16="http://schemas.microsoft.com/office/drawing/2014/main" id="{608A5367-22A4-9DC0-F2EC-66FF932F308F}"/>
              </a:ext>
            </a:extLst>
          </p:cNvPr>
          <p:cNvPicPr>
            <a:picLocks noChangeAspect="1"/>
          </p:cNvPicPr>
          <p:nvPr/>
        </p:nvPicPr>
        <p:blipFill>
          <a:blip r:embed="rId3"/>
          <a:stretch>
            <a:fillRect/>
          </a:stretch>
        </p:blipFill>
        <p:spPr>
          <a:xfrm>
            <a:off x="765469" y="4314802"/>
            <a:ext cx="5078408" cy="9876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lvl="0">
              <a:buClr>
                <a:srgbClr val="0070C0"/>
              </a:buClr>
              <a:buSzPts val="2000"/>
            </a:pPr>
            <a:r>
              <a:rPr lang="en-US" sz="2000" b="1" dirty="0">
                <a:solidFill>
                  <a:srgbClr val="0070C0"/>
                </a:solidFill>
                <a:latin typeface="Arial"/>
                <a:ea typeface="Arial"/>
                <a:cs typeface="Arial"/>
                <a:sym typeface="Arial"/>
              </a:rPr>
              <a:t>Inversion: Hint</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2" name="Google Shape;85;p1">
            <a:extLst>
              <a:ext uri="{FF2B5EF4-FFF2-40B4-BE49-F238E27FC236}">
                <a16:creationId xmlns:a16="http://schemas.microsoft.com/office/drawing/2014/main" id="{0B30BFA2-9142-2195-2B85-01C736D33E4C}"/>
              </a:ext>
            </a:extLst>
          </p:cNvPr>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endParaRPr lang="vi-VN" sz="1800" b="0" i="0" dirty="0">
              <a:effectLst/>
              <a:latin typeface="+mn-lt"/>
            </a:endParaRPr>
          </a:p>
          <a:p>
            <a:r>
              <a:rPr lang="vi-VN" sz="1800" b="0" i="0" dirty="0">
                <a:effectLst/>
                <a:latin typeface="+mn-lt"/>
              </a:rPr>
              <a:t>Ý tưởng tương tự như sắp xếp hợp nhất (merge sort), chia mảng thành hai nửa (gần) bằng nhau trong mỗi bước cho đến khi đạt được trường hợp cơ sở (trường hợp khi chỉ có 1 phần tử trong mảng)</a:t>
            </a:r>
          </a:p>
          <a:p>
            <a:endParaRPr lang="vi-VN" sz="1800" b="0" i="0" dirty="0">
              <a:effectLst/>
              <a:latin typeface="+mn-lt"/>
            </a:endParaRPr>
          </a:p>
          <a:p>
            <a:r>
              <a:rPr lang="vi-VN" sz="1800" b="0" i="0" dirty="0">
                <a:effectLst/>
                <a:latin typeface="+mn-lt"/>
              </a:rPr>
              <a:t>Tạo một hàm đệ quy để chia mảng thành hai nửa. </a:t>
            </a:r>
            <a:endParaRPr lang="en-US" sz="1800" b="0" i="0" dirty="0">
              <a:effectLst/>
              <a:latin typeface="+mn-lt"/>
            </a:endParaRPr>
          </a:p>
          <a:p>
            <a:pPr lvl="1"/>
            <a:r>
              <a:rPr lang="vi-VN" sz="1600" b="0" i="0" dirty="0">
                <a:effectLst/>
                <a:latin typeface="+mn-lt"/>
              </a:rPr>
              <a:t>Kết quả của mảng con từ left đến right là </a:t>
            </a:r>
            <a:r>
              <a:rPr lang="vi-VN" sz="1600" b="1" i="0" dirty="0">
                <a:effectLst/>
                <a:latin typeface="+mn-lt"/>
              </a:rPr>
              <a:t>tổng</a:t>
            </a:r>
            <a:r>
              <a:rPr lang="vi-VN" sz="1600" b="0" i="0" dirty="0">
                <a:effectLst/>
                <a:latin typeface="+mn-lt"/>
              </a:rPr>
              <a:t> số lần đảo ngược trong nửa đầu, số lần đảo ngược trong nửa sau và số lần đảo ngược khi hợp nhất cả hai.</a:t>
            </a:r>
          </a:p>
          <a:p>
            <a:endParaRPr lang="vi-VN" sz="1800" b="0" i="0" dirty="0">
              <a:effectLst/>
              <a:latin typeface="+mn-lt"/>
            </a:endParaRPr>
          </a:p>
          <a:p>
            <a:r>
              <a:rPr lang="vi-VN" sz="1800" b="0" i="0" dirty="0">
                <a:effectLst/>
                <a:latin typeface="+mn-lt"/>
              </a:rPr>
              <a:t>Tạo một hàm hợp nhất đếm số lần nghịch đảo khi hai nửa của mảng được hợp nhất</a:t>
            </a:r>
          </a:p>
          <a:p>
            <a:pPr lvl="1"/>
            <a:r>
              <a:rPr lang="en-US" sz="1600" dirty="0">
                <a:latin typeface="+mn-lt"/>
              </a:rPr>
              <a:t>N</a:t>
            </a:r>
            <a:r>
              <a:rPr lang="vi-VN" sz="1600" b="0" i="0" dirty="0">
                <a:effectLst/>
                <a:latin typeface="+mn-lt"/>
              </a:rPr>
              <a:t>ếu </a:t>
            </a:r>
            <a:r>
              <a:rPr lang="vi-VN" sz="1600" b="1" i="0" dirty="0">
                <a:effectLst/>
                <a:latin typeface="+mn-lt"/>
              </a:rPr>
              <a:t>a[i] &gt; a[j], </a:t>
            </a:r>
            <a:r>
              <a:rPr lang="vi-VN" sz="1600" b="0" i="0" dirty="0">
                <a:effectLst/>
                <a:latin typeface="+mn-lt"/>
              </a:rPr>
              <a:t>thì có </a:t>
            </a:r>
            <a:r>
              <a:rPr lang="vi-VN" sz="1600" b="1" i="0" dirty="0">
                <a:effectLst/>
                <a:latin typeface="+mn-lt"/>
              </a:rPr>
              <a:t>(mid – i) nghịch đảo </a:t>
            </a:r>
            <a:r>
              <a:rPr lang="vi-VN" sz="1600" b="0" i="0" dirty="0">
                <a:effectLst/>
                <a:latin typeface="+mn-lt"/>
              </a:rPr>
              <a:t>(với a[i] thuộc nửa mảng thứ nhất, a[j] thuộc nửa mảng thứ 2</a:t>
            </a:r>
            <a:r>
              <a:rPr lang="en-US" sz="1600" b="0" i="0" dirty="0">
                <a:effectLst/>
                <a:latin typeface="+mn-lt"/>
              </a:rPr>
              <a:t>, mid </a:t>
            </a:r>
            <a:r>
              <a:rPr lang="en-US" sz="1600" b="0" i="0" dirty="0" err="1">
                <a:effectLst/>
                <a:latin typeface="+mn-lt"/>
              </a:rPr>
              <a:t>là</a:t>
            </a:r>
            <a:r>
              <a:rPr lang="en-US" sz="1600" b="0" i="0" dirty="0">
                <a:effectLst/>
                <a:latin typeface="+mn-lt"/>
              </a:rPr>
              <a:t> </a:t>
            </a:r>
            <a:r>
              <a:rPr lang="en-US" sz="1600" b="0" i="0" dirty="0" err="1">
                <a:effectLst/>
                <a:latin typeface="+mn-lt"/>
              </a:rPr>
              <a:t>phần</a:t>
            </a:r>
            <a:r>
              <a:rPr lang="en-US" sz="1600" b="0" i="0" dirty="0">
                <a:effectLst/>
                <a:latin typeface="+mn-lt"/>
              </a:rPr>
              <a:t> </a:t>
            </a:r>
            <a:r>
              <a:rPr lang="en-US" sz="1600" b="0" i="0" dirty="0" err="1">
                <a:effectLst/>
                <a:latin typeface="+mn-lt"/>
              </a:rPr>
              <a:t>tử</a:t>
            </a:r>
            <a:r>
              <a:rPr lang="en-US" sz="1600" b="0" i="0" dirty="0">
                <a:effectLst/>
                <a:latin typeface="+mn-lt"/>
              </a:rPr>
              <a:t> </a:t>
            </a:r>
            <a:r>
              <a:rPr lang="en-US" sz="1600" b="0" i="0" dirty="0" err="1">
                <a:effectLst/>
                <a:latin typeface="+mn-lt"/>
              </a:rPr>
              <a:t>cuối</a:t>
            </a:r>
            <a:r>
              <a:rPr lang="en-US" sz="1600" b="0" i="0" dirty="0">
                <a:effectLst/>
                <a:latin typeface="+mn-lt"/>
              </a:rPr>
              <a:t> </a:t>
            </a:r>
            <a:r>
              <a:rPr lang="en-US" sz="1600" b="0" i="0" dirty="0" err="1">
                <a:effectLst/>
                <a:latin typeface="+mn-lt"/>
              </a:rPr>
              <a:t>cùng</a:t>
            </a:r>
            <a:r>
              <a:rPr lang="en-US" sz="1600" b="0" i="0" dirty="0">
                <a:effectLst/>
                <a:latin typeface="+mn-lt"/>
              </a:rPr>
              <a:t> </a:t>
            </a:r>
            <a:r>
              <a:rPr lang="en-US" sz="1600" b="0" i="0" dirty="0" err="1">
                <a:effectLst/>
                <a:latin typeface="+mn-lt"/>
              </a:rPr>
              <a:t>của</a:t>
            </a:r>
            <a:r>
              <a:rPr lang="en-US" sz="1600" b="0" i="0" dirty="0">
                <a:effectLst/>
                <a:latin typeface="+mn-lt"/>
              </a:rPr>
              <a:t> </a:t>
            </a:r>
            <a:r>
              <a:rPr lang="en-US" sz="1600" b="0" i="0" dirty="0" err="1">
                <a:effectLst/>
                <a:latin typeface="+mn-lt"/>
              </a:rPr>
              <a:t>nửa</a:t>
            </a:r>
            <a:r>
              <a:rPr lang="en-US" sz="1600" b="0" i="0" dirty="0">
                <a:effectLst/>
                <a:latin typeface="+mn-lt"/>
              </a:rPr>
              <a:t> </a:t>
            </a:r>
            <a:r>
              <a:rPr lang="en-US" sz="1600" b="0" i="0" dirty="0" err="1">
                <a:effectLst/>
                <a:latin typeface="+mn-lt"/>
              </a:rPr>
              <a:t>thứ</a:t>
            </a:r>
            <a:r>
              <a:rPr lang="en-US" sz="1600" b="0" i="0" dirty="0">
                <a:effectLst/>
                <a:latin typeface="+mn-lt"/>
              </a:rPr>
              <a:t> </a:t>
            </a:r>
            <a:r>
              <a:rPr lang="en-US" sz="1600" b="0" i="0" dirty="0" err="1">
                <a:effectLst/>
                <a:latin typeface="+mn-lt"/>
              </a:rPr>
              <a:t>nhất</a:t>
            </a:r>
            <a:r>
              <a:rPr lang="vi-VN" sz="1600" b="0" i="0" dirty="0">
                <a:effectLst/>
                <a:latin typeface="+mn-lt"/>
              </a:rPr>
              <a:t>)</a:t>
            </a:r>
          </a:p>
          <a:p>
            <a:pPr lvl="1"/>
            <a:r>
              <a:rPr lang="en-US" sz="1600" dirty="0">
                <a:latin typeface="+mn-lt"/>
              </a:rPr>
              <a:t>B</a:t>
            </a:r>
            <a:r>
              <a:rPr lang="vi-VN" sz="1600" b="0" i="0" dirty="0">
                <a:effectLst/>
                <a:latin typeface="+mn-lt"/>
              </a:rPr>
              <a:t>ởi vì mảng con bên trái và bên phải đã được sắp xếp, nên tất cả các phần tử còn lại trong mảng con bên trái (a[i+1], a[i+2] … a[mid]) sẽ lớn hơn a[j]</a:t>
            </a:r>
            <a:endParaRPr lang="en-US" sz="1600" b="0" i="0" dirty="0">
              <a:effectLst/>
              <a:latin typeface="+mn-lt"/>
            </a:endParaRPr>
          </a:p>
        </p:txBody>
      </p:sp>
    </p:spTree>
    <p:extLst>
      <p:ext uri="{BB962C8B-B14F-4D97-AF65-F5344CB8AC3E}">
        <p14:creationId xmlns:p14="http://schemas.microsoft.com/office/powerpoint/2010/main" val="90065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750471" y="755874"/>
            <a:ext cx="555606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#include &lt;bits/</a:t>
            </a:r>
            <a:r>
              <a:rPr lang="en-US" sz="1400" dirty="0" err="1">
                <a:latin typeface="Consolas"/>
                <a:ea typeface="Consolas"/>
                <a:cs typeface="Consolas"/>
                <a:sym typeface="Consolas"/>
              </a:rPr>
              <a:t>stdc</a:t>
            </a:r>
            <a:r>
              <a:rPr lang="en-US" sz="1400" dirty="0">
                <a:latin typeface="Consolas"/>
                <a:ea typeface="Consolas"/>
                <a:cs typeface="Consolas"/>
                <a:sym typeface="Consolas"/>
              </a:rPr>
              <a:t>++.h&gt;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#define </a:t>
            </a:r>
            <a:r>
              <a:rPr lang="en-US" sz="1400" dirty="0" err="1">
                <a:latin typeface="Consolas"/>
                <a:ea typeface="Consolas"/>
                <a:cs typeface="Consolas"/>
                <a:sym typeface="Consolas"/>
              </a:rPr>
              <a:t>maxn</a:t>
            </a:r>
            <a:r>
              <a:rPr lang="en-US" sz="1400" dirty="0">
                <a:latin typeface="Consolas"/>
                <a:ea typeface="Consolas"/>
                <a:cs typeface="Consolas"/>
                <a:sym typeface="Consolas"/>
              </a:rPr>
              <a:t> 1000006</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using namespace std;</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const MOD = 1e9+7;</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n, a[</a:t>
            </a:r>
            <a:r>
              <a:rPr lang="en-US" sz="1400" dirty="0" err="1">
                <a:latin typeface="Consolas"/>
                <a:ea typeface="Consolas"/>
                <a:cs typeface="Consolas"/>
                <a:sym typeface="Consolas"/>
              </a:rPr>
              <a:t>maxn</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temp[</a:t>
            </a:r>
            <a:r>
              <a:rPr lang="en-US" sz="1400" dirty="0" err="1">
                <a:latin typeface="Consolas"/>
                <a:ea typeface="Consolas"/>
                <a:cs typeface="Consolas"/>
                <a:sym typeface="Consolas"/>
              </a:rPr>
              <a:t>maxn</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754961" y="681037"/>
            <a:ext cx="965223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This function merges two sorted arrays and returns the inversion count in the arrays.</a:t>
            </a:r>
          </a:p>
          <a:p>
            <a:pPr marL="0" lvl="0" indent="0" algn="just" rtl="0">
              <a:lnSpc>
                <a:spcPct val="120000"/>
              </a:lnSpc>
              <a:spcBef>
                <a:spcPts val="0"/>
              </a:spcBef>
              <a:spcAft>
                <a:spcPts val="0"/>
              </a:spcAft>
              <a:buClr>
                <a:schemeClr val="dk1"/>
              </a:buClr>
              <a:buSzPts val="1400"/>
              <a:buNone/>
            </a:pPr>
            <a:endParaRPr lang="en-US"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_merge(int left, int mid, int right)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a:t>
            </a:r>
            <a:r>
              <a:rPr lang="en-US" sz="1400" dirty="0" err="1">
                <a:latin typeface="Consolas"/>
                <a:ea typeface="Consolas"/>
                <a:cs typeface="Consolas"/>
                <a:sym typeface="Consolas"/>
              </a:rPr>
              <a:t>i</a:t>
            </a:r>
            <a:r>
              <a:rPr lang="en-US" sz="1400" dirty="0">
                <a:latin typeface="Consolas"/>
                <a:ea typeface="Consolas"/>
                <a:cs typeface="Consolas"/>
                <a:sym typeface="Consolas"/>
              </a:rPr>
              <a:t> = left, j = mid + 1, k = left,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while ((</a:t>
            </a:r>
            <a:r>
              <a:rPr lang="en-US" sz="1400" dirty="0" err="1">
                <a:latin typeface="Consolas"/>
                <a:ea typeface="Consolas"/>
                <a:cs typeface="Consolas"/>
                <a:sym typeface="Consolas"/>
              </a:rPr>
              <a:t>i</a:t>
            </a:r>
            <a:r>
              <a:rPr lang="en-US" sz="1400" dirty="0">
                <a:latin typeface="Consolas"/>
                <a:ea typeface="Consolas"/>
                <a:cs typeface="Consolas"/>
                <a:sym typeface="Consolas"/>
              </a:rPr>
              <a:t> &lt;= mid) &amp;&amp; (j &lt;= right))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 (a[</a:t>
            </a:r>
            <a:r>
              <a:rPr lang="en-US" sz="1400" dirty="0" err="1">
                <a:latin typeface="Consolas"/>
                <a:ea typeface="Consolas"/>
                <a:cs typeface="Consolas"/>
                <a:sym typeface="Consolas"/>
              </a:rPr>
              <a:t>i</a:t>
            </a:r>
            <a:r>
              <a:rPr lang="en-US" sz="1400" dirty="0">
                <a:latin typeface="Consolas"/>
                <a:ea typeface="Consolas"/>
                <a:cs typeface="Consolas"/>
                <a:sym typeface="Consolas"/>
              </a:rPr>
              <a:t>] &lt;= a[j])   temp[k++] = a[</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else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temp[k++] = a[</a:t>
            </a:r>
            <a:r>
              <a:rPr lang="en-US" sz="1400" dirty="0" err="1">
                <a:latin typeface="Consolas"/>
                <a:ea typeface="Consolas"/>
                <a:cs typeface="Consolas"/>
                <a:sym typeface="Consolas"/>
              </a:rPr>
              <a:t>j++</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(mid - </a:t>
            </a:r>
            <a:r>
              <a:rPr lang="en-US" sz="1400" dirty="0" err="1">
                <a:latin typeface="Consolas"/>
                <a:ea typeface="Consolas"/>
                <a:cs typeface="Consolas"/>
                <a:sym typeface="Consolas"/>
              </a:rPr>
              <a:t>i</a:t>
            </a:r>
            <a:r>
              <a:rPr lang="en-US" sz="1400" dirty="0">
                <a:latin typeface="Consolas"/>
                <a:ea typeface="Consolas"/>
                <a:cs typeface="Consolas"/>
                <a:sym typeface="Consolas"/>
              </a:rPr>
              <a:t> + 1)) % MOD;</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Copy the remaining elements of left subarray (if there are any) to temp</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while (</a:t>
            </a:r>
            <a:r>
              <a:rPr lang="en-US" sz="1400" dirty="0" err="1">
                <a:latin typeface="Consolas"/>
                <a:ea typeface="Consolas"/>
                <a:cs typeface="Consolas"/>
                <a:sym typeface="Consolas"/>
              </a:rPr>
              <a:t>i</a:t>
            </a:r>
            <a:r>
              <a:rPr lang="en-US" sz="1400" dirty="0">
                <a:latin typeface="Consolas"/>
                <a:ea typeface="Consolas"/>
                <a:cs typeface="Consolas"/>
                <a:sym typeface="Consolas"/>
              </a:rPr>
              <a:t> &lt;= mid) temp[k++] = a[</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Copy the remaining elements of right subarray (if there are any) to temp</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while (j &lt;= right) temp[k++] = a[</a:t>
            </a:r>
            <a:r>
              <a:rPr lang="en-US" sz="1400" dirty="0" err="1">
                <a:latin typeface="Consolas"/>
                <a:ea typeface="Consolas"/>
                <a:cs typeface="Consolas"/>
                <a:sym typeface="Consolas"/>
              </a:rPr>
              <a:t>j++</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Copy back the merged elements to original array</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 (</a:t>
            </a:r>
            <a:r>
              <a:rPr lang="en-US" sz="1400" dirty="0" err="1">
                <a:latin typeface="Consolas"/>
                <a:ea typeface="Consolas"/>
                <a:cs typeface="Consolas"/>
                <a:sym typeface="Consolas"/>
              </a:rPr>
              <a:t>i</a:t>
            </a:r>
            <a:r>
              <a:rPr lang="en-US" sz="1400" dirty="0">
                <a:latin typeface="Consolas"/>
                <a:ea typeface="Consolas"/>
                <a:cs typeface="Consolas"/>
                <a:sym typeface="Consolas"/>
              </a:rPr>
              <a:t> = left; </a:t>
            </a:r>
            <a:r>
              <a:rPr lang="en-US" sz="1400" dirty="0" err="1">
                <a:latin typeface="Consolas"/>
                <a:ea typeface="Consolas"/>
                <a:cs typeface="Consolas"/>
                <a:sym typeface="Consolas"/>
              </a:rPr>
              <a:t>i</a:t>
            </a:r>
            <a:r>
              <a:rPr lang="en-US" sz="1400" dirty="0">
                <a:latin typeface="Consolas"/>
                <a:ea typeface="Consolas"/>
                <a:cs typeface="Consolas"/>
                <a:sym typeface="Consolas"/>
              </a:rPr>
              <a:t> &lt;= right; </a:t>
            </a:r>
            <a:r>
              <a:rPr lang="en-US" sz="1400" dirty="0" err="1">
                <a:latin typeface="Consolas"/>
                <a:ea typeface="Consolas"/>
                <a:cs typeface="Consolas"/>
                <a:sym typeface="Consolas"/>
              </a:rPr>
              <a:t>i</a:t>
            </a:r>
            <a:r>
              <a:rPr lang="en-US" sz="1400" dirty="0">
                <a:latin typeface="Consolas"/>
                <a:ea typeface="Consolas"/>
                <a:cs typeface="Consolas"/>
                <a:sym typeface="Consolas"/>
              </a:rPr>
              <a:t>++)     a[</a:t>
            </a:r>
            <a:r>
              <a:rPr lang="en-US" sz="1400" dirty="0" err="1">
                <a:latin typeface="Consolas"/>
                <a:ea typeface="Consolas"/>
                <a:cs typeface="Consolas"/>
                <a:sym typeface="Consolas"/>
              </a:rPr>
              <a:t>i</a:t>
            </a:r>
            <a:r>
              <a:rPr lang="en-US" sz="1400" dirty="0">
                <a:latin typeface="Consolas"/>
                <a:ea typeface="Consolas"/>
                <a:cs typeface="Consolas"/>
                <a:sym typeface="Consolas"/>
              </a:rPr>
              <a:t>] = temp[</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a:t>
            </a:r>
            <a:r>
              <a:rPr lang="en-US" sz="1400" dirty="0" err="1">
                <a:latin typeface="Consolas"/>
                <a:ea typeface="Consolas"/>
                <a:cs typeface="Consolas"/>
                <a:sym typeface="Consolas"/>
              </a:rPr>
              <a:t>inv_count</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81177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580788" y="681037"/>
            <a:ext cx="11325265"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An recursive function that sorts the input array and returns the number of inversions in the array.</a:t>
            </a:r>
          </a:p>
          <a:p>
            <a:pPr marL="0" lvl="0" indent="0" algn="just" rtl="0">
              <a:lnSpc>
                <a:spcPct val="120000"/>
              </a:lnSpc>
              <a:spcBef>
                <a:spcPts val="0"/>
              </a:spcBef>
              <a:spcAft>
                <a:spcPts val="0"/>
              </a:spcAft>
              <a:buClr>
                <a:schemeClr val="dk1"/>
              </a:buClr>
              <a:buSzPts val="1400"/>
              <a:buNone/>
            </a:pPr>
            <a:endParaRPr lang="en-US"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a:t>
            </a:r>
            <a:r>
              <a:rPr lang="en-US" sz="1400" dirty="0" err="1">
                <a:latin typeface="Consolas"/>
                <a:ea typeface="Consolas"/>
                <a:cs typeface="Consolas"/>
                <a:sym typeface="Consolas"/>
              </a:rPr>
              <a:t>mergeSort</a:t>
            </a:r>
            <a:r>
              <a:rPr lang="en-US" sz="1400" dirty="0">
                <a:latin typeface="Consolas"/>
                <a:ea typeface="Consolas"/>
                <a:cs typeface="Consolas"/>
                <a:sym typeface="Consolas"/>
              </a:rPr>
              <a:t> (int left, int right){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mid,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 (right &gt; left)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Divide the array into two parts and call </a:t>
            </a:r>
            <a:r>
              <a:rPr lang="en-US" sz="1400" dirty="0" err="1">
                <a:latin typeface="Consolas"/>
                <a:ea typeface="Consolas"/>
                <a:cs typeface="Consolas"/>
                <a:sym typeface="Consolas"/>
              </a:rPr>
              <a:t>mergeSort</a:t>
            </a:r>
            <a:r>
              <a:rPr lang="en-US" sz="1400" dirty="0">
                <a:latin typeface="Consolas"/>
                <a:ea typeface="Consolas"/>
                <a:cs typeface="Consolas"/>
                <a:sym typeface="Consolas"/>
              </a:rPr>
              <a:t>() for each of the parts</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mid = (right + left) / 2;</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Inversion count will be sum of inversions in left-part, right-part and number of inversions in merging</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mergeSort</a:t>
            </a:r>
            <a:r>
              <a:rPr lang="en-US" sz="1400" dirty="0">
                <a:latin typeface="Consolas"/>
                <a:ea typeface="Consolas"/>
                <a:cs typeface="Consolas"/>
                <a:sym typeface="Consolas"/>
              </a:rPr>
              <a:t>(left, mid)) % MOD;</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mergeSort</a:t>
            </a:r>
            <a:r>
              <a:rPr lang="en-US" sz="1400" dirty="0">
                <a:latin typeface="Consolas"/>
                <a:ea typeface="Consolas"/>
                <a:cs typeface="Consolas"/>
                <a:sym typeface="Consolas"/>
              </a:rPr>
              <a:t>(mid + 1, right)) % MOD;</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_merge(left, mid, right))% MOD;</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a:t>
            </a:r>
            <a:r>
              <a:rPr lang="en-US" sz="1400" dirty="0" err="1">
                <a:latin typeface="Consolas"/>
                <a:ea typeface="Consolas"/>
                <a:cs typeface="Consolas"/>
                <a:sym typeface="Consolas"/>
              </a:rPr>
              <a:t>inv_count</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endParaRPr lang="en-US"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main() {</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 (int </a:t>
            </a:r>
            <a:r>
              <a:rPr lang="en-US" sz="1400" dirty="0" err="1">
                <a:latin typeface="Consolas"/>
                <a:ea typeface="Consolas"/>
                <a:cs typeface="Consolas"/>
                <a:sym typeface="Consolas"/>
              </a:rPr>
              <a:t>i</a:t>
            </a:r>
            <a:r>
              <a:rPr lang="en-US" sz="1400" dirty="0">
                <a:latin typeface="Consolas"/>
                <a:ea typeface="Consolas"/>
                <a:cs typeface="Consolas"/>
                <a:sym typeface="Consolas"/>
              </a:rPr>
              <a:t>=1; </a:t>
            </a:r>
            <a:r>
              <a:rPr lang="en-US" sz="1400" dirty="0" err="1">
                <a:latin typeface="Consolas"/>
                <a:ea typeface="Consolas"/>
                <a:cs typeface="Consolas"/>
                <a:sym typeface="Consolas"/>
              </a:rPr>
              <a:t>i</a:t>
            </a:r>
            <a:r>
              <a:rPr lang="en-US" sz="1400" dirty="0">
                <a:latin typeface="Consolas"/>
                <a:ea typeface="Consolas"/>
                <a:cs typeface="Consolas"/>
                <a:sym typeface="Consolas"/>
              </a:rPr>
              <a:t>&lt;=n; </a:t>
            </a:r>
            <a:r>
              <a:rPr lang="en-US" sz="1400" dirty="0" err="1">
                <a:latin typeface="Consolas"/>
                <a:ea typeface="Consolas"/>
                <a:cs typeface="Consolas"/>
                <a:sym typeface="Consolas"/>
              </a:rPr>
              <a:t>i</a:t>
            </a: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a[</a:t>
            </a:r>
            <a:r>
              <a:rPr lang="en-US" sz="1400" dirty="0" err="1">
                <a:latin typeface="Consolas"/>
                <a:ea typeface="Consolas"/>
                <a:cs typeface="Consolas"/>
                <a:sym typeface="Consolas"/>
              </a:rPr>
              <a:t>i</a:t>
            </a:r>
            <a:r>
              <a:rPr lang="en-US" sz="1400" dirty="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a:t>
            </a:r>
            <a:r>
              <a:rPr lang="en-US" sz="1400" dirty="0" err="1">
                <a:latin typeface="Consolas"/>
                <a:ea typeface="Consolas"/>
                <a:cs typeface="Consolas"/>
                <a:sym typeface="Consolas"/>
              </a:rPr>
              <a:t>mergeSort</a:t>
            </a:r>
            <a:r>
              <a:rPr lang="en-US" sz="1400" dirty="0">
                <a:latin typeface="Consolas"/>
                <a:ea typeface="Consolas"/>
                <a:cs typeface="Consolas"/>
                <a:sym typeface="Consolas"/>
              </a:rPr>
              <a:t>(1, n);</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0;</a:t>
            </a: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34505143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775</Words>
  <Application>Microsoft Office PowerPoint</Application>
  <PresentationFormat>Widescreen</PresentationFormat>
  <Paragraphs>71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Consolas</vt:lpstr>
      <vt:lpstr>Office Theme</vt:lpstr>
      <vt:lpstr>Inversion</vt:lpstr>
      <vt:lpstr>Inversion: Hint</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Nguyen Thi Linh 20200349</cp:lastModifiedBy>
  <cp:revision>14</cp:revision>
  <dcterms:created xsi:type="dcterms:W3CDTF">2022-07-31T08:27:20Z</dcterms:created>
  <dcterms:modified xsi:type="dcterms:W3CDTF">2022-11-16T05:47:00Z</dcterms:modified>
</cp:coreProperties>
</file>