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9" r:id="rId4"/>
    <p:sldId id="260" r:id="rId5"/>
    <p:sldId id="261" r:id="rId6"/>
    <p:sldId id="262" r:id="rId7"/>
    <p:sldId id="263" r:id="rId8"/>
    <p:sldId id="286" r:id="rId9"/>
    <p:sldId id="28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132"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52BB5-E5D9-4C39-B711-9F80EE829B7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8DFB1D7-C2CE-4DCD-A595-FCDEA892A8C1}">
      <dgm:prSet custT="1"/>
      <dgm:spPr/>
      <dgm:t>
        <a:bodyPr/>
        <a:lstStyle/>
        <a:p>
          <a:r>
            <a:rPr lang="en-US" sz="1400" dirty="0" err="1">
              <a:latin typeface="Times New Roman" panose="02020603050405020304" pitchFamily="18" charset="0"/>
              <a:cs typeface="Times New Roman" panose="02020603050405020304" pitchFamily="18" charset="0"/>
            </a:rPr>
            <a:t>Cuộc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nghiệp</a:t>
          </a:r>
          <a:r>
            <a:rPr lang="en-US" sz="1400" dirty="0">
              <a:latin typeface="Times New Roman" panose="02020603050405020304" pitchFamily="18" charset="0"/>
              <a:cs typeface="Times New Roman" panose="02020603050405020304" pitchFamily="18" charset="0"/>
            </a:rPr>
            <a:t> 4.0 </a:t>
          </a:r>
          <a:r>
            <a:rPr lang="en-US" sz="1400" dirty="0" err="1">
              <a:latin typeface="Times New Roman" panose="02020603050405020304" pitchFamily="18" charset="0"/>
              <a:cs typeface="Times New Roman" panose="02020603050405020304" pitchFamily="18" charset="0"/>
            </a:rPr>
            <a:t>thúc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đẩy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y </a:t>
          </a:r>
          <a:r>
            <a:rPr lang="en-US" sz="1400" dirty="0" err="1">
              <a:latin typeface="Times New Roman" panose="02020603050405020304" pitchFamily="18" charset="0"/>
              <a:cs typeface="Times New Roman" panose="02020603050405020304" pitchFamily="18" charset="0"/>
            </a:rPr>
            <a:t>tế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dõi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khỏe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p>
      </dgm:t>
    </dgm:pt>
    <dgm:pt modelId="{96026C36-71C4-4500-8BEF-3B2636909CE7}" type="parTrans" cxnId="{94E4E02C-DAE4-4DF2-9310-AB7DD37F55A1}">
      <dgm:prSet/>
      <dgm:spPr/>
      <dgm:t>
        <a:bodyPr/>
        <a:lstStyle/>
        <a:p>
          <a:endParaRPr lang="en-US"/>
        </a:p>
      </dgm:t>
    </dgm:pt>
    <dgm:pt modelId="{B04A11F3-8CE7-4F2F-93C8-6ADAA6C50DF5}" type="sibTrans" cxnId="{94E4E02C-DAE4-4DF2-9310-AB7DD37F55A1}">
      <dgm:prSet/>
      <dgm:spPr/>
      <dgm:t>
        <a:bodyPr/>
        <a:lstStyle/>
        <a:p>
          <a:endParaRPr lang="en-US"/>
        </a:p>
      </dgm:t>
    </dgm:pt>
    <dgm:pt modelId="{4C46C9C6-3C27-4506-B6CB-D54A4F09173B}">
      <dgm:prSet custT="1"/>
      <dgm:spPr/>
      <dgm:t>
        <a:bodyPr/>
        <a:lstStyle/>
        <a:p>
          <a:pPr>
            <a:buNone/>
          </a:pPr>
          <a:r>
            <a:rPr lang="vi-VN" sz="1400" dirty="0">
              <a:latin typeface="Times New Roman" panose="02020603050405020304" pitchFamily="18" charset="0"/>
              <a:cs typeface="Times New Roman" panose="02020603050405020304" pitchFamily="18" charset="0"/>
            </a:rPr>
            <a:t>Chất lượng giấc ngủ là yếu tố then chốt cho sức khỏe thể chất và tinh thần, nhưng các phương pháp giám sát truyền thống tại bệnh viện tốn kém, khó triển khai đại trà, đặc biệt trong trường hợp khẩn cấp khi ngủ. </a:t>
          </a:r>
        </a:p>
      </dgm:t>
    </dgm:pt>
    <dgm:pt modelId="{07A0674A-D6FA-43B5-A9C1-39181096562C}" type="parTrans" cxnId="{67D5045B-6875-4680-8AE4-23F31310CB82}">
      <dgm:prSet/>
      <dgm:spPr/>
      <dgm:t>
        <a:bodyPr/>
        <a:lstStyle/>
        <a:p>
          <a:endParaRPr lang="en-US"/>
        </a:p>
      </dgm:t>
    </dgm:pt>
    <dgm:pt modelId="{03B31527-1DC3-4B47-BD7F-B9E0F5D04B32}" type="sibTrans" cxnId="{67D5045B-6875-4680-8AE4-23F31310CB82}">
      <dgm:prSet/>
      <dgm:spPr/>
      <dgm:t>
        <a:bodyPr/>
        <a:lstStyle/>
        <a:p>
          <a:endParaRPr lang="en-US"/>
        </a:p>
      </dgm:t>
    </dgm:pt>
    <dgm:pt modelId="{2980B346-03BE-422C-9FB7-B3F6FBDAD3A2}">
      <dgm:prSet custT="1"/>
      <dgm:spPr/>
      <dgm:t>
        <a:bodyPr/>
        <a:lstStyle/>
        <a:p>
          <a:pPr>
            <a:buNone/>
          </a:pPr>
          <a:r>
            <a:rPr lang="vi-VN" sz="1400" dirty="0">
              <a:latin typeface="Times New Roman" panose="02020603050405020304" pitchFamily="18" charset="0"/>
              <a:cs typeface="Times New Roman" panose="02020603050405020304" pitchFamily="18" charset="0"/>
            </a:rPr>
            <a:t>Cần phát triển thiết bị nhỏ gọn, dễ sử dụng tại nhà, tích hợp nhiều chức năng: đo các chỉ số sinh học cơ bản, phân tích chu kỳ giấc ngủ, cảnh báo sớm dấu hiệu bất thường và hỗ trợ truyền tin khẩn cấp có định vị. </a:t>
          </a:r>
        </a:p>
      </dgm:t>
    </dgm:pt>
    <dgm:pt modelId="{2EF62FAB-B1EE-4DD6-BD04-115DC3F44CEF}" type="parTrans" cxnId="{EA3FF269-E8B3-4F14-8F0A-185CE1B674F0}">
      <dgm:prSet/>
      <dgm:spPr/>
      <dgm:t>
        <a:bodyPr/>
        <a:lstStyle/>
        <a:p>
          <a:endParaRPr lang="en-US"/>
        </a:p>
      </dgm:t>
    </dgm:pt>
    <dgm:pt modelId="{6D32A66E-93DE-458A-834D-DA2EEB4EEA96}" type="sibTrans" cxnId="{EA3FF269-E8B3-4F14-8F0A-185CE1B674F0}">
      <dgm:prSet/>
      <dgm:spPr/>
      <dgm:t>
        <a:bodyPr/>
        <a:lstStyle/>
        <a:p>
          <a:endParaRPr lang="en-US"/>
        </a:p>
      </dgm:t>
    </dgm:pt>
    <dgm:pt modelId="{683B505F-EFB4-4C3A-92FE-99F17BE24D10}">
      <dgm:prSet custT="1"/>
      <dgm:spPr/>
      <dgm:t>
        <a:bodyPr/>
        <a:lstStyle/>
        <a:p>
          <a:pPr>
            <a:buNone/>
          </a:pPr>
          <a:r>
            <a:rPr lang="en-US" sz="1400">
              <a:latin typeface="Times New Roman" panose="02020603050405020304" pitchFamily="18" charset="0"/>
              <a:cs typeface="Times New Roman" panose="02020603050405020304" pitchFamily="18" charset="0"/>
            </a:rPr>
            <a:t>Mục tiêu đề tài: nghiên cứu, lựa chọn giải pháp thiết kế và linh kiện, phát triển phần cứng và phần mềm, chế tạo mẫu, thử nghiệm thực tế và đánh giá hiệu quả hoạt động của thiết bị. </a:t>
          </a:r>
        </a:p>
      </dgm:t>
    </dgm:pt>
    <dgm:pt modelId="{2CBBE9EE-022B-40CA-AC8F-F2A8322C6F52}" type="parTrans" cxnId="{03707285-5D0F-4E32-8CB6-6B09CBC5FBE5}">
      <dgm:prSet/>
      <dgm:spPr/>
      <dgm:t>
        <a:bodyPr/>
        <a:lstStyle/>
        <a:p>
          <a:endParaRPr lang="en-US"/>
        </a:p>
      </dgm:t>
    </dgm:pt>
    <dgm:pt modelId="{0AC5BCEE-B6C9-4D91-8C16-F70780514C43}" type="sibTrans" cxnId="{03707285-5D0F-4E32-8CB6-6B09CBC5FBE5}">
      <dgm:prSet/>
      <dgm:spPr/>
      <dgm:t>
        <a:bodyPr/>
        <a:lstStyle/>
        <a:p>
          <a:endParaRPr lang="en-US"/>
        </a:p>
      </dgm:t>
    </dgm:pt>
    <dgm:pt modelId="{780281A0-0927-4154-9840-9F5940F95691}">
      <dgm:prSet custT="1"/>
      <dgm:spPr/>
      <dgm:t>
        <a:bodyPr/>
        <a:lstStyle/>
        <a:p>
          <a:pPr>
            <a:buNone/>
          </a:pPr>
          <a:r>
            <a:rPr lang="vi-VN" sz="1400">
              <a:latin typeface="Times New Roman" panose="02020603050405020304" pitchFamily="18" charset="0"/>
              <a:cs typeface="Times New Roman" panose="02020603050405020304" pitchFamily="18" charset="0"/>
            </a:rPr>
            <a:t>Chức năng chính của thiết bị bao gồm: ghi nhận dữ liệu sinh học, phân tích chất lượng giấc ngủ, cảnh báo vượt ngưỡng, nhắc nhở vận động định kỳ, đồng bộ dữ liệu không dây và xác định vị trí khi khẩn cấp.</a:t>
          </a:r>
        </a:p>
      </dgm:t>
    </dgm:pt>
    <dgm:pt modelId="{57FC0DCA-A00B-40B3-97F3-710C9B678253}" type="parTrans" cxnId="{5460123E-B892-4803-B648-85A94635CD2C}">
      <dgm:prSet/>
      <dgm:spPr/>
      <dgm:t>
        <a:bodyPr/>
        <a:lstStyle/>
        <a:p>
          <a:endParaRPr lang="en-US"/>
        </a:p>
      </dgm:t>
    </dgm:pt>
    <dgm:pt modelId="{DC531CF7-239A-4661-AF2E-10D18F64EC85}" type="sibTrans" cxnId="{5460123E-B892-4803-B648-85A94635CD2C}">
      <dgm:prSet/>
      <dgm:spPr/>
      <dgm:t>
        <a:bodyPr/>
        <a:lstStyle/>
        <a:p>
          <a:endParaRPr lang="en-US"/>
        </a:p>
      </dgm:t>
    </dgm:pt>
    <dgm:pt modelId="{90A1573F-2A09-46DD-8073-DA2A2D2B1AF9}" type="pres">
      <dgm:prSet presAssocID="{8F252BB5-E5D9-4C39-B711-9F80EE829B70}" presName="vert0" presStyleCnt="0">
        <dgm:presLayoutVars>
          <dgm:dir/>
          <dgm:animOne val="branch"/>
          <dgm:animLvl val="lvl"/>
        </dgm:presLayoutVars>
      </dgm:prSet>
      <dgm:spPr/>
    </dgm:pt>
    <dgm:pt modelId="{DBE2019D-2EFD-4786-BDEA-4FEAAD4AB3B0}" type="pres">
      <dgm:prSet presAssocID="{E8DFB1D7-C2CE-4DCD-A595-FCDEA892A8C1}" presName="thickLine" presStyleLbl="alignNode1" presStyleIdx="0" presStyleCnt="5"/>
      <dgm:spPr/>
    </dgm:pt>
    <dgm:pt modelId="{2DB49540-0FE1-4051-B2F5-9E4B5FF86085}" type="pres">
      <dgm:prSet presAssocID="{E8DFB1D7-C2CE-4DCD-A595-FCDEA892A8C1}" presName="horz1" presStyleCnt="0"/>
      <dgm:spPr/>
    </dgm:pt>
    <dgm:pt modelId="{72EEEAC5-D378-49D8-84B8-6AB7207CFA6C}" type="pres">
      <dgm:prSet presAssocID="{E8DFB1D7-C2CE-4DCD-A595-FCDEA892A8C1}" presName="tx1" presStyleLbl="revTx" presStyleIdx="0" presStyleCnt="5"/>
      <dgm:spPr/>
    </dgm:pt>
    <dgm:pt modelId="{2A142C2F-8AA6-4E02-A5E3-CEEF01F0E59C}" type="pres">
      <dgm:prSet presAssocID="{E8DFB1D7-C2CE-4DCD-A595-FCDEA892A8C1}" presName="vert1" presStyleCnt="0"/>
      <dgm:spPr/>
    </dgm:pt>
    <dgm:pt modelId="{7E450CDE-EFC7-46B5-A3B0-A308637918F1}" type="pres">
      <dgm:prSet presAssocID="{4C46C9C6-3C27-4506-B6CB-D54A4F09173B}" presName="thickLine" presStyleLbl="alignNode1" presStyleIdx="1" presStyleCnt="5"/>
      <dgm:spPr/>
    </dgm:pt>
    <dgm:pt modelId="{3C870099-7ED8-4EC0-B319-48193D4D9D36}" type="pres">
      <dgm:prSet presAssocID="{4C46C9C6-3C27-4506-B6CB-D54A4F09173B}" presName="horz1" presStyleCnt="0"/>
      <dgm:spPr/>
    </dgm:pt>
    <dgm:pt modelId="{AD2C994B-82D0-47F3-B1B9-A4261266FE6B}" type="pres">
      <dgm:prSet presAssocID="{4C46C9C6-3C27-4506-B6CB-D54A4F09173B}" presName="tx1" presStyleLbl="revTx" presStyleIdx="1" presStyleCnt="5"/>
      <dgm:spPr/>
    </dgm:pt>
    <dgm:pt modelId="{5C0D4B9F-1B6B-4DA3-A6E5-CFB11FC9E711}" type="pres">
      <dgm:prSet presAssocID="{4C46C9C6-3C27-4506-B6CB-D54A4F09173B}" presName="vert1" presStyleCnt="0"/>
      <dgm:spPr/>
    </dgm:pt>
    <dgm:pt modelId="{8BED9EF4-D869-4D94-8626-7CD6E97EF942}" type="pres">
      <dgm:prSet presAssocID="{2980B346-03BE-422C-9FB7-B3F6FBDAD3A2}" presName="thickLine" presStyleLbl="alignNode1" presStyleIdx="2" presStyleCnt="5"/>
      <dgm:spPr/>
    </dgm:pt>
    <dgm:pt modelId="{C41F79AF-84A2-4BE0-B829-0545A52D2F38}" type="pres">
      <dgm:prSet presAssocID="{2980B346-03BE-422C-9FB7-B3F6FBDAD3A2}" presName="horz1" presStyleCnt="0"/>
      <dgm:spPr/>
    </dgm:pt>
    <dgm:pt modelId="{EA0994E2-13C3-4473-A2DE-DC5DD280A9F4}" type="pres">
      <dgm:prSet presAssocID="{2980B346-03BE-422C-9FB7-B3F6FBDAD3A2}" presName="tx1" presStyleLbl="revTx" presStyleIdx="2" presStyleCnt="5"/>
      <dgm:spPr/>
    </dgm:pt>
    <dgm:pt modelId="{28992C28-AF8C-43E4-BD8A-72D7BB981A1E}" type="pres">
      <dgm:prSet presAssocID="{2980B346-03BE-422C-9FB7-B3F6FBDAD3A2}" presName="vert1" presStyleCnt="0"/>
      <dgm:spPr/>
    </dgm:pt>
    <dgm:pt modelId="{30520711-229D-467C-9584-20B03D928290}" type="pres">
      <dgm:prSet presAssocID="{683B505F-EFB4-4C3A-92FE-99F17BE24D10}" presName="thickLine" presStyleLbl="alignNode1" presStyleIdx="3" presStyleCnt="5"/>
      <dgm:spPr/>
    </dgm:pt>
    <dgm:pt modelId="{15CE22AF-BBA4-4C43-910B-C476F706C28C}" type="pres">
      <dgm:prSet presAssocID="{683B505F-EFB4-4C3A-92FE-99F17BE24D10}" presName="horz1" presStyleCnt="0"/>
      <dgm:spPr/>
    </dgm:pt>
    <dgm:pt modelId="{F77B1358-19E7-4813-A417-D49EE291EC05}" type="pres">
      <dgm:prSet presAssocID="{683B505F-EFB4-4C3A-92FE-99F17BE24D10}" presName="tx1" presStyleLbl="revTx" presStyleIdx="3" presStyleCnt="5"/>
      <dgm:spPr/>
    </dgm:pt>
    <dgm:pt modelId="{D808FFB8-B487-480D-8689-CC2183EBC715}" type="pres">
      <dgm:prSet presAssocID="{683B505F-EFB4-4C3A-92FE-99F17BE24D10}" presName="vert1" presStyleCnt="0"/>
      <dgm:spPr/>
    </dgm:pt>
    <dgm:pt modelId="{AA37B8F1-086D-4DD8-A646-EADE82572FA6}" type="pres">
      <dgm:prSet presAssocID="{780281A0-0927-4154-9840-9F5940F95691}" presName="thickLine" presStyleLbl="alignNode1" presStyleIdx="4" presStyleCnt="5"/>
      <dgm:spPr/>
    </dgm:pt>
    <dgm:pt modelId="{D01C1E4E-7FCC-442C-BC8F-98AFE04A1425}" type="pres">
      <dgm:prSet presAssocID="{780281A0-0927-4154-9840-9F5940F95691}" presName="horz1" presStyleCnt="0"/>
      <dgm:spPr/>
    </dgm:pt>
    <dgm:pt modelId="{083ED17F-A561-404A-BB92-38E96EE1168C}" type="pres">
      <dgm:prSet presAssocID="{780281A0-0927-4154-9840-9F5940F95691}" presName="tx1" presStyleLbl="revTx" presStyleIdx="4" presStyleCnt="5"/>
      <dgm:spPr/>
    </dgm:pt>
    <dgm:pt modelId="{7541D679-94A8-4F1E-B390-5995E32181AF}" type="pres">
      <dgm:prSet presAssocID="{780281A0-0927-4154-9840-9F5940F95691}" presName="vert1" presStyleCnt="0"/>
      <dgm:spPr/>
    </dgm:pt>
  </dgm:ptLst>
  <dgm:cxnLst>
    <dgm:cxn modelId="{85356C0C-9DD3-4CBC-B44D-55DDA3DE9CD2}" type="presOf" srcId="{4C46C9C6-3C27-4506-B6CB-D54A4F09173B}" destId="{AD2C994B-82D0-47F3-B1B9-A4261266FE6B}" srcOrd="0" destOrd="0" presId="urn:microsoft.com/office/officeart/2008/layout/LinedList"/>
    <dgm:cxn modelId="{943B6926-BD96-4AE7-8AE3-1077AE4625EC}" type="presOf" srcId="{2980B346-03BE-422C-9FB7-B3F6FBDAD3A2}" destId="{EA0994E2-13C3-4473-A2DE-DC5DD280A9F4}" srcOrd="0" destOrd="0" presId="urn:microsoft.com/office/officeart/2008/layout/LinedList"/>
    <dgm:cxn modelId="{94E4E02C-DAE4-4DF2-9310-AB7DD37F55A1}" srcId="{8F252BB5-E5D9-4C39-B711-9F80EE829B70}" destId="{E8DFB1D7-C2CE-4DCD-A595-FCDEA892A8C1}" srcOrd="0" destOrd="0" parTransId="{96026C36-71C4-4500-8BEF-3B2636909CE7}" sibTransId="{B04A11F3-8CE7-4F2F-93C8-6ADAA6C50DF5}"/>
    <dgm:cxn modelId="{5460123E-B892-4803-B648-85A94635CD2C}" srcId="{8F252BB5-E5D9-4C39-B711-9F80EE829B70}" destId="{780281A0-0927-4154-9840-9F5940F95691}" srcOrd="4" destOrd="0" parTransId="{57FC0DCA-A00B-40B3-97F3-710C9B678253}" sibTransId="{DC531CF7-239A-4661-AF2E-10D18F64EC85}"/>
    <dgm:cxn modelId="{67D5045B-6875-4680-8AE4-23F31310CB82}" srcId="{8F252BB5-E5D9-4C39-B711-9F80EE829B70}" destId="{4C46C9C6-3C27-4506-B6CB-D54A4F09173B}" srcOrd="1" destOrd="0" parTransId="{07A0674A-D6FA-43B5-A9C1-39181096562C}" sibTransId="{03B31527-1DC3-4B47-BD7F-B9E0F5D04B32}"/>
    <dgm:cxn modelId="{EA3FF269-E8B3-4F14-8F0A-185CE1B674F0}" srcId="{8F252BB5-E5D9-4C39-B711-9F80EE829B70}" destId="{2980B346-03BE-422C-9FB7-B3F6FBDAD3A2}" srcOrd="2" destOrd="0" parTransId="{2EF62FAB-B1EE-4DD6-BD04-115DC3F44CEF}" sibTransId="{6D32A66E-93DE-458A-834D-DA2EEB4EEA96}"/>
    <dgm:cxn modelId="{F86C657D-6C79-4DEA-BCF2-7E8F4911A62A}" type="presOf" srcId="{E8DFB1D7-C2CE-4DCD-A595-FCDEA892A8C1}" destId="{72EEEAC5-D378-49D8-84B8-6AB7207CFA6C}" srcOrd="0" destOrd="0" presId="urn:microsoft.com/office/officeart/2008/layout/LinedList"/>
    <dgm:cxn modelId="{4E4B5F80-FFD4-48E7-B579-CAF1FBFE3CCD}" type="presOf" srcId="{780281A0-0927-4154-9840-9F5940F95691}" destId="{083ED17F-A561-404A-BB92-38E96EE1168C}" srcOrd="0" destOrd="0" presId="urn:microsoft.com/office/officeart/2008/layout/LinedList"/>
    <dgm:cxn modelId="{03707285-5D0F-4E32-8CB6-6B09CBC5FBE5}" srcId="{8F252BB5-E5D9-4C39-B711-9F80EE829B70}" destId="{683B505F-EFB4-4C3A-92FE-99F17BE24D10}" srcOrd="3" destOrd="0" parTransId="{2CBBE9EE-022B-40CA-AC8F-F2A8322C6F52}" sibTransId="{0AC5BCEE-B6C9-4D91-8C16-F70780514C43}"/>
    <dgm:cxn modelId="{87E9BBB1-6FDE-48F5-8A0C-F9B4EEA96075}" type="presOf" srcId="{8F252BB5-E5D9-4C39-B711-9F80EE829B70}" destId="{90A1573F-2A09-46DD-8073-DA2A2D2B1AF9}" srcOrd="0" destOrd="0" presId="urn:microsoft.com/office/officeart/2008/layout/LinedList"/>
    <dgm:cxn modelId="{894F59B6-039C-4EB6-A8D4-393BE8E5BB3E}" type="presOf" srcId="{683B505F-EFB4-4C3A-92FE-99F17BE24D10}" destId="{F77B1358-19E7-4813-A417-D49EE291EC05}" srcOrd="0" destOrd="0" presId="urn:microsoft.com/office/officeart/2008/layout/LinedList"/>
    <dgm:cxn modelId="{EE888CBD-9E01-4122-82F7-FE38F7991919}" type="presParOf" srcId="{90A1573F-2A09-46DD-8073-DA2A2D2B1AF9}" destId="{DBE2019D-2EFD-4786-BDEA-4FEAAD4AB3B0}" srcOrd="0" destOrd="0" presId="urn:microsoft.com/office/officeart/2008/layout/LinedList"/>
    <dgm:cxn modelId="{DF813202-86EE-440B-A028-09401DDE5693}" type="presParOf" srcId="{90A1573F-2A09-46DD-8073-DA2A2D2B1AF9}" destId="{2DB49540-0FE1-4051-B2F5-9E4B5FF86085}" srcOrd="1" destOrd="0" presId="urn:microsoft.com/office/officeart/2008/layout/LinedList"/>
    <dgm:cxn modelId="{DAAC5918-10B4-447B-A9CD-54F3E7F56D5B}" type="presParOf" srcId="{2DB49540-0FE1-4051-B2F5-9E4B5FF86085}" destId="{72EEEAC5-D378-49D8-84B8-6AB7207CFA6C}" srcOrd="0" destOrd="0" presId="urn:microsoft.com/office/officeart/2008/layout/LinedList"/>
    <dgm:cxn modelId="{54F177B3-A95D-454C-AE86-179FF06EA679}" type="presParOf" srcId="{2DB49540-0FE1-4051-B2F5-9E4B5FF86085}" destId="{2A142C2F-8AA6-4E02-A5E3-CEEF01F0E59C}" srcOrd="1" destOrd="0" presId="urn:microsoft.com/office/officeart/2008/layout/LinedList"/>
    <dgm:cxn modelId="{2219A016-9267-496A-BE61-6ECF69AB5A5F}" type="presParOf" srcId="{90A1573F-2A09-46DD-8073-DA2A2D2B1AF9}" destId="{7E450CDE-EFC7-46B5-A3B0-A308637918F1}" srcOrd="2" destOrd="0" presId="urn:microsoft.com/office/officeart/2008/layout/LinedList"/>
    <dgm:cxn modelId="{E41D20E7-1B4C-45F8-B5F6-EB75ECB7C54D}" type="presParOf" srcId="{90A1573F-2A09-46DD-8073-DA2A2D2B1AF9}" destId="{3C870099-7ED8-4EC0-B319-48193D4D9D36}" srcOrd="3" destOrd="0" presId="urn:microsoft.com/office/officeart/2008/layout/LinedList"/>
    <dgm:cxn modelId="{D9ACF171-4131-41B5-8A55-2799E73CEA22}" type="presParOf" srcId="{3C870099-7ED8-4EC0-B319-48193D4D9D36}" destId="{AD2C994B-82D0-47F3-B1B9-A4261266FE6B}" srcOrd="0" destOrd="0" presId="urn:microsoft.com/office/officeart/2008/layout/LinedList"/>
    <dgm:cxn modelId="{13E980F8-E1C3-47B7-835B-DA8E5C73955E}" type="presParOf" srcId="{3C870099-7ED8-4EC0-B319-48193D4D9D36}" destId="{5C0D4B9F-1B6B-4DA3-A6E5-CFB11FC9E711}" srcOrd="1" destOrd="0" presId="urn:microsoft.com/office/officeart/2008/layout/LinedList"/>
    <dgm:cxn modelId="{51A3C393-0F4D-41EE-97D1-3758DA71297E}" type="presParOf" srcId="{90A1573F-2A09-46DD-8073-DA2A2D2B1AF9}" destId="{8BED9EF4-D869-4D94-8626-7CD6E97EF942}" srcOrd="4" destOrd="0" presId="urn:microsoft.com/office/officeart/2008/layout/LinedList"/>
    <dgm:cxn modelId="{53B76A71-4CEC-410D-A7C9-A460DA355F19}" type="presParOf" srcId="{90A1573F-2A09-46DD-8073-DA2A2D2B1AF9}" destId="{C41F79AF-84A2-4BE0-B829-0545A52D2F38}" srcOrd="5" destOrd="0" presId="urn:microsoft.com/office/officeart/2008/layout/LinedList"/>
    <dgm:cxn modelId="{DEA50EAF-6396-4333-A131-65DC31CA662E}" type="presParOf" srcId="{C41F79AF-84A2-4BE0-B829-0545A52D2F38}" destId="{EA0994E2-13C3-4473-A2DE-DC5DD280A9F4}" srcOrd="0" destOrd="0" presId="urn:microsoft.com/office/officeart/2008/layout/LinedList"/>
    <dgm:cxn modelId="{2C265A84-411C-4DD7-B5E3-DE797375FC9B}" type="presParOf" srcId="{C41F79AF-84A2-4BE0-B829-0545A52D2F38}" destId="{28992C28-AF8C-43E4-BD8A-72D7BB981A1E}" srcOrd="1" destOrd="0" presId="urn:microsoft.com/office/officeart/2008/layout/LinedList"/>
    <dgm:cxn modelId="{A69EBA9F-138D-45C3-B4A3-DE3DE845AC1F}" type="presParOf" srcId="{90A1573F-2A09-46DD-8073-DA2A2D2B1AF9}" destId="{30520711-229D-467C-9584-20B03D928290}" srcOrd="6" destOrd="0" presId="urn:microsoft.com/office/officeart/2008/layout/LinedList"/>
    <dgm:cxn modelId="{04605760-F8DD-4941-A59E-D45EDE027BA7}" type="presParOf" srcId="{90A1573F-2A09-46DD-8073-DA2A2D2B1AF9}" destId="{15CE22AF-BBA4-4C43-910B-C476F706C28C}" srcOrd="7" destOrd="0" presId="urn:microsoft.com/office/officeart/2008/layout/LinedList"/>
    <dgm:cxn modelId="{A8EC3129-21E0-4870-BA13-9FA8D9F3C75F}" type="presParOf" srcId="{15CE22AF-BBA4-4C43-910B-C476F706C28C}" destId="{F77B1358-19E7-4813-A417-D49EE291EC05}" srcOrd="0" destOrd="0" presId="urn:microsoft.com/office/officeart/2008/layout/LinedList"/>
    <dgm:cxn modelId="{AED02709-A793-477E-A695-53FB680C5BC3}" type="presParOf" srcId="{15CE22AF-BBA4-4C43-910B-C476F706C28C}" destId="{D808FFB8-B487-480D-8689-CC2183EBC715}" srcOrd="1" destOrd="0" presId="urn:microsoft.com/office/officeart/2008/layout/LinedList"/>
    <dgm:cxn modelId="{4A968AC2-D7C8-41CC-9FBC-32DA3CBB58A1}" type="presParOf" srcId="{90A1573F-2A09-46DD-8073-DA2A2D2B1AF9}" destId="{AA37B8F1-086D-4DD8-A646-EADE82572FA6}" srcOrd="8" destOrd="0" presId="urn:microsoft.com/office/officeart/2008/layout/LinedList"/>
    <dgm:cxn modelId="{1700A353-A67C-4379-A199-C445D9E56AD1}" type="presParOf" srcId="{90A1573F-2A09-46DD-8073-DA2A2D2B1AF9}" destId="{D01C1E4E-7FCC-442C-BC8F-98AFE04A1425}" srcOrd="9" destOrd="0" presId="urn:microsoft.com/office/officeart/2008/layout/LinedList"/>
    <dgm:cxn modelId="{8677E028-901D-44B0-839B-9339EFF0EAD6}" type="presParOf" srcId="{D01C1E4E-7FCC-442C-BC8F-98AFE04A1425}" destId="{083ED17F-A561-404A-BB92-38E96EE1168C}" srcOrd="0" destOrd="0" presId="urn:microsoft.com/office/officeart/2008/layout/LinedList"/>
    <dgm:cxn modelId="{3A66E347-A3E8-41CE-A522-11E2B166CCBB}" type="presParOf" srcId="{D01C1E4E-7FCC-442C-BC8F-98AFE04A1425}" destId="{7541D679-94A8-4F1E-B390-5995E32181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2019D-2EFD-4786-BDEA-4FEAAD4AB3B0}">
      <dsp:nvSpPr>
        <dsp:cNvPr id="0" name=""/>
        <dsp:cNvSpPr/>
      </dsp:nvSpPr>
      <dsp:spPr>
        <a:xfrm>
          <a:off x="0" y="537"/>
          <a:ext cx="4492602"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EEAC5-D378-49D8-84B8-6AB7207CFA6C}">
      <dsp:nvSpPr>
        <dsp:cNvPr id="0" name=""/>
        <dsp:cNvSpPr/>
      </dsp:nvSpPr>
      <dsp:spPr>
        <a:xfrm>
          <a:off x="0" y="537"/>
          <a:ext cx="4492602" cy="88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err="1">
              <a:latin typeface="Times New Roman" panose="02020603050405020304" pitchFamily="18" charset="0"/>
              <a:cs typeface="Times New Roman" panose="02020603050405020304" pitchFamily="18" charset="0"/>
            </a:rPr>
            <a:t>Cuộc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mạng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công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nghiệp</a:t>
          </a:r>
          <a:r>
            <a:rPr lang="en-US" sz="1400" kern="1200" dirty="0">
              <a:latin typeface="Times New Roman" panose="02020603050405020304" pitchFamily="18" charset="0"/>
              <a:cs typeface="Times New Roman" panose="02020603050405020304" pitchFamily="18" charset="0"/>
            </a:rPr>
            <a:t> 4.0 </a:t>
          </a:r>
          <a:r>
            <a:rPr lang="en-US" sz="1400" kern="1200" dirty="0" err="1">
              <a:latin typeface="Times New Roman" panose="02020603050405020304" pitchFamily="18" charset="0"/>
              <a:cs typeface="Times New Roman" panose="02020603050405020304" pitchFamily="18" charset="0"/>
            </a:rPr>
            <a:t>thúc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đẩy</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ứng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dụng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rộng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rãi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thiết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bị</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thông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minh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trong</a:t>
          </a:r>
          <a:r>
            <a:rPr lang="en-US" sz="1400" kern="1200" dirty="0">
              <a:latin typeface="Times New Roman" panose="02020603050405020304" pitchFamily="18" charset="0"/>
              <a:cs typeface="Times New Roman" panose="02020603050405020304" pitchFamily="18" charset="0"/>
            </a:rPr>
            <a:t> y </a:t>
          </a:r>
          <a:r>
            <a:rPr lang="en-US" sz="1400" kern="1200" dirty="0" err="1">
              <a:latin typeface="Times New Roman" panose="02020603050405020304" pitchFamily="18" charset="0"/>
              <a:cs typeface="Times New Roman" panose="02020603050405020304" pitchFamily="18" charset="0"/>
            </a:rPr>
            <a:t>tế</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đáp</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ứng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nhu</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cầu</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theo</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dõi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và</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cải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thiện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sức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khỏe</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nhân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một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chủ</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động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tiện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lợi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và</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hiệu</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quả</a:t>
          </a:r>
          <a:r>
            <a:rPr lang="en-US" sz="1400" kern="1200" dirty="0">
              <a:latin typeface="Times New Roman" panose="02020603050405020304" pitchFamily="18" charset="0"/>
              <a:cs typeface="Times New Roman" panose="02020603050405020304" pitchFamily="18" charset="0"/>
            </a:rPr>
            <a:t>. </a:t>
          </a:r>
        </a:p>
      </dsp:txBody>
      <dsp:txXfrm>
        <a:off x="0" y="537"/>
        <a:ext cx="4492602" cy="880801"/>
      </dsp:txXfrm>
    </dsp:sp>
    <dsp:sp modelId="{7E450CDE-EFC7-46B5-A3B0-A308637918F1}">
      <dsp:nvSpPr>
        <dsp:cNvPr id="0" name=""/>
        <dsp:cNvSpPr/>
      </dsp:nvSpPr>
      <dsp:spPr>
        <a:xfrm>
          <a:off x="0" y="881339"/>
          <a:ext cx="4492602" cy="0"/>
        </a:xfrm>
        <a:prstGeom prst="line">
          <a:avLst/>
        </a:prstGeom>
        <a:solidFill>
          <a:schemeClr val="accent2">
            <a:hueOff val="-1856167"/>
            <a:satOff val="606"/>
            <a:lumOff val="-539"/>
            <a:alphaOff val="0"/>
          </a:schemeClr>
        </a:solidFill>
        <a:ln w="13970" cap="flat" cmpd="sng" algn="ctr">
          <a:solidFill>
            <a:schemeClr val="accent2">
              <a:hueOff val="-1856167"/>
              <a:satOff val="606"/>
              <a:lumOff val="-5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C994B-82D0-47F3-B1B9-A4261266FE6B}">
      <dsp:nvSpPr>
        <dsp:cNvPr id="0" name=""/>
        <dsp:cNvSpPr/>
      </dsp:nvSpPr>
      <dsp:spPr>
        <a:xfrm>
          <a:off x="0" y="881339"/>
          <a:ext cx="4492602" cy="88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dirty="0">
              <a:latin typeface="Times New Roman" panose="02020603050405020304" pitchFamily="18" charset="0"/>
              <a:cs typeface="Times New Roman" panose="02020603050405020304" pitchFamily="18" charset="0"/>
            </a:rPr>
            <a:t>Chất lượng giấc ngủ là yếu tố then chốt cho sức khỏe thể chất và tinh thần, nhưng các phương pháp giám sát truyền thống tại bệnh viện tốn kém, khó triển khai đại trà, đặc biệt trong trường hợp khẩn cấp khi ngủ. </a:t>
          </a:r>
        </a:p>
      </dsp:txBody>
      <dsp:txXfrm>
        <a:off x="0" y="881339"/>
        <a:ext cx="4492602" cy="880801"/>
      </dsp:txXfrm>
    </dsp:sp>
    <dsp:sp modelId="{8BED9EF4-D869-4D94-8626-7CD6E97EF942}">
      <dsp:nvSpPr>
        <dsp:cNvPr id="0" name=""/>
        <dsp:cNvSpPr/>
      </dsp:nvSpPr>
      <dsp:spPr>
        <a:xfrm>
          <a:off x="0" y="1762141"/>
          <a:ext cx="4492602"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94E2-13C3-4473-A2DE-DC5DD280A9F4}">
      <dsp:nvSpPr>
        <dsp:cNvPr id="0" name=""/>
        <dsp:cNvSpPr/>
      </dsp:nvSpPr>
      <dsp:spPr>
        <a:xfrm>
          <a:off x="0" y="1762141"/>
          <a:ext cx="4492602" cy="88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dirty="0">
              <a:latin typeface="Times New Roman" panose="02020603050405020304" pitchFamily="18" charset="0"/>
              <a:cs typeface="Times New Roman" panose="02020603050405020304" pitchFamily="18" charset="0"/>
            </a:rPr>
            <a:t>Cần phát triển thiết bị nhỏ gọn, dễ sử dụng tại nhà, tích hợp nhiều chức năng: đo các chỉ số sinh học cơ bản, phân tích chu kỳ giấc ngủ, cảnh báo sớm dấu hiệu bất thường và hỗ trợ truyền tin khẩn cấp có định vị. </a:t>
          </a:r>
        </a:p>
      </dsp:txBody>
      <dsp:txXfrm>
        <a:off x="0" y="1762141"/>
        <a:ext cx="4492602" cy="880801"/>
      </dsp:txXfrm>
    </dsp:sp>
    <dsp:sp modelId="{30520711-229D-467C-9584-20B03D928290}">
      <dsp:nvSpPr>
        <dsp:cNvPr id="0" name=""/>
        <dsp:cNvSpPr/>
      </dsp:nvSpPr>
      <dsp:spPr>
        <a:xfrm>
          <a:off x="0" y="2642943"/>
          <a:ext cx="4492602" cy="0"/>
        </a:xfrm>
        <a:prstGeom prst="line">
          <a:avLst/>
        </a:prstGeom>
        <a:solidFill>
          <a:schemeClr val="accent2">
            <a:hueOff val="-5568501"/>
            <a:satOff val="1817"/>
            <a:lumOff val="-1618"/>
            <a:alphaOff val="0"/>
          </a:schemeClr>
        </a:solidFill>
        <a:ln w="13970" cap="flat" cmpd="sng" algn="ctr">
          <a:solidFill>
            <a:schemeClr val="accent2">
              <a:hueOff val="-5568501"/>
              <a:satOff val="1817"/>
              <a:lumOff val="-16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B1358-19E7-4813-A417-D49EE291EC05}">
      <dsp:nvSpPr>
        <dsp:cNvPr id="0" name=""/>
        <dsp:cNvSpPr/>
      </dsp:nvSpPr>
      <dsp:spPr>
        <a:xfrm>
          <a:off x="0" y="2642943"/>
          <a:ext cx="4492602" cy="88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Mục tiêu đề tài: nghiên cứu, lựa chọn giải pháp thiết kế và linh kiện, phát triển phần cứng và phần mềm, chế tạo mẫu, thử nghiệm thực tế và đánh giá hiệu quả hoạt động của thiết bị. </a:t>
          </a:r>
        </a:p>
      </dsp:txBody>
      <dsp:txXfrm>
        <a:off x="0" y="2642943"/>
        <a:ext cx="4492602" cy="880801"/>
      </dsp:txXfrm>
    </dsp:sp>
    <dsp:sp modelId="{AA37B8F1-086D-4DD8-A646-EADE82572FA6}">
      <dsp:nvSpPr>
        <dsp:cNvPr id="0" name=""/>
        <dsp:cNvSpPr/>
      </dsp:nvSpPr>
      <dsp:spPr>
        <a:xfrm>
          <a:off x="0" y="3523745"/>
          <a:ext cx="4492602"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ED17F-A561-404A-BB92-38E96EE1168C}">
      <dsp:nvSpPr>
        <dsp:cNvPr id="0" name=""/>
        <dsp:cNvSpPr/>
      </dsp:nvSpPr>
      <dsp:spPr>
        <a:xfrm>
          <a:off x="0" y="3523745"/>
          <a:ext cx="4492602" cy="880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vi-VN" sz="1400" kern="1200">
              <a:latin typeface="Times New Roman" panose="02020603050405020304" pitchFamily="18" charset="0"/>
              <a:cs typeface="Times New Roman" panose="02020603050405020304" pitchFamily="18" charset="0"/>
            </a:rPr>
            <a:t>Chức năng chính của thiết bị bao gồm: ghi nhận dữ liệu sinh học, phân tích chất lượng giấc ngủ, cảnh báo vượt ngưỡng, nhắc nhở vận động định kỳ, đồng bộ dữ liệu không dây và xác định vị trí khi khẩn cấp.</a:t>
          </a:r>
        </a:p>
      </dsp:txBody>
      <dsp:txXfrm>
        <a:off x="0" y="3523745"/>
        <a:ext cx="4492602" cy="8808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3325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076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146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585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850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82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581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027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29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938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695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5BCAD085-E8A6-8845-BD4E-CB4CCA059FC4}" type="datetimeFigureOut">
              <a:rPr lang="en-US" smtClean="0"/>
              <a:t>5/30/2025</a:t>
            </a:fld>
            <a:endParaRPr lang="en-US"/>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87265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108"/>
            <a:ext cx="304431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0" y="0"/>
            <a:ext cx="5424680" cy="514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3" y="404664"/>
            <a:ext cx="4647687" cy="4326494"/>
          </a:xfrm>
        </p:spPr>
        <p:txBody>
          <a:bodyPr vert="horz" lIns="91440" tIns="45720" rIns="91440" bIns="45720" rtlCol="0" anchor="ctr">
            <a:normAutofit/>
          </a:bodyPr>
          <a:lstStyle/>
          <a:p>
            <a:pPr defTabSz="914400"/>
            <a:r>
              <a:rPr lang="en-US" sz="4500" spc="-50">
                <a:solidFill>
                  <a:srgbClr val="FFFFFF"/>
                </a:solidFill>
              </a:rPr>
              <a:t>ĐỒ ÁN TỐT NGHIỆP ĐẠI HỌC</a:t>
            </a:r>
          </a:p>
        </p:txBody>
      </p:sp>
      <p:sp>
        <p:nvSpPr>
          <p:cNvPr id="3" name="Subtitle 2"/>
          <p:cNvSpPr>
            <a:spLocks noGrp="1"/>
          </p:cNvSpPr>
          <p:nvPr>
            <p:ph type="subTitle" idx="1"/>
          </p:nvPr>
        </p:nvSpPr>
        <p:spPr>
          <a:xfrm>
            <a:off x="5650991" y="171450"/>
            <a:ext cx="2577337" cy="4823655"/>
          </a:xfrm>
          <a:noFill/>
        </p:spPr>
        <p:txBody>
          <a:bodyPr vert="horz" lIns="91440" tIns="45720" rIns="91440" bIns="45720" rtlCol="0" anchor="ctr">
            <a:normAutofit/>
          </a:bodyPr>
          <a:lstStyle/>
          <a:p>
            <a:pPr indent="-182880" algn="r" defTabSz="914400"/>
            <a:r>
              <a:rPr lang="en-US" sz="1000">
                <a:solidFill>
                  <a:srgbClr val="FFFFFF"/>
                </a:solidFill>
              </a:rPr>
              <a:t>THIẾT KẾ VÀ CHẾ TẠO THIẾT BỊ THÔNG MINH HỖ TRỢ CHĂM SÓC SỨC KHỎE</a:t>
            </a:r>
          </a:p>
          <a:p>
            <a:pPr indent="-182880" algn="r" defTabSz="914400"/>
            <a:endParaRPr lang="en-US" sz="1000">
              <a:solidFill>
                <a:srgbClr val="FFFFFF"/>
              </a:solidFill>
            </a:endParaRPr>
          </a:p>
          <a:p>
            <a:pPr indent="-182880" algn="r" defTabSz="914400"/>
            <a:r>
              <a:rPr lang="en-US" sz="1000">
                <a:solidFill>
                  <a:srgbClr val="FFFFFF"/>
                </a:solidFill>
              </a:rPr>
              <a:t>SVTH: Nguyễn Văn Phương</a:t>
            </a:r>
          </a:p>
          <a:p>
            <a:pPr indent="-182880" algn="r" defTabSz="914400"/>
            <a:r>
              <a:rPr lang="en-US" sz="1000">
                <a:solidFill>
                  <a:srgbClr val="FFFFFF"/>
                </a:solidFill>
              </a:rPr>
              <a:t>GVHD: ThS. Phan Thị Thanh Huyền</a:t>
            </a: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endParaRPr lang="en-US" sz="1000">
              <a:solidFill>
                <a:srgbClr val="FFFFFF"/>
              </a:solidFill>
            </a:endParaRPr>
          </a:p>
          <a:p>
            <a:pPr indent="-182880" algn="r" defTabSz="914400"/>
            <a:r>
              <a:rPr lang="en-US" sz="1000">
                <a:solidFill>
                  <a:srgbClr val="FFFFFF"/>
                </a:solidFill>
              </a:rPr>
              <a:t>Đơn vị: Học viện Kỹ thuật mật mã</a:t>
            </a:r>
          </a:p>
          <a:p>
            <a:pPr indent="-182880" algn="r" defTabSz="914400"/>
            <a:r>
              <a:rPr lang="en-US" sz="1000">
                <a:solidFill>
                  <a:srgbClr val="FFFFFF"/>
                </a:solidFill>
              </a:rPr>
              <a:t>Năm: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6404" y="274320"/>
            <a:ext cx="7269480" cy="994171"/>
          </a:xfrm>
        </p:spPr>
        <p:txBody>
          <a:bodyPr>
            <a:normAutofit/>
          </a:bodyPr>
          <a:lstStyle/>
          <a:p>
            <a:r>
              <a:rPr lang="vi-VN" sz="3100" err="1">
                <a:latin typeface="Times New Roman" panose="02020603050405020304" pitchFamily="18" charset="0"/>
                <a:cs typeface="Times New Roman" panose="02020603050405020304" pitchFamily="18" charset="0"/>
              </a:rPr>
              <a:t>Chương</a:t>
            </a:r>
            <a:r>
              <a:rPr lang="vi-VN" sz="3100">
                <a:latin typeface="Times New Roman" panose="02020603050405020304" pitchFamily="18" charset="0"/>
                <a:cs typeface="Times New Roman" panose="02020603050405020304" pitchFamily="18" charset="0"/>
              </a:rPr>
              <a:t> 1: </a:t>
            </a:r>
            <a:r>
              <a:rPr lang="vi-VN" sz="3100" err="1">
                <a:latin typeface="Times New Roman" panose="02020603050405020304" pitchFamily="18" charset="0"/>
                <a:cs typeface="Times New Roman" panose="02020603050405020304" pitchFamily="18" charset="0"/>
              </a:rPr>
              <a:t>Tổng</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quan</a:t>
            </a:r>
            <a:r>
              <a:rPr lang="vi-VN" sz="3100">
                <a:latin typeface="Times New Roman" panose="02020603050405020304" pitchFamily="18" charset="0"/>
                <a:cs typeface="Times New Roman" panose="02020603050405020304" pitchFamily="18" charset="0"/>
              </a:rPr>
              <a:t> - </a:t>
            </a:r>
            <a:r>
              <a:rPr lang="vi-VN" sz="3100" err="1">
                <a:latin typeface="Times New Roman" panose="02020603050405020304" pitchFamily="18" charset="0"/>
                <a:cs typeface="Times New Roman" panose="02020603050405020304" pitchFamily="18" charset="0"/>
              </a:rPr>
              <a:t>Thiết</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bị</a:t>
            </a:r>
            <a:r>
              <a:rPr lang="vi-VN" sz="3100">
                <a:latin typeface="Times New Roman" panose="02020603050405020304" pitchFamily="18" charset="0"/>
                <a:cs typeface="Times New Roman" panose="02020603050405020304" pitchFamily="18" charset="0"/>
              </a:rPr>
              <a:t> y </a:t>
            </a:r>
            <a:r>
              <a:rPr lang="vi-VN" sz="3100" err="1">
                <a:latin typeface="Times New Roman" panose="02020603050405020304" pitchFamily="18" charset="0"/>
                <a:cs typeface="Times New Roman" panose="02020603050405020304" pitchFamily="18" charset="0"/>
              </a:rPr>
              <a:t>tế</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theo</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dõi</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sức</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khỏe</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hiện</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có</a:t>
            </a:r>
            <a:endParaRPr lang="vi-VN" sz="31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6405" y="1450181"/>
            <a:ext cx="2420910" cy="3184921"/>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Thiết bị y tế theo dõi sức khỏe là công cụ đo, giám sát và phân tích các chỉ số sinh học như nhịp tim, giấc ngủ,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máu, huyết áp, chuyển động… giúp người dùng duy trì lối sống lành mạnh và phát hiện sớm vấn đề sức khỏe</a:t>
            </a:r>
          </a:p>
        </p:txBody>
      </p:sp>
      <p:pic>
        <p:nvPicPr>
          <p:cNvPr id="9" name="Picture 8">
            <a:extLst>
              <a:ext uri="{FF2B5EF4-FFF2-40B4-BE49-F238E27FC236}">
                <a16:creationId xmlns:a16="http://schemas.microsoft.com/office/drawing/2014/main" id="{7D526665-1896-A4D7-AE94-4CB3404B63D1}"/>
              </a:ext>
            </a:extLst>
          </p:cNvPr>
          <p:cNvPicPr>
            <a:picLocks noChangeAspect="1"/>
          </p:cNvPicPr>
          <p:nvPr/>
        </p:nvPicPr>
        <p:blipFill>
          <a:blip r:embed="rId2"/>
          <a:stretch>
            <a:fillRect/>
          </a:stretch>
        </p:blipFill>
        <p:spPr>
          <a:xfrm>
            <a:off x="3367315" y="1450181"/>
            <a:ext cx="4554122" cy="2481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4" y="274320"/>
            <a:ext cx="7269480" cy="994171"/>
          </a:xfrm>
        </p:spPr>
        <p:txBody>
          <a:bodyPr>
            <a:normAutofit/>
          </a:bodyPr>
          <a:lstStyle/>
          <a:p>
            <a:r>
              <a:rPr lang="vi-VN" sz="3100" err="1">
                <a:latin typeface="Times New Roman" panose="02020603050405020304" pitchFamily="18" charset="0"/>
                <a:cs typeface="Times New Roman" panose="02020603050405020304" pitchFamily="18" charset="0"/>
              </a:rPr>
              <a:t>Chương</a:t>
            </a:r>
            <a:r>
              <a:rPr lang="vi-VN" sz="3100">
                <a:latin typeface="Times New Roman" panose="02020603050405020304" pitchFamily="18" charset="0"/>
                <a:cs typeface="Times New Roman" panose="02020603050405020304" pitchFamily="18" charset="0"/>
              </a:rPr>
              <a:t> 1: </a:t>
            </a:r>
            <a:r>
              <a:rPr lang="vi-VN" sz="3100" err="1">
                <a:latin typeface="Times New Roman" panose="02020603050405020304" pitchFamily="18" charset="0"/>
                <a:cs typeface="Times New Roman" panose="02020603050405020304" pitchFamily="18" charset="0"/>
              </a:rPr>
              <a:t>Tổng</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quan</a:t>
            </a:r>
            <a:r>
              <a:rPr lang="vi-VN" sz="3100">
                <a:latin typeface="Times New Roman" panose="02020603050405020304" pitchFamily="18" charset="0"/>
                <a:cs typeface="Times New Roman" panose="02020603050405020304" pitchFamily="18" charset="0"/>
              </a:rPr>
              <a:t> - </a:t>
            </a:r>
            <a:r>
              <a:rPr lang="vi-VN" sz="3100" err="1">
                <a:latin typeface="Times New Roman" panose="02020603050405020304" pitchFamily="18" charset="0"/>
                <a:cs typeface="Times New Roman" panose="02020603050405020304" pitchFamily="18" charset="0"/>
              </a:rPr>
              <a:t>Sơ</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lược</a:t>
            </a:r>
            <a:r>
              <a:rPr lang="vi-VN" sz="3100">
                <a:latin typeface="Times New Roman" panose="02020603050405020304" pitchFamily="18" charset="0"/>
                <a:cs typeface="Times New Roman" panose="02020603050405020304" pitchFamily="18" charset="0"/>
              </a:rPr>
              <a:t> </a:t>
            </a:r>
            <a:r>
              <a:rPr lang="vi-VN" sz="3100" err="1">
                <a:latin typeface="Times New Roman" panose="02020603050405020304" pitchFamily="18" charset="0"/>
                <a:cs typeface="Times New Roman" panose="02020603050405020304" pitchFamily="18" charset="0"/>
              </a:rPr>
              <a:t>về</a:t>
            </a:r>
            <a:r>
              <a:rPr lang="vi-VN" sz="3100">
                <a:latin typeface="Times New Roman" panose="02020603050405020304" pitchFamily="18" charset="0"/>
                <a:cs typeface="Times New Roman" panose="02020603050405020304" pitchFamily="18" charset="0"/>
              </a:rPr>
              <a:t> </a:t>
            </a:r>
            <a:r>
              <a:rPr lang="vi-VN" sz="3100" dirty="0" err="1">
                <a:latin typeface="Times New Roman" panose="02020603050405020304" pitchFamily="18" charset="0"/>
                <a:cs typeface="Times New Roman" panose="02020603050405020304" pitchFamily="18" charset="0"/>
              </a:rPr>
              <a:t>Internet</a:t>
            </a:r>
            <a:r>
              <a:rPr lang="vi-VN" sz="3100" dirty="0">
                <a:latin typeface="Times New Roman" panose="02020603050405020304" pitchFamily="18" charset="0"/>
                <a:cs typeface="Times New Roman" panose="02020603050405020304" pitchFamily="18" charset="0"/>
              </a:rPr>
              <a:t> </a:t>
            </a:r>
            <a:r>
              <a:rPr lang="vi-VN" sz="3100" dirty="0" err="1">
                <a:latin typeface="Times New Roman" panose="02020603050405020304" pitchFamily="18" charset="0"/>
                <a:cs typeface="Times New Roman" panose="02020603050405020304" pitchFamily="18" charset="0"/>
              </a:rPr>
              <a:t>of</a:t>
            </a:r>
            <a:r>
              <a:rPr lang="vi-VN" sz="3100" dirty="0">
                <a:latin typeface="Times New Roman" panose="02020603050405020304" pitchFamily="18" charset="0"/>
                <a:cs typeface="Times New Roman" panose="02020603050405020304" pitchFamily="18" charset="0"/>
              </a:rPr>
              <a:t> </a:t>
            </a:r>
            <a:r>
              <a:rPr lang="vi-VN" sz="3100" dirty="0" err="1">
                <a:latin typeface="Times New Roman" panose="02020603050405020304" pitchFamily="18" charset="0"/>
                <a:cs typeface="Times New Roman" panose="02020603050405020304" pitchFamily="18" charset="0"/>
              </a:rPr>
              <a:t>Things</a:t>
            </a:r>
            <a:r>
              <a:rPr lang="vi-VN" sz="3100" dirty="0">
                <a:latin typeface="Times New Roman" panose="02020603050405020304" pitchFamily="18" charset="0"/>
                <a:cs typeface="Times New Roman" panose="02020603050405020304" pitchFamily="18" charset="0"/>
              </a:rPr>
              <a:t> (</a:t>
            </a:r>
            <a:r>
              <a:rPr lang="vi-VN" sz="3100" dirty="0" err="1">
                <a:latin typeface="Times New Roman" panose="02020603050405020304" pitchFamily="18" charset="0"/>
                <a:cs typeface="Times New Roman" panose="02020603050405020304" pitchFamily="18" charset="0"/>
              </a:rPr>
              <a:t>IoT</a:t>
            </a:r>
            <a:r>
              <a:rPr lang="vi-VN" sz="31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946404" y="1371600"/>
            <a:ext cx="6446520" cy="3263502"/>
          </a:xfrm>
        </p:spPr>
        <p:txBody>
          <a:bodyPr>
            <a:normAutofit/>
          </a:bodyPr>
          <a:lstStyle/>
          <a:p>
            <a:pPr marL="0" indent="0">
              <a:buNone/>
            </a:pPr>
            <a:r>
              <a:rPr lang="vi-VN" sz="1200" dirty="0" err="1">
                <a:latin typeface="Times New Roman" panose="02020603050405020304" pitchFamily="18" charset="0"/>
                <a:cs typeface="Times New Roman" panose="02020603050405020304" pitchFamily="18" charset="0"/>
              </a:rPr>
              <a:t>Internet</a:t>
            </a:r>
            <a:r>
              <a:rPr lang="vi-VN" sz="1200" dirty="0">
                <a:latin typeface="Times New Roman" panose="02020603050405020304" pitchFamily="18" charset="0"/>
                <a:cs typeface="Times New Roman" panose="02020603050405020304" pitchFamily="18" charset="0"/>
              </a:rPr>
              <a:t> vạn vật (</a:t>
            </a:r>
            <a:r>
              <a:rPr lang="vi-VN" sz="1200" dirty="0" err="1">
                <a:latin typeface="Times New Roman" panose="02020603050405020304" pitchFamily="18" charset="0"/>
                <a:cs typeface="Times New Roman" panose="02020603050405020304" pitchFamily="18" charset="0"/>
              </a:rPr>
              <a:t>IoT</a:t>
            </a:r>
            <a:r>
              <a:rPr lang="vi-VN" sz="1200" dirty="0">
                <a:latin typeface="Times New Roman" panose="02020603050405020304" pitchFamily="18" charset="0"/>
                <a:cs typeface="Times New Roman" panose="02020603050405020304" pitchFamily="18" charset="0"/>
              </a:rPr>
              <a:t>) là khái niệm về mạng lưới các “vật” – từ cảm biến, thiết bị điện tử đến máy móc – được kết nối qua </a:t>
            </a:r>
            <a:r>
              <a:rPr lang="vi-VN" sz="1200" dirty="0" err="1">
                <a:latin typeface="Times New Roman" panose="02020603050405020304" pitchFamily="18" charset="0"/>
                <a:cs typeface="Times New Roman" panose="02020603050405020304" pitchFamily="18" charset="0"/>
              </a:rPr>
              <a:t>Internet</a:t>
            </a:r>
            <a:r>
              <a:rPr lang="vi-VN" sz="1200" dirty="0">
                <a:latin typeface="Times New Roman" panose="02020603050405020304" pitchFamily="18" charset="0"/>
                <a:cs typeface="Times New Roman" panose="02020603050405020304" pitchFamily="18" charset="0"/>
              </a:rPr>
              <a:t> mà không cần tương tác trực tiếp giữa người với người hay người với máy tính, được </a:t>
            </a:r>
            <a:r>
              <a:rPr lang="vi-VN" sz="1200" dirty="0" err="1">
                <a:latin typeface="Times New Roman" panose="02020603050405020304" pitchFamily="18" charset="0"/>
                <a:cs typeface="Times New Roman" panose="02020603050405020304" pitchFamily="18" charset="0"/>
              </a:rPr>
              <a:t>Kevin</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Ashton</a:t>
            </a:r>
            <a:r>
              <a:rPr lang="vi-VN" sz="1200" dirty="0">
                <a:latin typeface="Times New Roman" panose="02020603050405020304" pitchFamily="18" charset="0"/>
                <a:cs typeface="Times New Roman" panose="02020603050405020304" pitchFamily="18" charset="0"/>
              </a:rPr>
              <a:t> đề xuất năm 1999 và chính thức xuất hiện trong báo cáo của ITU năm 2005 . Về cơ bản, một hệ thống </a:t>
            </a:r>
            <a:r>
              <a:rPr lang="vi-VN" sz="1200" dirty="0" err="1">
                <a:latin typeface="Times New Roman" panose="02020603050405020304" pitchFamily="18" charset="0"/>
                <a:cs typeface="Times New Roman" panose="02020603050405020304" pitchFamily="18" charset="0"/>
              </a:rPr>
              <a:t>IoT</a:t>
            </a:r>
            <a:r>
              <a:rPr lang="vi-VN" sz="1200" dirty="0">
                <a:latin typeface="Times New Roman" panose="02020603050405020304" pitchFamily="18" charset="0"/>
                <a:cs typeface="Times New Roman" panose="02020603050405020304" pitchFamily="18" charset="0"/>
              </a:rPr>
              <a:t> gồm bốn thành phần chính:</a:t>
            </a:r>
          </a:p>
          <a:p>
            <a:r>
              <a:rPr lang="vi-VN" sz="1200" dirty="0">
                <a:latin typeface="Times New Roman" panose="02020603050405020304" pitchFamily="18" charset="0"/>
                <a:cs typeface="Times New Roman" panose="02020603050405020304" pitchFamily="18" charset="0"/>
              </a:rPr>
              <a:t>Thiết bị (</a:t>
            </a:r>
            <a:r>
              <a:rPr lang="vi-VN" sz="1200" dirty="0" err="1">
                <a:latin typeface="Times New Roman" panose="02020603050405020304" pitchFamily="18" charset="0"/>
                <a:cs typeface="Times New Roman" panose="02020603050405020304" pitchFamily="18" charset="0"/>
              </a:rPr>
              <a:t>Things</a:t>
            </a:r>
            <a:r>
              <a:rPr lang="vi-VN" sz="1200" dirty="0">
                <a:latin typeface="Times New Roman" panose="02020603050405020304" pitchFamily="18" charset="0"/>
                <a:cs typeface="Times New Roman" panose="02020603050405020304" pitchFamily="18" charset="0"/>
              </a:rPr>
              <a:t>): cảm biến, đèn, máy đo, xe cộ… thu thập và truyền dữ liệu.</a:t>
            </a:r>
          </a:p>
          <a:p>
            <a:r>
              <a:rPr lang="vi-VN" sz="1200" dirty="0">
                <a:latin typeface="Times New Roman" panose="02020603050405020304" pitchFamily="18" charset="0"/>
                <a:cs typeface="Times New Roman" panose="02020603050405020304" pitchFamily="18" charset="0"/>
              </a:rPr>
              <a:t>Trạm kết nối (</a:t>
            </a:r>
            <a:r>
              <a:rPr lang="vi-VN" sz="1200" dirty="0" err="1">
                <a:latin typeface="Times New Roman" panose="02020603050405020304" pitchFamily="18" charset="0"/>
                <a:cs typeface="Times New Roman" panose="02020603050405020304" pitchFamily="18" charset="0"/>
              </a:rPr>
              <a:t>Gateways</a:t>
            </a:r>
            <a:r>
              <a:rPr lang="vi-VN" sz="1200" dirty="0">
                <a:latin typeface="Times New Roman" panose="02020603050405020304" pitchFamily="18" charset="0"/>
                <a:cs typeface="Times New Roman" panose="02020603050405020304" pitchFamily="18" charset="0"/>
              </a:rPr>
              <a:t>): cầu nối bảo mật giữa thiết bị chưa thông minh và </a:t>
            </a:r>
            <a:r>
              <a:rPr lang="vi-VN" sz="1200" dirty="0" err="1">
                <a:latin typeface="Times New Roman" panose="02020603050405020304" pitchFamily="18" charset="0"/>
                <a:cs typeface="Times New Roman" panose="02020603050405020304" pitchFamily="18" charset="0"/>
              </a:rPr>
              <a:t>Internet</a:t>
            </a:r>
            <a:r>
              <a:rPr lang="vi-VN" sz="1200" dirty="0">
                <a:latin typeface="Times New Roman" panose="02020603050405020304" pitchFamily="18" charset="0"/>
                <a:cs typeface="Times New Roman" panose="02020603050405020304" pitchFamily="18" charset="0"/>
              </a:rPr>
              <a:t>.</a:t>
            </a:r>
          </a:p>
          <a:p>
            <a:r>
              <a:rPr lang="vi-VN" sz="1200" dirty="0">
                <a:latin typeface="Times New Roman" panose="02020603050405020304" pitchFamily="18" charset="0"/>
                <a:cs typeface="Times New Roman" panose="02020603050405020304" pitchFamily="18" charset="0"/>
              </a:rPr>
              <a:t>Hạ tầng mạng &amp; đám mây: sử dụng </a:t>
            </a:r>
            <a:r>
              <a:rPr lang="vi-VN" sz="1200" dirty="0" err="1">
                <a:latin typeface="Times New Roman" panose="02020603050405020304" pitchFamily="18" charset="0"/>
                <a:cs typeface="Times New Roman" panose="02020603050405020304" pitchFamily="18" charset="0"/>
              </a:rPr>
              <a:t>Wi-Fi</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Bluetooth</a:t>
            </a:r>
            <a:r>
              <a:rPr lang="vi-VN" sz="1200" dirty="0">
                <a:latin typeface="Times New Roman" panose="02020603050405020304" pitchFamily="18" charset="0"/>
                <a:cs typeface="Times New Roman" panose="02020603050405020304" pitchFamily="18" charset="0"/>
              </a:rPr>
              <a:t>, </a:t>
            </a:r>
            <a:r>
              <a:rPr lang="vi-VN" sz="1200" dirty="0" err="1">
                <a:latin typeface="Times New Roman" panose="02020603050405020304" pitchFamily="18" charset="0"/>
                <a:cs typeface="Times New Roman" panose="02020603050405020304" pitchFamily="18" charset="0"/>
              </a:rPr>
              <a:t>Zigbee</a:t>
            </a:r>
            <a:r>
              <a:rPr lang="vi-VN" sz="1200" dirty="0">
                <a:latin typeface="Times New Roman" panose="02020603050405020304" pitchFamily="18" charset="0"/>
                <a:cs typeface="Times New Roman" panose="02020603050405020304" pitchFamily="18" charset="0"/>
              </a:rPr>
              <a:t>, 3G/4G/5G… để truyền dữ liệu và lưu trữ, xử lý tập trung.</a:t>
            </a:r>
          </a:p>
          <a:p>
            <a:r>
              <a:rPr lang="vi-VN" sz="1200" dirty="0">
                <a:latin typeface="Times New Roman" panose="02020603050405020304" pitchFamily="18" charset="0"/>
                <a:cs typeface="Times New Roman" panose="02020603050405020304" pitchFamily="18" charset="0"/>
              </a:rPr>
              <a:t>Lớp dịch vụ (</a:t>
            </a:r>
            <a:r>
              <a:rPr lang="vi-VN" sz="1200" dirty="0" err="1">
                <a:latin typeface="Times New Roman" panose="02020603050405020304" pitchFamily="18" charset="0"/>
                <a:cs typeface="Times New Roman" panose="02020603050405020304" pitchFamily="18" charset="0"/>
              </a:rPr>
              <a:t>Services</a:t>
            </a:r>
            <a:r>
              <a:rPr lang="vi-VN" sz="1200" dirty="0">
                <a:latin typeface="Times New Roman" panose="02020603050405020304" pitchFamily="18" charset="0"/>
                <a:cs typeface="Times New Roman" panose="02020603050405020304" pitchFamily="18" charset="0"/>
              </a:rPr>
              <a:t> &amp; </a:t>
            </a:r>
            <a:r>
              <a:rPr lang="vi-VN" sz="1200" dirty="0" err="1">
                <a:latin typeface="Times New Roman" panose="02020603050405020304" pitchFamily="18" charset="0"/>
                <a:cs typeface="Times New Roman" panose="02020603050405020304" pitchFamily="18" charset="0"/>
              </a:rPr>
              <a:t>Solutions</a:t>
            </a:r>
            <a:r>
              <a:rPr lang="vi-VN" sz="1200" dirty="0">
                <a:latin typeface="Times New Roman" panose="02020603050405020304" pitchFamily="18" charset="0"/>
                <a:cs typeface="Times New Roman" panose="02020603050405020304" pitchFamily="18" charset="0"/>
              </a:rPr>
              <a:t>): nền tảng và ứng dụng cung cấp khả năng quản lý, phân tích và bảo mật thông tin .</a:t>
            </a:r>
          </a:p>
          <a:p>
            <a:pPr marL="0" indent="0">
              <a:buNone/>
            </a:pPr>
            <a:r>
              <a:rPr lang="vi-VN" sz="1200" dirty="0">
                <a:latin typeface="Times New Roman" panose="02020603050405020304" pitchFamily="18" charset="0"/>
                <a:cs typeface="Times New Roman" panose="02020603050405020304" pitchFamily="18" charset="0"/>
              </a:rPr>
              <a:t>Với khoảng 14 tỷ thiết bị kết nối hiện nay và dự báo lên tới 27 tỷ vào năm 2025, </a:t>
            </a:r>
            <a:r>
              <a:rPr lang="vi-VN" sz="1200" dirty="0" err="1">
                <a:latin typeface="Times New Roman" panose="02020603050405020304" pitchFamily="18" charset="0"/>
                <a:cs typeface="Times New Roman" panose="02020603050405020304" pitchFamily="18" charset="0"/>
              </a:rPr>
              <a:t>IoT</a:t>
            </a:r>
            <a:r>
              <a:rPr lang="vi-VN" sz="1200" dirty="0">
                <a:latin typeface="Times New Roman" panose="02020603050405020304" pitchFamily="18" charset="0"/>
                <a:cs typeface="Times New Roman" panose="02020603050405020304" pitchFamily="18" charset="0"/>
              </a:rPr>
              <a:t> ngày càng trở thành nền tảng quan trọng cho các ứng dụng thông minh trong y tế, giao thông, nông nghiệp và nhà ở, giúp tự động hóa, nâng cao hiệu quả và cải thiện trải nghiệm người dùng.&amp;#x20;</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Giải pháp &amp; Sơ đồ khối</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Các mục tiêu thiết kế cụ thể cho thiết bị.</a:t>
            </a:r>
          </a:p>
          <a:p>
            <a:pPr algn="l"/>
            <a:r>
              <a:rPr sz="1400">
                <a:solidFill>
                  <a:srgbClr val="000000"/>
                </a:solidFill>
                <a:latin typeface="Calibri"/>
              </a:rPr>
              <a:t>Trình bày sơ đồ khối tổng thể của hệ thống.</a:t>
            </a:r>
          </a:p>
          <a:p>
            <a:pPr algn="l"/>
            <a:r>
              <a:rPr sz="1400">
                <a:solidFill>
                  <a:srgbClr val="000000"/>
                </a:solidFill>
                <a:latin typeface="Calibri"/>
              </a:rPr>
              <a:t>Mô tả luồng dữ liệu và tương tác giữa các khối.</a:t>
            </a:r>
          </a:p>
          <a:p>
            <a:pPr algn="l"/>
            <a:r>
              <a:rPr sz="1400">
                <a:solidFill>
                  <a:srgbClr val="000000"/>
                </a:solidFill>
                <a:latin typeface="Calibri"/>
              </a:rPr>
              <a:t>(Bắt buộc có hình ảnh sơ đồ khối).</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cứng: Vi điều khiển ESP32-S3-MINI-1 (Phần 1)</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Giới thiệu module ESP32-S3-MINI-1.</a:t>
            </a:r>
          </a:p>
          <a:p>
            <a:pPr algn="l"/>
            <a:r>
              <a:rPr sz="1400">
                <a:solidFill>
                  <a:srgbClr val="000000"/>
                </a:solidFill>
                <a:latin typeface="Calibri"/>
              </a:rPr>
              <a:t>Các đặc tính kỹ thuật chính (CPU, bộ nhớ, kết nối Wi-Fi/BLE).</a:t>
            </a:r>
          </a:p>
          <a:p>
            <a:pPr algn="l"/>
            <a:r>
              <a:rPr sz="1400">
                <a:solidFill>
                  <a:srgbClr val="000000"/>
                </a:solidFill>
                <a:latin typeface="Calibri"/>
              </a:rPr>
              <a:t>(Thêm hình ảnh module ESP32-S3).</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cứng: Vi điều khiển ESP32-S3-MINI-1 (Phần 2)</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Các ngoại vi quan trọng được sử dụng (ADC, I2C, SPI, GPIO).</a:t>
            </a:r>
          </a:p>
          <a:p>
            <a:pPr algn="l"/>
            <a:r>
              <a:rPr sz="1400">
                <a:solidFill>
                  <a:srgbClr val="000000"/>
                </a:solidFill>
                <a:latin typeface="Calibri"/>
              </a:rPr>
              <a:t>Lý do lựa chọn ESP32-S3 cho đề tài (hiệu năng, kết nối, cộng đồng hỗ trợ).</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cứng: Cảm biến MAX30102</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Giới thiệu cảm biến MAX30102.</a:t>
            </a:r>
          </a:p>
          <a:p>
            <a:pPr algn="l"/>
            <a:r>
              <a:rPr sz="1400">
                <a:solidFill>
                  <a:srgbClr val="000000"/>
                </a:solidFill>
                <a:latin typeface="Calibri"/>
              </a:rPr>
              <a:t>Nguyên lý hoạt động đo HR và SpO2 (PPG).</a:t>
            </a:r>
          </a:p>
          <a:p>
            <a:pPr algn="l"/>
            <a:r>
              <a:rPr sz="1400">
                <a:solidFill>
                  <a:srgbClr val="000000"/>
                </a:solidFill>
                <a:latin typeface="Calibri"/>
              </a:rPr>
              <a:t>Giao tiếp với vi điều khiển (I2C).</a:t>
            </a:r>
          </a:p>
          <a:p>
            <a:pPr algn="l"/>
            <a:r>
              <a:rPr sz="1400">
                <a:solidFill>
                  <a:srgbClr val="000000"/>
                </a:solidFill>
                <a:latin typeface="Calibri"/>
              </a:rPr>
              <a:t>(Thêm hình ảnh cảm biến MAX30102).</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cứng: Cảm biến LIS2DH12TR</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Giới thiệu cảm biến gia tốc 3 trục LIS2DH12TR.</a:t>
            </a:r>
          </a:p>
          <a:p>
            <a:pPr algn="l"/>
            <a:r>
              <a:rPr sz="1400">
                <a:solidFill>
                  <a:srgbClr val="000000"/>
                </a:solidFill>
                <a:latin typeface="Calibri"/>
              </a:rPr>
              <a:t>Các tính năng chính (độ phân giải, dải đo, phát hiện sự kiện).</a:t>
            </a:r>
          </a:p>
          <a:p>
            <a:pPr algn="l"/>
            <a:r>
              <a:rPr sz="1400">
                <a:solidFill>
                  <a:srgbClr val="000000"/>
                </a:solidFill>
                <a:latin typeface="Calibri"/>
              </a:rPr>
              <a:t>Ứng dụng trong việc phát hiện chuyển động, phân tích giấc ngủ.</a:t>
            </a:r>
          </a:p>
          <a:p>
            <a:pPr algn="l"/>
            <a:r>
              <a:rPr sz="1400">
                <a:solidFill>
                  <a:srgbClr val="000000"/>
                </a:solidFill>
                <a:latin typeface="Calibri"/>
              </a:rPr>
              <a:t>Giao tiếp với vi điều khiển (I2C/SPI).</a:t>
            </a:r>
          </a:p>
          <a:p>
            <a:pPr algn="l"/>
            <a:r>
              <a:rPr sz="1400">
                <a:solidFill>
                  <a:srgbClr val="000000"/>
                </a:solidFill>
                <a:latin typeface="Calibri"/>
              </a:rPr>
              <a:t>(Thêm hình ảnh cảm biến LIS2DH12TR).</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cứng: Quản lý nguồn &amp; Hiển thị</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Mạch sạc pin Li-ion: IC TP4056.</a:t>
            </a:r>
          </a:p>
          <a:p>
            <a:pPr algn="l"/>
            <a:r>
              <a:rPr sz="1400">
                <a:solidFill>
                  <a:srgbClr val="000000"/>
                </a:solidFill>
                <a:latin typeface="Calibri"/>
              </a:rPr>
              <a:t>Mạch ổn áp: IC LDO LP2985-33DBVR.</a:t>
            </a:r>
          </a:p>
          <a:p>
            <a:pPr algn="l"/>
            <a:r>
              <a:rPr sz="1400">
                <a:solidFill>
                  <a:srgbClr val="000000"/>
                </a:solidFill>
                <a:latin typeface="Calibri"/>
              </a:rPr>
              <a:t>Màn hình hiển thị: LCD 1.3 Inch IPS TFT (độ phân giải, giao tiếp SPI).</a:t>
            </a:r>
          </a:p>
          <a:p>
            <a:pPr algn="l"/>
            <a:r>
              <a:rPr sz="1400">
                <a:solidFill>
                  <a:srgbClr val="000000"/>
                </a:solidFill>
                <a:latin typeface="Calibri"/>
              </a:rPr>
              <a:t>Các linh kiện phụ trợ khác (nút nhấn, LED, còi - nếu có).</a:t>
            </a:r>
          </a:p>
          <a:p>
            <a:pPr algn="l"/>
            <a:r>
              <a:rPr sz="1400">
                <a:solidFill>
                  <a:srgbClr val="000000"/>
                </a:solidFill>
                <a:latin typeface="Calibri"/>
              </a:rPr>
              <a:t>(Thêm hình ảnh các IC và màn hình LCD).</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mềm: Môi trường &amp; Nền tảng</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Môi trường phát triển (Arduino IDE / ESP-IDF).</a:t>
            </a:r>
          </a:p>
          <a:p>
            <a:pPr algn="l"/>
            <a:r>
              <a:rPr sz="1400">
                <a:solidFill>
                  <a:srgbClr val="000000"/>
                </a:solidFill>
                <a:latin typeface="Calibri"/>
              </a:rPr>
              <a:t>Ngôn ngữ lập trình (C/C++).</a:t>
            </a:r>
          </a:p>
          <a:p>
            <a:pPr algn="l"/>
            <a:r>
              <a:rPr sz="1400">
                <a:solidFill>
                  <a:srgbClr val="000000"/>
                </a:solidFill>
                <a:latin typeface="Calibri"/>
              </a:rPr>
              <a:t>Các thư viện phần mềm chính được sử dụng (cho cảm biến, màn hình, kết nối,...).</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mềm: Thuật toán xử lý tín hiệu</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Thuật toán lọc nhiễu và tính toán nhịp tim (HR) từ dữ liệu PPG của MAX30102.</a:t>
            </a:r>
          </a:p>
          <a:p>
            <a:pPr algn="l"/>
            <a:r>
              <a:rPr sz="1400">
                <a:solidFill>
                  <a:srgbClr val="000000"/>
                </a:solidFill>
                <a:latin typeface="Calibri"/>
              </a:rPr>
              <a:t>Thuật toán tính toán nồng độ Oxy trong máu (SpO2) từ dữ liệu PPG.</a:t>
            </a:r>
          </a:p>
          <a:p>
            <a:pPr algn="l"/>
            <a:r>
              <a:rPr sz="1400">
                <a:solidFill>
                  <a:srgbClr val="000000"/>
                </a:solidFill>
                <a:latin typeface="Calibri"/>
              </a:rPr>
              <a:t>(Có thể thêm lưu đồ thuật toán hoặc ví dụ tín hiệu).</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1562" cy="51435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4543" y="627017"/>
            <a:ext cx="2039091" cy="3887833"/>
          </a:xfrm>
        </p:spPr>
        <p:txBody>
          <a:bodyPr anchor="ctr">
            <a:normAutofit/>
          </a:bodyPr>
          <a:lstStyle/>
          <a:p>
            <a:r>
              <a:rPr lang="en-US" sz="2700">
                <a:solidFill>
                  <a:srgbClr val="FFFFFF"/>
                </a:solidFill>
                <a:latin typeface="Calibri"/>
              </a:rPr>
              <a:t>Mở đầu </a:t>
            </a:r>
          </a:p>
        </p:txBody>
      </p:sp>
      <p:sp>
        <p:nvSpPr>
          <p:cNvPr id="39" name="Rectangle 38">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7" name="Content Placeholder 2">
            <a:extLst>
              <a:ext uri="{FF2B5EF4-FFF2-40B4-BE49-F238E27FC236}">
                <a16:creationId xmlns:a16="http://schemas.microsoft.com/office/drawing/2014/main" id="{57BABFE9-14CA-5C84-7E41-5474F6D0D852}"/>
              </a:ext>
            </a:extLst>
          </p:cNvPr>
          <p:cNvGraphicFramePr>
            <a:graphicFrameLocks noGrp="1"/>
          </p:cNvGraphicFramePr>
          <p:nvPr>
            <p:ph idx="1"/>
            <p:extLst>
              <p:ext uri="{D42A27DB-BD31-4B8C-83A1-F6EECF244321}">
                <p14:modId xmlns:p14="http://schemas.microsoft.com/office/powerpoint/2010/main" val="1126607065"/>
              </p:ext>
            </p:extLst>
          </p:nvPr>
        </p:nvGraphicFramePr>
        <p:xfrm>
          <a:off x="3494111" y="384629"/>
          <a:ext cx="4492602" cy="4405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2: Công nghệ thiết kế - Phần mềm: Thuật toán phân tích &amp; Giao tiếp</a:t>
            </a:r>
          </a:p>
        </p:txBody>
      </p:sp>
      <p:sp>
        <p:nvSpPr>
          <p:cNvPr id="3" name="Content Placeholder 2"/>
          <p:cNvSpPr>
            <a:spLocks noGrp="1"/>
          </p:cNvSpPr>
          <p:nvPr>
            <p:ph idx="1"/>
          </p:nvPr>
        </p:nvSpPr>
        <p:spPr/>
        <p:txBody>
          <a:bodyPr wrap="square">
            <a:normAutofit fontScale="25000" lnSpcReduction="20000"/>
          </a:bodyPr>
          <a:lstStyle/>
          <a:p>
            <a:pPr algn="l"/>
            <a:r>
              <a:rPr sz="1400">
                <a:solidFill>
                  <a:srgbClr val="000000"/>
                </a:solidFill>
                <a:latin typeface="Calibri"/>
              </a:rPr>
              <a:t>Thuật toán phát hiện chuyển động, phân loại trạng thái (thức/ngủ/vận động) từ LIS2DH12TR.</a:t>
            </a:r>
          </a:p>
          <a:p>
            <a:pPr algn="l"/>
            <a:r>
              <a:rPr sz="1400">
                <a:solidFill>
                  <a:srgbClr val="000000"/>
                </a:solidFill>
                <a:latin typeface="Calibri"/>
              </a:rPr>
              <a:t>Thuật toán phân tích giai đoạn giấc ngủ (nếu có).</a:t>
            </a:r>
          </a:p>
          <a:p>
            <a:pPr algn="l"/>
            <a:r>
              <a:rPr sz="1400">
                <a:solidFill>
                  <a:srgbClr val="000000"/>
                </a:solidFill>
                <a:latin typeface="Calibri"/>
              </a:rPr>
              <a:t>Giao thức truyền dữ liệu (MQTT/HTTP/BLE).</a:t>
            </a:r>
          </a:p>
          <a:p>
            <a:pPr algn="l"/>
            <a:r>
              <a:rPr sz="1400">
                <a:solidFill>
                  <a:srgbClr val="000000"/>
                </a:solidFill>
                <a:latin typeface="Calibri"/>
              </a:rPr>
              <a:t>Tương tác với máy chủ/ứng dụng di động (nếu có).</a:t>
            </a:r>
          </a:p>
          <a:p>
            <a:pPr algn="l"/>
            <a:r>
              <a:rPr sz="1400">
                <a:solidFill>
                  <a:srgbClr val="000000"/>
                </a:solidFill>
                <a:latin typeface="Calibri"/>
              </a:rPr>
              <a:t>Cơ chế cảnh báo.</a:t>
            </a:r>
          </a:p>
          <a:p>
            <a:pPr algn="l"/>
            <a:r>
              <a:rPr sz="1400">
                <a:solidFill>
                  <a:srgbClr val="000000"/>
                </a:solidFill>
                <a:latin typeface="Calibri"/>
              </a:rPr>
              <a:t>Khối xử lý trung tâm: ESP32-S3-MINI-1-N8 (MCU lõi kép, tích hợp Wi-Fi + BLE).</a:t>
            </a:r>
          </a:p>
          <a:p>
            <a:pPr algn="l"/>
            <a:r>
              <a:rPr sz="1400">
                <a:solidFill>
                  <a:srgbClr val="000000"/>
                </a:solidFill>
                <a:latin typeface="Calibri"/>
              </a:rPr>
              <a:t>Server: Nhận MQTT, xử lý và chuyển tiếp vào Database.</a:t>
            </a:r>
          </a:p>
          <a:p>
            <a:pPr algn="l"/>
            <a:r>
              <a:rPr sz="1400">
                <a:solidFill>
                  <a:srgbClr val="000000"/>
                </a:solidFill>
                <a:latin typeface="Calibri"/>
              </a:rPr>
              <a:t>Module ESP32-S3-MINI-1-N8 là phiên bản thu gọn, hiệu năng cao của dòng ESP32-S3 do Espressif Systems sản xuất. Được đóng gói với kích thước chỉ 18 × 25,5 mm, module này kết hợp vi xử lý lõi kép Tensilica® Xtensa® LX7 đạt tốc độ tối đa 240 MHz, Flash SPI 8 MB và SRAM 2 MB. Tích hợp anten PCB cùng khả năng kết nối Wi-Fi 802.11 b/g/n và Bluetooth Low Energy 5.0 (hỗ trợ advertising extension, long range), ESP32-S3-MINI-1-N8 lý tưởng cho các thiết bị IoT đeo tay, cảm biến di động, gateway BLE-to-MQTT và các ứng dụng nhúng tiêu thụ thấp.</a:t>
            </a:r>
          </a:p>
          <a:p>
            <a:pPr algn="l"/>
            <a:r>
              <a:rPr sz="1400">
                <a:solidFill>
                  <a:srgbClr val="000000"/>
                </a:solidFill>
                <a:latin typeface="Calibri"/>
              </a:rPr>
              <a:t>Module ESP32-S3-MINI-1-N8 được thiết kế với hệ thống thông số kỹ thuật toàn diện, đáp ứng nhiều yêu cầu ứng dụng chuyên nghiệp:</a:t>
            </a:r>
          </a:p>
          <a:p>
            <a:pPr algn="l"/>
            <a:r>
              <a:rPr sz="1400">
                <a:solidFill>
                  <a:srgbClr val="000000"/>
                </a:solidFill>
                <a:latin typeface="Calibri"/>
              </a:rPr>
              <a:t>Bluetooth: BLE 5.0, quảng bá extended advertising, long range PHY, đảm bảo phủ sóng rộng và tiết kiệm năng lượng.</a:t>
            </a:r>
          </a:p>
          <a:p>
            <a:pPr algn="l"/>
            <a:r>
              <a:rPr sz="1400">
                <a:solidFill>
                  <a:srgbClr val="000000"/>
                </a:solidFill>
                <a:latin typeface="Calibri"/>
              </a:rPr>
              <a:t>Khuyến cáo bố trí PCB: Đặt tụ lọc nguồn 0,1 µF kết hợp 10 µF sát chân VCC để ổn định; giữ khoảng cách ≥5 mm giữa anten PCB và chi tiết kim loại; sử dụng ground pour rộng xung quanh khu vực RF và duy trì các đường tín hiệu cao tốc có impedance kiểm soát.</a:t>
            </a:r>
          </a:p>
          <a:p>
            <a:pPr algn="l"/>
            <a:r>
              <a:rPr sz="1400">
                <a:solidFill>
                  <a:srgbClr val="000000"/>
                </a:solidFill>
                <a:latin typeface="Calibri"/>
              </a:rPr>
              <a:t>Cảm biến nhịp tim và oxy trong máu MAX30102 được sử dụng để đo nhịp tim và nồng độ Oxy trong máu, thích hợp cho nhiều ứng dụng liên quan đến y sinh. cảm biến sử dụng phương pháp đo quang phổ biến hiện nay với thiết kế và chất liệu mắt đo chuyên biệt từ chính hãng Maxim cho độ chính xác và độ bền cao, nó bao gồm đèn LED bên trong, bộ tách sóng quang, các bộ phận quang học và các thiết bị điện tử, có tiếng ồn thấp với khả năng loại bỏ ánh sáng xung quanh. Cảm biến sử dụng giao tiếp I2C với bộ thư viện sẵn có trên Arduino nên rất dễ sử dụng. Một số ưu điểm của cảm biến:</a:t>
            </a:r>
          </a:p>
          <a:p>
            <a:pPr algn="l"/>
            <a:r>
              <a:rPr sz="1400">
                <a:solidFill>
                  <a:srgbClr val="000000"/>
                </a:solidFill>
                <a:latin typeface="Calibri"/>
              </a:rPr>
              <a:t>MAX30102 cũng có thể được sử dụng với các ngắt, có thể được bật cho một số nguồn như sẵn sàng cấp nguồn, sẵn sàng dữ liệu mới, khử ánh sáng xung quanh, sẵn sàng nhiệt độ và FIFO gần đầy. Với việc tạo ra ngắt, vi điều khiển có thể thực hiện các sự kiện khác không xảy ra trong quá trình thực thi tuần tự chương trình trong khi cảm biến liên tục lấy các mẫu dữ liệu mới.</a:t>
            </a:r>
          </a:p>
          <a:p>
            <a:pPr algn="l"/>
            <a:r>
              <a:rPr sz="1400">
                <a:solidFill>
                  <a:srgbClr val="000000"/>
                </a:solidFill>
                <a:latin typeface="Calibri"/>
              </a:rPr>
              <a:t>Cảm biến: MAX30102</a:t>
            </a:r>
          </a:p>
          <a:p>
            <a:pPr algn="l"/>
            <a:r>
              <a:rPr sz="1400">
                <a:solidFill>
                  <a:srgbClr val="000000"/>
                </a:solidFill>
                <a:latin typeface="Calibri"/>
              </a:rPr>
              <a:t>Cảm biến gia tốc MEMS LIS2DH12TR của STMicroelectronics là module 3 trục, đo gia tốc tĩnh và động với độ nhạy cao và tiêu thụ điện năng thấp, phù hợp cho các thiết bị đeo tay, điện thoại thông minh và ứng dụng IoT. Được đóng gói trong QFN-16 kích thước 3 × 3 mm, LIS2DH12TR trang bị vi điều khiển nội bộ để xử lý ngưỡng ngắt, FIFO và giao diện hướng đến ứng dụng MCU.</a:t>
            </a:r>
          </a:p>
          <a:p>
            <a:pPr algn="l"/>
            <a:r>
              <a:rPr sz="1400">
                <a:solidFill>
                  <a:srgbClr val="000000"/>
                </a:solidFill>
                <a:latin typeface="Calibri"/>
              </a:rPr>
              <a:t>LIS2DH12TR cung cấp dải đo ±2/±4/±8/±16 g có thể cấu hình động, với độ phân giải 12-bit giúp phát hiện chuyển động tinh vi. Điện áp cung cấp từ 1,8 đến 3,6 V và độ tiêu thụ chỉ 2 µA ở chế độ low-power, hỗ trợ đa cấp tốc độ dữ liệu (ODR) từ 1 Hz đến 5 kHz. Tích hợp bộ lọc số và mạch FIFO 32 byte giảm tải cho MCU, cho phép ghi nhận 3 giá trị trục X, Y, Z liên tục và phát tín hiệu ngắt khi đầy FIFO hoặc khi vượt ngưỡng chuyển động đã định.</a:t>
            </a:r>
          </a:p>
          <a:p>
            <a:pPr algn="l"/>
            <a:r>
              <a:rPr sz="1400">
                <a:solidFill>
                  <a:srgbClr val="000000"/>
                </a:solidFill>
                <a:latin typeface="Calibri"/>
              </a:rPr>
              <a:t>Module hỗ trợ giao tiếp I²C lên đến 400 kHz và SPI 4 dây max 10 MHz, với thanh ghi cấu hình linh hoạt để điều chỉnh full-scale, bandwidth, filter modes và threshold. Cảm biến còn cung cấp 2 chân ngắt (INT1, INT2) có thể lập trình cho các sự kiện như free-fall, tap/double-tap, activity/inactivity, zéro motion, slope detection, thuận tiện trong phát hiện sự kiện thời gian thực. Ngoài ra, LIS2DH12TR tích hợp pinpoint self-test, cho phép đánh giá tình trạng cảm biến tại chỗ.</a:t>
            </a:r>
          </a:p>
          <a:p>
            <a:pPr algn="l"/>
            <a:r>
              <a:rPr sz="1400">
                <a:solidFill>
                  <a:srgbClr val="000000"/>
                </a:solidFill>
                <a:latin typeface="Calibri"/>
              </a:rPr>
              <a:t>LP2985-33DBVR của Texas Instruments là bộ điều áp tuyến tính (LDO) cố định đầu ra 3,3 V, tối ưu cho cấp nguồn vi điều khiển và các mạch số tiêu thụ dòng không lớn (≤ 150 mA). IC này nổi bật với độ ồn rất thấp, PSRR cao, và khả năng chịu đựng dải điện áp đầu vào rộng (2,5–16 V), giúp bảo vệ mạch khỏi nhiễu nền do các nguồn chuyển mạch trước đó. LP2985-33DBVR cũng tích hợp chân Enable để dễ dàng điều khiển tắt/mở đầu ra, cùng các tính năng bảo vệ quá dòng và quá nhiệt đảm bảo an toàn cho ứng dụng.</a:t>
            </a:r>
          </a:p>
          <a:p>
            <a:pPr algn="l"/>
            <a:r>
              <a:rPr sz="1400">
                <a:solidFill>
                  <a:srgbClr val="000000"/>
                </a:solidFill>
                <a:latin typeface="Calibri"/>
              </a:rPr>
              <a:t>Chân Enable (EN): Điều khiển bật/tắt LDO</a:t>
            </a:r>
          </a:p>
          <a:p>
            <a:pPr algn="l"/>
            <a:r>
              <a:rPr sz="1400">
                <a:solidFill>
                  <a:srgbClr val="000000"/>
                </a:solidFill>
                <a:latin typeface="Calibri"/>
              </a:rPr>
              <a:t>LCD 1.3 Inch IPS TFT là màn hình LCD IPS kích thước 1.3 inch với độ phân giải 240 × 240 pixel, được điều khiển bởi IC Sitronix ST7789. Bộ điều khiển này tích hợp sẵn các lệnh vẽ điểm ảnh, đường thẳng, hình chữ nhật và ký tự, giúp thuận tiện khi hiển thị giao diện đồ họa phong phú. Màn hình sử dụng giao tiếp SPI chuẩn 4 dây, cùng với 3 chân điều khiển (CS, DC, RST) và 1 chân nguồn LED nền, tổng cộng 7 chân đơn giản, phù hợp cho các bo mạch nhúng như ESP32, STM32 hoặc Arduino.</a:t>
            </a:r>
          </a:p>
          <a:p>
            <a:pPr algn="l"/>
            <a:r>
              <a:rPr sz="1400">
                <a:solidFill>
                  <a:srgbClr val="000000"/>
                </a:solidFill>
                <a:latin typeface="Calibri"/>
              </a:rPr>
              <a:t>Về cơ bản, module hoạt động ở điện áp 2.4–3.3 V cho logic và nguồn LED nền, tiêu thụ khoảng 10 mA (không bao gồm LED nền) và ~20 mA khi bật đầy sáng. Kích thước tấm nền hoạt động (AA) là 23.4 × 23.4 mm, trong khi kích thước tổng thể module vào khoảng 29 × 29 mm, giúp dễ dàng gắn vào các thiết kế PCB nhỏ gọn. Thiết kế 7 chân tín hiệu đơn giản không chỉ tối ưu hóa lượng dây nối mà còn giảm thiểu tài nguyên GPIO trên vi điều khiển, đồng thời vẫn đáp ứng đầy đủ các chức năng điều khiển màn hình cơ bản.</a:t>
            </a:r>
          </a:p>
          <a:p>
            <a:pPr algn="l"/>
            <a:r>
              <a:rPr sz="1400">
                <a:solidFill>
                  <a:srgbClr val="000000"/>
                </a:solidFill>
                <a:latin typeface="Calibri"/>
              </a:rPr>
              <a:t>[Bảng Thông số kỹ thuật chính.]</a:t>
            </a:r>
          </a:p>
          <a:p>
            <a:pPr algn="l"/>
            <a:r>
              <a:rPr sz="1400">
                <a:solidFill>
                  <a:srgbClr val="000000"/>
                </a:solidFill>
                <a:latin typeface="Calibri"/>
              </a:rPr>
              <a:t>[Bảng chân tín hiệu.]</a:t>
            </a:r>
          </a:p>
          <a:p>
            <a:pPr algn="l"/>
            <a:r>
              <a:rPr sz="1400">
                <a:solidFill>
                  <a:srgbClr val="000000"/>
                </a:solidFill>
                <a:latin typeface="Calibri"/>
              </a:rPr>
              <a:t>[Bảng các linh kiện khác được sử dụng trong dự án.]</a:t>
            </a:r>
          </a:p>
          <a:p>
            <a:pPr algn="l"/>
            <a:r>
              <a:rPr sz="1400">
                <a:solidFill>
                  <a:srgbClr val="000000"/>
                </a:solidFill>
                <a:latin typeface="Calibri"/>
              </a:rPr>
              <a:t>[Bảng các chế độ của SPI]</a:t>
            </a:r>
          </a:p>
          <a:p>
            <a:pPr algn="l"/>
            <a:r>
              <a:rPr sz="1400">
                <a:solidFill>
                  <a:srgbClr val="000000"/>
                </a:solidFill>
                <a:latin typeface="Calibri"/>
              </a:rPr>
              <a:t>Cấu trúc phần cứng đơn giản: Dễ dàng triển khai trên các vi điều khiển phổ biến như STM32, AVR, ESP32, hoặc Raspberry Pi.</a:t>
            </a:r>
          </a:p>
          <a:p>
            <a:pPr algn="l"/>
            <a:r>
              <a:rPr sz="1400">
                <a:solidFill>
                  <a:srgbClr val="000000"/>
                </a:solidFill>
                <a:latin typeface="Calibri"/>
              </a:rPr>
              <a:t>MQTT (Message Queuing Telemetry Transport) là một giao thức truyền thông điệp dạng publish/subscribe nhẹ, tiết kiệm băng thông, được thiết kế dành riêng cho các ứng dụng IoT (Internet of Things). Giao thức này ra đời vào năm 1999, được phát triển bởi IBM với mục tiêu ban đầu là truyền tải dữ liệu cảm biến từ xa trong môi trường có băng thông hạn chế, độ trễ cao và không ổn định, điển hình là các ứng dụng giám sát từ xa thông qua vệ tinh. Với đặc điểm gọn nhẹ, đơn giản và hiệu quả cao, MQTT nhanh chóng được ứng dụng rộng rãi vào các hệ thống cảm biến không dây, các hệ thống giám sát sức khỏe, giám sát môi trường, hệ thống điều khiển tự động và đặc biệt là các thiết bị IoT hiện đại.</a:t>
            </a:r>
          </a:p>
          <a:p>
            <a:pPr algn="l"/>
            <a:r>
              <a:rPr sz="1400">
                <a:solidFill>
                  <a:srgbClr val="000000"/>
                </a:solidFill>
                <a:latin typeface="Calibri"/>
              </a:rPr>
              <a:t>Giao thức MQTT hoạt động dựa trên mô hình truyền nhận thông điệp bất đồng bộ theo cấu trúc client-server. Trong mô hình này, một thành phần trung tâm được gọi là Broker (máy chủ môi giới) sẽ giữ vai trò quản lý luồng thông điệp giữa các client, đảm bảo việc truyền tải thông tin diễn ra an toàn, nhanh chóng và tin cậy. Các client trong hệ thống MQTT có thể hoạt động ở hai vai trò chính: Publisher (bên gửi thông điệp) và Subscriber (bên nhận thông điệp). Các publisher sẽ gửi thông điệp lên broker thông qua các chủ đề cụ thể (topics), broker tiếp nhận và chuyển tiếp các thông điệp này đến các subscriber đã đăng ký nhận thông tin từ các topic tương ứng. Cách thức này giúp tách biệt hoàn toàn giữa người gửi và người nhận, giảm sự phụ thuộc trực tiếp giữa các thiết bị, từ đó đơn giản hóa việc phát triển và mở rộng hệ thống.</a:t>
            </a:r>
          </a:p>
          <a:p>
            <a:pPr algn="l"/>
            <a:r>
              <a:rPr sz="1400">
                <a:solidFill>
                  <a:srgbClr val="000000"/>
                </a:solidFill>
                <a:latin typeface="Calibri"/>
              </a:rPr>
              <a:t>MQTT được thiết kế đặc biệt để tối ưu hóa băng thông truyền dẫn và giảm thiểu điện năng tiêu thụ cho các thiết bị sử dụng pin hoặc hoạt động trong môi trường tài nguyên hạn chế. Thông điệp MQTT có cấu trúc đơn giản, gọn nhẹ, bao gồm các trường cơ bản như topic, payload (dữ liệu), QoS (Quality of Service – mức độ đảm bảo chất lượng truyền tải) và Retain (lưu giữ trạng thái cuối cùng). MQTT cung cấp ba mức QoS cơ bản nhằm cân bằng giữa hiệu suất truyền tải và độ tin cậy của thông điệp:</a:t>
            </a:r>
          </a:p>
          <a:p>
            <a:pPr algn="l"/>
            <a:r>
              <a:rPr sz="1400">
                <a:solidFill>
                  <a:srgbClr val="000000"/>
                </a:solidFill>
                <a:latin typeface="Calibri"/>
              </a:rPr>
              <a:t>Giao thức MQTT hoạt động tốt trên nền TCP/IP, hỗ trợ bảo mật qua việc sử dụng các chuẩn SSL/TLS, xác thực người dùng bằng username/password và có thể mã hóa dữ liệu truyền tải nhằm đảm bảo an toàn thông tin. Nhờ cấu trúc nhẹ, việc triển khai giao thức này trên các hệ thống nhúng với vi điều khiển công suất thấp như ESP32, ESP8266, STM32 và Arduino trở nên rất thuận tiện và hiệu quả. Bên cạnh đó, việc MQTT hỗ trợ cơ chế kết nối liên tục hoặc kết nối ngắt quãng định kỳ (keep-alive), giúp tối ưu đáng kể thời lượng pin và tài nguyên mạng trong các ứng dụng IoT di động hoặc từ xa.</a:t>
            </a:r>
          </a:p>
          <a:p>
            <a:pPr algn="l"/>
            <a:r>
              <a:rPr sz="1400">
                <a:solidFill>
                  <a:srgbClr val="000000"/>
                </a:solidFill>
                <a:latin typeface="Calibri"/>
              </a:rPr>
              <a:t>Với các đặc điểm vượt trội kể trên, MQTT đã trở thành lựa chọn phổ biến cho các ứng dụng IoT trong nhiều lĩnh vực, từ nông nghiệp thông minh, tự động hóa công nghiệp, quản lý và giám sát năng lượng, cho tới các ứng dụng thiết bị đeo tay thông minh và y tế cá nhân hiện đại. Giao thức này giúp giảm thiểu phức tạp trong việc truyền tải dữ liệu cảm biến, đồng thời tối ưu hóa độ tin cậy, bảo mật và khả năng mở rộng, đáp ứng tốt các yêu cầu khắt khe của hệ thống IoT trong thực tế.</a:t>
            </a:r>
          </a:p>
          <a:p>
            <a:pPr algn="l"/>
            <a:r>
              <a:rPr sz="1400">
                <a:solidFill>
                  <a:srgbClr val="000000"/>
                </a:solidFill>
                <a:latin typeface="Calibri"/>
              </a:rPr>
              <a:t>Bluetooth Low Energy (BLE), còn được gọi là Bluetooth Smart, là một công nghệ giao tiếp không dây tiết kiệm năng lượng, được phát triển nhằm phục vụ cho các ứng dụng đòi hỏi thời lượng pin dài và tốc độ truyền dữ liệu thấp hoặc trung bình. Chuẩn giao tiếp BLE được giới thiệu lần đầu tiên bởi tổ chức Bluetooth SIG (Bluetooth Special Interest Group) vào năm 2010 như một phần của chuẩn Bluetooth 4.0. Với đặc tính nổi bật là khả năng tiết kiệm năng lượng vượt trội và tương thích rộng rãi với hầu hết các thiết bị di động hiện đại như smartphone, máy tính bảng và máy tính cá nhân, BLE đã nhanh chóng trở thành một trong những chuẩn giao tiếp phổ biến nhất trong các ứng dụng Internet of Things (IoT), thiết bị đeo tay thông minh, các hệ thống theo dõi sức khỏe cá nhân và thiết bị nhà thông minh.</a:t>
            </a:r>
          </a:p>
          <a:p>
            <a:pPr algn="l"/>
            <a:r>
              <a:rPr sz="1400">
                <a:solidFill>
                  <a:srgbClr val="000000"/>
                </a:solidFill>
                <a:latin typeface="Calibri"/>
              </a:rPr>
              <a:t>Cấu trúc hoạt động của BLE dựa trên mô hình giao tiếp không đối xứng giữa hai loại thiết bị chính: Central và Peripheral. Trong đó, thiết bị Central thường là các thiết bị chủ động như điện thoại thông minh hoặc máy tính, chịu trách nhiệm quét và thiết lập kết nối tới các thiết bị Peripheral. Ngược lại, thiết bị Peripheral là các cảm biến, thiết bị đeo tay hay các thiết bị đầu cuối, thường hoạt động ở chế độ tiêu thụ năng lượng thấp, phát các gói tin quảng bá (advertising packets) để các thiết bị Central có thể phát hiện và kết nối. Khi kết nối được thiết lập, BLE cho phép hai thiết bị trao đổi dữ liệu thông qua một cấu trúc dữ liệu đặc biệt gồm các dịch vụ (Services) và các đặc tính (Characteristics), mỗi dịch vụ và đặc tính được nhận dạng thông qua các định danh UUID (Universally Unique Identifier).</a:t>
            </a:r>
          </a:p>
          <a:p>
            <a:pPr algn="l"/>
            <a:r>
              <a:rPr sz="1400">
                <a:solidFill>
                  <a:srgbClr val="000000"/>
                </a:solidFill>
                <a:latin typeface="Calibri"/>
              </a:rPr>
              <a:t>BLE có một cơ chế đặc biệt giúp tiết kiệm điện năng đáng kể so với các chuẩn không dây khác. Điều này được thực hiện thông qua việc quản lý chặt chẽ chu kỳ kết nối, giảm thời gian phát sóng radio và tối ưu các gói dữ liệu truyền tải có kích thước nhỏ gọn (thường không vượt quá vài chục byte mỗi lần). Chính vì vậy, BLE có thể hoạt động hiệu quả ngay cả khi sử dụng các nguồn năng lượng rất nhỏ như pin đồng xu (coin-cell battery). Một ưu điểm nổi bật nữa là khả năng hỗ trợ nhiều chế độ phát quảng bá như Advertising mode, Scanning mode, và Connected mode. Chế độ quảng bá cho phép các thiết bị liên tục phát tín hiệu để dễ dàng được nhận biết, trong khi Connected mode cho phép giao tiếp hai chiều ổn định, tin cậy và bảo mật giữa thiết bị Peripheral và thiết bị Central.</a:t>
            </a:r>
          </a:p>
          <a:p>
            <a:pPr algn="l"/>
            <a:r>
              <a:rPr sz="1400">
                <a:solidFill>
                  <a:srgbClr val="000000"/>
                </a:solidFill>
                <a:latin typeface="Calibri"/>
              </a:rPr>
              <a:t>BLE cung cấp ba mức bảo mật khác nhau dựa trên việc sử dụng mã hóa AES-CCM 128-bit, xác thực, ghép đôi (pairing), và bonding nhằm đảm bảo an toàn dữ liệu truyền tải giữa các thiết bị. Các thiết bị BLE có thể hoạt động trên băng tần 2,4 GHz ISM (Industrial, Scientific, Medical) với tổng cộng 40 kênh, trong đó 3 kênh dành riêng cho quảng bá và 37 kênh còn lại sử dụng cho các phiên kết nối thực sự. Việc sử dụng thuật toán nhảy tần thích nghi (Adaptive Frequency Hopping - AFH) giúp giảm thiểu tối đa các vấn đề nhiễu sóng và xung đột với các thiết bị khác trên cùng băng tần, tăng cường sự ổn định và tin cậy của kết nối.</a:t>
            </a:r>
          </a:p>
          <a:p>
            <a:pPr algn="l"/>
            <a:r>
              <a:rPr sz="1400">
                <a:solidFill>
                  <a:srgbClr val="000000"/>
                </a:solidFill>
                <a:latin typeface="Calibri"/>
              </a:rPr>
              <a:t>Với cấu trúc nhẹ và khả năng tiêu thụ năng lượng thấp vượt trội, giao thức BLE rất phù hợp cho các hệ thống cảm biến thông minh, thiết bị y tế cá nhân như đo nhịp tim, SpO₂, theo dõi chuyển động và giấc ngủ; ngoài ra còn ứng dụng rộng rãi trong các thiết bị nhà thông minh, beacon định vị trong nhà, và nhiều hệ thống IoT công nghiệp khác. Hiện nay, BLE đã được tích hợp rộng rãi vào các nền tảng vi điều khiển phổ biến như ESP32, STM32, Nordic nRF, cũng như có sẵn các thư viện hỗ trợ cho các nền tảng phần mềm như Android, iOS, và Windows, giúp cho việc triển khai và phát triển ứng dụng BLE trở nên dễ dàng và thuận tiện hơn bao giờ hết.</a:t>
            </a:r>
          </a:p>
          <a:p>
            <a:pPr algn="l"/>
            <a:r>
              <a:rPr sz="1400">
                <a:solidFill>
                  <a:srgbClr val="000000"/>
                </a:solidFill>
                <a:latin typeface="Calibri"/>
              </a:rPr>
              <a:t>ESP-IDF (Espressif IoT Development Framework) là một bộ khung phát triển phần mềm chính thức được phát triển bởi Espressif Systems dành riêng cho dòng chip ESP32 và ESP32-S series, hỗ trợ đầy đủ các chức năng cần thiết cho các ứng dụng IoT hiện đại. ESP-IDF cung cấp một môi trường lập trình đầy đủ, tích hợp sẵn hệ điều hành thời gian thực FreeRTOS, thư viện giao tiếp ngoại vi, quản lý bộ nhớ linh hoạt, hỗ trợ mạnh mẽ các kết nối không dây như Wi-Fi, Bluetooth Classic và Bluetooth Low Energy (BLE), cùng khả năng bảo mật nâng cao. Tất cả các tính năng này giúp nhà phát triển có thể nhanh chóng xây dựng, thử nghiệm và triển khai các ứng dụng nhúng một cách chuyên nghiệp và đáng tin cậy.</a:t>
            </a:r>
          </a:p>
          <a:p>
            <a:pPr algn="l"/>
            <a:r>
              <a:rPr sz="1400">
                <a:solidFill>
                  <a:srgbClr val="000000"/>
                </a:solidFill>
                <a:latin typeface="Calibri"/>
              </a:rPr>
              <a:t>ESP-IDF được xây dựng dựa trên ngôn ngữ lập trình C và C++, đảm bảo hiệu suất hoạt động cao, thời gian đáp ứng nhanh và khả năng tùy biến mạnh mẽ. Framework này cung cấp một kiến trúc module rất rõ ràng và trực quan, giúp người dùng dễ dàng quản lý các chức năng riêng biệt như giao tiếp ngoại vi UART, I²C, SPI; giao thức mạng TCP/IP, MQTT, HTTP; hệ thống tập tin ảo SPIFFS, FATFS và đặc biệt là khả năng cập nhật phần mềm OTA (Over-The-Air) một cách dễ dàng. Bên cạnh đó, ESP-IDF còn tích hợp các công cụ mạnh mẽ hỗ trợ debug và profiling hiệu suất như ESP32 OpenOCD và ESP SystemView, giúp quá trình phát triển và kiểm thử ứng dụng trở nên thuận lợi và chính xác hơn.</a:t>
            </a:r>
          </a:p>
          <a:p>
            <a:pPr algn="l"/>
            <a:r>
              <a:rPr sz="1400">
                <a:solidFill>
                  <a:srgbClr val="000000"/>
                </a:solidFill>
                <a:latin typeface="Calibri"/>
              </a:rPr>
              <a:t>Một trong những ưu điểm nổi bật nhất của ESP-IDF là khả năng quản lý và phân chia tài nguyên hệ thống một cách linh hoạt và hiệu quả nhờ vào FreeRTOS được tích hợp sẵn. FreeRTOS cho phép tạo nhiều tác vụ song song (multi-tasking), đồng bộ hóa các tác vụ bằng semaphore, mutex và event groups, quản lý bộ nhớ heap một cách linh hoạt, giúp tối ưu hóa hiệu năng và độ ổn định trong các ứng dụng đòi hỏi tính thời gian thực nghiêm ngặt. Bên cạnh đó, ESP-IDF hỗ trợ khả năng quản lý năng lượng thông minh, cho phép chip ESP32 chuyển đổi linh hoạt giữa nhiều chế độ vận hành như active mode, modem-sleep mode, light-sleep mode và deep-sleep mode, giúp tối ưu đáng kể điện năng tiêu thụ trong các ứng dụng chạy pin dài ngày.</a:t>
            </a:r>
          </a:p>
          <a:p>
            <a:pPr algn="l"/>
            <a:r>
              <a:rPr sz="1400">
                <a:solidFill>
                  <a:srgbClr val="000000"/>
                </a:solidFill>
                <a:latin typeface="Calibri"/>
              </a:rPr>
              <a:t>Nhìn chung, với những ưu điểm nổi bật như cấu trúc module rõ ràng, hỗ trợ FreeRTOS mạnh mẽ, khả năng bảo mật cao, quản lý năng lượng hiệu quả và cộng đồng hỗ trợ đông đảo, ESP-IDF thực sự là lựa chọn lý tưởng và chuyên nghiệp cho các nhà phát triển muốn xây dựng các hệ thống IoT hiện đại, ổn định và bảo mật dựa trên nền tảng vi điều khiển ESP32.</a:t>
            </a:r>
          </a:p>
          <a:p>
            <a:pPr algn="l"/>
            <a:r>
              <a:rPr sz="1400">
                <a:solidFill>
                  <a:srgbClr val="000000"/>
                </a:solidFill>
                <a:latin typeface="Calibri"/>
              </a:rPr>
              <a:t>Ngoài ra, Python đặc biệt phù hợp với các hệ thống IoT và ứng dụng nhúng nhờ khả năng dễ dàng kết nối và giao tiếp với phần cứng thông qua các thư viện có sẵn. Ví dụ như thư viện PySerial cho phép Python tương tác với các thiết bị ngoại vi thông qua giao tiếp UART, hoặc thư viện Paho MQTT cung cấp khả năng tích hợp nhanh chóng với các hệ thống sử dụng giao thức MQTT. Với các bo mạch nhúng thông dụng như Raspberry Pi hay ESP32, Python giúp đơn giản hóa việc lập trình, giảm thời gian phát triển, đồng thời tối ưu hóa hiệu quả sử dụng tài nguyên của hệ thống nhúng.</a:t>
            </a:r>
          </a:p>
          <a:p>
            <a:pPr algn="l"/>
            <a:r>
              <a:rPr sz="1400">
                <a:solidFill>
                  <a:srgbClr val="000000"/>
                </a:solidFill>
                <a:latin typeface="Calibri"/>
              </a:rPr>
              <a:t>Ứng dụng rộng rãi trong lĩnh vực IoT và hệ thống nhúng: Python có khả năng giao tiếp hiệu quả với phần cứng nhúng thông qua các thư viện chuyên dụng như PySerial, GPIO, và MicroPython. Đặc biệt phù hợp khi lập trình cho các bo mạch phổ biến như Raspberry Pi, ESP32.</a:t>
            </a:r>
          </a:p>
          <a:p>
            <a:pPr algn="l"/>
            <a:r>
              <a:rPr sz="1400">
                <a:solidFill>
                  <a:srgbClr val="000000"/>
                </a:solidFill>
                <a:latin typeface="Calibri"/>
              </a:rPr>
              <a:t>Hiệu quả cho các ứng dụng trí tuệ nhân tạo và khoa học dữ liệu: Python là ngôn ngữ được sử dụng nhiều nhất trong lĩnh vực AI và khoa học dữ liệu nhờ vào các thư viện chuyên biệt, khả năng xử lý dữ liệu lớn nhanh chóng, và cộng đồng chuyên gia đông đảo hỗ trợ phát triển các thuật toán tiên tiến.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3: Thiết kế &amp; Thi công - Sơ đồ nguyên lý</a:t>
            </a:r>
          </a:p>
        </p:txBody>
      </p:sp>
      <p:sp>
        <p:nvSpPr>
          <p:cNvPr id="3" name="Content Placeholder 2"/>
          <p:cNvSpPr>
            <a:spLocks noGrp="1"/>
          </p:cNvSpPr>
          <p:nvPr>
            <p:ph idx="1"/>
          </p:nvPr>
        </p:nvSpPr>
        <p:spPr/>
        <p:txBody>
          <a:bodyPr wrap="square"/>
          <a:lstStyle/>
          <a:p>
            <a:pPr algn="l"/>
            <a:r>
              <a:rPr sz="1400">
                <a:solidFill>
                  <a:srgbClr val="000000"/>
                </a:solidFill>
                <a:latin typeface="Calibri"/>
              </a:rPr>
              <a:t>Trình bày chi tiết sơ đồ nguyên lý mạch điện.</a:t>
            </a:r>
          </a:p>
          <a:p>
            <a:pPr algn="l"/>
            <a:r>
              <a:rPr sz="1400">
                <a:solidFill>
                  <a:srgbClr val="000000"/>
                </a:solidFill>
                <a:latin typeface="Calibri"/>
              </a:rPr>
              <a:t>Giải thích kết nối giữa vi điều khiển, cảm biến, khối nguồn, màn hình và các thành phần khác.</a:t>
            </a:r>
          </a:p>
          <a:p>
            <a:pPr algn="l"/>
            <a:r>
              <a:rPr sz="1400">
                <a:solidFill>
                  <a:srgbClr val="000000"/>
                </a:solidFill>
                <a:latin typeface="Calibri"/>
              </a:rPr>
              <a:t>Các lưu ý quan trọng trong thiết kế nguyên lý.</a:t>
            </a:r>
          </a:p>
          <a:p>
            <a:pPr algn="l"/>
            <a:r>
              <a:rPr sz="1400">
                <a:solidFill>
                  <a:srgbClr val="000000"/>
                </a:solidFill>
                <a:latin typeface="Calibri"/>
              </a:rPr>
              <a:t>(Bắt buộc có hình ảnh sơ đồ nguyên lý rõ nét).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3: Thiết kế &amp; Thi công - Thiết kế mạch in PCB (Phần 1)</a:t>
            </a:r>
          </a:p>
        </p:txBody>
      </p:sp>
      <p:sp>
        <p:nvSpPr>
          <p:cNvPr id="3" name="Content Placeholder 2"/>
          <p:cNvSpPr>
            <a:spLocks noGrp="1"/>
          </p:cNvSpPr>
          <p:nvPr>
            <p:ph idx="1"/>
          </p:nvPr>
        </p:nvSpPr>
        <p:spPr/>
        <p:txBody>
          <a:bodyPr wrap="square"/>
          <a:lstStyle/>
          <a:p>
            <a:pPr algn="l"/>
            <a:r>
              <a:rPr sz="1400">
                <a:solidFill>
                  <a:srgbClr val="000000"/>
                </a:solidFill>
                <a:latin typeface="Calibri"/>
              </a:rPr>
              <a:t>Phần mềm thiết kế PCB được sử dụng (Altium, KiCad, Eagle,...).</a:t>
            </a:r>
          </a:p>
          <a:p>
            <a:pPr algn="l"/>
            <a:r>
              <a:rPr sz="1400">
                <a:solidFill>
                  <a:srgbClr val="000000"/>
                </a:solidFill>
                <a:latin typeface="Calibri"/>
              </a:rPr>
              <a:t>Nguyên tắc bố trí linh kiện (component placement).</a:t>
            </a:r>
          </a:p>
          <a:p>
            <a:pPr algn="l"/>
            <a:r>
              <a:rPr sz="1400">
                <a:solidFill>
                  <a:srgbClr val="000000"/>
                </a:solidFill>
                <a:latin typeface="Calibri"/>
              </a:rPr>
              <a:t>(Thêm hình ảnh quá trình layout hoặc bố trí linh kiện).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3: Thiết kế &amp; Thi công - Thiết kế mạch in PCB (Phần 2)</a:t>
            </a:r>
          </a:p>
        </p:txBody>
      </p:sp>
      <p:sp>
        <p:nvSpPr>
          <p:cNvPr id="3" name="Content Placeholder 2"/>
          <p:cNvSpPr>
            <a:spLocks noGrp="1"/>
          </p:cNvSpPr>
          <p:nvPr>
            <p:ph idx="1"/>
          </p:nvPr>
        </p:nvSpPr>
        <p:spPr/>
        <p:txBody>
          <a:bodyPr wrap="square"/>
          <a:lstStyle/>
          <a:p>
            <a:pPr algn="l"/>
            <a:r>
              <a:rPr sz="1400">
                <a:solidFill>
                  <a:srgbClr val="000000"/>
                </a:solidFill>
                <a:latin typeface="Calibri"/>
              </a:rPr>
              <a:t>Nguyên tắc đi dây (routing), tối ưu tín hiệu, phân tách nguồn/đất.</a:t>
            </a:r>
          </a:p>
          <a:p>
            <a:pPr algn="l"/>
            <a:r>
              <a:rPr sz="1400">
                <a:solidFill>
                  <a:srgbClr val="000000"/>
                </a:solidFill>
                <a:latin typeface="Calibri"/>
              </a:rPr>
              <a:t>Thiết kế lớp phủ đồng (copper pour), mặt nạ hàn (solder mask), chú thích (silkscreen).</a:t>
            </a:r>
          </a:p>
          <a:p>
            <a:pPr algn="l"/>
            <a:r>
              <a:rPr sz="1400">
                <a:solidFill>
                  <a:srgbClr val="000000"/>
                </a:solidFill>
                <a:latin typeface="Calibri"/>
              </a:rPr>
              <a:t>(Thêm hình ảnh mạch PCB đã hoàn thiện layout - top/bottom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3: Thiết kế &amp; Thi công - Lắp ráp &amp; Kiểm thử</a:t>
            </a:r>
          </a:p>
        </p:txBody>
      </p:sp>
      <p:sp>
        <p:nvSpPr>
          <p:cNvPr id="3" name="Content Placeholder 2"/>
          <p:cNvSpPr>
            <a:spLocks noGrp="1"/>
          </p:cNvSpPr>
          <p:nvPr>
            <p:ph idx="1"/>
          </p:nvPr>
        </p:nvSpPr>
        <p:spPr/>
        <p:txBody>
          <a:bodyPr wrap="square"/>
          <a:lstStyle/>
          <a:p>
            <a:pPr algn="l"/>
            <a:r>
              <a:rPr sz="1400">
                <a:solidFill>
                  <a:srgbClr val="000000"/>
                </a:solidFill>
                <a:latin typeface="Calibri"/>
              </a:rPr>
              <a:t>Quy trình đặt mạch và hàn linh kiện (SMD/THT).</a:t>
            </a:r>
          </a:p>
          <a:p>
            <a:pPr algn="l"/>
            <a:r>
              <a:rPr sz="1400">
                <a:solidFill>
                  <a:srgbClr val="000000"/>
                </a:solidFill>
                <a:latin typeface="Calibri"/>
              </a:rPr>
              <a:t>Các bước kiểm tra phần cứng ban đầu (kiểm tra nguồn, nạp bootloader,...).</a:t>
            </a:r>
          </a:p>
          <a:p>
            <a:pPr algn="l"/>
            <a:r>
              <a:rPr sz="1400">
                <a:solidFill>
                  <a:srgbClr val="000000"/>
                </a:solidFill>
                <a:latin typeface="Calibri"/>
              </a:rPr>
              <a:t>Quá trình gỡ lỗi (debugging) phần cứng và phần mềm.</a:t>
            </a:r>
          </a:p>
          <a:p>
            <a:pPr algn="l"/>
            <a:r>
              <a:rPr sz="1400">
                <a:solidFill>
                  <a:srgbClr val="000000"/>
                </a:solidFill>
                <a:latin typeface="Calibri"/>
              </a:rPr>
              <a:t>(Thêm hình ảnh quá trình lắp ráp, hàn mạch, kiểm thử).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3: Thiết kế &amp; Thi công - Sản phẩm hoàn thiện</a:t>
            </a:r>
          </a:p>
        </p:txBody>
      </p:sp>
      <p:sp>
        <p:nvSpPr>
          <p:cNvPr id="3" name="Content Placeholder 2"/>
          <p:cNvSpPr>
            <a:spLocks noGrp="1"/>
          </p:cNvSpPr>
          <p:nvPr>
            <p:ph idx="1"/>
          </p:nvPr>
        </p:nvSpPr>
        <p:spPr/>
        <p:txBody>
          <a:bodyPr wrap="square"/>
          <a:lstStyle/>
          <a:p>
            <a:pPr algn="l"/>
            <a:r>
              <a:rPr sz="1400">
                <a:solidFill>
                  <a:srgbClr val="000000"/>
                </a:solidFill>
                <a:latin typeface="Calibri"/>
              </a:rPr>
              <a:t>Trình bày hình ảnh sản phẩm thực tế sau khi lắp ráp hoàn chỉnh.</a:t>
            </a:r>
          </a:p>
          <a:p>
            <a:pPr algn="l"/>
            <a:r>
              <a:rPr sz="1400">
                <a:solidFill>
                  <a:srgbClr val="000000"/>
                </a:solidFill>
                <a:latin typeface="Calibri"/>
              </a:rPr>
              <a:t>Mô tả về vỏ hộp (nếu có) và hình dáng cuối cùng của thiết bị.</a:t>
            </a:r>
          </a:p>
          <a:p>
            <a:pPr algn="l"/>
            <a:r>
              <a:rPr sz="1400">
                <a:solidFill>
                  <a:srgbClr val="000000"/>
                </a:solidFill>
                <a:latin typeface="Calibri"/>
              </a:rPr>
              <a:t>(Bắt buộc có nhiều hình ảnh sản phẩm từ các góc độ khác nhau).</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4: Kết quả &amp; Đánh giá - Phương pháp thử nghiệm</a:t>
            </a:r>
          </a:p>
        </p:txBody>
      </p:sp>
      <p:sp>
        <p:nvSpPr>
          <p:cNvPr id="3" name="Content Placeholder 2"/>
          <p:cNvSpPr>
            <a:spLocks noGrp="1"/>
          </p:cNvSpPr>
          <p:nvPr>
            <p:ph idx="1"/>
          </p:nvPr>
        </p:nvSpPr>
        <p:spPr/>
        <p:txBody>
          <a:bodyPr wrap="square"/>
          <a:lstStyle/>
          <a:p>
            <a:pPr algn="l"/>
            <a:r>
              <a:rPr sz="1400">
                <a:solidFill>
                  <a:srgbClr val="000000"/>
                </a:solidFill>
                <a:latin typeface="Calibri"/>
              </a:rPr>
              <a:t>Mô tả môi trường và kịch bản thử nghiệm.</a:t>
            </a:r>
          </a:p>
          <a:p>
            <a:pPr algn="l"/>
            <a:r>
              <a:rPr sz="1400">
                <a:solidFill>
                  <a:srgbClr val="000000"/>
                </a:solidFill>
                <a:latin typeface="Calibri"/>
              </a:rPr>
              <a:t>Các thiết bị tham chiếu được sử dụng để so sánh (nếu có).</a:t>
            </a:r>
          </a:p>
          <a:p>
            <a:pPr algn="l"/>
            <a:r>
              <a:rPr sz="1400">
                <a:solidFill>
                  <a:srgbClr val="000000"/>
                </a:solidFill>
                <a:latin typeface="Calibri"/>
              </a:rPr>
              <a:t>Các thông số được đo đạc và tiêu chí đánh giá.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4: Kết quả &amp; Đánh giá - Kết quả đo lường (Phần 1)</a:t>
            </a:r>
          </a:p>
        </p:txBody>
      </p:sp>
      <p:sp>
        <p:nvSpPr>
          <p:cNvPr id="3" name="Content Placeholder 2"/>
          <p:cNvSpPr>
            <a:spLocks noGrp="1"/>
          </p:cNvSpPr>
          <p:nvPr>
            <p:ph idx="1"/>
          </p:nvPr>
        </p:nvSpPr>
        <p:spPr/>
        <p:txBody>
          <a:bodyPr wrap="square"/>
          <a:lstStyle/>
          <a:p>
            <a:pPr algn="l"/>
            <a:r>
              <a:rPr sz="1400">
                <a:solidFill>
                  <a:srgbClr val="000000"/>
                </a:solidFill>
                <a:latin typeface="Calibri"/>
              </a:rPr>
              <a:t>Trình bày kết quả đo nhịp tim (HR) và SpO2.</a:t>
            </a:r>
          </a:p>
          <a:p>
            <a:pPr algn="l"/>
            <a:r>
              <a:rPr sz="1400">
                <a:solidFill>
                  <a:srgbClr val="000000"/>
                </a:solidFill>
                <a:latin typeface="Calibri"/>
              </a:rPr>
              <a:t>So sánh với thiết bị tham chiếu (nếu có).</a:t>
            </a:r>
          </a:p>
          <a:p>
            <a:pPr algn="l"/>
            <a:r>
              <a:rPr sz="1400">
                <a:solidFill>
                  <a:srgbClr val="000000"/>
                </a:solidFill>
                <a:latin typeface="Calibri"/>
              </a:rPr>
              <a:t>Đánh giá độ chính xác và ổn định.</a:t>
            </a:r>
          </a:p>
          <a:p>
            <a:pPr algn="l"/>
            <a:r>
              <a:rPr sz="1400">
                <a:solidFill>
                  <a:srgbClr val="000000"/>
                </a:solidFill>
                <a:latin typeface="Calibri"/>
              </a:rPr>
              <a:t>(Bắt buộc có biểu đồ/bảng số liệu kết quả đo HR, SpO2).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4: Kết quả &amp; Đánh giá - Kết quả đo lường (Phần 2)</a:t>
            </a:r>
          </a:p>
        </p:txBody>
      </p:sp>
      <p:sp>
        <p:nvSpPr>
          <p:cNvPr id="3" name="Content Placeholder 2"/>
          <p:cNvSpPr>
            <a:spLocks noGrp="1"/>
          </p:cNvSpPr>
          <p:nvPr>
            <p:ph idx="1"/>
          </p:nvPr>
        </p:nvSpPr>
        <p:spPr/>
        <p:txBody>
          <a:bodyPr wrap="square"/>
          <a:lstStyle/>
          <a:p>
            <a:pPr algn="l"/>
            <a:r>
              <a:rPr sz="1400">
                <a:solidFill>
                  <a:srgbClr val="000000"/>
                </a:solidFill>
                <a:latin typeface="Calibri"/>
              </a:rPr>
              <a:t>Trình bày kết quả theo dõi chuyển động và phân tích giấc ngủ.</a:t>
            </a:r>
          </a:p>
          <a:p>
            <a:pPr algn="l"/>
            <a:r>
              <a:rPr sz="1400">
                <a:solidFill>
                  <a:srgbClr val="000000"/>
                </a:solidFill>
                <a:latin typeface="Calibri"/>
              </a:rPr>
              <a:t>Đánh giá khả năng phát hiện trạng thái thức/ngủ, các giai đoạn ngủ.</a:t>
            </a:r>
          </a:p>
          <a:p>
            <a:pPr algn="l"/>
            <a:r>
              <a:rPr sz="1400">
                <a:solidFill>
                  <a:srgbClr val="000000"/>
                </a:solidFill>
                <a:latin typeface="Calibri"/>
              </a:rPr>
              <a:t>Kết quả kiểm tra chức năng cảnh báo, truyền tin.</a:t>
            </a:r>
          </a:p>
          <a:p>
            <a:pPr algn="l"/>
            <a:r>
              <a:rPr sz="1400">
                <a:solidFill>
                  <a:srgbClr val="000000"/>
                </a:solidFill>
                <a:latin typeface="Calibri"/>
              </a:rPr>
              <a:t>Đánh giá thời lượng pin.</a:t>
            </a:r>
          </a:p>
          <a:p>
            <a:pPr algn="l"/>
            <a:r>
              <a:rPr sz="1400">
                <a:solidFill>
                  <a:srgbClr val="000000"/>
                </a:solidFill>
                <a:latin typeface="Calibri"/>
              </a:rPr>
              <a:t>(Bắt buộc có biểu đồ/hình ảnh minh họa kết quả theo dõi giấc ngủ, chuyển động).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Chương 4: Kết quả &amp; Đánh giá - Thảo luận</a:t>
            </a:r>
          </a:p>
        </p:txBody>
      </p:sp>
      <p:sp>
        <p:nvSpPr>
          <p:cNvPr id="3" name="Content Placeholder 2"/>
          <p:cNvSpPr>
            <a:spLocks noGrp="1"/>
          </p:cNvSpPr>
          <p:nvPr>
            <p:ph idx="1"/>
          </p:nvPr>
        </p:nvSpPr>
        <p:spPr/>
        <p:txBody>
          <a:bodyPr wrap="square"/>
          <a:lstStyle/>
          <a:p>
            <a:pPr algn="l"/>
            <a:r>
              <a:rPr sz="1400">
                <a:solidFill>
                  <a:srgbClr val="000000"/>
                </a:solidFill>
                <a:latin typeface="Calibri"/>
              </a:rPr>
              <a:t>Phân tích, diễn giải các kết quả đạt được.</a:t>
            </a:r>
          </a:p>
          <a:p>
            <a:pPr algn="l"/>
            <a:r>
              <a:rPr sz="1400">
                <a:solidFill>
                  <a:srgbClr val="000000"/>
                </a:solidFill>
                <a:latin typeface="Calibri"/>
              </a:rPr>
              <a:t>So sánh kết quả với mục tiêu thiết kế ban đầu.</a:t>
            </a:r>
          </a:p>
          <a:p>
            <a:pPr algn="l"/>
            <a:r>
              <a:rPr sz="1400">
                <a:solidFill>
                  <a:srgbClr val="000000"/>
                </a:solidFill>
                <a:latin typeface="Calibri"/>
              </a:rPr>
              <a:t>Thảo luận về những ưu điểm, hạn chế của thiết bị.</a:t>
            </a:r>
          </a:p>
          <a:p>
            <a:pPr algn="l"/>
            <a:r>
              <a:rPr sz="1400">
                <a:solidFill>
                  <a:srgbClr val="000000"/>
                </a:solidFill>
                <a:latin typeface="Calibri"/>
              </a:rPr>
              <a:t>Các thách thức gặp phải trong quá trình thực hiện.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4" y="274320"/>
            <a:ext cx="7269480" cy="994171"/>
          </a:xfrm>
        </p:spPr>
        <p:txBody>
          <a:bodyPr>
            <a:normAutofit/>
          </a:bodyPr>
          <a:lstStyle/>
          <a:p>
            <a:r>
              <a:rPr lang="vi-VN" dirty="0">
                <a:latin typeface="Times New Roman" panose="02020603050405020304" pitchFamily="18" charset="0"/>
                <a:cs typeface="Times New Roman" panose="02020603050405020304" pitchFamily="18" charset="0"/>
              </a:rPr>
              <a:t>Chương 1: Tổng quan - Tính thực tiễn</a:t>
            </a:r>
          </a:p>
        </p:txBody>
      </p:sp>
      <p:sp>
        <p:nvSpPr>
          <p:cNvPr id="15" name="Content Placeholder 2"/>
          <p:cNvSpPr>
            <a:spLocks noGrp="1"/>
          </p:cNvSpPr>
          <p:nvPr>
            <p:ph idx="1"/>
          </p:nvPr>
        </p:nvSpPr>
        <p:spPr>
          <a:xfrm>
            <a:off x="946404" y="1371600"/>
            <a:ext cx="6446520" cy="3263502"/>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Đề tài xuất phát từ thực tế nhu cầu theo dõi sức khỏe cá nhân ngày càng cấp thiết trong bối cảnh công việc căng thẳng, môi trường ô nhiễm và chất lượng giấc ngủ của nhiều nhóm dân cư – đặc biệt là người trẻ và người cao tuổi – đang suy giảm nghiêm trọng, kéo theo các hệ lụy tiêu cực về thể chất và tinh thần . Hầu hết các giải pháp giám sát giấc ngủ hiện nay vẫn phụ thuộc vào thiết bị chuyên dụng có chi phí cao hoặc cần hạ tầng y tế phức tạp, khó triển khai đại trà và không đảm bảo khả năng hỗ trợ khẩn cấp trong lúc ngủ . Vì vậy, đề tài nhằm nghiên cứu, thiết kế và chế tạo một thiết bị thông minh nhỏ gọn, tích hợp khả năng ghi nhận các chỉ số sinh học cơ bản (nhịp tim, chuyển động), phân tích chu kỳ giấc ngủ để đánh giá chất lượng và cảnh báo sớm khi phát hiện dấu hiệu bất thường, đồng thời nhắc nhở vận động định kỳ và hỗ trợ truyền tin khẩn cấp có định vị nhằm bảo vệ người dùng trong tình huống nguy hiểm . Việc phát triển thiết bị này không chỉ làm giảm gánh nặng cho hệ thống y tế, mà còn góp phần nâng cao ý thức cộng đồng về chăm sóc sức khỏe chủ động và sớm, qua đó cải thiện chất lượng cuộc sống trong thời đại số hóa .</a:t>
            </a:r>
          </a:p>
        </p:txBody>
      </p:sp>
      <p:sp>
        <p:nvSpPr>
          <p:cNvPr id="35" name="Rectangle 34">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Kết luận - Tóm tắt &amp; Đóng góp</a:t>
            </a:r>
          </a:p>
        </p:txBody>
      </p:sp>
      <p:sp>
        <p:nvSpPr>
          <p:cNvPr id="3" name="Content Placeholder 2"/>
          <p:cNvSpPr>
            <a:spLocks noGrp="1"/>
          </p:cNvSpPr>
          <p:nvPr>
            <p:ph idx="1"/>
          </p:nvPr>
        </p:nvSpPr>
        <p:spPr/>
        <p:txBody>
          <a:bodyPr wrap="square"/>
          <a:lstStyle/>
          <a:p>
            <a:pPr algn="l"/>
            <a:r>
              <a:rPr sz="1400">
                <a:solidFill>
                  <a:srgbClr val="000000"/>
                </a:solidFill>
                <a:latin typeface="Calibri"/>
              </a:rPr>
              <a:t>Tóm tắt lại quá trình thực hiện đồ án và các kết quả chính.</a:t>
            </a:r>
          </a:p>
          <a:p>
            <a:pPr algn="l"/>
            <a:r>
              <a:rPr sz="1400">
                <a:solidFill>
                  <a:srgbClr val="000000"/>
                </a:solidFill>
                <a:latin typeface="Calibri"/>
              </a:rPr>
              <a:t>Khẳng định các chức năng và khả năng của thiết bị đã chế tạo.</a:t>
            </a:r>
          </a:p>
          <a:p>
            <a:pPr algn="l"/>
            <a:r>
              <a:rPr sz="1400">
                <a:solidFill>
                  <a:srgbClr val="000000"/>
                </a:solidFill>
                <a:latin typeface="Calibri"/>
              </a:rPr>
              <a:t>Nêu bật những đóng góp của đề tài (về mặt kỹ thuật, ứng dụng).</a:t>
            </a:r>
          </a:p>
          <a:p>
            <a:pPr algn="l"/>
            <a:r>
              <a:rPr sz="1400">
                <a:solidFill>
                  <a:srgbClr val="000000"/>
                </a:solidFill>
                <a:latin typeface="Calibri"/>
              </a:rPr>
              <a:t>Hoạt động của thiết bị phụ thuộc vào độ ổn định của wifi/BLE.</a:t>
            </a:r>
          </a:p>
          <a:p>
            <a:pPr algn="l"/>
            <a:r>
              <a:rPr sz="1400">
                <a:solidFill>
                  <a:srgbClr val="000000"/>
                </a:solidFill>
                <a:latin typeface="Calibri"/>
              </a:rPr>
              <a:t>Không có phương án hoạt động khi không thể gửi dữ liệu lên điện thoại khi mất wifi và mất ble.</a:t>
            </a:r>
          </a:p>
          <a:p>
            <a:pPr algn="l"/>
            <a:r>
              <a:rPr sz="1400">
                <a:solidFill>
                  <a:srgbClr val="000000"/>
                </a:solidFill>
                <a:latin typeface="Calibri"/>
              </a:rPr>
              <a:t>Phát triển thêm chức năng lưu trữ và gửi thông tin khi mất hoàn toàn kết nối với wifi và 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800">
                <a:solidFill>
                  <a:srgbClr val="000000"/>
                </a:solidFill>
                <a:latin typeface="Calibri"/>
              </a:rPr>
              <a:t>Kết luận - Hướng phát triển &amp; Hỏi đáp</a:t>
            </a:r>
          </a:p>
        </p:txBody>
      </p:sp>
      <p:sp>
        <p:nvSpPr>
          <p:cNvPr id="3" name="Content Placeholder 2"/>
          <p:cNvSpPr>
            <a:spLocks noGrp="1"/>
          </p:cNvSpPr>
          <p:nvPr>
            <p:ph idx="1"/>
          </p:nvPr>
        </p:nvSpPr>
        <p:spPr/>
        <p:txBody>
          <a:bodyPr wrap="square"/>
          <a:lstStyle/>
          <a:p>
            <a:pPr algn="l"/>
            <a:r>
              <a:rPr sz="1400">
                <a:solidFill>
                  <a:srgbClr val="000000"/>
                </a:solidFill>
                <a:latin typeface="Calibri"/>
              </a:rPr>
              <a:t>Đề xuất các hướng cải tiến, nâng cấp và phát triển tiếp theo cho thiết bị.</a:t>
            </a:r>
          </a:p>
          <a:p>
            <a:pPr algn="l"/>
            <a:r>
              <a:rPr sz="1400">
                <a:solidFill>
                  <a:srgbClr val="000000"/>
                </a:solidFill>
                <a:latin typeface="Calibri"/>
              </a:rPr>
              <a:t>Lời cảm ơn (ngắn gọn, tùy chọn).</a:t>
            </a:r>
          </a:p>
          <a:p>
            <a:pPr algn="l"/>
            <a:r>
              <a:rPr sz="1400">
                <a:solidFill>
                  <a:srgbClr val="000000"/>
                </a:solidFill>
                <a:latin typeface="Calibri"/>
              </a:rPr>
              <a:t>Mời đặt câu hỏi.</a:t>
            </a:r>
          </a:p>
          <a:p>
            <a:pPr algn="l"/>
            <a:r>
              <a:rPr sz="1400">
                <a:solidFill>
                  <a:srgbClr val="000000"/>
                </a:solidFill>
                <a:latin typeface="Calibri"/>
              </a:rPr>
              <a:t>Hoạt động của thiết bị phụ thuộc vào độ ổn định của wifi/BLE.</a:t>
            </a:r>
          </a:p>
          <a:p>
            <a:pPr algn="l"/>
            <a:r>
              <a:rPr sz="1400">
                <a:solidFill>
                  <a:srgbClr val="000000"/>
                </a:solidFill>
                <a:latin typeface="Calibri"/>
              </a:rPr>
              <a:t>Không có phương án hoạt động khi không thể gửi dữ liệu lên điện thoại khi mất wifi và mất ble.</a:t>
            </a:r>
          </a:p>
          <a:p>
            <a:pPr algn="l"/>
            <a:r>
              <a:rPr sz="1400">
                <a:solidFill>
                  <a:srgbClr val="000000"/>
                </a:solidFill>
                <a:latin typeface="Calibri"/>
              </a:rPr>
              <a:t>Phát triển thêm chức năng lưu trữ và gửi thông tin khi mất hoàn toàn kết nối với wifi và 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785" y="482599"/>
            <a:ext cx="2078455" cy="3919220"/>
          </a:xfrm>
        </p:spPr>
        <p:txBody>
          <a:bodyPr anchor="ctr">
            <a:normAutofit/>
          </a:bodyPr>
          <a:lstStyle/>
          <a:p>
            <a:r>
              <a:rPr lang="vi-VN" sz="2700" dirty="0">
                <a:latin typeface="Times New Roman" panose="02020603050405020304" pitchFamily="18" charset="0"/>
                <a:cs typeface="Times New Roman" panose="02020603050405020304" pitchFamily="18" charset="0"/>
              </a:rPr>
              <a:t>Chương 1: Tổng quan - Mục tiêu &amp; Phạm vi</a:t>
            </a:r>
          </a:p>
        </p:txBody>
      </p:sp>
      <p:sp>
        <p:nvSpPr>
          <p:cNvPr id="3" name="Content Placeholder 2"/>
          <p:cNvSpPr>
            <a:spLocks noGrp="1"/>
          </p:cNvSpPr>
          <p:nvPr>
            <p:ph idx="1"/>
          </p:nvPr>
        </p:nvSpPr>
        <p:spPr>
          <a:xfrm>
            <a:off x="3263264" y="482599"/>
            <a:ext cx="5171980" cy="3919221"/>
          </a:xfrm>
        </p:spPr>
        <p:txBody>
          <a:bodyPr anchor="ctr">
            <a:normAutofit/>
          </a:bodyPr>
          <a:lstStyle/>
          <a:p>
            <a:pPr marL="0" indent="0" algn="just">
              <a:buNone/>
            </a:pPr>
            <a:r>
              <a:rPr lang="vi-VN" dirty="0">
                <a:latin typeface="Times New Roman" panose="02020603050405020304" pitchFamily="18" charset="0"/>
                <a:cs typeface="Times New Roman" panose="02020603050405020304" pitchFamily="18" charset="0"/>
              </a:rPr>
              <a:t>Đề tài “Nghiên cứu thiết kế và chế tạo thiết bị thông minh hỗ trợ chăm sóc sức khỏe” hướng tới mục tiêu chính là phát triển một thiết bị đeo tay nhỏ gọn, có khả năng ghi nhận các chỉ số sinh học cơ bản (nhịp tim, chuyển động), phân tích chu kỳ giấc ngủ để đánh giá chất lượng và cảnh báo kịp thời khi phát hiện dấu hiệu bất thường, đồng thời hỗ trợ nhắc nhở vận động định kỳ, truyền tin khẩn cấp có định vị nhằm bảo vệ người dùng trong tình huống nguy hiểm . Phạm vi nghiên cứu bao gồm toàn bộ quy trình: từ khảo sát cơ sở lý thuyết về chỉ số sức khỏe và công nghệ </a:t>
            </a:r>
            <a:r>
              <a:rPr lang="vi-VN" dirty="0" err="1">
                <a:latin typeface="Times New Roman" panose="02020603050405020304" pitchFamily="18" charset="0"/>
                <a:cs typeface="Times New Roman" panose="02020603050405020304" pitchFamily="18" charset="0"/>
              </a:rPr>
              <a:t>IoT</a:t>
            </a:r>
            <a:r>
              <a:rPr lang="vi-VN" dirty="0">
                <a:latin typeface="Times New Roman" panose="02020603050405020304" pitchFamily="18" charset="0"/>
                <a:cs typeface="Times New Roman" panose="02020603050405020304" pitchFamily="18" charset="0"/>
              </a:rPr>
              <a:t>, lựa chọn linh kiện phù hợp (ESP32-S3, MAX30102, LIS2DH12TR, màn hình OLED…), thiết kế phần cứng – phần mềm (sử dụng ESP-IDF, ngôn ngữ C, </a:t>
            </a:r>
            <a:r>
              <a:rPr lang="vi-VN" dirty="0" err="1">
                <a:latin typeface="Times New Roman" panose="02020603050405020304" pitchFamily="18" charset="0"/>
                <a:cs typeface="Times New Roman" panose="02020603050405020304" pitchFamily="18" charset="0"/>
              </a:rPr>
              <a:t>Python</a:t>
            </a:r>
            <a:r>
              <a:rPr lang="vi-VN" dirty="0">
                <a:latin typeface="Times New Roman" panose="02020603050405020304" pitchFamily="18" charset="0"/>
                <a:cs typeface="Times New Roman" panose="02020603050405020304" pitchFamily="18" charset="0"/>
              </a:rPr>
              <a:t>, cơ sở dữ liệu </a:t>
            </a:r>
            <a:r>
              <a:rPr lang="vi-VN" dirty="0" err="1">
                <a:latin typeface="Times New Roman" panose="02020603050405020304" pitchFamily="18" charset="0"/>
                <a:cs typeface="Times New Roman" panose="02020603050405020304" pitchFamily="18" charset="0"/>
              </a:rPr>
              <a:t>Firebase</a:t>
            </a:r>
            <a:r>
              <a:rPr lang="vi-VN" dirty="0">
                <a:latin typeface="Times New Roman" panose="02020603050405020304" pitchFamily="18" charset="0"/>
                <a:cs typeface="Times New Roman" panose="02020603050405020304" pitchFamily="18" charset="0"/>
              </a:rPr>
              <a:t> và ứng dụng </a:t>
            </a:r>
            <a:r>
              <a:rPr lang="vi-VN" dirty="0" err="1">
                <a:latin typeface="Times New Roman" panose="02020603050405020304" pitchFamily="18" charset="0"/>
                <a:cs typeface="Times New Roman" panose="02020603050405020304" pitchFamily="18" charset="0"/>
              </a:rPr>
              <a:t>Flutter</a:t>
            </a:r>
            <a:r>
              <a:rPr lang="vi-VN" dirty="0">
                <a:latin typeface="Times New Roman" panose="02020603050405020304" pitchFamily="18" charset="0"/>
                <a:cs typeface="Times New Roman" panose="02020603050405020304" pitchFamily="18" charset="0"/>
              </a:rPr>
              <a:t>), tới chế tạo nguyên mẫu, thử nghiệm thực tế và đánh giá hiệu năng hoạt động của thiết bị . Đề tài không lấn sân vào các khâu sản xuất hàng loạt hoặc nghiên cứu lâm sàng chuyên sâu, mà tập trung vào việc chứng minh tính khả thi của giải pháp, đánh giá độ chính xác đo đạc, độ ổn định kết nối không dây và hiệu quả cảnh báo trong môi trường sử dụng thực tế.</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4" y="274320"/>
            <a:ext cx="7269480" cy="994171"/>
          </a:xfrm>
        </p:spPr>
        <p:txBody>
          <a:bodyPr>
            <a:normAutofit/>
          </a:bodyPr>
          <a:lstStyle/>
          <a:p>
            <a:r>
              <a:rPr lang="vi-VN" sz="3100" dirty="0">
                <a:latin typeface="Times New Roman" panose="02020603050405020304" pitchFamily="18" charset="0"/>
                <a:cs typeface="Times New Roman" panose="02020603050405020304" pitchFamily="18" charset="0"/>
              </a:rPr>
              <a:t>Chương 1: Tổng quan - Chỉ số sức khỏe (Nhịp tim - HR)</a:t>
            </a:r>
          </a:p>
        </p:txBody>
      </p:sp>
      <p:sp>
        <p:nvSpPr>
          <p:cNvPr id="3" name="Content Placeholder 2"/>
          <p:cNvSpPr>
            <a:spLocks noGrp="1"/>
          </p:cNvSpPr>
          <p:nvPr>
            <p:ph idx="1"/>
          </p:nvPr>
        </p:nvSpPr>
        <p:spPr>
          <a:xfrm>
            <a:off x="946404" y="1371600"/>
            <a:ext cx="6446520" cy="3263502"/>
          </a:xfrm>
        </p:spPr>
        <p:txBody>
          <a:bodyPr>
            <a:normAutofit/>
          </a:bodyPr>
          <a:lstStyle/>
          <a:p>
            <a:pPr marL="0" indent="0" algn="just">
              <a:buNone/>
            </a:pPr>
            <a:r>
              <a:rPr lang="vi-VN" dirty="0">
                <a:latin typeface="Times New Roman" panose="02020603050405020304" pitchFamily="18" charset="0"/>
                <a:cs typeface="Times New Roman" panose="02020603050405020304" pitchFamily="18" charset="0"/>
              </a:rPr>
              <a:t>Chỉ số nhịp tim (</a:t>
            </a:r>
            <a:r>
              <a:rPr lang="vi-VN" dirty="0" err="1">
                <a:latin typeface="Times New Roman" panose="02020603050405020304" pitchFamily="18" charset="0"/>
                <a:cs typeface="Times New Roman" panose="02020603050405020304" pitchFamily="18" charset="0"/>
              </a:rPr>
              <a:t>Heart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Rate</a:t>
            </a:r>
            <a:r>
              <a:rPr lang="vi-VN" dirty="0">
                <a:latin typeface="Times New Roman" panose="02020603050405020304" pitchFamily="18" charset="0"/>
                <a:cs typeface="Times New Roman" panose="02020603050405020304" pitchFamily="18" charset="0"/>
              </a:rPr>
              <a:t> – HR) biểu thị số lần co bóp của tim trong một phút (BPM), là một trong những thông số cơ bản giúp đánh giá tình trạng sức khỏe và phát hiện sớm các bất thường tim mạch . Nhịp tim thay đổi theo nhu cầu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của cơ thể, chịu ảnh hưởng bởi hoạt động thể chất, tâm lý, độ tuổi, giới tính và các yếu tố ngoại sinh như nhiệt độ môi trường, tư thế đo và sử dụng thuốc . Theo Hiệp hội Tim mạch Hoa Kỳ (AHA), nhịp tim nghỉ ngơi bình thường ở người trưởng thành dao động từ 60 đến 100 BPM, với các trường hợp sinh lý như ngủ hoặc gắng sức có thể nằm ngoài ngưỡng này nhưng không báo hiệu bệnh lý . Nhịp tim có thể được đo qua điện tâm đồ (ECG) hoặc phương pháp hấp thụ quang học PPG, trong đó cảm biến LED và </a:t>
            </a:r>
            <a:r>
              <a:rPr lang="vi-VN" dirty="0" err="1">
                <a:latin typeface="Times New Roman" panose="02020603050405020304" pitchFamily="18" charset="0"/>
                <a:cs typeface="Times New Roman" panose="02020603050405020304" pitchFamily="18" charset="0"/>
              </a:rPr>
              <a:t>photodiode</a:t>
            </a:r>
            <a:r>
              <a:rPr lang="vi-VN" dirty="0">
                <a:latin typeface="Times New Roman" panose="02020603050405020304" pitchFamily="18" charset="0"/>
                <a:cs typeface="Times New Roman" panose="02020603050405020304" pitchFamily="18" charset="0"/>
              </a:rPr>
              <a:t> ghi nhận thay đổi ánh sáng truyền qua mao mạch ngón tay để suy ra BPM . </a:t>
            </a:r>
            <a:r>
              <a:rPr lang="vi-VN" dirty="0" err="1">
                <a:latin typeface="Times New Roman" panose="02020603050405020304" pitchFamily="18" charset="0"/>
                <a:cs typeface="Times New Roman" panose="02020603050405020304" pitchFamily="18" charset="0"/>
              </a:rPr>
              <a:t>Tracking</a:t>
            </a:r>
            <a:r>
              <a:rPr lang="vi-VN" dirty="0">
                <a:latin typeface="Times New Roman" panose="02020603050405020304" pitchFamily="18" charset="0"/>
                <a:cs typeface="Times New Roman" panose="02020603050405020304" pitchFamily="18" charset="0"/>
              </a:rPr>
              <a:t> HR liên tục không chỉ hỗ trợ luyện tập an toàn mà còn theo dõi sức khỏe tổng thể và cải thiện chất lượng cuộc sống.</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4" y="274320"/>
            <a:ext cx="7269480" cy="994171"/>
          </a:xfrm>
        </p:spPr>
        <p:txBody>
          <a:bodyPr>
            <a:normAutofit/>
          </a:bodyPr>
          <a:lstStyle/>
          <a:p>
            <a:r>
              <a:rPr lang="vi-VN" sz="3100" dirty="0">
                <a:latin typeface="Times New Roman" panose="02020603050405020304" pitchFamily="18" charset="0"/>
                <a:cs typeface="Times New Roman" panose="02020603050405020304" pitchFamily="18" charset="0"/>
              </a:rPr>
              <a:t>Chương 1: Tổng quan - Chỉ số sức khỏe (Nồng độ </a:t>
            </a:r>
            <a:r>
              <a:rPr lang="vi-VN" sz="3100" dirty="0" err="1">
                <a:latin typeface="Times New Roman" panose="02020603050405020304" pitchFamily="18" charset="0"/>
                <a:cs typeface="Times New Roman" panose="02020603050405020304" pitchFamily="18" charset="0"/>
              </a:rPr>
              <a:t>Oxy</a:t>
            </a:r>
            <a:r>
              <a:rPr lang="vi-VN" sz="3100" dirty="0">
                <a:latin typeface="Times New Roman" panose="02020603050405020304" pitchFamily="18" charset="0"/>
                <a:cs typeface="Times New Roman" panose="02020603050405020304" pitchFamily="18" charset="0"/>
              </a:rPr>
              <a:t> - SpO2)</a:t>
            </a:r>
          </a:p>
        </p:txBody>
      </p:sp>
      <p:sp>
        <p:nvSpPr>
          <p:cNvPr id="3" name="Content Placeholder 2"/>
          <p:cNvSpPr>
            <a:spLocks noGrp="1"/>
          </p:cNvSpPr>
          <p:nvPr>
            <p:ph idx="1"/>
          </p:nvPr>
        </p:nvSpPr>
        <p:spPr>
          <a:xfrm>
            <a:off x="946404" y="1371600"/>
            <a:ext cx="6446520" cy="3263502"/>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Độ bão hòa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trong máu (</a:t>
            </a:r>
            <a:r>
              <a:rPr lang="vi-VN" dirty="0" err="1">
                <a:latin typeface="Times New Roman" panose="02020603050405020304" pitchFamily="18" charset="0"/>
                <a:cs typeface="Times New Roman" panose="02020603050405020304" pitchFamily="18" charset="0"/>
              </a:rPr>
              <a:t>SpO</a:t>
            </a:r>
            <a:r>
              <a:rPr lang="vi-VN" dirty="0">
                <a:latin typeface="Times New Roman" panose="02020603050405020304" pitchFamily="18" charset="0"/>
                <a:cs typeface="Times New Roman" panose="02020603050405020304" pitchFamily="18" charset="0"/>
              </a:rPr>
              <a:t>₂) cho biết tỷ lệ </a:t>
            </a:r>
            <a:r>
              <a:rPr lang="vi-VN" dirty="0" err="1">
                <a:latin typeface="Times New Roman" panose="02020603050405020304" pitchFamily="18" charset="0"/>
                <a:cs typeface="Times New Roman" panose="02020603050405020304" pitchFamily="18" charset="0"/>
              </a:rPr>
              <a:t>hemoglobin</a:t>
            </a:r>
            <a:r>
              <a:rPr lang="vi-VN" dirty="0">
                <a:latin typeface="Times New Roman" panose="02020603050405020304" pitchFamily="18" charset="0"/>
                <a:cs typeface="Times New Roman" panose="02020603050405020304" pitchFamily="18" charset="0"/>
              </a:rPr>
              <a:t> đã gắn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trên tổng lượng </a:t>
            </a:r>
            <a:r>
              <a:rPr lang="vi-VN" dirty="0" err="1">
                <a:latin typeface="Times New Roman" panose="02020603050405020304" pitchFamily="18" charset="0"/>
                <a:cs typeface="Times New Roman" panose="02020603050405020304" pitchFamily="18" charset="0"/>
              </a:rPr>
              <a:t>hemoglobin</a:t>
            </a:r>
            <a:r>
              <a:rPr lang="vi-VN" dirty="0">
                <a:latin typeface="Times New Roman" panose="02020603050405020304" pitchFamily="18" charset="0"/>
                <a:cs typeface="Times New Roman" panose="02020603050405020304" pitchFamily="18" charset="0"/>
              </a:rPr>
              <a:t>, tối đa là 100% khi mỗi phân tử </a:t>
            </a:r>
            <a:r>
              <a:rPr lang="vi-VN" dirty="0" err="1">
                <a:latin typeface="Times New Roman" panose="02020603050405020304" pitchFamily="18" charset="0"/>
                <a:cs typeface="Times New Roman" panose="02020603050405020304" pitchFamily="18" charset="0"/>
              </a:rPr>
              <a:t>Hb</a:t>
            </a:r>
            <a:r>
              <a:rPr lang="vi-VN" dirty="0">
                <a:latin typeface="Times New Roman" panose="02020603050405020304" pitchFamily="18" charset="0"/>
                <a:cs typeface="Times New Roman" panose="02020603050405020304" pitchFamily="18" charset="0"/>
              </a:rPr>
              <a:t> đều mang đủ bốn phân tử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phản ánh trực tiếp khả năng vận chuyển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của máu và là một trong những dấu hiệu sinh tồn cơ bản của cơ thể . </a:t>
            </a:r>
            <a:r>
              <a:rPr lang="vi-VN" dirty="0" err="1">
                <a:latin typeface="Times New Roman" panose="02020603050405020304" pitchFamily="18" charset="0"/>
                <a:cs typeface="Times New Roman" panose="02020603050405020304" pitchFamily="18" charset="0"/>
              </a:rPr>
              <a:t>SpO</a:t>
            </a:r>
            <a:r>
              <a:rPr lang="vi-VN" dirty="0">
                <a:latin typeface="Times New Roman" panose="02020603050405020304" pitchFamily="18" charset="0"/>
                <a:cs typeface="Times New Roman" panose="02020603050405020304" pitchFamily="18" charset="0"/>
              </a:rPr>
              <a:t>₂ bình thường ở người khỏe mạnh dao động trong khoảng 97–99%; khi xuống 94–96% cần cân nhắc bổ sung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mức 90–93% cho thấy thiếu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ở mức độ thấp, cần theo dõi y tế; dưới 92% hoặc dưới 95% có hỗ trợ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là dấu hiệu suy hô hấp nặng và dưới 90% được coi là tình trạng cấp cứu . Thiếu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máu ảnh hưởng nhanh chóng đến tim, gan, não…, do đó giám sát thường xuyên </a:t>
            </a:r>
            <a:r>
              <a:rPr lang="vi-VN" dirty="0" err="1">
                <a:latin typeface="Times New Roman" panose="02020603050405020304" pitchFamily="18" charset="0"/>
                <a:cs typeface="Times New Roman" panose="02020603050405020304" pitchFamily="18" charset="0"/>
              </a:rPr>
              <a:t>SpO</a:t>
            </a:r>
            <a:r>
              <a:rPr lang="vi-VN" dirty="0">
                <a:latin typeface="Times New Roman" panose="02020603050405020304" pitchFamily="18" charset="0"/>
                <a:cs typeface="Times New Roman" panose="02020603050405020304" pitchFamily="18" charset="0"/>
              </a:rPr>
              <a:t>₂ giúp can thiệp kịp thời nhằm phòng ngừa biến chứng nặng . Các nguyên nhân gây bất thường gồm ngộ độc CO (CO cạnh tranh gắn </a:t>
            </a:r>
            <a:r>
              <a:rPr lang="vi-VN" dirty="0" err="1">
                <a:latin typeface="Times New Roman" panose="02020603050405020304" pitchFamily="18" charset="0"/>
                <a:cs typeface="Times New Roman" panose="02020603050405020304" pitchFamily="18" charset="0"/>
              </a:rPr>
              <a:t>Hb</a:t>
            </a:r>
            <a:r>
              <a:rPr lang="vi-VN" dirty="0">
                <a:latin typeface="Times New Roman" panose="02020603050405020304" pitchFamily="18" charset="0"/>
                <a:cs typeface="Times New Roman" panose="02020603050405020304" pitchFamily="18" charset="0"/>
              </a:rPr>
              <a:t>), thiếu máu, và môi trường thiếu </a:t>
            </a:r>
            <a:r>
              <a:rPr lang="vi-VN" dirty="0" err="1">
                <a:latin typeface="Times New Roman" panose="02020603050405020304" pitchFamily="18" charset="0"/>
                <a:cs typeface="Times New Roman" panose="02020603050405020304" pitchFamily="18" charset="0"/>
              </a:rPr>
              <a:t>oxy</a:t>
            </a:r>
            <a:r>
              <a:rPr lang="vi-VN" dirty="0">
                <a:latin typeface="Times New Roman" panose="02020603050405020304" pitchFamily="18" charset="0"/>
                <a:cs typeface="Times New Roman" panose="02020603050405020304" pitchFamily="18" charset="0"/>
              </a:rPr>
              <a:t> như hầm mỏ hay lò đốt .</a:t>
            </a:r>
          </a:p>
        </p:txBody>
      </p:sp>
      <p:sp>
        <p:nvSpPr>
          <p:cNvPr id="17" name="Rectangle 16">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4" y="274320"/>
            <a:ext cx="7269480" cy="994171"/>
          </a:xfrm>
        </p:spPr>
        <p:txBody>
          <a:bodyPr>
            <a:normAutofit/>
          </a:bodyPr>
          <a:lstStyle/>
          <a:p>
            <a:r>
              <a:rPr lang="vi-VN" sz="3100" dirty="0">
                <a:latin typeface="Times New Roman" panose="02020603050405020304" pitchFamily="18" charset="0"/>
                <a:cs typeface="Times New Roman" panose="02020603050405020304" pitchFamily="18" charset="0"/>
              </a:rPr>
              <a:t>Chương 1: Tổng quan - Chỉ số sức khỏe (Chuyển động)</a:t>
            </a:r>
          </a:p>
        </p:txBody>
      </p:sp>
      <p:sp>
        <p:nvSpPr>
          <p:cNvPr id="3" name="Content Placeholder 2"/>
          <p:cNvSpPr>
            <a:spLocks noGrp="1"/>
          </p:cNvSpPr>
          <p:nvPr>
            <p:ph idx="1"/>
          </p:nvPr>
        </p:nvSpPr>
        <p:spPr>
          <a:xfrm>
            <a:off x="946404" y="1371600"/>
            <a:ext cx="6446520" cy="3263502"/>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Chỉ số chuyển động của cơ thể phản ánh mức độ hoạt động thể chất trong một khoảng thời gian xác định, giúp đánh giá sức khỏe, kiểm soát cân nặng và ước lượng năng lượng tiêu hao . Dữ liệu được thu nhận qua cảm biến gia tốc và con quay hồi chuyển, sau đó áp dụng các thuật toán để phân biệt các loại hình vận động như đi bộ, chạy hay leo cầu thang và ước tính lượng </a:t>
            </a:r>
            <a:r>
              <a:rPr lang="vi-VN" dirty="0" err="1">
                <a:latin typeface="Times New Roman" panose="02020603050405020304" pitchFamily="18" charset="0"/>
                <a:cs typeface="Times New Roman" panose="02020603050405020304" pitchFamily="18" charset="0"/>
              </a:rPr>
              <a:t>calo</a:t>
            </a:r>
            <a:r>
              <a:rPr lang="vi-VN" dirty="0">
                <a:latin typeface="Times New Roman" panose="02020603050405020304" pitchFamily="18" charset="0"/>
                <a:cs typeface="Times New Roman" panose="02020603050405020304" pitchFamily="18" charset="0"/>
              </a:rPr>
              <a:t> tiêu hao tương ứng . Chỉ số này còn có thể biểu diễn qua số bước chân hoặc tổng thời gian vận động ở mức vừa và cao, giúp người dùng dễ tiếp cận thông tin hơn . Việc theo dõi thường xuyên không chỉ duy trì lối sống năng động mà còn phát hiện sớm nguy cơ liên quan lối sống tĩnh tại như béo phì, rối loạn chuyển hóa và bệnh tim mạch . Khi kết hợp cùng nhịp tim, độ chính xác trong mô hình ước lượng năng lượng được nâng cao đáng kể . Tuy nhiên, kết quả đo còn phụ thuộc vào vị trí đeo thiết bị, loại hình hoạt động và đặc điểm cá nhân; xu hướng hiện nay là phát triển hệ thống cảm biến tích hợp và hiệu chỉnh cá nhân hóa để cải thiện độ tin cậy và hỗ trợ ra quyết định tự động trong chăm sóc sức khỏe thông minh .</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428A4460-D3DA-DD52-20D9-B0053959908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0B9160-3AE0-A656-223A-69E13CFE2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4DB54-206A-3710-6675-365F746988A4}"/>
              </a:ext>
            </a:extLst>
          </p:cNvPr>
          <p:cNvSpPr>
            <a:spLocks noGrp="1"/>
          </p:cNvSpPr>
          <p:nvPr>
            <p:ph type="title"/>
          </p:nvPr>
        </p:nvSpPr>
        <p:spPr>
          <a:xfrm>
            <a:off x="946404" y="274320"/>
            <a:ext cx="7269480" cy="994171"/>
          </a:xfrm>
        </p:spPr>
        <p:txBody>
          <a:bodyPr>
            <a:normAutofit/>
          </a:bodyPr>
          <a:lstStyle/>
          <a:p>
            <a:r>
              <a:rPr lang="vi-VN" sz="3100" dirty="0">
                <a:latin typeface="Times New Roman" panose="02020603050405020304" pitchFamily="18" charset="0"/>
                <a:cs typeface="Times New Roman" panose="02020603050405020304" pitchFamily="18" charset="0"/>
              </a:rPr>
              <a:t>Chương 1: Tổng quan - Chỉ số sức khỏe (Năng lượng)</a:t>
            </a:r>
          </a:p>
        </p:txBody>
      </p:sp>
      <p:sp>
        <p:nvSpPr>
          <p:cNvPr id="3" name="Content Placeholder 2">
            <a:extLst>
              <a:ext uri="{FF2B5EF4-FFF2-40B4-BE49-F238E27FC236}">
                <a16:creationId xmlns:a16="http://schemas.microsoft.com/office/drawing/2014/main" id="{1151362D-0150-7327-13B0-5AE30D876A70}"/>
              </a:ext>
            </a:extLst>
          </p:cNvPr>
          <p:cNvSpPr>
            <a:spLocks noGrp="1"/>
          </p:cNvSpPr>
          <p:nvPr>
            <p:ph idx="1"/>
          </p:nvPr>
        </p:nvSpPr>
        <p:spPr>
          <a:xfrm>
            <a:off x="946404" y="1371600"/>
            <a:ext cx="6446520" cy="3263502"/>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Chỉ số năng lượng tiêu hao phản ánh tổng lượng năng lượng mà cơ thể sử dụng để duy trì các chức năng sống, vận động thể chất và quá trình chuyển hóa. Việc đo lường chính xác năng lượng tiêu hao không chỉ hỗ trợ kiểm soát cân nặng và xây dựng chế độ dinh dưỡng – luyện tập hợp lý, mà còn là nhân tố cốt lõi trong các hệ thống chăm sóc sức khỏe thông minh . Trên các thiết bị đeo hiện đại, hai tham số sinh lý chủ yếu được kết hợp để ước tính năng lượng tiêu hao là nhịp tim và mức độ vận động của cơ thể; sự phối hợp này mang lại độ chính xác cao hơn so với khi chỉ dùng riêng lẻ từng thông số . Dữ liệu thu được từ cảm biến ánh sáng để đo nhịp tim và cảm biến gia tốc kế để ghi nhận chuyển động được xử lý bằng các thuật toán chuyên biệt, sau đó chuyển đổi thành giá trị năng lượng tiêu hao. Kết quả theo dõi liên tục giúp người dùng điều chỉnh lối sống, tối ưu hóa hiệu quả tập luyện, hỗ trợ phục hồi chức năng và phòng ngừa các rối loạn liên quan đến chuyển hóa năng lượng.</a:t>
            </a:r>
          </a:p>
        </p:txBody>
      </p:sp>
      <p:sp>
        <p:nvSpPr>
          <p:cNvPr id="10" name="Rectangle 9">
            <a:extLst>
              <a:ext uri="{FF2B5EF4-FFF2-40B4-BE49-F238E27FC236}">
                <a16:creationId xmlns:a16="http://schemas.microsoft.com/office/drawing/2014/main" id="{50A8814C-6E9F-4756-180A-275A5277F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23463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79BBA032-E52F-53D0-C288-CF49C32B66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630780-CB34-1B01-15B7-7185FD5B1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1D1F4-C520-4CB3-86D9-DF6B362995BE}"/>
              </a:ext>
            </a:extLst>
          </p:cNvPr>
          <p:cNvSpPr>
            <a:spLocks noGrp="1"/>
          </p:cNvSpPr>
          <p:nvPr>
            <p:ph type="title"/>
          </p:nvPr>
        </p:nvSpPr>
        <p:spPr>
          <a:xfrm>
            <a:off x="946404" y="274320"/>
            <a:ext cx="7269480" cy="994171"/>
          </a:xfrm>
        </p:spPr>
        <p:txBody>
          <a:bodyPr>
            <a:normAutofit/>
          </a:bodyPr>
          <a:lstStyle/>
          <a:p>
            <a:r>
              <a:rPr lang="vi-VN" sz="3100" dirty="0">
                <a:latin typeface="Times New Roman" panose="02020603050405020304" pitchFamily="18" charset="0"/>
                <a:cs typeface="Times New Roman" panose="02020603050405020304" pitchFamily="18" charset="0"/>
              </a:rPr>
              <a:t>Chương 1: Tổng quan - Chỉ số sức khỏe </a:t>
            </a:r>
            <a:br>
              <a:rPr lang="vi-VN" sz="3100" dirty="0">
                <a:latin typeface="Times New Roman" panose="02020603050405020304" pitchFamily="18" charset="0"/>
                <a:cs typeface="Times New Roman" panose="02020603050405020304" pitchFamily="18" charset="0"/>
              </a:rPr>
            </a:br>
            <a:r>
              <a:rPr lang="vi-VN" sz="3100" dirty="0">
                <a:latin typeface="Times New Roman" panose="02020603050405020304" pitchFamily="18" charset="0"/>
                <a:cs typeface="Times New Roman" panose="02020603050405020304" pitchFamily="18" charset="0"/>
              </a:rPr>
              <a:t>( Giấc ngủ)</a:t>
            </a:r>
          </a:p>
        </p:txBody>
      </p:sp>
      <p:sp>
        <p:nvSpPr>
          <p:cNvPr id="3" name="Content Placeholder 2">
            <a:extLst>
              <a:ext uri="{FF2B5EF4-FFF2-40B4-BE49-F238E27FC236}">
                <a16:creationId xmlns:a16="http://schemas.microsoft.com/office/drawing/2014/main" id="{55607A3E-2E38-6D0A-746C-77478D818BC5}"/>
              </a:ext>
            </a:extLst>
          </p:cNvPr>
          <p:cNvSpPr>
            <a:spLocks noGrp="1"/>
          </p:cNvSpPr>
          <p:nvPr>
            <p:ph idx="1"/>
          </p:nvPr>
        </p:nvSpPr>
        <p:spPr>
          <a:xfrm>
            <a:off x="946404" y="1371600"/>
            <a:ext cx="6446520" cy="3263502"/>
          </a:xfrm>
        </p:spPr>
        <p:txBody>
          <a:bodyPr>
            <a:normAutofit/>
          </a:bodyPr>
          <a:lstStyle/>
          <a:p>
            <a:pPr marL="0" indent="0">
              <a:buNone/>
            </a:pPr>
            <a:r>
              <a:rPr lang="vi-VN" dirty="0">
                <a:latin typeface="Times New Roman" panose="02020603050405020304" pitchFamily="18" charset="0"/>
                <a:cs typeface="Times New Roman" panose="02020603050405020304" pitchFamily="18" charset="0"/>
              </a:rPr>
              <a:t>Chỉ số giấc ngủ phản ánh chất lượng và thời lượng nghỉ ngơi của cơ thể, đóng vai trò then chốt trong việc duy trì cân bằng nội môi, hệ miễn dịch và hiệu quả nhận thức . Thời gian ngủ hợp lý giúp phục hồi năng lượng, giảm nguy cơ mắc các bệnh mãn tính như tim mạch, rối loạn chuyển hóa và trầm cảm . Việc theo dõi giấc ngủ hiện đại sử dụng cảm biến gia tốc để ghi nhận chuyển động, cảm biến nhiệt độ da và độ dẫn điện để xác định các giai đoạn nhẹ, sâu và giai đoạn giấc mơ, từ đó đánh giá hiệu suất ngủ – tỉ lệ thời gian ngủ thực tế so với tổng thời gian nằm trên giường . Dữ liệu thu thập liên tục cho phép phân tích chi tiết, đưa ra gợi ý điều chỉnh thói quen và cảnh báo sớm khi phát hiện bất thường, đồng thời hỗ trợ chức năng nhắc nhở vận động, truyền tin khẩn cấp và định vị nhằm bảo vệ người dùng trong tình huống nguy hiểm .</a:t>
            </a:r>
          </a:p>
        </p:txBody>
      </p:sp>
      <p:sp>
        <p:nvSpPr>
          <p:cNvPr id="10" name="Rectangle 9">
            <a:extLst>
              <a:ext uri="{FF2B5EF4-FFF2-40B4-BE49-F238E27FC236}">
                <a16:creationId xmlns:a16="http://schemas.microsoft.com/office/drawing/2014/main" id="{2451B749-11AC-AFAE-0713-F9624DC93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9486798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257</TotalTime>
  <Words>36005</Words>
  <Application>Microsoft Office PowerPoint</Application>
  <PresentationFormat>On-screen Show (16:9)</PresentationFormat>
  <Paragraphs>485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Schoolbook</vt:lpstr>
      <vt:lpstr>Times New Roman</vt:lpstr>
      <vt:lpstr>Wingdings 2</vt:lpstr>
      <vt:lpstr>View</vt:lpstr>
      <vt:lpstr>ĐỒ ÁN TỐT NGHIỆP ĐẠI HỌC</vt:lpstr>
      <vt:lpstr>Mở đầu </vt:lpstr>
      <vt:lpstr>Chương 1: Tổng quan - Tính thực tiễn</vt:lpstr>
      <vt:lpstr>Chương 1: Tổng quan - Mục tiêu &amp; Phạm vi</vt:lpstr>
      <vt:lpstr>Chương 1: Tổng quan - Chỉ số sức khỏe (Nhịp tim - HR)</vt:lpstr>
      <vt:lpstr>Chương 1: Tổng quan - Chỉ số sức khỏe (Nồng độ Oxy - SpO2)</vt:lpstr>
      <vt:lpstr>Chương 1: Tổng quan - Chỉ số sức khỏe (Chuyển động)</vt:lpstr>
      <vt:lpstr>Chương 1: Tổng quan - Chỉ số sức khỏe (Năng lượng)</vt:lpstr>
      <vt:lpstr>Chương 1: Tổng quan - Chỉ số sức khỏe  ( Giấc ngủ)</vt:lpstr>
      <vt:lpstr>Chương 1: Tổng quan - Thiết bị y tế theo dõi sức khỏe hiện có</vt:lpstr>
      <vt:lpstr>Chương 1: Tổng quan - Sơ lược về Internet of Things (IoT)</vt:lpstr>
      <vt:lpstr>Chương 2: Công nghệ thiết kế - Giải pháp &amp; Sơ đồ khối</vt:lpstr>
      <vt:lpstr>Chương 2: Công nghệ thiết kế - Phần cứng: Vi điều khiển ESP32-S3-MINI-1 (Phần 1)</vt:lpstr>
      <vt:lpstr>Chương 2: Công nghệ thiết kế - Phần cứng: Vi điều khiển ESP32-S3-MINI-1 (Phần 2)</vt:lpstr>
      <vt:lpstr>Chương 2: Công nghệ thiết kế - Phần cứng: Cảm biến MAX30102</vt:lpstr>
      <vt:lpstr>Chương 2: Công nghệ thiết kế - Phần cứng: Cảm biến LIS2DH12TR</vt:lpstr>
      <vt:lpstr>Chương 2: Công nghệ thiết kế - Phần cứng: Quản lý nguồn &amp; Hiển thị</vt:lpstr>
      <vt:lpstr>Chương 2: Công nghệ thiết kế - Phần mềm: Môi trường &amp; Nền tảng</vt:lpstr>
      <vt:lpstr>Chương 2: Công nghệ thiết kế - Phần mềm: Thuật toán xử lý tín hiệu</vt:lpstr>
      <vt:lpstr>Chương 2: Công nghệ thiết kế - Phần mềm: Thuật toán phân tích &amp; Giao tiếp</vt:lpstr>
      <vt:lpstr>Chương 3: Thiết kế &amp; Thi công - Sơ đồ nguyên lý</vt:lpstr>
      <vt:lpstr>Chương 3: Thiết kế &amp; Thi công - Thiết kế mạch in PCB (Phần 1)</vt:lpstr>
      <vt:lpstr>Chương 3: Thiết kế &amp; Thi công - Thiết kế mạch in PCB (Phần 2)</vt:lpstr>
      <vt:lpstr>Chương 3: Thiết kế &amp; Thi công - Lắp ráp &amp; Kiểm thử</vt:lpstr>
      <vt:lpstr>Chương 3: Thiết kế &amp; Thi công - Sản phẩm hoàn thiện</vt:lpstr>
      <vt:lpstr>Chương 4: Kết quả &amp; Đánh giá - Phương pháp thử nghiệm</vt:lpstr>
      <vt:lpstr>Chương 4: Kết quả &amp; Đánh giá - Kết quả đo lường (Phần 1)</vt:lpstr>
      <vt:lpstr>Chương 4: Kết quả &amp; Đánh giá - Kết quả đo lường (Phần 2)</vt:lpstr>
      <vt:lpstr>Chương 4: Kết quả &amp; Đánh giá - Thảo luận</vt:lpstr>
      <vt:lpstr>Kết luận - Tóm tắt &amp; Đóng góp</vt:lpstr>
      <vt:lpstr>Kết luận - Hướng phát triển &amp; Hỏi đáp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Nguyễn Văn Phương</cp:lastModifiedBy>
  <cp:revision>10</cp:revision>
  <dcterms:created xsi:type="dcterms:W3CDTF">2013-01-27T09:14:16Z</dcterms:created>
  <dcterms:modified xsi:type="dcterms:W3CDTF">2025-05-30T15:19:44Z</dcterms:modified>
  <cp:category/>
</cp:coreProperties>
</file>