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62" r:id="rId4"/>
  </p:sldMasterIdLst>
  <p:notesMasterIdLst>
    <p:notesMasterId r:id="rId77"/>
  </p:notesMasterIdLst>
  <p:handoutMasterIdLst>
    <p:handoutMasterId r:id="rId78"/>
  </p:handoutMasterIdLst>
  <p:sldIdLst>
    <p:sldId id="257" r:id="rId5"/>
    <p:sldId id="451" r:id="rId6"/>
    <p:sldId id="452" r:id="rId7"/>
    <p:sldId id="288" r:id="rId8"/>
    <p:sldId id="453" r:id="rId9"/>
    <p:sldId id="290" r:id="rId10"/>
    <p:sldId id="291" r:id="rId11"/>
    <p:sldId id="454" r:id="rId12"/>
    <p:sldId id="455" r:id="rId13"/>
    <p:sldId id="294" r:id="rId14"/>
    <p:sldId id="369" r:id="rId15"/>
    <p:sldId id="547" r:id="rId16"/>
    <p:sldId id="530" r:id="rId17"/>
    <p:sldId id="532" r:id="rId18"/>
    <p:sldId id="531" r:id="rId19"/>
    <p:sldId id="537" r:id="rId20"/>
    <p:sldId id="536" r:id="rId21"/>
    <p:sldId id="331" r:id="rId22"/>
    <p:sldId id="302" r:id="rId23"/>
    <p:sldId id="447" r:id="rId24"/>
    <p:sldId id="538" r:id="rId25"/>
    <p:sldId id="461" r:id="rId26"/>
    <p:sldId id="539" r:id="rId27"/>
    <p:sldId id="540" r:id="rId28"/>
    <p:sldId id="541" r:id="rId29"/>
    <p:sldId id="354" r:id="rId30"/>
    <p:sldId id="355" r:id="rId31"/>
    <p:sldId id="320" r:id="rId32"/>
    <p:sldId id="353" r:id="rId33"/>
    <p:sldId id="462" r:id="rId34"/>
    <p:sldId id="542" r:id="rId35"/>
    <p:sldId id="543" r:id="rId36"/>
    <p:sldId id="373" r:id="rId37"/>
    <p:sldId id="376" r:id="rId38"/>
    <p:sldId id="464" r:id="rId39"/>
    <p:sldId id="554" r:id="rId40"/>
    <p:sldId id="378" r:id="rId41"/>
    <p:sldId id="379" r:id="rId42"/>
    <p:sldId id="380" r:id="rId43"/>
    <p:sldId id="381" r:id="rId44"/>
    <p:sldId id="382" r:id="rId45"/>
    <p:sldId id="383" r:id="rId46"/>
    <p:sldId id="384" r:id="rId47"/>
    <p:sldId id="465" r:id="rId48"/>
    <p:sldId id="473" r:id="rId49"/>
    <p:sldId id="466" r:id="rId50"/>
    <p:sldId id="388" r:id="rId51"/>
    <p:sldId id="545" r:id="rId52"/>
    <p:sldId id="546" r:id="rId53"/>
    <p:sldId id="551" r:id="rId54"/>
    <p:sldId id="397" r:id="rId55"/>
    <p:sldId id="471" r:id="rId56"/>
    <p:sldId id="472" r:id="rId57"/>
    <p:sldId id="553" r:id="rId58"/>
    <p:sldId id="552" r:id="rId59"/>
    <p:sldId id="405" r:id="rId60"/>
    <p:sldId id="548" r:id="rId61"/>
    <p:sldId id="549" r:id="rId62"/>
    <p:sldId id="550" r:id="rId63"/>
    <p:sldId id="476" r:id="rId64"/>
    <p:sldId id="479" r:id="rId65"/>
    <p:sldId id="409" r:id="rId66"/>
    <p:sldId id="480" r:id="rId67"/>
    <p:sldId id="482" r:id="rId68"/>
    <p:sldId id="555" r:id="rId69"/>
    <p:sldId id="410" r:id="rId70"/>
    <p:sldId id="484" r:id="rId71"/>
    <p:sldId id="486" r:id="rId72"/>
    <p:sldId id="556" r:id="rId73"/>
    <p:sldId id="456" r:id="rId74"/>
    <p:sldId id="374" r:id="rId75"/>
    <p:sldId id="300" r:id="rId76"/>
  </p:sldIdLst>
  <p:sldSz cx="12192000" cy="6858000"/>
  <p:notesSz cx="7010400" cy="92964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05E0EE-74C5-49B3-92B1-51F7B92C58E8}">
          <p14:sldIdLst>
            <p14:sldId id="257"/>
            <p14:sldId id="451"/>
            <p14:sldId id="452"/>
            <p14:sldId id="288"/>
            <p14:sldId id="453"/>
            <p14:sldId id="290"/>
            <p14:sldId id="291"/>
            <p14:sldId id="454"/>
            <p14:sldId id="455"/>
            <p14:sldId id="294"/>
          </p14:sldIdLst>
        </p14:section>
        <p14:section name="Untitled Section" id="{C0A5CD1F-78D4-4590-91AA-3CB663346AAC}">
          <p14:sldIdLst>
            <p14:sldId id="369"/>
            <p14:sldId id="547"/>
            <p14:sldId id="530"/>
            <p14:sldId id="532"/>
            <p14:sldId id="531"/>
            <p14:sldId id="537"/>
            <p14:sldId id="536"/>
            <p14:sldId id="331"/>
            <p14:sldId id="302"/>
            <p14:sldId id="447"/>
            <p14:sldId id="538"/>
            <p14:sldId id="461"/>
            <p14:sldId id="539"/>
            <p14:sldId id="540"/>
            <p14:sldId id="541"/>
            <p14:sldId id="354"/>
            <p14:sldId id="355"/>
            <p14:sldId id="320"/>
            <p14:sldId id="353"/>
            <p14:sldId id="462"/>
            <p14:sldId id="542"/>
            <p14:sldId id="543"/>
            <p14:sldId id="373"/>
            <p14:sldId id="376"/>
            <p14:sldId id="464"/>
            <p14:sldId id="554"/>
            <p14:sldId id="378"/>
            <p14:sldId id="379"/>
            <p14:sldId id="380"/>
            <p14:sldId id="381"/>
            <p14:sldId id="382"/>
            <p14:sldId id="383"/>
            <p14:sldId id="384"/>
            <p14:sldId id="465"/>
            <p14:sldId id="473"/>
            <p14:sldId id="466"/>
            <p14:sldId id="388"/>
            <p14:sldId id="545"/>
            <p14:sldId id="546"/>
            <p14:sldId id="551"/>
            <p14:sldId id="397"/>
            <p14:sldId id="471"/>
            <p14:sldId id="472"/>
            <p14:sldId id="553"/>
            <p14:sldId id="552"/>
            <p14:sldId id="405"/>
            <p14:sldId id="548"/>
            <p14:sldId id="549"/>
            <p14:sldId id="550"/>
            <p14:sldId id="476"/>
            <p14:sldId id="479"/>
            <p14:sldId id="409"/>
            <p14:sldId id="480"/>
            <p14:sldId id="482"/>
            <p14:sldId id="555"/>
            <p14:sldId id="410"/>
            <p14:sldId id="484"/>
            <p14:sldId id="486"/>
            <p14:sldId id="556"/>
            <p14:sldId id="456"/>
            <p14:sldId id="374"/>
            <p14:sldId id="300"/>
          </p14:sldIdLst>
        </p14:section>
      </p14:sectionLst>
    </p:ext>
    <p:ext uri="{EFAFB233-063F-42B5-8137-9DF3F51BA10A}">
      <p15:sldGuideLst xmlns:p15="http://schemas.microsoft.com/office/powerpoint/2012/main">
        <p15:guide id="1" orient="horz" pos="2160" userDrawn="1">
          <p15:clr>
            <a:srgbClr val="A4A3A4"/>
          </p15:clr>
        </p15:guide>
        <p15:guide id="2" orient="horz" pos="286" userDrawn="1">
          <p15:clr>
            <a:srgbClr val="A4A3A4"/>
          </p15:clr>
        </p15:guide>
        <p15:guide id="3" orient="horz" pos="894" userDrawn="1">
          <p15:clr>
            <a:srgbClr val="A4A3A4"/>
          </p15:clr>
        </p15:guide>
        <p15:guide id="4" orient="horz" pos="3890" userDrawn="1">
          <p15:clr>
            <a:srgbClr val="A4A3A4"/>
          </p15:clr>
        </p15:guide>
        <p15:guide id="5" orient="horz" pos="4235" userDrawn="1">
          <p15:clr>
            <a:srgbClr val="A4A3A4"/>
          </p15:clr>
        </p15:guide>
        <p15:guide id="6" orient="horz" pos="206" userDrawn="1">
          <p15:clr>
            <a:srgbClr val="A4A3A4"/>
          </p15:clr>
        </p15:guide>
        <p15:guide id="7" pos="3847" userDrawn="1">
          <p15:clr>
            <a:srgbClr val="A4A3A4"/>
          </p15:clr>
        </p15:guide>
        <p15:guide id="8" pos="296" userDrawn="1">
          <p15:clr>
            <a:srgbClr val="A4A3A4"/>
          </p15:clr>
        </p15:guide>
        <p15:guide id="9" pos="680" userDrawn="1">
          <p15:clr>
            <a:srgbClr val="A4A3A4"/>
          </p15:clr>
        </p15:guide>
        <p15:guide id="10" pos="1197" userDrawn="1">
          <p15:clr>
            <a:srgbClr val="A4A3A4"/>
          </p15:clr>
        </p15:guide>
        <p15:guide id="11" pos="6489" userDrawn="1">
          <p15:clr>
            <a:srgbClr val="A4A3A4"/>
          </p15:clr>
        </p15:guide>
        <p15:guide id="12" pos="6995" userDrawn="1">
          <p15:clr>
            <a:srgbClr val="A4A3A4"/>
          </p15:clr>
        </p15:guide>
        <p15:guide id="13" pos="7385"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7" autoAdjust="0"/>
    <p:restoredTop sz="75235" autoAdjust="0"/>
  </p:normalViewPr>
  <p:slideViewPr>
    <p:cSldViewPr snapToGrid="0">
      <p:cViewPr varScale="1">
        <p:scale>
          <a:sx n="86" d="100"/>
          <a:sy n="86" d="100"/>
        </p:scale>
        <p:origin x="1236" y="102"/>
      </p:cViewPr>
      <p:guideLst>
        <p:guide orient="horz" pos="2160"/>
        <p:guide orient="horz" pos="286"/>
        <p:guide orient="horz" pos="894"/>
        <p:guide orient="horz" pos="3890"/>
        <p:guide orient="horz" pos="4235"/>
        <p:guide orient="horz" pos="206"/>
        <p:guide pos="3847"/>
        <p:guide pos="296"/>
        <p:guide pos="680"/>
        <p:guide pos="1197"/>
        <p:guide pos="6489"/>
        <p:guide pos="6995"/>
        <p:guide pos="73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234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lvl1pPr>
          </a:lstStyle>
          <a:p>
            <a:pPr>
              <a:defRPr/>
            </a:pPr>
            <a:fld id="{EEF02802-FAD7-4B03-936F-6FEF8234A331}" type="datetimeFigureOut">
              <a:rPr lang="en-US"/>
              <a:pPr>
                <a:defRPr/>
              </a:pPr>
              <a:t>3/26/2019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CBA8873B-5BED-4988-B6D5-588CC0DE5888}" type="slidenum">
              <a:rPr lang="en-US" altLang="en-US"/>
              <a:pPr/>
              <a:t>‹#›</a:t>
            </a:fld>
            <a:endParaRPr lang="en-US" altLang="en-US"/>
          </a:p>
        </p:txBody>
      </p:sp>
    </p:spTree>
    <p:extLst>
      <p:ext uri="{BB962C8B-B14F-4D97-AF65-F5344CB8AC3E}">
        <p14:creationId xmlns:p14="http://schemas.microsoft.com/office/powerpoint/2010/main" val="2869689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lvl1pPr>
          </a:lstStyle>
          <a:p>
            <a:pPr>
              <a:defRPr/>
            </a:pPr>
            <a:fld id="{7415B122-7894-40B8-B6E6-1E2E4C2F004E}" type="datetimeFigureOut">
              <a:rPr lang="en-US"/>
              <a:pPr>
                <a:defRPr/>
              </a:pPr>
              <a:t>3/26/2019</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2226" tIns="46113" rIns="92226" bIns="46113" numCol="1" anchor="b" anchorCtr="0" compatLnSpc="1">
            <a:prstTxWarp prst="textNoShape">
              <a:avLst/>
            </a:prstTxWarp>
          </a:bodyPr>
          <a:lstStyle>
            <a:lvl1pPr algn="r" eaLnBrk="0" hangingPunct="0">
              <a:defRPr sz="1200"/>
            </a:lvl1pPr>
          </a:lstStyle>
          <a:p>
            <a:fld id="{5C0DD5FD-ABDB-4F07-A820-2B7F30C85D9B}" type="slidenum">
              <a:rPr lang="en-US" altLang="en-US"/>
              <a:pPr/>
              <a:t>‹#›</a:t>
            </a:fld>
            <a:endParaRPr lang="en-US" altLang="en-US"/>
          </a:p>
        </p:txBody>
      </p:sp>
    </p:spTree>
    <p:extLst>
      <p:ext uri="{BB962C8B-B14F-4D97-AF65-F5344CB8AC3E}">
        <p14:creationId xmlns:p14="http://schemas.microsoft.com/office/powerpoint/2010/main" val="4129423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docs.mongodb.org/manual/core/replication/" TargetMode="External"/><Relationship Id="rId3" Type="http://schemas.openxmlformats.org/officeDocument/2006/relationships/hyperlink" Target="http://docs.mongodb.org/manual/reference/glossary/#term-sharding" TargetMode="External"/><Relationship Id="rId7" Type="http://schemas.openxmlformats.org/officeDocument/2006/relationships/hyperlink" Target="http://docs.mongodb.org/manual/core/sharding-introduction/#dev-only-shard-deployment" TargetMode="External"/><Relationship Id="rId2" Type="http://schemas.openxmlformats.org/officeDocument/2006/relationships/slide" Target="../slides/slide67.xml"/><Relationship Id="rId1" Type="http://schemas.openxmlformats.org/officeDocument/2006/relationships/notesMaster" Target="../notesMasters/notesMaster1.xml"/><Relationship Id="rId6" Type="http://schemas.openxmlformats.org/officeDocument/2006/relationships/hyperlink" Target="http://docs.mongodb.org/manual/reference/glossary/#term-replica-set" TargetMode="External"/><Relationship Id="rId5" Type="http://schemas.openxmlformats.org/officeDocument/2006/relationships/hyperlink" Target="http://docs.mongodb.org/manual/core/sharded-cluster-components/" TargetMode="External"/><Relationship Id="rId4" Type="http://schemas.openxmlformats.org/officeDocument/2006/relationships/hyperlink" Target="http://docs.mongodb.org/manual/reference/program/mongos/#bin.mongo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Relational_mode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n.wikipedia.org/wiki/Document-oriented_databas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ongodb.com/manual/core/wiredtiger/"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docs.mongodb.com/manual/core/inmemory/"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1</a:t>
            </a:fld>
            <a:endParaRPr lang="en-US" altLang="en-US" sz="1200" dirty="0"/>
          </a:p>
        </p:txBody>
      </p:sp>
    </p:spTree>
    <p:extLst>
      <p:ext uri="{BB962C8B-B14F-4D97-AF65-F5344CB8AC3E}">
        <p14:creationId xmlns:p14="http://schemas.microsoft.com/office/powerpoint/2010/main" val="3110153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57</a:t>
            </a:fld>
            <a:endParaRPr lang="en-US" altLang="en-US"/>
          </a:p>
        </p:txBody>
      </p:sp>
    </p:spTree>
    <p:extLst>
      <p:ext uri="{BB962C8B-B14F-4D97-AF65-F5344CB8AC3E}">
        <p14:creationId xmlns:p14="http://schemas.microsoft.com/office/powerpoint/2010/main" val="839827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60</a:t>
            </a:fld>
            <a:endParaRPr lang="en-US" altLang="en-US"/>
          </a:p>
        </p:txBody>
      </p:sp>
    </p:spTree>
    <p:extLst>
      <p:ext uri="{BB962C8B-B14F-4D97-AF65-F5344CB8AC3E}">
        <p14:creationId xmlns:p14="http://schemas.microsoft.com/office/powerpoint/2010/main" val="3289032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err="1"/>
              <a:t>sharded</a:t>
            </a:r>
            <a:r>
              <a:rPr lang="en-US" dirty="0"/>
              <a:t> cluster: The set of nodes comprising a </a:t>
            </a:r>
            <a:r>
              <a:rPr lang="en-US" sz="1200" i="0" u="none" strike="noStrike" kern="1200" dirty="0" err="1">
                <a:solidFill>
                  <a:schemeClr val="tx1"/>
                </a:solidFill>
                <a:effectLst/>
                <a:latin typeface="+mn-lt"/>
                <a:ea typeface="+mn-ea"/>
                <a:cs typeface="+mn-cs"/>
                <a:hlinkClick r:id="rId3"/>
              </a:rPr>
              <a:t>sharded</a:t>
            </a:r>
            <a:r>
              <a:rPr lang="en-US" dirty="0"/>
              <a:t> MongoDB deployment. A </a:t>
            </a:r>
            <a:r>
              <a:rPr lang="en-US" dirty="0" err="1"/>
              <a:t>sharded</a:t>
            </a:r>
            <a:r>
              <a:rPr lang="en-US" dirty="0"/>
              <a:t> cluster consists of three </a:t>
            </a:r>
            <a:r>
              <a:rPr lang="en-US" dirty="0" err="1"/>
              <a:t>config</a:t>
            </a:r>
            <a:r>
              <a:rPr lang="en-US" dirty="0"/>
              <a:t> processes, one or more replica sets, and one or more </a:t>
            </a:r>
            <a:r>
              <a:rPr lang="en-US" sz="1200" u="none" strike="noStrike" kern="1200" dirty="0">
                <a:solidFill>
                  <a:schemeClr val="tx1"/>
                </a:solidFill>
                <a:effectLst/>
                <a:latin typeface="+mn-lt"/>
                <a:ea typeface="+mn-ea"/>
                <a:cs typeface="+mn-cs"/>
                <a:hlinkClick r:id="rId4" tooltip="mongos"/>
              </a:rPr>
              <a:t>mongos</a:t>
            </a:r>
            <a:r>
              <a:rPr lang="en-US" dirty="0"/>
              <a:t> routing processes. See </a:t>
            </a:r>
            <a:r>
              <a:rPr lang="en-US" sz="1200" i="0" u="none" strike="noStrike" kern="1200" dirty="0" err="1">
                <a:solidFill>
                  <a:schemeClr val="tx1"/>
                </a:solidFill>
                <a:effectLst/>
                <a:latin typeface="+mn-lt"/>
                <a:ea typeface="+mn-ea"/>
                <a:cs typeface="+mn-cs"/>
                <a:hlinkClick r:id="rId5"/>
              </a:rPr>
              <a:t>Sharded</a:t>
            </a:r>
            <a:r>
              <a:rPr lang="en-US" sz="1200" i="0" u="none" strike="noStrike" kern="1200" dirty="0">
                <a:solidFill>
                  <a:schemeClr val="tx1"/>
                </a:solidFill>
                <a:effectLst/>
                <a:latin typeface="+mn-lt"/>
                <a:ea typeface="+mn-ea"/>
                <a:cs typeface="+mn-cs"/>
                <a:hlinkClick r:id="rId5"/>
              </a:rPr>
              <a:t> Cluster Components</a:t>
            </a:r>
            <a:r>
              <a:rPr lang="en-US" dirty="0"/>
              <a:t>.</a:t>
            </a:r>
          </a:p>
          <a:p>
            <a:endParaRPr lang="en-US" dirty="0"/>
          </a:p>
          <a:p>
            <a:r>
              <a:rPr lang="en-US" sz="1200" b="1" i="0" kern="1200" dirty="0">
                <a:solidFill>
                  <a:schemeClr val="tx1"/>
                </a:solidFill>
                <a:effectLst/>
                <a:latin typeface="+mn-lt"/>
                <a:ea typeface="+mn-ea"/>
                <a:cs typeface="+mn-cs"/>
              </a:rPr>
              <a:t>Shards</a:t>
            </a:r>
            <a:r>
              <a:rPr lang="en-US" sz="1200" b="0" i="0" kern="1200" dirty="0">
                <a:solidFill>
                  <a:schemeClr val="tx1"/>
                </a:solidFill>
                <a:effectLst/>
                <a:latin typeface="+mn-lt"/>
                <a:ea typeface="+mn-ea"/>
                <a:cs typeface="+mn-cs"/>
              </a:rPr>
              <a:t> store the data. To provide high availability and data consistency, in a production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cluster, each shard is a </a:t>
            </a:r>
            <a:r>
              <a:rPr lang="en-US" sz="1200" b="0" i="0" u="none" strike="noStrike" kern="1200" dirty="0">
                <a:solidFill>
                  <a:schemeClr val="tx1"/>
                </a:solidFill>
                <a:effectLst/>
                <a:latin typeface="+mn-lt"/>
                <a:ea typeface="+mn-ea"/>
                <a:cs typeface="+mn-cs"/>
                <a:hlinkClick r:id="rId6"/>
              </a:rPr>
              <a:t>replica set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a:rPr>
              <a:t>[1]</a:t>
            </a:r>
            <a:r>
              <a:rPr lang="en-US" sz="1200" b="0" i="0" kern="1200" dirty="0">
                <a:solidFill>
                  <a:schemeClr val="tx1"/>
                </a:solidFill>
                <a:effectLst/>
                <a:latin typeface="+mn-lt"/>
                <a:ea typeface="+mn-ea"/>
                <a:cs typeface="+mn-cs"/>
              </a:rPr>
              <a:t>. For more information on replica sets, see </a:t>
            </a:r>
            <a:r>
              <a:rPr lang="en-US" sz="1200" b="0" i="0" u="none" strike="noStrike" kern="1200" dirty="0">
                <a:solidFill>
                  <a:schemeClr val="tx1"/>
                </a:solidFill>
                <a:effectLst/>
                <a:latin typeface="+mn-lt"/>
                <a:ea typeface="+mn-ea"/>
                <a:cs typeface="+mn-cs"/>
                <a:hlinkClick r:id="rId8"/>
              </a:rPr>
              <a:t>Replica Sets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Query Routers</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mongos"/>
              </a:rPr>
              <a:t>mongos</a:t>
            </a:r>
            <a:r>
              <a:rPr lang="en-US" sz="1200" b="0" i="0" kern="1200" dirty="0">
                <a:solidFill>
                  <a:schemeClr val="tx1"/>
                </a:solidFill>
                <a:effectLst/>
                <a:latin typeface="+mn-lt"/>
                <a:ea typeface="+mn-ea"/>
                <a:cs typeface="+mn-cs"/>
              </a:rPr>
              <a:t> instances, interface with client applications and direct operations to the appropriate shard or shards. The query router processes and targets operations to shards and then returns results to the clients. A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cluster can contain more than one query router to divide the client request load. A client sends requests to one query router. Most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cluster have many query routers.</a:t>
            </a:r>
          </a:p>
          <a:p>
            <a:r>
              <a:rPr lang="en-US" sz="1200" b="1" i="0" kern="1200" dirty="0" err="1">
                <a:solidFill>
                  <a:schemeClr val="tx1"/>
                </a:solidFill>
                <a:effectLst/>
                <a:latin typeface="+mn-lt"/>
                <a:ea typeface="+mn-ea"/>
                <a:cs typeface="+mn-cs"/>
              </a:rPr>
              <a:t>Config</a:t>
            </a:r>
            <a:r>
              <a:rPr lang="en-US" sz="1200" b="1" i="0" kern="1200" dirty="0">
                <a:solidFill>
                  <a:schemeClr val="tx1"/>
                </a:solidFill>
                <a:effectLst/>
                <a:latin typeface="+mn-lt"/>
                <a:ea typeface="+mn-ea"/>
                <a:cs typeface="+mn-cs"/>
              </a:rPr>
              <a:t> servers</a:t>
            </a:r>
            <a:r>
              <a:rPr lang="en-US" sz="1200" b="0" i="0" kern="1200" dirty="0">
                <a:solidFill>
                  <a:schemeClr val="tx1"/>
                </a:solidFill>
                <a:effectLst/>
                <a:latin typeface="+mn-lt"/>
                <a:ea typeface="+mn-ea"/>
                <a:cs typeface="+mn-cs"/>
              </a:rPr>
              <a:t> store the cluster’s metadata. This data contains a mapping of the cluster’s data set to the shards. The query router uses this metadata to target operations to specific shards. Production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clusters have </a:t>
            </a:r>
            <a:r>
              <a:rPr lang="en-US" sz="1200" b="0" i="1" kern="1200" dirty="0">
                <a:solidFill>
                  <a:schemeClr val="tx1"/>
                </a:solidFill>
                <a:effectLst/>
                <a:latin typeface="+mn-lt"/>
                <a:ea typeface="+mn-ea"/>
                <a:cs typeface="+mn-cs"/>
              </a:rPr>
              <a:t>exactly</a:t>
            </a:r>
            <a:r>
              <a:rPr lang="en-US" sz="1200" b="0" i="0" kern="1200" dirty="0">
                <a:solidFill>
                  <a:schemeClr val="tx1"/>
                </a:solidFill>
                <a:effectLst/>
                <a:latin typeface="+mn-lt"/>
                <a:ea typeface="+mn-ea"/>
                <a:cs typeface="+mn-cs"/>
              </a:rPr>
              <a:t> 3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servers.</a:t>
            </a:r>
          </a:p>
          <a:p>
            <a:endParaRPr lang="en-US" dirty="0"/>
          </a:p>
        </p:txBody>
      </p:sp>
      <p:sp>
        <p:nvSpPr>
          <p:cNvPr id="4" name="Slide Number Placeholder 3"/>
          <p:cNvSpPr>
            <a:spLocks noGrp="1"/>
          </p:cNvSpPr>
          <p:nvPr>
            <p:ph type="sldNum" sz="quarter" idx="10"/>
          </p:nvPr>
        </p:nvSpPr>
        <p:spPr/>
        <p:txBody>
          <a:bodyPr/>
          <a:lstStyle/>
          <a:p>
            <a:fld id="{767DEAD3-BDCA-4296-BAAC-8654FDA86586}" type="slidenum">
              <a:rPr lang="en-US" smtClean="0"/>
              <a:pPr/>
              <a:t>67</a:t>
            </a:fld>
            <a:endParaRPr lang="en-US"/>
          </a:p>
        </p:txBody>
      </p:sp>
    </p:spTree>
    <p:extLst>
      <p:ext uri="{BB962C8B-B14F-4D97-AF65-F5344CB8AC3E}">
        <p14:creationId xmlns:p14="http://schemas.microsoft.com/office/powerpoint/2010/main" val="388516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70</a:t>
            </a:fld>
            <a:endParaRPr lang="en-US" altLang="en-US" sz="1200"/>
          </a:p>
        </p:txBody>
      </p:sp>
    </p:spTree>
    <p:extLst>
      <p:ext uri="{BB962C8B-B14F-4D97-AF65-F5344CB8AC3E}">
        <p14:creationId xmlns:p14="http://schemas.microsoft.com/office/powerpoint/2010/main" val="4251251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71</a:t>
            </a:fld>
            <a:endParaRPr lang="en-US" altLang="en-US" sz="1200"/>
          </a:p>
        </p:txBody>
      </p:sp>
    </p:spTree>
    <p:extLst>
      <p:ext uri="{BB962C8B-B14F-4D97-AF65-F5344CB8AC3E}">
        <p14:creationId xmlns:p14="http://schemas.microsoft.com/office/powerpoint/2010/main" val="1083147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11</a:t>
            </a:fld>
            <a:endParaRPr lang="en-US" altLang="en-US" sz="1200"/>
          </a:p>
        </p:txBody>
      </p:sp>
    </p:spTree>
    <p:extLst>
      <p:ext uri="{BB962C8B-B14F-4D97-AF65-F5344CB8AC3E}">
        <p14:creationId xmlns:p14="http://schemas.microsoft.com/office/powerpoint/2010/main" val="336635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Nodes</a:t>
            </a:r>
            <a:r>
              <a:rPr lang="en-US" sz="1200" b="0" i="0" kern="1200" dirty="0">
                <a:solidFill>
                  <a:schemeClr val="tx1"/>
                </a:solidFill>
                <a:effectLst/>
                <a:latin typeface="+mn-lt"/>
                <a:ea typeface="+mn-ea"/>
                <a:cs typeface="+mn-cs"/>
              </a:rPr>
              <a:t> represent entities or instances such as people, businesses, accounts, or any other item to be tracked. They are roughly the equivalent of the </a:t>
            </a:r>
            <a:r>
              <a:rPr lang="en-US" sz="1200" b="0" i="1" kern="1200" dirty="0">
                <a:solidFill>
                  <a:schemeClr val="tx1"/>
                </a:solidFill>
                <a:effectLst/>
                <a:latin typeface="+mn-lt"/>
                <a:ea typeface="+mn-ea"/>
                <a:cs typeface="+mn-cs"/>
              </a:rPr>
              <a:t>record</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relation</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row</a:t>
            </a:r>
            <a:r>
              <a:rPr lang="en-US" sz="1200" b="0" i="0" kern="1200" dirty="0">
                <a:solidFill>
                  <a:schemeClr val="tx1"/>
                </a:solidFill>
                <a:effectLst/>
                <a:latin typeface="+mn-lt"/>
                <a:ea typeface="+mn-ea"/>
                <a:cs typeface="+mn-cs"/>
              </a:rPr>
              <a:t> in a relational database, or the </a:t>
            </a:r>
            <a:r>
              <a:rPr lang="en-US" sz="1200" b="0" i="1" kern="1200" dirty="0">
                <a:solidFill>
                  <a:schemeClr val="tx1"/>
                </a:solidFill>
                <a:effectLst/>
                <a:latin typeface="+mn-lt"/>
                <a:ea typeface="+mn-ea"/>
                <a:cs typeface="+mn-cs"/>
              </a:rPr>
              <a:t>document </a:t>
            </a:r>
            <a:r>
              <a:rPr lang="en-US" sz="1200" b="0" i="0" kern="1200" dirty="0">
                <a:solidFill>
                  <a:schemeClr val="tx1"/>
                </a:solidFill>
                <a:effectLst/>
                <a:latin typeface="+mn-lt"/>
                <a:ea typeface="+mn-ea"/>
                <a:cs typeface="+mn-cs"/>
              </a:rPr>
              <a:t>in a document-store database.</a:t>
            </a:r>
          </a:p>
          <a:p>
            <a:r>
              <a:rPr lang="en-US" sz="1200" b="0" i="1" kern="1200" dirty="0">
                <a:solidFill>
                  <a:schemeClr val="tx1"/>
                </a:solidFill>
                <a:effectLst/>
                <a:latin typeface="+mn-lt"/>
                <a:ea typeface="+mn-ea"/>
                <a:cs typeface="+mn-cs"/>
              </a:rPr>
              <a:t>Edges</a:t>
            </a:r>
            <a:r>
              <a:rPr lang="en-US" sz="1200" b="0" i="0" kern="1200" dirty="0">
                <a:solidFill>
                  <a:schemeClr val="tx1"/>
                </a:solidFill>
                <a:effectLst/>
                <a:latin typeface="+mn-lt"/>
                <a:ea typeface="+mn-ea"/>
                <a:cs typeface="+mn-cs"/>
              </a:rPr>
              <a:t>, also termed </a:t>
            </a:r>
            <a:r>
              <a:rPr lang="en-US" sz="1200" b="0" i="1" kern="1200" dirty="0">
                <a:solidFill>
                  <a:schemeClr val="tx1"/>
                </a:solidFill>
                <a:effectLst/>
                <a:latin typeface="+mn-lt"/>
                <a:ea typeface="+mn-ea"/>
                <a:cs typeface="+mn-cs"/>
              </a:rPr>
              <a:t>graphs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relationships</a:t>
            </a:r>
            <a:r>
              <a:rPr lang="en-US" sz="1200" b="0" i="0" kern="1200" dirty="0">
                <a:solidFill>
                  <a:schemeClr val="tx1"/>
                </a:solidFill>
                <a:effectLst/>
                <a:latin typeface="+mn-lt"/>
                <a:ea typeface="+mn-ea"/>
                <a:cs typeface="+mn-cs"/>
              </a:rPr>
              <a:t>, are the lines that connect nodes to other nodes; representing the relationship between them. Meaningful patterns emerge when examining the connections and interconnections of nodes, properties and edges. The edges can either be directed or undirected. In an undirected graph, an edge from a point to another has one meaning. In a directed graph, the edges connecting two different points have different meanings depending on their direction. Edges are the key concept in graph databases, representing an abstraction that is not directly implemented in a </a:t>
            </a:r>
            <a:r>
              <a:rPr lang="en-US" sz="1200" b="0" i="0" u="none" strike="noStrike" kern="1200" dirty="0">
                <a:solidFill>
                  <a:schemeClr val="tx1"/>
                </a:solidFill>
                <a:effectLst/>
                <a:latin typeface="+mn-lt"/>
                <a:ea typeface="+mn-ea"/>
                <a:cs typeface="+mn-cs"/>
                <a:hlinkClick r:id="rId3" tooltip="Relational model"/>
              </a:rPr>
              <a:t>relational model</a:t>
            </a:r>
            <a:r>
              <a:rPr lang="en-US" sz="1200" b="0" i="0" kern="1200" dirty="0">
                <a:solidFill>
                  <a:schemeClr val="tx1"/>
                </a:solidFill>
                <a:effectLst/>
                <a:latin typeface="+mn-lt"/>
                <a:ea typeface="+mn-ea"/>
                <a:cs typeface="+mn-cs"/>
              </a:rPr>
              <a:t> or a </a:t>
            </a:r>
            <a:r>
              <a:rPr lang="en-US" sz="1200" b="0" i="0" u="none" strike="noStrike" kern="1200" dirty="0">
                <a:solidFill>
                  <a:schemeClr val="tx1"/>
                </a:solidFill>
                <a:effectLst/>
                <a:latin typeface="+mn-lt"/>
                <a:ea typeface="+mn-ea"/>
                <a:cs typeface="+mn-cs"/>
                <a:hlinkClick r:id="rId4" tooltip="Document-oriented database"/>
              </a:rPr>
              <a:t>document-store model</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Properties</a:t>
            </a:r>
            <a:r>
              <a:rPr lang="en-US" sz="1200" b="0" i="0" kern="1200" dirty="0">
                <a:solidFill>
                  <a:schemeClr val="tx1"/>
                </a:solidFill>
                <a:effectLst/>
                <a:latin typeface="+mn-lt"/>
                <a:ea typeface="+mn-ea"/>
                <a:cs typeface="+mn-cs"/>
              </a:rPr>
              <a:t> are germane information to nodes. For example, if </a:t>
            </a:r>
            <a:r>
              <a:rPr lang="en-US" sz="1200" b="0" i="1" kern="1200" dirty="0">
                <a:solidFill>
                  <a:schemeClr val="tx1"/>
                </a:solidFill>
                <a:effectLst/>
                <a:latin typeface="+mn-lt"/>
                <a:ea typeface="+mn-ea"/>
                <a:cs typeface="+mn-cs"/>
              </a:rPr>
              <a:t>Wikipedia</a:t>
            </a:r>
            <a:r>
              <a:rPr lang="en-US" sz="1200" b="0" i="0" kern="1200" dirty="0">
                <a:solidFill>
                  <a:schemeClr val="tx1"/>
                </a:solidFill>
                <a:effectLst/>
                <a:latin typeface="+mn-lt"/>
                <a:ea typeface="+mn-ea"/>
                <a:cs typeface="+mn-cs"/>
              </a:rPr>
              <a:t> were one of the nodes, it might be tied to properties such as </a:t>
            </a:r>
            <a:r>
              <a:rPr lang="en-US" sz="1200" b="0" i="1" kern="1200" dirty="0">
                <a:solidFill>
                  <a:schemeClr val="tx1"/>
                </a:solidFill>
                <a:effectLst/>
                <a:latin typeface="+mn-lt"/>
                <a:ea typeface="+mn-ea"/>
                <a:cs typeface="+mn-cs"/>
              </a:rPr>
              <a:t>website</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reference material</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words that starts with the letter w</a:t>
            </a:r>
            <a:r>
              <a:rPr lang="en-US" sz="1200" b="0" i="0" kern="1200" dirty="0">
                <a:solidFill>
                  <a:schemeClr val="tx1"/>
                </a:solidFill>
                <a:effectLst/>
                <a:latin typeface="+mn-lt"/>
                <a:ea typeface="+mn-ea"/>
                <a:cs typeface="+mn-cs"/>
              </a:rPr>
              <a:t>, depending on which aspects of </a:t>
            </a:r>
            <a:r>
              <a:rPr lang="en-US" sz="1200" b="0" i="1" kern="1200" dirty="0">
                <a:solidFill>
                  <a:schemeClr val="tx1"/>
                </a:solidFill>
                <a:effectLst/>
                <a:latin typeface="+mn-lt"/>
                <a:ea typeface="+mn-ea"/>
                <a:cs typeface="+mn-cs"/>
              </a:rPr>
              <a:t>Wikipedia</a:t>
            </a:r>
            <a:r>
              <a:rPr lang="en-US" sz="1200" b="0" i="0" kern="1200" dirty="0">
                <a:solidFill>
                  <a:schemeClr val="tx1"/>
                </a:solidFill>
                <a:effectLst/>
                <a:latin typeface="+mn-lt"/>
                <a:ea typeface="+mn-ea"/>
                <a:cs typeface="+mn-cs"/>
              </a:rPr>
              <a:t> are germane to a given database</a:t>
            </a:r>
          </a:p>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17</a:t>
            </a:fld>
            <a:endParaRPr lang="en-US" altLang="en-US"/>
          </a:p>
        </p:txBody>
      </p:sp>
    </p:spTree>
    <p:extLst>
      <p:ext uri="{BB962C8B-B14F-4D97-AF65-F5344CB8AC3E}">
        <p14:creationId xmlns:p14="http://schemas.microsoft.com/office/powerpoint/2010/main" val="314209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21</a:t>
            </a:fld>
            <a:endParaRPr lang="en-US" altLang="en-US" sz="1200"/>
          </a:p>
        </p:txBody>
      </p:sp>
    </p:spTree>
    <p:extLst>
      <p:ext uri="{BB962C8B-B14F-4D97-AF65-F5344CB8AC3E}">
        <p14:creationId xmlns:p14="http://schemas.microsoft.com/office/powerpoint/2010/main" val="102869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ACID:</a:t>
            </a:r>
          </a:p>
          <a:p>
            <a:r>
              <a:rPr lang="en-US" dirty="0"/>
              <a:t>- Atomicity</a:t>
            </a:r>
          </a:p>
          <a:p>
            <a:r>
              <a:rPr lang="en-US" dirty="0"/>
              <a:t>- Consistency</a:t>
            </a:r>
          </a:p>
          <a:p>
            <a:r>
              <a:rPr lang="en-US" dirty="0"/>
              <a:t>- Isolation</a:t>
            </a:r>
          </a:p>
          <a:p>
            <a:pPr marL="0" indent="0">
              <a:buFontTx/>
              <a:buNone/>
            </a:pPr>
            <a:r>
              <a:rPr lang="en-US" dirty="0"/>
              <a:t>-Durability</a:t>
            </a:r>
          </a:p>
          <a:p>
            <a:pPr marL="171450" indent="-171450">
              <a:buFontTx/>
              <a:buChar char="-"/>
            </a:pPr>
            <a:endParaRPr lang="en-US" dirty="0"/>
          </a:p>
          <a:p>
            <a:pPr marL="0" indent="0">
              <a:buFontTx/>
              <a:buNone/>
            </a:pPr>
            <a:r>
              <a:rPr lang="en-US" dirty="0"/>
              <a:t>BASE: </a:t>
            </a:r>
          </a:p>
          <a:p>
            <a:pPr marL="0" indent="0">
              <a:buFontTx/>
              <a:buNone/>
            </a:pPr>
            <a:r>
              <a:rPr lang="en-US" dirty="0"/>
              <a:t>-Basic availability</a:t>
            </a:r>
          </a:p>
          <a:p>
            <a:pPr marL="0" indent="0">
              <a:buFontTx/>
              <a:buNone/>
            </a:pPr>
            <a:r>
              <a:rPr lang="en-US" dirty="0"/>
              <a:t>-Soft state</a:t>
            </a:r>
          </a:p>
          <a:p>
            <a:pPr marL="0" indent="0">
              <a:buFontTx/>
              <a:buNone/>
            </a:pPr>
            <a:r>
              <a:rPr lang="en-US" dirty="0"/>
              <a:t>-Eventual consistency</a:t>
            </a:r>
          </a:p>
          <a:p>
            <a:pPr marL="0" indent="0">
              <a:buFontTx/>
              <a:buNone/>
            </a:pPr>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22</a:t>
            </a:fld>
            <a:endParaRPr lang="en-US" altLang="en-US"/>
          </a:p>
        </p:txBody>
      </p:sp>
    </p:spTree>
    <p:extLst>
      <p:ext uri="{BB962C8B-B14F-4D97-AF65-F5344CB8AC3E}">
        <p14:creationId xmlns:p14="http://schemas.microsoft.com/office/powerpoint/2010/main" val="35859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0DD5FD-ABDB-4F07-A820-2B7F30C85D9B}" type="slidenum">
              <a:rPr lang="en-US" altLang="en-US" smtClean="0"/>
              <a:pPr/>
              <a:t>23</a:t>
            </a:fld>
            <a:endParaRPr lang="en-US" altLang="en-US"/>
          </a:p>
        </p:txBody>
      </p:sp>
    </p:spTree>
    <p:extLst>
      <p:ext uri="{BB962C8B-B14F-4D97-AF65-F5344CB8AC3E}">
        <p14:creationId xmlns:p14="http://schemas.microsoft.com/office/powerpoint/2010/main" val="58607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33</a:t>
            </a:fld>
            <a:endParaRPr lang="en-US" altLang="en-US" sz="1200"/>
          </a:p>
        </p:txBody>
      </p:sp>
    </p:spTree>
    <p:extLst>
      <p:ext uri="{BB962C8B-B14F-4D97-AF65-F5344CB8AC3E}">
        <p14:creationId xmlns:p14="http://schemas.microsoft.com/office/powerpoint/2010/main" val="2087176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storage engine is the component of the database that is responsible for managing how data is stored, both in memory and on disk. MongoDB supports multiple storage engines, as different engines perform better for specific workloads</a:t>
            </a:r>
          </a:p>
          <a:p>
            <a:r>
              <a:rPr lang="en-US" sz="1200" b="0" i="0" u="none" strike="noStrike" kern="1200" dirty="0" err="1">
                <a:solidFill>
                  <a:schemeClr val="tx1"/>
                </a:solidFill>
                <a:effectLst/>
                <a:latin typeface="+mn-lt"/>
                <a:ea typeface="+mn-ea"/>
                <a:cs typeface="+mn-cs"/>
                <a:hlinkClick r:id="rId3"/>
              </a:rPr>
              <a:t>WiredTiger</a:t>
            </a:r>
            <a:r>
              <a:rPr lang="en-US" sz="1200" b="0" i="0" kern="1200" dirty="0">
                <a:solidFill>
                  <a:schemeClr val="tx1"/>
                </a:solidFill>
                <a:effectLst/>
                <a:latin typeface="+mn-lt"/>
                <a:ea typeface="+mn-ea"/>
                <a:cs typeface="+mn-cs"/>
              </a:rPr>
              <a:t> is the default storage engine starting in MongoDB 3.2. It is well-suited for most workloads and is recommended for new deployments. </a:t>
            </a:r>
            <a:r>
              <a:rPr lang="en-US" sz="1200" b="0" i="0" kern="1200" dirty="0" err="1">
                <a:solidFill>
                  <a:schemeClr val="tx1"/>
                </a:solidFill>
                <a:effectLst/>
                <a:latin typeface="+mn-lt"/>
                <a:ea typeface="+mn-ea"/>
                <a:cs typeface="+mn-cs"/>
              </a:rPr>
              <a:t>WiredTiger</a:t>
            </a:r>
            <a:r>
              <a:rPr lang="en-US" sz="1200" b="0" i="0" kern="1200" dirty="0">
                <a:solidFill>
                  <a:schemeClr val="tx1"/>
                </a:solidFill>
                <a:effectLst/>
                <a:latin typeface="+mn-lt"/>
                <a:ea typeface="+mn-ea"/>
                <a:cs typeface="+mn-cs"/>
              </a:rPr>
              <a:t> provides a document-level concurrency model, checkpointing, and compression, among other features</a:t>
            </a:r>
          </a:p>
          <a:p>
            <a:r>
              <a:rPr lang="en-US" sz="1200" b="0" i="0" u="none" strike="noStrike" kern="1200" dirty="0">
                <a:solidFill>
                  <a:schemeClr val="tx1"/>
                </a:solidFill>
                <a:effectLst/>
                <a:latin typeface="+mn-lt"/>
                <a:ea typeface="+mn-ea"/>
                <a:cs typeface="+mn-cs"/>
                <a:hlinkClick r:id="rId4"/>
              </a:rPr>
              <a:t>In-Memory Storage Engine</a:t>
            </a:r>
            <a:r>
              <a:rPr lang="en-US" sz="1200" b="0" i="0" kern="1200" dirty="0">
                <a:solidFill>
                  <a:schemeClr val="tx1"/>
                </a:solidFill>
                <a:effectLst/>
                <a:latin typeface="+mn-lt"/>
                <a:ea typeface="+mn-ea"/>
                <a:cs typeface="+mn-cs"/>
              </a:rPr>
              <a:t> is available in MongoDB Enterprise. Rather than storing documents on-disk, it retains them in-memory for more predictable data latencies.</a:t>
            </a:r>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36</a:t>
            </a:fld>
            <a:endParaRPr lang="en-US" altLang="en-US"/>
          </a:p>
        </p:txBody>
      </p:sp>
    </p:spTree>
    <p:extLst>
      <p:ext uri="{BB962C8B-B14F-4D97-AF65-F5344CB8AC3E}">
        <p14:creationId xmlns:p14="http://schemas.microsoft.com/office/powerpoint/2010/main" val="1098686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45</a:t>
            </a:fld>
            <a:endParaRPr lang="en-US" altLang="en-US"/>
          </a:p>
        </p:txBody>
      </p:sp>
    </p:spTree>
    <p:extLst>
      <p:ext uri="{BB962C8B-B14F-4D97-AF65-F5344CB8AC3E}">
        <p14:creationId xmlns:p14="http://schemas.microsoft.com/office/powerpoint/2010/main" val="4161826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4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March 26, 2019</a:t>
            </a:fld>
            <a:endParaRPr lang="en-US" sz="875" b="0" dirty="0">
              <a:solidFill>
                <a:schemeClr val="tx1"/>
              </a:solidFill>
            </a:endParaRPr>
          </a:p>
        </p:txBody>
      </p:sp>
    </p:spTree>
    <p:extLst>
      <p:ext uri="{BB962C8B-B14F-4D97-AF65-F5344CB8AC3E}">
        <p14:creationId xmlns:p14="http://schemas.microsoft.com/office/powerpoint/2010/main" val="131266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March 26, 2019</a:t>
            </a:fld>
            <a:endParaRPr lang="en-US" sz="875" b="0" dirty="0">
              <a:solidFill>
                <a:schemeClr val="bg1"/>
              </a:solidFill>
            </a:endParaRPr>
          </a:p>
        </p:txBody>
      </p:sp>
    </p:spTree>
    <p:extLst>
      <p:ext uri="{BB962C8B-B14F-4D97-AF65-F5344CB8AC3E}">
        <p14:creationId xmlns:p14="http://schemas.microsoft.com/office/powerpoint/2010/main" val="144124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285750" indent="-142875">
              <a:buFont typeface="Arial" pitchFamily="34" charset="0"/>
              <a:buChar char="–"/>
              <a:defRPr/>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405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marL="231775" indent="-196850">
              <a:buFont typeface="Arial" pitchFamily="34" charset="0"/>
              <a:buChar char="•"/>
              <a:defRPr sz="2400" b="0"/>
            </a:lvl1pPr>
            <a:lvl2pPr marL="519113" indent="-287338">
              <a:spcBef>
                <a:spcPts val="375"/>
              </a:spcBef>
              <a:buFont typeface="Arial" pitchFamily="34" charset="0"/>
              <a:buChar char="–"/>
              <a:defRPr sz="2000"/>
            </a:lvl2pPr>
            <a:lvl3pPr marL="682625" indent="-163513">
              <a:spcBef>
                <a:spcPts val="375"/>
              </a:spcBef>
              <a:buFont typeface="Arial" pitchFamily="34" charset="0"/>
              <a:buChar char="–"/>
              <a:defRPr sz="1600"/>
            </a:lvl3pPr>
            <a:lvl4pPr marL="571500" indent="-142875">
              <a:spcBef>
                <a:spcPts val="375"/>
              </a:spcBef>
              <a:buFont typeface="Arial" pitchFamily="34" charset="0"/>
              <a:buChar char="–"/>
              <a:defRPr/>
            </a:lvl4pPr>
            <a:lvl5pPr marL="714375" indent="-142875">
              <a:spcBef>
                <a:spcPts val="375"/>
              </a:spcBef>
              <a:buFont typeface="Arial" pitchFamily="34" charset="0"/>
              <a:buChar char="–"/>
              <a:defRPr/>
            </a:lvl5pPr>
            <a:lvl6pPr marL="857250" indent="-142875">
              <a:spcBef>
                <a:spcPts val="375"/>
              </a:spcBef>
              <a:buFont typeface="Arial" pitchFamily="34" charset="0"/>
              <a:buChar char="–"/>
              <a:defRPr baseline="0"/>
            </a:lvl6pPr>
            <a:lvl7pPr marL="1000125" indent="-142875">
              <a:spcBef>
                <a:spcPts val="375"/>
              </a:spcBef>
              <a:buFont typeface="Arial" pitchFamily="34" charset="0"/>
              <a:buChar char="–"/>
              <a:defRPr baseline="0"/>
            </a:lvl7pPr>
            <a:lvl8pPr marL="1143000" indent="-142875">
              <a:spcBef>
                <a:spcPts val="375"/>
              </a:spcBef>
              <a:buFont typeface="Arial" pitchFamily="34" charset="0"/>
              <a:buChar char="–"/>
              <a:defRPr baseline="0"/>
            </a:lvl8pPr>
            <a:lvl9pPr marL="1285875" indent="-142875">
              <a:spcBef>
                <a:spcPts val="375"/>
              </a:spcBef>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9843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952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250"/>
            </a:lvl1pPr>
            <a:lvl2pPr>
              <a:defRPr sz="1250"/>
            </a:lvl2pPr>
            <a:lvl3pPr>
              <a:defRPr sz="1250"/>
            </a:lvl3pPr>
            <a:lvl4pPr marL="285750" indent="-142875">
              <a:buFont typeface="Arial" pitchFamily="34" charset="0"/>
              <a:buChar char="–"/>
              <a:defRPr sz="1250"/>
            </a:lvl4pPr>
            <a:lvl5pPr marL="428625" indent="-142875">
              <a:buFont typeface="Arial" pitchFamily="34" charset="0"/>
              <a:buChar char="–"/>
              <a:defRPr sz="1250"/>
            </a:lvl5pPr>
            <a:lvl6pPr marL="571500" indent="-142875">
              <a:buFont typeface="Arial" pitchFamily="34" charset="0"/>
              <a:buChar char="–"/>
              <a:defRPr sz="1250" baseline="0"/>
            </a:lvl6pPr>
            <a:lvl7pPr marL="714375" indent="-142875">
              <a:buFont typeface="Arial" pitchFamily="34" charset="0"/>
              <a:buChar char="–"/>
              <a:defRPr sz="1250" baseline="0"/>
            </a:lvl7pPr>
            <a:lvl8pPr marL="857250" indent="-142875">
              <a:buFont typeface="Arial" pitchFamily="34" charset="0"/>
              <a:buChar char="–"/>
              <a:defRPr sz="1250" baseline="0"/>
            </a:lvl8pPr>
            <a:lvl9pPr marL="1000125" indent="-142875">
              <a:buFont typeface="Arial" pitchFamily="34" charset="0"/>
              <a:buChar cha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6500" y="1714499"/>
            <a:ext cx="5334000" cy="4267728"/>
          </a:xfrm>
        </p:spPr>
        <p:txBody>
          <a:bodyPr>
            <a:normAutofit/>
          </a:bodyPr>
          <a:lstStyle>
            <a:lvl1pPr>
              <a:defRPr sz="1250"/>
            </a:lvl1pPr>
            <a:lvl2pPr>
              <a:defRPr sz="1250"/>
            </a:lvl2pPr>
            <a:lvl3pPr>
              <a:defRPr sz="1250"/>
            </a:lvl3pPr>
            <a:lvl4pPr>
              <a:defRPr sz="1250"/>
            </a:lvl4pPr>
            <a:lvl5pPr>
              <a:defRPr sz="1250"/>
            </a:lvl5pPr>
            <a:lvl6pPr>
              <a:defRPr sz="1250" baseline="0"/>
            </a:lvl6pPr>
            <a:lvl7pPr>
              <a:defRPr sz="1250" baseline="0"/>
            </a:lvl7pPr>
            <a:lvl8pPr>
              <a:defRPr sz="1250" baseline="0"/>
            </a:lvl8pPr>
            <a:lvl9pP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2192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2_Section and Thank You Slide">
    <p:spTree>
      <p:nvGrpSpPr>
        <p:cNvPr id="1" name=""/>
        <p:cNvGrpSpPr/>
        <p:nvPr/>
      </p:nvGrpSpPr>
      <p:grpSpPr>
        <a:xfrm>
          <a:off x="0" y="0"/>
          <a:ext cx="0" cy="0"/>
          <a:chOff x="0" y="0"/>
          <a:chExt cx="0" cy="0"/>
        </a:xfrm>
      </p:grpSpPr>
      <p:sp>
        <p:nvSpPr>
          <p:cNvPr id="2878539" name="Rectangle 75"/>
          <p:cNvSpPr>
            <a:spLocks noGrp="1" noChangeArrowheads="1"/>
          </p:cNvSpPr>
          <p:nvPr>
            <p:ph type="ctrTitle"/>
          </p:nvPr>
        </p:nvSpPr>
        <p:spPr>
          <a:xfrm>
            <a:off x="5350879" y="3697742"/>
            <a:ext cx="6105893" cy="723339"/>
          </a:xfrm>
        </p:spPr>
        <p:txBody>
          <a:bodyPr/>
          <a:lstStyle>
            <a:lvl1pPr algn="r">
              <a:defRPr sz="2400">
                <a:solidFill>
                  <a:schemeClr val="bg1"/>
                </a:solidFill>
              </a:defRPr>
            </a:lvl1pPr>
          </a:lstStyle>
          <a:p>
            <a:r>
              <a:rPr lang="en-US"/>
              <a:t>Click to edit Master title style</a:t>
            </a:r>
            <a:endParaRPr lang="en-US" dirty="0"/>
          </a:p>
        </p:txBody>
      </p:sp>
      <p:sp>
        <p:nvSpPr>
          <p:cNvPr id="2878540" name="Rectangle 76"/>
          <p:cNvSpPr>
            <a:spLocks noGrp="1" noChangeArrowheads="1"/>
          </p:cNvSpPr>
          <p:nvPr>
            <p:ph type="subTitle" idx="1"/>
          </p:nvPr>
        </p:nvSpPr>
        <p:spPr>
          <a:xfrm>
            <a:off x="6977434" y="4595798"/>
            <a:ext cx="4491175" cy="193899"/>
          </a:xfrm>
        </p:spPr>
        <p:txBody>
          <a:bodyPr/>
          <a:lstStyle>
            <a:lvl1pPr marL="0" indent="0" algn="r">
              <a:buFontTx/>
              <a:buNone/>
              <a:defRPr sz="1400">
                <a:solidFill>
                  <a:schemeClr val="bg1"/>
                </a:solidFill>
              </a:defRPr>
            </a:lvl1pPr>
          </a:lstStyle>
          <a:p>
            <a:r>
              <a:rPr lang="en-US"/>
              <a:t>Click to edit Master subtitle style</a:t>
            </a:r>
            <a:endParaRPr lang="en-US" dirty="0"/>
          </a:p>
        </p:txBody>
      </p:sp>
      <p:pic>
        <p:nvPicPr>
          <p:cNvPr id="13" name="Picture 1" descr="P:\p2\008_Presentations\Presentation Formats\0002-17 New Brand Template\Support\PowerPoint images\jumpYellow_Cov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7"/>
          <p:cNvGrpSpPr>
            <a:grpSpLocks/>
          </p:cNvGrpSpPr>
          <p:nvPr userDrawn="1"/>
        </p:nvGrpSpPr>
        <p:grpSpPr bwMode="auto">
          <a:xfrm>
            <a:off x="469900" y="327026"/>
            <a:ext cx="1303867" cy="544513"/>
            <a:chOff x="0" y="0"/>
            <a:chExt cx="616" cy="343"/>
          </a:xfrm>
        </p:grpSpPr>
        <p:sp>
          <p:nvSpPr>
            <p:cNvPr id="15"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16"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17"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18"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grpSp>
      <p:sp>
        <p:nvSpPr>
          <p:cNvPr id="19" name="Text Box 66"/>
          <p:cNvSpPr txBox="1">
            <a:spLocks noChangeArrowheads="1"/>
          </p:cNvSpPr>
          <p:nvPr userDrawn="1"/>
        </p:nvSpPr>
        <p:spPr bwMode="auto">
          <a:xfrm>
            <a:off x="488951" y="6575426"/>
            <a:ext cx="5077883"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20" name="Text Box 115"/>
          <p:cNvSpPr txBox="1">
            <a:spLocks noChangeArrowheads="1"/>
          </p:cNvSpPr>
          <p:nvPr userDrawn="1"/>
        </p:nvSpPr>
        <p:spPr bwMode="auto">
          <a:xfrm>
            <a:off x="11235268" y="6599239"/>
            <a:ext cx="486833"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43B9B002-C133-4CA7-91FF-B3FBECC67B11}" type="slidenum">
              <a:rPr lang="en-US" altLang="en-US" sz="1000">
                <a:solidFill>
                  <a:schemeClr val="bg1"/>
                </a:solidFill>
              </a:rPr>
              <a:pPr algn="r">
                <a:spcBef>
                  <a:spcPct val="50000"/>
                </a:spcBef>
              </a:pPr>
              <a:t>‹#›</a:t>
            </a:fld>
            <a:r>
              <a:rPr lang="en-US" altLang="en-US" sz="1000">
                <a:solidFill>
                  <a:schemeClr val="bg1"/>
                </a:solidFill>
              </a:rPr>
              <a:t>    </a:t>
            </a:r>
          </a:p>
        </p:txBody>
      </p:sp>
      <p:sp>
        <p:nvSpPr>
          <p:cNvPr id="21" name="Text Box 115"/>
          <p:cNvSpPr txBox="1">
            <a:spLocks noChangeArrowheads="1"/>
          </p:cNvSpPr>
          <p:nvPr userDrawn="1"/>
        </p:nvSpPr>
        <p:spPr bwMode="auto">
          <a:xfrm>
            <a:off x="8752417" y="6599239"/>
            <a:ext cx="24384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chemeClr val="bg1"/>
                </a:solidFill>
              </a:rPr>
              <a:pPr algn="r" defTabSz="820738" eaLnBrk="0" hangingPunct="0">
                <a:spcBef>
                  <a:spcPct val="50000"/>
                </a:spcBef>
                <a:defRPr/>
              </a:pPr>
              <a:t>March 26, 2019</a:t>
            </a:fld>
            <a:endParaRPr lang="en-US" sz="1000" dirty="0">
              <a:solidFill>
                <a:schemeClr val="bg1"/>
              </a:solidFill>
            </a:endParaRPr>
          </a:p>
        </p:txBody>
      </p:sp>
    </p:spTree>
    <p:extLst>
      <p:ext uri="{BB962C8B-B14F-4D97-AF65-F5344CB8AC3E}">
        <p14:creationId xmlns:p14="http://schemas.microsoft.com/office/powerpoint/2010/main" val="363776885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Section and Thank You Slide">
    <p:spTree>
      <p:nvGrpSpPr>
        <p:cNvPr id="1" name=""/>
        <p:cNvGrpSpPr/>
        <p:nvPr/>
      </p:nvGrpSpPr>
      <p:grpSpPr>
        <a:xfrm>
          <a:off x="0" y="0"/>
          <a:ext cx="0" cy="0"/>
          <a:chOff x="0" y="0"/>
          <a:chExt cx="0" cy="0"/>
        </a:xfrm>
      </p:grpSpPr>
      <p:pic>
        <p:nvPicPr>
          <p:cNvPr id="4" name="Picture 1" descr="P:\p2\008_Presentations\Presentation Formats\0002-17 New Brand Template\Support\PowerPoint images\jumpYellow_Cov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469900" y="327026"/>
            <a:ext cx="1303867" cy="544513"/>
            <a:chOff x="0" y="0"/>
            <a:chExt cx="616" cy="343"/>
          </a:xfrm>
        </p:grpSpPr>
        <p:sp>
          <p:nvSpPr>
            <p:cNvPr id="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grpSp>
      <p:sp>
        <p:nvSpPr>
          <p:cNvPr id="10" name="Text Box 66"/>
          <p:cNvSpPr txBox="1">
            <a:spLocks noChangeArrowheads="1"/>
          </p:cNvSpPr>
          <p:nvPr userDrawn="1"/>
        </p:nvSpPr>
        <p:spPr bwMode="auto">
          <a:xfrm>
            <a:off x="488951" y="6575426"/>
            <a:ext cx="5077883"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11" name="Text Box 115"/>
          <p:cNvSpPr txBox="1">
            <a:spLocks noChangeArrowheads="1"/>
          </p:cNvSpPr>
          <p:nvPr userDrawn="1"/>
        </p:nvSpPr>
        <p:spPr bwMode="auto">
          <a:xfrm>
            <a:off x="11235268" y="6599239"/>
            <a:ext cx="486833"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43B9B002-C133-4CA7-91FF-B3FBECC67B11}" type="slidenum">
              <a:rPr lang="en-US" altLang="en-US" sz="1000">
                <a:solidFill>
                  <a:schemeClr val="bg1"/>
                </a:solidFill>
              </a:rPr>
              <a:pPr algn="r">
                <a:spcBef>
                  <a:spcPct val="50000"/>
                </a:spcBef>
              </a:pPr>
              <a:t>‹#›</a:t>
            </a:fld>
            <a:r>
              <a:rPr lang="en-US" altLang="en-US" sz="1000">
                <a:solidFill>
                  <a:schemeClr val="bg1"/>
                </a:solidFill>
              </a:rPr>
              <a:t>    </a:t>
            </a:r>
          </a:p>
        </p:txBody>
      </p:sp>
      <p:sp>
        <p:nvSpPr>
          <p:cNvPr id="12" name="Text Box 115"/>
          <p:cNvSpPr txBox="1">
            <a:spLocks noChangeArrowheads="1"/>
          </p:cNvSpPr>
          <p:nvPr userDrawn="1"/>
        </p:nvSpPr>
        <p:spPr bwMode="auto">
          <a:xfrm>
            <a:off x="8752417" y="6599239"/>
            <a:ext cx="24384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chemeClr val="bg1"/>
                </a:solidFill>
              </a:rPr>
              <a:pPr algn="r" defTabSz="820738" eaLnBrk="0" hangingPunct="0">
                <a:spcBef>
                  <a:spcPct val="50000"/>
                </a:spcBef>
                <a:defRPr/>
              </a:pPr>
              <a:t>March 26, 2019</a:t>
            </a:fld>
            <a:endParaRPr lang="en-US" sz="1000" dirty="0">
              <a:solidFill>
                <a:schemeClr val="bg1"/>
              </a:solidFill>
            </a:endParaRPr>
          </a:p>
        </p:txBody>
      </p:sp>
      <p:sp>
        <p:nvSpPr>
          <p:cNvPr id="14" name="Rectangle 75"/>
          <p:cNvSpPr>
            <a:spLocks noGrp="1" noChangeArrowheads="1"/>
          </p:cNvSpPr>
          <p:nvPr>
            <p:ph type="ctrTitle"/>
          </p:nvPr>
        </p:nvSpPr>
        <p:spPr>
          <a:xfrm>
            <a:off x="4945167" y="4731809"/>
            <a:ext cx="6329291" cy="626400"/>
          </a:xfrm>
        </p:spPr>
        <p:txBody>
          <a:bodyPr/>
          <a:lstStyle>
            <a:lvl1pPr algn="r">
              <a:defRPr sz="2400">
                <a:solidFill>
                  <a:schemeClr val="bg1"/>
                </a:solidFill>
              </a:defRPr>
            </a:lvl1pPr>
          </a:lstStyle>
          <a:p>
            <a:r>
              <a:rPr lang="en-US"/>
              <a:t>Click to edit Master title style</a:t>
            </a:r>
            <a:endParaRPr lang="en-US" dirty="0"/>
          </a:p>
        </p:txBody>
      </p:sp>
      <p:sp>
        <p:nvSpPr>
          <p:cNvPr id="15" name="Rectangle 76"/>
          <p:cNvSpPr>
            <a:spLocks noGrp="1" noChangeArrowheads="1"/>
          </p:cNvSpPr>
          <p:nvPr>
            <p:ph type="subTitle" idx="1"/>
          </p:nvPr>
        </p:nvSpPr>
        <p:spPr>
          <a:xfrm>
            <a:off x="6630799" y="5527312"/>
            <a:ext cx="4655495" cy="193899"/>
          </a:xfrm>
        </p:spPr>
        <p:txBody>
          <a:bodyPr/>
          <a:lstStyle>
            <a:lvl1pPr marL="0" indent="0" algn="r">
              <a:spcBef>
                <a:spcPts val="400"/>
              </a:spcBef>
              <a:buFontTx/>
              <a:buNone/>
              <a:defRPr sz="1400">
                <a:solidFill>
                  <a:schemeClr val="bg1"/>
                </a:solidFill>
              </a:defRPr>
            </a:lvl1pPr>
          </a:lstStyle>
          <a:p>
            <a:r>
              <a:rPr lang="en-US"/>
              <a:t>Click to edit Master subtitle style</a:t>
            </a:r>
            <a:endParaRPr lang="en-US" dirty="0"/>
          </a:p>
        </p:txBody>
      </p:sp>
    </p:spTree>
    <p:extLst>
      <p:ext uri="{BB962C8B-B14F-4D97-AF65-F5344CB8AC3E}">
        <p14:creationId xmlns:p14="http://schemas.microsoft.com/office/powerpoint/2010/main" val="116869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March 26, 2019</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
        <p:nvSpPr>
          <p:cNvPr id="62"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Tree>
    <p:extLst>
      <p:ext uri="{BB962C8B-B14F-4D97-AF65-F5344CB8AC3E}">
        <p14:creationId xmlns:p14="http://schemas.microsoft.com/office/powerpoint/2010/main" val="399379349"/>
      </p:ext>
    </p:extLst>
  </p:cSld>
  <p:clrMap bg1="lt1" tx1="dk1" bg2="lt2" tx2="dk2" accent1="accent1" accent2="accent2" accent3="accent3" accent4="accent4" accent5="accent5" accent6="accent6" hlink="hlink" folHlink="folHlink"/>
  <p:sldLayoutIdLst>
    <p:sldLayoutId id="2147483763" r:id="rId1"/>
    <p:sldLayoutId id="2147483765" r:id="rId2"/>
    <p:sldLayoutId id="2147483770" r:id="rId3"/>
    <p:sldLayoutId id="2147483771" r:id="rId4"/>
    <p:sldLayoutId id="2147483772" r:id="rId5"/>
    <p:sldLayoutId id="2147483773" r:id="rId6"/>
    <p:sldLayoutId id="2147483782" r:id="rId7"/>
    <p:sldLayoutId id="214748372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2500" b="1" kern="1200">
          <a:solidFill>
            <a:schemeClr val="tx1"/>
          </a:solidFill>
          <a:latin typeface="+mj-lt"/>
          <a:ea typeface="+mj-ea"/>
          <a:cs typeface="+mj-cs"/>
        </a:defRPr>
      </a:lvl1pPr>
    </p:titleStyle>
    <p:bodyStyle>
      <a:lvl1pPr marL="0" indent="0" algn="l" defTabSz="914400" rtl="0" eaLnBrk="1" latinLnBrk="0" hangingPunct="1">
        <a:spcBef>
          <a:spcPts val="750"/>
        </a:spcBef>
        <a:buFontTx/>
        <a:buNone/>
        <a:defRPr sz="1250" b="1" kern="1200">
          <a:solidFill>
            <a:schemeClr val="tx1"/>
          </a:solidFill>
          <a:latin typeface="+mn-lt"/>
          <a:ea typeface="+mn-ea"/>
          <a:cs typeface="+mn-cs"/>
        </a:defRPr>
      </a:lvl1pPr>
      <a:lvl2pPr marL="0" indent="0" algn="l" defTabSz="914400" rtl="0" eaLnBrk="1" latinLnBrk="0" hangingPunct="1">
        <a:spcBef>
          <a:spcPts val="750"/>
        </a:spcBef>
        <a:buFontTx/>
        <a:buNone/>
        <a:defRPr sz="1250" kern="1200">
          <a:solidFill>
            <a:schemeClr val="tx1"/>
          </a:solidFill>
          <a:latin typeface="+mn-lt"/>
          <a:ea typeface="+mn-ea"/>
          <a:cs typeface="+mn-cs"/>
        </a:defRPr>
      </a:lvl2pPr>
      <a:lvl3pPr marL="142875" indent="-142875" algn="l" defTabSz="914400" rtl="0" eaLnBrk="1" latinLnBrk="0" hangingPunct="1">
        <a:spcBef>
          <a:spcPts val="750"/>
        </a:spcBef>
        <a:buFont typeface="Arial" pitchFamily="34" charset="0"/>
        <a:buChar char="•"/>
        <a:tabLst/>
        <a:defRPr sz="1250" kern="1200">
          <a:solidFill>
            <a:schemeClr val="tx1"/>
          </a:solidFill>
          <a:latin typeface="+mn-lt"/>
          <a:ea typeface="+mn-ea"/>
          <a:cs typeface="+mn-cs"/>
        </a:defRPr>
      </a:lvl3pPr>
      <a:lvl4pPr marL="285750"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hyperlink" Target="http://everythingyouneededtoknowaboutcomputers.wikispaces.com/CPU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docs.mongodb.com/manual/replication/"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ongodb.com/manual/sharding/#sharding-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3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4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hyperlink" Target="https://docs.mongodb.com/manual/reference/operator/query/lt/#op._S_lt" TargetMode="External"/><Relationship Id="rId13" Type="http://schemas.openxmlformats.org/officeDocument/2006/relationships/hyperlink" Target="https://docs.mongodb.com/manual/reference/operator/query/or/#op._S_or" TargetMode="External"/><Relationship Id="rId3" Type="http://schemas.openxmlformats.org/officeDocument/2006/relationships/hyperlink" Target="https://docs.mongodb.com/manual/reference/operator/query/ne/#op._S_ne" TargetMode="External"/><Relationship Id="rId7" Type="http://schemas.openxmlformats.org/officeDocument/2006/relationships/hyperlink" Target="https://docs.mongodb.com/manual/reference/operator/query/nin/#op._S_nin" TargetMode="External"/><Relationship Id="rId12" Type="http://schemas.openxmlformats.org/officeDocument/2006/relationships/hyperlink" Target="https://docs.mongodb.com/manual/reference/operator/query/nor/#op._S_nor" TargetMode="External"/><Relationship Id="rId2" Type="http://schemas.openxmlformats.org/officeDocument/2006/relationships/hyperlink" Target="https://docs.mongodb.com/manual/reference/operator/query/eq/#op._S_eq" TargetMode="External"/><Relationship Id="rId1" Type="http://schemas.openxmlformats.org/officeDocument/2006/relationships/slideLayout" Target="../slideLayouts/slideLayout4.xml"/><Relationship Id="rId6" Type="http://schemas.openxmlformats.org/officeDocument/2006/relationships/hyperlink" Target="https://docs.mongodb.com/manual/reference/operator/query/in/#op._S_in" TargetMode="External"/><Relationship Id="rId11" Type="http://schemas.openxmlformats.org/officeDocument/2006/relationships/hyperlink" Target="https://docs.mongodb.com/manual/reference/operator/query/not/#op._S_not" TargetMode="External"/><Relationship Id="rId5" Type="http://schemas.openxmlformats.org/officeDocument/2006/relationships/hyperlink" Target="https://docs.mongodb.com/manual/reference/operator/query/gte/#op._S_gte" TargetMode="External"/><Relationship Id="rId10" Type="http://schemas.openxmlformats.org/officeDocument/2006/relationships/hyperlink" Target="https://docs.mongodb.com/manual/reference/operator/query/and/#op._S_and" TargetMode="External"/><Relationship Id="rId4" Type="http://schemas.openxmlformats.org/officeDocument/2006/relationships/hyperlink" Target="https://docs.mongodb.com/manual/reference/operator/query/gt/#op._S_gt" TargetMode="External"/><Relationship Id="rId9" Type="http://schemas.openxmlformats.org/officeDocument/2006/relationships/hyperlink" Target="https://docs.mongodb.com/manual/reference/operator/query/lte/#op._S_lt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sitepoint.com/sql-vs-nosql-differences/" TargetMode="External"/><Relationship Id="rId2" Type="http://schemas.openxmlformats.org/officeDocument/2006/relationships/hyperlink" Target="https://docs.mongodb.com/" TargetMode="External"/><Relationship Id="rId1" Type="http://schemas.openxmlformats.org/officeDocument/2006/relationships/slideLayout" Target="../slideLayouts/slideLayout4.xml"/><Relationship Id="rId5" Type="http://schemas.openxmlformats.org/officeDocument/2006/relationships/hyperlink" Target="http://www.jsoneditoronline.org/" TargetMode="External"/><Relationship Id="rId4" Type="http://schemas.openxmlformats.org/officeDocument/2006/relationships/hyperlink" Target="https://www.tutorialspoint.com/mongodb/mongodb_java.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ltLang="en-US"/>
              <a:t>SQL &amp; NoSQL</a:t>
            </a:r>
            <a:endParaRPr lang="en-US" altLang="en-US" dirty="0"/>
          </a:p>
        </p:txBody>
      </p:sp>
      <p:sp>
        <p:nvSpPr>
          <p:cNvPr id="5123" name="Subtitle 19"/>
          <p:cNvSpPr>
            <a:spLocks noGrp="1"/>
          </p:cNvSpPr>
          <p:nvPr>
            <p:ph type="subTitle" idx="1"/>
          </p:nvPr>
        </p:nvSpPr>
        <p:spPr/>
        <p:txBody>
          <a:bodyPr/>
          <a:lstStyle/>
          <a:p>
            <a:r>
              <a:rPr lang="en-US" altLang="en-US" dirty="0"/>
              <a:t>Trainer</a:t>
            </a:r>
            <a:r>
              <a:rPr lang="en-US" altLang="en-US"/>
              <a:t>: Khanh Dao</a:t>
            </a:r>
            <a:endParaRPr lang="en-US" alt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Administration </a:t>
            </a:r>
            <a:endParaRPr lang="en-US" dirty="0"/>
          </a:p>
        </p:txBody>
      </p:sp>
      <p:sp>
        <p:nvSpPr>
          <p:cNvPr id="14339" name="Content Placeholder 2"/>
          <p:cNvSpPr>
            <a:spLocks noGrp="1"/>
          </p:cNvSpPr>
          <p:nvPr>
            <p:ph idx="1"/>
          </p:nvPr>
        </p:nvSpPr>
        <p:spPr/>
        <p:txBody>
          <a:bodyPr/>
          <a:lstStyle/>
          <a:p>
            <a:r>
              <a:rPr lang="en-US" altLang="en-US"/>
              <a:t>In order to complete the course you must:</a:t>
            </a:r>
          </a:p>
          <a:p>
            <a:pPr lvl="1"/>
            <a:r>
              <a:rPr lang="en-US" altLang="en-US"/>
              <a:t>Sign in the Class Attendance List</a:t>
            </a:r>
          </a:p>
          <a:p>
            <a:pPr lvl="1"/>
            <a:r>
              <a:rPr lang="en-US" altLang="en-US"/>
              <a:t>Participate in the course</a:t>
            </a:r>
          </a:p>
          <a:p>
            <a:pPr lvl="1"/>
            <a:r>
              <a:rPr lang="en-US" altLang="en-US"/>
              <a:t>Provide your feedback in the End of Course Evaluation</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ltLang="en-US"/>
              <a:t>NoSQL</a:t>
            </a:r>
            <a:endParaRPr lang="en-US" altLang="en-US" dirty="0"/>
          </a:p>
        </p:txBody>
      </p:sp>
      <p:sp>
        <p:nvSpPr>
          <p:cNvPr id="11" name="Subtitle 10">
            <a:extLst>
              <a:ext uri="{FF2B5EF4-FFF2-40B4-BE49-F238E27FC236}">
                <a16:creationId xmlns:a16="http://schemas.microsoft.com/office/drawing/2014/main" id="{84B9FCC4-626B-4589-8424-E939C34DD8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265119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7774-D934-4DA7-BC35-0F5BDB45E17E}"/>
              </a:ext>
            </a:extLst>
          </p:cNvPr>
          <p:cNvSpPr>
            <a:spLocks noGrp="1"/>
          </p:cNvSpPr>
          <p:nvPr>
            <p:ph type="title"/>
          </p:nvPr>
        </p:nvSpPr>
        <p:spPr/>
        <p:txBody>
          <a:bodyPr/>
          <a:lstStyle/>
          <a:p>
            <a:r>
              <a:rPr lang="en-US" dirty="0"/>
              <a:t>What is NoSQL?</a:t>
            </a:r>
          </a:p>
        </p:txBody>
      </p:sp>
      <p:sp>
        <p:nvSpPr>
          <p:cNvPr id="3" name="Content Placeholder 2">
            <a:extLst>
              <a:ext uri="{FF2B5EF4-FFF2-40B4-BE49-F238E27FC236}">
                <a16:creationId xmlns:a16="http://schemas.microsoft.com/office/drawing/2014/main" id="{5724015F-7F60-4542-8339-CECC4CAD0388}"/>
              </a:ext>
            </a:extLst>
          </p:cNvPr>
          <p:cNvSpPr>
            <a:spLocks noGrp="1"/>
          </p:cNvSpPr>
          <p:nvPr>
            <p:ph idx="1"/>
          </p:nvPr>
        </p:nvSpPr>
        <p:spPr/>
        <p:txBody>
          <a:bodyPr>
            <a:normAutofit lnSpcReduction="10000"/>
          </a:bodyPr>
          <a:lstStyle/>
          <a:p>
            <a:r>
              <a:rPr lang="en-US" dirty="0"/>
              <a:t>To encompasses database technologies in </a:t>
            </a:r>
            <a:r>
              <a:rPr lang="en-US" b="1" dirty="0"/>
              <a:t>modern</a:t>
            </a:r>
            <a:r>
              <a:rPr lang="en-US" dirty="0"/>
              <a:t> </a:t>
            </a:r>
            <a:r>
              <a:rPr lang="en-US" b="1" dirty="0"/>
              <a:t>apps</a:t>
            </a:r>
          </a:p>
          <a:p>
            <a:pPr lvl="1"/>
            <a:r>
              <a:rPr lang="en-US" b="1" dirty="0"/>
              <a:t>Massive</a:t>
            </a:r>
            <a:r>
              <a:rPr lang="en-US" dirty="0"/>
              <a:t> volumes of data</a:t>
            </a:r>
          </a:p>
          <a:p>
            <a:pPr lvl="1"/>
            <a:r>
              <a:rPr lang="en-US" dirty="0"/>
              <a:t>Rapidly </a:t>
            </a:r>
            <a:r>
              <a:rPr lang="en-US" b="1" dirty="0"/>
              <a:t>changing data types </a:t>
            </a:r>
            <a:r>
              <a:rPr lang="en-US" dirty="0"/>
              <a:t>- structured, semi-structured, unstructured and polymorphic data</a:t>
            </a:r>
          </a:p>
          <a:p>
            <a:pPr lvl="1"/>
            <a:r>
              <a:rPr lang="en-US" b="1" dirty="0"/>
              <a:t>Short time development </a:t>
            </a:r>
            <a:r>
              <a:rPr lang="en-US" dirty="0"/>
              <a:t>cycle - agile sprints, iterating quickly and pushing code rapidly</a:t>
            </a:r>
          </a:p>
          <a:p>
            <a:r>
              <a:rPr lang="en-US" dirty="0"/>
              <a:t>Database architecture</a:t>
            </a:r>
          </a:p>
          <a:p>
            <a:pPr lvl="1"/>
            <a:r>
              <a:rPr lang="en-US" dirty="0"/>
              <a:t>Non-relational data model</a:t>
            </a:r>
          </a:p>
          <a:p>
            <a:pPr lvl="1"/>
            <a:r>
              <a:rPr lang="en-US" dirty="0"/>
              <a:t>No standard model</a:t>
            </a:r>
          </a:p>
          <a:p>
            <a:pPr lvl="1"/>
            <a:r>
              <a:rPr lang="en-US" dirty="0"/>
              <a:t>No schema - </a:t>
            </a:r>
            <a:r>
              <a:rPr lang="en-US" b="1" dirty="0"/>
              <a:t>dynamic schema</a:t>
            </a:r>
          </a:p>
          <a:p>
            <a:pPr lvl="1"/>
            <a:r>
              <a:rPr lang="en-US" dirty="0"/>
              <a:t>Often uses aggregates</a:t>
            </a:r>
          </a:p>
          <a:p>
            <a:pPr lvl="1"/>
            <a:r>
              <a:rPr lang="en-US" b="1" dirty="0"/>
              <a:t>Asynchronous</a:t>
            </a:r>
            <a:r>
              <a:rPr lang="en-US" dirty="0"/>
              <a:t> inserts and updates</a:t>
            </a:r>
          </a:p>
        </p:txBody>
      </p:sp>
    </p:spTree>
    <p:extLst>
      <p:ext uri="{BB962C8B-B14F-4D97-AF65-F5344CB8AC3E}">
        <p14:creationId xmlns:p14="http://schemas.microsoft.com/office/powerpoint/2010/main" val="375261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types</a:t>
            </a:r>
            <a:endParaRPr lang="en-US" dirty="0"/>
          </a:p>
        </p:txBody>
      </p:sp>
      <p:pic>
        <p:nvPicPr>
          <p:cNvPr id="2050" name="Picture 2" descr="Image result for Document-oriented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401059" y="1714500"/>
            <a:ext cx="7675382" cy="4267200"/>
          </a:xfrm>
        </p:spPr>
      </p:pic>
    </p:spTree>
    <p:extLst>
      <p:ext uri="{BB962C8B-B14F-4D97-AF65-F5344CB8AC3E}">
        <p14:creationId xmlns:p14="http://schemas.microsoft.com/office/powerpoint/2010/main" val="326043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 store database</a:t>
            </a:r>
            <a:endParaRPr lang="en-US" dirty="0"/>
          </a:p>
        </p:txBody>
      </p:sp>
      <p:sp>
        <p:nvSpPr>
          <p:cNvPr id="3" name="Content Placeholder 2"/>
          <p:cNvSpPr>
            <a:spLocks noGrp="1"/>
          </p:cNvSpPr>
          <p:nvPr>
            <p:ph idx="1"/>
          </p:nvPr>
        </p:nvSpPr>
        <p:spPr/>
        <p:txBody>
          <a:bodyPr/>
          <a:lstStyle/>
          <a:p>
            <a:r>
              <a:rPr lang="en-US" altLang="en-US"/>
              <a:t>Using </a:t>
            </a:r>
            <a:r>
              <a:rPr lang="en-US"/>
              <a:t>XML, JSON, BSON, YAML</a:t>
            </a:r>
            <a:r>
              <a:rPr lang="en-GB" altLang="en-US"/>
              <a:t>, other semi-structured formats</a:t>
            </a:r>
            <a:endParaRPr lang="en-GB"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886730"/>
            <a:ext cx="3379838"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157" y="2832528"/>
            <a:ext cx="4771819" cy="323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616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Column store database</a:t>
            </a:r>
            <a:endParaRPr lang="en-US" dirty="0"/>
          </a:p>
        </p:txBody>
      </p:sp>
      <p:sp>
        <p:nvSpPr>
          <p:cNvPr id="15" name="Content Placeholder 14">
            <a:extLst>
              <a:ext uri="{FF2B5EF4-FFF2-40B4-BE49-F238E27FC236}">
                <a16:creationId xmlns:a16="http://schemas.microsoft.com/office/drawing/2014/main" id="{CC449349-6E95-4A06-A0AF-A1E509E3D560}"/>
              </a:ext>
            </a:extLst>
          </p:cNvPr>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41" y="1678528"/>
            <a:ext cx="8071869" cy="1654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41" y="4497664"/>
            <a:ext cx="3918316" cy="121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3961" y="4497664"/>
            <a:ext cx="3619929" cy="1287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bwMode="auto">
          <a:xfrm rot="2406613">
            <a:off x="6192894" y="3684922"/>
            <a:ext cx="1412478" cy="504775"/>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800" b="1" dirty="0">
                <a:solidFill>
                  <a:srgbClr val="002060"/>
                </a:solidFill>
              </a:rPr>
              <a:t>Column-Oriented</a:t>
            </a:r>
          </a:p>
        </p:txBody>
      </p:sp>
      <p:sp>
        <p:nvSpPr>
          <p:cNvPr id="5" name="Left Arrow 4"/>
          <p:cNvSpPr/>
          <p:nvPr/>
        </p:nvSpPr>
        <p:spPr bwMode="auto">
          <a:xfrm rot="18944928">
            <a:off x="2563053" y="3673204"/>
            <a:ext cx="1351896" cy="484632"/>
          </a:xfrm>
          <a:prstGeom prst="lef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900" dirty="0"/>
              <a:t>Row-Oriented</a:t>
            </a:r>
          </a:p>
        </p:txBody>
      </p:sp>
    </p:spTree>
    <p:extLst>
      <p:ext uri="{BB962C8B-B14F-4D97-AF65-F5344CB8AC3E}">
        <p14:creationId xmlns:p14="http://schemas.microsoft.com/office/powerpoint/2010/main" val="266578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7AC7-D019-4DE5-A56E-8503CF18C638}"/>
              </a:ext>
            </a:extLst>
          </p:cNvPr>
          <p:cNvSpPr>
            <a:spLocks noGrp="1"/>
          </p:cNvSpPr>
          <p:nvPr>
            <p:ph type="title"/>
          </p:nvPr>
        </p:nvSpPr>
        <p:spPr/>
        <p:txBody>
          <a:bodyPr/>
          <a:lstStyle/>
          <a:p>
            <a:r>
              <a:rPr lang="en-US"/>
              <a:t>Key – Value store database</a:t>
            </a:r>
            <a:endParaRPr lang="en-US" dirty="0"/>
          </a:p>
        </p:txBody>
      </p:sp>
      <p:pic>
        <p:nvPicPr>
          <p:cNvPr id="4" name="Content Placeholder 3">
            <a:extLst>
              <a:ext uri="{FF2B5EF4-FFF2-40B4-BE49-F238E27FC236}">
                <a16:creationId xmlns:a16="http://schemas.microsoft.com/office/drawing/2014/main" id="{B751C60C-7645-4210-B22F-AEC8B28DEED1}"/>
              </a:ext>
            </a:extLst>
          </p:cNvPr>
          <p:cNvPicPr>
            <a:picLocks noGrp="1" noChangeAspect="1"/>
          </p:cNvPicPr>
          <p:nvPr>
            <p:ph idx="1"/>
          </p:nvPr>
        </p:nvPicPr>
        <p:blipFill>
          <a:blip r:embed="rId2"/>
          <a:stretch>
            <a:fillRect/>
          </a:stretch>
        </p:blipFill>
        <p:spPr>
          <a:xfrm>
            <a:off x="2643187" y="1924050"/>
            <a:ext cx="5191125" cy="3848100"/>
          </a:xfrm>
        </p:spPr>
      </p:pic>
    </p:spTree>
    <p:extLst>
      <p:ext uri="{BB962C8B-B14F-4D97-AF65-F5344CB8AC3E}">
        <p14:creationId xmlns:p14="http://schemas.microsoft.com/office/powerpoint/2010/main" val="63072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 store database</a:t>
            </a:r>
            <a:endParaRPr lang="en-US" dirty="0"/>
          </a:p>
        </p:txBody>
      </p:sp>
      <p:sp>
        <p:nvSpPr>
          <p:cNvPr id="3" name="Content Placeholder 2"/>
          <p:cNvSpPr>
            <a:spLocks noGrp="1"/>
          </p:cNvSpPr>
          <p:nvPr>
            <p:ph idx="1"/>
          </p:nvPr>
        </p:nvSpPr>
        <p:spPr/>
        <p:txBody>
          <a:bodyPr/>
          <a:lstStyle/>
          <a:p>
            <a:r>
              <a:rPr lang="en-US" dirty="0"/>
              <a:t>A special category of NoSQL databases where relationships are represented as graphs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851" y="2335355"/>
            <a:ext cx="5645150" cy="39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99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NoSQL?</a:t>
            </a:r>
            <a:endParaRPr lang="en-US" dirty="0"/>
          </a:p>
        </p:txBody>
      </p:sp>
      <p:sp>
        <p:nvSpPr>
          <p:cNvPr id="16387" name="Content Placeholder 2"/>
          <p:cNvSpPr>
            <a:spLocks noGrp="1"/>
          </p:cNvSpPr>
          <p:nvPr>
            <p:ph idx="1"/>
          </p:nvPr>
        </p:nvSpPr>
        <p:spPr/>
        <p:txBody>
          <a:bodyPr/>
          <a:lstStyle/>
          <a:p>
            <a:r>
              <a:rPr lang="en-US" altLang="en-US" dirty="0"/>
              <a:t>Schema-less </a:t>
            </a:r>
          </a:p>
          <a:p>
            <a:r>
              <a:rPr lang="en-US" altLang="en-US" dirty="0"/>
              <a:t>Performance </a:t>
            </a:r>
          </a:p>
          <a:p>
            <a:r>
              <a:rPr lang="en-US" altLang="en-US" dirty="0"/>
              <a:t>Development time</a:t>
            </a:r>
          </a:p>
          <a:p>
            <a:r>
              <a:rPr lang="en-US" altLang="en-US" dirty="0"/>
              <a:t>Scaling out/scaling up</a:t>
            </a:r>
          </a:p>
          <a:p>
            <a:r>
              <a:rPr lang="en-US" altLang="en-US" dirty="0"/>
              <a:t>High availability</a:t>
            </a:r>
          </a:p>
        </p:txBody>
      </p:sp>
    </p:spTree>
    <p:extLst>
      <p:ext uri="{BB962C8B-B14F-4D97-AF65-F5344CB8AC3E}">
        <p14:creationId xmlns:p14="http://schemas.microsoft.com/office/powerpoint/2010/main" val="152330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Databases</a:t>
            </a:r>
            <a:endParaRPr lang="en-US" dirty="0"/>
          </a:p>
        </p:txBody>
      </p:sp>
      <p:pic>
        <p:nvPicPr>
          <p:cNvPr id="5" name="Picture 2" descr="Image result for Document-oriented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62559" y="1962385"/>
            <a:ext cx="5952381" cy="3771429"/>
          </a:xfrm>
        </p:spPr>
      </p:pic>
    </p:spTree>
    <p:extLst>
      <p:ext uri="{BB962C8B-B14F-4D97-AF65-F5344CB8AC3E}">
        <p14:creationId xmlns:p14="http://schemas.microsoft.com/office/powerpoint/2010/main" val="91553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6147" name="Content Placeholder 2"/>
          <p:cNvSpPr>
            <a:spLocks noGrp="1"/>
          </p:cNvSpPr>
          <p:nvPr>
            <p:ph idx="1"/>
          </p:nvPr>
        </p:nvSpPr>
        <p:spPr/>
        <p:txBody>
          <a:bodyPr/>
          <a:lstStyle/>
          <a:p>
            <a:r>
              <a:rPr lang="en-US" altLang="en-US"/>
              <a:t>Your role</a:t>
            </a:r>
          </a:p>
          <a:p>
            <a:r>
              <a:rPr lang="en-US" altLang="en-US"/>
              <a:t>Your background and experience in the subject</a:t>
            </a:r>
          </a:p>
          <a:p>
            <a:r>
              <a:rPr lang="en-US" altLang="en-US"/>
              <a:t>What is your expectation from this course?</a:t>
            </a:r>
            <a:endParaRPr lang="en-US" altLang="en-US" dirty="0"/>
          </a:p>
        </p:txBody>
      </p:sp>
    </p:spTree>
    <p:extLst>
      <p:ext uri="{BB962C8B-B14F-4D97-AF65-F5344CB8AC3E}">
        <p14:creationId xmlns:p14="http://schemas.microsoft.com/office/powerpoint/2010/main" val="4228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is using NoSQL?</a:t>
            </a:r>
            <a:endParaRPr lang="en-US" dirty="0"/>
          </a:p>
        </p:txBody>
      </p:sp>
      <p:pic>
        <p:nvPicPr>
          <p:cNvPr id="6" name="Content Placeholder 5"/>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390377" y="1999992"/>
            <a:ext cx="5696745" cy="3696216"/>
          </a:xfrm>
        </p:spPr>
      </p:pic>
    </p:spTree>
    <p:extLst>
      <p:ext uri="{BB962C8B-B14F-4D97-AF65-F5344CB8AC3E}">
        <p14:creationId xmlns:p14="http://schemas.microsoft.com/office/powerpoint/2010/main" val="35263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ltLang="en-US"/>
              <a:t>SQL vs NoSQL</a:t>
            </a:r>
            <a:endParaRPr lang="en-US" altLang="en-US" dirty="0"/>
          </a:p>
        </p:txBody>
      </p:sp>
      <p:sp>
        <p:nvSpPr>
          <p:cNvPr id="11" name="Subtitle 10">
            <a:extLst>
              <a:ext uri="{FF2B5EF4-FFF2-40B4-BE49-F238E27FC236}">
                <a16:creationId xmlns:a16="http://schemas.microsoft.com/office/drawing/2014/main" id="{4A282D52-9EE4-4BB9-A9B3-085B377B23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480588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vs NoSQL Comparation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851442"/>
              </p:ext>
            </p:extLst>
          </p:nvPr>
        </p:nvGraphicFramePr>
        <p:xfrm>
          <a:off x="671861" y="1614141"/>
          <a:ext cx="10498282" cy="4544032"/>
        </p:xfrm>
        <a:graphic>
          <a:graphicData uri="http://schemas.openxmlformats.org/drawingml/2006/table">
            <a:tbl>
              <a:tblPr firstRow="1" bandRow="1">
                <a:tableStyleId>{5C22544A-7EE6-4342-B048-85BDC9FD1C3A}</a:tableStyleId>
              </a:tblPr>
              <a:tblGrid>
                <a:gridCol w="5249141">
                  <a:extLst>
                    <a:ext uri="{9D8B030D-6E8A-4147-A177-3AD203B41FA5}">
                      <a16:colId xmlns:a16="http://schemas.microsoft.com/office/drawing/2014/main" val="419588469"/>
                    </a:ext>
                  </a:extLst>
                </a:gridCol>
                <a:gridCol w="5249141">
                  <a:extLst>
                    <a:ext uri="{9D8B030D-6E8A-4147-A177-3AD203B41FA5}">
                      <a16:colId xmlns:a16="http://schemas.microsoft.com/office/drawing/2014/main" val="3832891872"/>
                    </a:ext>
                  </a:extLst>
                </a:gridCol>
              </a:tblGrid>
              <a:tr h="415604">
                <a:tc>
                  <a:txBody>
                    <a:bodyPr/>
                    <a:lstStyle/>
                    <a:p>
                      <a:pPr algn="ctr"/>
                      <a:r>
                        <a:rPr lang="en-US" sz="1700" dirty="0"/>
                        <a:t>SQL</a:t>
                      </a:r>
                    </a:p>
                  </a:txBody>
                  <a:tcPr marL="101504" marR="101504" anchor="ctr"/>
                </a:tc>
                <a:tc>
                  <a:txBody>
                    <a:bodyPr/>
                    <a:lstStyle/>
                    <a:p>
                      <a:pPr algn="ctr"/>
                      <a:r>
                        <a:rPr lang="en-US" sz="1700" dirty="0"/>
                        <a:t>NoSQL</a:t>
                      </a:r>
                    </a:p>
                  </a:txBody>
                  <a:tcPr marL="101504" marR="101504" anchor="ctr"/>
                </a:tc>
                <a:extLst>
                  <a:ext uri="{0D108BD9-81ED-4DB2-BD59-A6C34878D82A}">
                    <a16:rowId xmlns:a16="http://schemas.microsoft.com/office/drawing/2014/main" val="1659636939"/>
                  </a:ext>
                </a:extLst>
              </a:tr>
              <a:tr h="415604">
                <a:tc>
                  <a:txBody>
                    <a:bodyPr/>
                    <a:lstStyle/>
                    <a:p>
                      <a:r>
                        <a:rPr lang="en-US" sz="1700" dirty="0"/>
                        <a:t>Relationship</a:t>
                      </a:r>
                    </a:p>
                  </a:txBody>
                  <a:tcPr marL="101504" marR="101504"/>
                </a:tc>
                <a:tc>
                  <a:txBody>
                    <a:bodyPr/>
                    <a:lstStyle/>
                    <a:p>
                      <a:r>
                        <a:rPr lang="en-US" sz="1700" dirty="0"/>
                        <a:t>Embedded/linking document</a:t>
                      </a:r>
                    </a:p>
                  </a:txBody>
                  <a:tcPr marL="101504" marR="101504"/>
                </a:tc>
                <a:extLst>
                  <a:ext uri="{0D108BD9-81ED-4DB2-BD59-A6C34878D82A}">
                    <a16:rowId xmlns:a16="http://schemas.microsoft.com/office/drawing/2014/main" val="1306831844"/>
                  </a:ext>
                </a:extLst>
              </a:tr>
              <a:tr h="415604">
                <a:tc>
                  <a:txBody>
                    <a:bodyPr/>
                    <a:lstStyle/>
                    <a:p>
                      <a:r>
                        <a:rPr lang="en-US" sz="1700" dirty="0"/>
                        <a:t>Table</a:t>
                      </a:r>
                      <a:r>
                        <a:rPr lang="en-US" sz="1700" baseline="0" dirty="0"/>
                        <a:t> based</a:t>
                      </a:r>
                      <a:endParaRPr lang="en-US" sz="1700" dirty="0"/>
                    </a:p>
                  </a:txBody>
                  <a:tcPr marL="101504" marR="101504"/>
                </a:tc>
                <a:tc>
                  <a:txBody>
                    <a:bodyPr/>
                    <a:lstStyle/>
                    <a:p>
                      <a:r>
                        <a:rPr lang="en-US" sz="1700" dirty="0"/>
                        <a:t>Document based,</a:t>
                      </a:r>
                      <a:r>
                        <a:rPr lang="en-US" sz="1700" baseline="0" dirty="0"/>
                        <a:t> Key-Value, Column based, Graph</a:t>
                      </a:r>
                      <a:endParaRPr lang="en-US" sz="1700" dirty="0"/>
                    </a:p>
                  </a:txBody>
                  <a:tcPr marL="101504" marR="101504"/>
                </a:tc>
                <a:extLst>
                  <a:ext uri="{0D108BD9-81ED-4DB2-BD59-A6C34878D82A}">
                    <a16:rowId xmlns:a16="http://schemas.microsoft.com/office/drawing/2014/main" val="3542836078"/>
                  </a:ext>
                </a:extLst>
              </a:tr>
              <a:tr h="415604">
                <a:tc>
                  <a:txBody>
                    <a:bodyPr/>
                    <a:lstStyle/>
                    <a:p>
                      <a:r>
                        <a:rPr lang="en-US" sz="1700" dirty="0"/>
                        <a:t>Pre-defined schema</a:t>
                      </a:r>
                    </a:p>
                  </a:txBody>
                  <a:tcPr marL="101504" marR="101504"/>
                </a:tc>
                <a:tc>
                  <a:txBody>
                    <a:bodyPr/>
                    <a:lstStyle/>
                    <a:p>
                      <a:r>
                        <a:rPr lang="en-US" sz="1700" dirty="0"/>
                        <a:t>Schema-less</a:t>
                      </a:r>
                    </a:p>
                  </a:txBody>
                  <a:tcPr marL="101504" marR="101504"/>
                </a:tc>
                <a:extLst>
                  <a:ext uri="{0D108BD9-81ED-4DB2-BD59-A6C34878D82A}">
                    <a16:rowId xmlns:a16="http://schemas.microsoft.com/office/drawing/2014/main" val="645353256"/>
                  </a:ext>
                </a:extLst>
              </a:tr>
              <a:tr h="415604">
                <a:tc>
                  <a:txBody>
                    <a:bodyPr/>
                    <a:lstStyle/>
                    <a:p>
                      <a:r>
                        <a:rPr lang="en-US" sz="1700" dirty="0"/>
                        <a:t>Vertical scale </a:t>
                      </a:r>
                      <a:r>
                        <a:rPr lang="en-US" sz="1700" baseline="0" dirty="0"/>
                        <a:t>(increasing CPU, RAM, SSD …)</a:t>
                      </a:r>
                      <a:endParaRPr lang="en-US" sz="1700" dirty="0"/>
                    </a:p>
                  </a:txBody>
                  <a:tcPr marL="101504" marR="101504"/>
                </a:tc>
                <a:tc>
                  <a:txBody>
                    <a:bodyPr/>
                    <a:lstStyle/>
                    <a:p>
                      <a:r>
                        <a:rPr lang="en-US" sz="1700" dirty="0"/>
                        <a:t>Horizontal</a:t>
                      </a:r>
                      <a:r>
                        <a:rPr lang="en-US" sz="1700" baseline="0" dirty="0"/>
                        <a:t> scale (adding more machine)</a:t>
                      </a:r>
                      <a:endParaRPr lang="en-US" sz="1700" dirty="0"/>
                    </a:p>
                  </a:txBody>
                  <a:tcPr marL="101504" marR="101504"/>
                </a:tc>
                <a:extLst>
                  <a:ext uri="{0D108BD9-81ED-4DB2-BD59-A6C34878D82A}">
                    <a16:rowId xmlns:a16="http://schemas.microsoft.com/office/drawing/2014/main" val="2686066702"/>
                  </a:ext>
                </a:extLst>
              </a:tr>
              <a:tr h="486769">
                <a:tc>
                  <a:txBody>
                    <a:bodyPr/>
                    <a:lstStyle/>
                    <a:p>
                      <a:r>
                        <a:rPr lang="en-US" sz="1700" dirty="0"/>
                        <a:t>Using SQL (structured query language) to manipulate data </a:t>
                      </a:r>
                    </a:p>
                  </a:txBody>
                  <a:tcPr marL="101504" marR="101504"/>
                </a:tc>
                <a:tc>
                  <a:txBody>
                    <a:bodyPr/>
                    <a:lstStyle/>
                    <a:p>
                      <a:r>
                        <a:rPr lang="en-US" sz="1700" dirty="0"/>
                        <a:t>Using </a:t>
                      </a:r>
                      <a:r>
                        <a:rPr lang="en-US" sz="1700" dirty="0" err="1"/>
                        <a:t>UnQL</a:t>
                      </a:r>
                      <a:r>
                        <a:rPr lang="en-US" sz="1700" dirty="0"/>
                        <a:t> (un-structured</a:t>
                      </a:r>
                      <a:r>
                        <a:rPr lang="en-US" sz="1700" baseline="0" dirty="0"/>
                        <a:t> query language) and depends on database</a:t>
                      </a:r>
                      <a:endParaRPr lang="en-US" sz="1700" dirty="0"/>
                    </a:p>
                  </a:txBody>
                  <a:tcPr marL="101504" marR="101504"/>
                </a:tc>
                <a:extLst>
                  <a:ext uri="{0D108BD9-81ED-4DB2-BD59-A6C34878D82A}">
                    <a16:rowId xmlns:a16="http://schemas.microsoft.com/office/drawing/2014/main" val="3927919376"/>
                  </a:ext>
                </a:extLst>
              </a:tr>
              <a:tr h="415604">
                <a:tc>
                  <a:txBody>
                    <a:bodyPr/>
                    <a:lstStyle/>
                    <a:p>
                      <a:r>
                        <a:rPr lang="en-US" sz="1700" dirty="0"/>
                        <a:t>Complex queries </a:t>
                      </a:r>
                    </a:p>
                  </a:txBody>
                  <a:tcPr marL="101504" marR="101504"/>
                </a:tc>
                <a:tc>
                  <a:txBody>
                    <a:bodyPr/>
                    <a:lstStyle/>
                    <a:p>
                      <a:r>
                        <a:rPr lang="en-US" sz="1700" dirty="0"/>
                        <a:t>Un-complex queries</a:t>
                      </a:r>
                    </a:p>
                  </a:txBody>
                  <a:tcPr marL="101504" marR="101504"/>
                </a:tc>
                <a:extLst>
                  <a:ext uri="{0D108BD9-81ED-4DB2-BD59-A6C34878D82A}">
                    <a16:rowId xmlns:a16="http://schemas.microsoft.com/office/drawing/2014/main" val="2296072783"/>
                  </a:ext>
                </a:extLst>
              </a:tr>
              <a:tr h="595652">
                <a:tc>
                  <a:txBody>
                    <a:bodyPr/>
                    <a:lstStyle/>
                    <a:p>
                      <a:r>
                        <a:rPr lang="en-US" sz="1700" dirty="0"/>
                        <a:t>Best fix for</a:t>
                      </a:r>
                      <a:r>
                        <a:rPr lang="en-US" sz="1700" baseline="0" dirty="0"/>
                        <a:t> heavy duty transactional type application</a:t>
                      </a:r>
                      <a:endParaRPr lang="en-US" sz="1700" dirty="0"/>
                    </a:p>
                  </a:txBody>
                  <a:tcPr marL="101504" marR="101504"/>
                </a:tc>
                <a:tc>
                  <a:txBody>
                    <a:bodyPr/>
                    <a:lstStyle/>
                    <a:p>
                      <a:r>
                        <a:rPr lang="en-US" sz="1700" dirty="0"/>
                        <a:t>Not comparable</a:t>
                      </a:r>
                      <a:r>
                        <a:rPr lang="en-US" sz="1700" baseline="0" dirty="0"/>
                        <a:t> and stable enough for complex transactional application</a:t>
                      </a:r>
                      <a:endParaRPr lang="en-US" sz="1700" dirty="0"/>
                    </a:p>
                  </a:txBody>
                  <a:tcPr marL="101504" marR="101504"/>
                </a:tc>
                <a:extLst>
                  <a:ext uri="{0D108BD9-81ED-4DB2-BD59-A6C34878D82A}">
                    <a16:rowId xmlns:a16="http://schemas.microsoft.com/office/drawing/2014/main" val="1671042493"/>
                  </a:ext>
                </a:extLst>
              </a:tr>
              <a:tr h="415604">
                <a:tc>
                  <a:txBody>
                    <a:bodyPr/>
                    <a:lstStyle/>
                    <a:p>
                      <a:r>
                        <a:rPr lang="en-US" sz="1700" dirty="0"/>
                        <a:t>ACID</a:t>
                      </a:r>
                    </a:p>
                  </a:txBody>
                  <a:tcPr marL="101504" marR="101504"/>
                </a:tc>
                <a:tc>
                  <a:txBody>
                    <a:bodyPr/>
                    <a:lstStyle/>
                    <a:p>
                      <a:r>
                        <a:rPr lang="en-US" sz="1700" dirty="0"/>
                        <a:t>BASE</a:t>
                      </a:r>
                    </a:p>
                  </a:txBody>
                  <a:tcPr marL="101504" marR="101504"/>
                </a:tc>
                <a:extLst>
                  <a:ext uri="{0D108BD9-81ED-4DB2-BD59-A6C34878D82A}">
                    <a16:rowId xmlns:a16="http://schemas.microsoft.com/office/drawing/2014/main" val="2523287146"/>
                  </a:ext>
                </a:extLst>
              </a:tr>
              <a:tr h="415604">
                <a:tc>
                  <a:txBody>
                    <a:bodyPr/>
                    <a:lstStyle/>
                    <a:p>
                      <a:r>
                        <a:rPr lang="en-US" sz="1700" kern="1200" dirty="0">
                          <a:solidFill>
                            <a:schemeClr val="dk1"/>
                          </a:solidFill>
                          <a:latin typeface="+mn-lt"/>
                          <a:ea typeface="+mn-ea"/>
                          <a:cs typeface="+mn-cs"/>
                        </a:rPr>
                        <a:t>Normalization</a:t>
                      </a:r>
                    </a:p>
                  </a:txBody>
                  <a:tcPr marL="101504" marR="1015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kern="1200" dirty="0">
                          <a:solidFill>
                            <a:schemeClr val="dk1"/>
                          </a:solidFill>
                          <a:latin typeface="+mn-lt"/>
                          <a:ea typeface="+mn-ea"/>
                          <a:cs typeface="+mn-cs"/>
                        </a:rPr>
                        <a:t>Denormalization</a:t>
                      </a:r>
                    </a:p>
                  </a:txBody>
                  <a:tcPr marL="101504" marR="101504"/>
                </a:tc>
                <a:extLst>
                  <a:ext uri="{0D108BD9-81ED-4DB2-BD59-A6C34878D82A}">
                    <a16:rowId xmlns:a16="http://schemas.microsoft.com/office/drawing/2014/main" val="3397029052"/>
                  </a:ext>
                </a:extLst>
              </a:tr>
            </a:tbl>
          </a:graphicData>
        </a:graphic>
      </p:graphicFrame>
    </p:spTree>
    <p:extLst>
      <p:ext uri="{BB962C8B-B14F-4D97-AF65-F5344CB8AC3E}">
        <p14:creationId xmlns:p14="http://schemas.microsoft.com/office/powerpoint/2010/main" val="33751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ontent Placeholder 55">
            <a:extLst>
              <a:ext uri="{FF2B5EF4-FFF2-40B4-BE49-F238E27FC236}">
                <a16:creationId xmlns:a16="http://schemas.microsoft.com/office/drawing/2014/main" id="{00C261FE-205B-438D-89E8-E8400F917E0A}"/>
              </a:ext>
            </a:extLst>
          </p:cNvPr>
          <p:cNvSpPr>
            <a:spLocks noGrp="1"/>
          </p:cNvSpPr>
          <p:nvPr>
            <p:ph sz="half" idx="1"/>
          </p:nvPr>
        </p:nvSpPr>
        <p:spPr/>
        <p:txBody>
          <a:bodyPr/>
          <a:lstStyle/>
          <a:p>
            <a:endParaRPr lang="en-US"/>
          </a:p>
        </p:txBody>
      </p:sp>
      <p:pic>
        <p:nvPicPr>
          <p:cNvPr id="9" name="Content Placeholder 8">
            <a:extLst>
              <a:ext uri="{FF2B5EF4-FFF2-40B4-BE49-F238E27FC236}">
                <a16:creationId xmlns:a16="http://schemas.microsoft.com/office/drawing/2014/main" id="{F34E3968-F750-44A5-B113-BAE409F82B53}"/>
              </a:ext>
            </a:extLst>
          </p:cNvPr>
          <p:cNvPicPr>
            <a:picLocks noGrp="1" noChangeAspect="1"/>
          </p:cNvPicPr>
          <p:nvPr>
            <p:ph sz="half" idx="2"/>
          </p:nvPr>
        </p:nvPicPr>
        <p:blipFill>
          <a:blip r:embed="rId3"/>
          <a:stretch>
            <a:fillRect/>
          </a:stretch>
        </p:blipFill>
        <p:spPr>
          <a:xfrm>
            <a:off x="6286500" y="1617579"/>
            <a:ext cx="5334000" cy="2031261"/>
          </a:xfrm>
        </p:spPr>
      </p:pic>
      <p:sp>
        <p:nvSpPr>
          <p:cNvPr id="2" name="Title 1">
            <a:extLst>
              <a:ext uri="{FF2B5EF4-FFF2-40B4-BE49-F238E27FC236}">
                <a16:creationId xmlns:a16="http://schemas.microsoft.com/office/drawing/2014/main" id="{BBFF2F58-136B-45CD-9EA6-CA15C7478EE0}"/>
              </a:ext>
            </a:extLst>
          </p:cNvPr>
          <p:cNvSpPr>
            <a:spLocks noGrp="1"/>
          </p:cNvSpPr>
          <p:nvPr>
            <p:ph type="title"/>
          </p:nvPr>
        </p:nvSpPr>
        <p:spPr/>
        <p:txBody>
          <a:bodyPr/>
          <a:lstStyle/>
          <a:p>
            <a:r>
              <a:rPr lang="en-US"/>
              <a:t>Relational vs Non-relational data model</a:t>
            </a:r>
            <a:endParaRPr lang="en-US" dirty="0"/>
          </a:p>
        </p:txBody>
      </p:sp>
      <p:sp>
        <p:nvSpPr>
          <p:cNvPr id="12" name="Rectangle 11">
            <a:extLst>
              <a:ext uri="{FF2B5EF4-FFF2-40B4-BE49-F238E27FC236}">
                <a16:creationId xmlns:a16="http://schemas.microsoft.com/office/drawing/2014/main" id="{F784EAD1-76D7-4029-9BF9-E2A9B460E5C7}"/>
              </a:ext>
            </a:extLst>
          </p:cNvPr>
          <p:cNvSpPr/>
          <p:nvPr/>
        </p:nvSpPr>
        <p:spPr>
          <a:xfrm>
            <a:off x="3067699" y="2682715"/>
            <a:ext cx="1338147" cy="54641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employee</a:t>
            </a:r>
          </a:p>
          <a:p>
            <a:pPr algn="ctr"/>
            <a:endParaRPr lang="en-US" sz="1600" dirty="0"/>
          </a:p>
        </p:txBody>
      </p:sp>
      <p:sp>
        <p:nvSpPr>
          <p:cNvPr id="13" name="Oval 12">
            <a:extLst>
              <a:ext uri="{FF2B5EF4-FFF2-40B4-BE49-F238E27FC236}">
                <a16:creationId xmlns:a16="http://schemas.microsoft.com/office/drawing/2014/main" id="{8E7C1B26-4E69-4050-8EFF-716198AD92FF}"/>
              </a:ext>
            </a:extLst>
          </p:cNvPr>
          <p:cNvSpPr/>
          <p:nvPr/>
        </p:nvSpPr>
        <p:spPr>
          <a:xfrm>
            <a:off x="571500" y="1717293"/>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err="1"/>
              <a:t>emp_id</a:t>
            </a:r>
            <a:endParaRPr lang="en-US" sz="1600" dirty="0"/>
          </a:p>
        </p:txBody>
      </p:sp>
      <p:sp>
        <p:nvSpPr>
          <p:cNvPr id="14" name="Oval 13">
            <a:extLst>
              <a:ext uri="{FF2B5EF4-FFF2-40B4-BE49-F238E27FC236}">
                <a16:creationId xmlns:a16="http://schemas.microsoft.com/office/drawing/2014/main" id="{FDDA97F3-ADC9-408F-A795-B6114C26A68F}"/>
              </a:ext>
            </a:extLst>
          </p:cNvPr>
          <p:cNvSpPr/>
          <p:nvPr/>
        </p:nvSpPr>
        <p:spPr>
          <a:xfrm>
            <a:off x="571500" y="2349428"/>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err="1"/>
              <a:t>last_name</a:t>
            </a:r>
            <a:endParaRPr lang="en-US" sz="1600" dirty="0"/>
          </a:p>
        </p:txBody>
      </p:sp>
      <p:sp>
        <p:nvSpPr>
          <p:cNvPr id="15" name="Oval 14">
            <a:extLst>
              <a:ext uri="{FF2B5EF4-FFF2-40B4-BE49-F238E27FC236}">
                <a16:creationId xmlns:a16="http://schemas.microsoft.com/office/drawing/2014/main" id="{0045E0CD-AE0E-450A-8E5D-FDADE6111B9C}"/>
              </a:ext>
            </a:extLst>
          </p:cNvPr>
          <p:cNvSpPr/>
          <p:nvPr/>
        </p:nvSpPr>
        <p:spPr>
          <a:xfrm>
            <a:off x="571500" y="3026312"/>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err="1"/>
              <a:t>first_name</a:t>
            </a:r>
            <a:endParaRPr lang="en-US" sz="1600" dirty="0"/>
          </a:p>
        </p:txBody>
      </p:sp>
      <p:sp>
        <p:nvSpPr>
          <p:cNvPr id="16" name="Oval 15">
            <a:extLst>
              <a:ext uri="{FF2B5EF4-FFF2-40B4-BE49-F238E27FC236}">
                <a16:creationId xmlns:a16="http://schemas.microsoft.com/office/drawing/2014/main" id="{82B4013E-7560-459A-ADAE-975BEDFF2D54}"/>
              </a:ext>
            </a:extLst>
          </p:cNvPr>
          <p:cNvSpPr/>
          <p:nvPr/>
        </p:nvSpPr>
        <p:spPr>
          <a:xfrm>
            <a:off x="571500" y="3648840"/>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address</a:t>
            </a:r>
          </a:p>
        </p:txBody>
      </p:sp>
      <p:cxnSp>
        <p:nvCxnSpPr>
          <p:cNvPr id="24" name="Straight Connector 23">
            <a:extLst>
              <a:ext uri="{FF2B5EF4-FFF2-40B4-BE49-F238E27FC236}">
                <a16:creationId xmlns:a16="http://schemas.microsoft.com/office/drawing/2014/main" id="{4C70EE90-4B96-403B-8C0B-7C032F538ED3}"/>
              </a:ext>
            </a:extLst>
          </p:cNvPr>
          <p:cNvCxnSpPr>
            <a:endCxn id="12" idx="1"/>
          </p:cNvCxnSpPr>
          <p:nvPr/>
        </p:nvCxnSpPr>
        <p:spPr>
          <a:xfrm>
            <a:off x="2217420" y="1945893"/>
            <a:ext cx="850279" cy="1010027"/>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756D5802-BD65-41A6-AFF0-453012737B31}"/>
              </a:ext>
            </a:extLst>
          </p:cNvPr>
          <p:cNvCxnSpPr/>
          <p:nvPr/>
        </p:nvCxnSpPr>
        <p:spPr>
          <a:xfrm>
            <a:off x="2217420" y="2578028"/>
            <a:ext cx="850279" cy="377892"/>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28" name="Straight Connector 27">
            <a:extLst>
              <a:ext uri="{FF2B5EF4-FFF2-40B4-BE49-F238E27FC236}">
                <a16:creationId xmlns:a16="http://schemas.microsoft.com/office/drawing/2014/main" id="{AF527542-8C7D-45EC-9236-97603ADB318E}"/>
              </a:ext>
            </a:extLst>
          </p:cNvPr>
          <p:cNvCxnSpPr/>
          <p:nvPr/>
        </p:nvCxnSpPr>
        <p:spPr>
          <a:xfrm flipV="1">
            <a:off x="2217420" y="2981563"/>
            <a:ext cx="850279" cy="313004"/>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424C30D-94F0-4389-8DFE-1B3212971987}"/>
              </a:ext>
            </a:extLst>
          </p:cNvPr>
          <p:cNvCxnSpPr>
            <a:cxnSpLocks/>
            <a:stCxn id="16" idx="6"/>
            <a:endCxn id="12" idx="1"/>
          </p:cNvCxnSpPr>
          <p:nvPr/>
        </p:nvCxnSpPr>
        <p:spPr>
          <a:xfrm flipV="1">
            <a:off x="2217420" y="2955920"/>
            <a:ext cx="850279" cy="921520"/>
          </a:xfrm>
          <a:prstGeom prst="line">
            <a:avLst/>
          </a:prstGeom>
          <a:ln w="6350" cap="sq"/>
        </p:spPr>
        <p:style>
          <a:lnRef idx="1">
            <a:schemeClr val="accent1"/>
          </a:lnRef>
          <a:fillRef idx="0">
            <a:schemeClr val="accent1"/>
          </a:fillRef>
          <a:effectRef idx="0">
            <a:schemeClr val="accent1"/>
          </a:effectRef>
          <a:fontRef idx="minor">
            <a:schemeClr val="lt1"/>
          </a:fontRef>
        </p:style>
      </p:cxnSp>
      <p:sp>
        <p:nvSpPr>
          <p:cNvPr id="36" name="Rectangle 35">
            <a:extLst>
              <a:ext uri="{FF2B5EF4-FFF2-40B4-BE49-F238E27FC236}">
                <a16:creationId xmlns:a16="http://schemas.microsoft.com/office/drawing/2014/main" id="{14274B90-3CB4-46AD-8615-1FBEBDB53EB6}"/>
              </a:ext>
            </a:extLst>
          </p:cNvPr>
          <p:cNvSpPr/>
          <p:nvPr/>
        </p:nvSpPr>
        <p:spPr>
          <a:xfrm>
            <a:off x="2398626" y="4870873"/>
            <a:ext cx="1338147" cy="54641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payment</a:t>
            </a:r>
          </a:p>
          <a:p>
            <a:pPr algn="ctr"/>
            <a:endParaRPr lang="en-US" sz="1600" dirty="0"/>
          </a:p>
        </p:txBody>
      </p:sp>
      <p:sp>
        <p:nvSpPr>
          <p:cNvPr id="37" name="Oval 36">
            <a:extLst>
              <a:ext uri="{FF2B5EF4-FFF2-40B4-BE49-F238E27FC236}">
                <a16:creationId xmlns:a16="http://schemas.microsoft.com/office/drawing/2014/main" id="{64DDFFA3-3D02-4AD5-9DF5-0C0FCEBD692E}"/>
              </a:ext>
            </a:extLst>
          </p:cNvPr>
          <p:cNvSpPr/>
          <p:nvPr/>
        </p:nvSpPr>
        <p:spPr>
          <a:xfrm>
            <a:off x="4251960" y="4413673"/>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amount</a:t>
            </a:r>
          </a:p>
        </p:txBody>
      </p:sp>
      <p:sp>
        <p:nvSpPr>
          <p:cNvPr id="38" name="Oval 37">
            <a:extLst>
              <a:ext uri="{FF2B5EF4-FFF2-40B4-BE49-F238E27FC236}">
                <a16:creationId xmlns:a16="http://schemas.microsoft.com/office/drawing/2014/main" id="{D6929B85-66AE-4AFE-AEFF-D7329F878596}"/>
              </a:ext>
            </a:extLst>
          </p:cNvPr>
          <p:cNvSpPr/>
          <p:nvPr/>
        </p:nvSpPr>
        <p:spPr>
          <a:xfrm>
            <a:off x="4259580" y="5188683"/>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date</a:t>
            </a:r>
          </a:p>
        </p:txBody>
      </p:sp>
      <p:cxnSp>
        <p:nvCxnSpPr>
          <p:cNvPr id="40" name="Straight Connector 39">
            <a:extLst>
              <a:ext uri="{FF2B5EF4-FFF2-40B4-BE49-F238E27FC236}">
                <a16:creationId xmlns:a16="http://schemas.microsoft.com/office/drawing/2014/main" id="{05BB0E6F-76F0-4577-9995-46540453B477}"/>
              </a:ext>
            </a:extLst>
          </p:cNvPr>
          <p:cNvCxnSpPr>
            <a:stCxn id="36" idx="3"/>
            <a:endCxn id="37" idx="2"/>
          </p:cNvCxnSpPr>
          <p:nvPr/>
        </p:nvCxnSpPr>
        <p:spPr>
          <a:xfrm flipV="1">
            <a:off x="3736773" y="4642273"/>
            <a:ext cx="515187" cy="501805"/>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42" name="Straight Connector 41">
            <a:extLst>
              <a:ext uri="{FF2B5EF4-FFF2-40B4-BE49-F238E27FC236}">
                <a16:creationId xmlns:a16="http://schemas.microsoft.com/office/drawing/2014/main" id="{6F6719DC-5C85-40FB-8315-F6A84CB31A98}"/>
              </a:ext>
            </a:extLst>
          </p:cNvPr>
          <p:cNvCxnSpPr>
            <a:stCxn id="36" idx="3"/>
            <a:endCxn id="38" idx="2"/>
          </p:cNvCxnSpPr>
          <p:nvPr/>
        </p:nvCxnSpPr>
        <p:spPr>
          <a:xfrm>
            <a:off x="3736773" y="5144078"/>
            <a:ext cx="522807" cy="273205"/>
          </a:xfrm>
          <a:prstGeom prst="line">
            <a:avLst/>
          </a:prstGeom>
          <a:ln w="6350" cap="sq"/>
        </p:spPr>
        <p:style>
          <a:lnRef idx="1">
            <a:schemeClr val="accent1"/>
          </a:lnRef>
          <a:fillRef idx="0">
            <a:schemeClr val="accent1"/>
          </a:fillRef>
          <a:effectRef idx="0">
            <a:schemeClr val="accent1"/>
          </a:effectRef>
          <a:fontRef idx="minor">
            <a:schemeClr val="lt1"/>
          </a:fontRef>
        </p:style>
      </p:cxnSp>
      <p:sp>
        <p:nvSpPr>
          <p:cNvPr id="43" name="Flowchart: Decision 42">
            <a:extLst>
              <a:ext uri="{FF2B5EF4-FFF2-40B4-BE49-F238E27FC236}">
                <a16:creationId xmlns:a16="http://schemas.microsoft.com/office/drawing/2014/main" id="{23D8B825-5CA2-4ACF-A91E-7A3D141BCE1C}"/>
              </a:ext>
            </a:extLst>
          </p:cNvPr>
          <p:cNvSpPr/>
          <p:nvPr/>
        </p:nvSpPr>
        <p:spPr>
          <a:xfrm>
            <a:off x="2732607" y="3600018"/>
            <a:ext cx="1451888" cy="935536"/>
          </a:xfrm>
          <a:prstGeom prst="flowChartDecision">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has</a:t>
            </a:r>
          </a:p>
        </p:txBody>
      </p:sp>
      <p:cxnSp>
        <p:nvCxnSpPr>
          <p:cNvPr id="45" name="Straight Connector 44">
            <a:extLst>
              <a:ext uri="{FF2B5EF4-FFF2-40B4-BE49-F238E27FC236}">
                <a16:creationId xmlns:a16="http://schemas.microsoft.com/office/drawing/2014/main" id="{4D40A0D1-F11E-4791-92B6-2A28DDD22955}"/>
              </a:ext>
            </a:extLst>
          </p:cNvPr>
          <p:cNvCxnSpPr>
            <a:stCxn id="12" idx="2"/>
            <a:endCxn id="43" idx="0"/>
          </p:cNvCxnSpPr>
          <p:nvPr/>
        </p:nvCxnSpPr>
        <p:spPr>
          <a:xfrm flipH="1">
            <a:off x="3458551" y="3229125"/>
            <a:ext cx="278222" cy="370893"/>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47" name="Straight Connector 46">
            <a:extLst>
              <a:ext uri="{FF2B5EF4-FFF2-40B4-BE49-F238E27FC236}">
                <a16:creationId xmlns:a16="http://schemas.microsoft.com/office/drawing/2014/main" id="{6C4BE830-4D00-4EBD-AFC4-766B2AD1681D}"/>
              </a:ext>
            </a:extLst>
          </p:cNvPr>
          <p:cNvCxnSpPr>
            <a:stCxn id="43" idx="2"/>
            <a:endCxn id="36" idx="0"/>
          </p:cNvCxnSpPr>
          <p:nvPr/>
        </p:nvCxnSpPr>
        <p:spPr>
          <a:xfrm flipH="1">
            <a:off x="3067700" y="4535554"/>
            <a:ext cx="390851" cy="335319"/>
          </a:xfrm>
          <a:prstGeom prst="line">
            <a:avLst/>
          </a:prstGeom>
          <a:ln w="6350" cap="sq"/>
        </p:spPr>
        <p:style>
          <a:lnRef idx="1">
            <a:schemeClr val="accent1"/>
          </a:lnRef>
          <a:fillRef idx="0">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4565A10-AA0B-486C-BD76-64EE1D137CC1}"/>
              </a:ext>
            </a:extLst>
          </p:cNvPr>
          <p:cNvPicPr>
            <a:picLocks noChangeAspect="1"/>
          </p:cNvPicPr>
          <p:nvPr/>
        </p:nvPicPr>
        <p:blipFill>
          <a:blip r:embed="rId4"/>
          <a:stretch>
            <a:fillRect/>
          </a:stretch>
        </p:blipFill>
        <p:spPr>
          <a:xfrm>
            <a:off x="6345602" y="3671977"/>
            <a:ext cx="4381872" cy="2510293"/>
          </a:xfrm>
          <a:prstGeom prst="rect">
            <a:avLst/>
          </a:prstGeom>
        </p:spPr>
      </p:pic>
      <p:cxnSp>
        <p:nvCxnSpPr>
          <p:cNvPr id="23" name="Connector: Elbow 22">
            <a:extLst>
              <a:ext uri="{FF2B5EF4-FFF2-40B4-BE49-F238E27FC236}">
                <a16:creationId xmlns:a16="http://schemas.microsoft.com/office/drawing/2014/main" id="{DF8613ED-75E8-4D10-BE56-49ADE0F039A9}"/>
              </a:ext>
            </a:extLst>
          </p:cNvPr>
          <p:cNvCxnSpPr>
            <a:cxnSpLocks/>
          </p:cNvCxnSpPr>
          <p:nvPr/>
        </p:nvCxnSpPr>
        <p:spPr>
          <a:xfrm rot="16200000" flipH="1">
            <a:off x="6480630" y="4882866"/>
            <a:ext cx="856962" cy="669075"/>
          </a:xfrm>
          <a:prstGeom prst="bentConnector3">
            <a:avLst>
              <a:gd name="adj1" fmla="val 99447"/>
            </a:avLst>
          </a:prstGeom>
          <a:ln w="25400">
            <a:solidFill>
              <a:srgbClr val="00B05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95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8BF4A621-A4F9-4DE1-A8B8-CA9679AFB8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96533" y="1714500"/>
            <a:ext cx="5283933" cy="4267200"/>
          </a:xfrm>
        </p:spPr>
      </p:pic>
      <p:pic>
        <p:nvPicPr>
          <p:cNvPr id="6" name="Content Placeholder 5">
            <a:extLst>
              <a:ext uri="{FF2B5EF4-FFF2-40B4-BE49-F238E27FC236}">
                <a16:creationId xmlns:a16="http://schemas.microsoft.com/office/drawing/2014/main" id="{86E678E8-D129-4C53-9802-EE235D9261FF}"/>
              </a:ext>
            </a:extLst>
          </p:cNvPr>
          <p:cNvPicPr>
            <a:picLocks noGrp="1" noChangeAspect="1"/>
          </p:cNvPicPr>
          <p:nvPr>
            <p:ph sz="half" idx="2"/>
          </p:nvPr>
        </p:nvPicPr>
        <p:blipFill>
          <a:blip r:embed="rId3"/>
          <a:stretch>
            <a:fillRect/>
          </a:stretch>
        </p:blipFill>
        <p:spPr>
          <a:xfrm>
            <a:off x="6286500" y="1992118"/>
            <a:ext cx="5334000" cy="3711964"/>
          </a:xfrm>
        </p:spPr>
      </p:pic>
      <p:sp>
        <p:nvSpPr>
          <p:cNvPr id="4" name="Title 3">
            <a:extLst>
              <a:ext uri="{FF2B5EF4-FFF2-40B4-BE49-F238E27FC236}">
                <a16:creationId xmlns:a16="http://schemas.microsoft.com/office/drawing/2014/main" id="{33D2D8FC-E6D4-4E63-AF01-ED61E1CCBD76}"/>
              </a:ext>
            </a:extLst>
          </p:cNvPr>
          <p:cNvSpPr>
            <a:spLocks noGrp="1"/>
          </p:cNvSpPr>
          <p:nvPr>
            <p:ph type="title"/>
          </p:nvPr>
        </p:nvSpPr>
        <p:spPr/>
        <p:txBody>
          <a:bodyPr/>
          <a:lstStyle/>
          <a:p>
            <a:r>
              <a:rPr lang="en-US"/>
              <a:t>Pre-defined schema vs Schema-less</a:t>
            </a:r>
            <a:endParaRPr lang="en-US" dirty="0"/>
          </a:p>
        </p:txBody>
      </p:sp>
    </p:spTree>
    <p:extLst>
      <p:ext uri="{BB962C8B-B14F-4D97-AF65-F5344CB8AC3E}">
        <p14:creationId xmlns:p14="http://schemas.microsoft.com/office/powerpoint/2010/main" val="39960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F7E02421-D1F4-4711-81D8-78DB1A62BF88}"/>
              </a:ext>
            </a:extLst>
          </p:cNvPr>
          <p:cNvPicPr>
            <a:picLocks noGrp="1" noChangeAspect="1"/>
          </p:cNvPicPr>
          <p:nvPr>
            <p:ph sz="half" idx="1"/>
          </p:nvPr>
        </p:nvPicPr>
        <p:blipFill>
          <a:blip r:embed="rId2"/>
          <a:stretch>
            <a:fillRect/>
          </a:stretch>
        </p:blipFill>
        <p:spPr>
          <a:xfrm>
            <a:off x="571500" y="2865247"/>
            <a:ext cx="5334000" cy="1965706"/>
          </a:xfrm>
        </p:spPr>
      </p:pic>
      <p:pic>
        <p:nvPicPr>
          <p:cNvPr id="9" name="Content Placeholder 8">
            <a:extLst>
              <a:ext uri="{FF2B5EF4-FFF2-40B4-BE49-F238E27FC236}">
                <a16:creationId xmlns:a16="http://schemas.microsoft.com/office/drawing/2014/main" id="{FC5C7669-2EEE-4273-A225-3CC906321245}"/>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7575526" y="4626537"/>
            <a:ext cx="1036387" cy="1150747"/>
          </a:xfrm>
        </p:spPr>
      </p:pic>
      <p:sp>
        <p:nvSpPr>
          <p:cNvPr id="4" name="Title 3">
            <a:extLst>
              <a:ext uri="{FF2B5EF4-FFF2-40B4-BE49-F238E27FC236}">
                <a16:creationId xmlns:a16="http://schemas.microsoft.com/office/drawing/2014/main" id="{9F3C1C89-9F08-4F7B-A05C-8C8C7D9F6ED9}"/>
              </a:ext>
            </a:extLst>
          </p:cNvPr>
          <p:cNvSpPr>
            <a:spLocks noGrp="1"/>
          </p:cNvSpPr>
          <p:nvPr>
            <p:ph type="title"/>
          </p:nvPr>
        </p:nvSpPr>
        <p:spPr/>
        <p:txBody>
          <a:bodyPr/>
          <a:lstStyle/>
          <a:p>
            <a:r>
              <a:rPr lang="en-US" dirty="0"/>
              <a:t>Vertical vs Horizontal scale</a:t>
            </a:r>
          </a:p>
        </p:txBody>
      </p:sp>
      <p:pic>
        <p:nvPicPr>
          <p:cNvPr id="11" name="Content Placeholder 8">
            <a:extLst>
              <a:ext uri="{FF2B5EF4-FFF2-40B4-BE49-F238E27FC236}">
                <a16:creationId xmlns:a16="http://schemas.microsoft.com/office/drawing/2014/main" id="{DEBEBED4-89D3-42BC-89CC-6E3D0C2EC4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83188" y="3132281"/>
            <a:ext cx="878764" cy="975732"/>
          </a:xfrm>
          <a:prstGeom prst="rect">
            <a:avLst/>
          </a:prstGeom>
        </p:spPr>
      </p:pic>
      <p:pic>
        <p:nvPicPr>
          <p:cNvPr id="12" name="Content Placeholder 8">
            <a:extLst>
              <a:ext uri="{FF2B5EF4-FFF2-40B4-BE49-F238E27FC236}">
                <a16:creationId xmlns:a16="http://schemas.microsoft.com/office/drawing/2014/main" id="{21BBB145-A224-4958-955A-43274B1A03E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38301" y="3132281"/>
            <a:ext cx="878764" cy="975732"/>
          </a:xfrm>
          <a:prstGeom prst="rect">
            <a:avLst/>
          </a:prstGeom>
        </p:spPr>
      </p:pic>
      <p:pic>
        <p:nvPicPr>
          <p:cNvPr id="13" name="Content Placeholder 8">
            <a:extLst>
              <a:ext uri="{FF2B5EF4-FFF2-40B4-BE49-F238E27FC236}">
                <a16:creationId xmlns:a16="http://schemas.microsoft.com/office/drawing/2014/main" id="{EAC72D4A-DEFA-43D5-BD02-A7BB272A029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33149" y="1638025"/>
            <a:ext cx="878764" cy="975732"/>
          </a:xfrm>
          <a:prstGeom prst="rect">
            <a:avLst/>
          </a:prstGeom>
        </p:spPr>
      </p:pic>
      <p:pic>
        <p:nvPicPr>
          <p:cNvPr id="14" name="Content Placeholder 8">
            <a:extLst>
              <a:ext uri="{FF2B5EF4-FFF2-40B4-BE49-F238E27FC236}">
                <a16:creationId xmlns:a16="http://schemas.microsoft.com/office/drawing/2014/main" id="{D902EDAF-71EC-417B-B934-A193B461C93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88262" y="1638025"/>
            <a:ext cx="878764" cy="975732"/>
          </a:xfrm>
          <a:prstGeom prst="rect">
            <a:avLst/>
          </a:prstGeom>
        </p:spPr>
      </p:pic>
      <p:pic>
        <p:nvPicPr>
          <p:cNvPr id="15" name="Content Placeholder 8">
            <a:extLst>
              <a:ext uri="{FF2B5EF4-FFF2-40B4-BE49-F238E27FC236}">
                <a16:creationId xmlns:a16="http://schemas.microsoft.com/office/drawing/2014/main" id="{E11E5A0D-1238-458E-A1C7-5E4AA6BD26D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324603" y="1659115"/>
            <a:ext cx="878764" cy="975732"/>
          </a:xfrm>
          <a:prstGeom prst="rect">
            <a:avLst/>
          </a:prstGeom>
        </p:spPr>
      </p:pic>
    </p:spTree>
    <p:extLst>
      <p:ext uri="{BB962C8B-B14F-4D97-AF65-F5344CB8AC3E}">
        <p14:creationId xmlns:p14="http://schemas.microsoft.com/office/powerpoint/2010/main" val="308258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a:t>
            </a:r>
          </a:p>
        </p:txBody>
      </p:sp>
      <p:sp>
        <p:nvSpPr>
          <p:cNvPr id="16387" name="Content Placeholder 2"/>
          <p:cNvSpPr>
            <a:spLocks noGrp="1"/>
          </p:cNvSpPr>
          <p:nvPr>
            <p:ph idx="1"/>
          </p:nvPr>
        </p:nvSpPr>
        <p:spPr/>
        <p:txBody>
          <a:bodyPr/>
          <a:lstStyle/>
          <a:p>
            <a:r>
              <a:rPr lang="en-US" b="1" dirty="0"/>
              <a:t>Atomicity</a:t>
            </a:r>
            <a:r>
              <a:rPr lang="en-US" dirty="0"/>
              <a:t>: all operations in transaction either fully completed, or every operation is rolled back.</a:t>
            </a:r>
          </a:p>
          <a:p>
            <a:r>
              <a:rPr lang="en-US" b="1" dirty="0"/>
              <a:t>Consistency</a:t>
            </a:r>
            <a:r>
              <a:rPr lang="en-US" dirty="0"/>
              <a:t>: at the end of any transaction, the system is in a valid state.</a:t>
            </a:r>
          </a:p>
          <a:p>
            <a:r>
              <a:rPr lang="en-US" b="1" dirty="0"/>
              <a:t>Isolation</a:t>
            </a:r>
            <a:r>
              <a:rPr lang="en-US" dirty="0"/>
              <a:t>: a transaction in process and not yet committed must remain isolated from any other transaction.</a:t>
            </a:r>
          </a:p>
          <a:p>
            <a:r>
              <a:rPr lang="en-US" b="1" dirty="0"/>
              <a:t>Durability</a:t>
            </a:r>
            <a:r>
              <a:rPr lang="en-US" dirty="0"/>
              <a:t>: Committed data is saved by the system such that, even in the event of a failure and system restart, the data is available in its correct state</a:t>
            </a:r>
            <a:endParaRPr lang="en-US" altLang="en-US" dirty="0"/>
          </a:p>
        </p:txBody>
      </p:sp>
    </p:spTree>
    <p:extLst>
      <p:ext uri="{BB962C8B-B14F-4D97-AF65-F5344CB8AC3E}">
        <p14:creationId xmlns:p14="http://schemas.microsoft.com/office/powerpoint/2010/main" val="185943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a:t>
            </a:r>
            <a:endParaRPr lang="en-US" dirty="0"/>
          </a:p>
        </p:txBody>
      </p:sp>
      <p:sp>
        <p:nvSpPr>
          <p:cNvPr id="16387" name="Content Placeholder 2"/>
          <p:cNvSpPr>
            <a:spLocks noGrp="1"/>
          </p:cNvSpPr>
          <p:nvPr>
            <p:ph idx="1"/>
          </p:nvPr>
        </p:nvSpPr>
        <p:spPr/>
        <p:txBody>
          <a:bodyPr/>
          <a:lstStyle/>
          <a:p>
            <a:r>
              <a:rPr lang="en-US" altLang="en-US" b="1" dirty="0"/>
              <a:t>Basic availability</a:t>
            </a:r>
            <a:r>
              <a:rPr lang="en-US" altLang="en-US" dirty="0"/>
              <a:t>: </a:t>
            </a:r>
          </a:p>
          <a:p>
            <a:pPr lvl="1"/>
            <a:r>
              <a:rPr lang="en-US" altLang="en-US" dirty="0"/>
              <a:t>t</a:t>
            </a:r>
            <a:r>
              <a:rPr lang="en-US" dirty="0"/>
              <a:t>he database appears to work most of the time</a:t>
            </a:r>
            <a:r>
              <a:rPr lang="en-US" altLang="en-US" dirty="0"/>
              <a:t>.</a:t>
            </a:r>
          </a:p>
          <a:p>
            <a:r>
              <a:rPr lang="en-US" altLang="en-US" b="1" dirty="0"/>
              <a:t>Soft state</a:t>
            </a:r>
            <a:r>
              <a:rPr lang="en-US" altLang="en-US" dirty="0"/>
              <a:t>: </a:t>
            </a:r>
          </a:p>
          <a:p>
            <a:pPr lvl="1"/>
            <a:r>
              <a:rPr lang="en-US" altLang="en-US" dirty="0"/>
              <a:t>the state of the system may change over time, at times without any input (</a:t>
            </a:r>
            <a:r>
              <a:rPr lang="en-US" dirty="0"/>
              <a:t>because of</a:t>
            </a:r>
            <a:r>
              <a:rPr lang="en-US" altLang="en-US" dirty="0"/>
              <a:t> eventual consistency).</a:t>
            </a:r>
          </a:p>
          <a:p>
            <a:r>
              <a:rPr lang="en-US" altLang="en-US" b="1" dirty="0"/>
              <a:t>Eventual consistency</a:t>
            </a:r>
            <a:r>
              <a:rPr lang="en-US" altLang="en-US" dirty="0"/>
              <a:t>: </a:t>
            </a:r>
          </a:p>
          <a:p>
            <a:pPr lvl="1"/>
            <a:r>
              <a:rPr lang="en-US" altLang="en-US" dirty="0"/>
              <a:t>the database may be momentarily inconsistent but will be consistent eventually.</a:t>
            </a:r>
          </a:p>
        </p:txBody>
      </p:sp>
    </p:spTree>
    <p:extLst>
      <p:ext uri="{BB962C8B-B14F-4D97-AF65-F5344CB8AC3E}">
        <p14:creationId xmlns:p14="http://schemas.microsoft.com/office/powerpoint/2010/main" val="348503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Benchmark Table</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30611040"/>
              </p:ext>
            </p:extLst>
          </p:nvPr>
        </p:nvGraphicFramePr>
        <p:xfrm>
          <a:off x="571500" y="1714500"/>
          <a:ext cx="10304316" cy="4007426"/>
        </p:xfrm>
        <a:graphic>
          <a:graphicData uri="http://schemas.openxmlformats.org/drawingml/2006/table">
            <a:tbl>
              <a:tblPr bandRow="1">
                <a:tableStyleId>{B301B821-A1FF-4177-AEE7-76D212191A09}</a:tableStyleId>
              </a:tblPr>
              <a:tblGrid>
                <a:gridCol w="1717386">
                  <a:extLst>
                    <a:ext uri="{9D8B030D-6E8A-4147-A177-3AD203B41FA5}">
                      <a16:colId xmlns:a16="http://schemas.microsoft.com/office/drawing/2014/main" val="20000"/>
                    </a:ext>
                  </a:extLst>
                </a:gridCol>
                <a:gridCol w="2065770">
                  <a:extLst>
                    <a:ext uri="{9D8B030D-6E8A-4147-A177-3AD203B41FA5}">
                      <a16:colId xmlns:a16="http://schemas.microsoft.com/office/drawing/2014/main" val="20001"/>
                    </a:ext>
                  </a:extLst>
                </a:gridCol>
                <a:gridCol w="1558584">
                  <a:extLst>
                    <a:ext uri="{9D8B030D-6E8A-4147-A177-3AD203B41FA5}">
                      <a16:colId xmlns:a16="http://schemas.microsoft.com/office/drawing/2014/main" val="20002"/>
                    </a:ext>
                  </a:extLst>
                </a:gridCol>
                <a:gridCol w="1527804">
                  <a:extLst>
                    <a:ext uri="{9D8B030D-6E8A-4147-A177-3AD203B41FA5}">
                      <a16:colId xmlns:a16="http://schemas.microsoft.com/office/drawing/2014/main" val="20003"/>
                    </a:ext>
                  </a:extLst>
                </a:gridCol>
                <a:gridCol w="1717386">
                  <a:extLst>
                    <a:ext uri="{9D8B030D-6E8A-4147-A177-3AD203B41FA5}">
                      <a16:colId xmlns:a16="http://schemas.microsoft.com/office/drawing/2014/main" val="20004"/>
                    </a:ext>
                  </a:extLst>
                </a:gridCol>
                <a:gridCol w="1717386">
                  <a:extLst>
                    <a:ext uri="{9D8B030D-6E8A-4147-A177-3AD203B41FA5}">
                      <a16:colId xmlns:a16="http://schemas.microsoft.com/office/drawing/2014/main" val="20005"/>
                    </a:ext>
                  </a:extLst>
                </a:gridCol>
              </a:tblGrid>
              <a:tr h="584416">
                <a:tc>
                  <a:txBody>
                    <a:bodyPr/>
                    <a:lstStyle/>
                    <a:p>
                      <a:pPr algn="ctr"/>
                      <a:r>
                        <a:rPr lang="en-US" sz="1600" b="1" dirty="0">
                          <a:effectLst/>
                        </a:rPr>
                        <a:t>Data Model</a:t>
                      </a:r>
                    </a:p>
                  </a:txBody>
                  <a:tcPr marL="100236" marR="219267" anchor="ctr">
                    <a:lnR w="12700" cap="flat" cmpd="sng" algn="ctr">
                      <a:solidFill>
                        <a:schemeClr val="tx1"/>
                      </a:solidFill>
                      <a:prstDash val="solid"/>
                      <a:round/>
                      <a:headEnd type="none" w="med" len="med"/>
                      <a:tailEnd type="none" w="med" len="med"/>
                    </a:lnR>
                  </a:tcPr>
                </a:tc>
                <a:tc>
                  <a:txBody>
                    <a:bodyPr/>
                    <a:lstStyle/>
                    <a:p>
                      <a:pPr algn="ctr"/>
                      <a:r>
                        <a:rPr lang="en-US" sz="1600" b="1" dirty="0">
                          <a:effectLst/>
                        </a:rPr>
                        <a:t>Performance</a:t>
                      </a:r>
                    </a:p>
                  </a:txBody>
                  <a:tcPr marL="100236" marR="219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1" dirty="0">
                          <a:effectLst/>
                        </a:rPr>
                        <a:t>Scalability</a:t>
                      </a:r>
                    </a:p>
                  </a:txBody>
                  <a:tcPr marL="100236" marR="219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1" dirty="0">
                          <a:effectLst/>
                        </a:rPr>
                        <a:t>Flexibility</a:t>
                      </a:r>
                    </a:p>
                  </a:txBody>
                  <a:tcPr marL="100236" marR="219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1" dirty="0">
                          <a:effectLst/>
                        </a:rPr>
                        <a:t>Complexity</a:t>
                      </a:r>
                    </a:p>
                  </a:txBody>
                  <a:tcPr marL="100236" marR="219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1" dirty="0">
                          <a:effectLst/>
                        </a:rPr>
                        <a:t>Functionality</a:t>
                      </a:r>
                    </a:p>
                  </a:txBody>
                  <a:tcPr marL="100236" marR="21926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584416">
                <a:tc>
                  <a:txBody>
                    <a:bodyPr/>
                    <a:lstStyle/>
                    <a:p>
                      <a:r>
                        <a:rPr lang="en-US" sz="1600" dirty="0">
                          <a:effectLst/>
                        </a:rPr>
                        <a:t>Key–Value Store</a:t>
                      </a:r>
                      <a:endParaRPr lang="en-US" sz="1600" b="1" dirty="0">
                        <a:effectLst/>
                      </a:endParaRPr>
                    </a:p>
                  </a:txBody>
                  <a:tcPr marL="100236" marR="100236" anchor="ctr">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a:effectLst/>
                        </a:rPr>
                        <a:t>none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variable (none)</a:t>
                      </a:r>
                    </a:p>
                  </a:txBody>
                  <a:tcPr marL="100236" marR="100236"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834881">
                <a:tc>
                  <a:txBody>
                    <a:bodyPr/>
                    <a:lstStyle/>
                    <a:p>
                      <a:r>
                        <a:rPr lang="en-US" sz="1600" dirty="0">
                          <a:effectLst/>
                        </a:rPr>
                        <a:t>Column-Oriented Store</a:t>
                      </a:r>
                      <a:endParaRPr lang="en-US" sz="1600" b="1" dirty="0">
                        <a:effectLst/>
                      </a:endParaRPr>
                    </a:p>
                  </a:txBody>
                  <a:tcPr marL="100236" marR="100236" anchor="ctr">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moderate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a:effectLst/>
                        </a:rPr>
                        <a:t>low</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minimal</a:t>
                      </a:r>
                    </a:p>
                  </a:txBody>
                  <a:tcPr marL="100236" marR="100236"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834881">
                <a:tc>
                  <a:txBody>
                    <a:bodyPr/>
                    <a:lstStyle/>
                    <a:p>
                      <a:r>
                        <a:rPr lang="en-US" sz="1600" dirty="0">
                          <a:effectLst/>
                        </a:rPr>
                        <a:t>Document-Oriented Store</a:t>
                      </a:r>
                      <a:endParaRPr lang="en-US" sz="1600" b="1" dirty="0">
                        <a:effectLst/>
                      </a:endParaRPr>
                    </a:p>
                  </a:txBody>
                  <a:tcPr marL="100236" marR="100236" anchor="ctr">
                    <a:lnR w="12700" cap="flat" cmpd="sng" algn="ctr">
                      <a:solidFill>
                        <a:schemeClr val="tx1"/>
                      </a:solidFill>
                      <a:prstDash val="solid"/>
                      <a:round/>
                      <a:headEnd type="none" w="med" len="med"/>
                      <a:tailEnd type="none" w="med" len="med"/>
                    </a:lnR>
                  </a:tcPr>
                </a:tc>
                <a:tc>
                  <a:txBody>
                    <a:bodyPr/>
                    <a:lstStyle/>
                    <a:p>
                      <a:r>
                        <a:rPr lang="en-US" sz="160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variable (high)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low</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variable (low)</a:t>
                      </a:r>
                    </a:p>
                  </a:txBody>
                  <a:tcPr marL="100236" marR="100236"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584416">
                <a:tc>
                  <a:txBody>
                    <a:bodyPr/>
                    <a:lstStyle/>
                    <a:p>
                      <a:r>
                        <a:rPr lang="en-US" sz="1600" dirty="0">
                          <a:effectLst/>
                        </a:rPr>
                        <a:t>Graph Database</a:t>
                      </a:r>
                      <a:endParaRPr lang="en-US" sz="1600" b="1" dirty="0">
                        <a:effectLst/>
                      </a:endParaRPr>
                    </a:p>
                  </a:txBody>
                  <a:tcPr marL="100236" marR="100236" anchor="ctr">
                    <a:lnR w="12700" cap="flat" cmpd="sng" algn="ctr">
                      <a:solidFill>
                        <a:schemeClr val="tx1"/>
                      </a:solidFill>
                      <a:prstDash val="solid"/>
                      <a:round/>
                      <a:headEnd type="none" w="med" len="med"/>
                      <a:tailEnd type="none" w="med" len="med"/>
                    </a:lnR>
                  </a:tcPr>
                </a:tc>
                <a:tc>
                  <a:txBody>
                    <a:bodyPr/>
                    <a:lstStyle/>
                    <a:p>
                      <a:r>
                        <a:rPr lang="en-US" sz="1600">
                          <a:effectLst/>
                        </a:rPr>
                        <a:t>variable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a:effectLst/>
                        </a:rPr>
                        <a:t>variable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kumimoji="0" lang="en-US" sz="1600" u="none" strike="noStrike" kern="1200" dirty="0">
                          <a:effectLst/>
                        </a:rPr>
                        <a:t>graph</a:t>
                      </a:r>
                      <a:r>
                        <a:rPr lang="en-US" sz="1600" u="none" strike="noStrike" dirty="0">
                          <a:effectLst/>
                        </a:rPr>
                        <a:t> </a:t>
                      </a:r>
                      <a:r>
                        <a:rPr kumimoji="0" lang="en-US" sz="1600" u="none" strike="noStrike" kern="1200" dirty="0">
                          <a:effectLst/>
                        </a:rPr>
                        <a:t>theory</a:t>
                      </a:r>
                      <a:endParaRPr kumimoji="0" lang="en-US" sz="1600" u="none" strike="noStrike" kern="1200" dirty="0">
                        <a:solidFill>
                          <a:schemeClr val="tx1"/>
                        </a:solidFill>
                        <a:effectLst/>
                        <a:latin typeface="+mn-lt"/>
                        <a:ea typeface="+mn-ea"/>
                        <a:cs typeface="+mn-cs"/>
                      </a:endParaRPr>
                    </a:p>
                  </a:txBody>
                  <a:tcPr marL="100236" marR="100236"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584416">
                <a:tc>
                  <a:txBody>
                    <a:bodyPr/>
                    <a:lstStyle/>
                    <a:p>
                      <a:r>
                        <a:rPr lang="en-US" sz="1600" dirty="0">
                          <a:effectLst/>
                        </a:rPr>
                        <a:t>Relational Database</a:t>
                      </a:r>
                      <a:endParaRPr lang="en-US" sz="1600" b="1" dirty="0">
                        <a:effectLst/>
                      </a:endParaRPr>
                    </a:p>
                  </a:txBody>
                  <a:tcPr marL="100236" marR="100236" anchor="ctr">
                    <a:lnR w="12700" cap="flat" cmpd="sng" algn="ctr">
                      <a:solidFill>
                        <a:schemeClr val="tx1"/>
                      </a:solidFill>
                      <a:prstDash val="solid"/>
                      <a:round/>
                      <a:headEnd type="none" w="med" len="med"/>
                      <a:tailEnd type="none" w="med" len="med"/>
                    </a:lnR>
                  </a:tcPr>
                </a:tc>
                <a:tc>
                  <a:txBody>
                    <a:bodyPr/>
                    <a:lstStyle/>
                    <a:p>
                      <a:r>
                        <a:rPr lang="en-US" sz="1600" dirty="0">
                          <a:effectLst/>
                        </a:rPr>
                        <a:t>variable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variable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low</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moderate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kumimoji="0" lang="en-US" sz="1600" u="none" strike="noStrike" kern="1200" dirty="0">
                          <a:effectLst/>
                        </a:rPr>
                        <a:t>relational</a:t>
                      </a:r>
                      <a:r>
                        <a:rPr lang="en-US" sz="1600" u="none" strike="noStrike" dirty="0">
                          <a:effectLst/>
                        </a:rPr>
                        <a:t> algebra</a:t>
                      </a:r>
                      <a:endParaRPr lang="en-US" sz="1600" dirty="0">
                        <a:solidFill>
                          <a:schemeClr val="tx1"/>
                        </a:solidFill>
                        <a:effectLst/>
                      </a:endParaRPr>
                    </a:p>
                  </a:txBody>
                  <a:tcPr marL="100236" marR="100236"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3104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a:t>SQL or NoSQL</a:t>
            </a:r>
            <a:endParaRPr lang="en-US" dirty="0"/>
          </a:p>
        </p:txBody>
      </p:sp>
      <p:sp>
        <p:nvSpPr>
          <p:cNvPr id="12" name="Subtitle 11">
            <a:extLst>
              <a:ext uri="{FF2B5EF4-FFF2-40B4-BE49-F238E27FC236}">
                <a16:creationId xmlns:a16="http://schemas.microsoft.com/office/drawing/2014/main" id="{C95C1794-4CA1-446C-A8A5-F944129164D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44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Objectives</a:t>
            </a:r>
            <a:endParaRPr lang="en-US" dirty="0"/>
          </a:p>
        </p:txBody>
      </p:sp>
      <p:sp>
        <p:nvSpPr>
          <p:cNvPr id="7171" name="Content Placeholder 2"/>
          <p:cNvSpPr>
            <a:spLocks noGrp="1"/>
          </p:cNvSpPr>
          <p:nvPr>
            <p:ph idx="1"/>
          </p:nvPr>
        </p:nvSpPr>
        <p:spPr/>
        <p:txBody>
          <a:bodyPr/>
          <a:lstStyle/>
          <a:p>
            <a:r>
              <a:rPr lang="en-US" altLang="en-US" dirty="0"/>
              <a:t>At the end of the course, you will have acquired sufficient knowledge to:</a:t>
            </a:r>
          </a:p>
          <a:p>
            <a:pPr lvl="1"/>
            <a:r>
              <a:rPr lang="en-US" altLang="en-US" dirty="0"/>
              <a:t>Understand what NoSQL is</a:t>
            </a:r>
          </a:p>
          <a:p>
            <a:pPr lvl="1"/>
            <a:r>
              <a:rPr lang="en-US" altLang="en-US" dirty="0"/>
              <a:t>Understand different between SQL vs NoSQL</a:t>
            </a:r>
          </a:p>
          <a:p>
            <a:pPr lvl="1"/>
            <a:r>
              <a:rPr lang="en-US" altLang="en-US" dirty="0"/>
              <a:t>Understand types of NoSQL</a:t>
            </a:r>
          </a:p>
          <a:p>
            <a:pPr lvl="1"/>
            <a:r>
              <a:rPr lang="en-US" altLang="en-US" dirty="0"/>
              <a:t>Use XML, JSON in storing NoSQL data</a:t>
            </a:r>
          </a:p>
          <a:p>
            <a:pPr lvl="1"/>
            <a:r>
              <a:rPr lang="en-US" altLang="en-US" dirty="0"/>
              <a:t>Use MongoDB</a:t>
            </a:r>
          </a:p>
          <a:p>
            <a:pPr lvl="1"/>
            <a:endParaRPr lang="en-US" altLang="en-US" dirty="0"/>
          </a:p>
          <a:p>
            <a:pPr lvl="1"/>
            <a:endParaRPr lang="en-US" altLang="en-US" dirty="0"/>
          </a:p>
        </p:txBody>
      </p:sp>
    </p:spTree>
    <p:extLst>
      <p:ext uri="{BB962C8B-B14F-4D97-AF65-F5344CB8AC3E}">
        <p14:creationId xmlns:p14="http://schemas.microsoft.com/office/powerpoint/2010/main" val="350789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a:t>
            </a:r>
            <a:endParaRPr lang="en-US" dirty="0"/>
          </a:p>
        </p:txBody>
      </p:sp>
      <p:sp>
        <p:nvSpPr>
          <p:cNvPr id="3" name="Content Placeholder 2"/>
          <p:cNvSpPr>
            <a:spLocks noGrp="1"/>
          </p:cNvSpPr>
          <p:nvPr>
            <p:ph idx="1"/>
          </p:nvPr>
        </p:nvSpPr>
        <p:spPr/>
        <p:txBody>
          <a:bodyPr/>
          <a:lstStyle/>
          <a:p>
            <a:r>
              <a:rPr lang="en-US" dirty="0"/>
              <a:t>Tightly data structure </a:t>
            </a:r>
          </a:p>
          <a:p>
            <a:r>
              <a:rPr lang="en-US" dirty="0"/>
              <a:t>Data integrity/consistency is the main concern</a:t>
            </a:r>
          </a:p>
          <a:p>
            <a:pPr lvl="1"/>
            <a:r>
              <a:rPr lang="en-US" dirty="0"/>
              <a:t> No orphan, no duplicate, normalization </a:t>
            </a:r>
          </a:p>
          <a:p>
            <a:r>
              <a:rPr lang="en-US" dirty="0"/>
              <a:t>Complex transactional processes</a:t>
            </a:r>
          </a:p>
          <a:p>
            <a:r>
              <a:rPr lang="en-US" dirty="0"/>
              <a:t>Complex queries</a:t>
            </a:r>
          </a:p>
          <a:p>
            <a:r>
              <a:rPr lang="en-US" dirty="0"/>
              <a:t>Security  </a:t>
            </a:r>
          </a:p>
          <a:p>
            <a:endParaRPr lang="en-US" dirty="0"/>
          </a:p>
        </p:txBody>
      </p:sp>
    </p:spTree>
    <p:extLst>
      <p:ext uri="{BB962C8B-B14F-4D97-AF65-F5344CB8AC3E}">
        <p14:creationId xmlns:p14="http://schemas.microsoft.com/office/powerpoint/2010/main" val="253160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85EB-709F-4C95-8AE3-03EEB094A990}"/>
              </a:ext>
            </a:extLst>
          </p:cNvPr>
          <p:cNvSpPr>
            <a:spLocks noGrp="1"/>
          </p:cNvSpPr>
          <p:nvPr>
            <p:ph type="title"/>
          </p:nvPr>
        </p:nvSpPr>
        <p:spPr/>
        <p:txBody>
          <a:bodyPr/>
          <a:lstStyle/>
          <a:p>
            <a:r>
              <a:rPr lang="en-US"/>
              <a:t>NoSQL</a:t>
            </a:r>
            <a:endParaRPr lang="en-US" dirty="0"/>
          </a:p>
        </p:txBody>
      </p:sp>
      <p:sp>
        <p:nvSpPr>
          <p:cNvPr id="3" name="Content Placeholder 2">
            <a:extLst>
              <a:ext uri="{FF2B5EF4-FFF2-40B4-BE49-F238E27FC236}">
                <a16:creationId xmlns:a16="http://schemas.microsoft.com/office/drawing/2014/main" id="{1743DF83-E227-46E2-A649-CA3374B4E372}"/>
              </a:ext>
            </a:extLst>
          </p:cNvPr>
          <p:cNvSpPr>
            <a:spLocks noGrp="1"/>
          </p:cNvSpPr>
          <p:nvPr>
            <p:ph idx="1"/>
          </p:nvPr>
        </p:nvSpPr>
        <p:spPr/>
        <p:txBody>
          <a:bodyPr/>
          <a:lstStyle/>
          <a:p>
            <a:r>
              <a:rPr lang="en-US" dirty="0"/>
              <a:t>Lager data with flexible data structure </a:t>
            </a:r>
          </a:p>
          <a:p>
            <a:pPr lvl="1"/>
            <a:r>
              <a:rPr lang="en-US" dirty="0"/>
              <a:t>(text, images, social media data, videos etc.)</a:t>
            </a:r>
          </a:p>
          <a:p>
            <a:r>
              <a:rPr lang="en-US" dirty="0"/>
              <a:t>Horizontal scaling </a:t>
            </a:r>
          </a:p>
          <a:p>
            <a:r>
              <a:rPr lang="en-US" dirty="0"/>
              <a:t>Fast deployment</a:t>
            </a:r>
          </a:p>
          <a:p>
            <a:r>
              <a:rPr lang="en-US" dirty="0"/>
              <a:t>Eventually consistency</a:t>
            </a:r>
          </a:p>
          <a:p>
            <a:r>
              <a:rPr lang="en-US" dirty="0"/>
              <a:t>Uncomplex transactional process </a:t>
            </a:r>
          </a:p>
          <a:p>
            <a:r>
              <a:rPr lang="en-US" dirty="0"/>
              <a:t>High-performance</a:t>
            </a:r>
          </a:p>
        </p:txBody>
      </p:sp>
    </p:spTree>
    <p:extLst>
      <p:ext uri="{BB962C8B-B14F-4D97-AF65-F5344CB8AC3E}">
        <p14:creationId xmlns:p14="http://schemas.microsoft.com/office/powerpoint/2010/main" val="404536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5C20-F265-4166-82F7-9EC11E476926}"/>
              </a:ext>
            </a:extLst>
          </p:cNvPr>
          <p:cNvSpPr>
            <a:spLocks noGrp="1"/>
          </p:cNvSpPr>
          <p:nvPr>
            <p:ph type="title"/>
          </p:nvPr>
        </p:nvSpPr>
        <p:spPr/>
        <p:txBody>
          <a:bodyPr/>
          <a:lstStyle/>
          <a:p>
            <a:r>
              <a:rPr lang="en-US">
                <a:sym typeface="Wingdings" panose="05000000000000000000" pitchFamily="2" charset="2"/>
              </a:rPr>
              <a:t>Conclusion</a:t>
            </a:r>
            <a:endParaRPr lang="en-US" dirty="0"/>
          </a:p>
        </p:txBody>
      </p:sp>
      <p:sp>
        <p:nvSpPr>
          <p:cNvPr id="3" name="Content Placeholder 2">
            <a:extLst>
              <a:ext uri="{FF2B5EF4-FFF2-40B4-BE49-F238E27FC236}">
                <a16:creationId xmlns:a16="http://schemas.microsoft.com/office/drawing/2014/main" id="{845EDB2B-A010-4756-A4F2-1689304AB86D}"/>
              </a:ext>
            </a:extLst>
          </p:cNvPr>
          <p:cNvSpPr>
            <a:spLocks noGrp="1"/>
          </p:cNvSpPr>
          <p:nvPr>
            <p:ph idx="1"/>
          </p:nvPr>
        </p:nvSpPr>
        <p:spPr/>
        <p:txBody>
          <a:bodyPr/>
          <a:lstStyle/>
          <a:p>
            <a:r>
              <a:rPr lang="en-US" dirty="0"/>
              <a:t>NoSQL is not a replacement to relational databases, it’s just another useful technique </a:t>
            </a:r>
          </a:p>
          <a:p>
            <a:r>
              <a:rPr lang="en-US" b="1" dirty="0"/>
              <a:t>Just use the right tools for the right job</a:t>
            </a:r>
          </a:p>
          <a:p>
            <a:endParaRPr lang="en-US" dirty="0"/>
          </a:p>
        </p:txBody>
      </p:sp>
    </p:spTree>
    <p:extLst>
      <p:ext uri="{BB962C8B-B14F-4D97-AF65-F5344CB8AC3E}">
        <p14:creationId xmlns:p14="http://schemas.microsoft.com/office/powerpoint/2010/main" val="306661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ltLang="en-US"/>
              <a:t>MongoDB</a:t>
            </a:r>
            <a:br>
              <a:rPr lang="en-US"/>
            </a:br>
            <a:endParaRPr lang="en-US" altLang="en-US" dirty="0"/>
          </a:p>
        </p:txBody>
      </p:sp>
      <p:sp>
        <p:nvSpPr>
          <p:cNvPr id="11" name="Subtitle 10">
            <a:extLst>
              <a:ext uri="{FF2B5EF4-FFF2-40B4-BE49-F238E27FC236}">
                <a16:creationId xmlns:a16="http://schemas.microsoft.com/office/drawing/2014/main" id="{909DEA58-B097-46E4-9736-7FEFD4427C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517928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MongoDB?</a:t>
            </a:r>
            <a:endParaRPr lang="en-US" dirty="0"/>
          </a:p>
        </p:txBody>
      </p:sp>
      <p:sp>
        <p:nvSpPr>
          <p:cNvPr id="5" name="Content Placeholder 4"/>
          <p:cNvSpPr>
            <a:spLocks noGrp="1"/>
          </p:cNvSpPr>
          <p:nvPr>
            <p:ph idx="1"/>
          </p:nvPr>
        </p:nvSpPr>
        <p:spPr/>
        <p:txBody>
          <a:bodyPr/>
          <a:lstStyle/>
          <a:p>
            <a:r>
              <a:rPr lang="en-US" dirty="0"/>
              <a:t>MongoDB is a document database</a:t>
            </a:r>
          </a:p>
          <a:p>
            <a:pPr lvl="1"/>
            <a:r>
              <a:rPr lang="en-US" dirty="0"/>
              <a:t>Stores data in flexible, JSON-like documents</a:t>
            </a:r>
          </a:p>
          <a:p>
            <a:pPr lvl="1"/>
            <a:r>
              <a:rPr lang="en-US" dirty="0"/>
              <a:t>The document model maps to the objects in application code</a:t>
            </a:r>
          </a:p>
          <a:p>
            <a:pPr lvl="1"/>
            <a:r>
              <a:rPr lang="en-US" dirty="0"/>
              <a:t>Ad hoc queries, Geospatial indexing , and real time aggregation</a:t>
            </a:r>
          </a:p>
          <a:p>
            <a:pPr lvl="1"/>
            <a:r>
              <a:rPr lang="en-US" dirty="0"/>
              <a:t>Free and open-source</a:t>
            </a:r>
          </a:p>
        </p:txBody>
      </p:sp>
      <p:pic>
        <p:nvPicPr>
          <p:cNvPr id="6" name="Picture 2" descr="A MongoDB document."/>
          <p:cNvPicPr>
            <a:picLocks noChangeAspect="1" noChangeArrowheads="1"/>
          </p:cNvPicPr>
          <p:nvPr/>
        </p:nvPicPr>
        <p:blipFill>
          <a:blip r:embed="rId2"/>
          <a:srcRect/>
          <a:stretch>
            <a:fillRect/>
          </a:stretch>
        </p:blipFill>
        <p:spPr bwMode="auto">
          <a:xfrm>
            <a:off x="744804" y="4867491"/>
            <a:ext cx="4130187" cy="1231810"/>
          </a:xfrm>
          <a:prstGeom prst="rect">
            <a:avLst/>
          </a:prstGeom>
          <a:noFill/>
        </p:spPr>
      </p:pic>
      <p:pic>
        <p:nvPicPr>
          <p:cNvPr id="7" name="Picture 4" descr="A collection of MongoDB documents."/>
          <p:cNvPicPr>
            <a:picLocks noChangeAspect="1" noChangeArrowheads="1"/>
          </p:cNvPicPr>
          <p:nvPr/>
        </p:nvPicPr>
        <p:blipFill>
          <a:blip r:embed="rId3"/>
          <a:srcRect/>
          <a:stretch>
            <a:fillRect/>
          </a:stretch>
        </p:blipFill>
        <p:spPr bwMode="auto">
          <a:xfrm>
            <a:off x="6252318" y="4113924"/>
            <a:ext cx="3736610" cy="1868306"/>
          </a:xfrm>
          <a:prstGeom prst="rect">
            <a:avLst/>
          </a:prstGeom>
          <a:noFill/>
        </p:spPr>
      </p:pic>
      <p:sp>
        <p:nvSpPr>
          <p:cNvPr id="16" name="TextBox 15">
            <a:extLst>
              <a:ext uri="{FF2B5EF4-FFF2-40B4-BE49-F238E27FC236}">
                <a16:creationId xmlns:a16="http://schemas.microsoft.com/office/drawing/2014/main" id="{F838D6CB-8A9B-4942-B573-58A31D21A2F7}"/>
              </a:ext>
            </a:extLst>
          </p:cNvPr>
          <p:cNvSpPr txBox="1"/>
          <p:nvPr/>
        </p:nvSpPr>
        <p:spPr>
          <a:xfrm>
            <a:off x="744804" y="4528937"/>
            <a:ext cx="2687444" cy="338554"/>
          </a:xfrm>
          <a:prstGeom prst="rect">
            <a:avLst/>
          </a:prstGeom>
          <a:noFill/>
        </p:spPr>
        <p:txBody>
          <a:bodyPr wrap="square" rtlCol="0">
            <a:spAutoFit/>
          </a:bodyPr>
          <a:lstStyle/>
          <a:p>
            <a:r>
              <a:rPr lang="en-US" sz="1600" dirty="0"/>
              <a:t>Document</a:t>
            </a:r>
          </a:p>
        </p:txBody>
      </p:sp>
    </p:spTree>
    <p:extLst>
      <p:ext uri="{BB962C8B-B14F-4D97-AF65-F5344CB8AC3E}">
        <p14:creationId xmlns:p14="http://schemas.microsoft.com/office/powerpoint/2010/main" val="381042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Key features</a:t>
            </a:r>
          </a:p>
        </p:txBody>
      </p:sp>
      <p:sp>
        <p:nvSpPr>
          <p:cNvPr id="3" name="Content Placeholder 2"/>
          <p:cNvSpPr>
            <a:spLocks noGrp="1"/>
          </p:cNvSpPr>
          <p:nvPr>
            <p:ph idx="1"/>
          </p:nvPr>
        </p:nvSpPr>
        <p:spPr>
          <a:xfrm>
            <a:off x="571501" y="1714501"/>
            <a:ext cx="9334500" cy="4267729"/>
          </a:xfrm>
        </p:spPr>
        <p:txBody>
          <a:bodyPr>
            <a:normAutofit/>
          </a:bodyPr>
          <a:lstStyle/>
          <a:p>
            <a:r>
              <a:rPr lang="en-US" b="1" dirty="0"/>
              <a:t>High Performance</a:t>
            </a:r>
            <a:endParaRPr lang="en-US" dirty="0"/>
          </a:p>
          <a:p>
            <a:pPr lvl="1"/>
            <a:r>
              <a:rPr lang="en-US" dirty="0"/>
              <a:t>Embedded data models reduces I/O activity on database system.</a:t>
            </a:r>
          </a:p>
          <a:p>
            <a:pPr lvl="1"/>
            <a:r>
              <a:rPr lang="en-US" dirty="0"/>
              <a:t>Indexes for faster queries</a:t>
            </a:r>
          </a:p>
          <a:p>
            <a:r>
              <a:rPr lang="en-US" b="1" dirty="0"/>
              <a:t>Rich Query Language</a:t>
            </a:r>
          </a:p>
          <a:p>
            <a:pPr lvl="1"/>
            <a:r>
              <a:rPr lang="en-US" dirty="0"/>
              <a:t>CRUD</a:t>
            </a:r>
          </a:p>
          <a:p>
            <a:pPr lvl="1"/>
            <a:r>
              <a:rPr lang="en-US" dirty="0"/>
              <a:t>Data aggregation</a:t>
            </a:r>
          </a:p>
          <a:p>
            <a:pPr lvl="1"/>
            <a:r>
              <a:rPr lang="en-US" dirty="0"/>
              <a:t>Text Search and Geospatial Queries .</a:t>
            </a:r>
          </a:p>
          <a:p>
            <a:r>
              <a:rPr lang="en-US" b="1" dirty="0"/>
              <a:t>High Availability</a:t>
            </a:r>
          </a:p>
          <a:p>
            <a:pPr lvl="1"/>
            <a:r>
              <a:rPr lang="en-US" dirty="0">
                <a:hlinkClick r:id="rId2"/>
              </a:rPr>
              <a:t>Replica set</a:t>
            </a:r>
            <a:r>
              <a:rPr lang="en-US" dirty="0"/>
              <a:t>, provide </a:t>
            </a:r>
            <a:r>
              <a:rPr lang="en-US" i="1" dirty="0"/>
              <a:t>automatic</a:t>
            </a:r>
            <a:r>
              <a:rPr lang="en-US" dirty="0"/>
              <a:t> failover and </a:t>
            </a:r>
            <a:r>
              <a:rPr lang="en-US" i="1" dirty="0"/>
              <a:t>data redundancy</a:t>
            </a:r>
            <a:r>
              <a:rPr lang="en-US" dirty="0"/>
              <a:t>.</a:t>
            </a:r>
          </a:p>
        </p:txBody>
      </p:sp>
    </p:spTree>
    <p:extLst>
      <p:ext uri="{BB962C8B-B14F-4D97-AF65-F5344CB8AC3E}">
        <p14:creationId xmlns:p14="http://schemas.microsoft.com/office/powerpoint/2010/main" val="357951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Key features cont.</a:t>
            </a:r>
          </a:p>
        </p:txBody>
      </p:sp>
      <p:sp>
        <p:nvSpPr>
          <p:cNvPr id="3" name="Content Placeholder 2"/>
          <p:cNvSpPr>
            <a:spLocks noGrp="1"/>
          </p:cNvSpPr>
          <p:nvPr>
            <p:ph idx="1"/>
          </p:nvPr>
        </p:nvSpPr>
        <p:spPr>
          <a:xfrm>
            <a:off x="571501" y="1714501"/>
            <a:ext cx="9334500" cy="4267729"/>
          </a:xfrm>
        </p:spPr>
        <p:txBody>
          <a:bodyPr>
            <a:normAutofit/>
          </a:bodyPr>
          <a:lstStyle/>
          <a:p>
            <a:r>
              <a:rPr lang="en-US" b="1" dirty="0"/>
              <a:t>Horizontal Scalability</a:t>
            </a:r>
          </a:p>
          <a:p>
            <a:pPr lvl="1"/>
            <a:r>
              <a:rPr lang="en-US" dirty="0" err="1">
                <a:hlinkClick r:id="rId3"/>
              </a:rPr>
              <a:t>Sharding</a:t>
            </a:r>
            <a:r>
              <a:rPr lang="en-US" dirty="0"/>
              <a:t> distributes data across </a:t>
            </a:r>
            <a:r>
              <a:rPr lang="en-US" dirty="0" err="1"/>
              <a:t>across</a:t>
            </a:r>
            <a:r>
              <a:rPr lang="en-US" dirty="0"/>
              <a:t> multiple machines.</a:t>
            </a:r>
          </a:p>
          <a:p>
            <a:r>
              <a:rPr lang="en-US" b="1" dirty="0"/>
              <a:t>Multiple Storage Engines</a:t>
            </a:r>
          </a:p>
          <a:p>
            <a:pPr lvl="1"/>
            <a:r>
              <a:rPr lang="en-US" dirty="0" err="1"/>
              <a:t>WiredTiger</a:t>
            </a:r>
            <a:r>
              <a:rPr lang="en-US" dirty="0"/>
              <a:t> </a:t>
            </a:r>
          </a:p>
          <a:p>
            <a:pPr lvl="2"/>
            <a:r>
              <a:rPr lang="en-US" dirty="0"/>
              <a:t>uses </a:t>
            </a:r>
            <a:r>
              <a:rPr lang="en-US" i="1" dirty="0"/>
              <a:t>document-level</a:t>
            </a:r>
            <a:r>
              <a:rPr lang="en-US" dirty="0"/>
              <a:t> concurrency control for write operations</a:t>
            </a:r>
          </a:p>
          <a:p>
            <a:pPr lvl="2"/>
            <a:r>
              <a:rPr lang="en-US" dirty="0"/>
              <a:t>creates one journaling record for each client initiated write operation. The journal record includes any internal write operations caused by the initial write</a:t>
            </a:r>
          </a:p>
          <a:p>
            <a:pPr lvl="1"/>
            <a:r>
              <a:rPr lang="en-US" dirty="0"/>
              <a:t>In-Memory</a:t>
            </a:r>
          </a:p>
          <a:p>
            <a:pPr lvl="2"/>
            <a:r>
              <a:rPr lang="en-US" dirty="0"/>
              <a:t>not maintain any on-disk data, including configuration data, indexes, user credentials, etc. Excluding some metadata and diagnostic data</a:t>
            </a:r>
          </a:p>
          <a:p>
            <a:pPr lvl="2"/>
            <a:r>
              <a:rPr lang="en-US" dirty="0"/>
              <a:t>not persist data after process shutdown</a:t>
            </a:r>
          </a:p>
        </p:txBody>
      </p:sp>
    </p:spTree>
    <p:extLst>
      <p:ext uri="{BB962C8B-B14F-4D97-AF65-F5344CB8AC3E}">
        <p14:creationId xmlns:p14="http://schemas.microsoft.com/office/powerpoint/2010/main" val="50742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Education</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737" y="1806868"/>
            <a:ext cx="25050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030" y="1689081"/>
            <a:ext cx="21907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1952022" y="2732750"/>
            <a:ext cx="840898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r>
              <a:rPr lang="en-US" dirty="0"/>
              <a:t>Financial Services</a:t>
            </a:r>
          </a:p>
          <a:p>
            <a:pPr marL="0" indent="0">
              <a:buNone/>
            </a:pPr>
            <a:endParaRPr 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399" y="3071304"/>
            <a:ext cx="28765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155" y="3627458"/>
            <a:ext cx="27622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3644" y="4969678"/>
            <a:ext cx="2752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0481" y="4988727"/>
            <a:ext cx="24288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5037" y="4758827"/>
            <a:ext cx="12858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2855" y="2877574"/>
            <a:ext cx="33718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8231" y="3787277"/>
            <a:ext cx="22764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786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Government</a:t>
            </a:r>
          </a:p>
          <a:p>
            <a:endParaRPr lang="en-US" dirty="0"/>
          </a:p>
        </p:txBody>
      </p:sp>
      <p:grpSp>
        <p:nvGrpSpPr>
          <p:cNvPr id="4" name="Group 3"/>
          <p:cNvGrpSpPr/>
          <p:nvPr/>
        </p:nvGrpSpPr>
        <p:grpSpPr>
          <a:xfrm>
            <a:off x="3134989" y="1328596"/>
            <a:ext cx="7219280" cy="4653634"/>
            <a:chOff x="2276007" y="1650374"/>
            <a:chExt cx="7219280" cy="4653634"/>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007" y="1836782"/>
              <a:ext cx="31527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937" y="1698670"/>
              <a:ext cx="13049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0355" y="1650374"/>
              <a:ext cx="12192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007" y="3735009"/>
              <a:ext cx="29622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8506" y="3063495"/>
              <a:ext cx="16478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4162" y="3163509"/>
              <a:ext cx="13811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4947" y="4713333"/>
              <a:ext cx="17716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5273" y="5070519"/>
              <a:ext cx="32194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1148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Healthcare</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503" y="2123337"/>
            <a:ext cx="23145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9366" y="1555528"/>
            <a:ext cx="27051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5839" y="3133725"/>
            <a:ext cx="2600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424" y="3779011"/>
            <a:ext cx="22002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75" y="3846625"/>
            <a:ext cx="25717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2304" y="4466621"/>
            <a:ext cx="16383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1620" y="4900614"/>
            <a:ext cx="24098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6151" y="5147658"/>
            <a:ext cx="26574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17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5" name="Title 13"/>
          <p:cNvSpPr>
            <a:spLocks noGrp="1"/>
          </p:cNvSpPr>
          <p:nvPr>
            <p:ph type="title"/>
          </p:nvPr>
        </p:nvSpPr>
        <p:spPr/>
        <p:txBody>
          <a:bodyPr/>
          <a:lstStyle/>
          <a:p>
            <a:r>
              <a:rPr lang="en-US" altLang="en-US"/>
              <a:t>Agenda</a:t>
            </a:r>
            <a:endParaRPr lang="en-US" altLang="en-US" dirty="0"/>
          </a:p>
        </p:txBody>
      </p:sp>
      <p:sp>
        <p:nvSpPr>
          <p:cNvPr id="2" name="Content Placeholder 1"/>
          <p:cNvSpPr>
            <a:spLocks noGrp="1"/>
          </p:cNvSpPr>
          <p:nvPr>
            <p:ph idx="1"/>
          </p:nvPr>
        </p:nvSpPr>
        <p:spPr/>
        <p:txBody>
          <a:bodyPr/>
          <a:lstStyle/>
          <a:p>
            <a:r>
              <a:rPr lang="en-US"/>
              <a:t>What is NoSQL</a:t>
            </a:r>
          </a:p>
          <a:p>
            <a:r>
              <a:rPr lang="en-US"/>
              <a:t>SQL vs NoSQL	</a:t>
            </a:r>
          </a:p>
          <a:p>
            <a:r>
              <a:rPr lang="en-US"/>
              <a:t>MongoDB </a:t>
            </a:r>
            <a:endParaRPr lang="en-US" dirty="0"/>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Media and Entertainment</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265" y="3509494"/>
            <a:ext cx="21717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439" y="1421641"/>
            <a:ext cx="24288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858" y="2973276"/>
            <a:ext cx="33909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7538" y="3949589"/>
            <a:ext cx="27717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5934" y="1634745"/>
            <a:ext cx="24098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6115" y="5474528"/>
            <a:ext cx="23812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0637" y="5641215"/>
            <a:ext cx="32480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0266" y="2563433"/>
            <a:ext cx="30194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6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Retail</a:t>
            </a:r>
            <a:br>
              <a:rPr lang="en-US" dirty="0"/>
            </a:b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947" y="1856102"/>
            <a:ext cx="32385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481" y="2357774"/>
            <a:ext cx="17907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8856" y="2962275"/>
            <a:ext cx="15621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407" y="4576763"/>
            <a:ext cx="22002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0956" y="4238625"/>
            <a:ext cx="33337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49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Technology</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2" y="2081243"/>
            <a:ext cx="23622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136" y="1501396"/>
            <a:ext cx="32861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669" y="4414839"/>
            <a:ext cx="32004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2410" y="4526789"/>
            <a:ext cx="2924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3790" y="3950460"/>
            <a:ext cx="27908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7378" y="3196845"/>
            <a:ext cx="22002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0870" y="5631356"/>
            <a:ext cx="20669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7224" y="1248983"/>
            <a:ext cx="25431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885" y="5357814"/>
            <a:ext cx="29527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02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Telecommunications</a:t>
            </a:r>
          </a:p>
          <a:p>
            <a:endParaRPr lang="en-US" b="1" dirty="0"/>
          </a:p>
          <a:p>
            <a:endParaRPr lang="en-US" b="1" dirty="0"/>
          </a:p>
          <a:p>
            <a:r>
              <a:rPr lang="en-US" b="1" dirty="0"/>
              <a:t>Travel and Hospitality</a:t>
            </a:r>
          </a:p>
          <a:p>
            <a:endParaRPr lang="en-US" b="1"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109" y="2261013"/>
            <a:ext cx="24765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390" y="1930816"/>
            <a:ext cx="23336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6797" y="1777286"/>
            <a:ext cx="1762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271" y="3635438"/>
            <a:ext cx="24193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0233" y="3635438"/>
            <a:ext cx="23145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0221" y="5185605"/>
            <a:ext cx="25146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4587" y="4829705"/>
            <a:ext cx="34099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1482" y="3486680"/>
            <a:ext cx="240982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845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RDBMS vs MongoDB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9972219"/>
              </p:ext>
            </p:extLst>
          </p:nvPr>
        </p:nvGraphicFramePr>
        <p:xfrm>
          <a:off x="660708" y="1722863"/>
          <a:ext cx="9334502" cy="3708400"/>
        </p:xfrm>
        <a:graphic>
          <a:graphicData uri="http://schemas.openxmlformats.org/drawingml/2006/table">
            <a:tbl>
              <a:tblPr firstRow="1" bandRow="1">
                <a:tableStyleId>{B301B821-A1FF-4177-AEE7-76D212191A09}</a:tableStyleId>
              </a:tblPr>
              <a:tblGrid>
                <a:gridCol w="4667251">
                  <a:extLst>
                    <a:ext uri="{9D8B030D-6E8A-4147-A177-3AD203B41FA5}">
                      <a16:colId xmlns:a16="http://schemas.microsoft.com/office/drawing/2014/main" val="4124236373"/>
                    </a:ext>
                  </a:extLst>
                </a:gridCol>
                <a:gridCol w="4667251">
                  <a:extLst>
                    <a:ext uri="{9D8B030D-6E8A-4147-A177-3AD203B41FA5}">
                      <a16:colId xmlns:a16="http://schemas.microsoft.com/office/drawing/2014/main" val="880856717"/>
                    </a:ext>
                  </a:extLst>
                </a:gridCol>
              </a:tblGrid>
              <a:tr h="370840">
                <a:tc>
                  <a:txBody>
                    <a:bodyPr/>
                    <a:lstStyle/>
                    <a:p>
                      <a:pPr algn="ctr"/>
                      <a:r>
                        <a:rPr lang="en-US" sz="1600" dirty="0"/>
                        <a:t>RDBMS</a:t>
                      </a:r>
                      <a:endParaRPr lang="en-US" sz="1600" dirty="0">
                        <a:solidFill>
                          <a:schemeClr val="tx1"/>
                        </a:solidFill>
                      </a:endParaRPr>
                    </a:p>
                  </a:txBody>
                  <a:tcPr marL="101504" marR="101504">
                    <a:lnR w="12700" cap="flat" cmpd="sng" algn="ctr">
                      <a:solidFill>
                        <a:schemeClr val="tx1"/>
                      </a:solidFill>
                      <a:prstDash val="solid"/>
                      <a:round/>
                      <a:headEnd type="none" w="med" len="med"/>
                      <a:tailEnd type="none" w="med" len="med"/>
                    </a:lnR>
                  </a:tcPr>
                </a:tc>
                <a:tc>
                  <a:txBody>
                    <a:bodyPr/>
                    <a:lstStyle/>
                    <a:p>
                      <a:pPr algn="ctr"/>
                      <a:r>
                        <a:rPr lang="en-US" sz="1600" dirty="0"/>
                        <a:t>MongoDB</a:t>
                      </a:r>
                      <a:endParaRPr lang="en-US" sz="1600" dirty="0">
                        <a:solidFill>
                          <a:schemeClr val="tx1"/>
                        </a:solidFill>
                      </a:endParaRP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10172274"/>
                  </a:ext>
                </a:extLst>
              </a:tr>
              <a:tr h="370840">
                <a:tc>
                  <a:txBody>
                    <a:bodyPr/>
                    <a:lstStyle/>
                    <a:p>
                      <a:r>
                        <a:rPr lang="en-US" sz="1600" dirty="0"/>
                        <a:t>Database</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Database</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93074309"/>
                  </a:ext>
                </a:extLst>
              </a:tr>
              <a:tr h="370840">
                <a:tc>
                  <a:txBody>
                    <a:bodyPr/>
                    <a:lstStyle/>
                    <a:p>
                      <a:r>
                        <a:rPr lang="en-US" sz="1600" dirty="0"/>
                        <a:t>Table, View</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Collection</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5122707"/>
                  </a:ext>
                </a:extLst>
              </a:tr>
              <a:tr h="370840">
                <a:tc>
                  <a:txBody>
                    <a:bodyPr/>
                    <a:lstStyle/>
                    <a:p>
                      <a:r>
                        <a:rPr lang="en-US" sz="1600" dirty="0"/>
                        <a:t>Row</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Document</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51797645"/>
                  </a:ext>
                </a:extLst>
              </a:tr>
              <a:tr h="370840">
                <a:tc>
                  <a:txBody>
                    <a:bodyPr/>
                    <a:lstStyle/>
                    <a:p>
                      <a:r>
                        <a:rPr lang="en-US" sz="1600" dirty="0"/>
                        <a:t>Column</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Field</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15930973"/>
                  </a:ext>
                </a:extLst>
              </a:tr>
              <a:tr h="370840">
                <a:tc>
                  <a:txBody>
                    <a:bodyPr/>
                    <a:lstStyle/>
                    <a:p>
                      <a:r>
                        <a:rPr lang="en-US" sz="1600" dirty="0"/>
                        <a:t>Index</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Index</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1950183"/>
                  </a:ext>
                </a:extLst>
              </a:tr>
              <a:tr h="370840">
                <a:tc>
                  <a:txBody>
                    <a:bodyPr/>
                    <a:lstStyle/>
                    <a:p>
                      <a:r>
                        <a:rPr lang="en-US" sz="1600" dirty="0"/>
                        <a:t>Primary key</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err="1"/>
                        <a:t>ObjectId</a:t>
                      </a:r>
                      <a:r>
                        <a:rPr lang="en-US" sz="1600" dirty="0"/>
                        <a:t> (specific field _id)</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4900967"/>
                  </a:ext>
                </a:extLst>
              </a:tr>
              <a:tr h="370840">
                <a:tc>
                  <a:txBody>
                    <a:bodyPr/>
                    <a:lstStyle/>
                    <a:p>
                      <a:r>
                        <a:rPr lang="en-US" sz="1600" dirty="0"/>
                        <a:t>Partition</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Shard</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2941982"/>
                  </a:ext>
                </a:extLst>
              </a:tr>
              <a:tr h="370840">
                <a:tc>
                  <a:txBody>
                    <a:bodyPr/>
                    <a:lstStyle/>
                    <a:p>
                      <a:r>
                        <a:rPr lang="en-US" sz="1600" dirty="0"/>
                        <a:t>Table joins</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$lookup, embedded documents</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07652107"/>
                  </a:ext>
                </a:extLst>
              </a:tr>
              <a:tr h="370840">
                <a:tc>
                  <a:txBody>
                    <a:bodyPr/>
                    <a:lstStyle/>
                    <a:p>
                      <a:r>
                        <a:rPr lang="en-US" sz="1600" kern="1200" dirty="0"/>
                        <a:t>Aggregation </a:t>
                      </a:r>
                      <a:endParaRPr lang="en-US" sz="1600" dirty="0"/>
                    </a:p>
                  </a:txBody>
                  <a:tcPr marL="101504" marR="101504">
                    <a:lnR w="12700" cap="flat" cmpd="sng" algn="ctr">
                      <a:solidFill>
                        <a:schemeClr val="tx1"/>
                      </a:solidFill>
                      <a:prstDash val="solid"/>
                      <a:round/>
                      <a:headEnd type="none" w="med" len="med"/>
                      <a:tailEnd type="none" w="med" len="med"/>
                    </a:lnR>
                  </a:tcPr>
                </a:tc>
                <a:tc>
                  <a:txBody>
                    <a:bodyPr/>
                    <a:lstStyle/>
                    <a:p>
                      <a:r>
                        <a:rPr lang="en-US" sz="1600" kern="1200" dirty="0"/>
                        <a:t>Aggregation pipeline</a:t>
                      </a:r>
                      <a:endParaRPr lang="en-US" sz="1600" dirty="0"/>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14027959"/>
                  </a:ext>
                </a:extLst>
              </a:tr>
            </a:tbl>
          </a:graphicData>
        </a:graphic>
      </p:graphicFrame>
    </p:spTree>
    <p:extLst>
      <p:ext uri="{BB962C8B-B14F-4D97-AF65-F5344CB8AC3E}">
        <p14:creationId xmlns:p14="http://schemas.microsoft.com/office/powerpoint/2010/main" val="381709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MongoDB over RDBMS</a:t>
            </a:r>
            <a:br>
              <a:rPr lang="en-US"/>
            </a:br>
            <a:endParaRPr lang="en-US" dirty="0"/>
          </a:p>
        </p:txBody>
      </p:sp>
      <p:sp>
        <p:nvSpPr>
          <p:cNvPr id="3" name="Content Placeholder 2"/>
          <p:cNvSpPr>
            <a:spLocks noGrp="1"/>
          </p:cNvSpPr>
          <p:nvPr>
            <p:ph idx="1"/>
          </p:nvPr>
        </p:nvSpPr>
        <p:spPr/>
        <p:txBody>
          <a:bodyPr>
            <a:normAutofit fontScale="92500" lnSpcReduction="10000"/>
          </a:bodyPr>
          <a:lstStyle/>
          <a:p>
            <a:r>
              <a:rPr lang="en-US" dirty="0"/>
              <a:t>Schema less</a:t>
            </a:r>
          </a:p>
          <a:p>
            <a:pPr lvl="1"/>
            <a:r>
              <a:rPr lang="en-US" dirty="0"/>
              <a:t>One collection holds different documents. </a:t>
            </a:r>
          </a:p>
          <a:p>
            <a:pPr lvl="1"/>
            <a:r>
              <a:rPr lang="en-US" dirty="0"/>
              <a:t>Number of fields, content and size of the document can differ from another one.</a:t>
            </a:r>
          </a:p>
          <a:p>
            <a:r>
              <a:rPr lang="en-US" dirty="0"/>
              <a:t>Structure of a single object is clear.</a:t>
            </a:r>
          </a:p>
          <a:p>
            <a:r>
              <a:rPr lang="en-US" dirty="0"/>
              <a:t>No complex joins.</a:t>
            </a:r>
          </a:p>
          <a:p>
            <a:r>
              <a:rPr lang="en-US" dirty="0"/>
              <a:t>Deep query-ability. </a:t>
            </a:r>
          </a:p>
          <a:p>
            <a:pPr lvl="1"/>
            <a:r>
              <a:rPr lang="en-US" dirty="0"/>
              <a:t>Supports dynamic queries on documents that's nearly as powerful as SQL.</a:t>
            </a:r>
          </a:p>
          <a:p>
            <a:r>
              <a:rPr lang="en-US" dirty="0"/>
              <a:t>Ease of scale-out </a:t>
            </a:r>
          </a:p>
          <a:p>
            <a:r>
              <a:rPr lang="en-US" dirty="0"/>
              <a:t>No need to convert/map application objects to database objects.</a:t>
            </a:r>
          </a:p>
          <a:p>
            <a:r>
              <a:rPr lang="en-US" dirty="0"/>
              <a:t>Uses internal memory for storing the (windowed) working set</a:t>
            </a:r>
          </a:p>
          <a:p>
            <a:pPr lvl="1"/>
            <a:r>
              <a:rPr lang="en-US" dirty="0"/>
              <a:t>Enabling faster access of data.</a:t>
            </a:r>
          </a:p>
        </p:txBody>
      </p:sp>
    </p:spTree>
    <p:extLst>
      <p:ext uri="{BB962C8B-B14F-4D97-AF65-F5344CB8AC3E}">
        <p14:creationId xmlns:p14="http://schemas.microsoft.com/office/powerpoint/2010/main" val="233217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 Usage</a:t>
            </a:r>
          </a:p>
        </p:txBody>
      </p:sp>
      <p:sp>
        <p:nvSpPr>
          <p:cNvPr id="3" name="Content Placeholder 2"/>
          <p:cNvSpPr>
            <a:spLocks noGrp="1"/>
          </p:cNvSpPr>
          <p:nvPr>
            <p:ph idx="1"/>
          </p:nvPr>
        </p:nvSpPr>
        <p:spPr/>
        <p:txBody>
          <a:bodyPr/>
          <a:lstStyle/>
          <a:p>
            <a:r>
              <a:rPr lang="en-US" dirty="0"/>
              <a:t>Access MongoDB </a:t>
            </a:r>
          </a:p>
          <a:p>
            <a:pPr lvl="1"/>
            <a:r>
              <a:rPr lang="en-US" dirty="0"/>
              <a:t>By way of a client library - driver. </a:t>
            </a:r>
          </a:p>
          <a:p>
            <a:pPr lvl="1"/>
            <a:r>
              <a:rPr lang="en-US" dirty="0"/>
              <a:t>Or using mongo shell</a:t>
            </a:r>
          </a:p>
          <a:p>
            <a:endParaRPr lang="en-US" dirty="0"/>
          </a:p>
        </p:txBody>
      </p:sp>
      <p:pic>
        <p:nvPicPr>
          <p:cNvPr id="4" name="Picture 3"/>
          <p:cNvPicPr>
            <a:picLocks noChangeAspect="1"/>
          </p:cNvPicPr>
          <p:nvPr/>
        </p:nvPicPr>
        <p:blipFill>
          <a:blip r:embed="rId2"/>
          <a:stretch>
            <a:fillRect/>
          </a:stretch>
        </p:blipFill>
        <p:spPr>
          <a:xfrm>
            <a:off x="3928272" y="2713797"/>
            <a:ext cx="5977729" cy="3400243"/>
          </a:xfrm>
          <a:prstGeom prst="rect">
            <a:avLst/>
          </a:prstGeom>
        </p:spPr>
      </p:pic>
    </p:spTree>
    <p:extLst>
      <p:ext uri="{BB962C8B-B14F-4D97-AF65-F5344CB8AC3E}">
        <p14:creationId xmlns:p14="http://schemas.microsoft.com/office/powerpoint/2010/main" val="20741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r>
              <a:rPr lang="en-US" altLang="en-US"/>
              <a:t>Getting started</a:t>
            </a:r>
            <a:endParaRPr lang="en-US" altLang="en-US" dirty="0"/>
          </a:p>
        </p:txBody>
      </p:sp>
      <p:sp>
        <p:nvSpPr>
          <p:cNvPr id="12" name="Subtitle 11">
            <a:extLst>
              <a:ext uri="{FF2B5EF4-FFF2-40B4-BE49-F238E27FC236}">
                <a16:creationId xmlns:a16="http://schemas.microsoft.com/office/drawing/2014/main" id="{C3B0BEFE-1ADE-4288-A379-0CF0CB3869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72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1105-4807-4B0E-B3B4-1290B4D4F65A}"/>
              </a:ext>
            </a:extLst>
          </p:cNvPr>
          <p:cNvSpPr>
            <a:spLocks noGrp="1"/>
          </p:cNvSpPr>
          <p:nvPr>
            <p:ph type="title"/>
          </p:nvPr>
        </p:nvSpPr>
        <p:spPr/>
        <p:txBody>
          <a:bodyPr/>
          <a:lstStyle/>
          <a:p>
            <a:r>
              <a:rPr lang="en-US"/>
              <a:t>Structure data for MongoDB</a:t>
            </a:r>
            <a:endParaRPr lang="en-US" dirty="0"/>
          </a:p>
        </p:txBody>
      </p:sp>
      <p:pic>
        <p:nvPicPr>
          <p:cNvPr id="3" name="Content Placeholder 2">
            <a:extLst>
              <a:ext uri="{FF2B5EF4-FFF2-40B4-BE49-F238E27FC236}">
                <a16:creationId xmlns:a16="http://schemas.microsoft.com/office/drawing/2014/main" id="{658EBD28-16D2-472D-83E2-781011E7F0E1}"/>
              </a:ext>
            </a:extLst>
          </p:cNvPr>
          <p:cNvPicPr>
            <a:picLocks noGrp="1" noChangeAspect="1"/>
          </p:cNvPicPr>
          <p:nvPr>
            <p:ph idx="1"/>
          </p:nvPr>
        </p:nvPicPr>
        <p:blipFill>
          <a:blip r:embed="rId2"/>
          <a:stretch>
            <a:fillRect/>
          </a:stretch>
        </p:blipFill>
        <p:spPr>
          <a:xfrm>
            <a:off x="571500" y="1714500"/>
            <a:ext cx="5601939" cy="3954310"/>
          </a:xfrm>
          <a:prstGeom prst="rect">
            <a:avLst/>
          </a:prstGeom>
        </p:spPr>
      </p:pic>
      <p:sp>
        <p:nvSpPr>
          <p:cNvPr id="4" name="TextBox 3">
            <a:extLst>
              <a:ext uri="{FF2B5EF4-FFF2-40B4-BE49-F238E27FC236}">
                <a16:creationId xmlns:a16="http://schemas.microsoft.com/office/drawing/2014/main" id="{E78DB077-B73D-4CAD-960D-57E5B25DA5B3}"/>
              </a:ext>
            </a:extLst>
          </p:cNvPr>
          <p:cNvSpPr txBox="1"/>
          <p:nvPr/>
        </p:nvSpPr>
        <p:spPr>
          <a:xfrm>
            <a:off x="791736" y="1514445"/>
            <a:ext cx="2230244" cy="400110"/>
          </a:xfrm>
          <a:prstGeom prst="rect">
            <a:avLst/>
          </a:prstGeom>
          <a:noFill/>
        </p:spPr>
        <p:txBody>
          <a:bodyPr wrap="square" rtlCol="0">
            <a:spAutoFit/>
          </a:bodyPr>
          <a:lstStyle/>
          <a:p>
            <a:r>
              <a:rPr lang="en-US" sz="2000" b="1" dirty="0">
                <a:solidFill>
                  <a:srgbClr val="FF0000"/>
                </a:solidFill>
              </a:rPr>
              <a:t>Embedded data</a:t>
            </a:r>
          </a:p>
        </p:txBody>
      </p:sp>
      <p:pic>
        <p:nvPicPr>
          <p:cNvPr id="5" name="Picture 4">
            <a:extLst>
              <a:ext uri="{FF2B5EF4-FFF2-40B4-BE49-F238E27FC236}">
                <a16:creationId xmlns:a16="http://schemas.microsoft.com/office/drawing/2014/main" id="{9802ED03-BFAC-4806-B289-13A8DA9C1647}"/>
              </a:ext>
            </a:extLst>
          </p:cNvPr>
          <p:cNvPicPr>
            <a:picLocks noChangeAspect="1"/>
          </p:cNvPicPr>
          <p:nvPr/>
        </p:nvPicPr>
        <p:blipFill>
          <a:blip r:embed="rId3"/>
          <a:stretch>
            <a:fillRect/>
          </a:stretch>
        </p:blipFill>
        <p:spPr>
          <a:xfrm>
            <a:off x="5603674" y="2754351"/>
            <a:ext cx="6016826" cy="3415873"/>
          </a:xfrm>
          <a:prstGeom prst="rect">
            <a:avLst/>
          </a:prstGeom>
        </p:spPr>
      </p:pic>
      <p:sp>
        <p:nvSpPr>
          <p:cNvPr id="7" name="TextBox 6">
            <a:extLst>
              <a:ext uri="{FF2B5EF4-FFF2-40B4-BE49-F238E27FC236}">
                <a16:creationId xmlns:a16="http://schemas.microsoft.com/office/drawing/2014/main" id="{47C65468-D0B8-4927-B85D-063189F70948}"/>
              </a:ext>
            </a:extLst>
          </p:cNvPr>
          <p:cNvSpPr txBox="1"/>
          <p:nvPr/>
        </p:nvSpPr>
        <p:spPr>
          <a:xfrm>
            <a:off x="8887522" y="2034370"/>
            <a:ext cx="2732978" cy="400110"/>
          </a:xfrm>
          <a:prstGeom prst="rect">
            <a:avLst/>
          </a:prstGeom>
          <a:noFill/>
        </p:spPr>
        <p:txBody>
          <a:bodyPr wrap="square" rtlCol="0">
            <a:spAutoFit/>
          </a:bodyPr>
          <a:lstStyle/>
          <a:p>
            <a:pPr algn="r"/>
            <a:r>
              <a:rPr lang="en-US" sz="2000" b="1" dirty="0">
                <a:solidFill>
                  <a:srgbClr val="FF0000"/>
                </a:solidFill>
              </a:rPr>
              <a:t>References/linking </a:t>
            </a:r>
          </a:p>
        </p:txBody>
      </p:sp>
    </p:spTree>
    <p:extLst>
      <p:ext uri="{BB962C8B-B14F-4D97-AF65-F5344CB8AC3E}">
        <p14:creationId xmlns:p14="http://schemas.microsoft.com/office/powerpoint/2010/main" val="38701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66A2-0A11-479B-A8DC-93EBD46EB27A}"/>
              </a:ext>
            </a:extLst>
          </p:cNvPr>
          <p:cNvSpPr>
            <a:spLocks noGrp="1"/>
          </p:cNvSpPr>
          <p:nvPr>
            <p:ph type="title"/>
          </p:nvPr>
        </p:nvSpPr>
        <p:spPr/>
        <p:txBody>
          <a:bodyPr/>
          <a:lstStyle/>
          <a:p>
            <a:r>
              <a:rPr lang="en-US"/>
              <a:t>Connect to MongoDB</a:t>
            </a:r>
            <a:endParaRPr lang="en-US" dirty="0"/>
          </a:p>
        </p:txBody>
      </p:sp>
      <p:sp>
        <p:nvSpPr>
          <p:cNvPr id="13" name="Content Placeholder 12">
            <a:extLst>
              <a:ext uri="{FF2B5EF4-FFF2-40B4-BE49-F238E27FC236}">
                <a16:creationId xmlns:a16="http://schemas.microsoft.com/office/drawing/2014/main" id="{C1D94168-DB01-466F-BB2C-6E308C989D85}"/>
              </a:ext>
            </a:extLst>
          </p:cNvPr>
          <p:cNvSpPr>
            <a:spLocks noGrp="1"/>
          </p:cNvSpPr>
          <p:nvPr>
            <p:ph idx="1"/>
          </p:nvPr>
        </p:nvSpPr>
        <p:spPr/>
        <p:txBody>
          <a:bodyPr/>
          <a:lstStyle/>
          <a:p>
            <a:pPr marL="34925" indent="0">
              <a:buNone/>
            </a:pPr>
            <a:r>
              <a:rPr lang="en-US" dirty="0"/>
              <a:t>mongo shell</a:t>
            </a:r>
          </a:p>
        </p:txBody>
      </p:sp>
      <p:pic>
        <p:nvPicPr>
          <p:cNvPr id="3" name="Picture 2">
            <a:extLst>
              <a:ext uri="{FF2B5EF4-FFF2-40B4-BE49-F238E27FC236}">
                <a16:creationId xmlns:a16="http://schemas.microsoft.com/office/drawing/2014/main" id="{EF0BCBA8-241E-48CA-8977-DC76EE0F4D26}"/>
              </a:ext>
            </a:extLst>
          </p:cNvPr>
          <p:cNvPicPr>
            <a:picLocks noChangeAspect="1"/>
          </p:cNvPicPr>
          <p:nvPr/>
        </p:nvPicPr>
        <p:blipFill>
          <a:blip r:embed="rId2"/>
          <a:stretch>
            <a:fillRect/>
          </a:stretch>
        </p:blipFill>
        <p:spPr>
          <a:xfrm>
            <a:off x="571500" y="2117603"/>
            <a:ext cx="2847975" cy="1619250"/>
          </a:xfrm>
          <a:prstGeom prst="rect">
            <a:avLst/>
          </a:prstGeom>
        </p:spPr>
      </p:pic>
      <p:pic>
        <p:nvPicPr>
          <p:cNvPr id="4" name="Picture 3">
            <a:extLst>
              <a:ext uri="{FF2B5EF4-FFF2-40B4-BE49-F238E27FC236}">
                <a16:creationId xmlns:a16="http://schemas.microsoft.com/office/drawing/2014/main" id="{75CAF980-FE3A-4DD0-B477-D0A2228AC2A7}"/>
              </a:ext>
            </a:extLst>
          </p:cNvPr>
          <p:cNvPicPr>
            <a:picLocks noChangeAspect="1"/>
          </p:cNvPicPr>
          <p:nvPr/>
        </p:nvPicPr>
        <p:blipFill>
          <a:blip r:embed="rId3"/>
          <a:stretch>
            <a:fillRect/>
          </a:stretch>
        </p:blipFill>
        <p:spPr>
          <a:xfrm>
            <a:off x="2921620" y="3133493"/>
            <a:ext cx="8698880" cy="3010131"/>
          </a:xfrm>
          <a:prstGeom prst="rect">
            <a:avLst/>
          </a:prstGeom>
        </p:spPr>
      </p:pic>
      <p:sp>
        <p:nvSpPr>
          <p:cNvPr id="5" name="TextBox 4">
            <a:extLst>
              <a:ext uri="{FF2B5EF4-FFF2-40B4-BE49-F238E27FC236}">
                <a16:creationId xmlns:a16="http://schemas.microsoft.com/office/drawing/2014/main" id="{20B140FA-40A8-49D5-92E8-9FF22BB2B542}"/>
              </a:ext>
            </a:extLst>
          </p:cNvPr>
          <p:cNvSpPr txBox="1"/>
          <p:nvPr/>
        </p:nvSpPr>
        <p:spPr>
          <a:xfrm>
            <a:off x="7851389" y="1714500"/>
            <a:ext cx="3769112"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MongoDB drivers</a:t>
            </a:r>
          </a:p>
          <a:p>
            <a:pPr marL="457200" indent="-457200">
              <a:buFont typeface="Arial" panose="020B0604020202020204" pitchFamily="34" charset="0"/>
              <a:buChar char="•"/>
            </a:pPr>
            <a:r>
              <a:rPr lang="en-US" sz="2000" dirty="0"/>
              <a:t>Java, C#, PHP, Python…</a:t>
            </a:r>
          </a:p>
        </p:txBody>
      </p:sp>
    </p:spTree>
    <p:extLst>
      <p:ext uri="{BB962C8B-B14F-4D97-AF65-F5344CB8AC3E}">
        <p14:creationId xmlns:p14="http://schemas.microsoft.com/office/powerpoint/2010/main" val="100982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Audience and Prerequisite</a:t>
            </a:r>
            <a:endParaRPr lang="en-US" dirty="0"/>
          </a:p>
        </p:txBody>
      </p:sp>
      <p:sp>
        <p:nvSpPr>
          <p:cNvPr id="9219" name="Content Placeholder 2"/>
          <p:cNvSpPr>
            <a:spLocks noGrp="1"/>
          </p:cNvSpPr>
          <p:nvPr>
            <p:ph idx="1"/>
          </p:nvPr>
        </p:nvSpPr>
        <p:spPr/>
        <p:txBody>
          <a:bodyPr/>
          <a:lstStyle/>
          <a:p>
            <a:r>
              <a:rPr lang="en-US" altLang="en-US"/>
              <a:t>The course is for fresher program</a:t>
            </a:r>
          </a:p>
          <a:p>
            <a:r>
              <a:rPr lang="en-US" altLang="en-US"/>
              <a:t>The following are prerequisites to the course:</a:t>
            </a:r>
          </a:p>
          <a:p>
            <a:pPr lvl="1"/>
            <a:r>
              <a:rPr lang="en-US" altLang="en-US"/>
              <a:t>RDBMS background</a:t>
            </a:r>
          </a:p>
          <a:p>
            <a:pPr lvl="1"/>
            <a:endParaRPr lang="en-US" altLang="en-US"/>
          </a:p>
          <a:p>
            <a:endParaRPr lang="en-US" altLang="en-US" dirty="0"/>
          </a:p>
        </p:txBody>
      </p:sp>
    </p:spTree>
    <p:extLst>
      <p:ext uri="{BB962C8B-B14F-4D97-AF65-F5344CB8AC3E}">
        <p14:creationId xmlns:p14="http://schemas.microsoft.com/office/powerpoint/2010/main" val="122894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0F59DF-619C-4EC0-8EDF-581C02E6F323}"/>
              </a:ext>
            </a:extLst>
          </p:cNvPr>
          <p:cNvSpPr>
            <a:spLocks noGrp="1"/>
          </p:cNvSpPr>
          <p:nvPr>
            <p:ph type="ctrTitle"/>
          </p:nvPr>
        </p:nvSpPr>
        <p:spPr/>
        <p:txBody>
          <a:bodyPr/>
          <a:lstStyle/>
          <a:p>
            <a:r>
              <a:rPr lang="en-US" dirty="0"/>
              <a:t>CRUD operations</a:t>
            </a:r>
          </a:p>
        </p:txBody>
      </p:sp>
      <p:sp>
        <p:nvSpPr>
          <p:cNvPr id="5" name="Subtitle 4">
            <a:extLst>
              <a:ext uri="{FF2B5EF4-FFF2-40B4-BE49-F238E27FC236}">
                <a16:creationId xmlns:a16="http://schemas.microsoft.com/office/drawing/2014/main" id="{258DF9D9-C9F8-4AB2-B2B1-86FDCC6439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206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a:t>
            </a:r>
          </a:p>
        </p:txBody>
      </p:sp>
      <p:sp>
        <p:nvSpPr>
          <p:cNvPr id="3" name="Content Placeholder 2"/>
          <p:cNvSpPr>
            <a:spLocks noGrp="1"/>
          </p:cNvSpPr>
          <p:nvPr>
            <p:ph idx="1"/>
          </p:nvPr>
        </p:nvSpPr>
        <p:spPr>
          <a:xfrm>
            <a:off x="571501" y="1248937"/>
            <a:ext cx="9334500" cy="4733293"/>
          </a:xfrm>
        </p:spPr>
        <p:txBody>
          <a:bodyPr>
            <a:normAutofit/>
          </a:bodyPr>
          <a:lstStyle/>
          <a:p>
            <a:r>
              <a:rPr lang="hu-HU" b="1" dirty="0"/>
              <a:t>Create</a:t>
            </a:r>
          </a:p>
          <a:p>
            <a:pPr lvl="1"/>
            <a:r>
              <a:rPr lang="hu-HU" dirty="0"/>
              <a:t>db.</a:t>
            </a:r>
            <a:r>
              <a:rPr lang="en-US" dirty="0"/>
              <a:t>&lt;</a:t>
            </a:r>
            <a:r>
              <a:rPr lang="hu-HU" dirty="0"/>
              <a:t>collection</a:t>
            </a:r>
            <a:r>
              <a:rPr lang="en-US" dirty="0"/>
              <a:t> name&gt;</a:t>
            </a:r>
            <a:r>
              <a:rPr lang="hu-HU" dirty="0"/>
              <a:t>.insert( &lt;document&gt; ) </a:t>
            </a:r>
          </a:p>
          <a:p>
            <a:r>
              <a:rPr lang="hu-HU" b="1" dirty="0"/>
              <a:t>Read</a:t>
            </a:r>
          </a:p>
          <a:p>
            <a:pPr lvl="1"/>
            <a:r>
              <a:rPr lang="hu-HU" dirty="0"/>
              <a:t>db.</a:t>
            </a:r>
            <a:r>
              <a:rPr lang="en-US" dirty="0"/>
              <a:t>&lt;</a:t>
            </a:r>
            <a:r>
              <a:rPr lang="hu-HU" dirty="0"/>
              <a:t>collection</a:t>
            </a:r>
            <a:r>
              <a:rPr lang="en-US" dirty="0"/>
              <a:t> name&gt;</a:t>
            </a:r>
            <a:r>
              <a:rPr lang="hu-HU" dirty="0"/>
              <a:t>.find( &lt;query&gt;, &lt;projection&gt; )</a:t>
            </a:r>
          </a:p>
          <a:p>
            <a:pPr lvl="1"/>
            <a:r>
              <a:rPr lang="hu-HU" dirty="0"/>
              <a:t>db.</a:t>
            </a:r>
            <a:r>
              <a:rPr lang="en-US" dirty="0"/>
              <a:t>&lt;collection name&gt;</a:t>
            </a:r>
            <a:r>
              <a:rPr lang="hu-HU" dirty="0"/>
              <a:t>.findOne( &lt;query&gt;, &lt;projection&gt; ) </a:t>
            </a:r>
          </a:p>
          <a:p>
            <a:r>
              <a:rPr lang="hu-HU" b="1" dirty="0"/>
              <a:t>Update</a:t>
            </a:r>
          </a:p>
          <a:p>
            <a:pPr lvl="1"/>
            <a:r>
              <a:rPr lang="hu-HU" dirty="0"/>
              <a:t>db.</a:t>
            </a:r>
            <a:r>
              <a:rPr lang="en-US" dirty="0"/>
              <a:t>&lt;</a:t>
            </a:r>
            <a:r>
              <a:rPr lang="hu-HU" dirty="0"/>
              <a:t>collection</a:t>
            </a:r>
            <a:r>
              <a:rPr lang="en-US" dirty="0"/>
              <a:t> name&gt;</a:t>
            </a:r>
            <a:r>
              <a:rPr lang="hu-HU" dirty="0"/>
              <a:t>.update( &lt;query&gt;, &lt;update&gt;, &lt;options&gt; )</a:t>
            </a:r>
            <a:endParaRPr lang="en-US" dirty="0"/>
          </a:p>
          <a:p>
            <a:pPr marL="231775" lvl="1" indent="0">
              <a:buNone/>
            </a:pPr>
            <a:r>
              <a:rPr lang="en-US" dirty="0"/>
              <a:t>&lt;option&gt; like </a:t>
            </a:r>
            <a:r>
              <a:rPr lang="hu-HU" dirty="0"/>
              <a:t> {multi:true}</a:t>
            </a:r>
          </a:p>
          <a:p>
            <a:r>
              <a:rPr lang="hu-HU" b="1" dirty="0"/>
              <a:t>Delete</a:t>
            </a:r>
          </a:p>
          <a:p>
            <a:pPr lvl="1"/>
            <a:r>
              <a:rPr lang="hu-HU" dirty="0"/>
              <a:t>db.</a:t>
            </a:r>
            <a:r>
              <a:rPr lang="en-US" dirty="0"/>
              <a:t>&lt;</a:t>
            </a:r>
            <a:r>
              <a:rPr lang="hu-HU" dirty="0"/>
              <a:t>collection</a:t>
            </a:r>
            <a:r>
              <a:rPr lang="en-US" dirty="0"/>
              <a:t> name&gt;</a:t>
            </a:r>
            <a:r>
              <a:rPr lang="hu-HU" dirty="0"/>
              <a:t>.remove( &lt;query&gt;, &lt;justOne&gt; ) </a:t>
            </a:r>
            <a:endParaRPr lang="en-US" dirty="0"/>
          </a:p>
          <a:p>
            <a:r>
              <a:rPr lang="en-US" b="1" dirty="0"/>
              <a:t>Replace</a:t>
            </a:r>
            <a:endParaRPr lang="hu-HU" b="1" dirty="0"/>
          </a:p>
          <a:p>
            <a:pPr lvl="1"/>
            <a:r>
              <a:rPr lang="hu-HU" dirty="0"/>
              <a:t>db.</a:t>
            </a:r>
            <a:r>
              <a:rPr lang="en-US" dirty="0"/>
              <a:t>&lt;</a:t>
            </a:r>
            <a:r>
              <a:rPr lang="hu-HU" dirty="0"/>
              <a:t>collection</a:t>
            </a:r>
            <a:r>
              <a:rPr lang="en-US" dirty="0"/>
              <a:t> name&gt;</a:t>
            </a:r>
            <a:r>
              <a:rPr lang="hu-HU" dirty="0"/>
              <a:t>.</a:t>
            </a:r>
            <a:r>
              <a:rPr lang="en-US" dirty="0"/>
              <a:t>save</a:t>
            </a:r>
            <a:r>
              <a:rPr lang="hu-HU" dirty="0"/>
              <a:t>( , {_id:ObjectId()</a:t>
            </a:r>
            <a:r>
              <a:rPr lang="en-US" dirty="0"/>
              <a:t>,</a:t>
            </a:r>
            <a:r>
              <a:rPr lang="hu-HU" dirty="0"/>
              <a:t> </a:t>
            </a:r>
            <a:r>
              <a:rPr lang="en-US" dirty="0"/>
              <a:t>&lt;new data&gt;</a:t>
            </a:r>
            <a:r>
              <a:rPr lang="hu-HU" dirty="0"/>
              <a:t>) </a:t>
            </a:r>
            <a:endParaRPr lang="en-US" dirty="0"/>
          </a:p>
          <a:p>
            <a:pPr marL="231775" lvl="1" indent="0">
              <a:buNone/>
            </a:pPr>
            <a:endParaRPr lang="hu-HU" dirty="0"/>
          </a:p>
          <a:p>
            <a:endParaRPr lang="en-US" dirty="0"/>
          </a:p>
        </p:txBody>
      </p:sp>
      <p:sp>
        <p:nvSpPr>
          <p:cNvPr id="9" name="Rectangle 2">
            <a:extLst>
              <a:ext uri="{FF2B5EF4-FFF2-40B4-BE49-F238E27FC236}">
                <a16:creationId xmlns:a16="http://schemas.microsoft.com/office/drawing/2014/main" id="{2B8122F9-4D18-4A84-A82C-DCB5877A8F5B}"/>
              </a:ext>
            </a:extLst>
          </p:cNvPr>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666600"/>
                </a:solidFill>
                <a:effectLst/>
                <a:latin typeface="Menlo"/>
              </a:rPr>
              <a:t>{</a:t>
            </a:r>
            <a:r>
              <a:rPr kumimoji="0" lang="en-US" altLang="en-US" sz="900" b="0" i="0" u="none" strike="noStrike" cap="none" normalizeH="0" baseline="0">
                <a:ln>
                  <a:noFill/>
                </a:ln>
                <a:solidFill>
                  <a:srgbClr val="313131"/>
                </a:solidFill>
                <a:effectLst/>
                <a:latin typeface="Menlo"/>
              </a:rPr>
              <a:t>multi</a:t>
            </a:r>
            <a:r>
              <a:rPr kumimoji="0" lang="en-US" altLang="en-US" sz="900" b="0" i="0" u="none" strike="noStrike" cap="none" normalizeH="0" baseline="0">
                <a:ln>
                  <a:noFill/>
                </a:ln>
                <a:solidFill>
                  <a:srgbClr val="666600"/>
                </a:solidFill>
                <a:effectLst/>
                <a:latin typeface="Menlo"/>
              </a:rPr>
              <a:t>:</a:t>
            </a:r>
            <a:r>
              <a:rPr kumimoji="0" lang="en-US" altLang="en-US" sz="900" b="0" i="0" u="none" strike="noStrike" cap="none" normalizeH="0" baseline="0">
                <a:ln>
                  <a:noFill/>
                </a:ln>
                <a:solidFill>
                  <a:srgbClr val="000088"/>
                </a:solidFill>
                <a:effectLst/>
                <a:latin typeface="Menlo"/>
              </a:rPr>
              <a:t>true</a:t>
            </a:r>
            <a:r>
              <a:rPr kumimoji="0" lang="en-US" altLang="en-US" sz="900" b="0" i="0" u="none" strike="noStrike" cap="none" normalizeH="0" baseline="0">
                <a:ln>
                  <a:noFill/>
                </a:ln>
                <a:solidFill>
                  <a:srgbClr val="666600"/>
                </a:solidFill>
                <a:effectLst/>
                <a:latin typeface="Menlo"/>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544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Statements</a:t>
            </a:r>
            <a:br>
              <a:rPr lang="en-US" altLang="en-US" dirty="0"/>
            </a:br>
            <a:r>
              <a:rPr lang="en-US" altLang="en-US" dirty="0"/>
              <a:t>               </a:t>
            </a:r>
          </a:p>
        </p:txBody>
      </p:sp>
      <p:sp>
        <p:nvSpPr>
          <p:cNvPr id="12" name="Content Placeholder 11">
            <a:extLst>
              <a:ext uri="{FF2B5EF4-FFF2-40B4-BE49-F238E27FC236}">
                <a16:creationId xmlns:a16="http://schemas.microsoft.com/office/drawing/2014/main" id="{43254B42-815A-403B-8211-2B377CC3D127}"/>
              </a:ext>
            </a:extLst>
          </p:cNvPr>
          <p:cNvSpPr>
            <a:spLocks noGrp="1"/>
          </p:cNvSpPr>
          <p:nvPr>
            <p:ph idx="1"/>
          </p:nvPr>
        </p:nvSpPr>
        <p:spPr/>
        <p:txBody>
          <a:bodyPr/>
          <a:lstStyle/>
          <a:p>
            <a:endParaRPr lang="en-US"/>
          </a:p>
        </p:txBody>
      </p:sp>
      <p:graphicFrame>
        <p:nvGraphicFramePr>
          <p:cNvPr id="16436" name="Group 52"/>
          <p:cNvGraphicFramePr>
            <a:graphicFrameLocks noGrp="1"/>
          </p:cNvGraphicFramePr>
          <p:nvPr>
            <p:extLst>
              <p:ext uri="{D42A27DB-BD31-4B8C-83A1-F6EECF244321}">
                <p14:modId xmlns:p14="http://schemas.microsoft.com/office/powerpoint/2010/main" val="1088091824"/>
              </p:ext>
            </p:extLst>
          </p:nvPr>
        </p:nvGraphicFramePr>
        <p:xfrm>
          <a:off x="571500" y="1393902"/>
          <a:ext cx="10925408" cy="4603685"/>
        </p:xfrm>
        <a:graphic>
          <a:graphicData uri="http://schemas.openxmlformats.org/drawingml/2006/table">
            <a:tbl>
              <a:tblPr firstRow="1" bandRow="1">
                <a:tableStyleId>{B301B821-A1FF-4177-AEE7-76D212191A09}</a:tableStyleId>
              </a:tblPr>
              <a:tblGrid>
                <a:gridCol w="5455044">
                  <a:extLst>
                    <a:ext uri="{9D8B030D-6E8A-4147-A177-3AD203B41FA5}">
                      <a16:colId xmlns:a16="http://schemas.microsoft.com/office/drawing/2014/main" val="20000"/>
                    </a:ext>
                  </a:extLst>
                </a:gridCol>
                <a:gridCol w="5470364">
                  <a:extLst>
                    <a:ext uri="{9D8B030D-6E8A-4147-A177-3AD203B41FA5}">
                      <a16:colId xmlns:a16="http://schemas.microsoft.com/office/drawing/2014/main" val="20001"/>
                    </a:ext>
                  </a:extLst>
                </a:gridCol>
              </a:tblGrid>
              <a:tr h="397445">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en-US" sz="1600" u="none" strike="noStrike" cap="none" normalizeH="0" baseline="0" dirty="0">
                          <a:ln>
                            <a:noFill/>
                          </a:ln>
                          <a:effectLst/>
                        </a:rPr>
                        <a:t>SQL Statement </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en-US" sz="1600" u="none" strike="noStrike" cap="none" normalizeH="0" baseline="0" dirty="0">
                          <a:ln>
                            <a:noFill/>
                          </a:ln>
                          <a:effectLst/>
                        </a:rPr>
                        <a:t>Mongo Statement </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54864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CREATE TABLE USERS (a Number, b Number)</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en-US" sz="1600" u="none" strike="noStrike" cap="none" normalizeH="0" baseline="0" dirty="0" err="1">
                          <a:ln>
                            <a:noFill/>
                          </a:ln>
                          <a:effectLst/>
                        </a:rPr>
                        <a:t>db.users.insert</a:t>
                      </a:r>
                      <a:r>
                        <a:rPr kumimoji="0" lang="en-US" sz="1600" u="none" strike="noStrike" cap="none" normalizeH="0" baseline="0" dirty="0">
                          <a:ln>
                            <a:noFill/>
                          </a:ln>
                          <a:effectLst/>
                        </a:rPr>
                        <a:t>({a:3, b:8})</a:t>
                      </a:r>
                    </a:p>
                    <a:p>
                      <a:pPr marL="0" marR="0" lvl="0" indent="0" algn="l" defTabSz="914400" rtl="0" eaLnBrk="1" fontAlgn="base" latinLnBrk="0" hangingPunct="1">
                        <a:lnSpc>
                          <a:spcPts val="1300"/>
                        </a:lnSpc>
                        <a:spcBef>
                          <a:spcPts val="625"/>
                        </a:spcBef>
                        <a:spcAft>
                          <a:spcPts val="625"/>
                        </a:spcAft>
                        <a:buClrTx/>
                        <a:buSzTx/>
                        <a:buFontTx/>
                        <a:buNone/>
                        <a:tabLst/>
                      </a:pPr>
                      <a:r>
                        <a:rPr kumimoji="0" lang="en-US" sz="1600" u="none" strike="noStrike" cap="none" normalizeH="0" baseline="0" dirty="0" err="1">
                          <a:ln>
                            <a:noFill/>
                          </a:ln>
                          <a:effectLst/>
                        </a:rPr>
                        <a:t>db.createColllection</a:t>
                      </a:r>
                      <a:r>
                        <a:rPr kumimoji="0" lang="en-US" sz="1600" u="none" strike="noStrike" cap="none" normalizeH="0" baseline="0" dirty="0">
                          <a:ln>
                            <a:noFill/>
                          </a:ln>
                          <a:effectLst/>
                        </a:rPr>
                        <a:t>("users")</a:t>
                      </a:r>
                      <a:endParaRPr kumimoji="0" lang="en-US" sz="1600" b="0" i="0" u="none" strike="noStrike" cap="none" normalizeH="0" baseline="0" dirty="0">
                        <a:ln>
                          <a:noFill/>
                        </a:ln>
                        <a:solidFill>
                          <a:schemeClr val="tx1"/>
                        </a:solidFill>
                        <a:effectLst/>
                        <a:latin typeface="Calibri" pitchFamily="34" charset="0"/>
                        <a:ea typeface="MS PGothic" pitchFamily="34" charset="-128"/>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6576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US" sz="1600" dirty="0"/>
                        <a:t>DROP TABLE USERS</a:t>
                      </a:r>
                      <a:endParaRPr kumimoji="0" lang="en-US" sz="1600" b="0" i="0" u="none" strike="noStrike" cap="none" normalizeH="0" baseline="0" dirty="0">
                        <a:ln>
                          <a:noFill/>
                        </a:ln>
                        <a:solidFill>
                          <a:schemeClr val="tx1"/>
                        </a:solidFill>
                        <a:effectLst/>
                        <a:latin typeface="Calibri" pitchFamily="34" charset="0"/>
                        <a:ea typeface="MS PGothic" pitchFamily="34" charset="-128"/>
                        <a:cs typeface="Times New Roman" pitchFamily="18" charset="0"/>
                      </a:endParaRPr>
                    </a:p>
                  </a:txBody>
                  <a:tcPr marL="0" marR="0" marT="0" marB="0"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US" sz="1600" dirty="0" err="1"/>
                        <a:t>db.users.drop</a:t>
                      </a:r>
                      <a:r>
                        <a:rPr lang="en-US" sz="1600" dirty="0"/>
                        <a:t>()</a:t>
                      </a:r>
                      <a:endParaRPr kumimoji="0" lang="en-US" sz="1600" b="0" i="0" u="none" strike="noStrike" cap="none" normalizeH="0" baseline="0" dirty="0">
                        <a:ln>
                          <a:noFill/>
                        </a:ln>
                        <a:solidFill>
                          <a:schemeClr val="tx1"/>
                        </a:solidFill>
                        <a:effectLst/>
                        <a:latin typeface="Calibri" pitchFamily="34" charset="0"/>
                        <a:ea typeface="MS PGothic" pitchFamily="34" charset="-128"/>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kern="1200" cap="none" normalizeH="0" baseline="0" dirty="0">
                          <a:ln>
                            <a:noFill/>
                          </a:ln>
                          <a:effectLst/>
                        </a:rPr>
                        <a:t>ALTER TABLE users ADD </a:t>
                      </a:r>
                      <a:r>
                        <a:rPr kumimoji="0" lang="en-US" sz="1600" u="none" strike="noStrike" kern="1200" cap="none" normalizeH="0" baseline="0" dirty="0" err="1">
                          <a:ln>
                            <a:noFill/>
                          </a:ln>
                          <a:effectLst/>
                        </a:rPr>
                        <a:t>newColumn</a:t>
                      </a:r>
                      <a:r>
                        <a:rPr kumimoji="0" lang="en-US" sz="1600" u="none" strike="noStrike" kern="1200" cap="none" normalizeH="0" baseline="0" dirty="0">
                          <a:ln>
                            <a:noFill/>
                          </a:ln>
                          <a:effectLst/>
                        </a:rPr>
                        <a:t> datatype</a:t>
                      </a:r>
                      <a:endParaRPr kumimoji="0" lang="en-US" sz="1600" b="0" i="0" u="none" strike="noStrike" kern="1200" cap="none" normalizeH="0" baseline="0" dirty="0">
                        <a:ln>
                          <a:noFill/>
                        </a:ln>
                        <a:solidFill>
                          <a:srgbClr val="000000"/>
                        </a:solidFill>
                        <a:effectLst/>
                        <a:latin typeface="Courier New" pitchFamily="49" charset="0"/>
                        <a:ea typeface="MS PGothic" pitchFamily="34" charset="-128"/>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en-US" sz="1600" u="none" strike="noStrike" kern="1200" cap="none" normalizeH="0" baseline="0" dirty="0" err="1">
                          <a:ln>
                            <a:noFill/>
                          </a:ln>
                          <a:effectLst/>
                        </a:rPr>
                        <a:t>db.users.insert</a:t>
                      </a:r>
                      <a:r>
                        <a:rPr kumimoji="0" lang="en-US" sz="1600" u="none" strike="noStrike" kern="1200" cap="none" normalizeH="0" baseline="0" dirty="0">
                          <a:ln>
                            <a:noFill/>
                          </a:ln>
                          <a:effectLst/>
                        </a:rPr>
                        <a:t>({a:3,b:8,newColumn:’test’})</a:t>
                      </a:r>
                      <a:endParaRPr kumimoji="0" lang="en-US" sz="1600" b="0" i="0" u="none" strike="noStrike" kern="1200" cap="none" normalizeH="0" baseline="0" dirty="0">
                        <a:ln>
                          <a:noFill/>
                        </a:ln>
                        <a:solidFill>
                          <a:srgbClr val="000000"/>
                        </a:solidFill>
                        <a:effectLst/>
                        <a:latin typeface="Courier New" pitchFamily="49" charset="0"/>
                        <a:ea typeface="MS PGothic" pitchFamily="34" charset="-128"/>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INSERT INTO USERS VALUES(3,5)</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db.users.insert</a:t>
                      </a:r>
                      <a:r>
                        <a:rPr kumimoji="0" lang="en-US" sz="1600" u="none" strike="noStrike" cap="none" normalizeH="0" baseline="0" dirty="0">
                          <a:ln>
                            <a:noFill/>
                          </a:ln>
                          <a:effectLst/>
                        </a:rPr>
                        <a:t>({a:3,b:5})</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SELECT </a:t>
                      </a:r>
                      <a:r>
                        <a:rPr kumimoji="0" lang="en-US" sz="1600" u="none" strike="noStrike" cap="none" normalizeH="0" baseline="0" dirty="0" err="1">
                          <a:ln>
                            <a:noFill/>
                          </a:ln>
                          <a:effectLst/>
                        </a:rPr>
                        <a:t>a,b</a:t>
                      </a:r>
                      <a:r>
                        <a:rPr kumimoji="0" lang="en-US" sz="1600" u="none" strike="noStrike" cap="none" normalizeH="0" baseline="0" dirty="0">
                          <a:ln>
                            <a:noFill/>
                          </a:ln>
                          <a:effectLst/>
                        </a:rPr>
                        <a:t> FROM users</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 {a:1,b:1})</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a:ln>
                            <a:noFill/>
                          </a:ln>
                          <a:effectLst/>
                        </a:rPr>
                        <a:t>SELECT * FROM users</a:t>
                      </a:r>
                      <a:endParaRPr kumimoji="0" lang="en-US"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SELECT * FROM users WHERE age=33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({age:33})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SELECT </a:t>
                      </a:r>
                      <a:r>
                        <a:rPr kumimoji="0" lang="en-US" sz="1600" u="none" strike="noStrike" cap="none" normalizeH="0" baseline="0" dirty="0" err="1">
                          <a:ln>
                            <a:noFill/>
                          </a:ln>
                          <a:effectLst/>
                        </a:rPr>
                        <a:t>a,b</a:t>
                      </a:r>
                      <a:r>
                        <a:rPr kumimoji="0" lang="en-US" sz="1600" u="none" strike="noStrike" cap="none" normalizeH="0" baseline="0" dirty="0">
                          <a:ln>
                            <a:noFill/>
                          </a:ln>
                          <a:effectLst/>
                        </a:rPr>
                        <a:t> FROM users WHERE age=33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({age:33}, {a:1,b:1})</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0"/>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SELECT * FROM users WHERE age=33 ORDER BY name</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({age:33}).sort({name:1})</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1"/>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SELECT * FROM users WHERE age&gt;33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({age:{$gt:33}})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2"/>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1600" dirty="0"/>
                        <a:t>SELECT COUNT(*) FROM </a:t>
                      </a:r>
                      <a:r>
                        <a:rPr kumimoji="0" lang="en-US" sz="1600" u="none" strike="noStrike" cap="none" normalizeH="0" baseline="0" dirty="0">
                          <a:ln>
                            <a:noFill/>
                          </a:ln>
                          <a:effectLst/>
                        </a:rPr>
                        <a:t>users</a:t>
                      </a:r>
                      <a:r>
                        <a:rPr lang="en-US" sz="1600" dirty="0"/>
                        <a:t> WHERE age &gt;33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1600" dirty="0" err="1"/>
                        <a:t>db.users.count</a:t>
                      </a:r>
                      <a:r>
                        <a:rPr lang="en-US" sz="1600" dirty="0"/>
                        <a:t>(</a:t>
                      </a:r>
                      <a:r>
                        <a:rPr kumimoji="0" lang="en-US" sz="1600" u="none" strike="noStrike" cap="none" normalizeH="0" baseline="0" dirty="0">
                          <a:ln>
                            <a:noFill/>
                          </a:ln>
                          <a:effectLst/>
                        </a:rPr>
                        <a:t>{age:{$gt:33}}</a:t>
                      </a:r>
                      <a:r>
                        <a:rPr lang="en-US" sz="1600" dirty="0"/>
                        <a:t>)</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84224198"/>
                  </a:ext>
                </a:extLst>
              </a:tr>
            </a:tbl>
          </a:graphicData>
        </a:graphic>
      </p:graphicFrame>
    </p:spTree>
    <p:extLst>
      <p:ext uri="{BB962C8B-B14F-4D97-AF65-F5344CB8AC3E}">
        <p14:creationId xmlns:p14="http://schemas.microsoft.com/office/powerpoint/2010/main" val="24136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Statements cont.</a:t>
            </a:r>
            <a:br>
              <a:rPr lang="en-US" altLang="en-US" dirty="0"/>
            </a:br>
            <a:r>
              <a:rPr lang="en-US" altLang="en-US" dirty="0"/>
              <a:t>               </a:t>
            </a:r>
          </a:p>
        </p:txBody>
      </p:sp>
      <p:sp>
        <p:nvSpPr>
          <p:cNvPr id="13" name="Content Placeholder 12">
            <a:extLst>
              <a:ext uri="{FF2B5EF4-FFF2-40B4-BE49-F238E27FC236}">
                <a16:creationId xmlns:a16="http://schemas.microsoft.com/office/drawing/2014/main" id="{5C110ED7-883C-4FCC-9C75-8F812E7C10B0}"/>
              </a:ext>
            </a:extLst>
          </p:cNvPr>
          <p:cNvSpPr>
            <a:spLocks noGrp="1"/>
          </p:cNvSpPr>
          <p:nvPr>
            <p:ph idx="1"/>
          </p:nvPr>
        </p:nvSpPr>
        <p:spPr/>
        <p:txBody>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034838170"/>
              </p:ext>
            </p:extLst>
          </p:nvPr>
        </p:nvGraphicFramePr>
        <p:xfrm>
          <a:off x="571500" y="1734398"/>
          <a:ext cx="11049000" cy="3866946"/>
        </p:xfrm>
        <a:graphic>
          <a:graphicData uri="http://schemas.openxmlformats.org/drawingml/2006/table">
            <a:tbl>
              <a:tblPr bandRow="1">
                <a:tableStyleId>{B301B821-A1FF-4177-AEE7-76D212191A09}</a:tableStyleId>
              </a:tblPr>
              <a:tblGrid>
                <a:gridCol w="5524500">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363713">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t>SELECT * FROM users WHERE age!=33</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t>db.users.find</a:t>
                      </a:r>
                      <a:r>
                        <a:rPr lang="en-US" sz="1600" dirty="0"/>
                        <a:t>({age:{$ne:33}})</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63713">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t>SELECT * FROM users WHERE name LIKE "%Joe%"</a:t>
                      </a:r>
                      <a:endParaRPr lang="en-US" sz="160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t>db.users.find</a:t>
                      </a:r>
                      <a:r>
                        <a:rPr lang="en-US" sz="1600" dirty="0"/>
                        <a:t>({name:/Joe/})</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63713">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t>SELECT * FROM users WHERE name LIKE "Joe%"</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t>db.users.find</a:t>
                      </a:r>
                      <a:r>
                        <a:rPr lang="en-US" sz="1600" dirty="0"/>
                        <a:t>({name:/^Joe/})</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63713">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t>SELECT * FROM users WHERE age&gt;33 AND age&lt;=40</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t>db.users.find</a:t>
                      </a:r>
                      <a:r>
                        <a:rPr lang="en-US" sz="1600" dirty="0"/>
                        <a:t>({'age':{$gt:33,$lte:40}})</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822960">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SELECT customer.name </a:t>
                      </a:r>
                    </a:p>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FROM customer user</a:t>
                      </a:r>
                    </a:p>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WHERE id="q179“ AND name=“an”</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$and: [</a:t>
                      </a:r>
                    </a:p>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         {_id:"q179"}, {"</a:t>
                      </a:r>
                      <a:r>
                        <a:rPr kumimoji="0" lang="en-US" sz="1600" u="none" strike="noStrike" cap="none" normalizeH="0" baseline="0" dirty="0" err="1">
                          <a:ln>
                            <a:noFill/>
                          </a:ln>
                          <a:effectLst/>
                        </a:rPr>
                        <a:t>name":"an</a:t>
                      </a:r>
                      <a:r>
                        <a:rPr kumimoji="0" lang="en-US" sz="1600" u="none" strike="noStrike" cap="none" normalizeH="0" baseline="0" dirty="0">
                          <a:ln>
                            <a:noFill/>
                          </a:ln>
                          <a:effectLst/>
                        </a:rPr>
                        <a:t>"}</a:t>
                      </a:r>
                    </a:p>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      ]</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51736150"/>
                  </a:ext>
                </a:extLst>
              </a:tr>
              <a:tr h="363713">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CREATE INDEX </a:t>
                      </a:r>
                      <a:r>
                        <a:rPr kumimoji="0" lang="en-US" sz="1600" u="none" strike="noStrike" cap="none" normalizeH="0" baseline="0" dirty="0" err="1">
                          <a:ln>
                            <a:noFill/>
                          </a:ln>
                          <a:effectLst/>
                        </a:rPr>
                        <a:t>indName</a:t>
                      </a:r>
                      <a:r>
                        <a:rPr kumimoji="0" lang="en-US" sz="1600" u="none" strike="noStrike" cap="none" normalizeH="0" baseline="0" dirty="0">
                          <a:ln>
                            <a:noFill/>
                          </a:ln>
                          <a:effectLst/>
                        </a:rPr>
                        <a:t> ON users(</a:t>
                      </a:r>
                      <a:r>
                        <a:rPr kumimoji="0" lang="en-US" sz="1600" u="none" strike="noStrike" cap="none" normalizeH="0" baseline="0" dirty="0" err="1">
                          <a:ln>
                            <a:noFill/>
                          </a:ln>
                          <a:effectLst/>
                        </a:rPr>
                        <a:t>name,ts</a:t>
                      </a:r>
                      <a:r>
                        <a:rPr kumimoji="0" lang="en-US" sz="1600" u="none" strike="noStrike" cap="none" normalizeH="0" baseline="0" dirty="0">
                          <a:ln>
                            <a:noFill/>
                          </a:ln>
                          <a:effectLst/>
                        </a:rPr>
                        <a:t> DESC)</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err="1">
                          <a:ln>
                            <a:noFill/>
                          </a:ln>
                          <a:effectLst/>
                        </a:rPr>
                        <a:t>db.users.ensureIndex</a:t>
                      </a:r>
                      <a:r>
                        <a:rPr kumimoji="0" lang="en-US" sz="1600" u="none" strike="noStrike" cap="none" normalizeH="0" baseline="0" dirty="0">
                          <a:ln>
                            <a:noFill/>
                          </a:ln>
                          <a:effectLst/>
                        </a:rPr>
                        <a:t>({name:1,ts:-1})</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28463400"/>
                  </a:ext>
                </a:extLst>
              </a:tr>
              <a:tr h="421969">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UPDATE users SET a=1 WHERE b='q'</a:t>
                      </a:r>
                      <a:endParaRPr kumimoji="0" lang="en-US" sz="1600" b="0" i="0" u="none" strike="noStrike" cap="none" normalizeH="0" baseline="0" dirty="0">
                        <a:ln>
                          <a:noFill/>
                        </a:ln>
                        <a:solidFill>
                          <a:schemeClr val="tx1"/>
                        </a:solidFill>
                        <a:effectLst/>
                        <a:latin typeface="Courier New" panose="02070309020205020404" pitchFamily="49" charset="0"/>
                        <a:ea typeface="Calibri" pitchFamily="34" charset="0"/>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err="1">
                          <a:ln>
                            <a:noFill/>
                          </a:ln>
                          <a:effectLst/>
                        </a:rPr>
                        <a:t>db.users.updateOne</a:t>
                      </a:r>
                      <a:r>
                        <a:rPr kumimoji="0" lang="en-US" sz="1600" u="none" strike="noStrike" cap="none" normalizeH="0" baseline="0" dirty="0">
                          <a:ln>
                            <a:noFill/>
                          </a:ln>
                          <a:effectLst/>
                        </a:rPr>
                        <a:t>({</a:t>
                      </a:r>
                      <a:r>
                        <a:rPr kumimoji="0" lang="en-US" sz="1600" u="none" strike="noStrike" cap="none" normalizeH="0" baseline="0" dirty="0" err="1">
                          <a:ln>
                            <a:noFill/>
                          </a:ln>
                          <a:effectLst/>
                        </a:rPr>
                        <a:t>b:'q</a:t>
                      </a:r>
                      <a:r>
                        <a:rPr kumimoji="0" lang="en-US" sz="1600" u="none" strike="noStrike" cap="none" normalizeH="0" baseline="0" dirty="0">
                          <a:ln>
                            <a:noFill/>
                          </a:ln>
                          <a:effectLst/>
                        </a:rPr>
                        <a:t>'}, {$set:{a:1}})</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23793303"/>
                  </a:ext>
                </a:extLst>
              </a:tr>
              <a:tr h="363713">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UPDATE users SET a=a+2 WHERE b='q'</a:t>
                      </a:r>
                      <a:endParaRPr kumimoji="0" lang="en-US" sz="1600" b="0" i="0" u="none" strike="noStrike" cap="none" normalizeH="0" baseline="0" dirty="0">
                        <a:ln>
                          <a:noFill/>
                        </a:ln>
                        <a:solidFill>
                          <a:schemeClr val="tx1"/>
                        </a:solidFill>
                        <a:effectLst/>
                        <a:latin typeface="Courier New" panose="02070309020205020404" pitchFamily="49" charset="0"/>
                        <a:ea typeface="Calibri" pitchFamily="34" charset="0"/>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err="1">
                          <a:ln>
                            <a:noFill/>
                          </a:ln>
                          <a:effectLst/>
                        </a:rPr>
                        <a:t>db.users.updateMany</a:t>
                      </a:r>
                      <a:r>
                        <a:rPr kumimoji="0" lang="en-US" sz="1600" u="none" strike="noStrike" cap="none" normalizeH="0" baseline="0" dirty="0">
                          <a:ln>
                            <a:noFill/>
                          </a:ln>
                          <a:effectLst/>
                        </a:rPr>
                        <a:t>({</a:t>
                      </a:r>
                      <a:r>
                        <a:rPr kumimoji="0" lang="en-US" sz="1600" u="none" strike="noStrike" cap="none" normalizeH="0" baseline="0" dirty="0" err="1">
                          <a:ln>
                            <a:noFill/>
                          </a:ln>
                          <a:effectLst/>
                        </a:rPr>
                        <a:t>b:'q</a:t>
                      </a:r>
                      <a:r>
                        <a:rPr kumimoji="0" lang="en-US" sz="1600" u="none" strike="noStrike" cap="none" normalizeH="0" baseline="0" dirty="0">
                          <a:ln>
                            <a:noFill/>
                          </a:ln>
                          <a:effectLst/>
                        </a:rPr>
                        <a:t>'}, {$</a:t>
                      </a:r>
                      <a:r>
                        <a:rPr kumimoji="0" lang="en-US" sz="1600" u="none" strike="noStrike" cap="none" normalizeH="0" baseline="0" dirty="0" err="1">
                          <a:ln>
                            <a:noFill/>
                          </a:ln>
                          <a:effectLst/>
                        </a:rPr>
                        <a:t>inc</a:t>
                      </a:r>
                      <a:r>
                        <a:rPr kumimoji="0" lang="en-US" sz="1600" u="none" strike="noStrike" cap="none" normalizeH="0" baseline="0" dirty="0">
                          <a:ln>
                            <a:noFill/>
                          </a:ln>
                          <a:effectLst/>
                        </a:rPr>
                        <a:t>:{a:2}})</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08244169"/>
                  </a:ext>
                </a:extLst>
              </a:tr>
              <a:tr h="363713">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ALTER TABLE book DROP COLUMN tags</a:t>
                      </a:r>
                      <a:endParaRPr kumimoji="0" lang="en-US" sz="1600" b="0" i="0" u="none" strike="noStrike" cap="none" normalizeH="0" baseline="0" dirty="0">
                        <a:ln>
                          <a:noFill/>
                        </a:ln>
                        <a:solidFill>
                          <a:schemeClr val="tx1"/>
                        </a:solidFill>
                        <a:effectLst/>
                        <a:latin typeface="Courier New" panose="02070309020205020404" pitchFamily="49" charset="0"/>
                        <a:ea typeface="Calibri" pitchFamily="34" charset="0"/>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1600" dirty="0" err="1"/>
                        <a:t>db.book.update</a:t>
                      </a:r>
                      <a:r>
                        <a:rPr lang="en-US" sz="1600" dirty="0"/>
                        <a:t>({_id:1}, {$unset: {tags:1 }})</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24053925"/>
                  </a:ext>
                </a:extLst>
              </a:tr>
            </a:tbl>
          </a:graphicData>
        </a:graphic>
      </p:graphicFrame>
    </p:spTree>
    <p:extLst>
      <p:ext uri="{BB962C8B-B14F-4D97-AF65-F5344CB8AC3E}">
        <p14:creationId xmlns:p14="http://schemas.microsoft.com/office/powerpoint/2010/main" val="333349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3957-3693-40EA-B826-BE6AFE9740F4}"/>
              </a:ext>
            </a:extLst>
          </p:cNvPr>
          <p:cNvSpPr>
            <a:spLocks noGrp="1"/>
          </p:cNvSpPr>
          <p:nvPr>
            <p:ph type="title"/>
          </p:nvPr>
        </p:nvSpPr>
        <p:spPr/>
        <p:txBody>
          <a:bodyPr/>
          <a:lstStyle/>
          <a:p>
            <a:r>
              <a:rPr lang="en-US" dirty="0"/>
              <a:t>Other operators</a:t>
            </a:r>
          </a:p>
        </p:txBody>
      </p:sp>
      <p:graphicFrame>
        <p:nvGraphicFramePr>
          <p:cNvPr id="4" name="Content Placeholder 3">
            <a:extLst>
              <a:ext uri="{FF2B5EF4-FFF2-40B4-BE49-F238E27FC236}">
                <a16:creationId xmlns:a16="http://schemas.microsoft.com/office/drawing/2014/main" id="{54FF1E23-4F29-414E-B948-E79CE7F46CD4}"/>
              </a:ext>
            </a:extLst>
          </p:cNvPr>
          <p:cNvGraphicFramePr>
            <a:graphicFrameLocks noGrp="1"/>
          </p:cNvGraphicFramePr>
          <p:nvPr>
            <p:ph idx="1"/>
            <p:extLst>
              <p:ext uri="{D42A27DB-BD31-4B8C-83A1-F6EECF244321}">
                <p14:modId xmlns:p14="http://schemas.microsoft.com/office/powerpoint/2010/main" val="1514017048"/>
              </p:ext>
            </p:extLst>
          </p:nvPr>
        </p:nvGraphicFramePr>
        <p:xfrm>
          <a:off x="624468" y="1602990"/>
          <a:ext cx="10024947" cy="4311549"/>
        </p:xfrm>
        <a:graphic>
          <a:graphicData uri="http://schemas.openxmlformats.org/drawingml/2006/table">
            <a:tbl>
              <a:tblPr firstRow="1" bandRow="1">
                <a:tableStyleId>{5C22544A-7EE6-4342-B048-85BDC9FD1C3A}</a:tableStyleId>
              </a:tblPr>
              <a:tblGrid>
                <a:gridCol w="2152186">
                  <a:extLst>
                    <a:ext uri="{9D8B030D-6E8A-4147-A177-3AD203B41FA5}">
                      <a16:colId xmlns:a16="http://schemas.microsoft.com/office/drawing/2014/main" val="2251850296"/>
                    </a:ext>
                  </a:extLst>
                </a:gridCol>
                <a:gridCol w="3044283">
                  <a:extLst>
                    <a:ext uri="{9D8B030D-6E8A-4147-A177-3AD203B41FA5}">
                      <a16:colId xmlns:a16="http://schemas.microsoft.com/office/drawing/2014/main" val="672339718"/>
                    </a:ext>
                  </a:extLst>
                </a:gridCol>
                <a:gridCol w="4828478">
                  <a:extLst>
                    <a:ext uri="{9D8B030D-6E8A-4147-A177-3AD203B41FA5}">
                      <a16:colId xmlns:a16="http://schemas.microsoft.com/office/drawing/2014/main" val="1931617772"/>
                    </a:ext>
                  </a:extLst>
                </a:gridCol>
              </a:tblGrid>
              <a:tr h="550940">
                <a:tc>
                  <a:txBody>
                    <a:bodyPr/>
                    <a:lstStyle/>
                    <a:p>
                      <a:r>
                        <a:rPr lang="en-US" sz="1800" dirty="0"/>
                        <a:t>Types</a:t>
                      </a:r>
                    </a:p>
                  </a:txBody>
                  <a:tcPr/>
                </a:tc>
                <a:tc>
                  <a:txBody>
                    <a:bodyPr/>
                    <a:lstStyle/>
                    <a:p>
                      <a:r>
                        <a:rPr lang="en-US" sz="1800" dirty="0"/>
                        <a:t>Operators</a:t>
                      </a:r>
                    </a:p>
                  </a:txBody>
                  <a:tcPr/>
                </a:tc>
                <a:tc>
                  <a:txBody>
                    <a:bodyPr/>
                    <a:lstStyle/>
                    <a:p>
                      <a:r>
                        <a:rPr lang="en-US" sz="1800" dirty="0"/>
                        <a:t>Description </a:t>
                      </a:r>
                    </a:p>
                  </a:txBody>
                  <a:tcPr/>
                </a:tc>
                <a:extLst>
                  <a:ext uri="{0D108BD9-81ED-4DB2-BD59-A6C34878D82A}">
                    <a16:rowId xmlns:a16="http://schemas.microsoft.com/office/drawing/2014/main" val="316367103"/>
                  </a:ext>
                </a:extLst>
              </a:tr>
              <a:tr h="366248">
                <a:tc rowSpan="4">
                  <a:txBody>
                    <a:bodyPr/>
                    <a:lstStyle/>
                    <a:p>
                      <a:r>
                        <a:rPr lang="en-US" sz="1800" dirty="0"/>
                        <a:t>Comparison</a:t>
                      </a:r>
                    </a:p>
                  </a:txBody>
                  <a:tcPr/>
                </a:tc>
                <a:tc>
                  <a:txBody>
                    <a:bodyPr/>
                    <a:lstStyle/>
                    <a:p>
                      <a:r>
                        <a:rPr lang="en-US" sz="1800" dirty="0">
                          <a:hlinkClick r:id="rId2" tooltip="$eq"/>
                        </a:rPr>
                        <a:t>$</a:t>
                      </a:r>
                      <a:r>
                        <a:rPr lang="en-US" sz="1800" dirty="0" err="1">
                          <a:hlinkClick r:id="rId2" tooltip="$eq"/>
                        </a:rPr>
                        <a:t>eq</a:t>
                      </a:r>
                      <a:endParaRPr lang="en-US" sz="1800" dirty="0"/>
                    </a:p>
                    <a:p>
                      <a:r>
                        <a:rPr lang="en-US" sz="1800" dirty="0">
                          <a:hlinkClick r:id="rId3" tooltip="$ne"/>
                        </a:rPr>
                        <a:t>$ne</a:t>
                      </a:r>
                      <a:endParaRPr lang="en-US" sz="1800" dirty="0"/>
                    </a:p>
                  </a:txBody>
                  <a:tcPr/>
                </a:tc>
                <a:tc>
                  <a:txBody>
                    <a:bodyPr/>
                    <a:lstStyle/>
                    <a:p>
                      <a:r>
                        <a:rPr lang="en-US" sz="1800" dirty="0"/>
                        <a:t>equal to</a:t>
                      </a:r>
                    </a:p>
                    <a:p>
                      <a:r>
                        <a:rPr lang="en-US" sz="1800" dirty="0"/>
                        <a:t>not equal to</a:t>
                      </a:r>
                    </a:p>
                  </a:txBody>
                  <a:tcPr/>
                </a:tc>
                <a:extLst>
                  <a:ext uri="{0D108BD9-81ED-4DB2-BD59-A6C34878D82A}">
                    <a16:rowId xmlns:a16="http://schemas.microsoft.com/office/drawing/2014/main" val="1959757730"/>
                  </a:ext>
                </a:extLst>
              </a:tr>
              <a:tr h="651649">
                <a:tc vMerge="1">
                  <a:txBody>
                    <a:bodyPr/>
                    <a:lstStyle/>
                    <a:p>
                      <a:endParaRPr lang="en-US" sz="1800" dirty="0"/>
                    </a:p>
                  </a:txBody>
                  <a:tcPr/>
                </a:tc>
                <a:tc>
                  <a:txBody>
                    <a:bodyPr/>
                    <a:lstStyle/>
                    <a:p>
                      <a:r>
                        <a:rPr lang="en-US" sz="1800" dirty="0">
                          <a:hlinkClick r:id="rId4" tooltip="$gt"/>
                        </a:rPr>
                        <a:t>$</a:t>
                      </a:r>
                      <a:r>
                        <a:rPr lang="en-US" sz="1800" dirty="0" err="1">
                          <a:hlinkClick r:id="rId4" tooltip="$gt"/>
                        </a:rPr>
                        <a:t>gt</a:t>
                      </a:r>
                      <a:endParaRPr lang="en-US" sz="1800" dirty="0"/>
                    </a:p>
                    <a:p>
                      <a:r>
                        <a:rPr lang="en-US" sz="1800" dirty="0">
                          <a:hlinkClick r:id="rId5" tooltip="$gte"/>
                        </a:rPr>
                        <a:t>$</a:t>
                      </a:r>
                      <a:r>
                        <a:rPr lang="en-US" sz="1800" dirty="0" err="1">
                          <a:hlinkClick r:id="rId5" tooltip="$gte"/>
                        </a:rPr>
                        <a:t>gte</a:t>
                      </a:r>
                      <a:endParaRPr lang="en-US" sz="1800" dirty="0"/>
                    </a:p>
                  </a:txBody>
                  <a:tcPr/>
                </a:tc>
                <a:tc>
                  <a:txBody>
                    <a:bodyPr/>
                    <a:lstStyle/>
                    <a:p>
                      <a:r>
                        <a:rPr lang="en-US" sz="1800" dirty="0"/>
                        <a:t>greater than </a:t>
                      </a:r>
                    </a:p>
                    <a:p>
                      <a:r>
                        <a:rPr lang="en-US" sz="1800" dirty="0"/>
                        <a:t>greater than or equal to</a:t>
                      </a:r>
                      <a:endParaRPr lang="en-US" sz="1800" dirty="0">
                        <a:solidFill>
                          <a:srgbClr val="FF0000"/>
                        </a:solidFill>
                      </a:endParaRPr>
                    </a:p>
                  </a:txBody>
                  <a:tcPr/>
                </a:tc>
                <a:extLst>
                  <a:ext uri="{0D108BD9-81ED-4DB2-BD59-A6C34878D82A}">
                    <a16:rowId xmlns:a16="http://schemas.microsoft.com/office/drawing/2014/main" val="2733477991"/>
                  </a:ext>
                </a:extLst>
              </a:tr>
              <a:tr h="550940">
                <a:tc vMerge="1">
                  <a:txBody>
                    <a:bodyPr/>
                    <a:lstStyle/>
                    <a:p>
                      <a:endParaRPr lang="en-US" sz="1800" dirty="0"/>
                    </a:p>
                  </a:txBody>
                  <a:tcPr/>
                </a:tc>
                <a:tc>
                  <a:txBody>
                    <a:bodyPr/>
                    <a:lstStyle/>
                    <a:p>
                      <a:r>
                        <a:rPr lang="en-US" sz="1800" dirty="0">
                          <a:hlinkClick r:id="rId6" tooltip="$in"/>
                        </a:rPr>
                        <a:t>$in</a:t>
                      </a:r>
                      <a:endParaRPr lang="en-US" sz="1800" dirty="0"/>
                    </a:p>
                    <a:p>
                      <a:r>
                        <a:rPr lang="en-US" sz="1800" dirty="0">
                          <a:hlinkClick r:id="rId7" tooltip="$nin"/>
                        </a:rPr>
                        <a:t>$</a:t>
                      </a:r>
                      <a:r>
                        <a:rPr lang="en-US" sz="1800" dirty="0" err="1">
                          <a:hlinkClick r:id="rId7" tooltip="$nin"/>
                        </a:rPr>
                        <a:t>nin</a:t>
                      </a:r>
                      <a:endParaRPr lang="en-US" sz="1800" dirty="0"/>
                    </a:p>
                  </a:txBody>
                  <a:tcPr/>
                </a:tc>
                <a:tc>
                  <a:txBody>
                    <a:bodyPr/>
                    <a:lstStyle/>
                    <a:p>
                      <a:r>
                        <a:rPr lang="en-US" sz="1800" dirty="0"/>
                        <a:t>in an array</a:t>
                      </a:r>
                    </a:p>
                    <a:p>
                      <a:r>
                        <a:rPr lang="en-US" sz="1800" dirty="0"/>
                        <a:t>not in an array</a:t>
                      </a:r>
                    </a:p>
                  </a:txBody>
                  <a:tcPr/>
                </a:tc>
                <a:extLst>
                  <a:ext uri="{0D108BD9-81ED-4DB2-BD59-A6C34878D82A}">
                    <a16:rowId xmlns:a16="http://schemas.microsoft.com/office/drawing/2014/main" val="1177769452"/>
                  </a:ext>
                </a:extLst>
              </a:tr>
              <a:tr h="550940">
                <a:tc vMerge="1">
                  <a:txBody>
                    <a:bodyPr/>
                    <a:lstStyle/>
                    <a:p>
                      <a:endParaRPr lang="en-US" sz="1800" dirty="0"/>
                    </a:p>
                  </a:txBody>
                  <a:tcPr/>
                </a:tc>
                <a:tc>
                  <a:txBody>
                    <a:bodyPr/>
                    <a:lstStyle/>
                    <a:p>
                      <a:r>
                        <a:rPr lang="en-US" sz="1800" dirty="0">
                          <a:hlinkClick r:id="rId8" tooltip="$lt"/>
                        </a:rPr>
                        <a:t>$</a:t>
                      </a:r>
                      <a:r>
                        <a:rPr lang="en-US" sz="1800" dirty="0" err="1">
                          <a:hlinkClick r:id="rId8" tooltip="$lt"/>
                        </a:rPr>
                        <a:t>lt</a:t>
                      </a:r>
                      <a:endParaRPr lang="en-US" sz="1800" dirty="0"/>
                    </a:p>
                    <a:p>
                      <a:r>
                        <a:rPr lang="en-US" sz="1800" dirty="0">
                          <a:hlinkClick r:id="rId9" tooltip="$lte"/>
                        </a:rPr>
                        <a:t>$</a:t>
                      </a:r>
                      <a:r>
                        <a:rPr lang="en-US" sz="1800" dirty="0" err="1">
                          <a:hlinkClick r:id="rId9" tooltip="$lte"/>
                        </a:rPr>
                        <a:t>lte</a:t>
                      </a:r>
                      <a:endParaRPr lang="en-US" sz="1800" dirty="0"/>
                    </a:p>
                  </a:txBody>
                  <a:tcPr/>
                </a:tc>
                <a:tc>
                  <a:txBody>
                    <a:bodyPr/>
                    <a:lstStyle/>
                    <a:p>
                      <a:r>
                        <a:rPr lang="en-US" sz="1800" dirty="0"/>
                        <a:t>less than</a:t>
                      </a:r>
                    </a:p>
                    <a:p>
                      <a:r>
                        <a:rPr lang="en-US" sz="1800" dirty="0"/>
                        <a:t>less than or equal to</a:t>
                      </a:r>
                    </a:p>
                  </a:txBody>
                  <a:tcPr/>
                </a:tc>
                <a:extLst>
                  <a:ext uri="{0D108BD9-81ED-4DB2-BD59-A6C34878D82A}">
                    <a16:rowId xmlns:a16="http://schemas.microsoft.com/office/drawing/2014/main" val="753765692"/>
                  </a:ext>
                </a:extLst>
              </a:tr>
              <a:tr h="550940">
                <a:tc>
                  <a:txBody>
                    <a:bodyPr/>
                    <a:lstStyle/>
                    <a:p>
                      <a:r>
                        <a:rPr lang="en-US" sz="1800" dirty="0"/>
                        <a:t>Logical</a:t>
                      </a:r>
                    </a:p>
                  </a:txBody>
                  <a:tcPr/>
                </a:tc>
                <a:tc>
                  <a:txBody>
                    <a:bodyPr/>
                    <a:lstStyle/>
                    <a:p>
                      <a:r>
                        <a:rPr lang="en-US" sz="1800" dirty="0">
                          <a:hlinkClick r:id="rId10" tooltip="$and"/>
                        </a:rPr>
                        <a:t>$and</a:t>
                      </a:r>
                      <a:endParaRPr lang="en-US" sz="1800" dirty="0"/>
                    </a:p>
                    <a:p>
                      <a:r>
                        <a:rPr lang="en-US" sz="1800" dirty="0">
                          <a:hlinkClick r:id="rId11" tooltip="$not"/>
                        </a:rPr>
                        <a:t>$not</a:t>
                      </a:r>
                      <a:endParaRPr lang="en-US" sz="1800" dirty="0"/>
                    </a:p>
                    <a:p>
                      <a:r>
                        <a:rPr lang="en-US" sz="1800" dirty="0">
                          <a:hlinkClick r:id="rId12" tooltip="$nor"/>
                        </a:rPr>
                        <a:t>$nor</a:t>
                      </a:r>
                      <a:endParaRPr lang="en-US" sz="1800" dirty="0"/>
                    </a:p>
                    <a:p>
                      <a:r>
                        <a:rPr lang="en-US" sz="1800" dirty="0">
                          <a:hlinkClick r:id="rId13" tooltip="$or"/>
                        </a:rPr>
                        <a:t>$or</a:t>
                      </a:r>
                      <a:endParaRPr lang="en-US" sz="1800" dirty="0"/>
                    </a:p>
                  </a:txBody>
                  <a:tcPr/>
                </a:tc>
                <a:tc>
                  <a:txBody>
                    <a:bodyPr/>
                    <a:lstStyle/>
                    <a:p>
                      <a:r>
                        <a:rPr lang="en-US" sz="1800" dirty="0"/>
                        <a:t>match the conditions of both clauses</a:t>
                      </a:r>
                    </a:p>
                    <a:p>
                      <a:r>
                        <a:rPr lang="en-US" sz="1800" dirty="0"/>
                        <a:t>do </a:t>
                      </a:r>
                      <a:r>
                        <a:rPr lang="en-US" sz="1800" i="1" dirty="0"/>
                        <a:t>not</a:t>
                      </a:r>
                      <a:r>
                        <a:rPr lang="en-US" sz="1800" dirty="0"/>
                        <a:t> match</a:t>
                      </a:r>
                    </a:p>
                    <a:p>
                      <a:r>
                        <a:rPr lang="en-US" sz="1800" dirty="0"/>
                        <a:t>fail to match both clauses</a:t>
                      </a:r>
                    </a:p>
                    <a:p>
                      <a:r>
                        <a:rPr lang="en-US" sz="1800" dirty="0"/>
                        <a:t>match the conditions of either clause</a:t>
                      </a:r>
                    </a:p>
                  </a:txBody>
                  <a:tcPr/>
                </a:tc>
                <a:extLst>
                  <a:ext uri="{0D108BD9-81ED-4DB2-BD59-A6C34878D82A}">
                    <a16:rowId xmlns:a16="http://schemas.microsoft.com/office/drawing/2014/main" val="3514594949"/>
                  </a:ext>
                </a:extLst>
              </a:tr>
            </a:tbl>
          </a:graphicData>
        </a:graphic>
      </p:graphicFrame>
    </p:spTree>
    <p:extLst>
      <p:ext uri="{BB962C8B-B14F-4D97-AF65-F5344CB8AC3E}">
        <p14:creationId xmlns:p14="http://schemas.microsoft.com/office/powerpoint/2010/main" val="418438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98AB8-28ED-4A0D-9587-E3A2D20ADE80}"/>
              </a:ext>
            </a:extLst>
          </p:cNvPr>
          <p:cNvSpPr>
            <a:spLocks noGrp="1"/>
          </p:cNvSpPr>
          <p:nvPr>
            <p:ph type="ctrTitle"/>
          </p:nvPr>
        </p:nvSpPr>
        <p:spPr/>
        <p:txBody>
          <a:bodyPr/>
          <a:lstStyle/>
          <a:p>
            <a:r>
              <a:rPr lang="en-US" dirty="0"/>
              <a:t>Aggregation</a:t>
            </a:r>
          </a:p>
        </p:txBody>
      </p:sp>
      <p:sp>
        <p:nvSpPr>
          <p:cNvPr id="5" name="Subtitle 4">
            <a:extLst>
              <a:ext uri="{FF2B5EF4-FFF2-40B4-BE49-F238E27FC236}">
                <a16:creationId xmlns:a16="http://schemas.microsoft.com/office/drawing/2014/main" id="{1D15B035-E213-46E8-8787-B542F3C991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814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Aggregation</a:t>
            </a:r>
            <a:br>
              <a:rPr lang="en-US"/>
            </a:br>
            <a:endParaRPr lang="en-US" dirty="0"/>
          </a:p>
        </p:txBody>
      </p:sp>
      <p:sp>
        <p:nvSpPr>
          <p:cNvPr id="3" name="Content Placeholder 2"/>
          <p:cNvSpPr>
            <a:spLocks noGrp="1"/>
          </p:cNvSpPr>
          <p:nvPr>
            <p:ph idx="1"/>
          </p:nvPr>
        </p:nvSpPr>
        <p:spPr/>
        <p:txBody>
          <a:bodyPr/>
          <a:lstStyle/>
          <a:p>
            <a:r>
              <a:rPr lang="en-US" dirty="0"/>
              <a:t>Aggregation operations </a:t>
            </a:r>
          </a:p>
          <a:p>
            <a:pPr lvl="1"/>
            <a:r>
              <a:rPr lang="en-US" dirty="0"/>
              <a:t>group values from multiple documents together to return a single result</a:t>
            </a:r>
          </a:p>
          <a:p>
            <a:r>
              <a:rPr lang="en-US" dirty="0"/>
              <a:t>3 ways to perform</a:t>
            </a:r>
          </a:p>
          <a:p>
            <a:pPr lvl="1"/>
            <a:r>
              <a:rPr lang="en-US" dirty="0"/>
              <a:t>Aggregation Pipeline </a:t>
            </a:r>
          </a:p>
          <a:p>
            <a:pPr lvl="1"/>
            <a:r>
              <a:rPr lang="en-US" dirty="0"/>
              <a:t>Map-Reduce</a:t>
            </a:r>
          </a:p>
          <a:p>
            <a:pPr lvl="2"/>
            <a:r>
              <a:rPr lang="en-US" dirty="0"/>
              <a:t>use custom JavaScript functions to </a:t>
            </a:r>
            <a:r>
              <a:rPr lang="en-US" i="1" dirty="0"/>
              <a:t>map</a:t>
            </a:r>
            <a:r>
              <a:rPr lang="en-US" dirty="0"/>
              <a:t>, or associate, values to a key</a:t>
            </a:r>
          </a:p>
          <a:p>
            <a:pPr lvl="2"/>
            <a:r>
              <a:rPr lang="en-US" dirty="0"/>
              <a:t>if a key has multiple mapped values, the operation </a:t>
            </a:r>
            <a:r>
              <a:rPr lang="en-US" i="1" dirty="0"/>
              <a:t>reduces</a:t>
            </a:r>
            <a:r>
              <a:rPr lang="en-US" dirty="0"/>
              <a:t> the values to a single object</a:t>
            </a:r>
          </a:p>
          <a:p>
            <a:pPr lvl="1"/>
            <a:r>
              <a:rPr lang="en-US" dirty="0"/>
              <a:t>Single Purpose Aggregation Operations</a:t>
            </a:r>
            <a:br>
              <a:rPr lang="en-US" dirty="0"/>
            </a:br>
            <a:endParaRPr lang="en-US" dirty="0"/>
          </a:p>
        </p:txBody>
      </p:sp>
    </p:spTree>
    <p:extLst>
      <p:ext uri="{BB962C8B-B14F-4D97-AF65-F5344CB8AC3E}">
        <p14:creationId xmlns:p14="http://schemas.microsoft.com/office/powerpoint/2010/main" val="114719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AF86-CB53-465F-BF5E-AF1FF3D6C503}"/>
              </a:ext>
            </a:extLst>
          </p:cNvPr>
          <p:cNvSpPr>
            <a:spLocks noGrp="1"/>
          </p:cNvSpPr>
          <p:nvPr>
            <p:ph type="title"/>
          </p:nvPr>
        </p:nvSpPr>
        <p:spPr/>
        <p:txBody>
          <a:bodyPr/>
          <a:lstStyle/>
          <a:p>
            <a:r>
              <a:rPr lang="en-US" dirty="0"/>
              <a:t>Aggregation pipeline</a:t>
            </a:r>
          </a:p>
        </p:txBody>
      </p:sp>
      <p:pic>
        <p:nvPicPr>
          <p:cNvPr id="4" name="Content Placeholder 3">
            <a:extLst>
              <a:ext uri="{FF2B5EF4-FFF2-40B4-BE49-F238E27FC236}">
                <a16:creationId xmlns:a16="http://schemas.microsoft.com/office/drawing/2014/main" id="{5CD6C882-D3C6-4802-8406-293E76C0756D}"/>
              </a:ext>
            </a:extLst>
          </p:cNvPr>
          <p:cNvPicPr>
            <a:picLocks noGrp="1" noChangeAspect="1"/>
          </p:cNvPicPr>
          <p:nvPr>
            <p:ph idx="1"/>
          </p:nvPr>
        </p:nvPicPr>
        <p:blipFill>
          <a:blip r:embed="rId3"/>
          <a:stretch>
            <a:fillRect/>
          </a:stretch>
        </p:blipFill>
        <p:spPr>
          <a:xfrm>
            <a:off x="571500" y="1714500"/>
            <a:ext cx="9029700" cy="1447800"/>
          </a:xfrm>
          <a:prstGeom prst="rect">
            <a:avLst/>
          </a:prstGeom>
        </p:spPr>
      </p:pic>
      <p:pic>
        <p:nvPicPr>
          <p:cNvPr id="5" name="Picture 4">
            <a:extLst>
              <a:ext uri="{FF2B5EF4-FFF2-40B4-BE49-F238E27FC236}">
                <a16:creationId xmlns:a16="http://schemas.microsoft.com/office/drawing/2014/main" id="{A6C88FED-4A68-4541-B445-C5E302E581D2}"/>
              </a:ext>
            </a:extLst>
          </p:cNvPr>
          <p:cNvPicPr>
            <a:picLocks noChangeAspect="1"/>
          </p:cNvPicPr>
          <p:nvPr/>
        </p:nvPicPr>
        <p:blipFill>
          <a:blip r:embed="rId4"/>
          <a:stretch>
            <a:fillRect/>
          </a:stretch>
        </p:blipFill>
        <p:spPr>
          <a:xfrm>
            <a:off x="4047893" y="2980734"/>
            <a:ext cx="5553307" cy="3330739"/>
          </a:xfrm>
          <a:prstGeom prst="rect">
            <a:avLst/>
          </a:prstGeom>
        </p:spPr>
      </p:pic>
    </p:spTree>
    <p:extLst>
      <p:ext uri="{BB962C8B-B14F-4D97-AF65-F5344CB8AC3E}">
        <p14:creationId xmlns:p14="http://schemas.microsoft.com/office/powerpoint/2010/main" val="365335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071158-BCA8-48A8-9BE7-B98E86BF22F2}"/>
              </a:ext>
            </a:extLst>
          </p:cNvPr>
          <p:cNvPicPr>
            <a:picLocks noChangeAspect="1"/>
          </p:cNvPicPr>
          <p:nvPr/>
        </p:nvPicPr>
        <p:blipFill>
          <a:blip r:embed="rId2"/>
          <a:stretch>
            <a:fillRect/>
          </a:stretch>
        </p:blipFill>
        <p:spPr>
          <a:xfrm>
            <a:off x="571500" y="1714500"/>
            <a:ext cx="8267700" cy="2390775"/>
          </a:xfrm>
          <a:prstGeom prst="rect">
            <a:avLst/>
          </a:prstGeom>
        </p:spPr>
      </p:pic>
      <p:sp>
        <p:nvSpPr>
          <p:cNvPr id="2" name="Title 1">
            <a:extLst>
              <a:ext uri="{FF2B5EF4-FFF2-40B4-BE49-F238E27FC236}">
                <a16:creationId xmlns:a16="http://schemas.microsoft.com/office/drawing/2014/main" id="{08765E80-0AE4-467F-BD46-330C4C4CF9D3}"/>
              </a:ext>
            </a:extLst>
          </p:cNvPr>
          <p:cNvSpPr>
            <a:spLocks noGrp="1"/>
          </p:cNvSpPr>
          <p:nvPr>
            <p:ph type="title"/>
          </p:nvPr>
        </p:nvSpPr>
        <p:spPr/>
        <p:txBody>
          <a:bodyPr/>
          <a:lstStyle/>
          <a:p>
            <a:r>
              <a:rPr lang="en-US" dirty="0"/>
              <a:t>Map - Reduce</a:t>
            </a:r>
          </a:p>
        </p:txBody>
      </p:sp>
      <p:pic>
        <p:nvPicPr>
          <p:cNvPr id="5" name="Content Placeholder 4">
            <a:extLst>
              <a:ext uri="{FF2B5EF4-FFF2-40B4-BE49-F238E27FC236}">
                <a16:creationId xmlns:a16="http://schemas.microsoft.com/office/drawing/2014/main" id="{E3E3DA6C-EE72-4C5D-9EB9-0D977CE176FD}"/>
              </a:ext>
            </a:extLst>
          </p:cNvPr>
          <p:cNvPicPr>
            <a:picLocks noGrp="1" noChangeAspect="1"/>
          </p:cNvPicPr>
          <p:nvPr>
            <p:ph idx="1"/>
          </p:nvPr>
        </p:nvPicPr>
        <p:blipFill>
          <a:blip r:embed="rId3"/>
          <a:stretch>
            <a:fillRect/>
          </a:stretch>
        </p:blipFill>
        <p:spPr>
          <a:xfrm>
            <a:off x="5892028" y="3161905"/>
            <a:ext cx="5728472" cy="3201383"/>
          </a:xfrm>
          <a:prstGeom prst="rect">
            <a:avLst/>
          </a:prstGeom>
        </p:spPr>
      </p:pic>
    </p:spTree>
    <p:extLst>
      <p:ext uri="{BB962C8B-B14F-4D97-AF65-F5344CB8AC3E}">
        <p14:creationId xmlns:p14="http://schemas.microsoft.com/office/powerpoint/2010/main" val="207132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90FC-9261-4F77-AF24-FD126750690D}"/>
              </a:ext>
            </a:extLst>
          </p:cNvPr>
          <p:cNvSpPr>
            <a:spLocks noGrp="1"/>
          </p:cNvSpPr>
          <p:nvPr>
            <p:ph type="title"/>
          </p:nvPr>
        </p:nvSpPr>
        <p:spPr/>
        <p:txBody>
          <a:bodyPr/>
          <a:lstStyle/>
          <a:p>
            <a:r>
              <a:rPr lang="en-US" dirty="0"/>
              <a:t>Single purpose aggregation</a:t>
            </a:r>
          </a:p>
        </p:txBody>
      </p:sp>
      <p:sp>
        <p:nvSpPr>
          <p:cNvPr id="11" name="Content Placeholder 10">
            <a:extLst>
              <a:ext uri="{FF2B5EF4-FFF2-40B4-BE49-F238E27FC236}">
                <a16:creationId xmlns:a16="http://schemas.microsoft.com/office/drawing/2014/main" id="{6B70EED4-592A-4E28-8FEF-2FF2C8813876}"/>
              </a:ext>
            </a:extLst>
          </p:cNvPr>
          <p:cNvSpPr>
            <a:spLocks noGrp="1"/>
          </p:cNvSpPr>
          <p:nvPr>
            <p:ph idx="1"/>
          </p:nvPr>
        </p:nvSpPr>
        <p:spPr/>
        <p:txBody>
          <a:bodyPr/>
          <a:lstStyle/>
          <a:p>
            <a:r>
              <a:rPr lang="en-US" b="1" dirty="0" err="1"/>
              <a:t>db.collection.distinct</a:t>
            </a:r>
            <a:r>
              <a:rPr lang="en-US" b="1" dirty="0"/>
              <a:t>()</a:t>
            </a:r>
          </a:p>
          <a:p>
            <a:r>
              <a:rPr lang="en-US" b="1" dirty="0" err="1"/>
              <a:t>db.collection.count</a:t>
            </a:r>
            <a:r>
              <a:rPr lang="en-US" b="1" dirty="0"/>
              <a:t>()</a:t>
            </a:r>
          </a:p>
          <a:p>
            <a:endParaRPr lang="en-US" dirty="0"/>
          </a:p>
        </p:txBody>
      </p:sp>
    </p:spTree>
    <p:extLst>
      <p:ext uri="{BB962C8B-B14F-4D97-AF65-F5344CB8AC3E}">
        <p14:creationId xmlns:p14="http://schemas.microsoft.com/office/powerpoint/2010/main" val="167857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Assessment Disciplines</a:t>
            </a:r>
            <a:endParaRPr lang="en-US" dirty="0"/>
          </a:p>
        </p:txBody>
      </p:sp>
      <p:sp>
        <p:nvSpPr>
          <p:cNvPr id="10243" name="Content Placeholder 2"/>
          <p:cNvSpPr>
            <a:spLocks noGrp="1"/>
          </p:cNvSpPr>
          <p:nvPr>
            <p:ph idx="1"/>
          </p:nvPr>
        </p:nvSpPr>
        <p:spPr/>
        <p:txBody>
          <a:bodyPr/>
          <a:lstStyle/>
          <a:p>
            <a:r>
              <a:rPr lang="en-US" altLang="en-US" dirty="0"/>
              <a:t>Class Participation: 30% </a:t>
            </a:r>
          </a:p>
          <a:p>
            <a:r>
              <a:rPr lang="en-US" altLang="en-US" dirty="0"/>
              <a:t>Final Exam: 70%</a:t>
            </a:r>
          </a:p>
          <a:p>
            <a:r>
              <a:rPr lang="en-US" altLang="en-US" dirty="0"/>
              <a:t>Passing Scores: 70%</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expressions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6823220"/>
              </p:ext>
            </p:extLst>
          </p:nvPr>
        </p:nvGraphicFramePr>
        <p:xfrm>
          <a:off x="571500" y="1170940"/>
          <a:ext cx="11049000" cy="5182870"/>
        </p:xfrm>
        <a:graphic>
          <a:graphicData uri="http://schemas.openxmlformats.org/drawingml/2006/table">
            <a:tbl>
              <a:tblPr firstRow="1" bandRow="1">
                <a:tableStyleId>{5C22544A-7EE6-4342-B048-85BDC9FD1C3A}</a:tableStyleId>
              </a:tblPr>
              <a:tblGrid>
                <a:gridCol w="1123485">
                  <a:extLst>
                    <a:ext uri="{9D8B030D-6E8A-4147-A177-3AD203B41FA5}">
                      <a16:colId xmlns:a16="http://schemas.microsoft.com/office/drawing/2014/main" val="1740451092"/>
                    </a:ext>
                  </a:extLst>
                </a:gridCol>
                <a:gridCol w="5865542">
                  <a:extLst>
                    <a:ext uri="{9D8B030D-6E8A-4147-A177-3AD203B41FA5}">
                      <a16:colId xmlns:a16="http://schemas.microsoft.com/office/drawing/2014/main" val="40971317"/>
                    </a:ext>
                  </a:extLst>
                </a:gridCol>
                <a:gridCol w="4059973">
                  <a:extLst>
                    <a:ext uri="{9D8B030D-6E8A-4147-A177-3AD203B41FA5}">
                      <a16:colId xmlns:a16="http://schemas.microsoft.com/office/drawing/2014/main" val="2094260778"/>
                    </a:ext>
                  </a:extLst>
                </a:gridCol>
              </a:tblGrid>
              <a:tr h="370840">
                <a:tc>
                  <a:txBody>
                    <a:bodyPr/>
                    <a:lstStyle/>
                    <a:p>
                      <a:pPr algn="ctr" fontAlgn="t"/>
                      <a:r>
                        <a:rPr lang="en-US" sz="1200" dirty="0">
                          <a:effectLst/>
                        </a:rPr>
                        <a:t>Expression</a:t>
                      </a:r>
                    </a:p>
                  </a:txBody>
                  <a:tcPr marL="84587" marR="84587" marT="76200" marB="76200"/>
                </a:tc>
                <a:tc>
                  <a:txBody>
                    <a:bodyPr/>
                    <a:lstStyle/>
                    <a:p>
                      <a:pPr algn="ctr" fontAlgn="t"/>
                      <a:r>
                        <a:rPr lang="en-US" sz="1200" dirty="0">
                          <a:effectLst/>
                        </a:rPr>
                        <a:t>Description</a:t>
                      </a:r>
                    </a:p>
                  </a:txBody>
                  <a:tcPr marL="84587" marR="84587" marT="76200" marB="76200"/>
                </a:tc>
                <a:tc>
                  <a:txBody>
                    <a:bodyPr/>
                    <a:lstStyle/>
                    <a:p>
                      <a:pPr algn="ctr" fontAlgn="t"/>
                      <a:r>
                        <a:rPr lang="en-US" sz="1200" dirty="0">
                          <a:effectLst/>
                        </a:rPr>
                        <a:t>Example</a:t>
                      </a:r>
                    </a:p>
                  </a:txBody>
                  <a:tcPr marL="84587" marR="84587" marT="76200" marB="76200"/>
                </a:tc>
                <a:extLst>
                  <a:ext uri="{0D108BD9-81ED-4DB2-BD59-A6C34878D82A}">
                    <a16:rowId xmlns:a16="http://schemas.microsoft.com/office/drawing/2014/main" val="2724504509"/>
                  </a:ext>
                </a:extLst>
              </a:tr>
              <a:tr h="370840">
                <a:tc>
                  <a:txBody>
                    <a:bodyPr/>
                    <a:lstStyle/>
                    <a:p>
                      <a:pPr algn="ctr" fontAlgn="ctr"/>
                      <a:r>
                        <a:rPr lang="en-US" sz="1200">
                          <a:effectLst/>
                        </a:rPr>
                        <a:t>$sum</a:t>
                      </a:r>
                    </a:p>
                  </a:txBody>
                  <a:tcPr marL="84587" marR="84587" marT="76200" marB="76200" anchor="ctr"/>
                </a:tc>
                <a:tc>
                  <a:txBody>
                    <a:bodyPr/>
                    <a:lstStyle/>
                    <a:p>
                      <a:pPr fontAlgn="t"/>
                      <a:r>
                        <a:rPr lang="en-US" sz="1200" dirty="0">
                          <a:effectLst/>
                        </a:rPr>
                        <a:t>Sums up the defined value from all documents in the collection.</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num_tutorial</a:t>
                      </a:r>
                      <a:r>
                        <a:rPr lang="en-US" sz="1200" dirty="0">
                          <a:effectLst/>
                        </a:rPr>
                        <a:t> : {$sum : "$likes"}}}])</a:t>
                      </a:r>
                    </a:p>
                  </a:txBody>
                  <a:tcPr marL="84587" marR="84587" marT="76200" marB="76200"/>
                </a:tc>
                <a:extLst>
                  <a:ext uri="{0D108BD9-81ED-4DB2-BD59-A6C34878D82A}">
                    <a16:rowId xmlns:a16="http://schemas.microsoft.com/office/drawing/2014/main" val="3749873512"/>
                  </a:ext>
                </a:extLst>
              </a:tr>
              <a:tr h="370840">
                <a:tc>
                  <a:txBody>
                    <a:bodyPr/>
                    <a:lstStyle/>
                    <a:p>
                      <a:pPr algn="ctr" fontAlgn="ctr"/>
                      <a:r>
                        <a:rPr lang="en-US" sz="1200">
                          <a:effectLst/>
                        </a:rPr>
                        <a:t>$avg</a:t>
                      </a:r>
                    </a:p>
                  </a:txBody>
                  <a:tcPr marL="84587" marR="84587" marT="76200" marB="76200" anchor="ctr"/>
                </a:tc>
                <a:tc>
                  <a:txBody>
                    <a:bodyPr/>
                    <a:lstStyle/>
                    <a:p>
                      <a:pPr fontAlgn="t"/>
                      <a:r>
                        <a:rPr lang="en-US" sz="1200" dirty="0">
                          <a:effectLst/>
                        </a:rPr>
                        <a:t>Calculates the average of all given values from all documents in the collection.</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num_tutorial</a:t>
                      </a:r>
                      <a:r>
                        <a:rPr lang="en-US" sz="1200" dirty="0">
                          <a:effectLst/>
                        </a:rPr>
                        <a:t> : {$</a:t>
                      </a:r>
                      <a:r>
                        <a:rPr lang="en-US" sz="1200" dirty="0" err="1">
                          <a:effectLst/>
                        </a:rPr>
                        <a:t>avg</a:t>
                      </a:r>
                      <a:r>
                        <a:rPr lang="en-US" sz="1200" dirty="0">
                          <a:effectLst/>
                        </a:rPr>
                        <a:t> : "$likes"}}}])</a:t>
                      </a:r>
                    </a:p>
                  </a:txBody>
                  <a:tcPr marL="84587" marR="84587" marT="76200" marB="76200"/>
                </a:tc>
                <a:extLst>
                  <a:ext uri="{0D108BD9-81ED-4DB2-BD59-A6C34878D82A}">
                    <a16:rowId xmlns:a16="http://schemas.microsoft.com/office/drawing/2014/main" val="3564124250"/>
                  </a:ext>
                </a:extLst>
              </a:tr>
              <a:tr h="370840">
                <a:tc>
                  <a:txBody>
                    <a:bodyPr/>
                    <a:lstStyle/>
                    <a:p>
                      <a:pPr algn="ctr" fontAlgn="ctr"/>
                      <a:r>
                        <a:rPr lang="en-US" sz="1200">
                          <a:effectLst/>
                        </a:rPr>
                        <a:t>$min</a:t>
                      </a:r>
                    </a:p>
                  </a:txBody>
                  <a:tcPr marL="84587" marR="84587" marT="76200" marB="76200" anchor="ctr"/>
                </a:tc>
                <a:tc>
                  <a:txBody>
                    <a:bodyPr/>
                    <a:lstStyle/>
                    <a:p>
                      <a:pPr fontAlgn="t"/>
                      <a:r>
                        <a:rPr lang="en-US" sz="1200" dirty="0">
                          <a:effectLst/>
                        </a:rPr>
                        <a:t>Gets the minimum of the corresponding values from all documents in the collection.</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num_tutorial</a:t>
                      </a:r>
                      <a:r>
                        <a:rPr lang="en-US" sz="1200" dirty="0">
                          <a:effectLst/>
                        </a:rPr>
                        <a:t> : {$min : "$likes"}}}])</a:t>
                      </a:r>
                    </a:p>
                  </a:txBody>
                  <a:tcPr marL="84587" marR="84587" marT="76200" marB="76200"/>
                </a:tc>
                <a:extLst>
                  <a:ext uri="{0D108BD9-81ED-4DB2-BD59-A6C34878D82A}">
                    <a16:rowId xmlns:a16="http://schemas.microsoft.com/office/drawing/2014/main" val="516540933"/>
                  </a:ext>
                </a:extLst>
              </a:tr>
              <a:tr h="370840">
                <a:tc>
                  <a:txBody>
                    <a:bodyPr/>
                    <a:lstStyle/>
                    <a:p>
                      <a:pPr algn="ctr" fontAlgn="ctr"/>
                      <a:r>
                        <a:rPr lang="en-US" sz="1200">
                          <a:effectLst/>
                        </a:rPr>
                        <a:t>$max</a:t>
                      </a:r>
                    </a:p>
                  </a:txBody>
                  <a:tcPr marL="84587" marR="84587" marT="76200" marB="76200" anchor="ctr"/>
                </a:tc>
                <a:tc>
                  <a:txBody>
                    <a:bodyPr/>
                    <a:lstStyle/>
                    <a:p>
                      <a:pPr fontAlgn="t"/>
                      <a:r>
                        <a:rPr lang="en-US" sz="1200" dirty="0">
                          <a:effectLst/>
                        </a:rPr>
                        <a:t>Gets the maximum of the corresponding values from all documents in the collection.</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num_tutorial</a:t>
                      </a:r>
                      <a:r>
                        <a:rPr lang="en-US" sz="1200" dirty="0">
                          <a:effectLst/>
                        </a:rPr>
                        <a:t> : {$max : "$likes"}}}])</a:t>
                      </a:r>
                    </a:p>
                  </a:txBody>
                  <a:tcPr marL="84587" marR="84587" marT="76200" marB="76200"/>
                </a:tc>
                <a:extLst>
                  <a:ext uri="{0D108BD9-81ED-4DB2-BD59-A6C34878D82A}">
                    <a16:rowId xmlns:a16="http://schemas.microsoft.com/office/drawing/2014/main" val="806262651"/>
                  </a:ext>
                </a:extLst>
              </a:tr>
              <a:tr h="370840">
                <a:tc>
                  <a:txBody>
                    <a:bodyPr/>
                    <a:lstStyle/>
                    <a:p>
                      <a:pPr algn="ctr" fontAlgn="ctr"/>
                      <a:r>
                        <a:rPr lang="en-US" sz="1200">
                          <a:effectLst/>
                        </a:rPr>
                        <a:t>$push</a:t>
                      </a:r>
                    </a:p>
                  </a:txBody>
                  <a:tcPr marL="84587" marR="84587" marT="76200" marB="76200" anchor="ctr"/>
                </a:tc>
                <a:tc>
                  <a:txBody>
                    <a:bodyPr/>
                    <a:lstStyle/>
                    <a:p>
                      <a:pPr fontAlgn="t"/>
                      <a:r>
                        <a:rPr lang="en-US" sz="1200" dirty="0">
                          <a:effectLst/>
                        </a:rPr>
                        <a:t>Inserts the value to an array in the resulting document.</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url</a:t>
                      </a:r>
                      <a:r>
                        <a:rPr lang="en-US" sz="1200" dirty="0">
                          <a:effectLst/>
                        </a:rPr>
                        <a:t> : {$push: "$</a:t>
                      </a:r>
                      <a:r>
                        <a:rPr lang="en-US" sz="1200" dirty="0" err="1">
                          <a:effectLst/>
                        </a:rPr>
                        <a:t>url</a:t>
                      </a:r>
                      <a:r>
                        <a:rPr lang="en-US" sz="1200" dirty="0">
                          <a:effectLst/>
                        </a:rPr>
                        <a:t>"}}}])</a:t>
                      </a:r>
                    </a:p>
                  </a:txBody>
                  <a:tcPr marL="84587" marR="84587" marT="76200" marB="76200"/>
                </a:tc>
                <a:extLst>
                  <a:ext uri="{0D108BD9-81ED-4DB2-BD59-A6C34878D82A}">
                    <a16:rowId xmlns:a16="http://schemas.microsoft.com/office/drawing/2014/main" val="3131335680"/>
                  </a:ext>
                </a:extLst>
              </a:tr>
              <a:tr h="370840">
                <a:tc>
                  <a:txBody>
                    <a:bodyPr/>
                    <a:lstStyle/>
                    <a:p>
                      <a:pPr algn="ctr" fontAlgn="ctr"/>
                      <a:r>
                        <a:rPr lang="en-US" sz="1200">
                          <a:effectLst/>
                        </a:rPr>
                        <a:t>$addToSet</a:t>
                      </a:r>
                    </a:p>
                  </a:txBody>
                  <a:tcPr marL="84587" marR="84587" marT="76200" marB="76200" anchor="ctr"/>
                </a:tc>
                <a:tc>
                  <a:txBody>
                    <a:bodyPr/>
                    <a:lstStyle/>
                    <a:p>
                      <a:pPr fontAlgn="t"/>
                      <a:r>
                        <a:rPr lang="en-US" sz="1200" dirty="0">
                          <a:effectLst/>
                        </a:rPr>
                        <a:t>Inserts the value to an array in the resulting document but does not create duplicates.</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url</a:t>
                      </a:r>
                      <a:r>
                        <a:rPr lang="en-US" sz="1200" dirty="0">
                          <a:effectLst/>
                        </a:rPr>
                        <a:t> : {$</a:t>
                      </a:r>
                      <a:r>
                        <a:rPr lang="en-US" sz="1200" dirty="0" err="1">
                          <a:effectLst/>
                        </a:rPr>
                        <a:t>addToSet</a:t>
                      </a:r>
                      <a:r>
                        <a:rPr lang="en-US" sz="1200" dirty="0">
                          <a:effectLst/>
                        </a:rPr>
                        <a:t> : "$</a:t>
                      </a:r>
                      <a:r>
                        <a:rPr lang="en-US" sz="1200" dirty="0" err="1">
                          <a:effectLst/>
                        </a:rPr>
                        <a:t>url</a:t>
                      </a:r>
                      <a:r>
                        <a:rPr lang="en-US" sz="1200" dirty="0">
                          <a:effectLst/>
                        </a:rPr>
                        <a:t>"}}}])</a:t>
                      </a:r>
                    </a:p>
                  </a:txBody>
                  <a:tcPr marL="84587" marR="84587" marT="76200" marB="76200"/>
                </a:tc>
                <a:extLst>
                  <a:ext uri="{0D108BD9-81ED-4DB2-BD59-A6C34878D82A}">
                    <a16:rowId xmlns:a16="http://schemas.microsoft.com/office/drawing/2014/main" val="788116357"/>
                  </a:ext>
                </a:extLst>
              </a:tr>
              <a:tr h="370840">
                <a:tc>
                  <a:txBody>
                    <a:bodyPr/>
                    <a:lstStyle/>
                    <a:p>
                      <a:pPr algn="ctr" fontAlgn="ctr"/>
                      <a:r>
                        <a:rPr lang="en-US" sz="1200">
                          <a:effectLst/>
                        </a:rPr>
                        <a:t>$first</a:t>
                      </a:r>
                    </a:p>
                  </a:txBody>
                  <a:tcPr marL="84587" marR="84587" marT="76200" marB="76200" anchor="ctr"/>
                </a:tc>
                <a:tc>
                  <a:txBody>
                    <a:bodyPr/>
                    <a:lstStyle/>
                    <a:p>
                      <a:pPr fontAlgn="t"/>
                      <a:r>
                        <a:rPr lang="en-US" sz="1200">
                          <a:effectLst/>
                        </a:rPr>
                        <a:t>Gets the first document from the source documents according to the grouping. Typically this makes only sense together with some previously applied “$sort”-stage.</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first_url</a:t>
                      </a:r>
                      <a:r>
                        <a:rPr lang="en-US" sz="1200" dirty="0">
                          <a:effectLst/>
                        </a:rPr>
                        <a:t> : {$first : "$</a:t>
                      </a:r>
                      <a:r>
                        <a:rPr lang="en-US" sz="1200" dirty="0" err="1">
                          <a:effectLst/>
                        </a:rPr>
                        <a:t>url</a:t>
                      </a:r>
                      <a:r>
                        <a:rPr lang="en-US" sz="1200" dirty="0">
                          <a:effectLst/>
                        </a:rPr>
                        <a:t>"}}}])</a:t>
                      </a:r>
                    </a:p>
                  </a:txBody>
                  <a:tcPr marL="84587" marR="84587" marT="76200" marB="76200"/>
                </a:tc>
                <a:extLst>
                  <a:ext uri="{0D108BD9-81ED-4DB2-BD59-A6C34878D82A}">
                    <a16:rowId xmlns:a16="http://schemas.microsoft.com/office/drawing/2014/main" val="487336738"/>
                  </a:ext>
                </a:extLst>
              </a:tr>
              <a:tr h="370840">
                <a:tc>
                  <a:txBody>
                    <a:bodyPr/>
                    <a:lstStyle/>
                    <a:p>
                      <a:pPr algn="ctr" fontAlgn="ctr"/>
                      <a:r>
                        <a:rPr lang="en-US" sz="1200">
                          <a:effectLst/>
                        </a:rPr>
                        <a:t>$last</a:t>
                      </a:r>
                    </a:p>
                  </a:txBody>
                  <a:tcPr marL="84587" marR="84587" marT="76200" marB="76200" anchor="ctr"/>
                </a:tc>
                <a:tc>
                  <a:txBody>
                    <a:bodyPr/>
                    <a:lstStyle/>
                    <a:p>
                      <a:pPr fontAlgn="t"/>
                      <a:r>
                        <a:rPr lang="en-US" sz="1200">
                          <a:effectLst/>
                        </a:rPr>
                        <a:t>Gets the last document from the source documents according to the grouping. Typically this makes only sense together with some previously applied “$sort”-stage.</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last_url</a:t>
                      </a:r>
                      <a:r>
                        <a:rPr lang="en-US" sz="1200" dirty="0">
                          <a:effectLst/>
                        </a:rPr>
                        <a:t> : {$last : "$</a:t>
                      </a:r>
                      <a:r>
                        <a:rPr lang="en-US" sz="1200" dirty="0" err="1">
                          <a:effectLst/>
                        </a:rPr>
                        <a:t>url</a:t>
                      </a:r>
                      <a:r>
                        <a:rPr lang="en-US" sz="1200" dirty="0">
                          <a:effectLst/>
                        </a:rPr>
                        <a:t>"}}}])</a:t>
                      </a:r>
                    </a:p>
                  </a:txBody>
                  <a:tcPr marL="84587" marR="84587" marT="76200" marB="76200"/>
                </a:tc>
                <a:extLst>
                  <a:ext uri="{0D108BD9-81ED-4DB2-BD59-A6C34878D82A}">
                    <a16:rowId xmlns:a16="http://schemas.microsoft.com/office/drawing/2014/main" val="3903139115"/>
                  </a:ext>
                </a:extLst>
              </a:tr>
              <a:tr h="370840">
                <a:tc>
                  <a:txBody>
                    <a:bodyPr/>
                    <a:lstStyle/>
                    <a:p>
                      <a:pPr algn="ctr" fontAlgn="ctr"/>
                      <a:r>
                        <a:rPr lang="en-US" sz="1200" dirty="0">
                          <a:effectLst/>
                        </a:rPr>
                        <a:t>$unwind</a:t>
                      </a:r>
                    </a:p>
                  </a:txBody>
                  <a:tcPr marL="84587" marR="84587" marT="76200" marB="76200" anchor="ctr"/>
                </a:tc>
                <a:tc>
                  <a:txBody>
                    <a:bodyPr/>
                    <a:lstStyle/>
                    <a:p>
                      <a:pPr fontAlgn="t"/>
                      <a:r>
                        <a:rPr lang="en-US" sz="1125" b="0" i="0" kern="1200" dirty="0">
                          <a:solidFill>
                            <a:schemeClr val="dk1"/>
                          </a:solidFill>
                          <a:effectLst/>
                          <a:latin typeface="+mn-lt"/>
                          <a:ea typeface="+mn-ea"/>
                          <a:cs typeface="+mn-cs"/>
                        </a:rPr>
                        <a:t>Deconstructs an array field from the input documents to output a document for </a:t>
                      </a:r>
                      <a:r>
                        <a:rPr lang="en-US" sz="1125" b="0" i="1" kern="1200" dirty="0">
                          <a:solidFill>
                            <a:schemeClr val="dk1"/>
                          </a:solidFill>
                          <a:effectLst/>
                          <a:latin typeface="+mn-lt"/>
                          <a:ea typeface="+mn-ea"/>
                          <a:cs typeface="+mn-cs"/>
                        </a:rPr>
                        <a:t>each</a:t>
                      </a:r>
                      <a:r>
                        <a:rPr lang="en-US" sz="1125" b="0" i="0" kern="1200" dirty="0">
                          <a:solidFill>
                            <a:schemeClr val="dk1"/>
                          </a:solidFill>
                          <a:effectLst/>
                          <a:latin typeface="+mn-lt"/>
                          <a:ea typeface="+mn-ea"/>
                          <a:cs typeface="+mn-cs"/>
                        </a:rPr>
                        <a:t> element. Each output document is the input document with the value of the array field replaced by the element.</a:t>
                      </a:r>
                      <a:endParaRPr lang="en-US" sz="1200" dirty="0">
                        <a:effectLst/>
                      </a:endParaRPr>
                    </a:p>
                  </a:txBody>
                  <a:tcPr marL="84587" marR="84587" marT="76200" marB="76200"/>
                </a:tc>
                <a:tc>
                  <a:txBody>
                    <a:bodyPr/>
                    <a:lstStyle/>
                    <a:p>
                      <a:pPr fontAlgn="t"/>
                      <a:r>
                        <a:rPr lang="en-US" sz="1200" dirty="0" err="1">
                          <a:effectLst/>
                        </a:rPr>
                        <a:t>db.inventory.aggregate</a:t>
                      </a:r>
                      <a:r>
                        <a:rPr lang="en-US" sz="1200" dirty="0">
                          <a:effectLst/>
                        </a:rPr>
                        <a:t>(</a:t>
                      </a:r>
                      <a:r>
                        <a:rPr lang="en-US" sz="1200" dirty="0"/>
                        <a:t> </a:t>
                      </a:r>
                      <a:r>
                        <a:rPr lang="en-US" sz="1200" dirty="0">
                          <a:effectLst/>
                        </a:rPr>
                        <a:t>[</a:t>
                      </a:r>
                      <a:r>
                        <a:rPr lang="en-US" sz="1200" dirty="0"/>
                        <a:t> </a:t>
                      </a:r>
                      <a:r>
                        <a:rPr lang="en-US" sz="1200" dirty="0">
                          <a:effectLst/>
                        </a:rPr>
                        <a:t>{</a:t>
                      </a:r>
                      <a:r>
                        <a:rPr lang="en-US" sz="1200" dirty="0"/>
                        <a:t> </a:t>
                      </a:r>
                      <a:r>
                        <a:rPr lang="en-US" sz="1200" dirty="0">
                          <a:effectLst/>
                        </a:rPr>
                        <a:t>$unwind</a:t>
                      </a:r>
                      <a:r>
                        <a:rPr lang="en-US" sz="1200" dirty="0"/>
                        <a:t> </a:t>
                      </a:r>
                      <a:r>
                        <a:rPr lang="en-US" sz="1125" kern="1200" dirty="0">
                          <a:solidFill>
                            <a:schemeClr val="dk1"/>
                          </a:solidFill>
                          <a:effectLst/>
                          <a:latin typeface="+mn-lt"/>
                          <a:ea typeface="+mn-ea"/>
                          <a:cs typeface="+mn-cs"/>
                        </a:rPr>
                        <a:t>:</a:t>
                      </a:r>
                      <a:r>
                        <a:rPr lang="en-US" sz="1200" dirty="0"/>
                        <a:t> </a:t>
                      </a:r>
                      <a:r>
                        <a:rPr lang="en-US" sz="1125" kern="1200" dirty="0">
                          <a:solidFill>
                            <a:schemeClr val="dk1"/>
                          </a:solidFill>
                          <a:effectLst/>
                          <a:latin typeface="+mn-lt"/>
                          <a:ea typeface="+mn-ea"/>
                          <a:cs typeface="+mn-cs"/>
                        </a:rPr>
                        <a:t>"$sizes"</a:t>
                      </a:r>
                      <a:r>
                        <a:rPr lang="en-US" sz="1200" dirty="0"/>
                        <a:t> </a:t>
                      </a:r>
                      <a:r>
                        <a:rPr lang="en-US" sz="1200" dirty="0">
                          <a:effectLst/>
                        </a:rPr>
                        <a:t>}</a:t>
                      </a:r>
                      <a:r>
                        <a:rPr lang="en-US" sz="1200" dirty="0"/>
                        <a:t> </a:t>
                      </a:r>
                      <a:r>
                        <a:rPr lang="en-US" sz="1200" dirty="0">
                          <a:effectLst/>
                        </a:rPr>
                        <a:t>]</a:t>
                      </a:r>
                      <a:r>
                        <a:rPr lang="en-US" sz="1200" dirty="0"/>
                        <a:t> </a:t>
                      </a:r>
                      <a:r>
                        <a:rPr lang="en-US" sz="1200" dirty="0">
                          <a:effectLst/>
                        </a:rPr>
                        <a:t>)</a:t>
                      </a:r>
                    </a:p>
                  </a:txBody>
                  <a:tcPr marL="84587" marR="84587" marT="76200" marB="76200"/>
                </a:tc>
                <a:extLst>
                  <a:ext uri="{0D108BD9-81ED-4DB2-BD59-A6C34878D82A}">
                    <a16:rowId xmlns:a16="http://schemas.microsoft.com/office/drawing/2014/main" val="3475038462"/>
                  </a:ext>
                </a:extLst>
              </a:tr>
            </a:tbl>
          </a:graphicData>
        </a:graphic>
      </p:graphicFrame>
    </p:spTree>
    <p:extLst>
      <p:ext uri="{BB962C8B-B14F-4D97-AF65-F5344CB8AC3E}">
        <p14:creationId xmlns:p14="http://schemas.microsoft.com/office/powerpoint/2010/main" val="370252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r>
              <a:rPr lang="en-US" altLang="en-US" dirty="0"/>
              <a:t>MongoDB Replication</a:t>
            </a:r>
          </a:p>
        </p:txBody>
      </p:sp>
      <p:sp>
        <p:nvSpPr>
          <p:cNvPr id="12" name="Subtitle 11">
            <a:extLst>
              <a:ext uri="{FF2B5EF4-FFF2-40B4-BE49-F238E27FC236}">
                <a16:creationId xmlns:a16="http://schemas.microsoft.com/office/drawing/2014/main" id="{A71F5496-ADD1-4A9F-B279-55896E4535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664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a:t>
            </a:r>
            <a:br>
              <a:rPr lang="en-US" dirty="0"/>
            </a:br>
            <a:endParaRPr lang="en-US" dirty="0"/>
          </a:p>
        </p:txBody>
      </p:sp>
      <p:sp>
        <p:nvSpPr>
          <p:cNvPr id="3" name="Content Placeholder 2"/>
          <p:cNvSpPr>
            <a:spLocks noGrp="1"/>
          </p:cNvSpPr>
          <p:nvPr>
            <p:ph idx="1"/>
          </p:nvPr>
        </p:nvSpPr>
        <p:spPr/>
        <p:txBody>
          <a:bodyPr/>
          <a:lstStyle/>
          <a:p>
            <a:r>
              <a:rPr lang="en-US" dirty="0"/>
              <a:t>Synchronizing data across multiple servers</a:t>
            </a:r>
          </a:p>
          <a:p>
            <a:r>
              <a:rPr lang="en-US" dirty="0"/>
              <a:t>Redundancy and data high availability</a:t>
            </a:r>
          </a:p>
        </p:txBody>
      </p:sp>
      <p:pic>
        <p:nvPicPr>
          <p:cNvPr id="6" name="Picture 4" descr="Diagram of a 3 member replica set that consists of a primary and two second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456878"/>
            <a:ext cx="5788663" cy="25253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 of an election of a new primary. In a three member replica set with two secondaries, the primary becomes unreachable. The loss of a primary triggers an election where one of the secondaries becomes the new pri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585" y="2871051"/>
            <a:ext cx="4104456" cy="31111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5E98C3-410A-42D3-B41B-B04188D03B6F}"/>
              </a:ext>
            </a:extLst>
          </p:cNvPr>
          <p:cNvSpPr txBox="1"/>
          <p:nvPr/>
        </p:nvSpPr>
        <p:spPr>
          <a:xfrm>
            <a:off x="7554811" y="2363220"/>
            <a:ext cx="2134004" cy="338554"/>
          </a:xfrm>
          <a:prstGeom prst="rect">
            <a:avLst/>
          </a:prstGeom>
          <a:noFill/>
        </p:spPr>
        <p:txBody>
          <a:bodyPr wrap="square" rtlCol="0">
            <a:spAutoFit/>
          </a:bodyPr>
          <a:lstStyle/>
          <a:p>
            <a:r>
              <a:rPr lang="en-US" sz="1600" b="1" dirty="0">
                <a:solidFill>
                  <a:srgbClr val="FF0000"/>
                </a:solidFill>
              </a:rPr>
              <a:t>Automatic Failover</a:t>
            </a:r>
          </a:p>
        </p:txBody>
      </p:sp>
    </p:spTree>
    <p:extLst>
      <p:ext uri="{BB962C8B-B14F-4D97-AF65-F5344CB8AC3E}">
        <p14:creationId xmlns:p14="http://schemas.microsoft.com/office/powerpoint/2010/main" val="311614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Replication?</a:t>
            </a:r>
            <a:br>
              <a:rPr lang="en-US"/>
            </a:br>
            <a:endParaRPr lang="en-US" dirty="0"/>
          </a:p>
        </p:txBody>
      </p:sp>
      <p:sp>
        <p:nvSpPr>
          <p:cNvPr id="3" name="Content Placeholder 2"/>
          <p:cNvSpPr>
            <a:spLocks noGrp="1"/>
          </p:cNvSpPr>
          <p:nvPr>
            <p:ph idx="1"/>
          </p:nvPr>
        </p:nvSpPr>
        <p:spPr/>
        <p:txBody>
          <a:bodyPr/>
          <a:lstStyle/>
          <a:p>
            <a:r>
              <a:rPr lang="en-US" dirty="0"/>
              <a:t>To keep your data safe</a:t>
            </a:r>
          </a:p>
          <a:p>
            <a:r>
              <a:rPr lang="en-US" dirty="0"/>
              <a:t>High (24*7) availability of data</a:t>
            </a:r>
          </a:p>
          <a:p>
            <a:r>
              <a:rPr lang="en-US" dirty="0"/>
              <a:t>Disaster recovery</a:t>
            </a:r>
          </a:p>
          <a:p>
            <a:r>
              <a:rPr lang="en-US" dirty="0"/>
              <a:t>No downtime for maintenance (like backups, index rebuilds, compaction)</a:t>
            </a:r>
          </a:p>
          <a:p>
            <a:r>
              <a:rPr lang="en-US" dirty="0"/>
              <a:t>Read scaling (extra copies to read from)</a:t>
            </a:r>
          </a:p>
          <a:p>
            <a:r>
              <a:rPr lang="en-US" dirty="0"/>
              <a:t>Replica set is transparent to the application</a:t>
            </a:r>
          </a:p>
        </p:txBody>
      </p:sp>
    </p:spTree>
    <p:extLst>
      <p:ext uri="{BB962C8B-B14F-4D97-AF65-F5344CB8AC3E}">
        <p14:creationId xmlns:p14="http://schemas.microsoft.com/office/powerpoint/2010/main" val="187467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Replica Set</a:t>
            </a:r>
            <a:endParaRPr lang="en-US" dirty="0"/>
          </a:p>
        </p:txBody>
      </p:sp>
      <p:pic>
        <p:nvPicPr>
          <p:cNvPr id="4" name="Content Placeholder 3"/>
          <p:cNvPicPr>
            <a:picLocks noGrp="1" noChangeAspect="1"/>
          </p:cNvPicPr>
          <p:nvPr>
            <p:ph idx="1"/>
          </p:nvPr>
        </p:nvPicPr>
        <p:blipFill>
          <a:blip r:embed="rId2"/>
          <a:stretch>
            <a:fillRect/>
          </a:stretch>
        </p:blipFill>
        <p:spPr>
          <a:xfrm>
            <a:off x="1935526" y="1714500"/>
            <a:ext cx="6606448" cy="4267200"/>
          </a:xfrm>
        </p:spPr>
      </p:pic>
    </p:spTree>
    <p:extLst>
      <p:ext uri="{BB962C8B-B14F-4D97-AF65-F5344CB8AC3E}">
        <p14:creationId xmlns:p14="http://schemas.microsoft.com/office/powerpoint/2010/main" val="210568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52C586-27DB-4218-80E6-F0DE82C50824}"/>
              </a:ext>
            </a:extLst>
          </p:cNvPr>
          <p:cNvSpPr>
            <a:spLocks noGrp="1"/>
          </p:cNvSpPr>
          <p:nvPr>
            <p:ph type="ctrTitle"/>
          </p:nvPr>
        </p:nvSpPr>
        <p:spPr/>
        <p:txBody>
          <a:bodyPr/>
          <a:lstStyle/>
          <a:p>
            <a:r>
              <a:rPr lang="en-US" dirty="0"/>
              <a:t>MongoDB </a:t>
            </a:r>
            <a:r>
              <a:rPr lang="en-US" dirty="0" err="1"/>
              <a:t>Sharding</a:t>
            </a:r>
            <a:endParaRPr lang="en-US" dirty="0"/>
          </a:p>
        </p:txBody>
      </p:sp>
      <p:sp>
        <p:nvSpPr>
          <p:cNvPr id="5" name="Subtitle 4">
            <a:extLst>
              <a:ext uri="{FF2B5EF4-FFF2-40B4-BE49-F238E27FC236}">
                <a16:creationId xmlns:a16="http://schemas.microsoft.com/office/drawing/2014/main" id="{5C2C2E89-BF1C-4416-963C-8E05804746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045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Sharding</a:t>
            </a:r>
            <a:br>
              <a:rPr lang="en-US" dirty="0"/>
            </a:br>
            <a:endParaRPr lang="en-US" dirty="0"/>
          </a:p>
        </p:txBody>
      </p:sp>
      <p:sp>
        <p:nvSpPr>
          <p:cNvPr id="3" name="Content Placeholder 2"/>
          <p:cNvSpPr>
            <a:spLocks noGrp="1"/>
          </p:cNvSpPr>
          <p:nvPr>
            <p:ph idx="1"/>
          </p:nvPr>
        </p:nvSpPr>
        <p:spPr/>
        <p:txBody>
          <a:bodyPr/>
          <a:lstStyle/>
          <a:p>
            <a:r>
              <a:rPr lang="en-US" dirty="0"/>
              <a:t>Supports</a:t>
            </a:r>
          </a:p>
          <a:p>
            <a:pPr lvl="1"/>
            <a:r>
              <a:rPr lang="en-US" b="1" dirty="0">
                <a:solidFill>
                  <a:srgbClr val="FF0000"/>
                </a:solidFill>
              </a:rPr>
              <a:t>Large data </a:t>
            </a:r>
            <a:r>
              <a:rPr lang="en-US" dirty="0"/>
              <a:t>sets</a:t>
            </a:r>
          </a:p>
          <a:p>
            <a:pPr lvl="2"/>
            <a:r>
              <a:rPr lang="en-US" dirty="0"/>
              <a:t>working set sizes larger than the system’s RAM stress the I/O capacity of disk drives</a:t>
            </a:r>
          </a:p>
          <a:p>
            <a:pPr lvl="2"/>
            <a:r>
              <a:rPr lang="en-US" dirty="0"/>
              <a:t>HDD, CPU or RAM limits are reached</a:t>
            </a:r>
          </a:p>
          <a:p>
            <a:pPr lvl="1"/>
            <a:r>
              <a:rPr lang="en-US" b="1" dirty="0">
                <a:solidFill>
                  <a:srgbClr val="FF0000"/>
                </a:solidFill>
              </a:rPr>
              <a:t>High throughput </a:t>
            </a:r>
            <a:r>
              <a:rPr lang="en-US" dirty="0"/>
              <a:t>operations</a:t>
            </a:r>
          </a:p>
          <a:p>
            <a:r>
              <a:rPr lang="en-US" dirty="0"/>
              <a:t>Horizontal scaling</a:t>
            </a:r>
          </a:p>
          <a:p>
            <a:pPr lvl="1"/>
            <a:r>
              <a:rPr lang="en-US" dirty="0"/>
              <a:t>Storing data across </a:t>
            </a:r>
            <a:r>
              <a:rPr lang="en-US" b="1" dirty="0">
                <a:solidFill>
                  <a:srgbClr val="FF0000"/>
                </a:solidFill>
              </a:rPr>
              <a:t>multiple machines</a:t>
            </a:r>
          </a:p>
          <a:p>
            <a:r>
              <a:rPr lang="en-US" dirty="0"/>
              <a:t>Advantages</a:t>
            </a:r>
          </a:p>
          <a:p>
            <a:pPr lvl="1"/>
            <a:r>
              <a:rPr lang="en-US" dirty="0"/>
              <a:t>Read/Write</a:t>
            </a:r>
          </a:p>
          <a:p>
            <a:pPr lvl="1"/>
            <a:r>
              <a:rPr lang="en-US" dirty="0"/>
              <a:t>Storage Capacity</a:t>
            </a:r>
          </a:p>
          <a:p>
            <a:pPr lvl="1"/>
            <a:r>
              <a:rPr lang="en-US" dirty="0"/>
              <a:t>High Availability</a:t>
            </a:r>
          </a:p>
        </p:txBody>
      </p:sp>
    </p:spTree>
    <p:extLst>
      <p:ext uri="{BB962C8B-B14F-4D97-AF65-F5344CB8AC3E}">
        <p14:creationId xmlns:p14="http://schemas.microsoft.com/office/powerpoint/2010/main" val="406324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Sharding</a:t>
            </a:r>
            <a:r>
              <a:rPr lang="en-US" dirty="0"/>
              <a:t> cluster</a:t>
            </a:r>
            <a:br>
              <a:rPr lang="en-US" dirty="0"/>
            </a:br>
            <a:endParaRPr lang="en-US" dirty="0"/>
          </a:p>
        </p:txBody>
      </p:sp>
      <p:sp>
        <p:nvSpPr>
          <p:cNvPr id="3" name="Content Placeholder 2"/>
          <p:cNvSpPr>
            <a:spLocks noGrp="1"/>
          </p:cNvSpPr>
          <p:nvPr>
            <p:ph idx="1"/>
          </p:nvPr>
        </p:nvSpPr>
        <p:spPr>
          <a:xfrm>
            <a:off x="571501" y="1714501"/>
            <a:ext cx="4114800" cy="4267729"/>
          </a:xfrm>
        </p:spPr>
        <p:txBody>
          <a:bodyPr/>
          <a:lstStyle/>
          <a:p>
            <a:r>
              <a:rPr lang="en-US" b="1" dirty="0"/>
              <a:t>Shard</a:t>
            </a:r>
            <a:r>
              <a:rPr lang="en-US" dirty="0"/>
              <a:t> - subset of the </a:t>
            </a:r>
            <a:r>
              <a:rPr lang="en-US" dirty="0" err="1"/>
              <a:t>sharded</a:t>
            </a:r>
            <a:r>
              <a:rPr lang="en-US" dirty="0"/>
              <a:t> data</a:t>
            </a:r>
          </a:p>
          <a:p>
            <a:r>
              <a:rPr lang="en-US" b="1" dirty="0"/>
              <a:t>Mongos</a:t>
            </a:r>
            <a:r>
              <a:rPr lang="en-US" dirty="0"/>
              <a:t> - query router, interface with client apps to shards. </a:t>
            </a:r>
          </a:p>
          <a:p>
            <a:r>
              <a:rPr lang="en-US" b="1" dirty="0"/>
              <a:t>Config servers</a:t>
            </a:r>
            <a:r>
              <a:rPr lang="en-US" dirty="0"/>
              <a:t> - metadata and configuration</a:t>
            </a:r>
          </a:p>
          <a:p>
            <a:endParaRPr lang="en-US" dirty="0"/>
          </a:p>
        </p:txBody>
      </p:sp>
      <p:pic>
        <p:nvPicPr>
          <p:cNvPr id="4" name="Picture 3">
            <a:extLst>
              <a:ext uri="{FF2B5EF4-FFF2-40B4-BE49-F238E27FC236}">
                <a16:creationId xmlns:a16="http://schemas.microsoft.com/office/drawing/2014/main" id="{EE6EECFC-D261-461C-ADDC-D9096BF21048}"/>
              </a:ext>
            </a:extLst>
          </p:cNvPr>
          <p:cNvPicPr>
            <a:picLocks noChangeAspect="1"/>
          </p:cNvPicPr>
          <p:nvPr/>
        </p:nvPicPr>
        <p:blipFill>
          <a:blip r:embed="rId3"/>
          <a:stretch>
            <a:fillRect/>
          </a:stretch>
        </p:blipFill>
        <p:spPr>
          <a:xfrm>
            <a:off x="4973443" y="1545834"/>
            <a:ext cx="6647057" cy="4665722"/>
          </a:xfrm>
          <a:prstGeom prst="rect">
            <a:avLst/>
          </a:prstGeom>
        </p:spPr>
      </p:pic>
    </p:spTree>
    <p:extLst>
      <p:ext uri="{BB962C8B-B14F-4D97-AF65-F5344CB8AC3E}">
        <p14:creationId xmlns:p14="http://schemas.microsoft.com/office/powerpoint/2010/main" val="161681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Shard Example</a:t>
            </a:r>
            <a:endParaRPr lang="en-US" dirty="0"/>
          </a:p>
        </p:txBody>
      </p:sp>
      <p:sp>
        <p:nvSpPr>
          <p:cNvPr id="13" name="Content Placeholder 12">
            <a:extLst>
              <a:ext uri="{FF2B5EF4-FFF2-40B4-BE49-F238E27FC236}">
                <a16:creationId xmlns:a16="http://schemas.microsoft.com/office/drawing/2014/main" id="{8471BE80-C7BA-4B30-89B0-A98118B5869F}"/>
              </a:ext>
            </a:extLst>
          </p:cNvPr>
          <p:cNvSpPr>
            <a:spLocks noGrp="1"/>
          </p:cNvSpPr>
          <p:nvPr>
            <p:ph idx="1"/>
          </p:nvPr>
        </p:nvSpPr>
        <p:spPr/>
        <p:txBody>
          <a:bodyPr/>
          <a:lstStyle/>
          <a:p>
            <a:endParaRPr lang="en-US"/>
          </a:p>
        </p:txBody>
      </p:sp>
      <p:pic>
        <p:nvPicPr>
          <p:cNvPr id="65538" name="Picture 2" descr="http://www.cumulogic.com/wp-content/uploads/2013/05/fig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215" y="1492917"/>
            <a:ext cx="9440142" cy="448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12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510D-7E8B-4764-8DA6-E0EB432D4CBF}"/>
              </a:ext>
            </a:extLst>
          </p:cNvPr>
          <p:cNvSpPr>
            <a:spLocks noGrp="1"/>
          </p:cNvSpPr>
          <p:nvPr>
            <p:ph type="title"/>
          </p:nvPr>
        </p:nvSpPr>
        <p:spPr/>
        <p:txBody>
          <a:bodyPr/>
          <a:lstStyle/>
          <a:p>
            <a:r>
              <a:rPr lang="en-US" dirty="0" err="1"/>
              <a:t>Sharded</a:t>
            </a:r>
            <a:r>
              <a:rPr lang="en-US" dirty="0"/>
              <a:t> vs Non-</a:t>
            </a:r>
            <a:r>
              <a:rPr lang="en-US" dirty="0" err="1"/>
              <a:t>Sharded</a:t>
            </a:r>
            <a:r>
              <a:rPr lang="en-US" dirty="0"/>
              <a:t> Collections</a:t>
            </a:r>
            <a:br>
              <a:rPr lang="en-US" dirty="0"/>
            </a:br>
            <a:endParaRPr lang="en-US" dirty="0"/>
          </a:p>
        </p:txBody>
      </p:sp>
      <p:pic>
        <p:nvPicPr>
          <p:cNvPr id="4" name="Content Placeholder 3">
            <a:extLst>
              <a:ext uri="{FF2B5EF4-FFF2-40B4-BE49-F238E27FC236}">
                <a16:creationId xmlns:a16="http://schemas.microsoft.com/office/drawing/2014/main" id="{F9B5C979-4E0A-4EDB-8B6F-847A9C4EE51C}"/>
              </a:ext>
            </a:extLst>
          </p:cNvPr>
          <p:cNvPicPr>
            <a:picLocks noGrp="1" noChangeAspect="1"/>
          </p:cNvPicPr>
          <p:nvPr>
            <p:ph idx="1"/>
          </p:nvPr>
        </p:nvPicPr>
        <p:blipFill>
          <a:blip r:embed="rId2"/>
          <a:stretch>
            <a:fillRect/>
          </a:stretch>
        </p:blipFill>
        <p:spPr>
          <a:xfrm>
            <a:off x="3257845" y="1714500"/>
            <a:ext cx="3961810" cy="4267200"/>
          </a:xfrm>
          <a:prstGeom prst="rect">
            <a:avLst/>
          </a:prstGeom>
        </p:spPr>
      </p:pic>
    </p:spTree>
    <p:extLst>
      <p:ext uri="{BB962C8B-B14F-4D97-AF65-F5344CB8AC3E}">
        <p14:creationId xmlns:p14="http://schemas.microsoft.com/office/powerpoint/2010/main" val="118769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Duration and Course Timetable</a:t>
            </a:r>
            <a:endParaRPr lang="en-US" dirty="0"/>
          </a:p>
        </p:txBody>
      </p:sp>
      <p:sp>
        <p:nvSpPr>
          <p:cNvPr id="11267" name="Content Placeholder 2"/>
          <p:cNvSpPr>
            <a:spLocks noGrp="1"/>
          </p:cNvSpPr>
          <p:nvPr>
            <p:ph idx="1"/>
          </p:nvPr>
        </p:nvSpPr>
        <p:spPr/>
        <p:txBody>
          <a:bodyPr/>
          <a:lstStyle/>
          <a:p>
            <a:r>
              <a:rPr lang="en-US" altLang="en-US" dirty="0"/>
              <a:t>Course Duration: 3 </a:t>
            </a:r>
            <a:r>
              <a:rPr lang="en-US" altLang="en-US" dirty="0" err="1"/>
              <a:t>hrs</a:t>
            </a:r>
            <a:endParaRPr lang="en-US" altLang="en-US" dirty="0"/>
          </a:p>
          <a:p>
            <a:r>
              <a:rPr lang="en-US" altLang="en-US" dirty="0"/>
              <a:t>Course Timetable: </a:t>
            </a:r>
          </a:p>
          <a:p>
            <a:pPr lvl="1"/>
            <a:r>
              <a:rPr lang="en-US" altLang="en-US" dirty="0"/>
              <a:t>From 9:00 AM -12:00 AM</a:t>
            </a:r>
          </a:p>
          <a:p>
            <a:pPr lvl="1"/>
            <a:r>
              <a:rPr lang="en-US" altLang="en-US" dirty="0"/>
              <a:t>Break 15 minutes from 11:00 – 11:15 AM</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br>
              <a:rPr lang="en-US"/>
            </a:br>
            <a:r>
              <a:rPr lang="en-US"/>
              <a:t>Question &amp; Answer</a:t>
            </a:r>
            <a:endParaRPr lang="en-US" altLang="en-US" dirty="0"/>
          </a:p>
        </p:txBody>
      </p:sp>
      <p:sp>
        <p:nvSpPr>
          <p:cNvPr id="12" name="Subtitle 11">
            <a:extLst>
              <a:ext uri="{FF2B5EF4-FFF2-40B4-BE49-F238E27FC236}">
                <a16:creationId xmlns:a16="http://schemas.microsoft.com/office/drawing/2014/main" id="{6706F0A1-9B56-484D-AD17-DFF872067FB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0760434"/>
      </p:ext>
    </p:extLst>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t>Thank you!</a:t>
            </a:r>
            <a:endParaRPr lang="en-US" altLang="en-US" dirty="0"/>
          </a:p>
        </p:txBody>
      </p:sp>
      <p:sp>
        <p:nvSpPr>
          <p:cNvPr id="11" name="Subtitle 10">
            <a:extLst>
              <a:ext uri="{FF2B5EF4-FFF2-40B4-BE49-F238E27FC236}">
                <a16:creationId xmlns:a16="http://schemas.microsoft.com/office/drawing/2014/main" id="{785A105B-1D6C-4203-A67D-45B42E9B3E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2735551"/>
      </p:ext>
    </p:extLst>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Revision History</a:t>
            </a:r>
            <a:endParaRPr lang="en-US" dirty="0"/>
          </a:p>
        </p:txBody>
      </p:sp>
      <p:graphicFrame>
        <p:nvGraphicFramePr>
          <p:cNvPr id="4" name="Group 77"/>
          <p:cNvGraphicFramePr>
            <a:graphicFrameLocks noGrp="1"/>
          </p:cNvGraphicFramePr>
          <p:nvPr>
            <p:ph idx="1"/>
            <p:extLst>
              <p:ext uri="{D42A27DB-BD31-4B8C-83A1-F6EECF244321}">
                <p14:modId xmlns:p14="http://schemas.microsoft.com/office/powerpoint/2010/main" val="3322672947"/>
              </p:ext>
            </p:extLst>
          </p:nvPr>
        </p:nvGraphicFramePr>
        <p:xfrm>
          <a:off x="571500" y="1714500"/>
          <a:ext cx="11049000" cy="4313898"/>
        </p:xfrm>
        <a:graphic>
          <a:graphicData uri="http://schemas.openxmlformats.org/drawingml/2006/table">
            <a:tbl>
              <a:tblPr/>
              <a:tblGrid>
                <a:gridCol w="1192732">
                  <a:extLst>
                    <a:ext uri="{9D8B030D-6E8A-4147-A177-3AD203B41FA5}">
                      <a16:colId xmlns:a16="http://schemas.microsoft.com/office/drawing/2014/main" val="20000"/>
                    </a:ext>
                  </a:extLst>
                </a:gridCol>
                <a:gridCol w="1010171">
                  <a:extLst>
                    <a:ext uri="{9D8B030D-6E8A-4147-A177-3AD203B41FA5}">
                      <a16:colId xmlns:a16="http://schemas.microsoft.com/office/drawing/2014/main" val="20001"/>
                    </a:ext>
                  </a:extLst>
                </a:gridCol>
                <a:gridCol w="3332753">
                  <a:extLst>
                    <a:ext uri="{9D8B030D-6E8A-4147-A177-3AD203B41FA5}">
                      <a16:colId xmlns:a16="http://schemas.microsoft.com/office/drawing/2014/main" val="20002"/>
                    </a:ext>
                  </a:extLst>
                </a:gridCol>
                <a:gridCol w="1752586">
                  <a:extLst>
                    <a:ext uri="{9D8B030D-6E8A-4147-A177-3AD203B41FA5}">
                      <a16:colId xmlns:a16="http://schemas.microsoft.com/office/drawing/2014/main" val="20003"/>
                    </a:ext>
                  </a:extLst>
                </a:gridCol>
                <a:gridCol w="3760758">
                  <a:extLst>
                    <a:ext uri="{9D8B030D-6E8A-4147-A177-3AD203B41FA5}">
                      <a16:colId xmlns:a16="http://schemas.microsoft.com/office/drawing/2014/main" val="20004"/>
                    </a:ext>
                  </a:extLst>
                </a:gridCol>
              </a:tblGrid>
              <a:tr h="572081">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Date</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a:ln>
                            <a:noFill/>
                          </a:ln>
                          <a:solidFill>
                            <a:schemeClr val="tx1"/>
                          </a:solidFill>
                          <a:effectLst/>
                          <a:latin typeface="Arial" charset="0"/>
                        </a:rPr>
                        <a:t>Version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Description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Updated by</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1" i="0" u="none" strike="noStrike" cap="none" normalizeH="0" baseline="0" dirty="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a:ln>
                            <a:noFill/>
                          </a:ln>
                          <a:solidFill>
                            <a:schemeClr val="tx1"/>
                          </a:solidFill>
                          <a:effectLst/>
                          <a:latin typeface="Arial" charset="0"/>
                        </a:rPr>
                        <a:t>Reviewed and Approved By</a:t>
                      </a: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2853">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11/11/2015</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1.0</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Initial document</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Kien Tran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130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defRPr/>
                      </a:pPr>
                      <a:r>
                        <a:rPr kumimoji="0" lang="en-US" sz="1600" b="0" i="0" u="none" strike="noStrike" cap="none" normalizeH="0" baseline="0" dirty="0">
                          <a:ln>
                            <a:noFill/>
                          </a:ln>
                          <a:solidFill>
                            <a:schemeClr val="tx1"/>
                          </a:solidFill>
                          <a:effectLst/>
                          <a:latin typeface="Arial" charset="0"/>
                        </a:rPr>
                        <a:t>12/1/2015</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1.1</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Adding Sections :</a:t>
                      </a:r>
                    </a:p>
                    <a:p>
                      <a:pPr marL="285750" marR="0" lvl="0" indent="-285750" algn="l" defTabSz="914400" rtl="0" eaLnBrk="0" fontAlgn="base" latinLnBrk="0" hangingPunct="0">
                        <a:lnSpc>
                          <a:spcPct val="85000"/>
                        </a:lnSpc>
                        <a:spcBef>
                          <a:spcPct val="35000"/>
                        </a:spcBef>
                        <a:spcAft>
                          <a:spcPct val="0"/>
                        </a:spcAft>
                        <a:buClr>
                          <a:srgbClr val="CC0033"/>
                        </a:buClr>
                        <a:buSzTx/>
                        <a:buFont typeface="Arial" panose="020B0604020202020204" pitchFamily="34" charset="0"/>
                        <a:buChar char="•"/>
                        <a:tabLst/>
                      </a:pPr>
                      <a:r>
                        <a:rPr kumimoji="0" lang="en-US" sz="1600" b="0" i="0" u="none" strike="noStrike" cap="none" normalizeH="0" baseline="0" dirty="0">
                          <a:ln>
                            <a:noFill/>
                          </a:ln>
                          <a:solidFill>
                            <a:schemeClr val="tx1"/>
                          </a:solidFill>
                          <a:effectLst/>
                          <a:latin typeface="Arial" charset="0"/>
                        </a:rPr>
                        <a:t>Introduction to XML</a:t>
                      </a:r>
                    </a:p>
                    <a:p>
                      <a:pPr marL="285750" marR="0" lvl="0" indent="-285750" algn="l" defTabSz="914400" rtl="0" eaLnBrk="0" fontAlgn="base" latinLnBrk="0" hangingPunct="0">
                        <a:lnSpc>
                          <a:spcPct val="85000"/>
                        </a:lnSpc>
                        <a:spcBef>
                          <a:spcPct val="35000"/>
                        </a:spcBef>
                        <a:spcAft>
                          <a:spcPct val="0"/>
                        </a:spcAft>
                        <a:buClr>
                          <a:srgbClr val="CC0033"/>
                        </a:buClr>
                        <a:buSzTx/>
                        <a:buFont typeface="Arial" panose="020B0604020202020204" pitchFamily="34" charset="0"/>
                        <a:buChar char="•"/>
                        <a:tabLst/>
                      </a:pPr>
                      <a:r>
                        <a:rPr kumimoji="0" lang="en-US" sz="1600" b="0" i="0" u="none" strike="noStrike" cap="none" normalizeH="0" baseline="0" dirty="0">
                          <a:ln>
                            <a:noFill/>
                          </a:ln>
                          <a:solidFill>
                            <a:schemeClr val="tx1"/>
                          </a:solidFill>
                          <a:effectLst/>
                          <a:latin typeface="Arial" charset="0"/>
                        </a:rPr>
                        <a:t>Introduction to JSON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Phu Nguyen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13416">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11/03/2016</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1.2</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Update slides to:</a:t>
                      </a:r>
                    </a:p>
                    <a:p>
                      <a:pPr marL="171450" marR="0" lvl="0" indent="-171450" algn="l" defTabSz="914400" rtl="0" eaLnBrk="0" fontAlgn="base" latinLnBrk="0" hangingPunct="0">
                        <a:lnSpc>
                          <a:spcPct val="85000"/>
                        </a:lnSpc>
                        <a:spcBef>
                          <a:spcPct val="35000"/>
                        </a:spcBef>
                        <a:spcAft>
                          <a:spcPct val="0"/>
                        </a:spcAft>
                        <a:buClr>
                          <a:srgbClr val="CC0033"/>
                        </a:buClr>
                        <a:buSzTx/>
                        <a:buFontTx/>
                        <a:buChar char="-"/>
                        <a:tabLst/>
                      </a:pPr>
                      <a:r>
                        <a:rPr kumimoji="0" lang="en-US" sz="1600" b="0" i="0" u="none" strike="noStrike" cap="none" normalizeH="0" baseline="0" dirty="0">
                          <a:ln>
                            <a:noFill/>
                          </a:ln>
                          <a:solidFill>
                            <a:schemeClr val="tx1"/>
                          </a:solidFill>
                          <a:effectLst/>
                          <a:latin typeface="Arial" charset="0"/>
                        </a:rPr>
                        <a:t>Follow the training’s template (slide 1 – slide 10 )</a:t>
                      </a:r>
                    </a:p>
                    <a:p>
                      <a:pPr marL="171450" marR="0" lvl="0" indent="-171450" algn="l" defTabSz="914400" rtl="0" eaLnBrk="0" fontAlgn="base" latinLnBrk="0" hangingPunct="0">
                        <a:lnSpc>
                          <a:spcPct val="85000"/>
                        </a:lnSpc>
                        <a:spcBef>
                          <a:spcPct val="35000"/>
                        </a:spcBef>
                        <a:spcAft>
                          <a:spcPct val="0"/>
                        </a:spcAft>
                        <a:buClr>
                          <a:srgbClr val="CC0033"/>
                        </a:buClr>
                        <a:buSzTx/>
                        <a:buFontTx/>
                        <a:buChar char="-"/>
                        <a:tabLst/>
                      </a:pPr>
                      <a:r>
                        <a:rPr kumimoji="0" lang="en-US" sz="1600" b="0" i="0" u="none" strike="noStrike" cap="none" normalizeH="0" baseline="0" dirty="0">
                          <a:ln>
                            <a:noFill/>
                          </a:ln>
                          <a:solidFill>
                            <a:schemeClr val="tx1"/>
                          </a:solidFill>
                          <a:effectLst/>
                          <a:latin typeface="Arial" charset="0"/>
                        </a:rPr>
                        <a:t>Update content for chapters: SQL, NoSQL, NoSQL Storage Type, JSON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Trang Nguyen</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err="1">
                          <a:ln>
                            <a:noFill/>
                          </a:ln>
                          <a:solidFill>
                            <a:schemeClr val="tx1"/>
                          </a:solidFill>
                          <a:effectLst/>
                          <a:latin typeface="Arial" charset="0"/>
                        </a:rPr>
                        <a:t>Phu</a:t>
                      </a:r>
                      <a:r>
                        <a:rPr kumimoji="0" lang="en-US" sz="1600" b="0" i="0" u="none" strike="noStrike" cap="none" normalizeH="0" baseline="0" dirty="0">
                          <a:ln>
                            <a:noFill/>
                          </a:ln>
                          <a:solidFill>
                            <a:schemeClr val="tx1"/>
                          </a:solidFill>
                          <a:effectLst/>
                          <a:latin typeface="Arial" charset="0"/>
                        </a:rPr>
                        <a:t> Nguyen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Quang Tran</a:t>
                      </a: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4461">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Aug 2017</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2.0</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Rebrand with DXC Template</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Quang Tran</a:t>
                      </a: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2853">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2853">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Further References</a:t>
            </a:r>
            <a:endParaRPr lang="en-US" dirty="0"/>
          </a:p>
        </p:txBody>
      </p:sp>
      <p:sp>
        <p:nvSpPr>
          <p:cNvPr id="12291" name="Content Placeholder 2"/>
          <p:cNvSpPr>
            <a:spLocks noGrp="1"/>
          </p:cNvSpPr>
          <p:nvPr>
            <p:ph idx="1"/>
          </p:nvPr>
        </p:nvSpPr>
        <p:spPr/>
        <p:txBody>
          <a:bodyPr/>
          <a:lstStyle/>
          <a:p>
            <a:r>
              <a:rPr lang="en-US" altLang="en-US">
                <a:hlinkClick r:id="rId2"/>
              </a:rPr>
              <a:t>https://docs.mongodb.com/</a:t>
            </a:r>
            <a:endParaRPr lang="en-US" altLang="en-US"/>
          </a:p>
          <a:p>
            <a:r>
              <a:rPr lang="en-US" altLang="en-US">
                <a:hlinkClick r:id="rId3"/>
              </a:rPr>
              <a:t>https://www.sitepoint.com/sql-vs-nosql-differences/</a:t>
            </a:r>
            <a:endParaRPr lang="en-US" altLang="en-US"/>
          </a:p>
          <a:p>
            <a:r>
              <a:rPr lang="en-US" altLang="en-US">
                <a:hlinkClick r:id="rId4"/>
              </a:rPr>
              <a:t>https://www.tutorialspoint.com/mongodb/mongodb_java.htm</a:t>
            </a:r>
            <a:endParaRPr lang="en-US" altLang="en-US"/>
          </a:p>
          <a:p>
            <a:r>
              <a:rPr lang="en-US" altLang="en-US">
                <a:hlinkClick r:id="rId5"/>
              </a:rPr>
              <a:t>http://www.jsoneditoronline.org/</a:t>
            </a:r>
            <a:endParaRPr lang="en-US" altLang="en-US"/>
          </a:p>
          <a:p>
            <a:endParaRPr lang="en-US" altLang="en-US"/>
          </a:p>
          <a:p>
            <a:endParaRPr lang="en-US" altLang="en-US"/>
          </a:p>
          <a:p>
            <a:endParaRPr lang="en-US" altLang="en-US" dirty="0"/>
          </a:p>
        </p:txBody>
      </p:sp>
    </p:spTree>
    <p:extLst>
      <p:ext uri="{BB962C8B-B14F-4D97-AF65-F5344CB8AC3E}">
        <p14:creationId xmlns:p14="http://schemas.microsoft.com/office/powerpoint/2010/main" val="155973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 Up Environment</a:t>
            </a:r>
            <a:endParaRPr lang="en-US" dirty="0"/>
          </a:p>
        </p:txBody>
      </p:sp>
      <p:sp>
        <p:nvSpPr>
          <p:cNvPr id="13315" name="Content Placeholder 2"/>
          <p:cNvSpPr>
            <a:spLocks noGrp="1"/>
          </p:cNvSpPr>
          <p:nvPr>
            <p:ph idx="1"/>
          </p:nvPr>
        </p:nvSpPr>
        <p:spPr/>
        <p:txBody>
          <a:bodyPr/>
          <a:lstStyle/>
          <a:p>
            <a:r>
              <a:rPr lang="en-US" altLang="en-US"/>
              <a:t>To complete the course, your PC must install:</a:t>
            </a:r>
          </a:p>
          <a:p>
            <a:pPr lvl="1"/>
            <a:r>
              <a:rPr lang="en-US" altLang="en-US"/>
              <a:t>MongoDB for Windows 64-bit </a:t>
            </a:r>
          </a:p>
          <a:p>
            <a:pPr lvl="1"/>
            <a:r>
              <a:rPr lang="en-US" altLang="en-US"/>
              <a:t>Eclipse</a:t>
            </a:r>
          </a:p>
          <a:p>
            <a:pPr lvl="1"/>
            <a:r>
              <a:rPr lang="en-US" altLang="en-US"/>
              <a:t>Maven</a:t>
            </a:r>
          </a:p>
          <a:p>
            <a:pPr lvl="1"/>
            <a:endParaRPr lang="en-US" altLang="en-US"/>
          </a:p>
          <a:p>
            <a:endParaRPr lang="en-US" altLang="en-US" dirty="0"/>
          </a:p>
        </p:txBody>
      </p:sp>
    </p:spTree>
    <p:extLst>
      <p:ext uri="{BB962C8B-B14F-4D97-AF65-F5344CB8AC3E}">
        <p14:creationId xmlns:p14="http://schemas.microsoft.com/office/powerpoint/2010/main" val="262176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302EF0-963A-42C2-8119-6ACB9971A470}">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B151C02D-3FAB-4303-812F-EEB59C1A2FFC}">
  <ds:schemaRefs>
    <ds:schemaRef ds:uri="http://schemas.microsoft.com/sharepoint/v3/contenttype/forms"/>
  </ds:schemaRefs>
</ds:datastoreItem>
</file>

<file path=customXml/itemProps3.xml><?xml version="1.0" encoding="utf-8"?>
<ds:datastoreItem xmlns:ds="http://schemas.openxmlformats.org/officeDocument/2006/customXml" ds:itemID="{00C0AF7E-57A5-486C-A203-DF57CAD56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2538</Words>
  <Application>Microsoft Office PowerPoint</Application>
  <PresentationFormat>Widescreen</PresentationFormat>
  <Paragraphs>505</Paragraphs>
  <Slides>72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Courier New</vt:lpstr>
      <vt:lpstr>Menlo</vt:lpstr>
      <vt:lpstr>DXC</vt:lpstr>
      <vt:lpstr>SQL &amp; NoSQL</vt:lpstr>
      <vt:lpstr>Introduction</vt:lpstr>
      <vt:lpstr>Course Objectives</vt:lpstr>
      <vt:lpstr>Agenda</vt:lpstr>
      <vt:lpstr>Course Audience and Prerequisite</vt:lpstr>
      <vt:lpstr>Assessment Disciplines</vt:lpstr>
      <vt:lpstr>Duration and Course Timetable</vt:lpstr>
      <vt:lpstr>Further References</vt:lpstr>
      <vt:lpstr>Set Up Environment</vt:lpstr>
      <vt:lpstr>Course Administration </vt:lpstr>
      <vt:lpstr>NoSQL</vt:lpstr>
      <vt:lpstr>What is NoSQL?</vt:lpstr>
      <vt:lpstr>Storage types</vt:lpstr>
      <vt:lpstr>Document store database</vt:lpstr>
      <vt:lpstr>Column store database</vt:lpstr>
      <vt:lpstr>Key – Value store database</vt:lpstr>
      <vt:lpstr>Graph store database</vt:lpstr>
      <vt:lpstr>Why NoSQL?</vt:lpstr>
      <vt:lpstr>NoSQL Databases</vt:lpstr>
      <vt:lpstr>Who is using NoSQL?</vt:lpstr>
      <vt:lpstr>SQL vs NoSQL</vt:lpstr>
      <vt:lpstr>SQL vs NoSQL Comparation</vt:lpstr>
      <vt:lpstr>Relational vs Non-relational data model</vt:lpstr>
      <vt:lpstr>Pre-defined schema vs Schema-less</vt:lpstr>
      <vt:lpstr>Vertical vs Horizontal scale</vt:lpstr>
      <vt:lpstr>ACID</vt:lpstr>
      <vt:lpstr>BASE</vt:lpstr>
      <vt:lpstr>Benchmark Table</vt:lpstr>
      <vt:lpstr>SQL or NoSQL</vt:lpstr>
      <vt:lpstr>SQL</vt:lpstr>
      <vt:lpstr>NoSQL</vt:lpstr>
      <vt:lpstr>Conclusion</vt:lpstr>
      <vt:lpstr>MongoDB </vt:lpstr>
      <vt:lpstr>What is MongoDB?</vt:lpstr>
      <vt:lpstr>MongoDB Key features</vt:lpstr>
      <vt:lpstr>MongoDB Key features cont.</vt:lpstr>
      <vt:lpstr>Who's using MongoDB? </vt:lpstr>
      <vt:lpstr>Who's using MongoDB? </vt:lpstr>
      <vt:lpstr>Who's using MongoDB? </vt:lpstr>
      <vt:lpstr>Who's using MongoDB? </vt:lpstr>
      <vt:lpstr>Who's using MongoDB? </vt:lpstr>
      <vt:lpstr>Who's using MongoDB? </vt:lpstr>
      <vt:lpstr>Who's using MongoDB? </vt:lpstr>
      <vt:lpstr>RDBMS vs MongoDB</vt:lpstr>
      <vt:lpstr>Advantages of MongoDB over RDBMS </vt:lpstr>
      <vt:lpstr>Mongo DB Usage</vt:lpstr>
      <vt:lpstr>Getting started</vt:lpstr>
      <vt:lpstr>Structure data for MongoDB</vt:lpstr>
      <vt:lpstr>Connect to MongoDB</vt:lpstr>
      <vt:lpstr>CRUD operations</vt:lpstr>
      <vt:lpstr>CRUD</vt:lpstr>
      <vt:lpstr>Statements                </vt:lpstr>
      <vt:lpstr>Statements cont.                </vt:lpstr>
      <vt:lpstr>Other operators</vt:lpstr>
      <vt:lpstr>Aggregation</vt:lpstr>
      <vt:lpstr>Aggregation </vt:lpstr>
      <vt:lpstr>Aggregation pipeline</vt:lpstr>
      <vt:lpstr>Map - Reduce</vt:lpstr>
      <vt:lpstr>Single purpose aggregation</vt:lpstr>
      <vt:lpstr>Aggregation expressions</vt:lpstr>
      <vt:lpstr>MongoDB Replication</vt:lpstr>
      <vt:lpstr>Replication </vt:lpstr>
      <vt:lpstr>Why Replication? </vt:lpstr>
      <vt:lpstr>Replica Set</vt:lpstr>
      <vt:lpstr>MongoDB Sharding</vt:lpstr>
      <vt:lpstr>Sharding </vt:lpstr>
      <vt:lpstr>Sharding cluster </vt:lpstr>
      <vt:lpstr>Shard Example</vt:lpstr>
      <vt:lpstr>Sharded vs Non-Sharded Collections </vt:lpstr>
      <vt:lpstr> Question &amp; Answer</vt:lpstr>
      <vt:lpstr>Thank you!</vt:lpstr>
      <vt:lpstr>Revision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2015-11-18T02:27:30Z</dcterms:created>
  <dcterms:modified xsi:type="dcterms:W3CDTF">2019-03-26T04:26:12Z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0x010100CE133D2F2FB8974E95A905D6081A39A3</vt:lpwstr>
  </property>
</Properties>
</file>