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43"/>
  </p:notesMasterIdLst>
  <p:sldIdLst>
    <p:sldId id="256" r:id="rId5"/>
    <p:sldId id="280" r:id="rId6"/>
    <p:sldId id="294" r:id="rId7"/>
    <p:sldId id="282" r:id="rId8"/>
    <p:sldId id="283" r:id="rId9"/>
    <p:sldId id="296" r:id="rId10"/>
    <p:sldId id="284" r:id="rId11"/>
    <p:sldId id="285" r:id="rId12"/>
    <p:sldId id="286" r:id="rId13"/>
    <p:sldId id="287" r:id="rId14"/>
    <p:sldId id="302" r:id="rId15"/>
    <p:sldId id="303" r:id="rId16"/>
    <p:sldId id="304" r:id="rId17"/>
    <p:sldId id="305" r:id="rId18"/>
    <p:sldId id="306" r:id="rId19"/>
    <p:sldId id="307" r:id="rId20"/>
    <p:sldId id="311" r:id="rId21"/>
    <p:sldId id="312" r:id="rId22"/>
    <p:sldId id="310" r:id="rId23"/>
    <p:sldId id="313" r:id="rId24"/>
    <p:sldId id="308" r:id="rId25"/>
    <p:sldId id="309" r:id="rId26"/>
    <p:sldId id="290" r:id="rId27"/>
    <p:sldId id="297" r:id="rId28"/>
    <p:sldId id="298" r:id="rId29"/>
    <p:sldId id="299" r:id="rId30"/>
    <p:sldId id="300" r:id="rId31"/>
    <p:sldId id="301" r:id="rId32"/>
    <p:sldId id="279" r:id="rId33"/>
    <p:sldId id="277" r:id="rId34"/>
    <p:sldId id="291" r:id="rId35"/>
    <p:sldId id="292" r:id="rId36"/>
    <p:sldId id="293" r:id="rId37"/>
    <p:sldId id="273" r:id="rId38"/>
    <p:sldId id="274" r:id="rId39"/>
    <p:sldId id="275" r:id="rId40"/>
    <p:sldId id="289" r:id="rId41"/>
    <p:sldId id="314" r:id="rId42"/>
  </p:sldIdLst>
  <p:sldSz cx="12192000" cy="68580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6BEF-E696-43D4-8EC3-A2320B60F90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5859-D2CF-409C-BE2E-DC8D6F730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http://www.programmingsimplified.com/c-program-find-palindrome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http://www.tutorialspoint.com/cprogramming/c_structures.htm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75859-D2CF-409C-BE2E-DC8D6F7305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http://www.javatpoint.com/java-oops-concepts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75859-D2CF-409C-BE2E-DC8D6F7305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Polymorphism is a powerful mechanism in OOP to 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 the interface and implementation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 as to allow the programmer to program at the interface in the design of a complex system. For example, in our game app, we have many types of monsters that can attack. We shall design a superclass called </a:t>
            </a:r>
            <a:r>
              <a:rPr lang="en-US"/>
              <a:t>Monster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define the method </a:t>
            </a:r>
            <a:r>
              <a:rPr lang="en-US"/>
              <a:t>attack()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superclass. The subclasses shall then provides their actual implementation. In the main program, we declare instances of superclass, substituted with actual subclass; and invoke method defined in the superclass.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75859-D2CF-409C-BE2E-DC8D6F73059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0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http://www.tutorialspoint.com/java/java_polymorphism.htm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75859-D2CF-409C-BE2E-DC8D6F73059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/>
        </p:nvSpPr>
        <p:spPr bwMode="hidden">
          <a:xfrm>
            <a:off x="2" y="0"/>
            <a:ext cx="9989103" cy="68580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714500"/>
            <a:ext cx="8382000" cy="2438400"/>
          </a:xfrm>
        </p:spPr>
        <p:txBody>
          <a:bodyPr anchor="b" anchorCtr="0">
            <a:noAutofit/>
          </a:bodyPr>
          <a:lstStyle>
            <a:lvl1pPr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518968" y="6095768"/>
            <a:ext cx="2255520" cy="640631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571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88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/>
        </p:nvSpPr>
        <p:spPr bwMode="auto">
          <a:xfrm>
            <a:off x="9906001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875" b="0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July 20, 2019</a:t>
            </a:fld>
            <a:endParaRPr lang="en-US" sz="875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0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7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/>
        </p:nvSpPr>
        <p:spPr bwMode="black">
          <a:xfrm>
            <a:off x="373592" y="0"/>
            <a:ext cx="468701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/>
        </p:nvSpPr>
        <p:spPr bwMode="auto">
          <a:xfrm>
            <a:off x="9911293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03C7D0F0-10D5-4191-B6F4-99306F468FEF}" type="datetime4">
              <a:rPr lang="en-US" sz="688" b="0" smtClean="0">
                <a:solidFill>
                  <a:schemeClr val="tx1"/>
                </a:solidFill>
              </a:rPr>
              <a:pPr algn="r" defTabSz="512961">
                <a:spcBef>
                  <a:spcPct val="50000"/>
                </a:spcBef>
              </a:pPr>
              <a:t>July 20, 2019</a:t>
            </a:fld>
            <a:endParaRPr lang="en-US" sz="688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11277601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18E29826-F105-4F77-B977-03F4A4723A21}" type="slidenum">
              <a:rPr lang="en-US" sz="688" b="1" smtClean="0">
                <a:solidFill>
                  <a:schemeClr val="tx1"/>
                </a:solidFill>
              </a:rPr>
              <a:pPr algn="r" defTabSz="512961">
                <a:spcBef>
                  <a:spcPct val="50000"/>
                </a:spcBef>
              </a:pPr>
              <a:t>‹#›</a:t>
            </a:fld>
            <a:endParaRPr lang="en-US" sz="688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2476500" y="6317033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88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500"/>
            <a:ext cx="5334000" cy="42677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4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1" y="1714501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3750"/>
            </a:lvl1pPr>
            <a:lvl2pPr marL="0" indent="0">
              <a:spcBef>
                <a:spcPts val="563"/>
              </a:spcBef>
              <a:buFontTx/>
              <a:buNone/>
              <a:defRPr/>
            </a:lvl2pPr>
            <a:lvl3pPr marL="0" indent="0">
              <a:spcBef>
                <a:spcPts val="563"/>
              </a:spcBef>
              <a:buFontTx/>
              <a:buNone/>
              <a:defRPr/>
            </a:lvl3pPr>
            <a:lvl4pPr marL="0" indent="0">
              <a:spcBef>
                <a:spcPts val="563"/>
              </a:spcBef>
              <a:buFontTx/>
              <a:buNone/>
              <a:defRPr/>
            </a:lvl4pPr>
            <a:lvl5pPr marL="0" indent="0">
              <a:spcBef>
                <a:spcPts val="563"/>
              </a:spcBef>
              <a:buFontTx/>
              <a:buNone/>
              <a:defRPr/>
            </a:lvl5pPr>
            <a:lvl6pPr marL="0" indent="0">
              <a:spcBef>
                <a:spcPts val="563"/>
              </a:spcBef>
              <a:buFontTx/>
              <a:buNone/>
              <a:defRPr baseline="0"/>
            </a:lvl6pPr>
            <a:lvl7pPr marL="0" indent="0">
              <a:spcBef>
                <a:spcPts val="563"/>
              </a:spcBef>
              <a:buFontTx/>
              <a:buNone/>
              <a:defRPr baseline="0"/>
            </a:lvl7pPr>
            <a:lvl8pPr marL="0" indent="0">
              <a:spcBef>
                <a:spcPts val="563"/>
              </a:spcBef>
              <a:buFontTx/>
              <a:buNone/>
              <a:defRPr baseline="0"/>
            </a:lvl8pPr>
            <a:lvl9pPr marL="0" indent="0">
              <a:spcBef>
                <a:spcPts val="563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/>
        </p:nvSpPr>
        <p:spPr bwMode="black">
          <a:xfrm>
            <a:off x="302365" y="-1"/>
            <a:ext cx="608531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</p:spTree>
    <p:extLst>
      <p:ext uri="{BB962C8B-B14F-4D97-AF65-F5344CB8AC3E}">
        <p14:creationId xmlns:p14="http://schemas.microsoft.com/office/powerpoint/2010/main" val="42351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buNone/>
              <a:defRPr sz="17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15" name="Text Box 115"/>
          <p:cNvSpPr txBox="1">
            <a:spLocks noChangeArrowheads="1"/>
          </p:cNvSpPr>
          <p:nvPr/>
        </p:nvSpPr>
        <p:spPr bwMode="auto">
          <a:xfrm>
            <a:off x="9911293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03C7D0F0-10D5-4191-B6F4-99306F468FEF}" type="datetime4">
              <a:rPr lang="en-US" sz="688" b="0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July 20, 2019</a:t>
            </a:fld>
            <a:endParaRPr lang="en-US" sz="688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11277601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18E29826-F105-4F77-B977-03F4A4723A21}" type="slidenum">
              <a:rPr lang="en-US" sz="688" b="1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‹#›</a:t>
            </a:fld>
            <a:endParaRPr lang="en-US" sz="688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40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buNone/>
              <a:defRPr sz="17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15" name="Text Box 115"/>
          <p:cNvSpPr txBox="1">
            <a:spLocks noChangeArrowheads="1"/>
          </p:cNvSpPr>
          <p:nvPr/>
        </p:nvSpPr>
        <p:spPr bwMode="auto">
          <a:xfrm>
            <a:off x="9911293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03C7D0F0-10D5-4191-B6F4-99306F468FEF}" type="datetime4">
              <a:rPr lang="en-US" sz="688" b="0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July 20, 2019</a:t>
            </a:fld>
            <a:endParaRPr lang="en-US" sz="688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11277601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18E29826-F105-4F77-B977-03F4A4723A21}" type="slidenum">
              <a:rPr lang="en-US" sz="688" b="1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‹#›</a:t>
            </a:fld>
            <a:endParaRPr lang="en-US" sz="688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24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buNone/>
              <a:defRPr sz="175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/>
        </p:nvSpPr>
        <p:spPr bwMode="auto">
          <a:xfrm>
            <a:off x="9911293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688" b="0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July 20, 2019</a:t>
            </a:fld>
            <a:endParaRPr lang="en-US" sz="688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/>
        </p:nvSpPr>
        <p:spPr bwMode="auto">
          <a:xfrm>
            <a:off x="11277601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18E29826-F105-4F77-B977-03F4A4723A21}" type="slidenum">
              <a:rPr lang="en-US" sz="688" b="1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‹#›</a:t>
            </a:fld>
            <a:endParaRPr lang="en-US" sz="688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/>
        </p:nvSpPr>
        <p:spPr bwMode="black">
          <a:xfrm>
            <a:off x="302365" y="-1"/>
            <a:ext cx="608531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</p:spTree>
    <p:extLst>
      <p:ext uri="{BB962C8B-B14F-4D97-AF65-F5344CB8AC3E}">
        <p14:creationId xmlns:p14="http://schemas.microsoft.com/office/powerpoint/2010/main" val="253276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14" name="Text Box 115"/>
          <p:cNvSpPr txBox="1">
            <a:spLocks noChangeArrowheads="1"/>
          </p:cNvSpPr>
          <p:nvPr/>
        </p:nvSpPr>
        <p:spPr bwMode="auto">
          <a:xfrm>
            <a:off x="9911293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03C7D0F0-10D5-4191-B6F4-99306F468FEF}" type="datetime4">
              <a:rPr lang="en-US" sz="688" b="0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July 20, 2019</a:t>
            </a:fld>
            <a:endParaRPr lang="en-US" sz="688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/>
        </p:nvSpPr>
        <p:spPr bwMode="auto">
          <a:xfrm>
            <a:off x="11277601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18E29826-F105-4F77-B977-03F4A4723A21}" type="slidenum">
              <a:rPr lang="en-US" sz="688" b="1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‹#›</a:t>
            </a:fld>
            <a:endParaRPr lang="en-US" sz="688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919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19205" y="6095768"/>
            <a:ext cx="2255520" cy="640631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1" y="1714501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3750">
                <a:solidFill>
                  <a:schemeClr val="bg1"/>
                </a:solidFill>
              </a:defRPr>
            </a:lvl1pPr>
            <a:lvl2pPr marL="0" indent="0">
              <a:spcBef>
                <a:spcPts val="563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563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563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563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563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563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563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563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88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68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19205" y="6095768"/>
            <a:ext cx="2255520" cy="640631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/>
        </p:nvSpPr>
        <p:spPr bwMode="black">
          <a:xfrm>
            <a:off x="302365" y="-1"/>
            <a:ext cx="608531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2857500"/>
          </a:xfrm>
        </p:spPr>
        <p:txBody>
          <a:bodyPr anchor="b" anchorCtr="0">
            <a:no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/>
        </p:nvSpPr>
        <p:spPr bwMode="auto">
          <a:xfrm>
            <a:off x="9906001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143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875" b="0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July 20, 2019</a:t>
            </a:fld>
            <a:endParaRPr lang="en-US" sz="875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136"/>
            <a:ext cx="8382000" cy="28575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19205" y="6095768"/>
            <a:ext cx="2255520" cy="640631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/>
        </p:nvSpPr>
        <p:spPr bwMode="auto">
          <a:xfrm>
            <a:off x="9906001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143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875" b="0" smtClean="0">
                <a:solidFill>
                  <a:schemeClr val="bg1"/>
                </a:solidFill>
              </a:rPr>
              <a:pPr algn="r" defTabSz="512961">
                <a:spcBef>
                  <a:spcPts val="0"/>
                </a:spcBef>
              </a:pPr>
              <a:t>July 20, 2019</a:t>
            </a:fld>
            <a:endParaRPr lang="en-US" sz="875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8191501" y="895350"/>
            <a:ext cx="4000500" cy="50673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0" y="-1"/>
            <a:ext cx="12192000" cy="68580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8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288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499" y="533400"/>
            <a:ext cx="7239000" cy="2857500"/>
          </a:xfrm>
        </p:spPr>
        <p:txBody>
          <a:bodyPr anchor="b" anchorCtr="0">
            <a:no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1" y="3657600"/>
            <a:ext cx="7239001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/>
        </p:nvSpPr>
        <p:spPr bwMode="auto">
          <a:xfrm>
            <a:off x="9906001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143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875" b="0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July 20, 2019</a:t>
            </a:fld>
            <a:endParaRPr lang="en-US" sz="875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285750" indent="-285750">
              <a:spcBef>
                <a:spcPts val="563"/>
              </a:spcBef>
              <a:buFont typeface="Arial" panose="020B0604020202020204" pitchFamily="34" charset="0"/>
              <a:buChar char="•"/>
              <a:tabLst>
                <a:tab pos="3960813" algn="r"/>
              </a:tabLst>
              <a:defRPr sz="1750"/>
            </a:lvl1pPr>
            <a:lvl2pPr marL="428625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/>
            </a:lvl2pPr>
            <a:lvl3pPr marL="571500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/>
            </a:lvl3pPr>
            <a:lvl4pPr marL="714375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/>
            </a:lvl4pPr>
            <a:lvl5pPr marL="857250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/>
            </a:lvl5pPr>
            <a:lvl6pPr marL="1000125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 baseline="0"/>
            </a:lvl6pPr>
            <a:lvl7pPr marL="1143000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 baseline="0"/>
            </a:lvl7pPr>
            <a:lvl8pPr marL="1285875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 baseline="0"/>
            </a:lvl8pPr>
            <a:lvl9pPr marL="1428750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 baseline="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7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 sz="2400" b="0"/>
            </a:lvl1pPr>
            <a:lvl2pPr marL="394891" indent="-176609">
              <a:buFont typeface="Arial" panose="020B0604020202020204" pitchFamily="34" charset="0"/>
              <a:buChar char="-"/>
              <a:defRPr sz="2000"/>
            </a:lvl2pPr>
            <a:lvl3pPr marL="540743" indent="-145852">
              <a:buSzPct val="75000"/>
              <a:buFont typeface="Courier New" panose="02070309020205020404" pitchFamily="49" charset="0"/>
              <a:buChar char="o"/>
              <a:defRPr sz="1600"/>
            </a:lvl3pPr>
            <a:lvl4pPr marL="914400" indent="-341313">
              <a:buFont typeface="Arial" pitchFamily="34" charset="0"/>
              <a:buChar char="–"/>
              <a:defRPr sz="1400"/>
            </a:lvl4pPr>
            <a:lvl5pPr marL="428625" indent="-142875">
              <a:buFont typeface="Arial" pitchFamily="34" charset="0"/>
              <a:buChar char="–"/>
              <a:defRPr/>
            </a:lvl5pPr>
            <a:lvl6pPr marL="571500" indent="-142875">
              <a:buFont typeface="Arial" pitchFamily="34" charset="0"/>
              <a:buChar char="–"/>
              <a:defRPr baseline="0"/>
            </a:lvl6pPr>
            <a:lvl7pPr marL="714375" indent="-142875">
              <a:buFont typeface="Arial" pitchFamily="34" charset="0"/>
              <a:buChar char="–"/>
              <a:defRPr baseline="0"/>
            </a:lvl7pPr>
            <a:lvl8pPr marL="857250" indent="-142875">
              <a:buFont typeface="Arial" pitchFamily="34" charset="0"/>
              <a:buChar char="–"/>
              <a:defRPr baseline="0"/>
            </a:lvl8pPr>
            <a:lvl9pPr marL="1000125" indent="-142875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2906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2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 marL="285750" indent="-142875">
              <a:buFont typeface="Arial" pitchFamily="34" charset="0"/>
              <a:buChar char="–"/>
              <a:defRPr sz="1250"/>
            </a:lvl4pPr>
            <a:lvl5pPr marL="428625" indent="-142875">
              <a:buFont typeface="Arial" pitchFamily="34" charset="0"/>
              <a:buChar char="–"/>
              <a:defRPr sz="1250"/>
            </a:lvl5pPr>
            <a:lvl6pPr marL="571500" indent="-142875">
              <a:buFont typeface="Arial" pitchFamily="34" charset="0"/>
              <a:buChar char="–"/>
              <a:defRPr sz="1250" baseline="0"/>
            </a:lvl6pPr>
            <a:lvl7pPr marL="714375" indent="-142875">
              <a:buFont typeface="Arial" pitchFamily="34" charset="0"/>
              <a:buChar char="–"/>
              <a:defRPr sz="1250" baseline="0"/>
            </a:lvl7pPr>
            <a:lvl8pPr marL="857250" indent="-142875">
              <a:buFont typeface="Arial" pitchFamily="34" charset="0"/>
              <a:buChar char="–"/>
              <a:defRPr sz="1250" baseline="0"/>
            </a:lvl8pPr>
            <a:lvl9pPr marL="1000125" indent="-142875">
              <a:buFont typeface="Arial" pitchFamily="34" charset="0"/>
              <a:buChar char="–"/>
              <a:defRPr sz="125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>
              <a:defRPr sz="1250"/>
            </a:lvl4pPr>
            <a:lvl5pPr>
              <a:defRPr sz="1250"/>
            </a:lvl5pPr>
            <a:lvl6pPr>
              <a:defRPr sz="1250" baseline="0"/>
            </a:lvl6pPr>
            <a:lvl7pPr>
              <a:defRPr sz="1250" baseline="0"/>
            </a:lvl7pPr>
            <a:lvl8pPr>
              <a:defRPr sz="1250" baseline="0"/>
            </a:lvl8pPr>
            <a:lvl9pPr>
              <a:defRPr sz="125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>
              <a:defRPr sz="1250"/>
            </a:lvl4pPr>
            <a:lvl5pPr>
              <a:defRPr sz="1250"/>
            </a:lvl5pPr>
            <a:lvl6pPr>
              <a:defRPr sz="1250" baseline="0"/>
            </a:lvl6pPr>
            <a:lvl7pPr>
              <a:defRPr sz="1250" baseline="0"/>
            </a:lvl7pPr>
            <a:lvl8pPr>
              <a:defRPr sz="1250" baseline="0"/>
            </a:lvl8pPr>
            <a:lvl9pPr>
              <a:defRPr sz="125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>
              <a:defRPr sz="1250"/>
            </a:lvl4pPr>
            <a:lvl5pPr>
              <a:defRPr sz="1250"/>
            </a:lvl5pPr>
            <a:lvl6pPr>
              <a:defRPr sz="1250" baseline="0"/>
            </a:lvl6pPr>
            <a:lvl7pPr>
              <a:defRPr sz="1250" baseline="0"/>
            </a:lvl7pPr>
            <a:lvl8pPr>
              <a:defRPr sz="1250" baseline="0"/>
            </a:lvl8pPr>
            <a:lvl9pPr>
              <a:defRPr sz="125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>
              <a:defRPr sz="1250"/>
            </a:lvl4pPr>
            <a:lvl5pPr>
              <a:defRPr sz="1250"/>
            </a:lvl5pPr>
            <a:lvl6pPr>
              <a:defRPr sz="1250" baseline="0"/>
            </a:lvl6pPr>
            <a:lvl7pPr>
              <a:defRPr sz="1250" baseline="0"/>
            </a:lvl7pPr>
            <a:lvl8pPr>
              <a:defRPr sz="1250" baseline="0"/>
            </a:lvl8pPr>
            <a:lvl9pPr>
              <a:defRPr sz="125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1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/>
        </p:nvSpPr>
        <p:spPr bwMode="black">
          <a:xfrm>
            <a:off x="373592" y="0"/>
            <a:ext cx="468701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33137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1714501"/>
            <a:ext cx="9334500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1"/>
            <a:r>
              <a:rPr lang="en-US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9911293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688" b="0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July 20, 2019</a:t>
            </a:fld>
            <a:endParaRPr lang="en-US" sz="688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1277601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18E29826-F105-4F77-B977-03F4A4723A21}" type="slidenum">
              <a:rPr lang="en-US" sz="688" b="1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‹#›</a:t>
            </a:fld>
            <a:endParaRPr lang="en-US" sz="688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8550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914400" rtl="0" eaLnBrk="1" latinLnBrk="0" hangingPunct="1">
        <a:spcBef>
          <a:spcPts val="750"/>
        </a:spcBef>
        <a:buSzPct val="100000"/>
        <a:buFont typeface="Arial" panose="020B0604020202020204" pitchFamily="34" charset="0"/>
        <a:buChar char="•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750"/>
        </a:spcBef>
        <a:buFontTx/>
        <a:buNone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394891" indent="-176609" algn="l" defTabSz="914400" rtl="0" eaLnBrk="1" latinLnBrk="0" hangingPunct="1">
        <a:spcBef>
          <a:spcPts val="750"/>
        </a:spcBef>
        <a:buSzPct val="100000"/>
        <a:buFont typeface="Arial" panose="020B0604020202020204" pitchFamily="34" charset="0"/>
        <a:buChar char="-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602258" indent="-207368" algn="l" defTabSz="914400" rtl="0" eaLnBrk="1" latinLnBrk="0" hangingPunct="1"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428625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indent="-142875" algn="l" defTabSz="914400" rtl="0" eaLnBrk="1" latinLnBrk="0" hangingPunct="1">
        <a:spcBef>
          <a:spcPts val="375"/>
        </a:spcBef>
        <a:buFont typeface="Arial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714375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142875" algn="l" defTabSz="914400" rtl="0" eaLnBrk="1" latinLnBrk="0" hangingPunct="1">
        <a:spcBef>
          <a:spcPts val="375"/>
        </a:spcBef>
        <a:buFont typeface="Arial" pitchFamily="34" charset="0"/>
        <a:buChar char="–"/>
        <a:defRPr sz="12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00125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6144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pos="4032" userDrawn="1">
          <p15:clr>
            <a:srgbClr val="F26B43"/>
          </p15:clr>
        </p15:guide>
        <p15:guide id="5" pos="4416" userDrawn="1">
          <p15:clr>
            <a:srgbClr val="F26B43"/>
          </p15:clr>
        </p15:guide>
        <p15:guide id="6" pos="5952" userDrawn="1">
          <p15:clr>
            <a:srgbClr val="F26B43"/>
          </p15:clr>
        </p15:guide>
        <p15:guide id="7" pos="6336" userDrawn="1">
          <p15:clr>
            <a:srgbClr val="F26B43"/>
          </p15:clr>
        </p15:guide>
        <p15:guide id="8" pos="7872" userDrawn="1">
          <p15:clr>
            <a:srgbClr val="F26B43"/>
          </p15:clr>
        </p15:guide>
        <p15:guide id="9" pos="8256" userDrawn="1">
          <p15:clr>
            <a:srgbClr val="F26B43"/>
          </p15:clr>
        </p15:guide>
        <p15:guide id="10" pos="9984" userDrawn="1">
          <p15:clr>
            <a:srgbClr val="F26B43"/>
          </p15:clr>
        </p15:guide>
        <p15:guide id="11" pos="11712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orangecoastcollege.edu/sgilbert/book/03-4-ObjectOrientedConcepts-B/index.html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533136"/>
            <a:ext cx="9486900" cy="2857500"/>
          </a:xfrm>
        </p:spPr>
        <p:txBody>
          <a:bodyPr>
            <a:normAutofit/>
          </a:bodyPr>
          <a:lstStyle/>
          <a:p>
            <a:r>
              <a:rPr lang="en-US" sz="4800" dirty="0"/>
              <a:t>OBJECT ORIENTED PROGRAMING -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Trainer:  Duc Le Gia</a:t>
            </a:r>
          </a:p>
        </p:txBody>
      </p:sp>
    </p:spTree>
    <p:extLst>
      <p:ext uri="{BB962C8B-B14F-4D97-AF65-F5344CB8AC3E}">
        <p14:creationId xmlns:p14="http://schemas.microsoft.com/office/powerpoint/2010/main" val="20342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member - Level</a:t>
            </a: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981638"/>
              </p:ext>
            </p:extLst>
          </p:nvPr>
        </p:nvGraphicFramePr>
        <p:xfrm>
          <a:off x="571500" y="2514600"/>
          <a:ext cx="6591300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r>
                        <a:rPr lang="en-US" sz="1400" dirty="0"/>
                        <a:t>Access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public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protected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private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sz="1400" dirty="0"/>
                        <a:t>Same class (base)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sz="1400" dirty="0"/>
                        <a:t>Derived class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sz="1400" dirty="0"/>
                        <a:t>Outside classes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cases that an object acquires some/all properties/methods of another object.</a:t>
            </a:r>
          </a:p>
        </p:txBody>
      </p:sp>
      <p:sp>
        <p:nvSpPr>
          <p:cNvPr id="7" name="Oval 6"/>
          <p:cNvSpPr/>
          <p:nvPr/>
        </p:nvSpPr>
        <p:spPr>
          <a:xfrm>
            <a:off x="2133600" y="2831068"/>
            <a:ext cx="3657600" cy="30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78465" y="3820423"/>
            <a:ext cx="1578914" cy="13354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001000" y="3352800"/>
            <a:ext cx="2298700" cy="2514600"/>
          </a:xfrm>
          <a:prstGeom prst="ellipse">
            <a:avLst/>
          </a:prstGeom>
          <a:solidFill>
            <a:schemeClr val="accent1">
              <a:lumMod val="60000"/>
              <a:lumOff val="4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66810" y="3239583"/>
            <a:ext cx="2538511" cy="2667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68672" y="3985737"/>
            <a:ext cx="137409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classB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85780" y="4272321"/>
            <a:ext cx="112618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classA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99407" y="4443683"/>
            <a:ext cx="137409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classB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67800" y="4388418"/>
            <a:ext cx="137409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classA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199367" y="4456987"/>
            <a:ext cx="45076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183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a new class base on existing classes.</a:t>
            </a:r>
          </a:p>
          <a:p>
            <a:pPr lvl="1"/>
            <a:r>
              <a:rPr lang="en-US" dirty="0"/>
              <a:t>Existing class: base class</a:t>
            </a:r>
          </a:p>
          <a:p>
            <a:pPr lvl="1"/>
            <a:r>
              <a:rPr lang="en-US" dirty="0"/>
              <a:t>New class: derived class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90965"/>
            <a:ext cx="2743200" cy="411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13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9040" y="1442622"/>
            <a:ext cx="3962400" cy="4811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8979" y="1442622"/>
            <a:ext cx="5811520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35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final</a:t>
            </a:r>
            <a:r>
              <a:rPr lang="en-US" dirty="0"/>
              <a:t> keyword in Java</a:t>
            </a:r>
          </a:p>
          <a:p>
            <a:pPr lvl="1"/>
            <a:r>
              <a:rPr lang="en-US" dirty="0"/>
              <a:t>Sometime we don’t want a specific class to be a super class.</a:t>
            </a:r>
          </a:p>
          <a:p>
            <a:pPr lvl="1"/>
            <a:r>
              <a:rPr lang="en-US" dirty="0"/>
              <a:t>Authors control the use of their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200400"/>
            <a:ext cx="7513121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17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 SCOPE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893235"/>
              </p:ext>
            </p:extLst>
          </p:nvPr>
        </p:nvGraphicFramePr>
        <p:xfrm>
          <a:off x="571500" y="1714500"/>
          <a:ext cx="9867900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protected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private</a:t>
                      </a:r>
                    </a:p>
                  </a:txBody>
                  <a:tcPr marL="103717" marR="103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/>
                        <a:t>Same class (base)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103717" marR="103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/>
                        <a:t>Derived class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103717" marR="103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/>
                        <a:t>Outside classes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103717" marR="103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717" marR="10371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717" marR="103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 OVERLOADING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27855" y="1380893"/>
            <a:ext cx="2057400" cy="3632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2658583"/>
            <a:ext cx="2366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same name but not the parameter list, type of parameters or return type.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5593480"/>
            <a:ext cx="5187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How about overriding???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3608" y="1505977"/>
            <a:ext cx="2988513" cy="3810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67199" y="2329204"/>
            <a:ext cx="914400" cy="867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72000" y="3581400"/>
            <a:ext cx="609600" cy="12954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22426"/>
                </a:solidFill>
              </a:rPr>
              <a:t>Rules for Method Overloading</a:t>
            </a:r>
          </a:p>
          <a:p>
            <a:pPr lvl="1"/>
            <a:r>
              <a:rPr lang="en-US" altLang="en-US" dirty="0">
                <a:solidFill>
                  <a:srgbClr val="222426"/>
                </a:solidFill>
              </a:rPr>
              <a:t>Overloading can take place in the same class or in its sub-class</a:t>
            </a:r>
          </a:p>
          <a:p>
            <a:pPr lvl="1"/>
            <a:r>
              <a:rPr lang="en-US" altLang="en-US" dirty="0">
                <a:solidFill>
                  <a:srgbClr val="222426"/>
                </a:solidFill>
              </a:rPr>
              <a:t>Constructor in Java can be overloaded</a:t>
            </a:r>
          </a:p>
          <a:p>
            <a:pPr lvl="1"/>
            <a:r>
              <a:rPr lang="en-US" altLang="en-US" dirty="0">
                <a:solidFill>
                  <a:srgbClr val="222426"/>
                </a:solidFill>
              </a:rPr>
              <a:t>Overloaded methods must have a different argument list.</a:t>
            </a:r>
          </a:p>
          <a:p>
            <a:pPr lvl="1"/>
            <a:r>
              <a:rPr lang="en-US" altLang="en-US" dirty="0">
                <a:solidFill>
                  <a:srgbClr val="222426"/>
                </a:solidFill>
              </a:rPr>
              <a:t>Overloaded method should always be the part of the same class(can also take place in sub class), with same name but different parameters.</a:t>
            </a:r>
          </a:p>
          <a:p>
            <a:pPr lvl="1"/>
            <a:r>
              <a:rPr lang="en-US" altLang="en-US" dirty="0">
                <a:solidFill>
                  <a:srgbClr val="222426"/>
                </a:solidFill>
              </a:rPr>
              <a:t>The parameters may differ in their type or number, or in both.</a:t>
            </a:r>
          </a:p>
          <a:p>
            <a:pPr lvl="1"/>
            <a:r>
              <a:rPr lang="en-US" altLang="en-US" dirty="0">
                <a:solidFill>
                  <a:srgbClr val="222426"/>
                </a:solidFill>
              </a:rPr>
              <a:t>They may have the same or different return types.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It is also known as compile time polymorphism.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199" y="1143000"/>
            <a:ext cx="4425424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4122" y="1143000"/>
            <a:ext cx="4866088" cy="3557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199" y="4800600"/>
            <a:ext cx="5181601" cy="148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Overriding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Child class has the same method as of base class</a:t>
            </a:r>
          </a:p>
          <a:p>
            <a:r>
              <a:rPr lang="en-US" dirty="0"/>
              <a:t>Rules for Method Overriding:</a:t>
            </a:r>
          </a:p>
          <a:p>
            <a:pPr lvl="1"/>
            <a:r>
              <a:rPr lang="en-US" dirty="0"/>
              <a:t>applies only to inherited methods</a:t>
            </a:r>
          </a:p>
          <a:p>
            <a:pPr lvl="1"/>
            <a:r>
              <a:rPr lang="en-US" dirty="0"/>
              <a:t>object type (NOT reference variable type) determines which overridden method will be used at runtime</a:t>
            </a:r>
          </a:p>
          <a:p>
            <a:pPr lvl="1"/>
            <a:r>
              <a:rPr lang="en-US" dirty="0"/>
              <a:t>Overriding method can have different return type </a:t>
            </a:r>
          </a:p>
          <a:p>
            <a:pPr lvl="1"/>
            <a:r>
              <a:rPr lang="en-US" dirty="0"/>
              <a:t>Overriding method must not have more restrictive access modifier</a:t>
            </a:r>
          </a:p>
          <a:p>
            <a:pPr lvl="1"/>
            <a:r>
              <a:rPr lang="en-US" dirty="0"/>
              <a:t>Abstract methods must be overridden</a:t>
            </a:r>
          </a:p>
          <a:p>
            <a:pPr lvl="1"/>
            <a:r>
              <a:rPr lang="en-US" dirty="0"/>
              <a:t>Static and final methods cannot be overridden</a:t>
            </a:r>
          </a:p>
          <a:p>
            <a:pPr lvl="1"/>
            <a:r>
              <a:rPr lang="en-US" dirty="0"/>
              <a:t>Constructors cannot be overridden</a:t>
            </a:r>
          </a:p>
          <a:p>
            <a:pPr lvl="1"/>
            <a:r>
              <a:rPr lang="en-US" dirty="0"/>
              <a:t>It is also known as Runtime polymorphism.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3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24000"/>
            <a:ext cx="9334500" cy="426772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Structured programming</a:t>
            </a:r>
          </a:p>
          <a:p>
            <a:pPr lvl="1"/>
            <a:r>
              <a:rPr lang="en-US" dirty="0"/>
              <a:t>Concept of OOP</a:t>
            </a:r>
          </a:p>
          <a:p>
            <a:pPr lvl="1"/>
            <a:r>
              <a:rPr lang="en-US" dirty="0"/>
              <a:t>Classes &amp; Objects</a:t>
            </a:r>
          </a:p>
          <a:p>
            <a:pPr lvl="1"/>
            <a:r>
              <a:rPr lang="en-US" dirty="0"/>
              <a:t>Features of OOP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Abstraction &amp; Encapsulation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Inheritance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Multiple inheritance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Abstract class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Interface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Polymorphism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99" y="1352550"/>
            <a:ext cx="4391025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1957" y="1352550"/>
            <a:ext cx="4157432" cy="2838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555" y="4477015"/>
            <a:ext cx="471340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inherit from more than one class.</a:t>
            </a:r>
          </a:p>
          <a:p>
            <a:r>
              <a:rPr lang="en-US" dirty="0"/>
              <a:t>Some languages those support multiple inheritance: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Common Lisp</a:t>
            </a:r>
          </a:p>
          <a:p>
            <a:pPr lvl="1"/>
            <a:r>
              <a:rPr lang="en-US" dirty="0"/>
              <a:t>Perl</a:t>
            </a:r>
          </a:p>
          <a:p>
            <a:r>
              <a:rPr lang="en-US" dirty="0"/>
              <a:t>Java does not support multiple inheritance, but we can overcome this by using </a:t>
            </a:r>
            <a:r>
              <a:rPr lang="en-US" i="1" dirty="0"/>
              <a:t>interface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30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DIAMOND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6081" y="1219200"/>
            <a:ext cx="5162550" cy="3814551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96081" y="5181600"/>
            <a:ext cx="84089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Java does not allow multiple inheritance </a:t>
            </a:r>
            <a:r>
              <a:rPr lang="en-US" kern="0" dirty="0">
                <a:sym typeface="Wingdings" panose="05000000000000000000" pitchFamily="2" charset="2"/>
              </a:rPr>
              <a:t> we will not face this problem.</a:t>
            </a:r>
          </a:p>
          <a:p>
            <a:r>
              <a:rPr lang="en-US" kern="0" dirty="0">
                <a:sym typeface="Wingdings" panose="05000000000000000000" pitchFamily="2" charset="2"/>
              </a:rPr>
              <a:t>For C++, we solve this problem by </a:t>
            </a:r>
            <a:r>
              <a:rPr lang="en-US" b="1" kern="0" dirty="0">
                <a:sym typeface="Wingdings" panose="05000000000000000000" pitchFamily="2" charset="2"/>
              </a:rPr>
              <a:t>virtual</a:t>
            </a:r>
            <a:r>
              <a:rPr lang="en-US" kern="0" dirty="0">
                <a:sym typeface="Wingdings" panose="05000000000000000000" pitchFamily="2" charset="2"/>
              </a:rPr>
              <a:t> inheritance.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409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18" y="1295400"/>
            <a:ext cx="10461881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java, we use abstract class and interface to achieve abstraction.</a:t>
            </a:r>
          </a:p>
          <a:p>
            <a:r>
              <a:rPr lang="en-US" kern="0" dirty="0"/>
              <a:t>Abstract class</a:t>
            </a:r>
          </a:p>
          <a:p>
            <a:pPr lvl="1"/>
            <a:r>
              <a:rPr lang="en-US" kern="0" dirty="0"/>
              <a:t>Abstract classes may or may not contain abstract methods </a:t>
            </a:r>
            <a:r>
              <a:rPr lang="en-US" kern="0" dirty="0" err="1"/>
              <a:t>ie</a:t>
            </a:r>
            <a:r>
              <a:rPr lang="en-US" kern="0" dirty="0"/>
              <a:t>., methods with out body ( public void get(); )</a:t>
            </a:r>
          </a:p>
          <a:p>
            <a:pPr lvl="1"/>
            <a:r>
              <a:rPr lang="en-US" kern="0" dirty="0"/>
              <a:t>But, if a class have at least one abstract method, then the class must be declared abstract.</a:t>
            </a:r>
          </a:p>
          <a:p>
            <a:pPr lvl="1"/>
            <a:r>
              <a:rPr lang="en-US" kern="0" dirty="0"/>
              <a:t>If a class is declared abstract it cannot be instantiated.</a:t>
            </a:r>
          </a:p>
          <a:p>
            <a:pPr lvl="1"/>
            <a:r>
              <a:rPr lang="en-US" kern="0" dirty="0"/>
              <a:t>To use an abstract class you have to inherit it from another class, provide implementations to the abstract methods in it.</a:t>
            </a:r>
          </a:p>
          <a:p>
            <a:pPr lvl="1"/>
            <a:r>
              <a:rPr lang="en-US" kern="0" dirty="0"/>
              <a:t>If you inherit an abstract class you have to provide implementations to all the abstract methods in it.</a:t>
            </a:r>
          </a:p>
          <a:p>
            <a:pPr lvl="1"/>
            <a:r>
              <a:rPr lang="en-US" kern="0" dirty="0"/>
              <a:t>An abstract class can have data member, abstract method, method body, constructor and even main() method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5970" y="1257830"/>
            <a:ext cx="5196840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5824" y="4343400"/>
            <a:ext cx="2590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" y="1600200"/>
            <a:ext cx="10629899" cy="4267729"/>
          </a:xfrm>
        </p:spPr>
        <p:txBody>
          <a:bodyPr>
            <a:normAutofit/>
          </a:bodyPr>
          <a:lstStyle/>
          <a:p>
            <a:r>
              <a:rPr lang="en-US" dirty="0"/>
              <a:t>You cannot instantiate an interface.</a:t>
            </a:r>
          </a:p>
          <a:p>
            <a:r>
              <a:rPr lang="en-US" dirty="0"/>
              <a:t>An interface does not contain any constructors.</a:t>
            </a:r>
          </a:p>
          <a:p>
            <a:r>
              <a:rPr lang="en-US" dirty="0"/>
              <a:t>All of the methods in an interface are abstract.</a:t>
            </a:r>
          </a:p>
          <a:p>
            <a:r>
              <a:rPr lang="en-US" dirty="0"/>
              <a:t>An interface cannot contain instance fields. The only fields that can appear in an interface must be declared both static and final.</a:t>
            </a:r>
          </a:p>
          <a:p>
            <a:r>
              <a:rPr lang="en-US" dirty="0"/>
              <a:t>An interface is not extended by a class; it is implemented by a class.</a:t>
            </a:r>
          </a:p>
          <a:p>
            <a:r>
              <a:rPr lang="en-US" dirty="0"/>
              <a:t>An interface can extend multiple interfaces.</a:t>
            </a:r>
          </a:p>
          <a:p>
            <a:r>
              <a:rPr lang="en-US" dirty="0"/>
              <a:t>The java compiler adds public and abstract keywords before the interface method and public, static and final keywords before data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0713" y="1241775"/>
            <a:ext cx="3200400" cy="470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9406" y="3962401"/>
            <a:ext cx="5048250" cy="1819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09406" y="123495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</a:rPr>
              <a:t>An </a:t>
            </a:r>
            <a:r>
              <a:rPr lang="en-US" sz="2000" b="1" dirty="0">
                <a:solidFill>
                  <a:srgbClr val="242729"/>
                </a:solidFill>
                <a:latin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</a:rPr>
              <a:t> can </a:t>
            </a:r>
            <a:r>
              <a:rPr lang="en-US" sz="2000" b="1" dirty="0">
                <a:solidFill>
                  <a:srgbClr val="242729"/>
                </a:solidFill>
                <a:latin typeface="Arial" panose="020B0604020202020204" pitchFamily="34" charset="0"/>
              </a:rPr>
              <a:t>extend multiple interfaces</a:t>
            </a: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</a:rPr>
              <a:t>A </a:t>
            </a:r>
            <a:r>
              <a:rPr lang="en-US" sz="2000" b="1" dirty="0">
                <a:solidFill>
                  <a:srgbClr val="242729"/>
                </a:solidFill>
                <a:latin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</a:rPr>
              <a:t> can </a:t>
            </a:r>
            <a:r>
              <a:rPr lang="en-US" sz="2000" b="1" dirty="0">
                <a:solidFill>
                  <a:srgbClr val="242729"/>
                </a:solidFill>
                <a:latin typeface="Arial" panose="020B0604020202020204" pitchFamily="34" charset="0"/>
              </a:rPr>
              <a:t>implement multiple interfaces</a:t>
            </a: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</a:rPr>
              <a:t>However, a </a:t>
            </a:r>
            <a:r>
              <a:rPr lang="en-US" sz="2000" b="1" dirty="0">
                <a:solidFill>
                  <a:srgbClr val="242729"/>
                </a:solidFill>
                <a:latin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</a:rPr>
              <a:t> can only </a:t>
            </a:r>
            <a:r>
              <a:rPr lang="en-US" sz="2000" b="1" dirty="0">
                <a:solidFill>
                  <a:srgbClr val="242729"/>
                </a:solidFill>
                <a:latin typeface="Arial" panose="020B0604020202020204" pitchFamily="34" charset="0"/>
              </a:rPr>
              <a:t>extend a single class</a:t>
            </a: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5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4251" y="990600"/>
            <a:ext cx="4136212" cy="4180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3696" y="5422107"/>
            <a:ext cx="895705" cy="702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7955" y="1123818"/>
            <a:ext cx="367665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7481" y="5422106"/>
            <a:ext cx="1107282" cy="3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Difference between abstract class and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295400"/>
            <a:ext cx="9011444" cy="45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methods of an object can access its own data.</a:t>
            </a:r>
          </a:p>
          <a:p>
            <a:r>
              <a:rPr lang="en-US" dirty="0"/>
              <a:t>This is used to enforce the principle of data hiding.</a:t>
            </a:r>
          </a:p>
          <a:p>
            <a:r>
              <a:rPr lang="en-US" dirty="0"/>
              <a:t>Handle with the visibility of object’s members.</a:t>
            </a:r>
          </a:p>
          <a:p>
            <a:r>
              <a:rPr lang="en-US" dirty="0"/>
              <a:t>Implement “Abstraction”.</a:t>
            </a:r>
          </a:p>
        </p:txBody>
      </p:sp>
      <p:pic>
        <p:nvPicPr>
          <p:cNvPr id="5" name="Picture 2" descr="http://faculty.orangecoastcollege.edu/sgilbert/book/03-4-ObjectOrientedConcepts-B/images/encapsulati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707126"/>
            <a:ext cx="3883700" cy="297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8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Oriented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48" y="1371600"/>
            <a:ext cx="9334500" cy="4267729"/>
          </a:xfrm>
        </p:spPr>
        <p:txBody>
          <a:bodyPr>
            <a:normAutofit/>
          </a:bodyPr>
          <a:lstStyle/>
          <a:p>
            <a:r>
              <a:rPr lang="en-US" b="1" i="1" dirty="0"/>
              <a:t> Set of subroutines</a:t>
            </a:r>
            <a:r>
              <a:rPr lang="en-US" dirty="0"/>
              <a:t>” or a “</a:t>
            </a:r>
            <a:r>
              <a:rPr lang="en-US" b="1" i="1" dirty="0"/>
              <a:t>set of functions</a:t>
            </a:r>
            <a:r>
              <a:rPr lang="en-US" dirty="0"/>
              <a:t>”</a:t>
            </a:r>
          </a:p>
          <a:p>
            <a:r>
              <a:rPr lang="en-US" dirty="0"/>
              <a:t> Global data can be accessed from anywhere.</a:t>
            </a:r>
          </a:p>
          <a:p>
            <a:r>
              <a:rPr lang="en-US" dirty="0"/>
              <a:t> L</a:t>
            </a:r>
            <a:r>
              <a:rPr lang="en-US" i="1" dirty="0"/>
              <a:t>ess reusable</a:t>
            </a:r>
            <a:r>
              <a:rPr lang="en-US" dirty="0"/>
              <a:t>.</a:t>
            </a:r>
          </a:p>
          <a:p>
            <a:r>
              <a:rPr lang="en-US" i="1" dirty="0"/>
              <a:t> Separate</a:t>
            </a:r>
            <a:r>
              <a:rPr lang="en-US" dirty="0"/>
              <a:t> the data structures (variables) and algorithms (functions)</a:t>
            </a:r>
          </a:p>
          <a:p>
            <a:r>
              <a:rPr lang="en-US" dirty="0"/>
              <a:t> COBOL, FORTRAN and C</a:t>
            </a:r>
          </a:p>
        </p:txBody>
      </p:sp>
      <p:sp>
        <p:nvSpPr>
          <p:cNvPr id="7" name="AutoShape 2" descr="http://2.bp.blogspot.com/-G5y8fEByd8I/Td5-rMSbcQI/AAAAAAAAALY/Tu2LtLh8gKA/s400/pop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ttp://2.bp.blogspot.com/-G5y8fEByd8I/Td5-rMSbcQI/AAAAAAAAALY/Tu2LtLh8gKA/s400/pop.JP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3812010"/>
            <a:ext cx="4201970" cy="20152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380794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6" descr="Image result for TV Sony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V Sony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result for TV Son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123" y="1413669"/>
            <a:ext cx="4202713" cy="3717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413669"/>
            <a:ext cx="4533623" cy="251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vs Abstraction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2331" y="1905000"/>
            <a:ext cx="5367338" cy="3290195"/>
          </a:xfrm>
          <a:prstGeom prst="rect">
            <a:avLst/>
          </a:prstGeom>
        </p:spPr>
      </p:pic>
      <p:sp>
        <p:nvSpPr>
          <p:cNvPr id="6" name="AutoShape 6" descr="http://blog.iamsiva.com/wp-content/uploads/%2F2014%2F07%2FMobilePhoneComponents.jpg"/>
          <p:cNvSpPr>
            <a:spLocks noChangeAspect="1" noChangeArrowheads="1"/>
          </p:cNvSpPr>
          <p:nvPr/>
        </p:nvSpPr>
        <p:spPr bwMode="auto">
          <a:xfrm>
            <a:off x="1679575" y="-922338"/>
            <a:ext cx="31051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or may not include abstract methods.</a:t>
            </a:r>
          </a:p>
          <a:p>
            <a:r>
              <a:rPr lang="en-US" dirty="0"/>
              <a:t>Cannot be instantiated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7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reference type in Java.</a:t>
            </a:r>
          </a:p>
          <a:p>
            <a:r>
              <a:rPr lang="en-US" dirty="0"/>
              <a:t>Interfaces are not classes.</a:t>
            </a:r>
          </a:p>
          <a:p>
            <a:r>
              <a:rPr lang="en-US" dirty="0"/>
              <a:t>Can contain only constant and method signatures.</a:t>
            </a:r>
          </a:p>
          <a:p>
            <a:r>
              <a:rPr lang="en-US" dirty="0"/>
              <a:t>Cannot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34602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can be represented in many forms.</a:t>
            </a:r>
          </a:p>
          <a:p>
            <a:r>
              <a:rPr lang="en-US" kern="1200" dirty="0"/>
              <a:t>A powerful mechanism in OOP to </a:t>
            </a:r>
            <a:r>
              <a:rPr lang="en-US" i="1" kern="1200" dirty="0"/>
              <a:t>separate the interface and implementation</a:t>
            </a:r>
          </a:p>
          <a:p>
            <a:r>
              <a:rPr lang="en-US" dirty="0"/>
              <a:t>Occurs when a parent class reference is used to refer to a child class object</a:t>
            </a:r>
          </a:p>
        </p:txBody>
      </p:sp>
    </p:spTree>
    <p:extLst>
      <p:ext uri="{BB962C8B-B14F-4D97-AF65-F5344CB8AC3E}">
        <p14:creationId xmlns:p14="http://schemas.microsoft.com/office/powerpoint/2010/main" val="197633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6199" y="1223632"/>
            <a:ext cx="6879448" cy="943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0714" y="2667000"/>
            <a:ext cx="3062287" cy="14149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0" y="2667000"/>
            <a:ext cx="4953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A Deer IS-A Animal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A Deer IS-A Vegetarian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A Deer IS-A Deer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A Deer IS-A Object</a:t>
            </a:r>
          </a:p>
        </p:txBody>
      </p:sp>
    </p:spTree>
    <p:extLst>
      <p:ext uri="{BB962C8B-B14F-4D97-AF65-F5344CB8AC3E}">
        <p14:creationId xmlns:p14="http://schemas.microsoft.com/office/powerpoint/2010/main" val="13359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371600"/>
            <a:ext cx="3748087" cy="3980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4632" y="1371600"/>
            <a:ext cx="419853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Stephen </a:t>
            </a:r>
            <a:r>
              <a:rPr lang="en-US" dirty="0" err="1"/>
              <a:t>Prata</a:t>
            </a:r>
            <a:r>
              <a:rPr lang="en-US" dirty="0"/>
              <a:t>, </a:t>
            </a:r>
            <a:r>
              <a:rPr lang="en-US" b="1" dirty="0"/>
              <a:t>C++ Primer Plus</a:t>
            </a:r>
            <a:r>
              <a:rPr lang="en-US" dirty="0"/>
              <a:t>, </a:t>
            </a:r>
            <a:r>
              <a:rPr lang="en-US" dirty="0" err="1"/>
              <a:t>4thEdition</a:t>
            </a:r>
            <a:r>
              <a:rPr lang="en-US" dirty="0"/>
              <a:t>, </a:t>
            </a:r>
            <a:r>
              <a:rPr lang="en-US" i="1" dirty="0" err="1"/>
              <a:t>Sams</a:t>
            </a:r>
            <a:r>
              <a:rPr lang="en-US" dirty="0"/>
              <a:t>, 2004.</a:t>
            </a:r>
          </a:p>
          <a:p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</a:t>
            </a:r>
            <a:r>
              <a:rPr lang="en-US" b="1" dirty="0"/>
              <a:t>The C++ Programming Language</a:t>
            </a:r>
            <a:r>
              <a:rPr lang="en-US" dirty="0"/>
              <a:t>, </a:t>
            </a:r>
            <a:r>
              <a:rPr lang="en-US" dirty="0" err="1"/>
              <a:t>4thEdition</a:t>
            </a:r>
            <a:r>
              <a:rPr lang="en-US" dirty="0"/>
              <a:t>, Addison-Wesley, 2013</a:t>
            </a:r>
          </a:p>
          <a:p>
            <a:r>
              <a:rPr lang="en-US" dirty="0"/>
              <a:t>Marshall Cline, </a:t>
            </a:r>
            <a:r>
              <a:rPr lang="en-US" b="1" dirty="0"/>
              <a:t>C++ FAQ Lite</a:t>
            </a:r>
            <a:r>
              <a:rPr lang="en-US" dirty="0"/>
              <a:t>, </a:t>
            </a:r>
            <a:r>
              <a:rPr lang="en-US" dirty="0" err="1"/>
              <a:t>2ndEdition</a:t>
            </a:r>
            <a:r>
              <a:rPr lang="en-US" dirty="0"/>
              <a:t>, Addison-Wesley, 2000</a:t>
            </a:r>
          </a:p>
          <a:p>
            <a:r>
              <a:rPr lang="en-US" dirty="0"/>
              <a:t>Robert L. Kruse, Alexander J. </a:t>
            </a:r>
            <a:r>
              <a:rPr lang="en-US" dirty="0" err="1"/>
              <a:t>RybaData</a:t>
            </a:r>
            <a:r>
              <a:rPr lang="en-US" dirty="0"/>
              <a:t>, </a:t>
            </a:r>
            <a:r>
              <a:rPr lang="en-US" b="1" dirty="0"/>
              <a:t>Data Structures and Program Design in C++</a:t>
            </a:r>
            <a:r>
              <a:rPr lang="en-US" dirty="0"/>
              <a:t>, </a:t>
            </a:r>
            <a:r>
              <a:rPr lang="en-US" i="1" dirty="0"/>
              <a:t>Prentice-Hall</a:t>
            </a:r>
            <a:r>
              <a:rPr lang="en-US" dirty="0"/>
              <a:t>, Inc., 2000</a:t>
            </a:r>
          </a:p>
          <a:p>
            <a:r>
              <a:rPr lang="en-US" dirty="0"/>
              <a:t>Bruce </a:t>
            </a:r>
            <a:r>
              <a:rPr lang="en-US" dirty="0" err="1"/>
              <a:t>Eckel</a:t>
            </a:r>
            <a:r>
              <a:rPr lang="en-US" dirty="0"/>
              <a:t>, </a:t>
            </a:r>
            <a:r>
              <a:rPr lang="en-US" b="1" dirty="0"/>
              <a:t>Thinking in C++</a:t>
            </a:r>
            <a:r>
              <a:rPr lang="en-US" dirty="0"/>
              <a:t>,</a:t>
            </a:r>
            <a:r>
              <a:rPr lang="en-US" i="1" dirty="0"/>
              <a:t>Prentice Hall</a:t>
            </a:r>
            <a:r>
              <a:rPr lang="en-US" dirty="0"/>
              <a:t>, 1998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faculty.orangecoastcollege.edu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sgilbert</a:t>
            </a:r>
            <a:r>
              <a:rPr lang="en-US" dirty="0">
                <a:hlinkClick r:id="rId2"/>
              </a:rPr>
              <a:t>/book/03-4-</a:t>
            </a:r>
            <a:r>
              <a:rPr lang="en-US" dirty="0" err="1">
                <a:hlinkClick r:id="rId2"/>
              </a:rPr>
              <a:t>ObjectOrientedConcepts</a:t>
            </a:r>
            <a:r>
              <a:rPr lang="en-US" dirty="0">
                <a:hlinkClick r:id="rId2"/>
              </a:rPr>
              <a:t>-B/</a:t>
            </a:r>
            <a:r>
              <a:rPr lang="en-US" dirty="0" err="1">
                <a:hlinkClick r:id="rId2"/>
              </a:rPr>
              <a:t>index.html</a:t>
            </a:r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53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Revision History</a:t>
            </a:r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308613"/>
              </p:ext>
            </p:extLst>
          </p:nvPr>
        </p:nvGraphicFramePr>
        <p:xfrm>
          <a:off x="571500" y="1714500"/>
          <a:ext cx="11049000" cy="3772180"/>
        </p:xfrm>
        <a:graphic>
          <a:graphicData uri="http://schemas.openxmlformats.org/drawingml/2006/table">
            <a:tbl>
              <a:tblPr/>
              <a:tblGrid>
                <a:gridCol w="104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0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12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L="98709" marR="98709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Aug 2017</a:t>
                      </a:r>
                    </a:p>
                  </a:txBody>
                  <a:tcPr marL="98709" marR="98709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</a:t>
                      </a: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Retheme with DXC template</a:t>
                      </a: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Quang Tran</a:t>
                      </a: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6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09" marR="9870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2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24000"/>
            <a:ext cx="9334500" cy="42677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 means a real word entity</a:t>
            </a:r>
          </a:p>
          <a:p>
            <a:r>
              <a:rPr lang="en-US" dirty="0"/>
              <a:t>The basic unit of OOP is a class which encapsulates both the properties and operations</a:t>
            </a:r>
          </a:p>
          <a:p>
            <a:r>
              <a:rPr lang="en-US" dirty="0"/>
              <a:t>Easier to reuse these classes</a:t>
            </a:r>
          </a:p>
          <a:p>
            <a:r>
              <a:rPr lang="en-US" dirty="0"/>
              <a:t>Combines the data structures and algorithms</a:t>
            </a:r>
          </a:p>
          <a:p>
            <a:r>
              <a:rPr lang="en-US" dirty="0"/>
              <a:t>Data Hiding so provides more security</a:t>
            </a:r>
          </a:p>
          <a:p>
            <a:r>
              <a:rPr lang="en-US" dirty="0"/>
              <a:t>Some concept:</a:t>
            </a:r>
          </a:p>
          <a:p>
            <a:pPr lvl="2"/>
            <a:r>
              <a:rPr lang="en-US" dirty="0"/>
              <a:t>Object</a:t>
            </a:r>
          </a:p>
          <a:p>
            <a:pPr lvl="2"/>
            <a:r>
              <a:rPr lang="en-US" dirty="0"/>
              <a:t>Class</a:t>
            </a:r>
          </a:p>
          <a:p>
            <a:pPr lvl="2"/>
            <a:r>
              <a:rPr lang="en-US" dirty="0"/>
              <a:t>Inheritance</a:t>
            </a:r>
          </a:p>
          <a:p>
            <a:pPr lvl="2"/>
            <a:r>
              <a:rPr lang="en-US" dirty="0"/>
              <a:t>Polymorphism</a:t>
            </a:r>
          </a:p>
          <a:p>
            <a:pPr lvl="2"/>
            <a:r>
              <a:rPr lang="en-US" dirty="0"/>
              <a:t>Abstraction</a:t>
            </a:r>
          </a:p>
          <a:p>
            <a:pPr lvl="2"/>
            <a:r>
              <a:rPr lang="en-US" dirty="0"/>
              <a:t>Encapsulation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2548202"/>
            <a:ext cx="48196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pPr lvl="1"/>
            <a:r>
              <a:rPr lang="en-US" dirty="0"/>
              <a:t>Is blueprint from which objects are created.</a:t>
            </a:r>
          </a:p>
          <a:p>
            <a:pPr lvl="1"/>
            <a:r>
              <a:rPr lang="en-US" dirty="0"/>
              <a:t>Define data and action of objects.</a:t>
            </a:r>
          </a:p>
          <a:p>
            <a:r>
              <a:rPr lang="en-US" dirty="0"/>
              <a:t>Object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Consist of data and actions.</a:t>
            </a:r>
          </a:p>
          <a:p>
            <a:pPr lvl="1"/>
            <a:r>
              <a:rPr lang="en-US" dirty="0"/>
              <a:t>Objects are instances of classes.</a:t>
            </a:r>
          </a:p>
          <a:p>
            <a:pPr lvl="1"/>
            <a:r>
              <a:rPr lang="en-US" dirty="0"/>
              <a:t>In most cases we interact with object through its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A Class is a 3-Compartment Box Encapsulating Data and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0138" y="1726790"/>
            <a:ext cx="2463291" cy="149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9173" y="3751724"/>
            <a:ext cx="3849805" cy="2010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3888220"/>
            <a:ext cx="4814937" cy="18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1" y="455962"/>
            <a:ext cx="4600575" cy="5829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1" y="1600201"/>
            <a:ext cx="40481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modifier:</a:t>
            </a:r>
          </a:p>
          <a:p>
            <a:pPr lvl="1"/>
            <a:r>
              <a:rPr lang="en-US" dirty="0"/>
              <a:t>This is the way to specify the accessibility of a class and its members with respective to other classes.</a:t>
            </a:r>
          </a:p>
          <a:p>
            <a:pPr lvl="1"/>
            <a:r>
              <a:rPr lang="en-US" dirty="0"/>
              <a:t>Access modifiers support for OOP features</a:t>
            </a:r>
          </a:p>
          <a:p>
            <a:pPr lvl="1"/>
            <a:r>
              <a:rPr lang="en-US" dirty="0"/>
              <a:t>Used at 2 levels: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Top – level for Class &amp; Interface.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Member –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– level for Class &amp; Interface: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Package/Default modifiers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1039"/>
              </p:ext>
            </p:extLst>
          </p:nvPr>
        </p:nvGraphicFramePr>
        <p:xfrm>
          <a:off x="971551" y="3124200"/>
          <a:ext cx="8534400" cy="20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r>
                        <a:rPr lang="en-US" sz="1400" dirty="0"/>
                        <a:t>Access 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sz="14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Inside and outside the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sz="1400" dirty="0"/>
                        <a:t>Package/default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 inside the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 Training Template_20170704 (Lite Version).potx" id="{D176A7FD-2F9D-4A8D-B870-5558139FECBF}" vid="{B71DC273-75A5-4CEA-A9F6-A2F64F35B1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3D2F2FB8974E95A905D6081A39A3" ma:contentTypeVersion="0" ma:contentTypeDescription="Create a new document." ma:contentTypeScope="" ma:versionID="91717e8ca3bfdd2be0a0c3ee789c03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1E1307-7604-41D3-AC83-9FD86DA59DC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D8ACA7-AEBA-4CE9-9BE2-741363A992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3C1965-F92C-4DE0-B94D-1E747E0DAE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7100</TotalTime>
  <Words>917</Words>
  <Application>Microsoft Office PowerPoint</Application>
  <PresentationFormat>Widescreen</PresentationFormat>
  <Paragraphs>224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Calibri</vt:lpstr>
      <vt:lpstr>Courier New</vt:lpstr>
      <vt:lpstr>Verdana</vt:lpstr>
      <vt:lpstr>Wingdings</vt:lpstr>
      <vt:lpstr>DXC</vt:lpstr>
      <vt:lpstr>OBJECT ORIENTED PROGRAMING - INHERITANCE</vt:lpstr>
      <vt:lpstr>Content</vt:lpstr>
      <vt:lpstr>Procedure Oriented Programming</vt:lpstr>
      <vt:lpstr>Object Oriented Programming</vt:lpstr>
      <vt:lpstr>CLASSES &amp; OBJECTS</vt:lpstr>
      <vt:lpstr> A Class is a 3-Compartment Box Encapsulating Data and Operations</vt:lpstr>
      <vt:lpstr>PowerPoint Presentation</vt:lpstr>
      <vt:lpstr>CLASSES &amp; OBJECTS</vt:lpstr>
      <vt:lpstr>CLASSES &amp; OBJECTS</vt:lpstr>
      <vt:lpstr>CLASSES &amp; OBJECTS</vt:lpstr>
      <vt:lpstr>INHERITANCE</vt:lpstr>
      <vt:lpstr>INHERITANCE</vt:lpstr>
      <vt:lpstr>INHERITANCE</vt:lpstr>
      <vt:lpstr>INHERITANCE</vt:lpstr>
      <vt:lpstr>ACCESS SCOPE</vt:lpstr>
      <vt:lpstr>METHOD OVERLOADING</vt:lpstr>
      <vt:lpstr>METHOD OVERLOADING</vt:lpstr>
      <vt:lpstr>METHOD OVERLOADING</vt:lpstr>
      <vt:lpstr>Method Overriding</vt:lpstr>
      <vt:lpstr>Method Overriding</vt:lpstr>
      <vt:lpstr>MULTIPLE INHERITANCE</vt:lpstr>
      <vt:lpstr>DIAMOND PROBLEM</vt:lpstr>
      <vt:lpstr>Abstraction</vt:lpstr>
      <vt:lpstr>Abstract class</vt:lpstr>
      <vt:lpstr>Interface</vt:lpstr>
      <vt:lpstr>Interface</vt:lpstr>
      <vt:lpstr>Interface</vt:lpstr>
      <vt:lpstr>Difference between abstract class and interface</vt:lpstr>
      <vt:lpstr>Encapsulation</vt:lpstr>
      <vt:lpstr>Encapsulation</vt:lpstr>
      <vt:lpstr>Encapsulation vs Abstraction</vt:lpstr>
      <vt:lpstr>Abstract Classes</vt:lpstr>
      <vt:lpstr>Interfaces</vt:lpstr>
      <vt:lpstr>Polymorphism</vt:lpstr>
      <vt:lpstr>Polymorphism</vt:lpstr>
      <vt:lpstr>Exercises</vt:lpstr>
      <vt:lpstr>References</vt:lpstr>
      <vt:lpstr>Revision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 LẬP TRÌNH HƯỚNG ĐỐI TƯỢNG</dc:title>
  <dc:creator>Dell</dc:creator>
  <cp:lastModifiedBy>Le, Duc Gia</cp:lastModifiedBy>
  <cp:revision>134</cp:revision>
  <dcterms:created xsi:type="dcterms:W3CDTF">2015-10-29T01:25:27Z</dcterms:created>
  <dcterms:modified xsi:type="dcterms:W3CDTF">2019-07-20T04:59:14Z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0x010100CE133D2F2FB8974E95A905D6081A39A3</vt:lpwstr>
  </property>
</Properties>
</file>