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4"/>
  </p:sldMasterIdLst>
  <p:notesMasterIdLst>
    <p:notesMasterId r:id="rId62"/>
  </p:notesMasterIdLst>
  <p:handoutMasterIdLst>
    <p:handoutMasterId r:id="rId63"/>
  </p:handoutMasterIdLst>
  <p:sldIdLst>
    <p:sldId id="481" r:id="rId5"/>
    <p:sldId id="472" r:id="rId6"/>
    <p:sldId id="493" r:id="rId7"/>
    <p:sldId id="497" r:id="rId8"/>
    <p:sldId id="494" r:id="rId9"/>
    <p:sldId id="496" r:id="rId10"/>
    <p:sldId id="495" r:id="rId11"/>
    <p:sldId id="482" r:id="rId12"/>
    <p:sldId id="460" r:id="rId13"/>
    <p:sldId id="492" r:id="rId14"/>
    <p:sldId id="483" r:id="rId15"/>
    <p:sldId id="532" r:id="rId16"/>
    <p:sldId id="533" r:id="rId17"/>
    <p:sldId id="484" r:id="rId18"/>
    <p:sldId id="485" r:id="rId19"/>
    <p:sldId id="486" r:id="rId20"/>
    <p:sldId id="488" r:id="rId21"/>
    <p:sldId id="489" r:id="rId22"/>
    <p:sldId id="487" r:id="rId23"/>
    <p:sldId id="490" r:id="rId24"/>
    <p:sldId id="491" r:id="rId25"/>
    <p:sldId id="498" r:id="rId26"/>
    <p:sldId id="499" r:id="rId27"/>
    <p:sldId id="500" r:id="rId28"/>
    <p:sldId id="501" r:id="rId29"/>
    <p:sldId id="502" r:id="rId30"/>
    <p:sldId id="503" r:id="rId31"/>
    <p:sldId id="504" r:id="rId32"/>
    <p:sldId id="505" r:id="rId33"/>
    <p:sldId id="534" r:id="rId34"/>
    <p:sldId id="506" r:id="rId35"/>
    <p:sldId id="507" r:id="rId36"/>
    <p:sldId id="509" r:id="rId37"/>
    <p:sldId id="511" r:id="rId38"/>
    <p:sldId id="517" r:id="rId39"/>
    <p:sldId id="518" r:id="rId40"/>
    <p:sldId id="519" r:id="rId41"/>
    <p:sldId id="520" r:id="rId42"/>
    <p:sldId id="529" r:id="rId43"/>
    <p:sldId id="530" r:id="rId44"/>
    <p:sldId id="523" r:id="rId45"/>
    <p:sldId id="526" r:id="rId46"/>
    <p:sldId id="527" r:id="rId47"/>
    <p:sldId id="528" r:id="rId48"/>
    <p:sldId id="521" r:id="rId49"/>
    <p:sldId id="512" r:id="rId50"/>
    <p:sldId id="513" r:id="rId51"/>
    <p:sldId id="514" r:id="rId52"/>
    <p:sldId id="536" r:id="rId53"/>
    <p:sldId id="515" r:id="rId54"/>
    <p:sldId id="525" r:id="rId55"/>
    <p:sldId id="516" r:id="rId56"/>
    <p:sldId id="535" r:id="rId57"/>
    <p:sldId id="522" r:id="rId58"/>
    <p:sldId id="537" r:id="rId59"/>
    <p:sldId id="538" r:id="rId60"/>
    <p:sldId id="539" r:id="rId61"/>
  </p:sldIdLst>
  <p:sldSz cx="12192000" cy="68580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8BEE2"/>
    <a:srgbClr val="CC0099"/>
    <a:srgbClr val="FF3300"/>
    <a:srgbClr val="0066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88192" autoAdjust="0"/>
  </p:normalViewPr>
  <p:slideViewPr>
    <p:cSldViewPr>
      <p:cViewPr>
        <p:scale>
          <a:sx n="75" d="100"/>
          <a:sy n="75" d="100"/>
        </p:scale>
        <p:origin x="408" y="-174"/>
      </p:cViewPr>
      <p:guideLst>
        <p:guide orient="horz" pos="2160"/>
        <p:guide pos="384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7EC9E877-8FF8-44D2-8B6E-EEC951F713B4}" type="slidenum">
              <a:rPr lang="en-US"/>
              <a:pPr/>
              <a:t>‹#›</a:t>
            </a:fld>
            <a:endParaRPr lang="en-US"/>
          </a:p>
        </p:txBody>
      </p:sp>
    </p:spTree>
    <p:extLst>
      <p:ext uri="{BB962C8B-B14F-4D97-AF65-F5344CB8AC3E}">
        <p14:creationId xmlns:p14="http://schemas.microsoft.com/office/powerpoint/2010/main" val="1986476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D73DD278-3162-4055-9CA7-61115A54F89A}" type="slidenum">
              <a:rPr lang="en-US"/>
              <a:pPr/>
              <a:t>‹#›</a:t>
            </a:fld>
            <a:endParaRPr lang="en-US"/>
          </a:p>
        </p:txBody>
      </p:sp>
    </p:spTree>
    <p:extLst>
      <p:ext uri="{BB962C8B-B14F-4D97-AF65-F5344CB8AC3E}">
        <p14:creationId xmlns:p14="http://schemas.microsoft.com/office/powerpoint/2010/main" val="3493393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64CF4-AFE2-45CE-A75A-D73D163F9050}" type="slidenum">
              <a:rPr lang="en-US"/>
              <a:pPr/>
              <a:t>2</a:t>
            </a:fld>
            <a:endParaRPr lang="en-US"/>
          </a:p>
        </p:txBody>
      </p:sp>
      <p:sp>
        <p:nvSpPr>
          <p:cNvPr id="49049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904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Explain the session objectives to the students. </a:t>
            </a:r>
          </a:p>
          <a:p>
            <a:endParaRPr lang="en-US"/>
          </a:p>
          <a:p>
            <a:r>
              <a:rPr lang="en-US"/>
              <a:t>Bring about the need of UML by providing the analogy of an architect who has acquired the contract of a building. Compare the analogy with designing software systems using UML. </a:t>
            </a:r>
          </a:p>
        </p:txBody>
      </p:sp>
    </p:spTree>
    <p:extLst>
      <p:ext uri="{BB962C8B-B14F-4D97-AF65-F5344CB8AC3E}">
        <p14:creationId xmlns:p14="http://schemas.microsoft.com/office/powerpoint/2010/main" val="89241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fld id="{37FC30DB-4D05-4D58-8DAF-078625F4660E}" type="slidenum">
              <a:rPr lang="en-US" altLang="en-US" sz="1200">
                <a:solidFill>
                  <a:schemeClr val="tx1"/>
                </a:solidFill>
              </a:rPr>
              <a:pPr eaLnBrk="1" hangingPunct="1"/>
              <a:t>49</a:t>
            </a:fld>
            <a:endParaRPr lang="en-US" altLang="en-US" sz="1200">
              <a:solidFill>
                <a:schemeClr val="tx1"/>
              </a:solidFill>
            </a:endParaRPr>
          </a:p>
        </p:txBody>
      </p:sp>
      <p:sp>
        <p:nvSpPr>
          <p:cNvPr id="38915" name="Rectangle 2"/>
          <p:cNvSpPr>
            <a:spLocks noGrp="1" noRot="1" noChangeAspect="1" noChangeArrowheads="1" noTextEdit="1"/>
          </p:cNvSpPr>
          <p:nvPr>
            <p:ph type="sldImg"/>
          </p:nvPr>
        </p:nvSpPr>
        <p:spPr>
          <a:xfrm>
            <a:off x="2297113" y="517525"/>
            <a:ext cx="4549775" cy="2560638"/>
          </a:xfrm>
          <a:ln/>
        </p:spPr>
      </p:sp>
      <p:sp>
        <p:nvSpPr>
          <p:cNvPr id="38916" name="Rectangle 3"/>
          <p:cNvSpPr>
            <a:spLocks noGrp="1" noChangeArrowheads="1"/>
          </p:cNvSpPr>
          <p:nvPr>
            <p:ph type="body" idx="1"/>
          </p:nvPr>
        </p:nvSpPr>
        <p:spPr>
          <a:xfrm>
            <a:off x="1217613" y="3255963"/>
            <a:ext cx="6708775" cy="308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altLang="en-US" sz="600">
              <a:latin typeface="Arial" panose="020B0604020202020204" pitchFamily="34" charset="0"/>
              <a:cs typeface="Arial" panose="020B0604020202020204" pitchFamily="34" charset="0"/>
            </a:endParaRPr>
          </a:p>
        </p:txBody>
      </p:sp>
      <p:sp>
        <p:nvSpPr>
          <p:cNvPr id="3891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fld id="{187611CD-BC1A-412A-A079-C8D010BA7913}" type="datetime1">
              <a:rPr lang="en-US" altLang="en-US" sz="1200" smtClean="0">
                <a:solidFill>
                  <a:schemeClr val="tx1"/>
                </a:solidFill>
              </a:rPr>
              <a:pPr eaLnBrk="1" hangingPunct="1"/>
              <a:t>12/10/2018</a:t>
            </a:fld>
            <a:endParaRPr lang="en-US" altLang="en-US" sz="1200">
              <a:solidFill>
                <a:schemeClr val="tx1"/>
              </a:solidFill>
            </a:endParaRPr>
          </a:p>
        </p:txBody>
      </p:sp>
      <p:sp>
        <p:nvSpPr>
          <p:cNvPr id="38918"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r>
              <a:rPr lang="fr-FR" altLang="en-US" sz="1200">
                <a:solidFill>
                  <a:schemeClr val="tx1"/>
                </a:solidFill>
              </a:rPr>
              <a:t>Lecturer: Nguyễn Trần Thi Văn</a:t>
            </a:r>
            <a:endParaRPr lang="en-US" altLang="en-US" sz="1200">
              <a:solidFill>
                <a:schemeClr val="tx1"/>
              </a:solidFill>
            </a:endParaRPr>
          </a:p>
        </p:txBody>
      </p:sp>
      <p:sp>
        <p:nvSpPr>
          <p:cNvPr id="38919"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Software Development Environments and Tools</a:t>
            </a:r>
          </a:p>
        </p:txBody>
      </p:sp>
    </p:spTree>
    <p:extLst>
      <p:ext uri="{BB962C8B-B14F-4D97-AF65-F5344CB8AC3E}">
        <p14:creationId xmlns:p14="http://schemas.microsoft.com/office/powerpoint/2010/main" val="156611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fld id="{CA740C53-CEA4-400A-8AC6-BCD457327EE4}" type="slidenum">
              <a:rPr lang="en-US" altLang="en-US" sz="1200">
                <a:solidFill>
                  <a:schemeClr val="tx1"/>
                </a:solidFill>
              </a:rPr>
              <a:pPr eaLnBrk="1" hangingPunct="1"/>
              <a:t>53</a:t>
            </a:fld>
            <a:endParaRPr lang="en-US" altLang="en-US" sz="1200">
              <a:solidFill>
                <a:schemeClr val="tx1"/>
              </a:solidFill>
            </a:endParaRPr>
          </a:p>
        </p:txBody>
      </p:sp>
      <p:sp>
        <p:nvSpPr>
          <p:cNvPr id="51203" name="Rectangle 2"/>
          <p:cNvSpPr>
            <a:spLocks noGrp="1" noRot="1" noChangeAspect="1" noChangeArrowheads="1" noTextEdit="1"/>
          </p:cNvSpPr>
          <p:nvPr>
            <p:ph type="sldImg"/>
          </p:nvPr>
        </p:nvSpPr>
        <p:spPr>
          <a:xfrm>
            <a:off x="2297113" y="517525"/>
            <a:ext cx="4549775" cy="2560638"/>
          </a:xfrm>
          <a:ln/>
        </p:spPr>
      </p:sp>
      <p:sp>
        <p:nvSpPr>
          <p:cNvPr id="51204" name="Rectangle 3"/>
          <p:cNvSpPr>
            <a:spLocks noGrp="1" noChangeArrowheads="1"/>
          </p:cNvSpPr>
          <p:nvPr>
            <p:ph type="body" idx="1"/>
          </p:nvPr>
        </p:nvSpPr>
        <p:spPr>
          <a:xfrm>
            <a:off x="1217613" y="3255963"/>
            <a:ext cx="6708775" cy="308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altLang="en-US" sz="600">
              <a:latin typeface="Arial" panose="020B0604020202020204" pitchFamily="34" charset="0"/>
              <a:cs typeface="Arial" panose="020B0604020202020204" pitchFamily="34" charset="0"/>
            </a:endParaRPr>
          </a:p>
        </p:txBody>
      </p:sp>
      <p:sp>
        <p:nvSpPr>
          <p:cNvPr id="5120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fld id="{F38B8D96-42B5-4001-BA54-250CC17582DD}" type="datetime1">
              <a:rPr lang="en-US" altLang="en-US" sz="1200" smtClean="0">
                <a:solidFill>
                  <a:schemeClr val="tx1"/>
                </a:solidFill>
              </a:rPr>
              <a:pPr eaLnBrk="1" hangingPunct="1"/>
              <a:t>12/10/2018</a:t>
            </a:fld>
            <a:endParaRPr lang="en-US" altLang="en-US" sz="1200">
              <a:solidFill>
                <a:schemeClr val="tx1"/>
              </a:solidFill>
            </a:endParaRPr>
          </a:p>
        </p:txBody>
      </p:sp>
      <p:sp>
        <p:nvSpPr>
          <p:cNvPr id="51206"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r>
              <a:rPr lang="fr-FR" altLang="en-US" sz="1200">
                <a:solidFill>
                  <a:schemeClr val="tx1"/>
                </a:solidFill>
              </a:rPr>
              <a:t>Lecturer: Nguyễn Trần Thi Văn</a:t>
            </a:r>
            <a:endParaRPr lang="en-US" altLang="en-US" sz="1200">
              <a:solidFill>
                <a:schemeClr val="tx1"/>
              </a:solidFill>
            </a:endParaRPr>
          </a:p>
        </p:txBody>
      </p:sp>
      <p:sp>
        <p:nvSpPr>
          <p:cNvPr id="5120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r>
              <a:rPr lang="en-US" altLang="en-US" sz="1200">
                <a:solidFill>
                  <a:schemeClr val="tx1"/>
                </a:solidFill>
              </a:rPr>
              <a:t>Software Development Environments and Tools</a:t>
            </a:r>
          </a:p>
        </p:txBody>
      </p:sp>
    </p:spTree>
    <p:extLst>
      <p:ext uri="{BB962C8B-B14F-4D97-AF65-F5344CB8AC3E}">
        <p14:creationId xmlns:p14="http://schemas.microsoft.com/office/powerpoint/2010/main" val="355542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DD278-3162-4055-9CA7-61115A54F89A}" type="slidenum">
              <a:rPr lang="en-US" smtClean="0"/>
              <a:pPr/>
              <a:t>6</a:t>
            </a:fld>
            <a:endParaRPr lang="en-US"/>
          </a:p>
        </p:txBody>
      </p:sp>
    </p:spTree>
    <p:extLst>
      <p:ext uri="{BB962C8B-B14F-4D97-AF65-F5344CB8AC3E}">
        <p14:creationId xmlns:p14="http://schemas.microsoft.com/office/powerpoint/2010/main" val="355157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94E92-07F4-4133-AC3E-EC1E5ACB87B4}" type="slidenum">
              <a:rPr lang="en-US"/>
              <a:pPr/>
              <a:t>9</a:t>
            </a:fld>
            <a:endParaRPr lang="en-US"/>
          </a:p>
        </p:txBody>
      </p:sp>
      <p:sp>
        <p:nvSpPr>
          <p:cNvPr id="465922"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65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dirty="0"/>
              <a:t>Use the use case diagram given on the slide to explain the meaning and notations for actor, use case, and relationship.</a:t>
            </a:r>
          </a:p>
        </p:txBody>
      </p:sp>
    </p:spTree>
    <p:extLst>
      <p:ext uri="{BB962C8B-B14F-4D97-AF65-F5344CB8AC3E}">
        <p14:creationId xmlns:p14="http://schemas.microsoft.com/office/powerpoint/2010/main" val="416635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GB" sz="2800" dirty="0"/>
              <a:t>Actors</a:t>
            </a:r>
          </a:p>
          <a:p>
            <a:pPr marL="914400" lvl="1" indent="-457200">
              <a:buFontTx/>
              <a:buChar char="-"/>
            </a:pPr>
            <a:r>
              <a:rPr lang="en-GB" sz="2800" dirty="0"/>
              <a:t>Human</a:t>
            </a:r>
          </a:p>
          <a:p>
            <a:pPr marL="914400" lvl="1" indent="-457200">
              <a:buFontTx/>
              <a:buChar char="-"/>
            </a:pPr>
            <a:r>
              <a:rPr lang="en-GB" sz="2800" dirty="0"/>
              <a:t>Peripheral device (hardware)</a:t>
            </a:r>
          </a:p>
          <a:p>
            <a:pPr marL="914400" lvl="1" indent="-457200">
              <a:buFontTx/>
              <a:buChar char="-"/>
            </a:pPr>
            <a:r>
              <a:rPr lang="en-GB" sz="2800" dirty="0"/>
              <a:t>External system or subsystem</a:t>
            </a:r>
          </a:p>
          <a:p>
            <a:pPr marL="914400" lvl="1" indent="-457200">
              <a:buFontTx/>
              <a:buChar char="-"/>
            </a:pPr>
            <a:r>
              <a:rPr lang="en-GB" sz="2800" dirty="0"/>
              <a:t>Time or time-based event</a:t>
            </a:r>
          </a:p>
          <a:p>
            <a:pPr marL="914400" lvl="1" indent="-457200">
              <a:buFontTx/>
              <a:buChar char="-"/>
            </a:pPr>
            <a:r>
              <a:rPr lang="en-US" altLang="en-US" sz="2800"/>
              <a:t>Finding Actors: Useful Questions</a:t>
            </a:r>
            <a:endParaRPr lang="en-GB" sz="2800" dirty="0"/>
          </a:p>
          <a:p>
            <a:endParaRPr lang="en-US" dirty="0"/>
          </a:p>
        </p:txBody>
      </p:sp>
      <p:sp>
        <p:nvSpPr>
          <p:cNvPr id="4" name="Slide Number Placeholder 3"/>
          <p:cNvSpPr>
            <a:spLocks noGrp="1"/>
          </p:cNvSpPr>
          <p:nvPr>
            <p:ph type="sldNum" sz="quarter" idx="10"/>
          </p:nvPr>
        </p:nvSpPr>
        <p:spPr/>
        <p:txBody>
          <a:bodyPr/>
          <a:lstStyle/>
          <a:p>
            <a:fld id="{D73DD278-3162-4055-9CA7-61115A54F89A}" type="slidenum">
              <a:rPr lang="en-US" smtClean="0"/>
              <a:pPr/>
              <a:t>11</a:t>
            </a:fld>
            <a:endParaRPr lang="en-US"/>
          </a:p>
        </p:txBody>
      </p:sp>
    </p:spTree>
    <p:extLst>
      <p:ext uri="{BB962C8B-B14F-4D97-AF65-F5344CB8AC3E}">
        <p14:creationId xmlns:p14="http://schemas.microsoft.com/office/powerpoint/2010/main" val="95369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DD278-3162-4055-9CA7-61115A54F89A}" type="slidenum">
              <a:rPr lang="en-US" smtClean="0"/>
              <a:pPr/>
              <a:t>17</a:t>
            </a:fld>
            <a:endParaRPr lang="en-US"/>
          </a:p>
        </p:txBody>
      </p:sp>
    </p:spTree>
    <p:extLst>
      <p:ext uri="{BB962C8B-B14F-4D97-AF65-F5344CB8AC3E}">
        <p14:creationId xmlns:p14="http://schemas.microsoft.com/office/powerpoint/2010/main" val="207109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DD278-3162-4055-9CA7-61115A54F89A}" type="slidenum">
              <a:rPr lang="en-US" smtClean="0"/>
              <a:pPr/>
              <a:t>19</a:t>
            </a:fld>
            <a:endParaRPr lang="en-US"/>
          </a:p>
        </p:txBody>
      </p:sp>
    </p:spTree>
    <p:extLst>
      <p:ext uri="{BB962C8B-B14F-4D97-AF65-F5344CB8AC3E}">
        <p14:creationId xmlns:p14="http://schemas.microsoft.com/office/powerpoint/2010/main" val="52950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Activation or Execution Occurrence</a:t>
            </a:r>
            <a:br>
              <a:rPr lang="en-US" dirty="0"/>
            </a:br>
            <a:r>
              <a:rPr lang="en-US" dirty="0"/>
              <a:t>Activation boxes represent the time an object needs to complete a task. When an object is busy executing a process or waiting for a reply message, use a thin gray rectangle placed vertically on its lifeline.</a:t>
            </a:r>
          </a:p>
        </p:txBody>
      </p:sp>
      <p:sp>
        <p:nvSpPr>
          <p:cNvPr id="4" name="Slide Number Placeholder 3"/>
          <p:cNvSpPr>
            <a:spLocks noGrp="1"/>
          </p:cNvSpPr>
          <p:nvPr>
            <p:ph type="sldNum" sz="quarter" idx="10"/>
          </p:nvPr>
        </p:nvSpPr>
        <p:spPr/>
        <p:txBody>
          <a:bodyPr/>
          <a:lstStyle/>
          <a:p>
            <a:fld id="{D73DD278-3162-4055-9CA7-61115A54F89A}" type="slidenum">
              <a:rPr lang="en-US" smtClean="0"/>
              <a:pPr/>
              <a:t>36</a:t>
            </a:fld>
            <a:endParaRPr lang="en-US"/>
          </a:p>
        </p:txBody>
      </p:sp>
    </p:spTree>
    <p:extLst>
      <p:ext uri="{BB962C8B-B14F-4D97-AF65-F5344CB8AC3E}">
        <p14:creationId xmlns:p14="http://schemas.microsoft.com/office/powerpoint/2010/main" val="79587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DD278-3162-4055-9CA7-61115A54F89A}" type="slidenum">
              <a:rPr lang="en-US" smtClean="0"/>
              <a:pPr/>
              <a:t>43</a:t>
            </a:fld>
            <a:endParaRPr lang="en-US"/>
          </a:p>
        </p:txBody>
      </p:sp>
    </p:spTree>
    <p:extLst>
      <p:ext uri="{BB962C8B-B14F-4D97-AF65-F5344CB8AC3E}">
        <p14:creationId xmlns:p14="http://schemas.microsoft.com/office/powerpoint/2010/main" val="404163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DD278-3162-4055-9CA7-61115A54F89A}" type="slidenum">
              <a:rPr lang="en-US" smtClean="0"/>
              <a:pPr/>
              <a:t>45</a:t>
            </a:fld>
            <a:endParaRPr lang="en-US"/>
          </a:p>
        </p:txBody>
      </p:sp>
    </p:spTree>
    <p:extLst>
      <p:ext uri="{BB962C8B-B14F-4D97-AF65-F5344CB8AC3E}">
        <p14:creationId xmlns:p14="http://schemas.microsoft.com/office/powerpoint/2010/main" val="2001340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December 10, 2018</a:t>
            </a:fld>
            <a:endParaRPr lang="en-US" sz="875" b="0" dirty="0">
              <a:solidFill>
                <a:schemeClr val="tx1"/>
              </a:solidFill>
            </a:endParaRPr>
          </a:p>
        </p:txBody>
      </p:sp>
    </p:spTree>
    <p:extLst>
      <p:ext uri="{BB962C8B-B14F-4D97-AF65-F5344CB8AC3E}">
        <p14:creationId xmlns:p14="http://schemas.microsoft.com/office/powerpoint/2010/main" val="307417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December 10, 2018</a:t>
            </a:fld>
            <a:endParaRPr lang="en-US" sz="875" b="0" dirty="0">
              <a:solidFill>
                <a:schemeClr val="tx1"/>
              </a:solidFill>
            </a:endParaRPr>
          </a:p>
        </p:txBody>
      </p:sp>
    </p:spTree>
    <p:extLst>
      <p:ext uri="{BB962C8B-B14F-4D97-AF65-F5344CB8AC3E}">
        <p14:creationId xmlns:p14="http://schemas.microsoft.com/office/powerpoint/2010/main" val="92997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December 10, 2018</a:t>
            </a:fld>
            <a:endParaRPr lang="en-US" sz="875" b="0" dirty="0">
              <a:solidFill>
                <a:schemeClr val="bg1"/>
              </a:solidFill>
            </a:endParaRPr>
          </a:p>
        </p:txBody>
      </p:sp>
    </p:spTree>
    <p:extLst>
      <p:ext uri="{BB962C8B-B14F-4D97-AF65-F5344CB8AC3E}">
        <p14:creationId xmlns:p14="http://schemas.microsoft.com/office/powerpoint/2010/main" val="31501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285750" indent="-285750">
              <a:spcBef>
                <a:spcPts val="563"/>
              </a:spcBef>
              <a:buFont typeface="Arial" panose="020B0604020202020204" pitchFamily="34" charset="0"/>
              <a:buChar char="•"/>
              <a:tabLst>
                <a:tab pos="3960813" algn="r"/>
              </a:tabLst>
              <a:defRPr sz="2400" b="0"/>
            </a:lvl1pPr>
            <a:lvl2pPr marL="428625" indent="-142875">
              <a:spcBef>
                <a:spcPts val="375"/>
              </a:spcBef>
              <a:buFont typeface="Arial" pitchFamily="34" charset="0"/>
              <a:buChar char="–"/>
              <a:tabLst>
                <a:tab pos="3960813" algn="r"/>
              </a:tabLst>
              <a:defRPr sz="1250"/>
            </a:lvl2pPr>
            <a:lvl3pPr marL="571500" indent="-142875">
              <a:spcBef>
                <a:spcPts val="375"/>
              </a:spcBef>
              <a:buFont typeface="Arial" pitchFamily="34" charset="0"/>
              <a:buChar char="–"/>
              <a:tabLst>
                <a:tab pos="3960813" algn="r"/>
              </a:tabLst>
              <a:defRPr sz="1250"/>
            </a:lvl3pPr>
            <a:lvl4pPr marL="714375" indent="-142875">
              <a:spcBef>
                <a:spcPts val="375"/>
              </a:spcBef>
              <a:buFont typeface="Arial" pitchFamily="34" charset="0"/>
              <a:buChar char="–"/>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dirty="0"/>
              <a:t>Edit Master text styles</a:t>
            </a:r>
          </a:p>
        </p:txBody>
      </p:sp>
    </p:spTree>
    <p:extLst>
      <p:ext uri="{BB962C8B-B14F-4D97-AF65-F5344CB8AC3E}">
        <p14:creationId xmlns:p14="http://schemas.microsoft.com/office/powerpoint/2010/main" val="195915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SzPct val="100000"/>
              <a:defRPr b="0"/>
            </a:lvl1pPr>
            <a:lvl2pPr marL="394891" indent="-176609">
              <a:buFont typeface="Arial" panose="020B0604020202020204" pitchFamily="34" charset="0"/>
              <a:buChar char="-"/>
              <a:defRPr sz="2000"/>
            </a:lvl2pPr>
            <a:lvl3pPr marL="540743" indent="-145852">
              <a:buSzPct val="75000"/>
              <a:buFont typeface="Courier New" panose="02070309020205020404" pitchFamily="49" charset="0"/>
              <a:buChar char="o"/>
              <a:defRPr sz="1600"/>
            </a:lvl3pPr>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6210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023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a:p>
            <a:pPr lvl="1"/>
            <a:r>
              <a:rPr lang="en-US" dirty="0"/>
              <a:t>	</a:t>
            </a:r>
          </a:p>
        </p:txBody>
      </p:sp>
      <p:pic>
        <p:nvPicPr>
          <p:cNvPr id="7" name="Picture 6"/>
          <p:cNvPicPr>
            <a:picLocks noChangeAspect="1"/>
          </p:cNvPicPr>
          <p:nvPr/>
        </p:nvPicPr>
        <p:blipFill>
          <a:blip r:embed="rId8"/>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December 10, 2018</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46" name="Text Box 7"/>
          <p:cNvSpPr txBox="1">
            <a:spLocks noChangeArrowheads="1"/>
          </p:cNvSpPr>
          <p:nvPr userDrawn="1"/>
        </p:nvSpPr>
        <p:spPr bwMode="auto">
          <a:xfrm>
            <a:off x="205317" y="152400"/>
            <a:ext cx="1060026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bg1"/>
                </a:solidFill>
                <a:latin typeface="Tahoma" pitchFamily="34" charset="0"/>
                <a:cs typeface="Times New Roman" pitchFamily="18" charset="0"/>
              </a:rPr>
              <a:t>Object-Oriented Analysis and Design Using UML</a:t>
            </a:r>
          </a:p>
        </p:txBody>
      </p:sp>
    </p:spTree>
    <p:extLst>
      <p:ext uri="{BB962C8B-B14F-4D97-AF65-F5344CB8AC3E}">
        <p14:creationId xmlns:p14="http://schemas.microsoft.com/office/powerpoint/2010/main" val="40679814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2" r:id="rId4"/>
    <p:sldLayoutId id="2147483783" r:id="rId5"/>
    <p:sldLayoutId id="214748378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214313" indent="-214313" algn="l" defTabSz="914400" rtl="0" eaLnBrk="1" latinLnBrk="0" hangingPunct="1">
        <a:spcBef>
          <a:spcPts val="750"/>
        </a:spcBef>
        <a:buSzPct val="100000"/>
        <a:buFont typeface="Arial" panose="020B0604020202020204" pitchFamily="34" charset="0"/>
        <a:buChar char="•"/>
        <a:defRPr sz="240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394891" indent="-176609" algn="l" defTabSz="914400" rtl="0" eaLnBrk="1" latinLnBrk="0" hangingPunct="1">
        <a:spcBef>
          <a:spcPts val="750"/>
        </a:spcBef>
        <a:buSzPct val="100000"/>
        <a:buFont typeface="Arial" panose="020B0604020202020204" pitchFamily="34" charset="0"/>
        <a:buChar char="-"/>
        <a:tabLst/>
        <a:defRPr sz="2000" kern="1200">
          <a:solidFill>
            <a:schemeClr val="tx1"/>
          </a:solidFill>
          <a:latin typeface="+mn-lt"/>
          <a:ea typeface="+mn-ea"/>
          <a:cs typeface="+mn-cs"/>
        </a:defRPr>
      </a:lvl3pPr>
      <a:lvl4pPr marL="602258" indent="-207368" algn="l" defTabSz="914400" rtl="0" eaLnBrk="1" latinLnBrk="0" hangingPunct="1">
        <a:spcBef>
          <a:spcPts val="375"/>
        </a:spcBef>
        <a:buSzPct val="75000"/>
        <a:buFont typeface="Courier New" panose="02070309020205020404" pitchFamily="49" charset="0"/>
        <a:buChar char="o"/>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uml-diagrams.org/association.html"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2" Type="http://schemas.openxmlformats.org/officeDocument/2006/relationships/hyperlink" Target="https://en.wikipedia.org/wiki/Modeling_language"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en.wikipedia.org/wiki/Unified_Modeling_Language#Interaction_diagrams"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5.xml"/><Relationship Id="rId5" Type="http://schemas.openxmlformats.org/officeDocument/2006/relationships/image" Target="../media/image56.jpeg"/><Relationship Id="rId4" Type="http://schemas.openxmlformats.org/officeDocument/2006/relationships/image" Target="../media/image55.jpeg"/></Relationships>
</file>

<file path=ppt/slides/_rels/slide4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8.jpeg"/></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Unified Modeling Language (UML)</a:t>
            </a:r>
          </a:p>
        </p:txBody>
      </p:sp>
      <p:sp>
        <p:nvSpPr>
          <p:cNvPr id="3" name="Subtitle 2"/>
          <p:cNvSpPr>
            <a:spLocks noGrp="1"/>
          </p:cNvSpPr>
          <p:nvPr>
            <p:ph type="subTitle" idx="1"/>
          </p:nvPr>
        </p:nvSpPr>
        <p:spPr/>
        <p:txBody>
          <a:bodyPr/>
          <a:lstStyle/>
          <a:p>
            <a:r>
              <a:rPr lang="en-US" dirty="0"/>
              <a:t>Trainer</a:t>
            </a:r>
            <a:r>
              <a:rPr lang="en-US"/>
              <a:t>: Duc LE GIA</a:t>
            </a:r>
          </a:p>
          <a:p>
            <a:endParaRPr lang="en-US" dirty="0"/>
          </a:p>
        </p:txBody>
      </p:sp>
    </p:spTree>
    <p:extLst>
      <p:ext uri="{BB962C8B-B14F-4D97-AF65-F5344CB8AC3E}">
        <p14:creationId xmlns:p14="http://schemas.microsoft.com/office/powerpoint/2010/main" val="78178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4" name="Content Placeholder 3"/>
          <p:cNvSpPr>
            <a:spLocks noGrp="1"/>
          </p:cNvSpPr>
          <p:nvPr>
            <p:ph idx="1"/>
          </p:nvPr>
        </p:nvSpPr>
        <p:spPr/>
        <p:txBody>
          <a:bodyPr/>
          <a:lstStyle/>
          <a:p>
            <a:r>
              <a:rPr lang="en-US" dirty="0"/>
              <a:t>A use case diagram</a:t>
            </a:r>
          </a:p>
          <a:p>
            <a:pPr lvl="1"/>
            <a:r>
              <a:rPr lang="en-US" dirty="0"/>
              <a:t>Present the usage requirements of the system.</a:t>
            </a:r>
          </a:p>
          <a:p>
            <a:pPr lvl="1"/>
            <a:r>
              <a:rPr lang="en-US" dirty="0"/>
              <a:t>It is the “means” of communicating with user and other stakeholders what the system is intended to do.</a:t>
            </a:r>
          </a:p>
          <a:p>
            <a:r>
              <a:rPr lang="en-US" dirty="0"/>
              <a:t>Use case diagram consists of:</a:t>
            </a:r>
          </a:p>
          <a:p>
            <a:pPr lvl="1"/>
            <a:r>
              <a:rPr lang="en-US" b="1" dirty="0"/>
              <a:t>Actors</a:t>
            </a:r>
            <a:r>
              <a:rPr lang="en-US" dirty="0"/>
              <a:t>: entities those are external to the system</a:t>
            </a:r>
          </a:p>
          <a:p>
            <a:pPr lvl="1"/>
            <a:r>
              <a:rPr lang="en-US" b="1" dirty="0"/>
              <a:t>Use cases</a:t>
            </a:r>
            <a:r>
              <a:rPr lang="en-US" dirty="0"/>
              <a:t>:  A use case is a single unit of meaningful work. It provides a high-level view of behavior observable to someone or something outside the system. The notation for a use case is an ellipse</a:t>
            </a:r>
          </a:p>
          <a:p>
            <a:pPr lvl="1"/>
            <a:r>
              <a:rPr lang="en-US" b="1" dirty="0"/>
              <a:t>Relationships</a:t>
            </a:r>
            <a:r>
              <a:rPr lang="en-US" dirty="0"/>
              <a:t>: Associations between actors and use cases</a:t>
            </a:r>
          </a:p>
          <a:p>
            <a:pPr lvl="1"/>
            <a:endParaRPr lang="en-US" dirty="0"/>
          </a:p>
          <a:p>
            <a:endParaRPr lang="en-US" dirty="0"/>
          </a:p>
          <a:p>
            <a:endParaRPr lang="en-US" dirty="0"/>
          </a:p>
        </p:txBody>
      </p:sp>
    </p:spTree>
    <p:extLst>
      <p:ext uri="{BB962C8B-B14F-4D97-AF65-F5344CB8AC3E}">
        <p14:creationId xmlns:p14="http://schemas.microsoft.com/office/powerpoint/2010/main" val="286634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 - Notations</a:t>
            </a:r>
          </a:p>
        </p:txBody>
      </p:sp>
      <p:pic>
        <p:nvPicPr>
          <p:cNvPr id="4710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199147"/>
            <a:ext cx="7905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Arrow Connector 17"/>
          <p:cNvCxnSpPr/>
          <p:nvPr/>
        </p:nvCxnSpPr>
        <p:spPr bwMode="auto">
          <a:xfrm>
            <a:off x="1586413" y="4684742"/>
            <a:ext cx="14478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1593682" y="5169730"/>
            <a:ext cx="1447800" cy="0"/>
          </a:xfrm>
          <a:prstGeom prst="straightConnector1">
            <a:avLst/>
          </a:prstGeom>
          <a:solidFill>
            <a:schemeClr val="accent1"/>
          </a:solidFill>
          <a:ln w="19050" cap="flat" cmpd="sng" algn="ctr">
            <a:solidFill>
              <a:schemeClr val="tx1"/>
            </a:solidFill>
            <a:prstDash val="dash"/>
            <a:round/>
            <a:headEnd type="none" w="med" len="med"/>
            <a:tailEnd type="arrow"/>
          </a:ln>
          <a:effectLst/>
        </p:spPr>
      </p:cxnSp>
      <p:sp>
        <p:nvSpPr>
          <p:cNvPr id="19" name="TextBox 18"/>
          <p:cNvSpPr txBox="1"/>
          <p:nvPr/>
        </p:nvSpPr>
        <p:spPr>
          <a:xfrm>
            <a:off x="3034213" y="1472290"/>
            <a:ext cx="6771405" cy="461665"/>
          </a:xfrm>
          <a:prstGeom prst="rect">
            <a:avLst/>
          </a:prstGeom>
          <a:noFill/>
        </p:spPr>
        <p:txBody>
          <a:bodyPr wrap="none" rtlCol="0">
            <a:spAutoFit/>
          </a:bodyPr>
          <a:lstStyle/>
          <a:p>
            <a:r>
              <a:rPr lang="en-US" sz="2400" b="1" dirty="0"/>
              <a:t>Actors</a:t>
            </a:r>
            <a:r>
              <a:rPr lang="en-US" sz="2400" dirty="0"/>
              <a:t>: entities those are external to the system</a:t>
            </a:r>
          </a:p>
        </p:txBody>
      </p:sp>
      <p:sp>
        <p:nvSpPr>
          <p:cNvPr id="24" name="TextBox 23"/>
          <p:cNvSpPr txBox="1"/>
          <p:nvPr/>
        </p:nvSpPr>
        <p:spPr>
          <a:xfrm>
            <a:off x="2968265" y="2571066"/>
            <a:ext cx="7471135" cy="1569660"/>
          </a:xfrm>
          <a:prstGeom prst="rect">
            <a:avLst/>
          </a:prstGeom>
          <a:noFill/>
        </p:spPr>
        <p:txBody>
          <a:bodyPr wrap="square" rtlCol="0">
            <a:spAutoFit/>
          </a:bodyPr>
          <a:lstStyle/>
          <a:p>
            <a:r>
              <a:rPr lang="en-US" sz="2400" b="1" dirty="0"/>
              <a:t>Use cases</a:t>
            </a:r>
            <a:r>
              <a:rPr lang="en-US" sz="2400" dirty="0"/>
              <a:t>:  A use case is a single unit of meaningful work. It provides a high-level view of behavior observable to someone or something outside the system.</a:t>
            </a:r>
          </a:p>
        </p:txBody>
      </p:sp>
      <p:sp>
        <p:nvSpPr>
          <p:cNvPr id="25" name="TextBox 24"/>
          <p:cNvSpPr txBox="1"/>
          <p:nvPr/>
        </p:nvSpPr>
        <p:spPr>
          <a:xfrm>
            <a:off x="3128965" y="4447667"/>
            <a:ext cx="6880283" cy="461665"/>
          </a:xfrm>
          <a:prstGeom prst="rect">
            <a:avLst/>
          </a:prstGeom>
          <a:noFill/>
        </p:spPr>
        <p:txBody>
          <a:bodyPr wrap="square" rtlCol="0">
            <a:spAutoFit/>
          </a:bodyPr>
          <a:lstStyle/>
          <a:p>
            <a:r>
              <a:rPr lang="en-US" sz="2400" b="1" dirty="0"/>
              <a:t>Associations</a:t>
            </a:r>
            <a:r>
              <a:rPr lang="en-US" sz="2400" dirty="0"/>
              <a:t> between actors and use cases</a:t>
            </a:r>
          </a:p>
        </p:txBody>
      </p:sp>
      <p:sp>
        <p:nvSpPr>
          <p:cNvPr id="20" name="Oval 19"/>
          <p:cNvSpPr/>
          <p:nvPr/>
        </p:nvSpPr>
        <p:spPr bwMode="auto">
          <a:xfrm>
            <a:off x="1447800" y="2981725"/>
            <a:ext cx="1276349" cy="662464"/>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pic>
        <p:nvPicPr>
          <p:cNvPr id="4710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3413" y="6001648"/>
            <a:ext cx="1447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bwMode="auto">
          <a:xfrm>
            <a:off x="1593682" y="4343400"/>
            <a:ext cx="1447800"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sp>
        <p:nvSpPr>
          <p:cNvPr id="13" name="TextBox 12"/>
          <p:cNvSpPr txBox="1"/>
          <p:nvPr/>
        </p:nvSpPr>
        <p:spPr>
          <a:xfrm>
            <a:off x="3270834" y="4983443"/>
            <a:ext cx="5121915" cy="461665"/>
          </a:xfrm>
          <a:prstGeom prst="rect">
            <a:avLst/>
          </a:prstGeom>
          <a:noFill/>
        </p:spPr>
        <p:txBody>
          <a:bodyPr wrap="square" rtlCol="0">
            <a:spAutoFit/>
          </a:bodyPr>
          <a:lstStyle/>
          <a:p>
            <a:r>
              <a:rPr lang="en-US" sz="2400" dirty="0"/>
              <a:t>Extend</a:t>
            </a:r>
          </a:p>
        </p:txBody>
      </p:sp>
      <p:sp>
        <p:nvSpPr>
          <p:cNvPr id="14" name="TextBox 13"/>
          <p:cNvSpPr txBox="1"/>
          <p:nvPr/>
        </p:nvSpPr>
        <p:spPr>
          <a:xfrm>
            <a:off x="3294897" y="6027882"/>
            <a:ext cx="5121915" cy="461665"/>
          </a:xfrm>
          <a:prstGeom prst="rect">
            <a:avLst/>
          </a:prstGeom>
          <a:noFill/>
        </p:spPr>
        <p:txBody>
          <a:bodyPr wrap="square" rtlCol="0">
            <a:spAutoFit/>
          </a:bodyPr>
          <a:lstStyle/>
          <a:p>
            <a:r>
              <a:rPr lang="en-US" sz="2400" dirty="0"/>
              <a:t>Generalization</a:t>
            </a:r>
          </a:p>
        </p:txBody>
      </p:sp>
      <p:sp>
        <p:nvSpPr>
          <p:cNvPr id="15" name="TextBox 14"/>
          <p:cNvSpPr txBox="1"/>
          <p:nvPr/>
        </p:nvSpPr>
        <p:spPr>
          <a:xfrm>
            <a:off x="1586414" y="4835000"/>
            <a:ext cx="1574799" cy="307777"/>
          </a:xfrm>
          <a:prstGeom prst="rect">
            <a:avLst/>
          </a:prstGeom>
          <a:noFill/>
        </p:spPr>
        <p:txBody>
          <a:bodyPr wrap="square" rtlCol="0">
            <a:spAutoFit/>
          </a:bodyPr>
          <a:lstStyle/>
          <a:p>
            <a:r>
              <a:rPr lang="en-US" sz="1200" i="1" dirty="0"/>
              <a:t>&lt;&lt;</a:t>
            </a:r>
            <a:r>
              <a:rPr lang="en-US" sz="1400" i="1" dirty="0"/>
              <a:t>extend</a:t>
            </a:r>
            <a:r>
              <a:rPr lang="en-US" sz="1200" i="1" dirty="0"/>
              <a:t>&gt;&gt;</a:t>
            </a:r>
          </a:p>
        </p:txBody>
      </p:sp>
      <p:cxnSp>
        <p:nvCxnSpPr>
          <p:cNvPr id="16" name="Straight Arrow Connector 15"/>
          <p:cNvCxnSpPr/>
          <p:nvPr/>
        </p:nvCxnSpPr>
        <p:spPr bwMode="auto">
          <a:xfrm>
            <a:off x="1681165" y="5827746"/>
            <a:ext cx="1447800" cy="0"/>
          </a:xfrm>
          <a:prstGeom prst="straightConnector1">
            <a:avLst/>
          </a:prstGeom>
          <a:solidFill>
            <a:schemeClr val="accent1"/>
          </a:solidFill>
          <a:ln w="19050" cap="flat" cmpd="sng" algn="ctr">
            <a:solidFill>
              <a:schemeClr val="tx1"/>
            </a:solidFill>
            <a:prstDash val="dash"/>
            <a:round/>
            <a:headEnd type="none" w="med" len="med"/>
            <a:tailEnd type="arrow"/>
          </a:ln>
          <a:effectLst/>
        </p:spPr>
      </p:cxnSp>
      <p:sp>
        <p:nvSpPr>
          <p:cNvPr id="17" name="TextBox 16"/>
          <p:cNvSpPr txBox="1"/>
          <p:nvPr/>
        </p:nvSpPr>
        <p:spPr>
          <a:xfrm>
            <a:off x="1657770" y="5405814"/>
            <a:ext cx="1574799" cy="307777"/>
          </a:xfrm>
          <a:prstGeom prst="rect">
            <a:avLst/>
          </a:prstGeom>
          <a:noFill/>
        </p:spPr>
        <p:txBody>
          <a:bodyPr wrap="square" rtlCol="0">
            <a:spAutoFit/>
          </a:bodyPr>
          <a:lstStyle/>
          <a:p>
            <a:r>
              <a:rPr lang="en-US" sz="1200" i="1" dirty="0"/>
              <a:t>&lt;&lt;</a:t>
            </a:r>
            <a:r>
              <a:rPr lang="en-US" sz="1400" i="1" dirty="0"/>
              <a:t>include</a:t>
            </a:r>
            <a:r>
              <a:rPr lang="en-US" sz="1200" i="1" dirty="0"/>
              <a:t>&gt;&gt;</a:t>
            </a:r>
          </a:p>
        </p:txBody>
      </p:sp>
      <p:sp>
        <p:nvSpPr>
          <p:cNvPr id="22" name="TextBox 21"/>
          <p:cNvSpPr txBox="1"/>
          <p:nvPr/>
        </p:nvSpPr>
        <p:spPr>
          <a:xfrm>
            <a:off x="3270834" y="5528353"/>
            <a:ext cx="5121915" cy="461665"/>
          </a:xfrm>
          <a:prstGeom prst="rect">
            <a:avLst/>
          </a:prstGeom>
          <a:noFill/>
        </p:spPr>
        <p:txBody>
          <a:bodyPr wrap="square" rtlCol="0">
            <a:spAutoFit/>
          </a:bodyPr>
          <a:lstStyle/>
          <a:p>
            <a:r>
              <a:rPr lang="en-US" sz="2400" dirty="0"/>
              <a:t>Include</a:t>
            </a:r>
          </a:p>
        </p:txBody>
      </p:sp>
    </p:spTree>
    <p:extLst>
      <p:ext uri="{BB962C8B-B14F-4D97-AF65-F5344CB8AC3E}">
        <p14:creationId xmlns:p14="http://schemas.microsoft.com/office/powerpoint/2010/main" val="315496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Finding Actors: Useful Questions</a:t>
            </a:r>
            <a:endParaRPr lang="en-US" sz="4400" dirty="0"/>
          </a:p>
        </p:txBody>
      </p:sp>
      <p:sp>
        <p:nvSpPr>
          <p:cNvPr id="4" name="Content Placeholder 3"/>
          <p:cNvSpPr>
            <a:spLocks noGrp="1"/>
          </p:cNvSpPr>
          <p:nvPr>
            <p:ph idx="1"/>
          </p:nvPr>
        </p:nvSpPr>
        <p:spPr/>
        <p:txBody>
          <a:bodyPr>
            <a:normAutofit lnSpcReduction="10000"/>
          </a:bodyPr>
          <a:lstStyle/>
          <a:p>
            <a:r>
              <a:rPr lang="en-US" dirty="0"/>
              <a:t>Who is interested in a certain requirement?</a:t>
            </a:r>
          </a:p>
          <a:p>
            <a:r>
              <a:rPr lang="en-US" dirty="0"/>
              <a:t>Where in the organization is the system used?</a:t>
            </a:r>
          </a:p>
          <a:p>
            <a:r>
              <a:rPr lang="en-US" dirty="0"/>
              <a:t>Who will supply the system with this information, use this information, remove this information?</a:t>
            </a:r>
          </a:p>
          <a:p>
            <a:r>
              <a:rPr lang="en-US" dirty="0"/>
              <a:t>Who will use this function?</a:t>
            </a:r>
          </a:p>
          <a:p>
            <a:r>
              <a:rPr lang="en-US" dirty="0"/>
              <a:t>Who will support and maintain the system?</a:t>
            </a:r>
          </a:p>
          <a:p>
            <a:r>
              <a:rPr lang="en-US" dirty="0"/>
              <a:t>Does the system use an external resource?</a:t>
            </a:r>
          </a:p>
          <a:p>
            <a:r>
              <a:rPr lang="en-US" dirty="0"/>
              <a:t>What actors do the use cases need?</a:t>
            </a:r>
          </a:p>
          <a:p>
            <a:r>
              <a:rPr lang="en-US" dirty="0"/>
              <a:t>Does one actor play several different roles? Do several actors play the same role?</a:t>
            </a:r>
          </a:p>
          <a:p>
            <a:endParaRPr lang="en-US" dirty="0"/>
          </a:p>
        </p:txBody>
      </p:sp>
      <p:sp>
        <p:nvSpPr>
          <p:cNvPr id="3" name="Rectangle 2"/>
          <p:cNvSpPr>
            <a:spLocks noChangeArrowheads="1"/>
          </p:cNvSpPr>
          <p:nvPr/>
        </p:nvSpPr>
        <p:spPr bwMode="auto">
          <a:xfrm>
            <a:off x="5238751" y="762000"/>
            <a:ext cx="8614475"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buFontTx/>
              <a:buChar char="-"/>
            </a:pPr>
            <a:endParaRPr lang="en-US" dirty="0">
              <a:solidFill>
                <a:schemeClr val="accent2"/>
              </a:solidFill>
              <a:cs typeface="Times New Roman" pitchFamily="18" charset="0"/>
            </a:endParaRPr>
          </a:p>
          <a:p>
            <a:pPr marL="1143000" lvl="2" indent="-228600">
              <a:spcBef>
                <a:spcPct val="20000"/>
              </a:spcBef>
              <a:buSzPct val="140000"/>
            </a:pPr>
            <a:endParaRPr lang="en-US" dirty="0">
              <a:solidFill>
                <a:schemeClr val="accent2"/>
              </a:solidFill>
              <a:cs typeface="Times New Roman" pitchFamily="18" charset="0"/>
            </a:endParaRPr>
          </a:p>
        </p:txBody>
      </p:sp>
    </p:spTree>
    <p:extLst>
      <p:ext uri="{BB962C8B-B14F-4D97-AF65-F5344CB8AC3E}">
        <p14:creationId xmlns:p14="http://schemas.microsoft.com/office/powerpoint/2010/main" val="30590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Finding Actors: Useful Questions</a:t>
            </a:r>
            <a:endParaRPr lang="en-US" sz="4400" dirty="0"/>
          </a:p>
        </p:txBody>
      </p:sp>
      <p:sp>
        <p:nvSpPr>
          <p:cNvPr id="5" name="Content Placeholder 4"/>
          <p:cNvSpPr>
            <a:spLocks noGrp="1"/>
          </p:cNvSpPr>
          <p:nvPr>
            <p:ph idx="1"/>
          </p:nvPr>
        </p:nvSpPr>
        <p:spPr/>
        <p:txBody>
          <a:bodyPr>
            <a:normAutofit lnSpcReduction="10000"/>
          </a:bodyPr>
          <a:lstStyle/>
          <a:p>
            <a:r>
              <a:rPr lang="en-US" dirty="0"/>
              <a:t>Who is interested in a certain requirement?</a:t>
            </a:r>
          </a:p>
          <a:p>
            <a:r>
              <a:rPr lang="en-US" dirty="0"/>
              <a:t>Where in the organization is the system used?</a:t>
            </a:r>
          </a:p>
          <a:p>
            <a:r>
              <a:rPr lang="en-US" dirty="0"/>
              <a:t>Who will supply the system with this information, use this information, remove this information?</a:t>
            </a:r>
          </a:p>
          <a:p>
            <a:r>
              <a:rPr lang="en-US" dirty="0"/>
              <a:t>Who will use this function?</a:t>
            </a:r>
          </a:p>
          <a:p>
            <a:r>
              <a:rPr lang="en-US" dirty="0"/>
              <a:t>Who will support and maintain the system?</a:t>
            </a:r>
          </a:p>
          <a:p>
            <a:r>
              <a:rPr lang="en-US" dirty="0"/>
              <a:t>Does the system use an external resource?</a:t>
            </a:r>
          </a:p>
          <a:p>
            <a:r>
              <a:rPr lang="en-US" dirty="0"/>
              <a:t>What actors do the use cases need?</a:t>
            </a:r>
          </a:p>
          <a:p>
            <a:r>
              <a:rPr lang="en-US" dirty="0"/>
              <a:t>Does one actor play several different roles? Do several actors play the same role?</a:t>
            </a:r>
          </a:p>
          <a:p>
            <a:endParaRPr lang="en-US" dirty="0"/>
          </a:p>
        </p:txBody>
      </p:sp>
      <p:sp>
        <p:nvSpPr>
          <p:cNvPr id="3" name="Rectangle 2"/>
          <p:cNvSpPr>
            <a:spLocks noChangeArrowheads="1"/>
          </p:cNvSpPr>
          <p:nvPr/>
        </p:nvSpPr>
        <p:spPr bwMode="auto">
          <a:xfrm>
            <a:off x="6098458" y="990600"/>
            <a:ext cx="8614475"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buFontTx/>
              <a:buChar char="-"/>
            </a:pPr>
            <a:endParaRPr lang="en-US" dirty="0">
              <a:solidFill>
                <a:schemeClr val="accent2"/>
              </a:solidFill>
              <a:cs typeface="Times New Roman" pitchFamily="18" charset="0"/>
            </a:endParaRPr>
          </a:p>
          <a:p>
            <a:pPr marL="1143000" lvl="2" indent="-228600">
              <a:spcBef>
                <a:spcPct val="20000"/>
              </a:spcBef>
              <a:buSzPct val="140000"/>
            </a:pPr>
            <a:endParaRPr lang="en-US" dirty="0">
              <a:solidFill>
                <a:schemeClr val="accent2"/>
              </a:solidFill>
              <a:cs typeface="Times New Roman" pitchFamily="18" charset="0"/>
            </a:endParaRPr>
          </a:p>
        </p:txBody>
      </p:sp>
    </p:spTree>
    <p:extLst>
      <p:ext uri="{BB962C8B-B14F-4D97-AF65-F5344CB8AC3E}">
        <p14:creationId xmlns:p14="http://schemas.microsoft.com/office/powerpoint/2010/main" val="362731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Notations</a:t>
            </a:r>
          </a:p>
        </p:txBody>
      </p:sp>
      <p:sp>
        <p:nvSpPr>
          <p:cNvPr id="16" name="Rectangle 15"/>
          <p:cNvSpPr/>
          <p:nvPr/>
        </p:nvSpPr>
        <p:spPr bwMode="auto">
          <a:xfrm>
            <a:off x="1524001" y="1923615"/>
            <a:ext cx="2057400" cy="10668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grpSp>
        <p:nvGrpSpPr>
          <p:cNvPr id="20" name="Group 19"/>
          <p:cNvGrpSpPr/>
          <p:nvPr/>
        </p:nvGrpSpPr>
        <p:grpSpPr>
          <a:xfrm>
            <a:off x="1600201" y="3423151"/>
            <a:ext cx="1905000" cy="1219200"/>
            <a:chOff x="838200" y="3352800"/>
            <a:chExt cx="1905000" cy="1219200"/>
          </a:xfrm>
        </p:grpSpPr>
        <p:sp>
          <p:nvSpPr>
            <p:cNvPr id="17" name="Rectangle 16"/>
            <p:cNvSpPr/>
            <p:nvPr/>
          </p:nvSpPr>
          <p:spPr bwMode="auto">
            <a:xfrm>
              <a:off x="838200" y="3657600"/>
              <a:ext cx="1905000" cy="9144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18" name="Rectangle 17"/>
            <p:cNvSpPr/>
            <p:nvPr/>
          </p:nvSpPr>
          <p:spPr bwMode="auto">
            <a:xfrm>
              <a:off x="838200" y="3352800"/>
              <a:ext cx="838200" cy="3048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grpSp>
      <p:sp>
        <p:nvSpPr>
          <p:cNvPr id="21" name="TextBox 20"/>
          <p:cNvSpPr txBox="1"/>
          <p:nvPr/>
        </p:nvSpPr>
        <p:spPr>
          <a:xfrm>
            <a:off x="4114800" y="1787724"/>
            <a:ext cx="5121915" cy="1421928"/>
          </a:xfrm>
          <a:prstGeom prst="rect">
            <a:avLst/>
          </a:prstGeom>
          <a:noFill/>
        </p:spPr>
        <p:txBody>
          <a:bodyPr wrap="square" rtlCol="0">
            <a:spAutoFit/>
          </a:bodyPr>
          <a:lstStyle/>
          <a:p>
            <a:r>
              <a:rPr lang="en-US" dirty="0"/>
              <a:t>System boundary boxes: </a:t>
            </a:r>
            <a:r>
              <a:rPr lang="en-US" b="1" dirty="0"/>
              <a:t>define the scope of the use case </a:t>
            </a:r>
            <a:r>
              <a:rPr lang="en-US" b="1" i="1" dirty="0"/>
              <a:t>(</a:t>
            </a:r>
            <a:r>
              <a:rPr lang="en-US" i="1" dirty="0"/>
              <a:t>optional)</a:t>
            </a:r>
            <a:r>
              <a:rPr lang="en-US" dirty="0"/>
              <a:t>.</a:t>
            </a:r>
          </a:p>
        </p:txBody>
      </p:sp>
      <p:sp>
        <p:nvSpPr>
          <p:cNvPr id="22" name="TextBox 21"/>
          <p:cNvSpPr txBox="1"/>
          <p:nvPr/>
        </p:nvSpPr>
        <p:spPr>
          <a:xfrm>
            <a:off x="4267200" y="3423151"/>
            <a:ext cx="5121915" cy="1421928"/>
          </a:xfrm>
          <a:prstGeom prst="rect">
            <a:avLst/>
          </a:prstGeom>
          <a:noFill/>
        </p:spPr>
        <p:txBody>
          <a:bodyPr wrap="square" rtlCol="0">
            <a:spAutoFit/>
          </a:bodyPr>
          <a:lstStyle/>
          <a:p>
            <a:r>
              <a:rPr lang="en-US" dirty="0"/>
              <a:t>Packages are </a:t>
            </a:r>
            <a:r>
              <a:rPr lang="en-US" b="1" dirty="0"/>
              <a:t>used to group together use cases </a:t>
            </a:r>
            <a:r>
              <a:rPr lang="en-US" i="1" dirty="0"/>
              <a:t>(Optional)</a:t>
            </a:r>
          </a:p>
        </p:txBody>
      </p:sp>
    </p:spTree>
    <p:extLst>
      <p:ext uri="{BB962C8B-B14F-4D97-AF65-F5344CB8AC3E}">
        <p14:creationId xmlns:p14="http://schemas.microsoft.com/office/powerpoint/2010/main" val="50933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4" name="Content Placeholder 3"/>
          <p:cNvSpPr>
            <a:spLocks noGrp="1"/>
          </p:cNvSpPr>
          <p:nvPr>
            <p:ph idx="1"/>
          </p:nvPr>
        </p:nvSpPr>
        <p:spPr/>
        <p:txBody>
          <a:bodyPr/>
          <a:lstStyle/>
          <a:p>
            <a:r>
              <a:rPr lang="en-US" dirty="0"/>
              <a:t>Actor - use case associations:</a:t>
            </a:r>
          </a:p>
          <a:p>
            <a:pPr lvl="1"/>
            <a:r>
              <a:rPr lang="en-US" dirty="0"/>
              <a:t>An </a:t>
            </a:r>
            <a:r>
              <a:rPr lang="en-US" dirty="0">
                <a:solidFill>
                  <a:schemeClr val="accent5"/>
                </a:solidFill>
                <a:hlinkClick r:id="rId2"/>
              </a:rPr>
              <a:t>a</a:t>
            </a:r>
            <a:r>
              <a:rPr lang="en-US" dirty="0">
                <a:hlinkClick r:id="rId2"/>
              </a:rPr>
              <a:t>ssociati</a:t>
            </a:r>
            <a:r>
              <a:rPr lang="en-US" dirty="0">
                <a:solidFill>
                  <a:schemeClr val="accent5"/>
                </a:solidFill>
                <a:hlinkClick r:id="rId2"/>
              </a:rPr>
              <a:t>on</a:t>
            </a:r>
            <a:r>
              <a:rPr lang="en-US" dirty="0"/>
              <a:t> between an actor and a use case indicates that the actor and the use case somehow interact or communicate with each other.</a:t>
            </a:r>
          </a:p>
          <a:p>
            <a:pPr lvl="1"/>
            <a:r>
              <a:rPr lang="en-US" dirty="0"/>
              <a:t>Only </a:t>
            </a:r>
            <a:r>
              <a:rPr lang="en-US" dirty="0">
                <a:hlinkClick r:id="rId2"/>
              </a:rPr>
              <a:t>binary associations </a:t>
            </a:r>
            <a:r>
              <a:rPr lang="en-US" dirty="0"/>
              <a:t>are allowed between actors and use cases. </a:t>
            </a:r>
          </a:p>
          <a:p>
            <a:pPr lvl="1"/>
            <a:r>
              <a:rPr lang="en-US" dirty="0"/>
              <a:t>An actor could be associated to one or several use cases. </a:t>
            </a:r>
          </a:p>
          <a:p>
            <a:pPr lvl="1"/>
            <a:endParaRPr lang="en-US" dirty="0"/>
          </a:p>
          <a:p>
            <a:pPr marL="218282" lvl="1" indent="0">
              <a:buNone/>
            </a:pPr>
            <a:r>
              <a:rPr lang="en-US" dirty="0"/>
              <a:t>	</a:t>
            </a:r>
          </a:p>
          <a:p>
            <a:pPr lvl="1"/>
            <a:endParaRPr lang="en-US" dirty="0"/>
          </a:p>
        </p:txBody>
      </p:sp>
      <p:pic>
        <p:nvPicPr>
          <p:cNvPr id="4741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5551" y="3657601"/>
            <a:ext cx="5048249" cy="235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92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Relationship between actors</a:t>
            </a:r>
          </a:p>
        </p:txBody>
      </p:sp>
      <p:sp>
        <p:nvSpPr>
          <p:cNvPr id="3" name="Content Placeholder 2"/>
          <p:cNvSpPr>
            <a:spLocks noGrp="1"/>
          </p:cNvSpPr>
          <p:nvPr>
            <p:ph idx="1"/>
          </p:nvPr>
        </p:nvSpPr>
        <p:spPr/>
        <p:txBody>
          <a:bodyPr/>
          <a:lstStyle/>
          <a:p>
            <a:r>
              <a:rPr lang="en-US" dirty="0"/>
              <a:t>Actor generalization:</a:t>
            </a:r>
          </a:p>
          <a:p>
            <a:endParaRPr lang="en-US" dirty="0"/>
          </a:p>
        </p:txBody>
      </p:sp>
      <p:sp>
        <p:nvSpPr>
          <p:cNvPr id="4" name="Rectangle 2"/>
          <p:cNvSpPr>
            <a:spLocks noChangeArrowheads="1"/>
          </p:cNvSpPr>
          <p:nvPr/>
        </p:nvSpPr>
        <p:spPr bwMode="auto">
          <a:xfrm>
            <a:off x="1452717" y="1156254"/>
            <a:ext cx="83820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00100" lvl="1" indent="-342900">
              <a:spcBef>
                <a:spcPct val="20000"/>
              </a:spcBef>
              <a:buFont typeface="Wingdings" pitchFamily="2" charset="2"/>
              <a:buChar char="Ø"/>
            </a:pPr>
            <a:endParaRPr lang="en-US" sz="2000" dirty="0">
              <a:solidFill>
                <a:schemeClr val="accent2"/>
              </a:solidFill>
              <a:cs typeface="Times New Roman" pitchFamily="18" charset="0"/>
            </a:endParaRPr>
          </a:p>
        </p:txBody>
      </p:sp>
      <p:pic>
        <p:nvPicPr>
          <p:cNvPr id="472066" name="Picture 2" descr="Generalization between use case acto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6033" y="2286000"/>
            <a:ext cx="4300167" cy="3678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1661344"/>
            <a:ext cx="1905000" cy="45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18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Include</a:t>
            </a:r>
          </a:p>
        </p:txBody>
      </p:sp>
      <p:sp>
        <p:nvSpPr>
          <p:cNvPr id="5" name="Content Placeholder 4"/>
          <p:cNvSpPr>
            <a:spLocks noGrp="1"/>
          </p:cNvSpPr>
          <p:nvPr>
            <p:ph idx="1"/>
          </p:nvPr>
        </p:nvSpPr>
        <p:spPr>
          <a:xfrm>
            <a:off x="591165" y="1447800"/>
            <a:ext cx="9334500" cy="4267729"/>
          </a:xfrm>
        </p:spPr>
        <p:txBody>
          <a:bodyPr/>
          <a:lstStyle/>
          <a:p>
            <a:r>
              <a:rPr lang="en-US" dirty="0"/>
              <a:t>Include dependency</a:t>
            </a:r>
          </a:p>
          <a:p>
            <a:pPr lvl="1"/>
            <a:r>
              <a:rPr lang="en-US" dirty="0"/>
              <a:t>A base use case is dependent on the included use case(s).</a:t>
            </a:r>
          </a:p>
          <a:p>
            <a:pPr lvl="1"/>
            <a:r>
              <a:rPr lang="en-US" dirty="0"/>
              <a:t>Without them the base use case is incomplete as the included use case(s) represent sub-sequences of the interaction.</a:t>
            </a:r>
          </a:p>
          <a:p>
            <a:pPr lvl="1"/>
            <a:endParaRPr lang="en-US" dirty="0"/>
          </a:p>
          <a:p>
            <a:endParaRPr lang="en-US" dirty="0"/>
          </a:p>
        </p:txBody>
      </p:sp>
      <p:sp>
        <p:nvSpPr>
          <p:cNvPr id="3" name="Rectangle 1026"/>
          <p:cNvSpPr>
            <a:spLocks noChangeArrowheads="1"/>
          </p:cNvSpPr>
          <p:nvPr/>
        </p:nvSpPr>
        <p:spPr bwMode="auto">
          <a:xfrm>
            <a:off x="7106445" y="876301"/>
            <a:ext cx="731361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endParaRPr lang="en-US" dirty="0">
              <a:solidFill>
                <a:schemeClr val="accent2"/>
              </a:solidFill>
              <a:cs typeface="Times New Roman" pitchFamily="18" charset="0"/>
            </a:endParaRPr>
          </a:p>
        </p:txBody>
      </p:sp>
      <p:pic>
        <p:nvPicPr>
          <p:cNvPr id="4" name="Picture 3"/>
          <p:cNvPicPr>
            <a:picLocks noChangeAspect="1"/>
          </p:cNvPicPr>
          <p:nvPr/>
        </p:nvPicPr>
        <p:blipFill>
          <a:blip r:embed="rId3" cstate="print"/>
          <a:stretch>
            <a:fillRect/>
          </a:stretch>
        </p:blipFill>
        <p:spPr>
          <a:xfrm>
            <a:off x="2514600" y="2895865"/>
            <a:ext cx="5738840" cy="3388462"/>
          </a:xfrm>
          <a:prstGeom prst="rect">
            <a:avLst/>
          </a:prstGeom>
        </p:spPr>
      </p:pic>
    </p:spTree>
    <p:extLst>
      <p:ext uri="{BB962C8B-B14F-4D97-AF65-F5344CB8AC3E}">
        <p14:creationId xmlns:p14="http://schemas.microsoft.com/office/powerpoint/2010/main" val="383094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Extend</a:t>
            </a:r>
          </a:p>
        </p:txBody>
      </p:sp>
      <p:sp>
        <p:nvSpPr>
          <p:cNvPr id="5" name="Content Placeholder 4"/>
          <p:cNvSpPr>
            <a:spLocks noGrp="1"/>
          </p:cNvSpPr>
          <p:nvPr>
            <p:ph idx="1"/>
          </p:nvPr>
        </p:nvSpPr>
        <p:spPr/>
        <p:txBody>
          <a:bodyPr/>
          <a:lstStyle/>
          <a:p>
            <a:r>
              <a:rPr lang="en-US" dirty="0"/>
              <a:t>Extend dependency</a:t>
            </a:r>
          </a:p>
          <a:p>
            <a:pPr lvl="1"/>
            <a:r>
              <a:rPr lang="en-US" dirty="0"/>
              <a:t>Extends the base use case by inserting additional action sequence the base use case.</a:t>
            </a:r>
          </a:p>
          <a:p>
            <a:pPr lvl="1"/>
            <a:r>
              <a:rPr lang="en-US" dirty="0"/>
              <a:t>The base use case should be a fully functional use case in its own right without the extending use case’s additional functionality.</a:t>
            </a:r>
          </a:p>
          <a:p>
            <a:pPr lvl="1"/>
            <a:endParaRPr lang="en-US" dirty="0"/>
          </a:p>
          <a:p>
            <a:endParaRPr lang="en-US" dirty="0"/>
          </a:p>
        </p:txBody>
      </p:sp>
      <p:sp>
        <p:nvSpPr>
          <p:cNvPr id="3" name="Rectangle 1026"/>
          <p:cNvSpPr>
            <a:spLocks noChangeArrowheads="1"/>
          </p:cNvSpPr>
          <p:nvPr/>
        </p:nvSpPr>
        <p:spPr bwMode="auto">
          <a:xfrm>
            <a:off x="6789969" y="1704668"/>
            <a:ext cx="7313612" cy="22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92200" indent="-342900">
              <a:spcBef>
                <a:spcPct val="20000"/>
              </a:spcBef>
              <a:buFontTx/>
              <a:buChar char="-"/>
            </a:pPr>
            <a:endParaRPr lang="en-US" sz="2000" dirty="0">
              <a:solidFill>
                <a:schemeClr val="accent2"/>
              </a:solidFill>
              <a:cs typeface="Times New Roman" pitchFamily="18" charset="0"/>
            </a:endParaRPr>
          </a:p>
        </p:txBody>
      </p:sp>
      <p:pic>
        <p:nvPicPr>
          <p:cNvPr id="4" name="Picture 3"/>
          <p:cNvPicPr>
            <a:picLocks noChangeAspect="1"/>
          </p:cNvPicPr>
          <p:nvPr/>
        </p:nvPicPr>
        <p:blipFill>
          <a:blip r:embed="rId2" cstate="print"/>
          <a:stretch>
            <a:fillRect/>
          </a:stretch>
        </p:blipFill>
        <p:spPr>
          <a:xfrm>
            <a:off x="3276600" y="3505200"/>
            <a:ext cx="4495800" cy="2654517"/>
          </a:xfrm>
          <a:prstGeom prst="rect">
            <a:avLst/>
          </a:prstGeom>
        </p:spPr>
      </p:pic>
    </p:spTree>
    <p:extLst>
      <p:ext uri="{BB962C8B-B14F-4D97-AF65-F5344CB8AC3E}">
        <p14:creationId xmlns:p14="http://schemas.microsoft.com/office/powerpoint/2010/main" val="296899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Example</a:t>
            </a:r>
          </a:p>
        </p:txBody>
      </p:sp>
      <p:pic>
        <p:nvPicPr>
          <p:cNvPr id="470018" name="Picture 2" descr="Example use in this use case diagram tutori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1089405"/>
            <a:ext cx="5791200" cy="545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03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6" name="Text Box 1028"/>
          <p:cNvSpPr txBox="1">
            <a:spLocks noChangeArrowheads="1"/>
          </p:cNvSpPr>
          <p:nvPr/>
        </p:nvSpPr>
        <p:spPr bwMode="auto">
          <a:xfrm>
            <a:off x="1677988" y="685801"/>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chemeClr val="bg1"/>
                </a:solidFill>
                <a:latin typeface="Tahoma" pitchFamily="34" charset="0"/>
              </a:rPr>
              <a:t>Objectives</a:t>
            </a:r>
          </a:p>
        </p:txBody>
      </p:sp>
      <p:pic>
        <p:nvPicPr>
          <p:cNvPr id="470018" name="Picture 2" descr="https://upload.wikimedia.org/wikipedia/en/2/2d/UML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8412" y="1714500"/>
            <a:ext cx="2947737"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Agenda</a:t>
            </a:r>
          </a:p>
        </p:txBody>
      </p:sp>
      <p:sp>
        <p:nvSpPr>
          <p:cNvPr id="6" name="Content Placeholder 5"/>
          <p:cNvSpPr>
            <a:spLocks noGrp="1"/>
          </p:cNvSpPr>
          <p:nvPr>
            <p:ph idx="1"/>
          </p:nvPr>
        </p:nvSpPr>
        <p:spPr>
          <a:xfrm>
            <a:off x="571500" y="1773767"/>
            <a:ext cx="7048500" cy="4267730"/>
          </a:xfrm>
        </p:spPr>
        <p:txBody>
          <a:bodyPr/>
          <a:lstStyle/>
          <a:p>
            <a:r>
              <a:rPr lang="en-US" dirty="0"/>
              <a:t>Introduction to UML</a:t>
            </a:r>
          </a:p>
          <a:p>
            <a:r>
              <a:rPr lang="en-US" dirty="0"/>
              <a:t>Basic Notations</a:t>
            </a:r>
          </a:p>
          <a:p>
            <a:r>
              <a:rPr lang="en-US" dirty="0"/>
              <a:t>Modelling Types</a:t>
            </a:r>
          </a:p>
          <a:p>
            <a:r>
              <a:rPr lang="en-US" dirty="0"/>
              <a:t>Diagrams</a:t>
            </a:r>
          </a:p>
          <a:p>
            <a:r>
              <a:rPr lang="en-US" dirty="0"/>
              <a:t>Exercises</a:t>
            </a:r>
          </a:p>
          <a:p>
            <a:r>
              <a:rPr lang="en-US" dirty="0"/>
              <a:t>Final Project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 Specification</a:t>
            </a:r>
          </a:p>
        </p:txBody>
      </p:sp>
      <p:sp>
        <p:nvSpPr>
          <p:cNvPr id="3" name="Content Placeholder 2"/>
          <p:cNvSpPr>
            <a:spLocks noGrp="1"/>
          </p:cNvSpPr>
          <p:nvPr>
            <p:ph idx="1"/>
          </p:nvPr>
        </p:nvSpPr>
        <p:spPr/>
        <p:txBody>
          <a:bodyPr/>
          <a:lstStyle/>
          <a:p>
            <a:r>
              <a:rPr lang="en-US" dirty="0"/>
              <a:t>Writing a specification is the final step in defining a use case.</a:t>
            </a:r>
          </a:p>
          <a:p>
            <a:r>
              <a:rPr lang="en-US" dirty="0"/>
              <a:t>This document outlines the actors, preconditions, flow of events of a use case.</a:t>
            </a:r>
          </a:p>
          <a:p>
            <a:endParaRPr lang="en-US" dirty="0"/>
          </a:p>
        </p:txBody>
      </p:sp>
      <p:sp>
        <p:nvSpPr>
          <p:cNvPr id="4" name="Rectangle 1026"/>
          <p:cNvSpPr>
            <a:spLocks noChangeArrowheads="1"/>
          </p:cNvSpPr>
          <p:nvPr/>
        </p:nvSpPr>
        <p:spPr bwMode="auto">
          <a:xfrm>
            <a:off x="3049588" y="1600201"/>
            <a:ext cx="7313612" cy="22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342900">
              <a:spcBef>
                <a:spcPct val="20000"/>
              </a:spcBef>
              <a:buFont typeface="Wingdings" pitchFamily="2" charset="2"/>
              <a:buChar char="v"/>
            </a:pPr>
            <a:endParaRPr lang="en-US" sz="2000" dirty="0">
              <a:cs typeface="Times New Roman" pitchFamily="18" charset="0"/>
            </a:endParaRPr>
          </a:p>
        </p:txBody>
      </p:sp>
    </p:spTree>
    <p:extLst>
      <p:ext uri="{BB962C8B-B14F-4D97-AF65-F5344CB8AC3E}">
        <p14:creationId xmlns:p14="http://schemas.microsoft.com/office/powerpoint/2010/main" val="67141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5" name="Content Placeholder 4"/>
          <p:cNvSpPr>
            <a:spLocks noGrp="1"/>
          </p:cNvSpPr>
          <p:nvPr>
            <p:ph idx="1"/>
          </p:nvPr>
        </p:nvSpPr>
        <p:spPr>
          <a:xfrm>
            <a:off x="571500" y="1714501"/>
            <a:ext cx="10858499" cy="4267729"/>
          </a:xfrm>
        </p:spPr>
        <p:txBody>
          <a:bodyPr/>
          <a:lstStyle/>
          <a:p>
            <a:r>
              <a:rPr lang="en-US" dirty="0"/>
              <a:t>A class is a type of something. You can think of a class as a blueprint out of which objects can be constructed</a:t>
            </a:r>
          </a:p>
          <a:p>
            <a:r>
              <a:rPr lang="en-US" dirty="0"/>
              <a:t>Class in UML is represented as a rectangle split into up to three sections. The top section contains the name of the class, the middle section contains the attributes of the class and the final section contains the operations (behaviors) of the class.</a:t>
            </a:r>
          </a:p>
          <a:p>
            <a:endParaRPr lang="en-US" dirty="0"/>
          </a:p>
          <a:p>
            <a:endParaRPr lang="en-US" dirty="0"/>
          </a:p>
        </p:txBody>
      </p:sp>
      <p:sp>
        <p:nvSpPr>
          <p:cNvPr id="3" name="Rectangle 3"/>
          <p:cNvSpPr txBox="1">
            <a:spLocks noChangeArrowheads="1"/>
          </p:cNvSpPr>
          <p:nvPr/>
        </p:nvSpPr>
        <p:spPr bwMode="auto">
          <a:xfrm>
            <a:off x="5769073" y="1143483"/>
            <a:ext cx="8273856" cy="59708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defTabSz="944563">
              <a:lnSpc>
                <a:spcPct val="90000"/>
              </a:lnSpc>
              <a:spcBef>
                <a:spcPct val="40000"/>
              </a:spcBef>
              <a:buClr>
                <a:schemeClr val="tx2"/>
              </a:buClr>
              <a:buFontTx/>
              <a:buChar char="•"/>
              <a:defRPr/>
            </a:pPr>
            <a:endParaRPr lang="en-US" sz="2000" dirty="0"/>
          </a:p>
          <a:p>
            <a:pPr marL="166688" indent="-166688" defTabSz="944563">
              <a:lnSpc>
                <a:spcPct val="90000"/>
              </a:lnSpc>
              <a:spcBef>
                <a:spcPct val="40000"/>
              </a:spcBef>
              <a:buClr>
                <a:schemeClr val="tx2"/>
              </a:buClr>
              <a:buFontTx/>
              <a:buChar char="•"/>
              <a:defRPr/>
            </a:pPr>
            <a:endParaRPr lang="en-US" sz="1600" dirty="0"/>
          </a:p>
        </p:txBody>
      </p:sp>
      <p:pic>
        <p:nvPicPr>
          <p:cNvPr id="4" name="Picture 3"/>
          <p:cNvPicPr/>
          <p:nvPr/>
        </p:nvPicPr>
        <p:blipFill>
          <a:blip r:embed="rId2" cstate="print"/>
          <a:stretch>
            <a:fillRect/>
          </a:stretch>
        </p:blipFill>
        <p:spPr>
          <a:xfrm>
            <a:off x="3100807" y="3848365"/>
            <a:ext cx="5799883" cy="2277607"/>
          </a:xfrm>
          <a:prstGeom prst="rect">
            <a:avLst/>
          </a:prstGeom>
        </p:spPr>
      </p:pic>
    </p:spTree>
    <p:extLst>
      <p:ext uri="{BB962C8B-B14F-4D97-AF65-F5344CB8AC3E}">
        <p14:creationId xmlns:p14="http://schemas.microsoft.com/office/powerpoint/2010/main" val="23782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a:xfrm>
            <a:off x="571500" y="1453001"/>
            <a:ext cx="11163299" cy="4267729"/>
          </a:xfrm>
        </p:spPr>
        <p:txBody>
          <a:bodyPr/>
          <a:lstStyle/>
          <a:p>
            <a:r>
              <a:rPr lang="en-US" dirty="0"/>
              <a:t>There are four types of visibility characteristics to apply to the elements of a UML model.</a:t>
            </a:r>
          </a:p>
          <a:p>
            <a:pPr lvl="1"/>
            <a:r>
              <a:rPr lang="en-US" dirty="0"/>
              <a:t>Public visibility: accessible by any class</a:t>
            </a:r>
          </a:p>
          <a:p>
            <a:pPr lvl="1"/>
            <a:r>
              <a:rPr lang="en-US" dirty="0"/>
              <a:t>Protected visibility: more restricted than public, accessible by inherited classes</a:t>
            </a:r>
          </a:p>
          <a:p>
            <a:pPr lvl="1"/>
            <a:r>
              <a:rPr lang="en-US" dirty="0"/>
              <a:t>Package visibility: only accessible by classes reside in the same package</a:t>
            </a:r>
          </a:p>
          <a:p>
            <a:pPr lvl="1"/>
            <a:r>
              <a:rPr lang="en-US" dirty="0"/>
              <a:t>Private visibility: only accessible by the classes contain the element</a:t>
            </a:r>
          </a:p>
          <a:p>
            <a:pPr lvl="1"/>
            <a:endParaRPr lang="en-US" dirty="0"/>
          </a:p>
          <a:p>
            <a:endParaRPr lang="en-US" dirty="0"/>
          </a:p>
        </p:txBody>
      </p:sp>
      <p:grpSp>
        <p:nvGrpSpPr>
          <p:cNvPr id="5" name="Group 4"/>
          <p:cNvGrpSpPr/>
          <p:nvPr/>
        </p:nvGrpSpPr>
        <p:grpSpPr>
          <a:xfrm>
            <a:off x="1447800" y="4267200"/>
            <a:ext cx="9296400" cy="2224366"/>
            <a:chOff x="0" y="0"/>
            <a:chExt cx="3990588" cy="840403"/>
          </a:xfrm>
        </p:grpSpPr>
        <p:grpSp>
          <p:nvGrpSpPr>
            <p:cNvPr id="6" name="Group 5"/>
            <p:cNvGrpSpPr/>
            <p:nvPr/>
          </p:nvGrpSpPr>
          <p:grpSpPr>
            <a:xfrm>
              <a:off x="0" y="0"/>
              <a:ext cx="798117" cy="549696"/>
              <a:chOff x="0" y="0"/>
              <a:chExt cx="798117" cy="549696"/>
            </a:xfrm>
          </p:grpSpPr>
          <p:sp>
            <p:nvSpPr>
              <p:cNvPr id="21" name="Text Box 43"/>
              <p:cNvSpPr txBox="1"/>
              <p:nvPr/>
            </p:nvSpPr>
            <p:spPr>
              <a:xfrm>
                <a:off x="0" y="0"/>
                <a:ext cx="798117" cy="27484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solidFill>
                      <a:schemeClr val="tx1"/>
                    </a:solidFill>
                    <a:latin typeface="Arial" charset="0"/>
                  </a:rPr>
                  <a:t>Name</a:t>
                </a:r>
              </a:p>
            </p:txBody>
          </p:sp>
          <p:sp>
            <p:nvSpPr>
              <p:cNvPr id="22" name="Text Box 44"/>
              <p:cNvSpPr txBox="1"/>
              <p:nvPr/>
            </p:nvSpPr>
            <p:spPr>
              <a:xfrm>
                <a:off x="0" y="274848"/>
                <a:ext cx="798117" cy="27484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(Notation)</a:t>
                </a:r>
              </a:p>
            </p:txBody>
          </p:sp>
        </p:grpSp>
        <p:grpSp>
          <p:nvGrpSpPr>
            <p:cNvPr id="7" name="Group 6"/>
            <p:cNvGrpSpPr/>
            <p:nvPr/>
          </p:nvGrpSpPr>
          <p:grpSpPr>
            <a:xfrm>
              <a:off x="798117" y="0"/>
              <a:ext cx="3192471" cy="840403"/>
              <a:chOff x="0" y="0"/>
              <a:chExt cx="3192471" cy="840403"/>
            </a:xfrm>
          </p:grpSpPr>
          <p:sp>
            <p:nvSpPr>
              <p:cNvPr id="8" name="Text Box 59"/>
              <p:cNvSpPr txBox="1"/>
              <p:nvPr/>
            </p:nvSpPr>
            <p:spPr>
              <a:xfrm>
                <a:off x="297462" y="557212"/>
                <a:ext cx="1298575" cy="22010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07000"/>
                  </a:lnSpc>
                  <a:spcBef>
                    <a:spcPts val="0"/>
                  </a:spcBef>
                  <a:spcAft>
                    <a:spcPts val="800"/>
                  </a:spcAft>
                </a:pPr>
                <a:r>
                  <a:rPr lang="en-US" sz="1400" b="1" dirty="0">
                    <a:ea typeface="Calibri" panose="020F0502020204030204" pitchFamily="34" charset="0"/>
                    <a:cs typeface="Times New Roman" panose="02020603050405020304" pitchFamily="18" charset="0"/>
                  </a:rPr>
                  <a:t>More accessible to the other parts of the system</a:t>
                </a:r>
                <a:endParaRPr lang="en-US" sz="2400" dirty="0">
                  <a:ea typeface="Calibri" panose="020F0502020204030204" pitchFamily="34" charset="0"/>
                  <a:cs typeface="Times New Roman" panose="02020603050405020304" pitchFamily="18" charset="0"/>
                </a:endParaRPr>
              </a:p>
            </p:txBody>
          </p:sp>
          <p:sp>
            <p:nvSpPr>
              <p:cNvPr id="9" name="Text Box 60"/>
              <p:cNvSpPr txBox="1"/>
              <p:nvPr/>
            </p:nvSpPr>
            <p:spPr>
              <a:xfrm>
                <a:off x="1655114" y="554982"/>
                <a:ext cx="1240969" cy="22233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r">
                  <a:lnSpc>
                    <a:spcPct val="107000"/>
                  </a:lnSpc>
                  <a:spcBef>
                    <a:spcPts val="0"/>
                  </a:spcBef>
                  <a:spcAft>
                    <a:spcPts val="800"/>
                  </a:spcAft>
                </a:pPr>
                <a:r>
                  <a:rPr lang="en-US" sz="1400" b="1" dirty="0">
                    <a:ea typeface="Calibri" panose="020F0502020204030204" pitchFamily="34" charset="0"/>
                    <a:cs typeface="Times New Roman" panose="02020603050405020304" pitchFamily="18" charset="0"/>
                  </a:rPr>
                  <a:t>Less accessible to the other parts of the system</a:t>
                </a:r>
                <a:endParaRPr lang="en-US" sz="2400" dirty="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800" b="1" dirty="0">
                    <a:ea typeface="Calibri" panose="020F0502020204030204" pitchFamily="34" charset="0"/>
                    <a:cs typeface="Times New Roman" panose="02020603050405020304" pitchFamily="18" charset="0"/>
                  </a:rPr>
                  <a:t> </a:t>
                </a:r>
                <a:endParaRPr lang="en-US" sz="1100" dirty="0">
                  <a:ea typeface="Calibri" panose="020F0502020204030204" pitchFamily="34" charset="0"/>
                  <a:cs typeface="Times New Roman" panose="02020603050405020304" pitchFamily="18" charset="0"/>
                </a:endParaRPr>
              </a:p>
            </p:txBody>
          </p:sp>
          <p:grpSp>
            <p:nvGrpSpPr>
              <p:cNvPr id="10" name="Group 9"/>
              <p:cNvGrpSpPr/>
              <p:nvPr/>
            </p:nvGrpSpPr>
            <p:grpSpPr>
              <a:xfrm>
                <a:off x="0" y="0"/>
                <a:ext cx="3192471" cy="840403"/>
                <a:chOff x="0" y="0"/>
                <a:chExt cx="3192471" cy="840403"/>
              </a:xfrm>
            </p:grpSpPr>
            <p:sp>
              <p:nvSpPr>
                <p:cNvPr id="11" name="Text Box 45"/>
                <p:cNvSpPr txBox="1"/>
                <p:nvPr/>
              </p:nvSpPr>
              <p:spPr>
                <a:xfrm>
                  <a:off x="0" y="0"/>
                  <a:ext cx="798117" cy="27484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solidFill>
                        <a:schemeClr val="tx1"/>
                      </a:solidFill>
                      <a:latin typeface="Arial" charset="0"/>
                    </a:rPr>
                    <a:t>Public</a:t>
                  </a:r>
                </a:p>
              </p:txBody>
            </p:sp>
            <p:sp>
              <p:nvSpPr>
                <p:cNvPr id="12" name="Text Box 46"/>
                <p:cNvSpPr txBox="1"/>
                <p:nvPr/>
              </p:nvSpPr>
              <p:spPr>
                <a:xfrm>
                  <a:off x="0" y="274848"/>
                  <a:ext cx="798117" cy="27484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a:t>
                  </a:r>
                </a:p>
              </p:txBody>
            </p:sp>
            <p:sp>
              <p:nvSpPr>
                <p:cNvPr id="13" name="Text Box 47"/>
                <p:cNvSpPr txBox="1"/>
                <p:nvPr/>
              </p:nvSpPr>
              <p:spPr>
                <a:xfrm>
                  <a:off x="798118" y="0"/>
                  <a:ext cx="798117" cy="27484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solidFill>
                        <a:schemeClr val="tx1"/>
                      </a:solidFill>
                      <a:latin typeface="Arial" charset="0"/>
                    </a:rPr>
                    <a:t>Protected</a:t>
                  </a:r>
                </a:p>
              </p:txBody>
            </p:sp>
            <p:sp>
              <p:nvSpPr>
                <p:cNvPr id="14" name="Text Box 48"/>
                <p:cNvSpPr txBox="1"/>
                <p:nvPr/>
              </p:nvSpPr>
              <p:spPr>
                <a:xfrm>
                  <a:off x="798118" y="274848"/>
                  <a:ext cx="798117" cy="27484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a:t>
                  </a:r>
                </a:p>
              </p:txBody>
            </p:sp>
            <p:sp>
              <p:nvSpPr>
                <p:cNvPr id="15" name="Text Box 49"/>
                <p:cNvSpPr txBox="1"/>
                <p:nvPr/>
              </p:nvSpPr>
              <p:spPr>
                <a:xfrm>
                  <a:off x="1596236" y="0"/>
                  <a:ext cx="797560" cy="27432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solidFill>
                        <a:schemeClr val="tx1"/>
                      </a:solidFill>
                      <a:latin typeface="Arial" charset="0"/>
                    </a:rPr>
                    <a:t>Package</a:t>
                  </a:r>
                </a:p>
              </p:txBody>
            </p:sp>
            <p:sp>
              <p:nvSpPr>
                <p:cNvPr id="16" name="Text Box 50"/>
                <p:cNvSpPr txBox="1"/>
                <p:nvPr/>
              </p:nvSpPr>
              <p:spPr>
                <a:xfrm>
                  <a:off x="1596236" y="274848"/>
                  <a:ext cx="797560" cy="27432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a:t>
                  </a:r>
                </a:p>
              </p:txBody>
            </p:sp>
            <p:sp>
              <p:nvSpPr>
                <p:cNvPr id="17" name="Text Box 53"/>
                <p:cNvSpPr txBox="1"/>
                <p:nvPr/>
              </p:nvSpPr>
              <p:spPr>
                <a:xfrm>
                  <a:off x="2394354" y="0"/>
                  <a:ext cx="798117" cy="27484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Private</a:t>
                  </a:r>
                </a:p>
              </p:txBody>
            </p:sp>
            <p:sp>
              <p:nvSpPr>
                <p:cNvPr id="18" name="Text Box 54"/>
                <p:cNvSpPr txBox="1"/>
                <p:nvPr/>
              </p:nvSpPr>
              <p:spPr>
                <a:xfrm>
                  <a:off x="2394354" y="274848"/>
                  <a:ext cx="798117" cy="27484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a:t>
                  </a:r>
                </a:p>
              </p:txBody>
            </p:sp>
            <p:sp>
              <p:nvSpPr>
                <p:cNvPr id="19" name="Right Arrow 18"/>
                <p:cNvSpPr/>
                <p:nvPr/>
              </p:nvSpPr>
              <p:spPr>
                <a:xfrm>
                  <a:off x="2896481" y="607838"/>
                  <a:ext cx="179708" cy="2325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07000"/>
                    </a:lnSpc>
                    <a:spcBef>
                      <a:spcPts val="0"/>
                    </a:spcBef>
                    <a:spcAft>
                      <a:spcPts val="800"/>
                    </a:spcAft>
                  </a:pPr>
                  <a:endParaRPr lang="en-US" sz="1100" dirty="0">
                    <a:ea typeface="Calibri" panose="020F0502020204030204" pitchFamily="34" charset="0"/>
                    <a:cs typeface="Times New Roman" panose="02020603050405020304" pitchFamily="18" charset="0"/>
                  </a:endParaRPr>
                </a:p>
              </p:txBody>
            </p:sp>
            <p:sp>
              <p:nvSpPr>
                <p:cNvPr id="20" name="Right Arrow 19"/>
                <p:cNvSpPr/>
                <p:nvPr/>
              </p:nvSpPr>
              <p:spPr>
                <a:xfrm rot="10800000">
                  <a:off x="116283" y="607838"/>
                  <a:ext cx="179705" cy="2324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endParaRPr lang="en-US"/>
                </a:p>
              </p:txBody>
            </p:sp>
          </p:grpSp>
        </p:grpSp>
      </p:grpSp>
    </p:spTree>
    <p:extLst>
      <p:ext uri="{BB962C8B-B14F-4D97-AF65-F5344CB8AC3E}">
        <p14:creationId xmlns:p14="http://schemas.microsoft.com/office/powerpoint/2010/main" val="104459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6" name="Content Placeholder 5"/>
          <p:cNvSpPr>
            <a:spLocks noGrp="1"/>
          </p:cNvSpPr>
          <p:nvPr>
            <p:ph idx="1"/>
          </p:nvPr>
        </p:nvSpPr>
        <p:spPr>
          <a:xfrm>
            <a:off x="571500" y="1371600"/>
            <a:ext cx="10553699" cy="4267729"/>
          </a:xfrm>
        </p:spPr>
        <p:txBody>
          <a:bodyPr/>
          <a:lstStyle/>
          <a:p>
            <a:r>
              <a:rPr lang="en-US" dirty="0"/>
              <a:t>Attributes (class states) are pieces of information that represent the state of an object. They can be represented by placing them inside the 2nd section of the class UML model or by association with another class.</a:t>
            </a:r>
          </a:p>
          <a:p>
            <a:r>
              <a:rPr lang="en-US" dirty="0"/>
              <a:t>No two attributes in the same class can have the same name. The attribute type depends on how the class will be implemented.</a:t>
            </a:r>
          </a:p>
          <a:p>
            <a:endParaRPr lang="en-US" dirty="0"/>
          </a:p>
        </p:txBody>
      </p:sp>
      <p:pic>
        <p:nvPicPr>
          <p:cNvPr id="4" name="Picture 3"/>
          <p:cNvPicPr/>
          <p:nvPr/>
        </p:nvPicPr>
        <p:blipFill>
          <a:blip r:embed="rId2" cstate="print"/>
          <a:stretch>
            <a:fillRect/>
          </a:stretch>
        </p:blipFill>
        <p:spPr>
          <a:xfrm>
            <a:off x="2895600" y="3501453"/>
            <a:ext cx="5401440" cy="2267903"/>
          </a:xfrm>
          <a:prstGeom prst="rect">
            <a:avLst/>
          </a:prstGeom>
        </p:spPr>
      </p:pic>
      <p:sp>
        <p:nvSpPr>
          <p:cNvPr id="5" name="Rectangle 4"/>
          <p:cNvSpPr/>
          <p:nvPr/>
        </p:nvSpPr>
        <p:spPr>
          <a:xfrm>
            <a:off x="2362200" y="5955030"/>
            <a:ext cx="8183309" cy="421654"/>
          </a:xfrm>
          <a:prstGeom prst="rect">
            <a:avLst/>
          </a:prstGeom>
        </p:spPr>
        <p:txBody>
          <a:bodyPr wrap="square">
            <a:spAutoFit/>
          </a:bodyPr>
          <a:lstStyle/>
          <a:p>
            <a:pPr marL="457200">
              <a:lnSpc>
                <a:spcPct val="107000"/>
              </a:lnSpc>
              <a:spcAft>
                <a:spcPts val="800"/>
              </a:spcAft>
            </a:pPr>
            <a:r>
              <a:rPr lang="en-US" sz="2000" dirty="0">
                <a:latin typeface="+mj-lt"/>
                <a:ea typeface="Calibri" panose="020F0502020204030204" pitchFamily="34" charset="0"/>
                <a:cs typeface="Times New Roman" panose="02020603050405020304" pitchFamily="18" charset="0"/>
              </a:rPr>
              <a:t>Syntax: &lt;visibility &gt; &lt;</a:t>
            </a:r>
            <a:r>
              <a:rPr lang="en-US" sz="2000" dirty="0" err="1">
                <a:latin typeface="+mj-lt"/>
                <a:ea typeface="Calibri" panose="020F0502020204030204" pitchFamily="34" charset="0"/>
                <a:cs typeface="Times New Roman" panose="02020603050405020304" pitchFamily="18" charset="0"/>
              </a:rPr>
              <a:t>attribute_name</a:t>
            </a:r>
            <a:r>
              <a:rPr lang="en-US" sz="2000" dirty="0">
                <a:latin typeface="+mj-lt"/>
                <a:ea typeface="Calibri" panose="020F0502020204030204" pitchFamily="34" charset="0"/>
                <a:cs typeface="Times New Roman" panose="02020603050405020304" pitchFamily="18" charset="0"/>
              </a:rPr>
              <a:t>&gt; : &lt;</a:t>
            </a:r>
            <a:r>
              <a:rPr lang="en-US" sz="2000" dirty="0" err="1">
                <a:latin typeface="+mj-lt"/>
                <a:ea typeface="Calibri" panose="020F0502020204030204" pitchFamily="34" charset="0"/>
                <a:cs typeface="Times New Roman" panose="02020603050405020304" pitchFamily="18" charset="0"/>
              </a:rPr>
              <a:t>attribute_type</a:t>
            </a:r>
            <a:r>
              <a:rPr lang="en-US" sz="2000" dirty="0">
                <a:latin typeface="+mj-lt"/>
                <a:ea typeface="Calibri" panose="020F0502020204030204" pitchFamily="34" charset="0"/>
                <a:cs typeface="Times New Roman" panose="02020603050405020304" pitchFamily="18" charset="0"/>
              </a:rPr>
              <a:t>&gt;</a:t>
            </a:r>
          </a:p>
        </p:txBody>
      </p:sp>
    </p:spTree>
    <p:extLst>
      <p:ext uri="{BB962C8B-B14F-4D97-AF65-F5344CB8AC3E}">
        <p14:creationId xmlns:p14="http://schemas.microsoft.com/office/powerpoint/2010/main" val="48281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5" name="Content Placeholder 4"/>
          <p:cNvSpPr>
            <a:spLocks noGrp="1"/>
          </p:cNvSpPr>
          <p:nvPr>
            <p:ph idx="1"/>
          </p:nvPr>
        </p:nvSpPr>
        <p:spPr/>
        <p:txBody>
          <a:bodyPr/>
          <a:lstStyle/>
          <a:p>
            <a:r>
              <a:rPr lang="en-US" dirty="0"/>
              <a:t>Attribute can represents more than one object. Multiplicity used to specify that an attribute represents a collection of objects.</a:t>
            </a:r>
          </a:p>
          <a:p>
            <a:r>
              <a:rPr lang="en-US" dirty="0"/>
              <a:t>Operation describes what a class can do but not necessarily how.</a:t>
            </a:r>
          </a:p>
          <a:p>
            <a:pPr lvl="1"/>
            <a:r>
              <a:rPr lang="en-US" dirty="0"/>
              <a:t>Syntax: &lt;visibility&gt; &lt;</a:t>
            </a:r>
            <a:r>
              <a:rPr lang="en-US" dirty="0" err="1"/>
              <a:t>operation_name</a:t>
            </a:r>
            <a:r>
              <a:rPr lang="en-US" dirty="0"/>
              <a:t>&gt; () : &lt;</a:t>
            </a:r>
            <a:r>
              <a:rPr lang="en-US" dirty="0" err="1"/>
              <a:t>return_type</a:t>
            </a:r>
            <a:r>
              <a:rPr lang="en-US" dirty="0"/>
              <a:t>&gt;</a:t>
            </a:r>
          </a:p>
          <a:p>
            <a:pPr lvl="1"/>
            <a:r>
              <a:rPr lang="en-US" dirty="0"/>
              <a:t>Constructor doesn’t need to specify return type</a:t>
            </a:r>
          </a:p>
          <a:p>
            <a:pPr lvl="1"/>
            <a:endParaRPr lang="en-US" dirty="0"/>
          </a:p>
          <a:p>
            <a:endParaRPr lang="en-US" dirty="0"/>
          </a:p>
        </p:txBody>
      </p:sp>
      <p:pic>
        <p:nvPicPr>
          <p:cNvPr id="4" name="Picture 3"/>
          <p:cNvPicPr/>
          <p:nvPr/>
        </p:nvPicPr>
        <p:blipFill>
          <a:blip r:embed="rId2" cstate="print"/>
          <a:stretch>
            <a:fillRect/>
          </a:stretch>
        </p:blipFill>
        <p:spPr>
          <a:xfrm>
            <a:off x="1828800" y="3810000"/>
            <a:ext cx="8229600" cy="1942148"/>
          </a:xfrm>
          <a:prstGeom prst="rect">
            <a:avLst/>
          </a:prstGeom>
        </p:spPr>
      </p:pic>
    </p:spTree>
    <p:extLst>
      <p:ext uri="{BB962C8B-B14F-4D97-AF65-F5344CB8AC3E}">
        <p14:creationId xmlns:p14="http://schemas.microsoft.com/office/powerpoint/2010/main" val="399172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5" name="Content Placeholder 4"/>
          <p:cNvSpPr>
            <a:spLocks noGrp="1"/>
          </p:cNvSpPr>
          <p:nvPr>
            <p:ph idx="1"/>
          </p:nvPr>
        </p:nvSpPr>
        <p:spPr/>
        <p:txBody>
          <a:bodyPr/>
          <a:lstStyle/>
          <a:p>
            <a:r>
              <a:rPr lang="en-US" dirty="0"/>
              <a:t>There are five types of </a:t>
            </a:r>
          </a:p>
          <a:p>
            <a:pPr marL="0" indent="0">
              <a:buNone/>
            </a:pPr>
            <a:r>
              <a:rPr lang="en-US" dirty="0"/>
              <a:t>class relationship</a:t>
            </a:r>
          </a:p>
          <a:p>
            <a:endParaRPr lang="en-US" dirty="0"/>
          </a:p>
        </p:txBody>
      </p:sp>
      <p:pic>
        <p:nvPicPr>
          <p:cNvPr id="4" name="Picture 3"/>
          <p:cNvPicPr>
            <a:picLocks noChangeAspect="1"/>
          </p:cNvPicPr>
          <p:nvPr/>
        </p:nvPicPr>
        <p:blipFill>
          <a:blip r:embed="rId2" cstate="print"/>
          <a:stretch>
            <a:fillRect/>
          </a:stretch>
        </p:blipFill>
        <p:spPr>
          <a:xfrm>
            <a:off x="4533901" y="819624"/>
            <a:ext cx="4724400" cy="5162606"/>
          </a:xfrm>
          <a:prstGeom prst="rect">
            <a:avLst/>
          </a:prstGeom>
        </p:spPr>
      </p:pic>
    </p:spTree>
    <p:extLst>
      <p:ext uri="{BB962C8B-B14F-4D97-AF65-F5344CB8AC3E}">
        <p14:creationId xmlns:p14="http://schemas.microsoft.com/office/powerpoint/2010/main" val="373220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a:xfrm>
            <a:off x="571500" y="1714501"/>
            <a:ext cx="10020299" cy="4267729"/>
          </a:xfrm>
        </p:spPr>
        <p:txBody>
          <a:bodyPr/>
          <a:lstStyle/>
          <a:p>
            <a:r>
              <a:rPr lang="en-US" dirty="0"/>
              <a:t>Dependency: is represented when a reference to one class is passed in as a method parameter to another class</a:t>
            </a:r>
          </a:p>
          <a:p>
            <a:endParaRPr lang="en-US" dirty="0"/>
          </a:p>
        </p:txBody>
      </p:sp>
      <p:pic>
        <p:nvPicPr>
          <p:cNvPr id="5" name="Picture 4"/>
          <p:cNvPicPr>
            <a:picLocks noChangeAspect="1"/>
          </p:cNvPicPr>
          <p:nvPr/>
        </p:nvPicPr>
        <p:blipFill>
          <a:blip r:embed="rId2" cstate="print"/>
          <a:stretch>
            <a:fillRect/>
          </a:stretch>
        </p:blipFill>
        <p:spPr>
          <a:xfrm>
            <a:off x="1676400" y="2705630"/>
            <a:ext cx="2152511" cy="3276600"/>
          </a:xfrm>
          <a:prstGeom prst="rect">
            <a:avLst/>
          </a:prstGeom>
        </p:spPr>
      </p:pic>
      <p:pic>
        <p:nvPicPr>
          <p:cNvPr id="6" name="Picture 5"/>
          <p:cNvPicPr>
            <a:picLocks noChangeAspect="1"/>
          </p:cNvPicPr>
          <p:nvPr/>
        </p:nvPicPr>
        <p:blipFill>
          <a:blip r:embed="rId3" cstate="print"/>
          <a:stretch>
            <a:fillRect/>
          </a:stretch>
        </p:blipFill>
        <p:spPr>
          <a:xfrm>
            <a:off x="4191000" y="3462144"/>
            <a:ext cx="4803475" cy="990600"/>
          </a:xfrm>
          <a:prstGeom prst="rect">
            <a:avLst/>
          </a:prstGeom>
        </p:spPr>
      </p:pic>
    </p:spTree>
    <p:extLst>
      <p:ext uri="{BB962C8B-B14F-4D97-AF65-F5344CB8AC3E}">
        <p14:creationId xmlns:p14="http://schemas.microsoft.com/office/powerpoint/2010/main" val="388413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a:xfrm>
            <a:off x="571500" y="1524000"/>
            <a:ext cx="9334500" cy="4267729"/>
          </a:xfrm>
        </p:spPr>
        <p:txBody>
          <a:bodyPr/>
          <a:lstStyle/>
          <a:p>
            <a:r>
              <a:rPr lang="en-US" b="1" dirty="0"/>
              <a:t>Aggregation</a:t>
            </a:r>
            <a:r>
              <a:rPr lang="en-US" dirty="0"/>
              <a:t>: if class A stored the reference to class B for later use we would have a different relationship</a:t>
            </a:r>
          </a:p>
          <a:p>
            <a:endParaRPr lang="en-US" dirty="0"/>
          </a:p>
        </p:txBody>
      </p:sp>
      <p:pic>
        <p:nvPicPr>
          <p:cNvPr id="5" name="Picture 4"/>
          <p:cNvPicPr>
            <a:picLocks noChangeAspect="1"/>
          </p:cNvPicPr>
          <p:nvPr/>
        </p:nvPicPr>
        <p:blipFill>
          <a:blip r:embed="rId2" cstate="print"/>
          <a:stretch>
            <a:fillRect/>
          </a:stretch>
        </p:blipFill>
        <p:spPr>
          <a:xfrm>
            <a:off x="1884556" y="2438400"/>
            <a:ext cx="2286000" cy="3532909"/>
          </a:xfrm>
          <a:prstGeom prst="rect">
            <a:avLst/>
          </a:prstGeom>
        </p:spPr>
      </p:pic>
      <p:pic>
        <p:nvPicPr>
          <p:cNvPr id="6" name="Picture 5"/>
          <p:cNvPicPr>
            <a:picLocks noChangeAspect="1"/>
          </p:cNvPicPr>
          <p:nvPr/>
        </p:nvPicPr>
        <p:blipFill>
          <a:blip r:embed="rId3" cstate="print"/>
          <a:stretch>
            <a:fillRect/>
          </a:stretch>
        </p:blipFill>
        <p:spPr>
          <a:xfrm>
            <a:off x="4495800" y="3352800"/>
            <a:ext cx="5735444" cy="1309947"/>
          </a:xfrm>
          <a:prstGeom prst="rect">
            <a:avLst/>
          </a:prstGeom>
        </p:spPr>
      </p:pic>
    </p:spTree>
    <p:extLst>
      <p:ext uri="{BB962C8B-B14F-4D97-AF65-F5344CB8AC3E}">
        <p14:creationId xmlns:p14="http://schemas.microsoft.com/office/powerpoint/2010/main" val="148563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p:txBody>
          <a:bodyPr/>
          <a:lstStyle/>
          <a:p>
            <a:r>
              <a:rPr lang="en-US" dirty="0"/>
              <a:t>Composition: Stronger than aggregation,  the containing object is responsible for the creation and life cycle of the contained object </a:t>
            </a:r>
          </a:p>
          <a:p>
            <a:endParaRPr lang="en-US" dirty="0"/>
          </a:p>
        </p:txBody>
      </p:sp>
      <p:pic>
        <p:nvPicPr>
          <p:cNvPr id="5" name="Picture 4"/>
          <p:cNvPicPr>
            <a:picLocks noChangeAspect="1"/>
          </p:cNvPicPr>
          <p:nvPr/>
        </p:nvPicPr>
        <p:blipFill>
          <a:blip r:embed="rId2" cstate="print"/>
          <a:stretch>
            <a:fillRect/>
          </a:stretch>
        </p:blipFill>
        <p:spPr>
          <a:xfrm>
            <a:off x="2281988" y="2517391"/>
            <a:ext cx="2438400" cy="3565832"/>
          </a:xfrm>
          <a:prstGeom prst="rect">
            <a:avLst/>
          </a:prstGeom>
        </p:spPr>
      </p:pic>
      <p:pic>
        <p:nvPicPr>
          <p:cNvPr id="6" name="Picture 5"/>
          <p:cNvPicPr>
            <a:picLocks noChangeAspect="1"/>
          </p:cNvPicPr>
          <p:nvPr/>
        </p:nvPicPr>
        <p:blipFill>
          <a:blip r:embed="rId3" cstate="print"/>
          <a:stretch>
            <a:fillRect/>
          </a:stretch>
        </p:blipFill>
        <p:spPr>
          <a:xfrm>
            <a:off x="5324141" y="2667000"/>
            <a:ext cx="4145280" cy="914400"/>
          </a:xfrm>
          <a:prstGeom prst="rect">
            <a:avLst/>
          </a:prstGeom>
        </p:spPr>
      </p:pic>
      <p:pic>
        <p:nvPicPr>
          <p:cNvPr id="7" name="Picture 6"/>
          <p:cNvPicPr>
            <a:picLocks noChangeAspect="1"/>
          </p:cNvPicPr>
          <p:nvPr/>
        </p:nvPicPr>
        <p:blipFill>
          <a:blip r:embed="rId4" cstate="print"/>
          <a:stretch>
            <a:fillRect/>
          </a:stretch>
        </p:blipFill>
        <p:spPr>
          <a:xfrm>
            <a:off x="5324141" y="4114800"/>
            <a:ext cx="4458277" cy="1867430"/>
          </a:xfrm>
          <a:prstGeom prst="rect">
            <a:avLst/>
          </a:prstGeom>
        </p:spPr>
      </p:pic>
    </p:spTree>
    <p:extLst>
      <p:ext uri="{BB962C8B-B14F-4D97-AF65-F5344CB8AC3E}">
        <p14:creationId xmlns:p14="http://schemas.microsoft.com/office/powerpoint/2010/main" val="167559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p:txBody>
          <a:bodyPr/>
          <a:lstStyle/>
          <a:p>
            <a:r>
              <a:rPr lang="en-US" dirty="0"/>
              <a:t>Inheritance: used to describe a class that is a type of another class.</a:t>
            </a:r>
          </a:p>
          <a:p>
            <a:pPr lvl="1"/>
            <a:r>
              <a:rPr lang="en-US" dirty="0"/>
              <a:t>Has-a: association/aggregation/composition</a:t>
            </a:r>
          </a:p>
          <a:p>
            <a:pPr lvl="1"/>
            <a:r>
              <a:rPr lang="en-US" dirty="0"/>
              <a:t>Is-a: inheritance</a:t>
            </a:r>
          </a:p>
          <a:p>
            <a:pPr lvl="1"/>
            <a:endParaRPr lang="en-US" dirty="0"/>
          </a:p>
          <a:p>
            <a:endParaRPr lang="en-US" dirty="0"/>
          </a:p>
        </p:txBody>
      </p:sp>
      <p:pic>
        <p:nvPicPr>
          <p:cNvPr id="5" name="Picture 4"/>
          <p:cNvPicPr>
            <a:picLocks noChangeAspect="1"/>
          </p:cNvPicPr>
          <p:nvPr/>
        </p:nvPicPr>
        <p:blipFill>
          <a:blip r:embed="rId2" cstate="print"/>
          <a:stretch>
            <a:fillRect/>
          </a:stretch>
        </p:blipFill>
        <p:spPr>
          <a:xfrm>
            <a:off x="3104804" y="2760578"/>
            <a:ext cx="2438400" cy="3530600"/>
          </a:xfrm>
          <a:prstGeom prst="rect">
            <a:avLst/>
          </a:prstGeom>
        </p:spPr>
      </p:pic>
      <p:pic>
        <p:nvPicPr>
          <p:cNvPr id="7" name="Picture 6"/>
          <p:cNvPicPr>
            <a:picLocks noChangeAspect="1"/>
          </p:cNvPicPr>
          <p:nvPr/>
        </p:nvPicPr>
        <p:blipFill>
          <a:blip r:embed="rId3" cstate="print"/>
          <a:stretch>
            <a:fillRect/>
          </a:stretch>
        </p:blipFill>
        <p:spPr>
          <a:xfrm>
            <a:off x="5914506" y="3010431"/>
            <a:ext cx="3620192" cy="2971799"/>
          </a:xfrm>
          <a:prstGeom prst="rect">
            <a:avLst/>
          </a:prstGeom>
        </p:spPr>
      </p:pic>
    </p:spTree>
    <p:extLst>
      <p:ext uri="{BB962C8B-B14F-4D97-AF65-F5344CB8AC3E}">
        <p14:creationId xmlns:p14="http://schemas.microsoft.com/office/powerpoint/2010/main" val="313742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dirty="0">
                <a:cs typeface="Times New Roman" pitchFamily="18" charset="0"/>
              </a:rPr>
              <a:t>Unified Modeling Language (UML) is a standard language for creating blueprints that depicts structure and design of the software system. </a:t>
            </a:r>
          </a:p>
          <a:p>
            <a:r>
              <a:rPr lang="en-US" dirty="0">
                <a:cs typeface="Times New Roman" pitchFamily="18" charset="0"/>
              </a:rPr>
              <a:t>A general-purpose, developmental, </a:t>
            </a:r>
            <a:r>
              <a:rPr lang="en-US" dirty="0">
                <a:cs typeface="Times New Roman" pitchFamily="18" charset="0"/>
                <a:hlinkClick r:id="rId2" tooltip="Modeling language"/>
              </a:rPr>
              <a:t>modeling language</a:t>
            </a:r>
            <a:r>
              <a:rPr lang="en-US" dirty="0">
                <a:cs typeface="Times New Roman" pitchFamily="18" charset="0"/>
              </a:rPr>
              <a:t> in the field of </a:t>
            </a:r>
            <a:r>
              <a:rPr lang="en-US" dirty="0">
                <a:cs typeface="Times New Roman" pitchFamily="18" charset="0"/>
                <a:hlinkClick r:id="rId3" tooltip="Software engineering"/>
              </a:rPr>
              <a:t>software engineering</a:t>
            </a:r>
            <a:r>
              <a:rPr lang="en-US" dirty="0">
                <a:cs typeface="Times New Roman" pitchFamily="18" charset="0"/>
              </a:rPr>
              <a:t>, that is intended to provide a standard way to visualize the design of a system – </a:t>
            </a:r>
            <a:r>
              <a:rPr lang="en-US" i="1" dirty="0">
                <a:cs typeface="Times New Roman" pitchFamily="18" charset="0"/>
              </a:rPr>
              <a:t>Wikipedia</a:t>
            </a:r>
            <a:r>
              <a:rPr lang="en-US" dirty="0">
                <a:cs typeface="Times New Roman" pitchFamily="18" charset="0"/>
              </a:rPr>
              <a:t>.</a:t>
            </a:r>
          </a:p>
          <a:p>
            <a:endParaRPr lang="en-US" dirty="0"/>
          </a:p>
        </p:txBody>
      </p:sp>
      <p:sp>
        <p:nvSpPr>
          <p:cNvPr id="3" name="Rectangle 5122"/>
          <p:cNvSpPr>
            <a:spLocks noChangeArrowheads="1"/>
          </p:cNvSpPr>
          <p:nvPr/>
        </p:nvSpPr>
        <p:spPr bwMode="auto">
          <a:xfrm>
            <a:off x="6781800" y="2895600"/>
            <a:ext cx="7313612"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SzPct val="140000"/>
              <a:buFontTx/>
              <a:buChar char="•"/>
            </a:pPr>
            <a:endParaRPr lang="en-US" sz="2000" dirty="0">
              <a:solidFill>
                <a:schemeClr val="accent2"/>
              </a:solidFill>
              <a:cs typeface="Times New Roman" pitchFamily="18" charset="0"/>
            </a:endParaRPr>
          </a:p>
          <a:p>
            <a:pPr marL="742950" lvl="1" indent="-285750">
              <a:spcBef>
                <a:spcPct val="20000"/>
              </a:spcBef>
              <a:buSzPct val="140000"/>
              <a:buFontTx/>
              <a:buChar char="•"/>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75969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5" name="Content Placeholder 4"/>
          <p:cNvSpPr>
            <a:spLocks noGrp="1"/>
          </p:cNvSpPr>
          <p:nvPr>
            <p:ph idx="1"/>
          </p:nvPr>
        </p:nvSpPr>
        <p:spPr>
          <a:xfrm>
            <a:off x="571500" y="1714501"/>
            <a:ext cx="9867899" cy="4267729"/>
          </a:xfrm>
        </p:spPr>
        <p:txBody>
          <a:bodyPr/>
          <a:lstStyle/>
          <a:p>
            <a:r>
              <a:rPr lang="en-US" b="1" dirty="0"/>
              <a:t>Realization</a:t>
            </a:r>
            <a:r>
              <a:rPr lang="en-US" dirty="0"/>
              <a:t> is also </a:t>
            </a:r>
            <a:r>
              <a:rPr lang="en-US" dirty="0" err="1"/>
              <a:t>straighforward</a:t>
            </a:r>
            <a:r>
              <a:rPr lang="en-US" dirty="0"/>
              <a:t> in Java and deals with implementing an interface</a:t>
            </a:r>
            <a:endParaRPr lang="en-US" sz="2000" dirty="0"/>
          </a:p>
          <a:p>
            <a:endParaRPr lang="en-US" dirty="0"/>
          </a:p>
        </p:txBody>
      </p:sp>
      <p:pic>
        <p:nvPicPr>
          <p:cNvPr id="4" name="Picture 3"/>
          <p:cNvPicPr>
            <a:picLocks noChangeAspect="1"/>
          </p:cNvPicPr>
          <p:nvPr/>
        </p:nvPicPr>
        <p:blipFill>
          <a:blip r:embed="rId2" cstate="print"/>
          <a:stretch>
            <a:fillRect/>
          </a:stretch>
        </p:blipFill>
        <p:spPr>
          <a:xfrm>
            <a:off x="4953000" y="2432464"/>
            <a:ext cx="4648200" cy="3512925"/>
          </a:xfrm>
          <a:prstGeom prst="rect">
            <a:avLst/>
          </a:prstGeom>
        </p:spPr>
      </p:pic>
      <p:pic>
        <p:nvPicPr>
          <p:cNvPr id="7" name="Picture 6"/>
          <p:cNvPicPr>
            <a:picLocks noChangeAspect="1"/>
          </p:cNvPicPr>
          <p:nvPr/>
        </p:nvPicPr>
        <p:blipFill>
          <a:blip r:embed="rId3" cstate="print"/>
          <a:stretch>
            <a:fillRect/>
          </a:stretch>
        </p:blipFill>
        <p:spPr>
          <a:xfrm>
            <a:off x="2285999" y="2379583"/>
            <a:ext cx="2362200" cy="3618689"/>
          </a:xfrm>
          <a:prstGeom prst="rect">
            <a:avLst/>
          </a:prstGeom>
        </p:spPr>
      </p:pic>
    </p:spTree>
    <p:extLst>
      <p:ext uri="{BB962C8B-B14F-4D97-AF65-F5344CB8AC3E}">
        <p14:creationId xmlns:p14="http://schemas.microsoft.com/office/powerpoint/2010/main" val="1696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a:xfrm>
            <a:off x="571500" y="1440048"/>
            <a:ext cx="10477500" cy="4267729"/>
          </a:xfrm>
        </p:spPr>
        <p:txBody>
          <a:bodyPr/>
          <a:lstStyle/>
          <a:p>
            <a:r>
              <a:rPr lang="en-US" dirty="0"/>
              <a:t>There are 3 types of constraints to restrict the ways in which a class can operate</a:t>
            </a:r>
          </a:p>
          <a:p>
            <a:pPr lvl="1"/>
            <a:r>
              <a:rPr lang="en-US" dirty="0"/>
              <a:t>Invariants: is a constraint that must always be true, else the system is in an invalid state. Used on class attribute</a:t>
            </a:r>
          </a:p>
          <a:p>
            <a:pPr lvl="1"/>
            <a:r>
              <a:rPr lang="en-US" dirty="0"/>
              <a:t>Preconditions: is a defined constraint on a method and checked before method executes. Used to validate input parameters</a:t>
            </a:r>
          </a:p>
          <a:p>
            <a:pPr lvl="1"/>
            <a:r>
              <a:rPr lang="en-US" dirty="0"/>
              <a:t>Postconditions: is a defined constraint on a method and checked after method executes. Used to describe how values were changed by a method</a:t>
            </a:r>
          </a:p>
          <a:p>
            <a:pPr lvl="1"/>
            <a:endParaRPr lang="en-US" dirty="0"/>
          </a:p>
          <a:p>
            <a:endParaRPr lang="en-US" dirty="0"/>
          </a:p>
        </p:txBody>
      </p:sp>
      <p:sp>
        <p:nvSpPr>
          <p:cNvPr id="3" name="Rectangle 3"/>
          <p:cNvSpPr txBox="1">
            <a:spLocks noChangeArrowheads="1"/>
          </p:cNvSpPr>
          <p:nvPr/>
        </p:nvSpPr>
        <p:spPr bwMode="auto">
          <a:xfrm>
            <a:off x="5769073" y="740259"/>
            <a:ext cx="8273856"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800100" lvl="1" indent="-342900">
              <a:buFont typeface="Arial" panose="020B0604020202020204" pitchFamily="34" charset="0"/>
              <a:buChar char="•"/>
            </a:pPr>
            <a:endParaRPr lang="en-US" sz="1800" dirty="0"/>
          </a:p>
        </p:txBody>
      </p:sp>
      <p:pic>
        <p:nvPicPr>
          <p:cNvPr id="5" name="Picture 4"/>
          <p:cNvPicPr>
            <a:picLocks noChangeAspect="1"/>
          </p:cNvPicPr>
          <p:nvPr/>
        </p:nvPicPr>
        <p:blipFill>
          <a:blip r:embed="rId2" cstate="print"/>
          <a:stretch>
            <a:fillRect/>
          </a:stretch>
        </p:blipFill>
        <p:spPr>
          <a:xfrm>
            <a:off x="3810000" y="4352702"/>
            <a:ext cx="4571999" cy="2355026"/>
          </a:xfrm>
          <a:prstGeom prst="rect">
            <a:avLst/>
          </a:prstGeom>
        </p:spPr>
      </p:pic>
    </p:spTree>
    <p:extLst>
      <p:ext uri="{BB962C8B-B14F-4D97-AF65-F5344CB8AC3E}">
        <p14:creationId xmlns:p14="http://schemas.microsoft.com/office/powerpoint/2010/main" val="218455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5" name="Content Placeholder 4"/>
          <p:cNvSpPr>
            <a:spLocks noGrp="1"/>
          </p:cNvSpPr>
          <p:nvPr>
            <p:ph idx="1"/>
          </p:nvPr>
        </p:nvSpPr>
        <p:spPr/>
        <p:txBody>
          <a:bodyPr/>
          <a:lstStyle/>
          <a:p>
            <a:r>
              <a:rPr lang="en-US" dirty="0"/>
              <a:t>Abstract class: use for inheritance and you won’t be able to implement the behavior of the general class.</a:t>
            </a:r>
            <a:endParaRPr lang="en-US" sz="2000" dirty="0"/>
          </a:p>
          <a:p>
            <a:endParaRPr lang="en-US" dirty="0"/>
          </a:p>
        </p:txBody>
      </p:sp>
      <p:pic>
        <p:nvPicPr>
          <p:cNvPr id="4" name="Picture 3"/>
          <p:cNvPicPr/>
          <p:nvPr/>
        </p:nvPicPr>
        <p:blipFill>
          <a:blip r:embed="rId2" cstate="print"/>
          <a:stretch>
            <a:fillRect/>
          </a:stretch>
        </p:blipFill>
        <p:spPr>
          <a:xfrm>
            <a:off x="3389216" y="2590800"/>
            <a:ext cx="5257800" cy="3833813"/>
          </a:xfrm>
          <a:prstGeom prst="rect">
            <a:avLst/>
          </a:prstGeom>
        </p:spPr>
      </p:pic>
    </p:spTree>
    <p:extLst>
      <p:ext uri="{BB962C8B-B14F-4D97-AF65-F5344CB8AC3E}">
        <p14:creationId xmlns:p14="http://schemas.microsoft.com/office/powerpoint/2010/main" val="235829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7" name="Content Placeholder 6"/>
          <p:cNvSpPr>
            <a:spLocks noGrp="1"/>
          </p:cNvSpPr>
          <p:nvPr>
            <p:ph idx="1"/>
          </p:nvPr>
        </p:nvSpPr>
        <p:spPr>
          <a:xfrm>
            <a:off x="571500" y="1714501"/>
            <a:ext cx="10553699" cy="4267729"/>
          </a:xfrm>
        </p:spPr>
        <p:txBody>
          <a:bodyPr/>
          <a:lstStyle/>
          <a:p>
            <a:r>
              <a:rPr lang="en-US" dirty="0"/>
              <a:t>An interface is a collection of operations but doesn’t have an implementation of its. It’s like an abstract class but with only abstract methods.</a:t>
            </a:r>
          </a:p>
          <a:p>
            <a:endParaRPr lang="en-US" dirty="0"/>
          </a:p>
        </p:txBody>
      </p:sp>
      <p:pic>
        <p:nvPicPr>
          <p:cNvPr id="4" name="Picture 3"/>
          <p:cNvPicPr/>
          <p:nvPr/>
        </p:nvPicPr>
        <p:blipFill>
          <a:blip r:embed="rId2" cstate="print"/>
          <a:stretch>
            <a:fillRect/>
          </a:stretch>
        </p:blipFill>
        <p:spPr>
          <a:xfrm>
            <a:off x="3662363" y="2667000"/>
            <a:ext cx="4733925" cy="1504950"/>
          </a:xfrm>
          <a:prstGeom prst="rect">
            <a:avLst/>
          </a:prstGeom>
        </p:spPr>
      </p:pic>
      <p:pic>
        <p:nvPicPr>
          <p:cNvPr id="5" name="Picture 4"/>
          <p:cNvPicPr/>
          <p:nvPr/>
        </p:nvPicPr>
        <p:blipFill>
          <a:blip r:embed="rId3" cstate="print"/>
          <a:stretch>
            <a:fillRect/>
          </a:stretch>
        </p:blipFill>
        <p:spPr>
          <a:xfrm>
            <a:off x="6542089" y="4489837"/>
            <a:ext cx="3781425" cy="1143000"/>
          </a:xfrm>
          <a:prstGeom prst="rect">
            <a:avLst/>
          </a:prstGeom>
        </p:spPr>
      </p:pic>
      <p:pic>
        <p:nvPicPr>
          <p:cNvPr id="6" name="Picture 5"/>
          <p:cNvPicPr/>
          <p:nvPr/>
        </p:nvPicPr>
        <p:blipFill>
          <a:blip r:embed="rId4" cstate="print"/>
          <a:stretch>
            <a:fillRect/>
          </a:stretch>
        </p:blipFill>
        <p:spPr>
          <a:xfrm>
            <a:off x="2119313" y="4489837"/>
            <a:ext cx="4257675" cy="1657350"/>
          </a:xfrm>
          <a:prstGeom prst="rect">
            <a:avLst/>
          </a:prstGeom>
        </p:spPr>
      </p:pic>
    </p:spTree>
    <p:extLst>
      <p:ext uri="{BB962C8B-B14F-4D97-AF65-F5344CB8AC3E}">
        <p14:creationId xmlns:p14="http://schemas.microsoft.com/office/powerpoint/2010/main" val="296162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Content Placeholder 3"/>
          <p:cNvSpPr>
            <a:spLocks noGrp="1"/>
          </p:cNvSpPr>
          <p:nvPr>
            <p:ph idx="1"/>
          </p:nvPr>
        </p:nvSpPr>
        <p:spPr>
          <a:xfrm>
            <a:off x="571500" y="1714501"/>
            <a:ext cx="10401299" cy="4267729"/>
          </a:xfrm>
        </p:spPr>
        <p:txBody>
          <a:bodyPr/>
          <a:lstStyle/>
          <a:p>
            <a:r>
              <a:rPr lang="en-US" dirty="0"/>
              <a:t>Templates are parameterized class, as you want to postpone the decision as to which classes a class will work it. </a:t>
            </a:r>
            <a:r>
              <a:rPr lang="en-US" altLang="en-US" dirty="0">
                <a:sym typeface="Wingdings" panose="05000000000000000000" pitchFamily="2" charset="2"/>
              </a:rPr>
              <a:t>The binding process is done by </a:t>
            </a:r>
            <a:r>
              <a:rPr lang="en-US" altLang="en-US" dirty="0" err="1">
                <a:sym typeface="Wingdings" panose="05000000000000000000" pitchFamily="2" charset="2"/>
              </a:rPr>
              <a:t>subclassing</a:t>
            </a:r>
            <a:r>
              <a:rPr lang="en-US" altLang="en-US" dirty="0">
                <a:sym typeface="Wingdings" panose="05000000000000000000" pitchFamily="2" charset="2"/>
              </a:rPr>
              <a:t> </a:t>
            </a:r>
          </a:p>
          <a:p>
            <a:endParaRPr lang="en-US"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895600"/>
            <a:ext cx="4329112"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80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4" name="Content Placeholder 3"/>
          <p:cNvSpPr>
            <a:spLocks noGrp="1"/>
          </p:cNvSpPr>
          <p:nvPr>
            <p:ph idx="1"/>
          </p:nvPr>
        </p:nvSpPr>
        <p:spPr>
          <a:xfrm>
            <a:off x="571500" y="1599935"/>
            <a:ext cx="10477499" cy="4267729"/>
          </a:xfrm>
        </p:spPr>
        <p:txBody>
          <a:bodyPr/>
          <a:lstStyle/>
          <a:p>
            <a:r>
              <a:rPr lang="en-US" dirty="0"/>
              <a:t>A </a:t>
            </a:r>
            <a:r>
              <a:rPr lang="en-US" b="1" dirty="0"/>
              <a:t>Sequence diagram </a:t>
            </a:r>
            <a:r>
              <a:rPr lang="en-US" dirty="0"/>
              <a:t>is an </a:t>
            </a:r>
            <a:r>
              <a:rPr lang="en-US" dirty="0">
                <a:hlinkClick r:id="rId2"/>
              </a:rPr>
              <a:t>interaction diagram </a:t>
            </a:r>
            <a:r>
              <a:rPr lang="en-US" dirty="0"/>
              <a:t>that shows how processes operate with one another and in what order.</a:t>
            </a:r>
          </a:p>
          <a:p>
            <a:r>
              <a:rPr lang="en-US" dirty="0"/>
              <a:t>Focus on identifying the behavior within the system being built.</a:t>
            </a:r>
          </a:p>
          <a:p>
            <a:r>
              <a:rPr lang="en-US" dirty="0"/>
              <a:t>Associated with a use case.</a:t>
            </a:r>
          </a:p>
          <a:p>
            <a:endParaRPr lang="en-US" dirty="0"/>
          </a:p>
        </p:txBody>
      </p:sp>
      <p:pic>
        <p:nvPicPr>
          <p:cNvPr id="1026" name="Picture 2" descr="http://AgileModeling.com/images/models/sequenceDiagramEnrollInSemin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3581400"/>
            <a:ext cx="5825770" cy="261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26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2050" name="Picture 2" descr="http://www.visual-paradigm.com/VPGallery/img/diagrams/Sequence/LoopCombinedFrag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866678"/>
            <a:ext cx="1981200" cy="1162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visual-paradigm.com/VPGallery/img/diagrams/Sequence/LifeLi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8576" y="990600"/>
            <a:ext cx="9048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visual-paradigm.com/VPGallery/img/diagrams/Sequence/AlternateCombinedFrag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5812" y="5186603"/>
            <a:ext cx="1982788" cy="11634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2944812" y="2527300"/>
            <a:ext cx="152400" cy="1143000"/>
          </a:xfrm>
          <a:prstGeom prst="rect">
            <a:avLst/>
          </a:prstGeom>
          <a:solidFill>
            <a:srgbClr val="08BEE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4" name="TextBox 3"/>
          <p:cNvSpPr txBox="1"/>
          <p:nvPr/>
        </p:nvSpPr>
        <p:spPr>
          <a:xfrm>
            <a:off x="4246479" y="2823286"/>
            <a:ext cx="5383205" cy="461665"/>
          </a:xfrm>
          <a:prstGeom prst="rect">
            <a:avLst/>
          </a:prstGeom>
          <a:noFill/>
        </p:spPr>
        <p:txBody>
          <a:bodyPr wrap="none" rtlCol="0">
            <a:spAutoFit/>
          </a:bodyPr>
          <a:lstStyle/>
          <a:p>
            <a:r>
              <a:rPr lang="en-US" sz="2400" b="1" dirty="0">
                <a:solidFill>
                  <a:srgbClr val="3333CC"/>
                </a:solidFill>
              </a:rPr>
              <a:t>Activation</a:t>
            </a:r>
            <a:r>
              <a:rPr lang="en-US" sz="2400" dirty="0"/>
              <a:t> or </a:t>
            </a:r>
            <a:r>
              <a:rPr lang="en-US" sz="2400" b="1" dirty="0">
                <a:solidFill>
                  <a:srgbClr val="3333CC"/>
                </a:solidFill>
              </a:rPr>
              <a:t>Execution Occurrence</a:t>
            </a:r>
          </a:p>
        </p:txBody>
      </p:sp>
      <p:sp>
        <p:nvSpPr>
          <p:cNvPr id="5" name="Rectangle 4"/>
          <p:cNvSpPr/>
          <p:nvPr/>
        </p:nvSpPr>
        <p:spPr>
          <a:xfrm>
            <a:off x="4235285" y="1223623"/>
            <a:ext cx="6261100" cy="830997"/>
          </a:xfrm>
          <a:prstGeom prst="rect">
            <a:avLst/>
          </a:prstGeom>
        </p:spPr>
        <p:txBody>
          <a:bodyPr wrap="square">
            <a:spAutoFit/>
          </a:bodyPr>
          <a:lstStyle/>
          <a:p>
            <a:r>
              <a:rPr lang="en-US" sz="2400" dirty="0"/>
              <a:t>A </a:t>
            </a:r>
            <a:r>
              <a:rPr lang="en-US" sz="2400" b="1" dirty="0">
                <a:solidFill>
                  <a:srgbClr val="3333CC"/>
                </a:solidFill>
              </a:rPr>
              <a:t>lifeline</a:t>
            </a:r>
            <a:r>
              <a:rPr lang="en-US" sz="2400" dirty="0"/>
              <a:t> represents an individual participant in a sequence diagram</a:t>
            </a:r>
          </a:p>
        </p:txBody>
      </p:sp>
      <p:sp>
        <p:nvSpPr>
          <p:cNvPr id="6" name="Rectangle 5"/>
          <p:cNvSpPr/>
          <p:nvPr/>
        </p:nvSpPr>
        <p:spPr>
          <a:xfrm>
            <a:off x="4267200" y="3986274"/>
            <a:ext cx="6705600" cy="1200329"/>
          </a:xfrm>
          <a:prstGeom prst="rect">
            <a:avLst/>
          </a:prstGeom>
        </p:spPr>
        <p:txBody>
          <a:bodyPr wrap="square">
            <a:spAutoFit/>
          </a:bodyPr>
          <a:lstStyle/>
          <a:p>
            <a:r>
              <a:rPr lang="en-US" sz="2400" dirty="0"/>
              <a:t>A </a:t>
            </a:r>
            <a:r>
              <a:rPr lang="en-US" sz="2400" b="1" dirty="0">
                <a:solidFill>
                  <a:srgbClr val="3333CC"/>
                </a:solidFill>
              </a:rPr>
              <a:t>loop combined fragment</a:t>
            </a:r>
            <a:r>
              <a:rPr lang="en-US" sz="2400" dirty="0"/>
              <a:t> represents a loop. The loop operand will be repeated a number of times.</a:t>
            </a:r>
          </a:p>
        </p:txBody>
      </p:sp>
      <p:sp>
        <p:nvSpPr>
          <p:cNvPr id="7" name="Rectangle 6"/>
          <p:cNvSpPr/>
          <p:nvPr/>
        </p:nvSpPr>
        <p:spPr>
          <a:xfrm>
            <a:off x="4254500" y="5149262"/>
            <a:ext cx="6718300" cy="1200329"/>
          </a:xfrm>
          <a:prstGeom prst="rect">
            <a:avLst/>
          </a:prstGeom>
        </p:spPr>
        <p:txBody>
          <a:bodyPr wrap="square">
            <a:spAutoFit/>
          </a:bodyPr>
          <a:lstStyle/>
          <a:p>
            <a:r>
              <a:rPr lang="en-US" sz="2400" dirty="0"/>
              <a:t>An </a:t>
            </a:r>
            <a:r>
              <a:rPr lang="en-US" sz="2400" b="1" dirty="0">
                <a:solidFill>
                  <a:srgbClr val="3333CC"/>
                </a:solidFill>
              </a:rPr>
              <a:t>alternative combined fragment</a:t>
            </a:r>
            <a:r>
              <a:rPr lang="en-US" sz="2400" dirty="0"/>
              <a:t> represents a choice of behavior. At most one of the operands will be chosen.</a:t>
            </a:r>
          </a:p>
        </p:txBody>
      </p:sp>
    </p:spTree>
    <p:extLst>
      <p:ext uri="{BB962C8B-B14F-4D97-AF65-F5344CB8AC3E}">
        <p14:creationId xmlns:p14="http://schemas.microsoft.com/office/powerpoint/2010/main" val="232516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3074" name="Picture 2" descr="http://www.visual-paradigm.com/VPGallery/img/diagrams/Sequence/CallMess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600" y="1278517"/>
            <a:ext cx="18764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visual-paradigm.com/VPGallery/img/diagrams/Sequence/ReturnMess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2075" y="5488082"/>
            <a:ext cx="1866900" cy="42862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2843" y="4173826"/>
            <a:ext cx="1808164"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57626" y="2334455"/>
            <a:ext cx="7086599" cy="1569660"/>
          </a:xfrm>
          <a:prstGeom prst="rect">
            <a:avLst/>
          </a:prstGeom>
        </p:spPr>
        <p:txBody>
          <a:bodyPr wrap="square">
            <a:spAutoFit/>
          </a:bodyPr>
          <a:lstStyle/>
          <a:p>
            <a:r>
              <a:rPr lang="en-US" sz="2400" dirty="0"/>
              <a:t>An </a:t>
            </a:r>
            <a:r>
              <a:rPr lang="en-US" sz="2400" b="1" dirty="0">
                <a:solidFill>
                  <a:srgbClr val="3333CC"/>
                </a:solidFill>
              </a:rPr>
              <a:t>asynchronous message</a:t>
            </a:r>
            <a:r>
              <a:rPr lang="en-US" sz="2400" dirty="0"/>
              <a:t> is one where the sender doesn't wait for the result of the message, instead it processes the result when and if it ever comes back.</a:t>
            </a:r>
          </a:p>
        </p:txBody>
      </p:sp>
      <p:sp>
        <p:nvSpPr>
          <p:cNvPr id="4" name="Rectangle 3"/>
          <p:cNvSpPr/>
          <p:nvPr/>
        </p:nvSpPr>
        <p:spPr>
          <a:xfrm>
            <a:off x="3794334" y="1076976"/>
            <a:ext cx="7353300" cy="1200329"/>
          </a:xfrm>
          <a:prstGeom prst="rect">
            <a:avLst/>
          </a:prstGeom>
        </p:spPr>
        <p:txBody>
          <a:bodyPr wrap="square">
            <a:spAutoFit/>
          </a:bodyPr>
          <a:lstStyle/>
          <a:p>
            <a:r>
              <a:rPr lang="en-US" sz="2400" dirty="0"/>
              <a:t>A </a:t>
            </a:r>
            <a:r>
              <a:rPr lang="en-US" sz="2400" b="1" dirty="0">
                <a:solidFill>
                  <a:srgbClr val="3333CC"/>
                </a:solidFill>
              </a:rPr>
              <a:t>message</a:t>
            </a:r>
            <a:r>
              <a:rPr lang="en-US" sz="2400" dirty="0"/>
              <a:t> defines a particular communication between Lifelines of an Interaction. In most case, it denotes a method call.</a:t>
            </a:r>
          </a:p>
        </p:txBody>
      </p:sp>
      <p:sp>
        <p:nvSpPr>
          <p:cNvPr id="5" name="Rectangle 4"/>
          <p:cNvSpPr/>
          <p:nvPr/>
        </p:nvSpPr>
        <p:spPr>
          <a:xfrm>
            <a:off x="3898399" y="5102230"/>
            <a:ext cx="7086599" cy="1200329"/>
          </a:xfrm>
          <a:prstGeom prst="rect">
            <a:avLst/>
          </a:prstGeom>
        </p:spPr>
        <p:txBody>
          <a:bodyPr wrap="square">
            <a:spAutoFit/>
          </a:bodyPr>
          <a:lstStyle/>
          <a:p>
            <a:r>
              <a:rPr lang="en-US" sz="2400" b="1" dirty="0">
                <a:solidFill>
                  <a:srgbClr val="3333CC"/>
                </a:solidFill>
              </a:rPr>
              <a:t>Return message</a:t>
            </a:r>
            <a:r>
              <a:rPr lang="en-US" sz="2400" dirty="0"/>
              <a:t> is a kind of message that represents the pass of information back to the caller of a corresponded former message.</a:t>
            </a:r>
          </a:p>
        </p:txBody>
      </p:sp>
      <p:pic>
        <p:nvPicPr>
          <p:cNvPr id="3087"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3037" y="2688120"/>
            <a:ext cx="12477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3898399" y="4082206"/>
            <a:ext cx="6934201" cy="830997"/>
          </a:xfrm>
          <a:prstGeom prst="rect">
            <a:avLst/>
          </a:prstGeom>
        </p:spPr>
        <p:txBody>
          <a:bodyPr wrap="square">
            <a:spAutoFit/>
          </a:bodyPr>
          <a:lstStyle/>
          <a:p>
            <a:r>
              <a:rPr lang="en-US" sz="2400" dirty="0"/>
              <a:t>A </a:t>
            </a:r>
            <a:r>
              <a:rPr lang="en-US" sz="2400" b="1" dirty="0">
                <a:solidFill>
                  <a:srgbClr val="3333CC"/>
                </a:solidFill>
              </a:rPr>
              <a:t>simple message</a:t>
            </a:r>
            <a:r>
              <a:rPr lang="en-US" sz="2400" dirty="0"/>
              <a:t> and also used for asynchronous.</a:t>
            </a:r>
          </a:p>
        </p:txBody>
      </p:sp>
    </p:spTree>
    <p:extLst>
      <p:ext uri="{BB962C8B-B14F-4D97-AF65-F5344CB8AC3E}">
        <p14:creationId xmlns:p14="http://schemas.microsoft.com/office/powerpoint/2010/main" val="354888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3" name="Content Placeholder 2"/>
          <p:cNvSpPr>
            <a:spLocks noGrp="1"/>
          </p:cNvSpPr>
          <p:nvPr>
            <p:ph idx="1"/>
          </p:nvPr>
        </p:nvSpPr>
        <p:spPr/>
        <p:txBody>
          <a:bodyPr/>
          <a:lstStyle/>
          <a:p>
            <a:endParaRPr lang="en-US" dirty="0"/>
          </a:p>
        </p:txBody>
      </p:sp>
      <p:pic>
        <p:nvPicPr>
          <p:cNvPr id="5122" name="Picture 2" descr="http://www.visual-paradigm.com/VPGallery/img/diagrams/Sequence/LostMess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1" y="5043285"/>
            <a:ext cx="1343025" cy="5810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19500" y="5109728"/>
            <a:ext cx="6197600" cy="1015663"/>
          </a:xfrm>
          <a:prstGeom prst="rect">
            <a:avLst/>
          </a:prstGeom>
        </p:spPr>
        <p:txBody>
          <a:bodyPr wrap="square">
            <a:spAutoFit/>
          </a:bodyPr>
          <a:lstStyle/>
          <a:p>
            <a:r>
              <a:rPr lang="en-US" sz="2000" dirty="0"/>
              <a:t>A </a:t>
            </a:r>
            <a:r>
              <a:rPr lang="en-US" sz="2000" b="1" dirty="0">
                <a:solidFill>
                  <a:srgbClr val="3333CC"/>
                </a:solidFill>
              </a:rPr>
              <a:t>lost message</a:t>
            </a:r>
            <a:r>
              <a:rPr lang="en-US" sz="2000" dirty="0"/>
              <a:t> is a message where the sending event occurrence is known, but there is no receiving event occurrence.</a:t>
            </a:r>
          </a:p>
        </p:txBody>
      </p:sp>
      <p:pic>
        <p:nvPicPr>
          <p:cNvPr id="9" name="Picture 10" descr="http://www.visual-paradigm.com/VPGallery/img/diagrams/Sequence/SelfMess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0462" y="4177459"/>
            <a:ext cx="1314450" cy="7524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717925" y="4273646"/>
            <a:ext cx="6262686" cy="707886"/>
          </a:xfrm>
          <a:prstGeom prst="rect">
            <a:avLst/>
          </a:prstGeom>
        </p:spPr>
        <p:txBody>
          <a:bodyPr wrap="square">
            <a:spAutoFit/>
          </a:bodyPr>
          <a:lstStyle/>
          <a:p>
            <a:r>
              <a:rPr lang="en-US" sz="2000" b="1" dirty="0">
                <a:solidFill>
                  <a:srgbClr val="3333CC"/>
                </a:solidFill>
              </a:rPr>
              <a:t>Self message</a:t>
            </a:r>
            <a:r>
              <a:rPr lang="en-US" sz="2000" dirty="0"/>
              <a:t> is a kind of message that represents the invocation of message of the same lifeline.</a:t>
            </a:r>
          </a:p>
        </p:txBody>
      </p:sp>
      <p:pic>
        <p:nvPicPr>
          <p:cNvPr id="11" name="Picture 8" descr="http://www.visual-paradigm.com/VPGallery/img/diagrams/Sequence/RecursiveMess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7386" y="3219264"/>
            <a:ext cx="1323975" cy="81915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667916" y="3129788"/>
            <a:ext cx="5867400" cy="1015663"/>
          </a:xfrm>
          <a:prstGeom prst="rect">
            <a:avLst/>
          </a:prstGeom>
        </p:spPr>
        <p:txBody>
          <a:bodyPr wrap="square">
            <a:spAutoFit/>
          </a:bodyPr>
          <a:lstStyle/>
          <a:p>
            <a:r>
              <a:rPr lang="en-US" sz="2000" b="1" dirty="0">
                <a:solidFill>
                  <a:srgbClr val="3333CC"/>
                </a:solidFill>
              </a:rPr>
              <a:t>Recursive message</a:t>
            </a:r>
            <a:r>
              <a:rPr lang="en-US" sz="2000" dirty="0"/>
              <a:t> is a kind of message that represents the invocation of message of the same lifeline.</a:t>
            </a:r>
          </a:p>
        </p:txBody>
      </p:sp>
      <p:pic>
        <p:nvPicPr>
          <p:cNvPr id="5126" name="Picture 6" descr="http://www.visual-paradigm.com/VPGallery/img/diagrams/Sequence/Create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9575" y="1295400"/>
            <a:ext cx="203835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666622" y="1334938"/>
            <a:ext cx="5951532" cy="707886"/>
          </a:xfrm>
          <a:prstGeom prst="rect">
            <a:avLst/>
          </a:prstGeom>
        </p:spPr>
        <p:txBody>
          <a:bodyPr wrap="square">
            <a:spAutoFit/>
          </a:bodyPr>
          <a:lstStyle/>
          <a:p>
            <a:r>
              <a:rPr lang="en-US" sz="2000" b="1" dirty="0">
                <a:solidFill>
                  <a:srgbClr val="3333CC"/>
                </a:solidFill>
              </a:rPr>
              <a:t>Create message</a:t>
            </a:r>
            <a:r>
              <a:rPr lang="en-US" sz="2000" dirty="0"/>
              <a:t> is a kind of message that represents the instantiation of (target) lifeline.</a:t>
            </a:r>
          </a:p>
        </p:txBody>
      </p:sp>
      <p:pic>
        <p:nvPicPr>
          <p:cNvPr id="5128" name="Picture 8" descr="http://www.visual-paradigm.com/VPGallery/img/diagrams/Sequence/Destroy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9575" y="2367170"/>
            <a:ext cx="1847850" cy="8332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41530" y="2367170"/>
            <a:ext cx="5964232" cy="646331"/>
          </a:xfrm>
          <a:prstGeom prst="rect">
            <a:avLst/>
          </a:prstGeom>
        </p:spPr>
        <p:txBody>
          <a:bodyPr wrap="square">
            <a:spAutoFit/>
          </a:bodyPr>
          <a:lstStyle/>
          <a:p>
            <a:r>
              <a:rPr lang="en-US" sz="1800" b="1" dirty="0">
                <a:solidFill>
                  <a:srgbClr val="3333CC"/>
                </a:solidFill>
              </a:rPr>
              <a:t>Destroy message </a:t>
            </a:r>
            <a:r>
              <a:rPr lang="en-US" sz="1800" dirty="0"/>
              <a:t>is a kind of message that represents the request of destroying the lifecycle of </a:t>
            </a:r>
            <a:r>
              <a:rPr lang="en-US" sz="1800" dirty="0" err="1"/>
              <a:t>taget</a:t>
            </a:r>
            <a:r>
              <a:rPr lang="en-US" sz="1800" dirty="0"/>
              <a:t> lifeline.</a:t>
            </a:r>
          </a:p>
        </p:txBody>
      </p:sp>
    </p:spTree>
    <p:extLst>
      <p:ext uri="{BB962C8B-B14F-4D97-AF65-F5344CB8AC3E}">
        <p14:creationId xmlns:p14="http://schemas.microsoft.com/office/powerpoint/2010/main" val="228076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4098" name="Picture 2" descr="http://www.visual-paradigm.com/VPGallery/img/diagrams/Sequence/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691" y="5402308"/>
            <a:ext cx="1310310" cy="7861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visual-paradigm.com/VPGallery/img/diagrams/Sequence/Ga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302" y="4524419"/>
            <a:ext cx="1364285" cy="8778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82199" y="4571311"/>
            <a:ext cx="7666799" cy="830997"/>
          </a:xfrm>
          <a:prstGeom prst="rect">
            <a:avLst/>
          </a:prstGeom>
        </p:spPr>
        <p:txBody>
          <a:bodyPr wrap="square">
            <a:spAutoFit/>
          </a:bodyPr>
          <a:lstStyle/>
          <a:p>
            <a:r>
              <a:rPr lang="en-US" sz="2400" dirty="0"/>
              <a:t>A </a:t>
            </a:r>
            <a:r>
              <a:rPr lang="en-US" sz="2400" b="1" dirty="0">
                <a:solidFill>
                  <a:srgbClr val="3333CC"/>
                </a:solidFill>
              </a:rPr>
              <a:t>gate</a:t>
            </a:r>
            <a:r>
              <a:rPr lang="en-US" sz="2400" dirty="0"/>
              <a:t> is a connection point for connecting a message inside a fragment with a message outside a fragment.</a:t>
            </a:r>
          </a:p>
        </p:txBody>
      </p:sp>
      <p:sp>
        <p:nvSpPr>
          <p:cNvPr id="4" name="Rectangle 3"/>
          <p:cNvSpPr/>
          <p:nvPr/>
        </p:nvSpPr>
        <p:spPr>
          <a:xfrm>
            <a:off x="3382199" y="5504336"/>
            <a:ext cx="7226298" cy="830997"/>
          </a:xfrm>
          <a:prstGeom prst="rect">
            <a:avLst/>
          </a:prstGeom>
        </p:spPr>
        <p:txBody>
          <a:bodyPr wrap="square">
            <a:spAutoFit/>
          </a:bodyPr>
          <a:lstStyle/>
          <a:p>
            <a:r>
              <a:rPr lang="en-US" sz="2400" dirty="0"/>
              <a:t>A </a:t>
            </a:r>
            <a:r>
              <a:rPr lang="en-US" sz="2400" b="1" dirty="0">
                <a:solidFill>
                  <a:srgbClr val="3333CC"/>
                </a:solidFill>
              </a:rPr>
              <a:t>note</a:t>
            </a:r>
            <a:r>
              <a:rPr lang="en-US" sz="2400" dirty="0"/>
              <a:t> (comment) gives the ability to attach various remarks to elements</a:t>
            </a:r>
          </a:p>
        </p:txBody>
      </p:sp>
      <p:pic>
        <p:nvPicPr>
          <p:cNvPr id="7" name="Picture 4" descr="http://www.visual-paradigm.com/VPGallery/img/diagrams/Sequence/Continu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872" y="3352800"/>
            <a:ext cx="2219325" cy="9048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visual-paradigm.com/VPGallery/img/diagrams/Sequence/Found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4310" y="1305843"/>
            <a:ext cx="1314450" cy="561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31197" y="1176377"/>
            <a:ext cx="7717803" cy="1200329"/>
          </a:xfrm>
          <a:prstGeom prst="rect">
            <a:avLst/>
          </a:prstGeom>
        </p:spPr>
        <p:txBody>
          <a:bodyPr wrap="square">
            <a:spAutoFit/>
          </a:bodyPr>
          <a:lstStyle/>
          <a:p>
            <a:r>
              <a:rPr lang="en-US" sz="2400" dirty="0"/>
              <a:t>A </a:t>
            </a:r>
            <a:r>
              <a:rPr lang="en-US" sz="2400" b="1" dirty="0">
                <a:solidFill>
                  <a:srgbClr val="3333CC"/>
                </a:solidFill>
              </a:rPr>
              <a:t>found message</a:t>
            </a:r>
            <a:r>
              <a:rPr lang="en-US" sz="2400" dirty="0"/>
              <a:t> is a message where the receiving event occurrence is known, but there is no (known) sending event occurrence.</a:t>
            </a:r>
          </a:p>
        </p:txBody>
      </p:sp>
      <p:sp>
        <p:nvSpPr>
          <p:cNvPr id="10" name="Rectangle 9"/>
          <p:cNvSpPr/>
          <p:nvPr/>
        </p:nvSpPr>
        <p:spPr>
          <a:xfrm>
            <a:off x="3382199" y="3352800"/>
            <a:ext cx="7666800" cy="1200329"/>
          </a:xfrm>
          <a:prstGeom prst="rect">
            <a:avLst/>
          </a:prstGeom>
        </p:spPr>
        <p:txBody>
          <a:bodyPr wrap="square">
            <a:spAutoFit/>
          </a:bodyPr>
          <a:lstStyle/>
          <a:p>
            <a:r>
              <a:rPr lang="en-US" sz="2400" dirty="0"/>
              <a:t>A </a:t>
            </a:r>
            <a:r>
              <a:rPr lang="en-US" sz="2400" b="1" dirty="0">
                <a:solidFill>
                  <a:srgbClr val="3333CC"/>
                </a:solidFill>
              </a:rPr>
              <a:t>Continuation</a:t>
            </a:r>
            <a:r>
              <a:rPr lang="en-US" sz="2400" dirty="0"/>
              <a:t> is a syntactic way to define continuations of different branches of an Alternative Combined Fragment.</a:t>
            </a:r>
          </a:p>
        </p:txBody>
      </p:sp>
      <p:pic>
        <p:nvPicPr>
          <p:cNvPr id="4102" name="Picture 6" descr="http://www.visual-paradigm.com/VPGallery/img/diagrams/Sequence/Duration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07135" y="2271930"/>
            <a:ext cx="1828800" cy="9048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31197" y="2435910"/>
            <a:ext cx="7717803" cy="830997"/>
          </a:xfrm>
          <a:prstGeom prst="rect">
            <a:avLst/>
          </a:prstGeom>
        </p:spPr>
        <p:txBody>
          <a:bodyPr wrap="square">
            <a:spAutoFit/>
          </a:bodyPr>
          <a:lstStyle/>
          <a:p>
            <a:r>
              <a:rPr lang="en-US" sz="2400" b="1" dirty="0">
                <a:solidFill>
                  <a:srgbClr val="3333CC"/>
                </a:solidFill>
              </a:rPr>
              <a:t>Duration message </a:t>
            </a:r>
            <a:r>
              <a:rPr lang="en-US" sz="2400" dirty="0"/>
              <a:t>shows the distance between two time instants for a message invocation.</a:t>
            </a:r>
          </a:p>
        </p:txBody>
      </p:sp>
    </p:spTree>
    <p:extLst>
      <p:ext uri="{BB962C8B-B14F-4D97-AF65-F5344CB8AC3E}">
        <p14:creationId xmlns:p14="http://schemas.microsoft.com/office/powerpoint/2010/main" val="314901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p:cNvSpPr>
            <a:spLocks noGrp="1"/>
          </p:cNvSpPr>
          <p:nvPr>
            <p:ph idx="1"/>
          </p:nvPr>
        </p:nvSpPr>
        <p:spPr>
          <a:xfrm>
            <a:off x="571500" y="1714501"/>
            <a:ext cx="10172699" cy="4267729"/>
          </a:xfrm>
        </p:spPr>
        <p:txBody>
          <a:bodyPr/>
          <a:lstStyle/>
          <a:p>
            <a:r>
              <a:rPr lang="en-US" dirty="0">
                <a:cs typeface="Times New Roman" pitchFamily="18" charset="0"/>
              </a:rPr>
              <a:t>Rational Software Corporation defines UML as follows: “The Unified Modeling Language (UML) is a language for specifying, constructing, visualizing, and documenting the artifacts of a software-intensive system.”</a:t>
            </a:r>
          </a:p>
          <a:p>
            <a:r>
              <a:rPr lang="en-US" dirty="0">
                <a:cs typeface="Times New Roman" pitchFamily="18" charset="0"/>
              </a:rPr>
              <a:t>UML can be defined as a language for:</a:t>
            </a:r>
          </a:p>
          <a:p>
            <a:pPr marL="800100" lvl="1" indent="-342900">
              <a:spcBef>
                <a:spcPct val="20000"/>
              </a:spcBef>
            </a:pPr>
            <a:r>
              <a:rPr lang="en-US" dirty="0">
                <a:cs typeface="Times New Roman" pitchFamily="18" charset="0"/>
              </a:rPr>
              <a:t>Specifying artifacts</a:t>
            </a:r>
          </a:p>
          <a:p>
            <a:pPr marL="800100" lvl="1" indent="-342900">
              <a:spcBef>
                <a:spcPct val="20000"/>
              </a:spcBef>
            </a:pPr>
            <a:r>
              <a:rPr lang="en-US" dirty="0">
                <a:cs typeface="Times New Roman" pitchFamily="18" charset="0"/>
              </a:rPr>
              <a:t>Visualizing artifacts</a:t>
            </a:r>
          </a:p>
          <a:p>
            <a:pPr marL="800100" lvl="1" indent="-342900">
              <a:spcBef>
                <a:spcPct val="20000"/>
              </a:spcBef>
            </a:pPr>
            <a:r>
              <a:rPr lang="en-US" dirty="0">
                <a:cs typeface="Times New Roman" pitchFamily="18" charset="0"/>
              </a:rPr>
              <a:t>Constructing artifacts</a:t>
            </a:r>
          </a:p>
          <a:p>
            <a:pPr marL="800100" lvl="1" indent="-342900">
              <a:spcBef>
                <a:spcPct val="20000"/>
              </a:spcBef>
            </a:pPr>
            <a:r>
              <a:rPr lang="en-US" dirty="0">
                <a:cs typeface="Times New Roman" pitchFamily="18" charset="0"/>
              </a:rPr>
              <a:t>Documenting artifacts</a:t>
            </a:r>
          </a:p>
          <a:p>
            <a:pPr lvl="1"/>
            <a:endParaRPr lang="en-US" dirty="0">
              <a:cs typeface="Times New Roman" pitchFamily="18" charset="0"/>
            </a:endParaRPr>
          </a:p>
          <a:p>
            <a:endParaRPr lang="en-US" dirty="0">
              <a:cs typeface="Times New Roman" pitchFamily="18" charset="0"/>
            </a:endParaRPr>
          </a:p>
          <a:p>
            <a:endParaRPr lang="en-US" dirty="0"/>
          </a:p>
        </p:txBody>
      </p:sp>
      <p:sp>
        <p:nvSpPr>
          <p:cNvPr id="3" name="Rectangle 1026"/>
          <p:cNvSpPr>
            <a:spLocks noChangeArrowheads="1"/>
          </p:cNvSpPr>
          <p:nvPr/>
        </p:nvSpPr>
        <p:spPr bwMode="auto">
          <a:xfrm>
            <a:off x="9525000" y="2287587"/>
            <a:ext cx="7313612"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Ø"/>
            </a:pPr>
            <a:endParaRPr lang="en-US" sz="2000" dirty="0">
              <a:cs typeface="Times New Roman" pitchFamily="18" charset="0"/>
            </a:endParaRPr>
          </a:p>
          <a:p>
            <a:pPr marL="742950" lvl="1" indent="-285750">
              <a:spcBef>
                <a:spcPct val="20000"/>
              </a:spcBef>
              <a:buBlip>
                <a:blip r:embed="rId2"/>
              </a:buBlip>
            </a:pPr>
            <a:endParaRPr lang="en-US" dirty="0">
              <a:cs typeface="Times New Roman" pitchFamily="18" charset="0"/>
            </a:endParaRPr>
          </a:p>
        </p:txBody>
      </p:sp>
    </p:spTree>
    <p:extLst>
      <p:ext uri="{BB962C8B-B14F-4D97-AF65-F5344CB8AC3E}">
        <p14:creationId xmlns:p14="http://schemas.microsoft.com/office/powerpoint/2010/main" val="348208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6146" name="Picture 2" descr="Major elements of UML sequence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0" y="1123818"/>
            <a:ext cx="8001000" cy="542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Statechart</a:t>
            </a:r>
            <a:r>
              <a:rPr lang="en-US" dirty="0"/>
              <a:t> diagram</a:t>
            </a:r>
          </a:p>
        </p:txBody>
      </p:sp>
      <p:sp>
        <p:nvSpPr>
          <p:cNvPr id="4" name="Content Placeholder 3"/>
          <p:cNvSpPr>
            <a:spLocks noGrp="1"/>
          </p:cNvSpPr>
          <p:nvPr>
            <p:ph idx="1"/>
          </p:nvPr>
        </p:nvSpPr>
        <p:spPr>
          <a:xfrm>
            <a:off x="571500" y="1447800"/>
            <a:ext cx="9334500" cy="4267729"/>
          </a:xfrm>
        </p:spPr>
        <p:txBody>
          <a:bodyPr/>
          <a:lstStyle/>
          <a:p>
            <a:r>
              <a:rPr lang="en-US" dirty="0"/>
              <a:t>Describes different states of a component in a system. </a:t>
            </a:r>
          </a:p>
          <a:p>
            <a:r>
              <a:rPr lang="en-US" dirty="0"/>
              <a:t>The states are specific to a component/object of a system.</a:t>
            </a:r>
          </a:p>
          <a:p>
            <a:r>
              <a:rPr lang="en-US" dirty="0" err="1"/>
              <a:t>Statechart</a:t>
            </a:r>
            <a:r>
              <a:rPr lang="en-US" dirty="0"/>
              <a:t> diagram is one of the five UML diagrams used to model dynamic nature of a system.</a:t>
            </a:r>
          </a:p>
          <a:p>
            <a:r>
              <a:rPr lang="en-US" dirty="0"/>
              <a:t>They define different states of an object during its lifetime.</a:t>
            </a:r>
          </a:p>
          <a:p>
            <a:endParaRPr lang="en-US" dirty="0"/>
          </a:p>
        </p:txBody>
      </p:sp>
      <p:pic>
        <p:nvPicPr>
          <p:cNvPr id="1026" name="Picture 2" descr="UML Statechart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487" y="3640558"/>
            <a:ext cx="3413842" cy="25907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3792957"/>
            <a:ext cx="308747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416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Statechart</a:t>
            </a:r>
            <a:r>
              <a:rPr lang="en-US" dirty="0"/>
              <a:t> diagram - Notations</a:t>
            </a:r>
          </a:p>
        </p:txBody>
      </p:sp>
      <p:sp>
        <p:nvSpPr>
          <p:cNvPr id="3" name="Content Placeholder 2"/>
          <p:cNvSpPr>
            <a:spLocks noGrp="1"/>
          </p:cNvSpPr>
          <p:nvPr>
            <p:ph idx="1"/>
          </p:nvPr>
        </p:nvSpPr>
        <p:spPr/>
        <p:txBody>
          <a:bodyPr/>
          <a:lstStyle/>
          <a:p>
            <a:endParaRPr lang="en-US"/>
          </a:p>
        </p:txBody>
      </p:sp>
      <p:pic>
        <p:nvPicPr>
          <p:cNvPr id="2050" name="Picture 2" descr="State notation - State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219201"/>
            <a:ext cx="5029200" cy="27001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ansitions - State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1" y="4140200"/>
            <a:ext cx="3406877"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ititial state - State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5596" y="4838700"/>
            <a:ext cx="215740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nal state - State diagra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9401" y="5638800"/>
            <a:ext cx="215740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3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diagram</a:t>
            </a:r>
          </a:p>
        </p:txBody>
      </p:sp>
      <p:grpSp>
        <p:nvGrpSpPr>
          <p:cNvPr id="5" name="Group 4"/>
          <p:cNvGrpSpPr/>
          <p:nvPr/>
        </p:nvGrpSpPr>
        <p:grpSpPr>
          <a:xfrm>
            <a:off x="2399085" y="1408652"/>
            <a:ext cx="4760384" cy="685800"/>
            <a:chOff x="914399" y="1122402"/>
            <a:chExt cx="4760384" cy="685800"/>
          </a:xfrm>
        </p:grpSpPr>
        <p:sp>
          <p:nvSpPr>
            <p:cNvPr id="3" name="Diamond 2"/>
            <p:cNvSpPr/>
            <p:nvPr/>
          </p:nvSpPr>
          <p:spPr bwMode="auto">
            <a:xfrm>
              <a:off x="914399" y="1122402"/>
              <a:ext cx="1447800" cy="685800"/>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4" name="TextBox 3"/>
            <p:cNvSpPr txBox="1"/>
            <p:nvPr/>
          </p:nvSpPr>
          <p:spPr>
            <a:xfrm>
              <a:off x="2971799" y="1280636"/>
              <a:ext cx="2702984" cy="461665"/>
            </a:xfrm>
            <a:prstGeom prst="rect">
              <a:avLst/>
            </a:prstGeom>
            <a:noFill/>
          </p:spPr>
          <p:txBody>
            <a:bodyPr wrap="none" rtlCol="0">
              <a:spAutoFit/>
            </a:bodyPr>
            <a:lstStyle/>
            <a:p>
              <a:r>
                <a:rPr lang="en-US" sz="2400" dirty="0"/>
                <a:t>Choice / Condition</a:t>
              </a:r>
            </a:p>
          </p:txBody>
        </p:sp>
      </p:grpSp>
      <p:pic>
        <p:nvPicPr>
          <p:cNvPr id="3076" name="Picture 4" descr="Synchronization - State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399" y="2266950"/>
            <a:ext cx="39433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sourcemaking.com/files/sm/images/uml/img_1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9085" y="5438274"/>
            <a:ext cx="2002968"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17645" y="5341022"/>
            <a:ext cx="6019800" cy="1015663"/>
          </a:xfrm>
          <a:prstGeom prst="rect">
            <a:avLst/>
          </a:prstGeom>
          <a:noFill/>
        </p:spPr>
        <p:txBody>
          <a:bodyPr wrap="square" rtlCol="0">
            <a:spAutoFit/>
          </a:bodyPr>
          <a:lstStyle/>
          <a:p>
            <a:r>
              <a:rPr lang="en-US" sz="2000" dirty="0"/>
              <a:t>Guard conditions can be used to document that a certain event, depending on the condition, can lead to different transitions</a:t>
            </a:r>
          </a:p>
        </p:txBody>
      </p:sp>
    </p:spTree>
    <p:extLst>
      <p:ext uri="{BB962C8B-B14F-4D97-AF65-F5344CB8AC3E}">
        <p14:creationId xmlns:p14="http://schemas.microsoft.com/office/powerpoint/2010/main" val="80622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Statechart</a:t>
            </a:r>
            <a:r>
              <a:rPr lang="en-US" dirty="0"/>
              <a:t> diagram</a:t>
            </a:r>
          </a:p>
        </p:txBody>
      </p:sp>
      <p:pic>
        <p:nvPicPr>
          <p:cNvPr id="3" name="Picture 2"/>
          <p:cNvPicPr>
            <a:picLocks noChangeAspect="1"/>
          </p:cNvPicPr>
          <p:nvPr/>
        </p:nvPicPr>
        <p:blipFill>
          <a:blip r:embed="rId2" cstate="print"/>
          <a:stretch>
            <a:fillRect/>
          </a:stretch>
        </p:blipFill>
        <p:spPr>
          <a:xfrm>
            <a:off x="1527423" y="1295400"/>
            <a:ext cx="9137154" cy="4634245"/>
          </a:xfrm>
          <a:prstGeom prst="rect">
            <a:avLst/>
          </a:prstGeom>
        </p:spPr>
      </p:pic>
    </p:spTree>
    <p:extLst>
      <p:ext uri="{BB962C8B-B14F-4D97-AF65-F5344CB8AC3E}">
        <p14:creationId xmlns:p14="http://schemas.microsoft.com/office/powerpoint/2010/main" val="293025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5" name="Content Placeholder 4"/>
          <p:cNvSpPr>
            <a:spLocks noGrp="1"/>
          </p:cNvSpPr>
          <p:nvPr>
            <p:ph idx="1"/>
          </p:nvPr>
        </p:nvSpPr>
        <p:spPr/>
        <p:txBody>
          <a:bodyPr/>
          <a:lstStyle/>
          <a:p>
            <a:r>
              <a:rPr lang="en-US" dirty="0"/>
              <a:t>Activity diagram is basically </a:t>
            </a:r>
            <a:r>
              <a:rPr lang="en-US"/>
              <a:t>a flowchart </a:t>
            </a:r>
            <a:r>
              <a:rPr lang="en-US" dirty="0"/>
              <a:t>to represent the </a:t>
            </a:r>
            <a:r>
              <a:rPr lang="en-US"/>
              <a:t>flow from </a:t>
            </a:r>
            <a:r>
              <a:rPr lang="en-US" dirty="0"/>
              <a:t>one activity to another activity.</a:t>
            </a:r>
          </a:p>
          <a:p>
            <a:r>
              <a:rPr lang="en-US" dirty="0"/>
              <a:t>The activity can be described as an operation of the system.</a:t>
            </a:r>
          </a:p>
          <a:p>
            <a:r>
              <a:rPr lang="en-US" dirty="0"/>
              <a:t>It captures the dynamic behavior of the system.</a:t>
            </a:r>
          </a:p>
          <a:p>
            <a:r>
              <a:rPr lang="en-US" dirty="0"/>
              <a:t>Activity diagram consists of:</a:t>
            </a:r>
          </a:p>
          <a:p>
            <a:pPr lvl="1"/>
            <a:r>
              <a:rPr lang="en-US" dirty="0"/>
              <a:t>Activities</a:t>
            </a:r>
          </a:p>
          <a:p>
            <a:pPr lvl="1"/>
            <a:r>
              <a:rPr lang="en-US" dirty="0"/>
              <a:t>Association</a:t>
            </a:r>
          </a:p>
          <a:p>
            <a:pPr lvl="1"/>
            <a:r>
              <a:rPr lang="en-US" dirty="0"/>
              <a:t>Conditions</a:t>
            </a:r>
          </a:p>
          <a:p>
            <a:pPr lvl="1"/>
            <a:r>
              <a:rPr lang="en-US" dirty="0"/>
              <a:t>Constraints</a:t>
            </a:r>
          </a:p>
          <a:p>
            <a:pPr lvl="1"/>
            <a:endParaRPr lang="en-US" dirty="0"/>
          </a:p>
        </p:txBody>
      </p:sp>
      <p:pic>
        <p:nvPicPr>
          <p:cNvPr id="4" name="Picture 10"/>
          <p:cNvPicPr>
            <a:picLocks noChangeAspect="1" noChangeArrowheads="1"/>
          </p:cNvPicPr>
          <p:nvPr/>
        </p:nvPicPr>
        <p:blipFill>
          <a:blip r:embed="rId3" cstate="print">
            <a:lum bright="-12000" contrast="6000"/>
            <a:extLst>
              <a:ext uri="{28A0092B-C50C-407E-A947-70E740481C1C}">
                <a14:useLocalDpi xmlns:a14="http://schemas.microsoft.com/office/drawing/2010/main" val="0"/>
              </a:ext>
            </a:extLst>
          </a:blip>
          <a:srcRect/>
          <a:stretch>
            <a:fillRect/>
          </a:stretch>
        </p:blipFill>
        <p:spPr bwMode="auto">
          <a:xfrm>
            <a:off x="5410200" y="3657600"/>
            <a:ext cx="3867151" cy="295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45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5" name="Content Placeholder 4"/>
          <p:cNvSpPr>
            <a:spLocks noGrp="1"/>
          </p:cNvSpPr>
          <p:nvPr>
            <p:ph idx="1"/>
          </p:nvPr>
        </p:nvSpPr>
        <p:spPr/>
        <p:txBody>
          <a:bodyPr/>
          <a:lstStyle/>
          <a:p>
            <a:r>
              <a:rPr lang="en-US" dirty="0"/>
              <a:t>Activities and actions</a:t>
            </a:r>
          </a:p>
          <a:p>
            <a:pPr lvl="1"/>
            <a:r>
              <a:rPr lang="en-US" dirty="0"/>
              <a:t>Actions are steps in the completion of a process.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Activity Wash Car is comprise of 3 actions: lather, rinse, dry</a:t>
            </a:r>
          </a:p>
          <a:p>
            <a:pPr lvl="1"/>
            <a:endParaRPr lang="en-US" dirty="0"/>
          </a:p>
        </p:txBody>
      </p:sp>
      <p:pic>
        <p:nvPicPr>
          <p:cNvPr id="4" name="Picture 3"/>
          <p:cNvPicPr/>
          <p:nvPr/>
        </p:nvPicPr>
        <p:blipFill>
          <a:blip r:embed="rId2" cstate="print"/>
          <a:stretch>
            <a:fillRect/>
          </a:stretch>
        </p:blipFill>
        <p:spPr>
          <a:xfrm>
            <a:off x="3124200" y="2642590"/>
            <a:ext cx="4905375" cy="2705100"/>
          </a:xfrm>
          <a:prstGeom prst="rect">
            <a:avLst/>
          </a:prstGeom>
        </p:spPr>
      </p:pic>
    </p:spTree>
    <p:extLst>
      <p:ext uri="{BB962C8B-B14F-4D97-AF65-F5344CB8AC3E}">
        <p14:creationId xmlns:p14="http://schemas.microsoft.com/office/powerpoint/2010/main" val="189803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5" name="Content Placeholder 4"/>
          <p:cNvSpPr>
            <a:spLocks noGrp="1"/>
          </p:cNvSpPr>
          <p:nvPr>
            <p:ph idx="1"/>
          </p:nvPr>
        </p:nvSpPr>
        <p:spPr>
          <a:xfrm>
            <a:off x="571500" y="1524000"/>
            <a:ext cx="10401300" cy="4267729"/>
          </a:xfrm>
        </p:spPr>
        <p:txBody>
          <a:bodyPr/>
          <a:lstStyle/>
          <a:p>
            <a:r>
              <a:rPr lang="en-US" dirty="0"/>
              <a:t>Decisions and Merges</a:t>
            </a:r>
          </a:p>
          <a:p>
            <a:pPr lvl="1"/>
            <a:r>
              <a:rPr lang="en-US" dirty="0"/>
              <a:t>Decisions are used when you want to execute a different sequence of actions depending on a condition. Decisions are drawn as diamond-shaped nodes with one incoming edge and multiple outgoing edges</a:t>
            </a:r>
          </a:p>
          <a:p>
            <a:pPr lvl="1"/>
            <a:endParaRPr lang="en-US"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971800"/>
            <a:ext cx="6822478" cy="3198495"/>
          </a:xfrm>
          <a:prstGeom prst="rect">
            <a:avLst/>
          </a:prstGeom>
          <a:noFill/>
          <a:ln>
            <a:noFill/>
          </a:ln>
        </p:spPr>
      </p:pic>
    </p:spTree>
    <p:extLst>
      <p:ext uri="{BB962C8B-B14F-4D97-AF65-F5344CB8AC3E}">
        <p14:creationId xmlns:p14="http://schemas.microsoft.com/office/powerpoint/2010/main" val="65673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5" name="Content Placeholder 4"/>
          <p:cNvSpPr>
            <a:spLocks noGrp="1"/>
          </p:cNvSpPr>
          <p:nvPr>
            <p:ph idx="1"/>
          </p:nvPr>
        </p:nvSpPr>
        <p:spPr/>
        <p:txBody>
          <a:bodyPr/>
          <a:lstStyle/>
          <a:p>
            <a:r>
              <a:rPr lang="en-US" dirty="0"/>
              <a:t>Time Events</a:t>
            </a:r>
          </a:p>
          <a:p>
            <a:pPr lvl="1"/>
            <a:r>
              <a:rPr lang="en-US" dirty="0"/>
              <a:t>Time events are drawn with an hourglass symbol.</a:t>
            </a:r>
          </a:p>
          <a:p>
            <a:pPr lvl="1"/>
            <a:endParaRPr lang="en-US" dirty="0"/>
          </a:p>
        </p:txBody>
      </p:sp>
      <p:pic>
        <p:nvPicPr>
          <p:cNvPr id="4" name="Picture 3"/>
          <p:cNvPicPr/>
          <p:nvPr/>
        </p:nvPicPr>
        <p:blipFill>
          <a:blip r:embed="rId2" cstate="print"/>
          <a:stretch>
            <a:fillRect/>
          </a:stretch>
        </p:blipFill>
        <p:spPr>
          <a:xfrm>
            <a:off x="2527846" y="2743200"/>
            <a:ext cx="7835354" cy="1828800"/>
          </a:xfrm>
          <a:prstGeom prst="rect">
            <a:avLst/>
          </a:prstGeom>
        </p:spPr>
      </p:pic>
    </p:spTree>
    <p:extLst>
      <p:ext uri="{BB962C8B-B14F-4D97-AF65-F5344CB8AC3E}">
        <p14:creationId xmlns:p14="http://schemas.microsoft.com/office/powerpoint/2010/main" val="98660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Folks and joins</a:t>
            </a:r>
          </a:p>
        </p:txBody>
      </p:sp>
      <p:sp>
        <p:nvSpPr>
          <p:cNvPr id="13317" name="Rectangle 3"/>
          <p:cNvSpPr>
            <a:spLocks noGrp="1" noChangeArrowheads="1"/>
          </p:cNvSpPr>
          <p:nvPr>
            <p:ph idx="1"/>
          </p:nvPr>
        </p:nvSpPr>
        <p:spPr/>
        <p:txBody>
          <a:bodyPr/>
          <a:lstStyle/>
          <a:p>
            <a:pPr eaLnBrk="1" hangingPunct="1"/>
            <a:r>
              <a:rPr lang="en-US" altLang="en-US" dirty="0"/>
              <a:t>Used to split and join actions that can be processed in parallel at the same time</a:t>
            </a:r>
          </a:p>
        </p:txBody>
      </p:sp>
      <p:sp>
        <p:nvSpPr>
          <p:cNvPr id="13314" name="Slide Number Placeholder 3"/>
          <p:cNvSpPr>
            <a:spLocks noGrp="1"/>
          </p:cNvSpPr>
          <p:nvPr>
            <p:ph type="sldNum" sz="quarter" idx="4294967295"/>
          </p:nvPr>
        </p:nvSpPr>
        <p:spPr>
          <a:xfrm>
            <a:off x="11582400" y="6324600"/>
            <a:ext cx="609600" cy="40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fld id="{7ACC39C7-A82B-4B60-81BC-292608FDA333}" type="slidenum">
              <a:rPr lang="en-US" altLang="en-US" sz="2400">
                <a:solidFill>
                  <a:srgbClr val="FF6600"/>
                </a:solidFill>
                <a:latin typeface="Arial Black" panose="020B0A04020102020204" pitchFamily="34" charset="0"/>
              </a:rPr>
              <a:pPr eaLnBrk="1" hangingPunct="1"/>
              <a:t>49</a:t>
            </a:fld>
            <a:endParaRPr lang="en-US" altLang="en-US" sz="2400">
              <a:solidFill>
                <a:srgbClr val="FF6600"/>
              </a:solidFill>
              <a:latin typeface="Arial Black" panose="020B0A04020102020204" pitchFamily="34" charset="0"/>
            </a:endParaRPr>
          </a:p>
        </p:txBody>
      </p:sp>
      <p:pic>
        <p:nvPicPr>
          <p:cNvPr id="133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438400"/>
            <a:ext cx="4596820" cy="375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119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4" name="Content Placeholder 3"/>
          <p:cNvSpPr>
            <a:spLocks noGrp="1"/>
          </p:cNvSpPr>
          <p:nvPr>
            <p:ph idx="1"/>
          </p:nvPr>
        </p:nvSpPr>
        <p:spPr/>
        <p:txBody>
          <a:bodyPr/>
          <a:lstStyle/>
          <a:p>
            <a:r>
              <a:rPr lang="en-US" dirty="0"/>
              <a:t>In late 1980s, object-oriented modeling languages were developed for analysis and design of the software.</a:t>
            </a:r>
          </a:p>
          <a:p>
            <a:r>
              <a:rPr lang="en-US" dirty="0"/>
              <a:t>1994 – 1995: </a:t>
            </a:r>
            <a:r>
              <a:rPr lang="en-US" dirty="0" err="1"/>
              <a:t>Booch’s</a:t>
            </a:r>
            <a:r>
              <a:rPr lang="en-US" dirty="0"/>
              <a:t> Booch’93 , Jacobson’s Object Oriented Software Engineering (OOSE) and Rumbaugh’s Object Modeling Technique-2 (OMT) were developed at Rational Software.</a:t>
            </a:r>
          </a:p>
          <a:p>
            <a:r>
              <a:rPr lang="en-US" dirty="0"/>
              <a:t>In October 1994, the unification of Booch’93, OMT, and OOSE led to the release of version 0.9 and 0.91 of UML.</a:t>
            </a:r>
          </a:p>
          <a:p>
            <a:r>
              <a:rPr lang="en-US" dirty="0"/>
              <a:t>In 1997, UML 1.0 was adopted as a standard by OMG.</a:t>
            </a:r>
          </a:p>
          <a:p>
            <a:r>
              <a:rPr lang="en-US" dirty="0"/>
              <a:t>In 2005, UML 2.0 was introduced as the next standard by OMG.</a:t>
            </a:r>
          </a:p>
          <a:p>
            <a:endParaRPr lang="en-US" dirty="0"/>
          </a:p>
        </p:txBody>
      </p:sp>
    </p:spTree>
    <p:extLst>
      <p:ext uri="{BB962C8B-B14F-4D97-AF65-F5344CB8AC3E}">
        <p14:creationId xmlns:p14="http://schemas.microsoft.com/office/powerpoint/2010/main" val="217588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6" name="Content Placeholder 5"/>
          <p:cNvSpPr>
            <a:spLocks noGrp="1"/>
          </p:cNvSpPr>
          <p:nvPr>
            <p:ph idx="1"/>
          </p:nvPr>
        </p:nvSpPr>
        <p:spPr>
          <a:xfrm>
            <a:off x="571500" y="1447800"/>
            <a:ext cx="9334500" cy="4267729"/>
          </a:xfrm>
        </p:spPr>
        <p:txBody>
          <a:bodyPr/>
          <a:lstStyle/>
          <a:p>
            <a:r>
              <a:rPr lang="en-US" dirty="0"/>
              <a:t>Calling other activities:</a:t>
            </a:r>
          </a:p>
          <a:p>
            <a:pPr lvl="1"/>
            <a:r>
              <a:rPr lang="en-US" dirty="0"/>
              <a:t>You can simplify your diagram by making your activity diagram a call activity node which has an upside down pitch fork symbol</a:t>
            </a:r>
          </a:p>
          <a:p>
            <a:pPr lvl="1"/>
            <a:endParaRPr lang="en-US" dirty="0"/>
          </a:p>
          <a:p>
            <a:pPr lvl="1"/>
            <a:endParaRPr lang="en-US" dirty="0"/>
          </a:p>
          <a:p>
            <a:pPr lvl="1"/>
            <a:endParaRPr lang="en-US" dirty="0"/>
          </a:p>
          <a:p>
            <a:pPr lvl="1"/>
            <a:endParaRPr lang="en-US" dirty="0"/>
          </a:p>
          <a:p>
            <a:pPr lvl="1"/>
            <a:endParaRPr lang="en-US" dirty="0"/>
          </a:p>
          <a:p>
            <a:pPr lvl="1"/>
            <a:r>
              <a:rPr lang="en-US" dirty="0"/>
              <a:t>And the gives the detail of the call activity node as below</a:t>
            </a:r>
          </a:p>
          <a:p>
            <a:pPr lvl="1"/>
            <a:endParaRPr lang="en-US" dirty="0"/>
          </a:p>
          <a:p>
            <a:endParaRPr lang="en-US" dirty="0"/>
          </a:p>
        </p:txBody>
      </p:sp>
      <p:pic>
        <p:nvPicPr>
          <p:cNvPr id="4" name="Picture 3"/>
          <p:cNvPicPr/>
          <p:nvPr/>
        </p:nvPicPr>
        <p:blipFill>
          <a:blip r:embed="rId2" cstate="print"/>
          <a:stretch>
            <a:fillRect/>
          </a:stretch>
        </p:blipFill>
        <p:spPr>
          <a:xfrm>
            <a:off x="2209800" y="2629163"/>
            <a:ext cx="7321825" cy="1849327"/>
          </a:xfrm>
          <a:prstGeom prst="rect">
            <a:avLst/>
          </a:prstGeom>
        </p:spPr>
      </p:pic>
      <p:pic>
        <p:nvPicPr>
          <p:cNvPr id="5" name="Picture 4"/>
          <p:cNvPicPr/>
          <p:nvPr/>
        </p:nvPicPr>
        <p:blipFill>
          <a:blip r:embed="rId3" cstate="print"/>
          <a:stretch>
            <a:fillRect/>
          </a:stretch>
        </p:blipFill>
        <p:spPr>
          <a:xfrm>
            <a:off x="3258513" y="5028727"/>
            <a:ext cx="5224397" cy="1589433"/>
          </a:xfrm>
          <a:prstGeom prst="rect">
            <a:avLst/>
          </a:prstGeom>
        </p:spPr>
      </p:pic>
    </p:spTree>
    <p:extLst>
      <p:ext uri="{BB962C8B-B14F-4D97-AF65-F5344CB8AC3E}">
        <p14:creationId xmlns:p14="http://schemas.microsoft.com/office/powerpoint/2010/main" val="296710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6" name="Content Placeholder 5"/>
          <p:cNvSpPr>
            <a:spLocks noGrp="1"/>
          </p:cNvSpPr>
          <p:nvPr>
            <p:ph idx="1"/>
          </p:nvPr>
        </p:nvSpPr>
        <p:spPr>
          <a:xfrm>
            <a:off x="571500" y="1464731"/>
            <a:ext cx="10401299" cy="4267729"/>
          </a:xfrm>
        </p:spPr>
        <p:txBody>
          <a:bodyPr/>
          <a:lstStyle/>
          <a:p>
            <a:r>
              <a:rPr lang="en-US" dirty="0"/>
              <a:t>Passing object:</a:t>
            </a:r>
          </a:p>
          <a:p>
            <a:pPr lvl="1"/>
            <a:r>
              <a:rPr lang="en-US" dirty="0"/>
              <a:t>An object is drawn as a rectangle, can include its status, to present that it’s available at a particular point in the activity</a:t>
            </a:r>
          </a:p>
          <a:p>
            <a:pPr lvl="1"/>
            <a:endParaRPr lang="en-US" dirty="0"/>
          </a:p>
          <a:p>
            <a:pPr lvl="1"/>
            <a:endParaRPr lang="en-US" dirty="0"/>
          </a:p>
          <a:p>
            <a:pPr lvl="1"/>
            <a:r>
              <a:rPr lang="en-US" dirty="0"/>
              <a:t>You can show input and output as below:</a:t>
            </a:r>
          </a:p>
          <a:p>
            <a:pPr lvl="1"/>
            <a:endParaRPr lang="en-US" dirty="0"/>
          </a:p>
          <a:p>
            <a:pPr lvl="1"/>
            <a:endParaRPr lang="en-US" dirty="0"/>
          </a:p>
        </p:txBody>
      </p:sp>
      <p:pic>
        <p:nvPicPr>
          <p:cNvPr id="4" name="Picture 3"/>
          <p:cNvPicPr/>
          <p:nvPr/>
        </p:nvPicPr>
        <p:blipFill>
          <a:blip r:embed="rId2" cstate="print"/>
          <a:stretch>
            <a:fillRect/>
          </a:stretch>
        </p:blipFill>
        <p:spPr>
          <a:xfrm>
            <a:off x="1887026" y="2607680"/>
            <a:ext cx="7770245" cy="849656"/>
          </a:xfrm>
          <a:prstGeom prst="rect">
            <a:avLst/>
          </a:prstGeom>
        </p:spPr>
      </p:pic>
      <p:pic>
        <p:nvPicPr>
          <p:cNvPr id="5" name="Picture 4"/>
          <p:cNvPicPr/>
          <p:nvPr/>
        </p:nvPicPr>
        <p:blipFill>
          <a:blip r:embed="rId3" cstate="print"/>
          <a:stretch>
            <a:fillRect/>
          </a:stretch>
        </p:blipFill>
        <p:spPr>
          <a:xfrm>
            <a:off x="2817860" y="3962400"/>
            <a:ext cx="6556279" cy="1598239"/>
          </a:xfrm>
          <a:prstGeom prst="rect">
            <a:avLst/>
          </a:prstGeom>
        </p:spPr>
      </p:pic>
    </p:spTree>
    <p:extLst>
      <p:ext uri="{BB962C8B-B14F-4D97-AF65-F5344CB8AC3E}">
        <p14:creationId xmlns:p14="http://schemas.microsoft.com/office/powerpoint/2010/main" val="396022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5" name="Content Placeholder 4"/>
          <p:cNvSpPr>
            <a:spLocks noGrp="1"/>
          </p:cNvSpPr>
          <p:nvPr>
            <p:ph idx="1"/>
          </p:nvPr>
        </p:nvSpPr>
        <p:spPr>
          <a:xfrm>
            <a:off x="571500" y="1714501"/>
            <a:ext cx="10172699" cy="4267729"/>
          </a:xfrm>
        </p:spPr>
        <p:txBody>
          <a:bodyPr/>
          <a:lstStyle/>
          <a:p>
            <a:r>
              <a:rPr lang="en-US" dirty="0"/>
              <a:t>Sending and Receiving Signals</a:t>
            </a:r>
          </a:p>
          <a:p>
            <a:pPr lvl="1"/>
            <a:r>
              <a:rPr lang="en-US" dirty="0"/>
              <a:t>Activities may interact with external people, systems or processes. Can be demonstrated as below</a:t>
            </a:r>
          </a:p>
          <a:p>
            <a:pPr lvl="1"/>
            <a:endParaRPr lang="en-US" dirty="0"/>
          </a:p>
        </p:txBody>
      </p:sp>
      <p:pic>
        <p:nvPicPr>
          <p:cNvPr id="4" name="Picture 3"/>
          <p:cNvPicPr/>
          <p:nvPr/>
        </p:nvPicPr>
        <p:blipFill>
          <a:blip r:embed="rId2" cstate="print"/>
          <a:stretch>
            <a:fillRect/>
          </a:stretch>
        </p:blipFill>
        <p:spPr>
          <a:xfrm>
            <a:off x="1518923" y="2971800"/>
            <a:ext cx="8636121" cy="2230207"/>
          </a:xfrm>
          <a:prstGeom prst="rect">
            <a:avLst/>
          </a:prstGeom>
        </p:spPr>
      </p:pic>
    </p:spTree>
    <p:extLst>
      <p:ext uri="{BB962C8B-B14F-4D97-AF65-F5344CB8AC3E}">
        <p14:creationId xmlns:p14="http://schemas.microsoft.com/office/powerpoint/2010/main" val="83045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title"/>
          </p:nvPr>
        </p:nvSpPr>
        <p:spPr/>
        <p:txBody>
          <a:bodyPr/>
          <a:lstStyle/>
          <a:p>
            <a:pPr eaLnBrk="1" hangingPunct="1"/>
            <a:r>
              <a:rPr lang="en-US" altLang="en-US"/>
              <a:t>Connectors</a:t>
            </a:r>
          </a:p>
        </p:txBody>
      </p:sp>
      <p:sp>
        <p:nvSpPr>
          <p:cNvPr id="25605" name="Rectangle 4"/>
          <p:cNvSpPr>
            <a:spLocks noGrp="1" noChangeArrowheads="1"/>
          </p:cNvSpPr>
          <p:nvPr>
            <p:ph idx="1"/>
          </p:nvPr>
        </p:nvSpPr>
        <p:spPr>
          <a:xfrm>
            <a:off x="571500" y="1714501"/>
            <a:ext cx="10477499" cy="4267729"/>
          </a:xfrm>
        </p:spPr>
        <p:txBody>
          <a:bodyPr/>
          <a:lstStyle/>
          <a:p>
            <a:pPr eaLnBrk="1" hangingPunct="1"/>
            <a:r>
              <a:rPr lang="en-US" altLang="en-US" dirty="0"/>
              <a:t>Used to manage the complexity of the activity diagram (by fragmentation)</a:t>
            </a:r>
          </a:p>
        </p:txBody>
      </p:sp>
      <p:sp>
        <p:nvSpPr>
          <p:cNvPr id="25602" name="Slide Number Placeholder 3"/>
          <p:cNvSpPr>
            <a:spLocks noGrp="1"/>
          </p:cNvSpPr>
          <p:nvPr>
            <p:ph type="sldNum" sz="quarter" idx="4294967295"/>
          </p:nvPr>
        </p:nvSpPr>
        <p:spPr>
          <a:xfrm>
            <a:off x="11582400" y="6324600"/>
            <a:ext cx="609600" cy="40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anose="020B0604020202020204" pitchFamily="34" charset="0"/>
                <a:cs typeface="Arial" panose="020B0604020202020204" pitchFamily="34" charset="0"/>
              </a:defRPr>
            </a:lvl1pPr>
            <a:lvl2pPr marL="742950" indent="-285750" eaLnBrk="0" hangingPunct="0">
              <a:defRPr sz="4400">
                <a:solidFill>
                  <a:srgbClr val="FF3300"/>
                </a:solidFill>
                <a:latin typeface="Arial" panose="020B0604020202020204" pitchFamily="34" charset="0"/>
                <a:cs typeface="Arial" panose="020B0604020202020204" pitchFamily="34" charset="0"/>
              </a:defRPr>
            </a:lvl2pPr>
            <a:lvl3pPr marL="1143000" indent="-228600" eaLnBrk="0" hangingPunct="0">
              <a:defRPr sz="4400">
                <a:solidFill>
                  <a:srgbClr val="FF3300"/>
                </a:solidFill>
                <a:latin typeface="Arial" panose="020B0604020202020204" pitchFamily="34" charset="0"/>
                <a:cs typeface="Arial" panose="020B0604020202020204" pitchFamily="34" charset="0"/>
              </a:defRPr>
            </a:lvl3pPr>
            <a:lvl4pPr marL="1600200" indent="-228600" eaLnBrk="0" hangingPunct="0">
              <a:defRPr sz="4400">
                <a:solidFill>
                  <a:srgbClr val="FF3300"/>
                </a:solidFill>
                <a:latin typeface="Arial" panose="020B0604020202020204" pitchFamily="34" charset="0"/>
                <a:cs typeface="Arial" panose="020B0604020202020204" pitchFamily="34" charset="0"/>
              </a:defRPr>
            </a:lvl4pPr>
            <a:lvl5pPr marL="2057400" indent="-228600" eaLnBrk="0" hangingPunct="0">
              <a:defRPr sz="4400">
                <a:solidFill>
                  <a:srgbClr val="FF3300"/>
                </a:solidFill>
                <a:latin typeface="Arial" panose="020B0604020202020204" pitchFamily="34" charset="0"/>
                <a:cs typeface="Arial" panose="020B0604020202020204"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anose="020B0604020202020204" pitchFamily="34" charset="0"/>
                <a:cs typeface="Arial" panose="020B0604020202020204" pitchFamily="34" charset="0"/>
              </a:defRPr>
            </a:lvl9pPr>
          </a:lstStyle>
          <a:p>
            <a:pPr eaLnBrk="1" hangingPunct="1"/>
            <a:fld id="{8E6DFE10-CCCF-47C6-B3FB-D126D7FF1704}" type="slidenum">
              <a:rPr lang="en-US" altLang="en-US" sz="2400">
                <a:solidFill>
                  <a:srgbClr val="FF6600"/>
                </a:solidFill>
                <a:latin typeface="Arial Black" panose="020B0A04020102020204" pitchFamily="34" charset="0"/>
              </a:rPr>
              <a:pPr eaLnBrk="1" hangingPunct="1"/>
              <a:t>53</a:t>
            </a:fld>
            <a:endParaRPr lang="en-US" altLang="en-US" sz="2400">
              <a:solidFill>
                <a:srgbClr val="FF6600"/>
              </a:solidFill>
              <a:latin typeface="Arial Black" panose="020B0A04020102020204" pitchFamily="34" charset="0"/>
            </a:endParaRPr>
          </a:p>
        </p:txBody>
      </p:sp>
      <p:pic>
        <p:nvPicPr>
          <p:cNvPr id="2560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311" y="2189162"/>
            <a:ext cx="6619875"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Line 7"/>
          <p:cNvSpPr>
            <a:spLocks noChangeShapeType="1"/>
          </p:cNvSpPr>
          <p:nvPr/>
        </p:nvSpPr>
        <p:spPr bwMode="auto">
          <a:xfrm flipH="1">
            <a:off x="8305800" y="3276600"/>
            <a:ext cx="609600" cy="3048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
        <p:nvSpPr>
          <p:cNvPr id="25608" name="Line 8"/>
          <p:cNvSpPr>
            <a:spLocks noChangeShapeType="1"/>
          </p:cNvSpPr>
          <p:nvPr/>
        </p:nvSpPr>
        <p:spPr bwMode="auto">
          <a:xfrm flipV="1">
            <a:off x="2743200" y="4495800"/>
            <a:ext cx="609600" cy="381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329440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5" name="Content Placeholder 4"/>
          <p:cNvSpPr>
            <a:spLocks noGrp="1"/>
          </p:cNvSpPr>
          <p:nvPr>
            <p:ph idx="1"/>
          </p:nvPr>
        </p:nvSpPr>
        <p:spPr>
          <a:xfrm>
            <a:off x="588866" y="1361491"/>
            <a:ext cx="10858499" cy="4267729"/>
          </a:xfrm>
        </p:spPr>
        <p:txBody>
          <a:bodyPr/>
          <a:lstStyle/>
          <a:p>
            <a:r>
              <a:rPr lang="en-US" dirty="0"/>
              <a:t>Partitions (</a:t>
            </a:r>
            <a:r>
              <a:rPr lang="en-US" dirty="0" err="1"/>
              <a:t>Swimlanes</a:t>
            </a:r>
            <a:r>
              <a:rPr lang="en-US" dirty="0"/>
              <a:t>)</a:t>
            </a:r>
          </a:p>
          <a:p>
            <a:pPr lvl="1"/>
            <a:r>
              <a:rPr lang="en-US" dirty="0"/>
              <a:t>Activities may involve with different participants, thus the diagram requires multiple participants to be completed.</a:t>
            </a:r>
          </a:p>
          <a:p>
            <a:pPr lvl="1"/>
            <a:endParaRPr lang="en-US" dirty="0"/>
          </a:p>
        </p:txBody>
      </p:sp>
      <p:sp>
        <p:nvSpPr>
          <p:cNvPr id="3" name="Rectangle 3"/>
          <p:cNvSpPr txBox="1">
            <a:spLocks noChangeArrowheads="1"/>
          </p:cNvSpPr>
          <p:nvPr/>
        </p:nvSpPr>
        <p:spPr bwMode="auto">
          <a:xfrm>
            <a:off x="1881188" y="1084492"/>
            <a:ext cx="8273856"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800100" lvl="1" indent="-342900">
              <a:buFont typeface="Arial" panose="020B0604020202020204" pitchFamily="34" charset="0"/>
              <a:buChar char="•"/>
            </a:pPr>
            <a:endParaRPr lang="en-US" sz="1800" dirty="0"/>
          </a:p>
        </p:txBody>
      </p:sp>
      <p:pic>
        <p:nvPicPr>
          <p:cNvPr id="4" name="Picture 3"/>
          <p:cNvPicPr/>
          <p:nvPr/>
        </p:nvPicPr>
        <p:blipFill>
          <a:blip r:embed="rId2" cstate="print"/>
          <a:stretch>
            <a:fillRect/>
          </a:stretch>
        </p:blipFill>
        <p:spPr>
          <a:xfrm>
            <a:off x="3770215" y="2542854"/>
            <a:ext cx="4495800" cy="3649754"/>
          </a:xfrm>
          <a:prstGeom prst="rect">
            <a:avLst/>
          </a:prstGeom>
        </p:spPr>
      </p:pic>
    </p:spTree>
    <p:extLst>
      <p:ext uri="{BB962C8B-B14F-4D97-AF65-F5344CB8AC3E}">
        <p14:creationId xmlns:p14="http://schemas.microsoft.com/office/powerpoint/2010/main" val="162352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 &amp; Answer</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335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149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1764534368"/>
              </p:ext>
            </p:extLst>
          </p:nvPr>
        </p:nvGraphicFramePr>
        <p:xfrm>
          <a:off x="571500" y="1714500"/>
          <a:ext cx="11049000" cy="3953105"/>
        </p:xfrm>
        <a:graphic>
          <a:graphicData uri="http://schemas.openxmlformats.org/drawingml/2006/table">
            <a:tbl>
              <a:tblPr/>
              <a:tblGrid>
                <a:gridCol w="1042627">
                  <a:extLst>
                    <a:ext uri="{9D8B030D-6E8A-4147-A177-3AD203B41FA5}">
                      <a16:colId xmlns:a16="http://schemas.microsoft.com/office/drawing/2014/main" val="20000"/>
                    </a:ext>
                  </a:extLst>
                </a:gridCol>
                <a:gridCol w="1002057">
                  <a:extLst>
                    <a:ext uri="{9D8B030D-6E8A-4147-A177-3AD203B41FA5}">
                      <a16:colId xmlns:a16="http://schemas.microsoft.com/office/drawing/2014/main" val="20001"/>
                    </a:ext>
                  </a:extLst>
                </a:gridCol>
                <a:gridCol w="3490974">
                  <a:extLst>
                    <a:ext uri="{9D8B030D-6E8A-4147-A177-3AD203B41FA5}">
                      <a16:colId xmlns:a16="http://schemas.microsoft.com/office/drawing/2014/main" val="20002"/>
                    </a:ext>
                  </a:extLst>
                </a:gridCol>
                <a:gridCol w="1752585">
                  <a:extLst>
                    <a:ext uri="{9D8B030D-6E8A-4147-A177-3AD203B41FA5}">
                      <a16:colId xmlns:a16="http://schemas.microsoft.com/office/drawing/2014/main" val="20003"/>
                    </a:ext>
                  </a:extLst>
                </a:gridCol>
                <a:gridCol w="3760757">
                  <a:extLst>
                    <a:ext uri="{9D8B030D-6E8A-4147-A177-3AD203B41FA5}">
                      <a16:colId xmlns:a16="http://schemas.microsoft.com/office/drawing/2014/main" val="20004"/>
                    </a:ext>
                  </a:extLst>
                </a:gridCol>
              </a:tblGrid>
              <a:tr h="94457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Date</a:t>
                      </a: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Version</a:t>
                      </a: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Description</a:t>
                      </a: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Updated by</a:t>
                      </a: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Reviewed and Approved By</a:t>
                      </a:r>
                    </a:p>
                  </a:txBody>
                  <a:tcPr marL="98709" marR="98709"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14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2017</a:t>
                      </a: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2.0</a:t>
                      </a: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Retheme with DXC template</a:t>
                      </a: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14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71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714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714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86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4" name="Content Placeholder 3"/>
          <p:cNvSpPr>
            <a:spLocks noGrp="1"/>
          </p:cNvSpPr>
          <p:nvPr>
            <p:ph idx="1"/>
          </p:nvPr>
        </p:nvSpPr>
        <p:spPr>
          <a:xfrm>
            <a:off x="571500" y="1714501"/>
            <a:ext cx="10401299" cy="4267729"/>
          </a:xfrm>
        </p:spPr>
        <p:txBody>
          <a:bodyPr/>
          <a:lstStyle/>
          <a:p>
            <a:r>
              <a:rPr lang="en-US" dirty="0">
                <a:cs typeface="Times New Roman" pitchFamily="18" charset="0"/>
              </a:rPr>
              <a:t>UML building blocks include:</a:t>
            </a:r>
          </a:p>
          <a:p>
            <a:pPr marL="800100" lvl="1" indent="-342900">
              <a:spcBef>
                <a:spcPct val="20000"/>
              </a:spcBef>
            </a:pPr>
            <a:r>
              <a:rPr lang="en-US" b="1" dirty="0">
                <a:cs typeface="Times New Roman" pitchFamily="18" charset="0"/>
              </a:rPr>
              <a:t>Basic UML constituents</a:t>
            </a:r>
            <a:r>
              <a:rPr lang="en-US" dirty="0">
                <a:cs typeface="Times New Roman" pitchFamily="18" charset="0"/>
              </a:rPr>
              <a:t>: Include the static, dynamic, grouping, and </a:t>
            </a:r>
            <a:r>
              <a:rPr lang="en-US" dirty="0" err="1">
                <a:cs typeface="Times New Roman" pitchFamily="18" charset="0"/>
              </a:rPr>
              <a:t>annotational</a:t>
            </a:r>
            <a:r>
              <a:rPr lang="en-US" dirty="0">
                <a:cs typeface="Times New Roman" pitchFamily="18" charset="0"/>
              </a:rPr>
              <a:t> constituents of UML.</a:t>
            </a:r>
          </a:p>
          <a:p>
            <a:pPr marL="800100" lvl="1" indent="-342900">
              <a:spcBef>
                <a:spcPct val="20000"/>
              </a:spcBef>
            </a:pPr>
            <a:r>
              <a:rPr lang="en-US" b="1" dirty="0">
                <a:cs typeface="Times New Roman" pitchFamily="18" charset="0"/>
              </a:rPr>
              <a:t>Relationships</a:t>
            </a:r>
            <a:r>
              <a:rPr lang="en-US" dirty="0">
                <a:cs typeface="Times New Roman" pitchFamily="18" charset="0"/>
              </a:rPr>
              <a:t>: Depict the relations between various constituents of a UML model. </a:t>
            </a:r>
          </a:p>
          <a:p>
            <a:pPr marL="800100" lvl="1" indent="-342900">
              <a:spcBef>
                <a:spcPct val="20000"/>
              </a:spcBef>
            </a:pPr>
            <a:r>
              <a:rPr lang="en-US" b="1" dirty="0">
                <a:cs typeface="Times New Roman" pitchFamily="18" charset="0"/>
              </a:rPr>
              <a:t>Diagrams</a:t>
            </a:r>
            <a:r>
              <a:rPr lang="en-US" dirty="0">
                <a:cs typeface="Times New Roman" pitchFamily="18" charset="0"/>
              </a:rPr>
              <a:t>: Represent the various artifacts of a system graphically.</a:t>
            </a:r>
          </a:p>
          <a:p>
            <a:endParaRPr lang="en-US" dirty="0"/>
          </a:p>
        </p:txBody>
      </p:sp>
      <p:sp>
        <p:nvSpPr>
          <p:cNvPr id="3" name="Rectangle 2"/>
          <p:cNvSpPr>
            <a:spLocks noChangeArrowheads="1"/>
          </p:cNvSpPr>
          <p:nvPr/>
        </p:nvSpPr>
        <p:spPr bwMode="auto">
          <a:xfrm>
            <a:off x="7696200" y="2287587"/>
            <a:ext cx="7313612"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 typeface="Wingdings" pitchFamily="2" charset="2"/>
              <a:buChar char="v"/>
            </a:pPr>
            <a:endParaRPr lang="en-US" dirty="0">
              <a:cs typeface="Times New Roman" pitchFamily="18" charset="0"/>
            </a:endParaRPr>
          </a:p>
        </p:txBody>
      </p:sp>
    </p:spTree>
    <p:extLst>
      <p:ext uri="{BB962C8B-B14F-4D97-AF65-F5344CB8AC3E}">
        <p14:creationId xmlns:p14="http://schemas.microsoft.com/office/powerpoint/2010/main" val="12641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7"/>
            <a:ext cx="11049000" cy="533663"/>
          </a:xfrm>
        </p:spPr>
        <p:txBody>
          <a:bodyPr/>
          <a:lstStyle/>
          <a:p>
            <a:r>
              <a:rPr lang="en-US" dirty="0"/>
              <a:t>Standard diagrams</a:t>
            </a:r>
          </a:p>
        </p:txBody>
      </p:sp>
      <p:sp>
        <p:nvSpPr>
          <p:cNvPr id="4" name="Content Placeholder 3"/>
          <p:cNvSpPr>
            <a:spLocks noGrp="1"/>
          </p:cNvSpPr>
          <p:nvPr>
            <p:ph idx="1"/>
          </p:nvPr>
        </p:nvSpPr>
        <p:spPr>
          <a:xfrm>
            <a:off x="571500" y="1066800"/>
            <a:ext cx="10172700" cy="5181600"/>
          </a:xfrm>
        </p:spPr>
        <p:txBody>
          <a:bodyPr>
            <a:normAutofit fontScale="77500" lnSpcReduction="20000"/>
          </a:bodyPr>
          <a:lstStyle/>
          <a:p>
            <a:pPr marL="914400" lvl="1" indent="-457200">
              <a:spcBef>
                <a:spcPct val="20000"/>
              </a:spcBef>
              <a:buFont typeface="Arial" panose="020B0604020202020204" pitchFamily="34" charset="0"/>
              <a:buChar char="•"/>
            </a:pPr>
            <a:endParaRPr lang="en-US" sz="2400" dirty="0">
              <a:cs typeface="Times New Roman" pitchFamily="18" charset="0"/>
            </a:endParaRPr>
          </a:p>
          <a:p>
            <a:pPr marL="398463" lvl="1" indent="-398463">
              <a:spcBef>
                <a:spcPct val="20000"/>
              </a:spcBef>
              <a:buFont typeface="Arial" panose="020B0604020202020204" pitchFamily="34" charset="0"/>
              <a:buChar char="•"/>
            </a:pPr>
            <a:r>
              <a:rPr lang="en-US" sz="3100" dirty="0">
                <a:cs typeface="Times New Roman" pitchFamily="18" charset="0"/>
              </a:rPr>
              <a:t>Use case diagrams </a:t>
            </a:r>
          </a:p>
          <a:p>
            <a:pPr marL="398463" lvl="1" indent="-398463">
              <a:spcBef>
                <a:spcPct val="20000"/>
              </a:spcBef>
              <a:buFont typeface="Arial" panose="020B0604020202020204" pitchFamily="34" charset="0"/>
              <a:buChar char="•"/>
            </a:pPr>
            <a:r>
              <a:rPr lang="en-US" sz="3100" dirty="0">
                <a:cs typeface="Times New Roman" pitchFamily="18" charset="0"/>
              </a:rPr>
              <a:t>Class diagrams </a:t>
            </a:r>
          </a:p>
          <a:p>
            <a:pPr marL="398463" lvl="1" indent="-398463">
              <a:spcBef>
                <a:spcPct val="20000"/>
              </a:spcBef>
              <a:buFont typeface="Arial" panose="020B0604020202020204" pitchFamily="34" charset="0"/>
              <a:buChar char="•"/>
            </a:pPr>
            <a:r>
              <a:rPr lang="en-US" sz="3100" dirty="0">
                <a:cs typeface="Times New Roman" pitchFamily="18" charset="0"/>
              </a:rPr>
              <a:t>Object diagrams </a:t>
            </a:r>
          </a:p>
          <a:p>
            <a:pPr marL="398463" lvl="1" indent="-398463">
              <a:spcBef>
                <a:spcPct val="20000"/>
              </a:spcBef>
              <a:buFont typeface="Arial" panose="020B0604020202020204" pitchFamily="34" charset="0"/>
              <a:buChar char="•"/>
            </a:pPr>
            <a:r>
              <a:rPr lang="en-US" sz="3100" dirty="0">
                <a:cs typeface="Times New Roman" pitchFamily="18" charset="0"/>
              </a:rPr>
              <a:t>Communication diagrams </a:t>
            </a:r>
          </a:p>
          <a:p>
            <a:pPr marL="398463" lvl="1" indent="-398463">
              <a:spcBef>
                <a:spcPct val="20000"/>
              </a:spcBef>
              <a:buFont typeface="Arial" panose="020B0604020202020204" pitchFamily="34" charset="0"/>
              <a:buChar char="•"/>
            </a:pPr>
            <a:r>
              <a:rPr lang="en-US" sz="3100" dirty="0">
                <a:cs typeface="Times New Roman" pitchFamily="18" charset="0"/>
              </a:rPr>
              <a:t>Sequence diagrams </a:t>
            </a:r>
          </a:p>
          <a:p>
            <a:pPr marL="398463" lvl="1" indent="-398463">
              <a:spcBef>
                <a:spcPct val="20000"/>
              </a:spcBef>
              <a:buFont typeface="Arial" panose="020B0604020202020204" pitchFamily="34" charset="0"/>
              <a:buChar char="•"/>
            </a:pPr>
            <a:r>
              <a:rPr lang="en-US" sz="3100" dirty="0">
                <a:cs typeface="Times New Roman" pitchFamily="18" charset="0"/>
              </a:rPr>
              <a:t>State chart diagrams </a:t>
            </a:r>
          </a:p>
          <a:p>
            <a:pPr marL="398463" lvl="1" indent="-398463">
              <a:spcBef>
                <a:spcPct val="20000"/>
              </a:spcBef>
              <a:buFont typeface="Arial" panose="020B0604020202020204" pitchFamily="34" charset="0"/>
              <a:buChar char="•"/>
            </a:pPr>
            <a:r>
              <a:rPr lang="en-US" sz="3100" dirty="0">
                <a:cs typeface="Times New Roman" pitchFamily="18" charset="0"/>
              </a:rPr>
              <a:t>Activity diagrams </a:t>
            </a:r>
          </a:p>
          <a:p>
            <a:pPr marL="398463" lvl="1" indent="-398463">
              <a:spcBef>
                <a:spcPct val="20000"/>
              </a:spcBef>
              <a:buFont typeface="Arial" panose="020B0604020202020204" pitchFamily="34" charset="0"/>
              <a:buChar char="•"/>
            </a:pPr>
            <a:r>
              <a:rPr lang="en-US" sz="3100" dirty="0">
                <a:cs typeface="Times New Roman" pitchFamily="18" charset="0"/>
              </a:rPr>
              <a:t>Package Diagrams</a:t>
            </a:r>
          </a:p>
          <a:p>
            <a:pPr marL="398463" lvl="1" indent="-398463">
              <a:spcBef>
                <a:spcPct val="20000"/>
              </a:spcBef>
              <a:buFont typeface="Arial" panose="020B0604020202020204" pitchFamily="34" charset="0"/>
              <a:buChar char="•"/>
            </a:pPr>
            <a:r>
              <a:rPr lang="en-US" sz="3100" dirty="0">
                <a:cs typeface="Times New Roman" pitchFamily="18" charset="0"/>
              </a:rPr>
              <a:t>Component diagrams</a:t>
            </a:r>
          </a:p>
          <a:p>
            <a:pPr marL="398463" lvl="1" indent="-398463">
              <a:spcBef>
                <a:spcPct val="20000"/>
              </a:spcBef>
              <a:buFont typeface="Arial" panose="020B0604020202020204" pitchFamily="34" charset="0"/>
              <a:buChar char="•"/>
            </a:pPr>
            <a:r>
              <a:rPr lang="en-US" sz="3100" dirty="0">
                <a:cs typeface="Times New Roman" pitchFamily="18" charset="0"/>
              </a:rPr>
              <a:t>Deployment diagrams</a:t>
            </a:r>
          </a:p>
          <a:p>
            <a:pPr marL="398463" lvl="1" indent="-398463">
              <a:spcBef>
                <a:spcPct val="20000"/>
              </a:spcBef>
              <a:buFont typeface="Arial" panose="020B0604020202020204" pitchFamily="34" charset="0"/>
              <a:buChar char="•"/>
            </a:pPr>
            <a:r>
              <a:rPr lang="en-US" sz="3100" dirty="0">
                <a:cs typeface="Times New Roman" pitchFamily="18" charset="0"/>
              </a:rPr>
              <a:t>Timing Diagrams</a:t>
            </a:r>
          </a:p>
          <a:p>
            <a:pPr marL="398463" lvl="1" indent="-398463">
              <a:spcBef>
                <a:spcPct val="20000"/>
              </a:spcBef>
              <a:buFont typeface="Arial" panose="020B0604020202020204" pitchFamily="34" charset="0"/>
              <a:buChar char="•"/>
            </a:pPr>
            <a:r>
              <a:rPr lang="en-US" sz="3100" dirty="0">
                <a:cs typeface="Times New Roman" pitchFamily="18" charset="0"/>
              </a:rPr>
              <a:t>Composite Structure Diagrams</a:t>
            </a:r>
          </a:p>
          <a:p>
            <a:pPr marL="398463" lvl="1" indent="-398463">
              <a:spcBef>
                <a:spcPct val="20000"/>
              </a:spcBef>
              <a:buFont typeface="Arial" panose="020B0604020202020204" pitchFamily="34" charset="0"/>
              <a:buChar char="•"/>
            </a:pPr>
            <a:r>
              <a:rPr lang="en-US" sz="3100" dirty="0">
                <a:cs typeface="Times New Roman" pitchFamily="18" charset="0"/>
              </a:rPr>
              <a:t>Interaction Overview Diagrams</a:t>
            </a:r>
          </a:p>
          <a:p>
            <a:endParaRPr lang="en-US" dirty="0"/>
          </a:p>
        </p:txBody>
      </p:sp>
    </p:spTree>
    <p:extLst>
      <p:ext uri="{BB962C8B-B14F-4D97-AF65-F5344CB8AC3E}">
        <p14:creationId xmlns:p14="http://schemas.microsoft.com/office/powerpoint/2010/main" val="305201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types</a:t>
            </a:r>
          </a:p>
        </p:txBody>
      </p:sp>
      <p:sp>
        <p:nvSpPr>
          <p:cNvPr id="4" name="Content Placeholder 3"/>
          <p:cNvSpPr>
            <a:spLocks noGrp="1"/>
          </p:cNvSpPr>
          <p:nvPr>
            <p:ph idx="1"/>
          </p:nvPr>
        </p:nvSpPr>
        <p:spPr>
          <a:xfrm>
            <a:off x="571501" y="1295401"/>
            <a:ext cx="9334500" cy="4686830"/>
          </a:xfrm>
        </p:spPr>
        <p:txBody>
          <a:bodyPr>
            <a:normAutofit fontScale="92500" lnSpcReduction="20000"/>
          </a:bodyPr>
          <a:lstStyle/>
          <a:p>
            <a:pPr marL="280988" indent="-280988">
              <a:spcBef>
                <a:spcPct val="20000"/>
              </a:spcBef>
            </a:pPr>
            <a:r>
              <a:rPr lang="en-US" sz="2600" b="1" dirty="0"/>
              <a:t>Structural modeling</a:t>
            </a:r>
          </a:p>
          <a:p>
            <a:pPr marL="515938" lvl="3" indent="-234950"/>
            <a:r>
              <a:rPr lang="en-US" sz="2200" dirty="0"/>
              <a:t>Classes diagrams</a:t>
            </a:r>
          </a:p>
          <a:p>
            <a:pPr marL="515938" lvl="3" indent="-234950"/>
            <a:r>
              <a:rPr lang="en-US" sz="2200" dirty="0"/>
              <a:t>Objects diagrams</a:t>
            </a:r>
          </a:p>
          <a:p>
            <a:pPr marL="515938" lvl="3" indent="-234950"/>
            <a:r>
              <a:rPr lang="en-US" sz="2200" dirty="0"/>
              <a:t>Deployment diagrams</a:t>
            </a:r>
          </a:p>
          <a:p>
            <a:pPr marL="515938" lvl="3" indent="-234950"/>
            <a:r>
              <a:rPr lang="en-US" sz="2200" dirty="0"/>
              <a:t>Package diagrams</a:t>
            </a:r>
          </a:p>
          <a:p>
            <a:pPr marL="515938" lvl="3" indent="-234950"/>
            <a:r>
              <a:rPr lang="en-US" sz="2200" dirty="0"/>
              <a:t>Composite structure diagram</a:t>
            </a:r>
          </a:p>
          <a:p>
            <a:pPr marL="515938" lvl="3" indent="-234950"/>
            <a:r>
              <a:rPr lang="en-US" sz="2200" dirty="0"/>
              <a:t>Component diagram</a:t>
            </a:r>
          </a:p>
          <a:p>
            <a:pPr marL="280988" indent="-280988"/>
            <a:r>
              <a:rPr lang="en-US" sz="2600" b="1" dirty="0"/>
              <a:t>Behavioral Modeling</a:t>
            </a:r>
          </a:p>
          <a:p>
            <a:pPr marL="457200" lvl="1" indent="-176213"/>
            <a:r>
              <a:rPr lang="en-US" sz="2200" dirty="0"/>
              <a:t>Activity diagrams</a:t>
            </a:r>
          </a:p>
          <a:p>
            <a:pPr marL="457200" lvl="1" indent="-176213"/>
            <a:r>
              <a:rPr lang="en-US" sz="2200" dirty="0"/>
              <a:t>Interaction diagrams</a:t>
            </a:r>
          </a:p>
          <a:p>
            <a:pPr marL="457200" lvl="1" indent="-176213"/>
            <a:r>
              <a:rPr lang="en-US" sz="2200" dirty="0"/>
              <a:t>Use case diagrams</a:t>
            </a:r>
          </a:p>
          <a:p>
            <a:pPr marL="280988" indent="-280988">
              <a:spcBef>
                <a:spcPct val="20000"/>
              </a:spcBef>
            </a:pPr>
            <a:r>
              <a:rPr lang="en-US" sz="2600" b="1" dirty="0"/>
              <a:t>Architectural Modeling</a:t>
            </a:r>
          </a:p>
          <a:p>
            <a:pPr marL="457200" lvl="1" indent="-176213">
              <a:spcBef>
                <a:spcPct val="20000"/>
              </a:spcBef>
            </a:pPr>
            <a:r>
              <a:rPr lang="en-US" dirty="0"/>
              <a:t>Structural modeling</a:t>
            </a:r>
          </a:p>
          <a:p>
            <a:pPr marL="457200" lvl="1" indent="-176213">
              <a:spcBef>
                <a:spcPct val="20000"/>
              </a:spcBef>
            </a:pPr>
            <a:r>
              <a:rPr lang="en-US" dirty="0"/>
              <a:t>Behavioral modeling</a:t>
            </a:r>
          </a:p>
          <a:p>
            <a:endParaRPr lang="en-US" dirty="0"/>
          </a:p>
        </p:txBody>
      </p:sp>
    </p:spTree>
    <p:extLst>
      <p:ext uri="{BB962C8B-B14F-4D97-AF65-F5344CB8AC3E}">
        <p14:creationId xmlns:p14="http://schemas.microsoft.com/office/powerpoint/2010/main" val="414496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943100"/>
            <a:ext cx="8382000" cy="2438400"/>
          </a:xfrm>
        </p:spPr>
        <p:txBody>
          <a:bodyPr/>
          <a:lstStyle/>
          <a:p>
            <a:r>
              <a:rPr lang="en-US" dirty="0">
                <a:latin typeface="Tahoma" pitchFamily="34" charset="0"/>
              </a:rPr>
              <a:t>UML Diagrams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5960B4-CA46-4F6E-B313-56998D321B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0901F14-1778-4F33-9C11-F60B0582D63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C15C288-1BEC-4C0C-80D8-62727F1C7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9042</TotalTime>
  <Words>2360</Words>
  <Application>Microsoft Office PowerPoint</Application>
  <PresentationFormat>Widescreen</PresentationFormat>
  <Paragraphs>310</Paragraphs>
  <Slides>57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MS PGothic</vt:lpstr>
      <vt:lpstr>Arial</vt:lpstr>
      <vt:lpstr>Arial Black</vt:lpstr>
      <vt:lpstr>Calibri</vt:lpstr>
      <vt:lpstr>Courier New</vt:lpstr>
      <vt:lpstr>Tahoma</vt:lpstr>
      <vt:lpstr>Times New Roman</vt:lpstr>
      <vt:lpstr>Verdana</vt:lpstr>
      <vt:lpstr>Wingdings</vt:lpstr>
      <vt:lpstr>DXC</vt:lpstr>
      <vt:lpstr>Unified Modeling Language (UML)</vt:lpstr>
      <vt:lpstr>Agenda</vt:lpstr>
      <vt:lpstr>Introduction</vt:lpstr>
      <vt:lpstr>Introduction</vt:lpstr>
      <vt:lpstr>History</vt:lpstr>
      <vt:lpstr>Building Blocks</vt:lpstr>
      <vt:lpstr>Standard diagrams</vt:lpstr>
      <vt:lpstr>Modeling types</vt:lpstr>
      <vt:lpstr>UML Diagrams</vt:lpstr>
      <vt:lpstr>Use case diagram</vt:lpstr>
      <vt:lpstr>Use case Diagrams - Notations</vt:lpstr>
      <vt:lpstr>Finding Actors: Useful Questions</vt:lpstr>
      <vt:lpstr>Finding Actors: Useful Questions</vt:lpstr>
      <vt:lpstr>Use case diagram - Notations</vt:lpstr>
      <vt:lpstr>Use case diagram</vt:lpstr>
      <vt:lpstr>Use case diagram – Relationship between actors</vt:lpstr>
      <vt:lpstr>Use case diagram – Include</vt:lpstr>
      <vt:lpstr>Use case diagram – Extend</vt:lpstr>
      <vt:lpstr>Use case diagram - Example</vt:lpstr>
      <vt:lpstr>Use case diagram - Specification</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Class diagram</vt:lpstr>
      <vt:lpstr>Sequence diagram</vt:lpstr>
      <vt:lpstr>Sequence diagram</vt:lpstr>
      <vt:lpstr>Sequence diagram</vt:lpstr>
      <vt:lpstr>Sequence diagram</vt:lpstr>
      <vt:lpstr>Sequence diagram</vt:lpstr>
      <vt:lpstr>Sequence diagram</vt:lpstr>
      <vt:lpstr>Statechart diagram</vt:lpstr>
      <vt:lpstr>Statechart diagram - Notations</vt:lpstr>
      <vt:lpstr>State machine diagram</vt:lpstr>
      <vt:lpstr>Statechart diagram</vt:lpstr>
      <vt:lpstr>Activity diagram</vt:lpstr>
      <vt:lpstr>Activity diagram</vt:lpstr>
      <vt:lpstr>Activity diagram</vt:lpstr>
      <vt:lpstr>Activity diagram</vt:lpstr>
      <vt:lpstr>Folks and joins</vt:lpstr>
      <vt:lpstr>Activity diagram</vt:lpstr>
      <vt:lpstr>Activity diagram</vt:lpstr>
      <vt:lpstr>Activity diagram</vt:lpstr>
      <vt:lpstr>Connectors</vt:lpstr>
      <vt:lpstr>Activity diagram</vt:lpstr>
      <vt:lpstr>Questions &amp; Answer</vt:lpstr>
      <vt:lpstr>Thank You!</vt:lpstr>
      <vt:lpstr>Revision History</vt:lpstr>
    </vt:vector>
  </TitlesOfParts>
  <Company>NIIT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Sood</dc:creator>
  <cp:lastModifiedBy>Le, Duc Gia</cp:lastModifiedBy>
  <cp:revision>727</cp:revision>
  <dcterms:created xsi:type="dcterms:W3CDTF">2003-07-08T03:17:30Z</dcterms:created>
  <dcterms:modified xsi:type="dcterms:W3CDTF">2018-12-10T18:29:49Z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