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3" r:id="rId1"/>
  </p:sldMasterIdLst>
  <p:notesMasterIdLst>
    <p:notesMasterId r:id="rId58"/>
  </p:notesMasterIdLst>
  <p:handoutMasterIdLst>
    <p:handoutMasterId r:id="rId59"/>
  </p:handoutMasterIdLst>
  <p:sldIdLst>
    <p:sldId id="257" r:id="rId2"/>
    <p:sldId id="264" r:id="rId3"/>
    <p:sldId id="256" r:id="rId4"/>
    <p:sldId id="259" r:id="rId5"/>
    <p:sldId id="261" r:id="rId6"/>
    <p:sldId id="262" r:id="rId7"/>
    <p:sldId id="260" r:id="rId8"/>
    <p:sldId id="263" r:id="rId9"/>
    <p:sldId id="268" r:id="rId10"/>
    <p:sldId id="271" r:id="rId11"/>
    <p:sldId id="293" r:id="rId12"/>
    <p:sldId id="380" r:id="rId13"/>
    <p:sldId id="294" r:id="rId14"/>
    <p:sldId id="295" r:id="rId15"/>
    <p:sldId id="296" r:id="rId16"/>
    <p:sldId id="297" r:id="rId17"/>
    <p:sldId id="299" r:id="rId18"/>
    <p:sldId id="298" r:id="rId19"/>
    <p:sldId id="390" r:id="rId20"/>
    <p:sldId id="300" r:id="rId21"/>
    <p:sldId id="383" r:id="rId22"/>
    <p:sldId id="302" r:id="rId23"/>
    <p:sldId id="303" r:id="rId24"/>
    <p:sldId id="313" r:id="rId25"/>
    <p:sldId id="314" r:id="rId26"/>
    <p:sldId id="311" r:id="rId27"/>
    <p:sldId id="402" r:id="rId28"/>
    <p:sldId id="403" r:id="rId29"/>
    <p:sldId id="404" r:id="rId30"/>
    <p:sldId id="408" r:id="rId31"/>
    <p:sldId id="409" r:id="rId32"/>
    <p:sldId id="410" r:id="rId33"/>
    <p:sldId id="316" r:id="rId34"/>
    <p:sldId id="324" r:id="rId35"/>
    <p:sldId id="325" r:id="rId36"/>
    <p:sldId id="411" r:id="rId37"/>
    <p:sldId id="412" r:id="rId38"/>
    <p:sldId id="413" r:id="rId39"/>
    <p:sldId id="326" r:id="rId40"/>
    <p:sldId id="327" r:id="rId41"/>
    <p:sldId id="337" r:id="rId42"/>
    <p:sldId id="395" r:id="rId43"/>
    <p:sldId id="396" r:id="rId44"/>
    <p:sldId id="397" r:id="rId45"/>
    <p:sldId id="398" r:id="rId46"/>
    <p:sldId id="399" r:id="rId47"/>
    <p:sldId id="400" r:id="rId48"/>
    <p:sldId id="401" r:id="rId49"/>
    <p:sldId id="274" r:id="rId50"/>
    <p:sldId id="308" r:id="rId51"/>
    <p:sldId id="415" r:id="rId52"/>
    <p:sldId id="416" r:id="rId53"/>
    <p:sldId id="386" r:id="rId54"/>
    <p:sldId id="275" r:id="rId55"/>
    <p:sldId id="414" r:id="rId56"/>
    <p:sldId id="276" r:id="rId57"/>
  </p:sldIdLst>
  <p:sldSz cx="12192000" cy="68580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E552B-0244-4B01-81AE-6BF72F8FE4AA}" v="22" dt="2019-07-25T10:05:01.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280" autoAdjust="0"/>
  </p:normalViewPr>
  <p:slideViewPr>
    <p:cSldViewPr>
      <p:cViewPr varScale="1">
        <p:scale>
          <a:sx n="84" d="100"/>
          <a:sy n="84" d="100"/>
        </p:scale>
        <p:origin x="360"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3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Vu Thai" userId="f6ed8dd9-f0e6-45aa-819c-9c3ab68a356a" providerId="ADAL" clId="{D50E552B-0244-4B01-81AE-6BF72F8FE4AA}"/>
    <pc:docChg chg="custSel delSld modSld">
      <pc:chgData name="Hoang, Vu Thai" userId="f6ed8dd9-f0e6-45aa-819c-9c3ab68a356a" providerId="ADAL" clId="{D50E552B-0244-4B01-81AE-6BF72F8FE4AA}" dt="2019-07-25T10:05:01.744" v="21" actId="1076"/>
      <pc:docMkLst>
        <pc:docMk/>
      </pc:docMkLst>
      <pc:sldChg chg="modSp">
        <pc:chgData name="Hoang, Vu Thai" userId="f6ed8dd9-f0e6-45aa-819c-9c3ab68a356a" providerId="ADAL" clId="{D50E552B-0244-4B01-81AE-6BF72F8FE4AA}" dt="2019-07-25T09:50:58.204" v="14" actId="5793"/>
        <pc:sldMkLst>
          <pc:docMk/>
          <pc:sldMk cId="0" sldId="296"/>
        </pc:sldMkLst>
        <pc:spChg chg="mod">
          <ac:chgData name="Hoang, Vu Thai" userId="f6ed8dd9-f0e6-45aa-819c-9c3ab68a356a" providerId="ADAL" clId="{D50E552B-0244-4B01-81AE-6BF72F8FE4AA}" dt="2019-07-25T09:50:58.204" v="14" actId="5793"/>
          <ac:spMkLst>
            <pc:docMk/>
            <pc:sldMk cId="0" sldId="296"/>
            <ac:spMk id="2" creationId="{00000000-0000-0000-0000-000000000000}"/>
          </ac:spMkLst>
        </pc:spChg>
      </pc:sldChg>
      <pc:sldChg chg="modSp">
        <pc:chgData name="Hoang, Vu Thai" userId="f6ed8dd9-f0e6-45aa-819c-9c3ab68a356a" providerId="ADAL" clId="{D50E552B-0244-4B01-81AE-6BF72F8FE4AA}" dt="2019-07-25T10:05:01.744" v="21" actId="1076"/>
        <pc:sldMkLst>
          <pc:docMk/>
          <pc:sldMk cId="0" sldId="337"/>
        </pc:sldMkLst>
        <pc:grpChg chg="mod">
          <ac:chgData name="Hoang, Vu Thai" userId="f6ed8dd9-f0e6-45aa-819c-9c3ab68a356a" providerId="ADAL" clId="{D50E552B-0244-4B01-81AE-6BF72F8FE4AA}" dt="2019-07-25T10:05:01.744" v="21" actId="1076"/>
          <ac:grpSpMkLst>
            <pc:docMk/>
            <pc:sldMk cId="0" sldId="337"/>
            <ac:grpSpMk id="28" creationId="{00000000-0000-0000-0000-000000000000}"/>
          </ac:grpSpMkLst>
        </pc:grpChg>
        <pc:grpChg chg="mod">
          <ac:chgData name="Hoang, Vu Thai" userId="f6ed8dd9-f0e6-45aa-819c-9c3ab68a356a" providerId="ADAL" clId="{D50E552B-0244-4B01-81AE-6BF72F8FE4AA}" dt="2019-07-25T10:04:41.737" v="17" actId="1076"/>
          <ac:grpSpMkLst>
            <pc:docMk/>
            <pc:sldMk cId="0" sldId="337"/>
            <ac:grpSpMk id="31" creationId="{00000000-0000-0000-0000-000000000000}"/>
          </ac:grpSpMkLst>
        </pc:grpChg>
        <pc:grpChg chg="mod">
          <ac:chgData name="Hoang, Vu Thai" userId="f6ed8dd9-f0e6-45aa-819c-9c3ab68a356a" providerId="ADAL" clId="{D50E552B-0244-4B01-81AE-6BF72F8FE4AA}" dt="2019-07-25T10:04:55.936" v="20" actId="1076"/>
          <ac:grpSpMkLst>
            <pc:docMk/>
            <pc:sldMk cId="0" sldId="337"/>
            <ac:grpSpMk id="35" creationId="{00000000-0000-0000-0000-000000000000}"/>
          </ac:grpSpMkLst>
        </pc:grpChg>
      </pc:sldChg>
      <pc:sldChg chg="modSp modAnim">
        <pc:chgData name="Hoang, Vu Thai" userId="f6ed8dd9-f0e6-45aa-819c-9c3ab68a356a" providerId="ADAL" clId="{D50E552B-0244-4B01-81AE-6BF72F8FE4AA}" dt="2019-07-25T09:50:04.840" v="0" actId="20577"/>
        <pc:sldMkLst>
          <pc:docMk/>
          <pc:sldMk cId="0" sldId="380"/>
        </pc:sldMkLst>
        <pc:spChg chg="mod">
          <ac:chgData name="Hoang, Vu Thai" userId="f6ed8dd9-f0e6-45aa-819c-9c3ab68a356a" providerId="ADAL" clId="{D50E552B-0244-4B01-81AE-6BF72F8FE4AA}" dt="2019-07-25T09:50:04.840" v="0" actId="20577"/>
          <ac:spMkLst>
            <pc:docMk/>
            <pc:sldMk cId="0" sldId="380"/>
            <ac:spMk id="3" creationId="{00000000-0000-0000-0000-000000000000}"/>
          </ac:spMkLst>
        </pc:spChg>
      </pc:sldChg>
      <pc:sldChg chg="del">
        <pc:chgData name="Hoang, Vu Thai" userId="f6ed8dd9-f0e6-45aa-819c-9c3ab68a356a" providerId="ADAL" clId="{D50E552B-0244-4B01-81AE-6BF72F8FE4AA}" dt="2019-07-25T09:50:09.160" v="1" actId="2696"/>
        <pc:sldMkLst>
          <pc:docMk/>
          <pc:sldMk cId="0" sldId="38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E9860A6-4F96-4854-9050-117554C488E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r>
              <a:rPr lang="en-US"/>
              <a:t>Build Automation with Maven</a:t>
            </a:r>
          </a:p>
        </p:txBody>
      </p:sp>
      <p:sp>
        <p:nvSpPr>
          <p:cNvPr id="60419" name="Rectangle 3">
            <a:extLst>
              <a:ext uri="{FF2B5EF4-FFF2-40B4-BE49-F238E27FC236}">
                <a16:creationId xmlns:a16="http://schemas.microsoft.com/office/drawing/2014/main" id="{BED6D180-C80B-4068-B63D-900FB6C9DA5B}"/>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0420" name="Rectangle 4">
            <a:extLst>
              <a:ext uri="{FF2B5EF4-FFF2-40B4-BE49-F238E27FC236}">
                <a16:creationId xmlns:a16="http://schemas.microsoft.com/office/drawing/2014/main" id="{B45CF417-F83F-4EF5-966D-91FCD6A0D391}"/>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0421" name="Rectangle 5">
            <a:extLst>
              <a:ext uri="{FF2B5EF4-FFF2-40B4-BE49-F238E27FC236}">
                <a16:creationId xmlns:a16="http://schemas.microsoft.com/office/drawing/2014/main" id="{A5343E67-BC1C-4A62-A43D-106A9ABEEC8A}"/>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D047081-D13B-4654-904F-FD630D8A1C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426EE13-CA1E-4854-B5DE-47C362A696D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r>
              <a:rPr lang="en-US"/>
              <a:t>Build Automation with Maven</a:t>
            </a:r>
          </a:p>
        </p:txBody>
      </p:sp>
      <p:sp>
        <p:nvSpPr>
          <p:cNvPr id="9219" name="Rectangle 3">
            <a:extLst>
              <a:ext uri="{FF2B5EF4-FFF2-40B4-BE49-F238E27FC236}">
                <a16:creationId xmlns:a16="http://schemas.microsoft.com/office/drawing/2014/main" id="{31B4841C-8DD9-42C1-97C8-744A54BA1AE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DC354725-6169-4104-856C-817BDCC19C0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EEACDAA7-9251-4AFB-A31E-9B04819ED74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223" name="Rectangle 7">
            <a:extLst>
              <a:ext uri="{FF2B5EF4-FFF2-40B4-BE49-F238E27FC236}">
                <a16:creationId xmlns:a16="http://schemas.microsoft.com/office/drawing/2014/main" id="{30C19AAF-6556-4832-8490-9B2FC09EDA5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09B3AB-B9E6-4053-9D4C-6D29085328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FD6C63-6EE2-43A0-BC92-A0850ADEF491}" type="slidenum">
              <a:rPr lang="en-US" altLang="en-US" smtClean="0"/>
              <a:pPr>
                <a:spcBef>
                  <a:spcPct val="0"/>
                </a:spcBef>
              </a:pPr>
              <a:t>1</a:t>
            </a:fld>
            <a:endParaRPr lang="en-US" altLang="en-US"/>
          </a:p>
        </p:txBody>
      </p:sp>
      <p:sp>
        <p:nvSpPr>
          <p:cNvPr id="8195" name="Rectangle 2"/>
          <p:cNvSpPr>
            <a:spLocks noGrp="1" noRot="1" noChangeAspect="1" noChangeArrowheads="1" noTextEdit="1"/>
          </p:cNvSpPr>
          <p:nvPr>
            <p:ph type="sldImg"/>
          </p:nvPr>
        </p:nvSpPr>
        <p:spPr>
          <a:xfrm>
            <a:off x="381000" y="685800"/>
            <a:ext cx="6096000" cy="3429000"/>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Course Review Committee:</a:t>
            </a:r>
          </a:p>
          <a:p>
            <a:pPr eaLnBrk="1" hangingPunct="1"/>
            <a:r>
              <a:rPr lang="en-US" altLang="en-US">
                <a:latin typeface="Arial" panose="020B0604020202020204" pitchFamily="34" charset="0"/>
              </a:rPr>
              <a:t>Review Date: </a:t>
            </a:r>
          </a:p>
          <a:p>
            <a:pPr eaLnBrk="1" hangingPunct="1"/>
            <a:r>
              <a:rPr lang="en-US" altLang="en-US">
                <a:latin typeface="Arial" panose="020B0604020202020204" pitchFamily="34" charset="0"/>
              </a:rPr>
              <a:t> </a:t>
            </a:r>
          </a:p>
        </p:txBody>
      </p:sp>
      <p:sp>
        <p:nvSpPr>
          <p:cNvPr id="8197"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3AEA77-6A8A-4DCD-AF89-C9BE85B11615}" type="slidenum">
              <a:rPr lang="en-US" altLang="en-US" smtClean="0"/>
              <a:pPr>
                <a:spcBef>
                  <a:spcPct val="0"/>
                </a:spcBef>
              </a:pPr>
              <a:t>11</a:t>
            </a:fld>
            <a:endParaRPr lang="en-US" altLang="en-US"/>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WHAT – WHEN – WHERE – WHY </a:t>
            </a:r>
          </a:p>
          <a:p>
            <a:pPr eaLnBrk="1" hangingPunct="1"/>
            <a:r>
              <a:rPr lang="en-US" altLang="en-US">
                <a:latin typeface="Arial" panose="020B0604020202020204" pitchFamily="34" charset="0"/>
              </a:rPr>
              <a:t> </a:t>
            </a:r>
          </a:p>
        </p:txBody>
      </p:sp>
      <p:sp>
        <p:nvSpPr>
          <p:cNvPr id="27653"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BBDF51-A8F2-4A44-94B4-9F073EACA176}" type="slidenum">
              <a:rPr lang="en-US" altLang="en-US" smtClean="0"/>
              <a:pPr>
                <a:spcBef>
                  <a:spcPct val="0"/>
                </a:spcBef>
              </a:pPr>
              <a:t>13</a:t>
            </a:fld>
            <a:endParaRPr lang="en-US" altLang="en-US"/>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0725"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7D572A-233C-4311-B91D-D55A53DE6426}" type="slidenum">
              <a:rPr lang="en-US" altLang="en-US" smtClean="0"/>
              <a:pPr>
                <a:spcBef>
                  <a:spcPct val="0"/>
                </a:spcBef>
              </a:pPr>
              <a:t>17</a:t>
            </a:fld>
            <a:endParaRPr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Course Review Committee:</a:t>
            </a:r>
          </a:p>
          <a:p>
            <a:pPr eaLnBrk="1" hangingPunct="1"/>
            <a:r>
              <a:rPr lang="en-US" altLang="en-US">
                <a:latin typeface="Arial" panose="020B0604020202020204" pitchFamily="34" charset="0"/>
              </a:rPr>
              <a:t>Review Date: </a:t>
            </a:r>
          </a:p>
          <a:p>
            <a:pPr eaLnBrk="1" hangingPunct="1"/>
            <a:r>
              <a:rPr lang="en-US" altLang="en-US">
                <a:latin typeface="Arial" panose="020B0604020202020204" pitchFamily="34" charset="0"/>
              </a:rPr>
              <a:t> </a:t>
            </a:r>
          </a:p>
        </p:txBody>
      </p:sp>
      <p:sp>
        <p:nvSpPr>
          <p:cNvPr id="36869"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ChangeArrowheads="1" noTextEdit="1"/>
          </p:cNvSpPr>
          <p:nvPr>
            <p:ph type="sldImg"/>
          </p:nvPr>
        </p:nvSpPr>
        <p:spPr>
          <a:xfrm>
            <a:off x="381000" y="685800"/>
            <a:ext cx="6096000" cy="3429000"/>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40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458846-BEA4-4723-8E17-38287B33B94A}" type="slidenum">
              <a:rPr lang="en-US" altLang="en-US" smtClean="0"/>
              <a:pPr/>
              <a:t>23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FF62B9-3A61-4BFB-99D2-16923E8F2735}" type="slidenum">
              <a:rPr lang="en-US" altLang="en-US" smtClean="0"/>
              <a:pPr>
                <a:spcBef>
                  <a:spcPct val="0"/>
                </a:spcBef>
              </a:pPr>
              <a:t>33</a:t>
            </a:fld>
            <a:endParaRPr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Course Review Committee:</a:t>
            </a:r>
          </a:p>
          <a:p>
            <a:pPr eaLnBrk="1" hangingPunct="1"/>
            <a:r>
              <a:rPr lang="en-US" altLang="en-US">
                <a:latin typeface="Arial" panose="020B0604020202020204" pitchFamily="34" charset="0"/>
              </a:rPr>
              <a:t>Review Date: </a:t>
            </a:r>
          </a:p>
          <a:p>
            <a:pPr eaLnBrk="1" hangingPunct="1"/>
            <a:r>
              <a:rPr lang="en-US" altLang="en-US">
                <a:latin typeface="Arial" panose="020B0604020202020204" pitchFamily="34" charset="0"/>
              </a:rPr>
              <a:t> </a:t>
            </a:r>
          </a:p>
        </p:txBody>
      </p:sp>
      <p:sp>
        <p:nvSpPr>
          <p:cNvPr id="55301"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xfrm>
            <a:off x="381000" y="685800"/>
            <a:ext cx="6096000" cy="3429000"/>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
        <p:nvSpPr>
          <p:cNvPr id="675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B19DD7-A27A-4336-BF96-4499FF0F6F4A}" type="slidenum">
              <a:rPr lang="en-US" altLang="en-US" smtClean="0"/>
              <a:pPr/>
              <a:t>44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AC41F7-0B88-464E-B5C0-AC6470E4DA6E}" type="slidenum">
              <a:rPr lang="en-US" altLang="en-US" smtClean="0"/>
              <a:pPr>
                <a:spcBef>
                  <a:spcPct val="0"/>
                </a:spcBef>
              </a:pPr>
              <a:t>49</a:t>
            </a:fld>
            <a:endParaRPr lang="en-US" alt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Course Review Committee:</a:t>
            </a:r>
          </a:p>
          <a:p>
            <a:pPr eaLnBrk="1" hangingPunct="1"/>
            <a:r>
              <a:rPr lang="en-US" altLang="en-US">
                <a:latin typeface="Arial" panose="020B0604020202020204" pitchFamily="34" charset="0"/>
              </a:rPr>
              <a:t>Review Date: </a:t>
            </a:r>
          </a:p>
          <a:p>
            <a:pPr eaLnBrk="1" hangingPunct="1"/>
            <a:r>
              <a:rPr lang="en-US" altLang="en-US">
                <a:latin typeface="Arial" panose="020B0604020202020204" pitchFamily="34" charset="0"/>
              </a:rPr>
              <a:t> </a:t>
            </a:r>
          </a:p>
        </p:txBody>
      </p:sp>
      <p:sp>
        <p:nvSpPr>
          <p:cNvPr id="73733"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22E5A7-8B81-45E7-AC45-9C3286EB7496}" type="slidenum">
              <a:rPr lang="en-US" altLang="en-US" smtClean="0"/>
              <a:pPr>
                <a:spcBef>
                  <a:spcPct val="0"/>
                </a:spcBef>
              </a:pPr>
              <a:t>54</a:t>
            </a:fld>
            <a:endParaRPr lang="en-US" altLang="en-US"/>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Course Review Committee:</a:t>
            </a:r>
          </a:p>
          <a:p>
            <a:pPr eaLnBrk="1" hangingPunct="1"/>
            <a:r>
              <a:rPr lang="en-US" altLang="en-US">
                <a:latin typeface="Arial" panose="020B0604020202020204" pitchFamily="34" charset="0"/>
              </a:rPr>
              <a:t>Review Date: </a:t>
            </a:r>
          </a:p>
          <a:p>
            <a:pPr eaLnBrk="1" hangingPunct="1"/>
            <a:r>
              <a:rPr lang="en-US" altLang="en-US">
                <a:latin typeface="Arial" panose="020B0604020202020204" pitchFamily="34" charset="0"/>
              </a:rPr>
              <a:t> </a:t>
            </a:r>
          </a:p>
        </p:txBody>
      </p:sp>
      <p:sp>
        <p:nvSpPr>
          <p:cNvPr id="77829"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2971A2-4000-42DA-B83B-C79EBE4620F2}" type="slidenum">
              <a:rPr lang="en-US" altLang="en-US" smtClean="0"/>
              <a:pPr>
                <a:spcBef>
                  <a:spcPct val="0"/>
                </a:spcBef>
              </a:pPr>
              <a:t>56</a:t>
            </a:fld>
            <a:endParaRPr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Course Review Committee:</a:t>
            </a:r>
          </a:p>
          <a:p>
            <a:pPr eaLnBrk="1" hangingPunct="1"/>
            <a:r>
              <a:rPr lang="en-US" altLang="en-US">
                <a:latin typeface="Arial" panose="020B0604020202020204" pitchFamily="34" charset="0"/>
              </a:rPr>
              <a:t>Review Date: </a:t>
            </a:r>
          </a:p>
          <a:p>
            <a:pPr eaLnBrk="1" hangingPunct="1"/>
            <a:r>
              <a:rPr lang="en-US" altLang="en-US">
                <a:latin typeface="Arial" panose="020B0604020202020204" pitchFamily="34" charset="0"/>
              </a:rPr>
              <a:t> </a:t>
            </a:r>
          </a:p>
        </p:txBody>
      </p:sp>
      <p:sp>
        <p:nvSpPr>
          <p:cNvPr id="79877"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4BC8B7-6610-42F3-A8F4-F03286E7E5A5}" type="slidenum">
              <a:rPr lang="en-US" altLang="en-US" smtClean="0"/>
              <a:pPr>
                <a:spcBef>
                  <a:spcPct val="0"/>
                </a:spcBef>
              </a:pPr>
              <a:t>2</a:t>
            </a:fld>
            <a:endParaRPr lang="en-US" alt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245"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2F7FA0-DF2D-4820-A9EE-44700CC618AF}" type="slidenum">
              <a:rPr lang="en-US" altLang="en-US" smtClean="0"/>
              <a:pPr>
                <a:spcBef>
                  <a:spcPct val="0"/>
                </a:spcBef>
              </a:pPr>
              <a:t>3</a:t>
            </a:fld>
            <a:endParaRPr lang="en-US" altLang="en-US"/>
          </a:p>
        </p:txBody>
      </p:sp>
      <p:sp>
        <p:nvSpPr>
          <p:cNvPr id="12291" name="Rectangle 2"/>
          <p:cNvSpPr>
            <a:spLocks noGrp="1" noRot="1" noChangeAspect="1" noChangeArrowheads="1" noTextEdit="1"/>
          </p:cNvSpPr>
          <p:nvPr>
            <p:ph type="sldImg"/>
          </p:nvPr>
        </p:nvSpPr>
        <p:spPr>
          <a:xfrm>
            <a:off x="381000" y="685800"/>
            <a:ext cx="6096000" cy="3429000"/>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293"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2AE6F7-4747-46C9-995F-802EFB201FDB}" type="slidenum">
              <a:rPr lang="en-US" altLang="en-US" smtClean="0"/>
              <a:pPr>
                <a:spcBef>
                  <a:spcPct val="0"/>
                </a:spcBef>
              </a:pPr>
              <a:t>4</a:t>
            </a:fld>
            <a:endParaRPr lang="en-US" altLang="en-US"/>
          </a:p>
        </p:txBody>
      </p:sp>
      <p:sp>
        <p:nvSpPr>
          <p:cNvPr id="14339" name="Rectangle 2"/>
          <p:cNvSpPr>
            <a:spLocks noGrp="1" noRot="1" noChangeAspect="1" noChangeArrowheads="1" noTextEdit="1"/>
          </p:cNvSpPr>
          <p:nvPr>
            <p:ph type="sldImg"/>
          </p:nvPr>
        </p:nvSpPr>
        <p:spPr>
          <a:xfrm>
            <a:off x="381000" y="685800"/>
            <a:ext cx="6096000" cy="3429000"/>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4341"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B9009-FB31-43FF-A7D8-280A839DE3CF}" type="slidenum">
              <a:rPr lang="en-US" altLang="en-US" smtClean="0"/>
              <a:pPr>
                <a:spcBef>
                  <a:spcPct val="0"/>
                </a:spcBef>
              </a:pPr>
              <a:t>5</a:t>
            </a:fld>
            <a:endParaRPr lang="en-US" altLang="en-US"/>
          </a:p>
        </p:txBody>
      </p:sp>
      <p:sp>
        <p:nvSpPr>
          <p:cNvPr id="16387" name="Rectangle 2"/>
          <p:cNvSpPr>
            <a:spLocks noGrp="1" noRot="1" noChangeAspect="1" noChangeArrowheads="1" noTextEdit="1"/>
          </p:cNvSpPr>
          <p:nvPr>
            <p:ph type="sldImg"/>
          </p:nvPr>
        </p:nvSpPr>
        <p:spPr>
          <a:xfrm>
            <a:off x="381000" y="685800"/>
            <a:ext cx="6096000" cy="34290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6389"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A9D682-669B-4D39-AFFB-F6BC163AEE5F}" type="slidenum">
              <a:rPr lang="en-US" altLang="en-US" smtClean="0"/>
              <a:pPr>
                <a:spcBef>
                  <a:spcPct val="0"/>
                </a:spcBef>
              </a:pPr>
              <a:t>6</a:t>
            </a:fld>
            <a:endParaRPr lang="en-US" altLang="en-US"/>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8437"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7630C8-F7D7-443A-B6CF-507D5B4A90F7}" type="slidenum">
              <a:rPr lang="en-US" altLang="en-US" smtClean="0"/>
              <a:pPr>
                <a:spcBef>
                  <a:spcPct val="0"/>
                </a:spcBef>
              </a:pPr>
              <a:t>7</a:t>
            </a:fld>
            <a:endParaRPr lang="en-US" altLang="en-US"/>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0485"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B9FA59-4D75-4987-A4D6-13EEB945F7E2}" type="slidenum">
              <a:rPr lang="en-US" altLang="en-US" smtClean="0"/>
              <a:pPr>
                <a:spcBef>
                  <a:spcPct val="0"/>
                </a:spcBef>
              </a:pPr>
              <a:t>8</a:t>
            </a:fld>
            <a:endParaRPr lang="en-US" altLang="en-US"/>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2533"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1C7EDF-BE42-4474-B3EC-A6119FF38366}" type="slidenum">
              <a:rPr lang="en-US" altLang="en-US" smtClean="0"/>
              <a:pPr>
                <a:spcBef>
                  <a:spcPct val="0"/>
                </a:spcBef>
              </a:pPr>
              <a:t>9</a:t>
            </a:fld>
            <a:endParaRPr lang="en-US" altLang="en-US"/>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4581" name="Header Placeholder 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Build Automation with Maven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July 25, 2019</a:t>
            </a:fld>
            <a:endParaRPr lang="en-US" sz="875" b="0" dirty="0">
              <a:solidFill>
                <a:schemeClr val="tx1"/>
              </a:solidFill>
            </a:endParaRPr>
          </a:p>
        </p:txBody>
      </p:sp>
    </p:spTree>
    <p:extLst>
      <p:ext uri="{BB962C8B-B14F-4D97-AF65-F5344CB8AC3E}">
        <p14:creationId xmlns:p14="http://schemas.microsoft.com/office/powerpoint/2010/main" val="354589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48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July 25, 2019</a:t>
            </a:fld>
            <a:endParaRPr lang="en-US" sz="875" b="0" dirty="0">
              <a:solidFill>
                <a:schemeClr val="tx1"/>
              </a:solidFill>
            </a:endParaRPr>
          </a:p>
        </p:txBody>
      </p:sp>
    </p:spTree>
    <p:extLst>
      <p:ext uri="{BB962C8B-B14F-4D97-AF65-F5344CB8AC3E}">
        <p14:creationId xmlns:p14="http://schemas.microsoft.com/office/powerpoint/2010/main" val="147928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July 25, 2019</a:t>
            </a:fld>
            <a:endParaRPr lang="en-US" sz="875" b="0" dirty="0">
              <a:solidFill>
                <a:schemeClr val="bg1"/>
              </a:solidFill>
            </a:endParaRPr>
          </a:p>
        </p:txBody>
      </p:sp>
    </p:spTree>
    <p:extLst>
      <p:ext uri="{BB962C8B-B14F-4D97-AF65-F5344CB8AC3E}">
        <p14:creationId xmlns:p14="http://schemas.microsoft.com/office/powerpoint/2010/main" val="321091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19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marL="287338" indent="-287338">
              <a:buFont typeface="Arial" pitchFamily="34" charset="0"/>
              <a:buChar char="•"/>
              <a:defRPr sz="2400" b="0"/>
            </a:lvl1pPr>
            <a:lvl2pPr marL="573088" indent="-285750">
              <a:spcBef>
                <a:spcPts val="375"/>
              </a:spcBef>
              <a:buFont typeface="Arial" pitchFamily="34" charset="0"/>
              <a:buChar char="–"/>
              <a:defRPr sz="2000"/>
            </a:lvl2pPr>
            <a:lvl3pPr marL="914400" indent="-341313">
              <a:spcBef>
                <a:spcPts val="375"/>
              </a:spcBef>
              <a:buFont typeface="Arial" pitchFamily="34" charset="0"/>
              <a:buChar char="–"/>
              <a:defRPr sz="1600"/>
            </a:lvl3pPr>
            <a:lvl4pPr marL="571500" indent="-142875">
              <a:spcBef>
                <a:spcPts val="375"/>
              </a:spcBef>
              <a:buFont typeface="Arial" pitchFamily="34" charset="0"/>
              <a:buChar char="–"/>
              <a:defRPr/>
            </a:lvl4pPr>
            <a:lvl5pPr marL="714375" indent="-142875">
              <a:spcBef>
                <a:spcPts val="375"/>
              </a:spcBef>
              <a:buFont typeface="Arial" pitchFamily="34" charset="0"/>
              <a:buChar char="–"/>
              <a:defRPr/>
            </a:lvl5pPr>
            <a:lvl6pPr marL="857250" indent="-142875">
              <a:spcBef>
                <a:spcPts val="375"/>
              </a:spcBef>
              <a:buFont typeface="Arial" pitchFamily="34" charset="0"/>
              <a:buChar char="–"/>
              <a:defRPr baseline="0"/>
            </a:lvl6pPr>
            <a:lvl7pPr marL="1000125" indent="-142875">
              <a:spcBef>
                <a:spcPts val="375"/>
              </a:spcBef>
              <a:buFont typeface="Arial" pitchFamily="34" charset="0"/>
              <a:buChar char="–"/>
              <a:defRPr baseline="0"/>
            </a:lvl7pPr>
            <a:lvl8pPr marL="1143000" indent="-142875">
              <a:spcBef>
                <a:spcPts val="375"/>
              </a:spcBef>
              <a:buFont typeface="Arial" pitchFamily="34" charset="0"/>
              <a:buChar char="–"/>
              <a:defRPr baseline="0"/>
            </a:lvl8pPr>
            <a:lvl9pPr marL="1285875" indent="-142875">
              <a:spcBef>
                <a:spcPts val="375"/>
              </a:spcBef>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2784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799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250"/>
            </a:lvl1pPr>
            <a:lvl2pPr>
              <a:defRPr sz="1250"/>
            </a:lvl2pPr>
            <a:lvl3pPr>
              <a:defRPr sz="1250"/>
            </a:lvl3pPr>
            <a:lvl4pPr marL="285750" indent="-142875">
              <a:buFont typeface="Arial" pitchFamily="34" charset="0"/>
              <a:buChar char="–"/>
              <a:defRPr sz="1250"/>
            </a:lvl4pPr>
            <a:lvl5pPr marL="428625" indent="-142875">
              <a:buFont typeface="Arial" pitchFamily="34" charset="0"/>
              <a:buChar char="–"/>
              <a:defRPr sz="1250"/>
            </a:lvl5pPr>
            <a:lvl6pPr marL="571500" indent="-142875">
              <a:buFont typeface="Arial" pitchFamily="34" charset="0"/>
              <a:buChar char="–"/>
              <a:defRPr sz="1250" baseline="0"/>
            </a:lvl6pPr>
            <a:lvl7pPr marL="714375" indent="-142875">
              <a:buFont typeface="Arial" pitchFamily="34" charset="0"/>
              <a:buChar char="–"/>
              <a:defRPr sz="1250" baseline="0"/>
            </a:lvl7pPr>
            <a:lvl8pPr marL="857250" indent="-142875">
              <a:buFont typeface="Arial" pitchFamily="34" charset="0"/>
              <a:buChar char="–"/>
              <a:defRPr sz="1250" baseline="0"/>
            </a:lvl8pPr>
            <a:lvl9pPr marL="1000125" indent="-142875">
              <a:buFont typeface="Arial" pitchFamily="34" charset="0"/>
              <a:buChar cha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161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878539" name="Rectangle 75"/>
          <p:cNvSpPr>
            <a:spLocks noGrp="1" noChangeArrowheads="1"/>
          </p:cNvSpPr>
          <p:nvPr>
            <p:ph type="ctrTitle"/>
          </p:nvPr>
        </p:nvSpPr>
        <p:spPr>
          <a:xfrm>
            <a:off x="4945167" y="4731809"/>
            <a:ext cx="6329291" cy="626400"/>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6630799" y="5527312"/>
            <a:ext cx="4655495"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5570373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88951" y="457201"/>
            <a:ext cx="11211983"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able Placeholder 2"/>
          <p:cNvSpPr>
            <a:spLocks noGrp="1"/>
          </p:cNvSpPr>
          <p:nvPr>
            <p:ph type="tbl" idx="1"/>
          </p:nvPr>
        </p:nvSpPr>
        <p:spPr>
          <a:xfrm>
            <a:off x="487680" y="1421078"/>
            <a:ext cx="11245851" cy="1589088"/>
          </a:xfrm>
        </p:spPr>
        <p:txBody>
          <a:bodyPr/>
          <a:lstStyle/>
          <a:p>
            <a:pPr lvl="0"/>
            <a:r>
              <a:rPr lang="en-US" noProof="0"/>
              <a:t>Click icon to add table</a:t>
            </a:r>
          </a:p>
        </p:txBody>
      </p:sp>
    </p:spTree>
    <p:extLst>
      <p:ext uri="{BB962C8B-B14F-4D97-AF65-F5344CB8AC3E}">
        <p14:creationId xmlns:p14="http://schemas.microsoft.com/office/powerpoint/2010/main" val="19232810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July 25,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3644019416"/>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61" r:id="rId4"/>
    <p:sldLayoutId id="2147484162" r:id="rId5"/>
    <p:sldLayoutId id="2147484163" r:id="rId6"/>
    <p:sldLayoutId id="2147484164" r:id="rId7"/>
    <p:sldLayoutId id="2147484173" r:id="rId8"/>
    <p:sldLayoutId id="2147484174"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2500" b="1" kern="1200">
          <a:solidFill>
            <a:schemeClr val="tx1"/>
          </a:solidFill>
          <a:latin typeface="+mj-lt"/>
          <a:ea typeface="+mj-ea"/>
          <a:cs typeface="+mj-cs"/>
        </a:defRPr>
      </a:lvl1pPr>
    </p:titleStyle>
    <p:bodyStyle>
      <a:lvl1pPr marL="0" indent="0" algn="l" defTabSz="914400" rtl="0" eaLnBrk="1" latinLnBrk="0" hangingPunct="1">
        <a:spcBef>
          <a:spcPts val="750"/>
        </a:spcBef>
        <a:buFontTx/>
        <a:buNone/>
        <a:defRPr sz="125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142875" indent="-142875" algn="l" defTabSz="914400" rtl="0" eaLnBrk="1" latinLnBrk="0" hangingPunct="1">
        <a:spcBef>
          <a:spcPts val="750"/>
        </a:spcBef>
        <a:buFont typeface="Arial" pitchFamily="34" charset="0"/>
        <a:buChar char="•"/>
        <a:tabLst/>
        <a:defRPr sz="1250" kern="1200">
          <a:solidFill>
            <a:schemeClr val="tx1"/>
          </a:solidFill>
          <a:latin typeface="+mn-lt"/>
          <a:ea typeface="+mn-ea"/>
          <a:cs typeface="+mn-cs"/>
        </a:defRPr>
      </a:lvl3pPr>
      <a:lvl4pPr marL="285750"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maven.apache.org/articles.html" TargetMode="External"/><Relationship Id="rId5" Type="http://schemas.openxmlformats.org/officeDocument/2006/relationships/hyperlink" Target="http://maven.apache.org/guides/introduction/introduction-to-the-lifecycle.html" TargetMode="External"/><Relationship Id="rId4" Type="http://schemas.openxmlformats.org/officeDocument/2006/relationships/hyperlink" Target="http://maven.apache.org/guid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7"/>
          <p:cNvSpPr>
            <a:spLocks noGrp="1" noChangeArrowheads="1"/>
          </p:cNvSpPr>
          <p:nvPr>
            <p:ph type="ctrTitle"/>
          </p:nvPr>
        </p:nvSpPr>
        <p:spPr>
          <a:noFill/>
        </p:spPr>
        <p:txBody>
          <a:bodyPr/>
          <a:lstStyle/>
          <a:p>
            <a:pPr eaLnBrk="1" hangingPunct="1"/>
            <a:br>
              <a:rPr lang="en-US" altLang="en-US" dirty="0"/>
            </a:br>
            <a:r>
              <a:rPr lang="en-US" altLang="en-US" dirty="0"/>
              <a:t>Automation Build with Maven</a:t>
            </a:r>
          </a:p>
        </p:txBody>
      </p:sp>
      <p:sp>
        <p:nvSpPr>
          <p:cNvPr id="7171" name="Rectangle 38"/>
          <p:cNvSpPr>
            <a:spLocks noGrp="1" noChangeArrowheads="1"/>
          </p:cNvSpPr>
          <p:nvPr>
            <p:ph type="subTitle" idx="1"/>
          </p:nvPr>
        </p:nvSpPr>
        <p:spPr>
          <a:noFill/>
        </p:spPr>
        <p:txBody>
          <a:bodyPr/>
          <a:lstStyle/>
          <a:p>
            <a:pPr eaLnBrk="1" hangingPunct="1"/>
            <a:r>
              <a:rPr lang="en-US" altLang="en-US" b="1" dirty="0"/>
              <a:t>Trainer:</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BA875F4-C304-4D53-943E-BB1D0F0BC046}"/>
              </a:ext>
            </a:extLst>
          </p:cNvPr>
          <p:cNvSpPr>
            <a:spLocks noGrp="1" noChangeArrowheads="1"/>
          </p:cNvSpPr>
          <p:nvPr>
            <p:ph type="title"/>
          </p:nvPr>
        </p:nvSpPr>
        <p:spPr/>
        <p:txBody>
          <a:bodyPr/>
          <a:lstStyle/>
          <a:p>
            <a:pPr eaLnBrk="1" hangingPunct="1">
              <a:defRPr/>
            </a:pPr>
            <a:r>
              <a:rPr lang="en-US" altLang="en-US"/>
              <a:t>Course Administration </a:t>
            </a:r>
          </a:p>
        </p:txBody>
      </p:sp>
      <p:sp>
        <p:nvSpPr>
          <p:cNvPr id="25603" name="Rectangle 3"/>
          <p:cNvSpPr>
            <a:spLocks noGrp="1" noChangeArrowheads="1"/>
          </p:cNvSpPr>
          <p:nvPr>
            <p:ph idx="1"/>
          </p:nvPr>
        </p:nvSpPr>
        <p:spPr/>
        <p:txBody>
          <a:bodyPr/>
          <a:lstStyle/>
          <a:p>
            <a:pPr eaLnBrk="1" hangingPunct="1"/>
            <a:r>
              <a:rPr lang="en-US" altLang="en-US"/>
              <a:t>In order to complete the course you must:</a:t>
            </a:r>
          </a:p>
          <a:p>
            <a:pPr lvl="1" eaLnBrk="1" hangingPunct="1"/>
            <a:r>
              <a:rPr lang="en-US" altLang="en-US"/>
              <a:t>Sign in the Class Attendance List</a:t>
            </a:r>
          </a:p>
          <a:p>
            <a:pPr lvl="1" eaLnBrk="1" hangingPunct="1"/>
            <a:r>
              <a:rPr lang="en-US" altLang="en-US"/>
              <a:t>Participate in the course</a:t>
            </a:r>
          </a:p>
          <a:p>
            <a:pPr lvl="1" eaLnBrk="1" hangingPunct="1"/>
            <a:r>
              <a:rPr lang="en-US" altLang="en-US"/>
              <a:t>Provide your feedback in the End of Course Evaluation</a:t>
            </a:r>
          </a:p>
          <a:p>
            <a:pPr lvl="1" eaLnBrk="1" hangingPunct="1"/>
            <a:r>
              <a:rPr lang="en-US" altLang="en-US"/>
              <a:t>Complete exercises and mini-test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p:txBody>
          <a:bodyPr/>
          <a:lstStyle/>
          <a:p>
            <a:pPr eaLnBrk="1" hangingPunct="1"/>
            <a:r>
              <a:rPr lang="en-US" altLang="en-US" dirty="0"/>
              <a:t>Introduction</a:t>
            </a:r>
          </a:p>
        </p:txBody>
      </p:sp>
      <p:sp>
        <p:nvSpPr>
          <p:cNvPr id="2" name="Subtitle 1"/>
          <p:cNvSpPr>
            <a:spLocks noGrp="1"/>
          </p:cNvSpPr>
          <p:nvPr>
            <p:ph type="subTitle" idx="1"/>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8863CF3-9A79-4222-9346-E0156A70B5E9}"/>
              </a:ext>
            </a:extLst>
          </p:cNvPr>
          <p:cNvSpPr>
            <a:spLocks noGrp="1"/>
          </p:cNvSpPr>
          <p:nvPr>
            <p:ph type="title"/>
          </p:nvPr>
        </p:nvSpPr>
        <p:spPr/>
        <p:txBody>
          <a:bodyPr/>
          <a:lstStyle/>
          <a:p>
            <a:pPr eaLnBrk="1" hangingPunct="1">
              <a:defRPr/>
            </a:pPr>
            <a:r>
              <a:rPr lang="en-US" altLang="en-US"/>
              <a:t>General approach</a:t>
            </a:r>
          </a:p>
        </p:txBody>
      </p:sp>
      <p:sp>
        <p:nvSpPr>
          <p:cNvPr id="3" name="Content Placeholder 2"/>
          <p:cNvSpPr>
            <a:spLocks noGrp="1" noChangeArrowheads="1"/>
          </p:cNvSpPr>
          <p:nvPr>
            <p:ph idx="1"/>
          </p:nvPr>
        </p:nvSpPr>
        <p:spPr/>
        <p:txBody>
          <a:bodyPr/>
          <a:lstStyle/>
          <a:p>
            <a:pPr eaLnBrk="1" hangingPunct="1"/>
            <a:r>
              <a:rPr lang="en-US" altLang="en-US" dirty="0"/>
              <a:t>What is Maven?</a:t>
            </a:r>
          </a:p>
          <a:p>
            <a:pPr eaLnBrk="1" hangingPunct="1"/>
            <a:r>
              <a:rPr lang="en-US" altLang="en-US" dirty="0"/>
              <a:t>Where is Maven in the development process?</a:t>
            </a:r>
          </a:p>
          <a:p>
            <a:pPr eaLnBrk="1" hangingPunct="1"/>
            <a:r>
              <a:rPr lang="en-US" altLang="en-US" dirty="0"/>
              <a:t>Why use Maven?</a:t>
            </a:r>
          </a:p>
          <a:p>
            <a:pPr eaLnBrk="1" hangingPunct="1"/>
            <a:r>
              <a:rPr lang="en-US" altLang="en-US" dirty="0"/>
              <a:t>How can Maven do that?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60CEBE5-B5F8-40B9-B22F-8A87D567EC46}"/>
              </a:ext>
            </a:extLst>
          </p:cNvPr>
          <p:cNvSpPr>
            <a:spLocks noGrp="1" noChangeArrowheads="1"/>
          </p:cNvSpPr>
          <p:nvPr>
            <p:ph type="title"/>
          </p:nvPr>
        </p:nvSpPr>
        <p:spPr/>
        <p:txBody>
          <a:bodyPr/>
          <a:lstStyle/>
          <a:p>
            <a:pPr eaLnBrk="1" hangingPunct="1">
              <a:defRPr/>
            </a:pPr>
            <a:r>
              <a:rPr lang="en-US" altLang="en-US"/>
              <a:t>What is Maven?</a:t>
            </a:r>
          </a:p>
        </p:txBody>
      </p:sp>
      <p:grpSp>
        <p:nvGrpSpPr>
          <p:cNvPr id="2" name="Group 2051"/>
          <p:cNvGrpSpPr>
            <a:grpSpLocks/>
          </p:cNvGrpSpPr>
          <p:nvPr/>
        </p:nvGrpSpPr>
        <p:grpSpPr bwMode="auto">
          <a:xfrm>
            <a:off x="2895600" y="1066800"/>
            <a:ext cx="6059488" cy="2355850"/>
            <a:chOff x="567" y="935"/>
            <a:chExt cx="3402" cy="1078"/>
          </a:xfrm>
        </p:grpSpPr>
        <p:pic>
          <p:nvPicPr>
            <p:cNvPr id="29706" name="Picture 2052" descr="buildt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 y="935"/>
              <a:ext cx="2132"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2053"/>
            <p:cNvSpPr txBox="1">
              <a:spLocks noChangeArrowheads="1"/>
            </p:cNvSpPr>
            <p:nvPr/>
          </p:nvSpPr>
          <p:spPr bwMode="auto">
            <a:xfrm>
              <a:off x="567" y="1298"/>
              <a:ext cx="117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50000"/>
                </a:spcBef>
                <a:buClrTx/>
                <a:buFontTx/>
                <a:buNone/>
              </a:pPr>
              <a:r>
                <a:rPr lang="fr-FR" altLang="en-US" b="1">
                  <a:cs typeface="Arial" panose="020B0604020202020204" pitchFamily="34" charset="0"/>
                </a:rPr>
                <a:t>A build tool</a:t>
              </a:r>
              <a:endParaRPr lang="en-US" altLang="en-US" b="1">
                <a:cs typeface="Arial" panose="020B0604020202020204" pitchFamily="34" charset="0"/>
              </a:endParaRPr>
            </a:p>
          </p:txBody>
        </p:sp>
      </p:grpSp>
      <p:grpSp>
        <p:nvGrpSpPr>
          <p:cNvPr id="3" name="Group 2054"/>
          <p:cNvGrpSpPr>
            <a:grpSpLocks/>
          </p:cNvGrpSpPr>
          <p:nvPr/>
        </p:nvGrpSpPr>
        <p:grpSpPr bwMode="auto">
          <a:xfrm>
            <a:off x="1828800" y="3627439"/>
            <a:ext cx="4464050" cy="2701925"/>
            <a:chOff x="386" y="2115"/>
            <a:chExt cx="2812" cy="1702"/>
          </a:xfrm>
        </p:grpSpPr>
        <p:pic>
          <p:nvPicPr>
            <p:cNvPr id="29704" name="Picture 2055" descr="dependenc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 y="2387"/>
              <a:ext cx="1686" cy="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2056"/>
            <p:cNvSpPr txBox="1">
              <a:spLocks noChangeArrowheads="1"/>
            </p:cNvSpPr>
            <p:nvPr/>
          </p:nvSpPr>
          <p:spPr bwMode="auto">
            <a:xfrm>
              <a:off x="386" y="2115"/>
              <a:ext cx="28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50000"/>
                </a:spcBef>
                <a:buClrTx/>
                <a:buFontTx/>
                <a:buNone/>
              </a:pPr>
              <a:r>
                <a:rPr lang="fr-FR" altLang="en-US" b="1">
                  <a:cs typeface="Arial" panose="020B0604020202020204" pitchFamily="34" charset="0"/>
                </a:rPr>
                <a:t>A dependency management tool</a:t>
              </a:r>
              <a:endParaRPr lang="en-US" altLang="en-US" b="1">
                <a:cs typeface="Arial" panose="020B0604020202020204" pitchFamily="34" charset="0"/>
              </a:endParaRPr>
            </a:p>
          </p:txBody>
        </p:sp>
      </p:grpSp>
      <p:grpSp>
        <p:nvGrpSpPr>
          <p:cNvPr id="4" name="Group 2057"/>
          <p:cNvGrpSpPr>
            <a:grpSpLocks/>
          </p:cNvGrpSpPr>
          <p:nvPr/>
        </p:nvGrpSpPr>
        <p:grpSpPr bwMode="auto">
          <a:xfrm>
            <a:off x="6902451" y="3559175"/>
            <a:ext cx="3527425" cy="2808288"/>
            <a:chOff x="3107" y="2115"/>
            <a:chExt cx="2222" cy="1769"/>
          </a:xfrm>
        </p:grpSpPr>
        <p:pic>
          <p:nvPicPr>
            <p:cNvPr id="29702" name="Picture 2058" descr="s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1" y="2420"/>
              <a:ext cx="2178" cy="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2059"/>
            <p:cNvSpPr txBox="1">
              <a:spLocks noChangeArrowheads="1"/>
            </p:cNvSpPr>
            <p:nvPr/>
          </p:nvSpPr>
          <p:spPr bwMode="auto">
            <a:xfrm>
              <a:off x="3107" y="2115"/>
              <a:ext cx="21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50000"/>
                </a:spcBef>
                <a:buClrTx/>
                <a:buFontTx/>
                <a:buNone/>
              </a:pPr>
              <a:r>
                <a:rPr lang="fr-FR" altLang="en-US" b="1">
                  <a:cs typeface="Arial" panose="020B0604020202020204" pitchFamily="34" charset="0"/>
                </a:rPr>
                <a:t>A documentation tool</a:t>
              </a:r>
              <a:endParaRPr lang="en-US" altLang="en-US" b="1">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1A55137-C264-4EEE-A421-1A791161CD98}"/>
              </a:ext>
            </a:extLst>
          </p:cNvPr>
          <p:cNvSpPr>
            <a:spLocks noGrp="1"/>
          </p:cNvSpPr>
          <p:nvPr>
            <p:ph type="title"/>
          </p:nvPr>
        </p:nvSpPr>
        <p:spPr/>
        <p:txBody>
          <a:bodyPr/>
          <a:lstStyle/>
          <a:p>
            <a:pPr eaLnBrk="1" hangingPunct="1">
              <a:defRPr/>
            </a:pPr>
            <a:r>
              <a:rPr lang="en-US" altLang="en-US"/>
              <a:t>Where is Maven?</a:t>
            </a:r>
          </a:p>
        </p:txBody>
      </p:sp>
      <p:pic>
        <p:nvPicPr>
          <p:cNvPr id="4" name="Content Placeholder 3">
            <a:extLst>
              <a:ext uri="{FF2B5EF4-FFF2-40B4-BE49-F238E27FC236}">
                <a16:creationId xmlns:a16="http://schemas.microsoft.com/office/drawing/2014/main" id="{B4AA019A-8351-482F-8663-E4F849905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777" y="903858"/>
            <a:ext cx="10790446" cy="505028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DC9021C-1801-4852-AF7B-6234A95BC150}"/>
              </a:ext>
            </a:extLst>
          </p:cNvPr>
          <p:cNvSpPr>
            <a:spLocks noGrp="1"/>
          </p:cNvSpPr>
          <p:nvPr>
            <p:ph type="title"/>
          </p:nvPr>
        </p:nvSpPr>
        <p:spPr/>
        <p:txBody>
          <a:bodyPr/>
          <a:lstStyle/>
          <a:p>
            <a:pPr eaLnBrk="1" hangingPunct="1">
              <a:defRPr/>
            </a:pPr>
            <a:r>
              <a:rPr lang="en-US" altLang="en-US"/>
              <a:t>Maven benefits (Why use Maven?)</a:t>
            </a:r>
          </a:p>
        </p:txBody>
      </p:sp>
      <p:sp>
        <p:nvSpPr>
          <p:cNvPr id="2" name="Content Placeholder 1"/>
          <p:cNvSpPr>
            <a:spLocks noGrp="1"/>
          </p:cNvSpPr>
          <p:nvPr>
            <p:ph idx="1"/>
          </p:nvPr>
        </p:nvSpPr>
        <p:spPr/>
        <p:txBody>
          <a:bodyPr/>
          <a:lstStyle/>
          <a:p>
            <a:r>
              <a:rPr lang="en-US" dirty="0"/>
              <a:t>Making build process much easier. </a:t>
            </a:r>
          </a:p>
          <a:p>
            <a:r>
              <a:rPr lang="en-US" dirty="0"/>
              <a:t>Managing dependencies.</a:t>
            </a:r>
          </a:p>
          <a:p>
            <a:r>
              <a:rPr lang="en-US" dirty="0"/>
              <a:t>Centralizing module dependency.</a:t>
            </a:r>
          </a:p>
          <a:p>
            <a:r>
              <a:rPr lang="en-US" dirty="0"/>
              <a:t>Maintaining a standard project layout.</a:t>
            </a:r>
          </a:p>
          <a:p>
            <a:r>
              <a:rPr lang="en-US" dirty="0"/>
              <a:t>Generating report on broken code, broken coding convention, unit test code coverage,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FBB4EB8-77AB-407C-A500-966F6F294A56}"/>
              </a:ext>
            </a:extLst>
          </p:cNvPr>
          <p:cNvSpPr>
            <a:spLocks noGrp="1"/>
          </p:cNvSpPr>
          <p:nvPr>
            <p:ph type="title"/>
          </p:nvPr>
        </p:nvSpPr>
        <p:spPr/>
        <p:txBody>
          <a:bodyPr/>
          <a:lstStyle/>
          <a:p>
            <a:pPr eaLnBrk="1" hangingPunct="1">
              <a:defRPr/>
            </a:pPr>
            <a:r>
              <a:rPr lang="en-US" altLang="en-US"/>
              <a:t>Maven’s Principles (How can Maven do that?)</a:t>
            </a:r>
          </a:p>
        </p:txBody>
      </p:sp>
      <p:sp>
        <p:nvSpPr>
          <p:cNvPr id="3" name="Content Placeholder 2">
            <a:extLst>
              <a:ext uri="{FF2B5EF4-FFF2-40B4-BE49-F238E27FC236}">
                <a16:creationId xmlns:a16="http://schemas.microsoft.com/office/drawing/2014/main" id="{3FA499C1-6F69-4E72-9BAC-7FD24BDB6653}"/>
              </a:ext>
            </a:extLst>
          </p:cNvPr>
          <p:cNvSpPr>
            <a:spLocks noGrp="1"/>
          </p:cNvSpPr>
          <p:nvPr>
            <p:ph idx="1"/>
          </p:nvPr>
        </p:nvSpPr>
        <p:spPr>
          <a:xfrm>
            <a:off x="571500" y="1371601"/>
            <a:ext cx="11048999" cy="4610630"/>
          </a:xfrm>
        </p:spPr>
        <p:txBody>
          <a:bodyPr>
            <a:normAutofit lnSpcReduction="10000"/>
          </a:bodyPr>
          <a:lstStyle/>
          <a:p>
            <a:pPr eaLnBrk="1" hangingPunct="1">
              <a:defRPr/>
            </a:pPr>
            <a:r>
              <a:rPr lang="en-US" b="1" dirty="0"/>
              <a:t>Convention over configuration</a:t>
            </a:r>
          </a:p>
          <a:p>
            <a:pPr lvl="1" eaLnBrk="1" hangingPunct="1">
              <a:defRPr/>
            </a:pPr>
            <a:r>
              <a:rPr lang="en-US" dirty="0">
                <a:ea typeface="+mn-ea"/>
                <a:cs typeface="+mn-cs"/>
              </a:rPr>
              <a:t>Standard directory layout for projects</a:t>
            </a:r>
          </a:p>
          <a:p>
            <a:pPr lvl="1" eaLnBrk="1" hangingPunct="1">
              <a:defRPr/>
            </a:pPr>
            <a:r>
              <a:rPr lang="en-US" dirty="0">
                <a:ea typeface="+mn-ea"/>
                <a:cs typeface="+mn-cs"/>
              </a:rPr>
              <a:t>Standard naming conventions</a:t>
            </a:r>
          </a:p>
          <a:p>
            <a:pPr eaLnBrk="1" hangingPunct="1">
              <a:defRPr/>
            </a:pPr>
            <a:r>
              <a:rPr lang="en-US" b="1" dirty="0"/>
              <a:t>Declarative execution</a:t>
            </a:r>
            <a:r>
              <a:rPr lang="en-US" dirty="0"/>
              <a:t>:</a:t>
            </a:r>
          </a:p>
          <a:p>
            <a:pPr lvl="1" eaLnBrk="1" hangingPunct="1">
              <a:defRPr/>
            </a:pPr>
            <a:r>
              <a:rPr lang="en-US" dirty="0"/>
              <a:t>using </a:t>
            </a:r>
            <a:r>
              <a:rPr lang="en-US" i="1" dirty="0"/>
              <a:t>Maven's Project Object Model (POM)</a:t>
            </a:r>
          </a:p>
          <a:p>
            <a:pPr lvl="1" eaLnBrk="1" hangingPunct="1">
              <a:defRPr/>
            </a:pPr>
            <a:r>
              <a:rPr lang="en-US" dirty="0">
                <a:ea typeface="+mn-ea"/>
                <a:cs typeface="+mn-cs"/>
              </a:rPr>
              <a:t>The execution of Maven's plug-ins is coordinated by Maven's build life cycle in a declarative fashion with instructions from Maven's POM.</a:t>
            </a:r>
          </a:p>
          <a:p>
            <a:pPr eaLnBrk="1" hangingPunct="1">
              <a:defRPr/>
            </a:pPr>
            <a:r>
              <a:rPr lang="en-US" b="1" dirty="0"/>
              <a:t>Reuse of build logic</a:t>
            </a:r>
          </a:p>
          <a:p>
            <a:pPr lvl="1" eaLnBrk="1" hangingPunct="1">
              <a:defRPr/>
            </a:pPr>
            <a:r>
              <a:rPr lang="en-US" dirty="0"/>
              <a:t>Separate building logic into coherent modules.</a:t>
            </a:r>
          </a:p>
          <a:p>
            <a:pPr lvl="1" eaLnBrk="1" hangingPunct="1">
              <a:defRPr/>
            </a:pPr>
            <a:r>
              <a:rPr lang="en-US" dirty="0"/>
              <a:t>Everything accomplished in Maven is the result of a </a:t>
            </a:r>
            <a:r>
              <a:rPr lang="en-US" dirty="0" err="1"/>
              <a:t>plugin</a:t>
            </a:r>
            <a:r>
              <a:rPr lang="en-US" dirty="0"/>
              <a:t> executing. </a:t>
            </a:r>
            <a:r>
              <a:rPr lang="en-US" dirty="0" err="1"/>
              <a:t>Plugins</a:t>
            </a:r>
            <a:r>
              <a:rPr lang="en-US" dirty="0"/>
              <a:t> are the key building blocks for everything in Maven.</a:t>
            </a:r>
            <a:endParaRPr lang="en-US" dirty="0">
              <a:ea typeface="+mn-ea"/>
              <a:cs typeface="+mn-cs"/>
            </a:endParaRPr>
          </a:p>
          <a:p>
            <a:pPr eaLnBrk="1" hangingPunct="1">
              <a:defRPr/>
            </a:pPr>
            <a:r>
              <a:rPr lang="en-US" b="1" dirty="0"/>
              <a:t>Coherent organization of dependencies</a:t>
            </a:r>
          </a:p>
          <a:p>
            <a:pPr lvl="1" eaLnBrk="1" hangingPunct="1">
              <a:defRPr/>
            </a:pPr>
            <a:r>
              <a:rPr lang="en-US" dirty="0">
                <a:ea typeface="+mn-ea"/>
                <a:cs typeface="+mn-cs"/>
              </a:rPr>
              <a:t>Automatically locates dependencies from remote and local repositories.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ctrTitle"/>
          </p:nvPr>
        </p:nvSpPr>
        <p:spPr/>
        <p:txBody>
          <a:bodyPr/>
          <a:lstStyle/>
          <a:p>
            <a:pPr eaLnBrk="1" hangingPunct="1"/>
            <a:r>
              <a:rPr lang="en-US" altLang="en-US" dirty="0"/>
              <a:t>Using Maven</a:t>
            </a:r>
          </a:p>
        </p:txBody>
      </p:sp>
      <p:sp>
        <p:nvSpPr>
          <p:cNvPr id="35843" name="Rectangle 5"/>
          <p:cNvSpPr>
            <a:spLocks noGrp="1" noChangeArrowheads="1"/>
          </p:cNvSpPr>
          <p:nvPr>
            <p:ph type="subTitle" idx="1"/>
          </p:nvPr>
        </p:nvSpPr>
        <p:spPr/>
        <p:txBody>
          <a:bodyPr>
            <a:normAutofit/>
          </a:bodyPr>
          <a:lstStyle/>
          <a:p>
            <a:pPr eaLnBrk="1" hangingPunct="1"/>
            <a:r>
              <a:rPr lang="en-US" altLang="en-US" b="1">
                <a:solidFill>
                  <a:schemeClr val="tx1"/>
                </a:solidFill>
              </a:rPr>
              <a:t>Getting Started</a:t>
            </a:r>
            <a:endParaRPr lang="en-US" alt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545910"/>
            <a:ext cx="11049000" cy="1181363"/>
          </a:xfrm>
        </p:spPr>
        <p:txBody>
          <a:bodyPr/>
          <a:lstStyle/>
          <a:p>
            <a:r>
              <a:rPr lang="en-US" kern="0" dirty="0"/>
              <a:t>Install Maven</a:t>
            </a:r>
            <a:br>
              <a:rPr lang="en-US" kern="0" dirty="0"/>
            </a:br>
            <a:endParaRPr lang="en-US" dirty="0"/>
          </a:p>
        </p:txBody>
      </p:sp>
      <p:sp>
        <p:nvSpPr>
          <p:cNvPr id="3" name="Content Placeholder 2"/>
          <p:cNvSpPr>
            <a:spLocks noGrp="1"/>
          </p:cNvSpPr>
          <p:nvPr>
            <p:ph idx="1"/>
          </p:nvPr>
        </p:nvSpPr>
        <p:spPr>
          <a:xfrm>
            <a:off x="571500" y="1295400"/>
            <a:ext cx="10629900" cy="4686831"/>
          </a:xfrm>
        </p:spPr>
        <p:txBody>
          <a:bodyPr>
            <a:normAutofit/>
          </a:bodyPr>
          <a:lstStyle/>
          <a:p>
            <a:r>
              <a:rPr lang="en-US" dirty="0"/>
              <a:t>Step 1 - verify Java installation on your machine</a:t>
            </a:r>
          </a:p>
          <a:p>
            <a:r>
              <a:rPr lang="en-US" dirty="0"/>
              <a:t>Step 2 - set JAVA environment - set the JAVA_HOME environment variable</a:t>
            </a:r>
          </a:p>
          <a:p>
            <a:r>
              <a:rPr lang="en-US" dirty="0"/>
              <a:t>Step 3 - download Maven2 from</a:t>
            </a:r>
          </a:p>
          <a:p>
            <a:pPr lvl="1"/>
            <a:r>
              <a:rPr lang="en-US" dirty="0"/>
              <a:t>http://maven.apache.org/</a:t>
            </a:r>
          </a:p>
          <a:p>
            <a:pPr lvl="1"/>
            <a:r>
              <a:rPr lang="en-US" dirty="0"/>
              <a:t>apache-maven-3.5.0-bin.zip</a:t>
            </a:r>
          </a:p>
          <a:p>
            <a:r>
              <a:rPr lang="en-US" dirty="0"/>
              <a:t>Step 4: Extract the Maven archive</a:t>
            </a:r>
          </a:p>
          <a:p>
            <a:r>
              <a:rPr lang="en-US" dirty="0"/>
              <a:t>Step 5: Set Maven environment variables</a:t>
            </a:r>
          </a:p>
          <a:p>
            <a:pPr lvl="1"/>
            <a:r>
              <a:rPr lang="en-US" dirty="0"/>
              <a:t>      Add M2_HOME, M2, MAVEN_OPTS to environment variable</a:t>
            </a:r>
          </a:p>
          <a:p>
            <a:pPr lvl="1"/>
            <a:r>
              <a:rPr lang="en-US" dirty="0"/>
              <a:t>      For example: Set the environment variables using system  properties. </a:t>
            </a:r>
            <a:br>
              <a:rPr lang="en-US" dirty="0"/>
            </a:br>
            <a:r>
              <a:rPr lang="en-US" dirty="0"/>
              <a:t>M2_HOME=C:\Program Files\Apache Software Foundation\apache-maven-3.5.0</a:t>
            </a:r>
          </a:p>
          <a:p>
            <a:pPr lvl="1"/>
            <a:r>
              <a:rPr lang="en-US" dirty="0"/>
              <a:t>MAVEN_OPTS=-Xms256m -Xmx512m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F42DC93-8AE7-4155-ACEB-15B3EECA2F3D}"/>
              </a:ext>
            </a:extLst>
          </p:cNvPr>
          <p:cNvSpPr>
            <a:spLocks noGrp="1"/>
          </p:cNvSpPr>
          <p:nvPr>
            <p:ph type="title"/>
          </p:nvPr>
        </p:nvSpPr>
        <p:spPr/>
        <p:txBody>
          <a:bodyPr>
            <a:normAutofit/>
          </a:bodyPr>
          <a:lstStyle/>
          <a:p>
            <a:pPr eaLnBrk="1" hangingPunct="1">
              <a:defRPr/>
            </a:pPr>
            <a:r>
              <a:rPr lang="en-US" altLang="en-US"/>
              <a:t>Install Maven</a:t>
            </a:r>
            <a:br>
              <a:rPr lang="en-US" altLang="en-US"/>
            </a:br>
            <a:endParaRPr lang="en-US" altLang="en-US"/>
          </a:p>
        </p:txBody>
      </p:sp>
      <p:sp>
        <p:nvSpPr>
          <p:cNvPr id="3" name="Content Placeholder 2">
            <a:extLst>
              <a:ext uri="{FF2B5EF4-FFF2-40B4-BE49-F238E27FC236}">
                <a16:creationId xmlns:a16="http://schemas.microsoft.com/office/drawing/2014/main" id="{6A75BB18-E839-40AC-A609-A8CD2B5C9247}"/>
              </a:ext>
            </a:extLst>
          </p:cNvPr>
          <p:cNvSpPr>
            <a:spLocks noGrp="1"/>
          </p:cNvSpPr>
          <p:nvPr>
            <p:ph idx="1"/>
          </p:nvPr>
        </p:nvSpPr>
        <p:spPr>
          <a:xfrm>
            <a:off x="571500" y="1447801"/>
            <a:ext cx="10706099" cy="4534430"/>
          </a:xfrm>
        </p:spPr>
        <p:txBody>
          <a:bodyPr/>
          <a:lstStyle/>
          <a:p>
            <a:pPr eaLnBrk="1" hangingPunct="1">
              <a:defRPr/>
            </a:pPr>
            <a:r>
              <a:rPr lang="en-US" b="1" dirty="0"/>
              <a:t>Step 6</a:t>
            </a:r>
            <a:r>
              <a:rPr lang="en-US" dirty="0"/>
              <a:t>: Add Maven bin directory location to system path</a:t>
            </a:r>
          </a:p>
          <a:p>
            <a:pPr marL="0" indent="0">
              <a:buNone/>
              <a:defRPr/>
            </a:pPr>
            <a:r>
              <a:rPr lang="en-US" dirty="0"/>
              <a:t>	</a:t>
            </a:r>
            <a:r>
              <a:rPr lang="en-US" i="1" dirty="0"/>
              <a:t>%M2_HOME%\bin</a:t>
            </a:r>
            <a:endParaRPr lang="en-US" dirty="0"/>
          </a:p>
          <a:p>
            <a:pPr eaLnBrk="1" hangingPunct="1">
              <a:defRPr/>
            </a:pPr>
            <a:r>
              <a:rPr lang="en-US" b="1" dirty="0"/>
              <a:t>Step 7: </a:t>
            </a:r>
            <a:r>
              <a:rPr lang="en-US" dirty="0"/>
              <a:t>Verify Maven installation</a:t>
            </a:r>
          </a:p>
          <a:p>
            <a:pPr marL="0" indent="0">
              <a:buNone/>
              <a:defRPr/>
            </a:pPr>
            <a:r>
              <a:rPr lang="en-US" dirty="0"/>
              <a:t>	execute the following </a:t>
            </a:r>
            <a:r>
              <a:rPr lang="en-US" b="1" dirty="0" err="1"/>
              <a:t>mvn</a:t>
            </a:r>
            <a:r>
              <a:rPr lang="en-US" dirty="0"/>
              <a:t> command.</a:t>
            </a:r>
          </a:p>
          <a:p>
            <a:pPr marL="0" indent="0">
              <a:buNone/>
              <a:defRPr/>
            </a:pPr>
            <a:r>
              <a:rPr lang="en-US" dirty="0"/>
              <a:t>           </a:t>
            </a:r>
            <a:r>
              <a:rPr lang="en-US" b="1" dirty="0" err="1"/>
              <a:t>mvn</a:t>
            </a:r>
            <a:r>
              <a:rPr lang="en-US" b="1" dirty="0"/>
              <a:t> –version</a:t>
            </a:r>
          </a:p>
          <a:p>
            <a:pPr>
              <a:defRPr/>
            </a:pPr>
            <a:endParaRPr lang="en-US" b="1" dirty="0"/>
          </a:p>
          <a:p>
            <a:pPr>
              <a:defRPr/>
            </a:pPr>
            <a:endParaRPr lang="en-US" b="1" dirty="0"/>
          </a:p>
        </p:txBody>
      </p:sp>
      <p:pic>
        <p:nvPicPr>
          <p:cNvPr id="389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86200"/>
            <a:ext cx="79644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FE645E1A-A200-43AA-93B5-532435EACACD}"/>
              </a:ext>
            </a:extLst>
          </p:cNvPr>
          <p:cNvSpPr>
            <a:spLocks noGrp="1" noChangeArrowheads="1"/>
          </p:cNvSpPr>
          <p:nvPr>
            <p:ph type="title"/>
          </p:nvPr>
        </p:nvSpPr>
        <p:spPr/>
        <p:txBody>
          <a:bodyPr/>
          <a:lstStyle/>
          <a:p>
            <a:pPr eaLnBrk="1" hangingPunct="1">
              <a:defRPr/>
            </a:pPr>
            <a:r>
              <a:rPr lang="en-US" altLang="en-US" dirty="0"/>
              <a:t>Warm up - Introductions</a:t>
            </a:r>
          </a:p>
        </p:txBody>
      </p:sp>
      <p:sp>
        <p:nvSpPr>
          <p:cNvPr id="9219" name="Rectangle 5"/>
          <p:cNvSpPr>
            <a:spLocks noGrp="1" noChangeArrowheads="1"/>
          </p:cNvSpPr>
          <p:nvPr>
            <p:ph idx="1"/>
          </p:nvPr>
        </p:nvSpPr>
        <p:spPr/>
        <p:txBody>
          <a:bodyPr/>
          <a:lstStyle/>
          <a:p>
            <a:pPr eaLnBrk="1" hangingPunct="1"/>
            <a:r>
              <a:rPr lang="en-US" altLang="en-US" dirty="0"/>
              <a:t>Positions</a:t>
            </a:r>
          </a:p>
          <a:p>
            <a:pPr eaLnBrk="1" hangingPunct="1"/>
            <a:r>
              <a:rPr lang="en-US" altLang="en-US" dirty="0"/>
              <a:t>Years experience on DevOps Development.</a:t>
            </a:r>
          </a:p>
          <a:p>
            <a:pPr eaLnBrk="1" hangingPunct="1"/>
            <a:r>
              <a:rPr lang="en-US" altLang="en-US" dirty="0"/>
              <a:t>Learners can acquired maven build and automation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71774836-F69C-4658-9A09-A1B2BCEBCBE1}"/>
              </a:ext>
            </a:extLst>
          </p:cNvPr>
          <p:cNvSpPr>
            <a:spLocks noGrp="1"/>
          </p:cNvSpPr>
          <p:nvPr>
            <p:ph type="title"/>
          </p:nvPr>
        </p:nvSpPr>
        <p:spPr/>
        <p:txBody>
          <a:bodyPr/>
          <a:lstStyle/>
          <a:p>
            <a:pPr eaLnBrk="1" hangingPunct="1">
              <a:defRPr/>
            </a:pPr>
            <a:r>
              <a:rPr lang="en-US" altLang="en-US"/>
              <a:t>Create a new maven project </a:t>
            </a:r>
            <a:br>
              <a:rPr lang="en-US" altLang="en-US"/>
            </a:br>
            <a:endParaRPr lang="en-US" altLang="en-US"/>
          </a:p>
        </p:txBody>
      </p:sp>
      <p:sp>
        <p:nvSpPr>
          <p:cNvPr id="2" name="Content Placeholder 1"/>
          <p:cNvSpPr>
            <a:spLocks noGrp="1"/>
          </p:cNvSpPr>
          <p:nvPr>
            <p:ph idx="1"/>
          </p:nvPr>
        </p:nvSpPr>
        <p:spPr>
          <a:xfrm>
            <a:off x="629433" y="1714500"/>
            <a:ext cx="10553699" cy="4267729"/>
          </a:xfrm>
        </p:spPr>
        <p:txBody>
          <a:bodyPr/>
          <a:lstStyle/>
          <a:p>
            <a:pPr>
              <a:spcBef>
                <a:spcPct val="20000"/>
              </a:spcBef>
              <a:buNone/>
            </a:pPr>
            <a:r>
              <a:rPr lang="en-US" altLang="en-US" dirty="0"/>
              <a:t>Maven uses </a:t>
            </a:r>
            <a:r>
              <a:rPr lang="en-US" altLang="en-US" b="1" dirty="0"/>
              <a:t>archetype</a:t>
            </a:r>
            <a:r>
              <a:rPr lang="en-US" altLang="en-US" dirty="0"/>
              <a:t> plugins to create projects. To create a simple java application, we'll use maven-archetype-</a:t>
            </a:r>
            <a:r>
              <a:rPr lang="en-US" altLang="en-US" dirty="0" err="1"/>
              <a:t>quickstart</a:t>
            </a:r>
            <a:r>
              <a:rPr lang="en-US" altLang="en-US" dirty="0"/>
              <a:t> plugin</a:t>
            </a:r>
            <a:endParaRPr lang="en-GB" altLang="en-US" b="1" dirty="0">
              <a:latin typeface="Courier New" panose="02070309020205020404" pitchFamily="49" charset="0"/>
              <a:cs typeface="Arial" panose="020B0604020202020204" pitchFamily="34" charset="0"/>
            </a:endParaRPr>
          </a:p>
          <a:p>
            <a:pPr>
              <a:spcBef>
                <a:spcPct val="20000"/>
              </a:spcBef>
              <a:buNone/>
            </a:pPr>
            <a:r>
              <a:rPr lang="en-GB" altLang="en-US" b="1" dirty="0" err="1">
                <a:latin typeface="Courier New" panose="02070309020205020404" pitchFamily="49" charset="0"/>
                <a:cs typeface="Arial" panose="020B0604020202020204" pitchFamily="34" charset="0"/>
              </a:rPr>
              <a:t>mvn</a:t>
            </a:r>
            <a:r>
              <a:rPr lang="en-GB" altLang="en-US" b="1" dirty="0">
                <a:latin typeface="Courier New" panose="02070309020205020404" pitchFamily="49" charset="0"/>
                <a:cs typeface="Arial" panose="020B0604020202020204" pitchFamily="34" charset="0"/>
              </a:rPr>
              <a:t> </a:t>
            </a:r>
            <a:r>
              <a:rPr lang="en-GB" altLang="en-US" b="1" dirty="0" err="1">
                <a:latin typeface="Courier New" panose="02070309020205020404" pitchFamily="49" charset="0"/>
                <a:cs typeface="Arial" panose="020B0604020202020204" pitchFamily="34" charset="0"/>
              </a:rPr>
              <a:t>archetype:generate</a:t>
            </a:r>
            <a:r>
              <a:rPr lang="en-GB" altLang="en-US" b="1" dirty="0">
                <a:latin typeface="Courier New" panose="02070309020205020404" pitchFamily="49" charset="0"/>
                <a:cs typeface="Arial" panose="020B0604020202020204" pitchFamily="34" charset="0"/>
              </a:rPr>
              <a:t> </a:t>
            </a:r>
          </a:p>
          <a:p>
            <a:pPr lvl="1">
              <a:spcBef>
                <a:spcPct val="20000"/>
              </a:spcBef>
              <a:buNone/>
            </a:pPr>
            <a:r>
              <a:rPr lang="en-GB" altLang="en-US" dirty="0">
                <a:latin typeface="Courier New" panose="02070309020205020404" pitchFamily="49" charset="0"/>
                <a:cs typeface="Arial" panose="020B0604020202020204" pitchFamily="34" charset="0"/>
              </a:rPr>
              <a:t>-</a:t>
            </a:r>
            <a:r>
              <a:rPr lang="en-GB" altLang="en-US" dirty="0" err="1">
                <a:latin typeface="Courier New" panose="02070309020205020404" pitchFamily="49" charset="0"/>
                <a:cs typeface="Arial" panose="020B0604020202020204" pitchFamily="34" charset="0"/>
              </a:rPr>
              <a:t>DgroupId</a:t>
            </a:r>
            <a:r>
              <a:rPr lang="en-GB" altLang="en-US" dirty="0">
                <a:latin typeface="Courier New" panose="02070309020205020404" pitchFamily="49" charset="0"/>
                <a:cs typeface="Arial" panose="020B0604020202020204" pitchFamily="34" charset="0"/>
              </a:rPr>
              <a:t>=</a:t>
            </a:r>
            <a:r>
              <a:rPr lang="en-GB" altLang="en-US" dirty="0" err="1">
                <a:latin typeface="Courier New" panose="02070309020205020404" pitchFamily="49" charset="0"/>
                <a:cs typeface="Arial" panose="020B0604020202020204" pitchFamily="34" charset="0"/>
              </a:rPr>
              <a:t>com.companyname.insurance</a:t>
            </a:r>
            <a:r>
              <a:rPr lang="en-GB" altLang="en-US" dirty="0">
                <a:latin typeface="Courier New" panose="02070309020205020404" pitchFamily="49" charset="0"/>
                <a:cs typeface="Arial" panose="020B0604020202020204" pitchFamily="34" charset="0"/>
              </a:rPr>
              <a:t> </a:t>
            </a:r>
          </a:p>
          <a:p>
            <a:pPr lvl="1">
              <a:spcBef>
                <a:spcPct val="20000"/>
              </a:spcBef>
              <a:buNone/>
            </a:pPr>
            <a:r>
              <a:rPr lang="en-GB" altLang="en-US" dirty="0">
                <a:latin typeface="Courier New" panose="02070309020205020404" pitchFamily="49" charset="0"/>
                <a:cs typeface="Arial" panose="020B0604020202020204" pitchFamily="34" charset="0"/>
              </a:rPr>
              <a:t>-</a:t>
            </a:r>
            <a:r>
              <a:rPr lang="en-GB" altLang="en-US" dirty="0" err="1">
                <a:latin typeface="Courier New" panose="02070309020205020404" pitchFamily="49" charset="0"/>
                <a:cs typeface="Arial" panose="020B0604020202020204" pitchFamily="34" charset="0"/>
              </a:rPr>
              <a:t>DartifactId</a:t>
            </a:r>
            <a:r>
              <a:rPr lang="en-GB" altLang="en-US" dirty="0">
                <a:latin typeface="Courier New" panose="02070309020205020404" pitchFamily="49" charset="0"/>
                <a:cs typeface="Arial" panose="020B0604020202020204" pitchFamily="34" charset="0"/>
              </a:rPr>
              <a:t>=</a:t>
            </a:r>
            <a:r>
              <a:rPr lang="en-GB" altLang="en-US" dirty="0" err="1">
                <a:latin typeface="Courier New" panose="02070309020205020404" pitchFamily="49" charset="0"/>
                <a:cs typeface="Arial" panose="020B0604020202020204" pitchFamily="34" charset="0"/>
              </a:rPr>
              <a:t>cscv</a:t>
            </a:r>
            <a:r>
              <a:rPr lang="en-GB" altLang="en-US" dirty="0">
                <a:latin typeface="Courier New" panose="02070309020205020404" pitchFamily="49" charset="0"/>
                <a:cs typeface="Arial" panose="020B0604020202020204" pitchFamily="34" charset="0"/>
              </a:rPr>
              <a:t> </a:t>
            </a:r>
          </a:p>
          <a:p>
            <a:pPr lvl="1">
              <a:spcBef>
                <a:spcPct val="20000"/>
              </a:spcBef>
              <a:buNone/>
            </a:pPr>
            <a:r>
              <a:rPr lang="en-GB" altLang="en-US" dirty="0">
                <a:latin typeface="Courier New" panose="02070309020205020404" pitchFamily="49" charset="0"/>
                <a:cs typeface="Arial" panose="020B0604020202020204" pitchFamily="34" charset="0"/>
              </a:rPr>
              <a:t>-</a:t>
            </a:r>
            <a:r>
              <a:rPr lang="en-GB" altLang="en-US" dirty="0" err="1">
                <a:latin typeface="Courier New" panose="02070309020205020404" pitchFamily="49" charset="0"/>
                <a:cs typeface="Arial" panose="020B0604020202020204" pitchFamily="34" charset="0"/>
              </a:rPr>
              <a:t>DarchetypeArtifactId</a:t>
            </a:r>
            <a:r>
              <a:rPr lang="en-GB" altLang="en-US" dirty="0">
                <a:latin typeface="Courier New" panose="02070309020205020404" pitchFamily="49" charset="0"/>
                <a:cs typeface="Arial" panose="020B0604020202020204" pitchFamily="34" charset="0"/>
              </a:rPr>
              <a:t>=maven-archetype-</a:t>
            </a:r>
            <a:r>
              <a:rPr lang="en-GB" altLang="en-US" dirty="0" err="1">
                <a:latin typeface="Courier New" panose="02070309020205020404" pitchFamily="49" charset="0"/>
                <a:cs typeface="Arial" panose="020B0604020202020204" pitchFamily="34" charset="0"/>
              </a:rPr>
              <a:t>quickstart</a:t>
            </a:r>
            <a:r>
              <a:rPr lang="en-GB" altLang="en-US" dirty="0">
                <a:latin typeface="Courier New" panose="02070309020205020404" pitchFamily="49" charset="0"/>
                <a:cs typeface="Arial" panose="020B0604020202020204" pitchFamily="34" charset="0"/>
              </a:rPr>
              <a:t> </a:t>
            </a:r>
          </a:p>
          <a:p>
            <a:pPr lvl="1">
              <a:spcBef>
                <a:spcPct val="20000"/>
              </a:spcBef>
              <a:buNone/>
            </a:pPr>
            <a:r>
              <a:rPr lang="en-GB" altLang="en-US" dirty="0">
                <a:latin typeface="Courier New" panose="02070309020205020404" pitchFamily="49" charset="0"/>
                <a:cs typeface="Arial" panose="020B0604020202020204" pitchFamily="34" charset="0"/>
              </a:rPr>
              <a:t>-</a:t>
            </a:r>
            <a:r>
              <a:rPr lang="en-GB" altLang="en-US" dirty="0" err="1">
                <a:latin typeface="Courier New" panose="02070309020205020404" pitchFamily="49" charset="0"/>
                <a:cs typeface="Arial" panose="020B0604020202020204" pitchFamily="34" charset="0"/>
              </a:rPr>
              <a:t>DinteractiveMode</a:t>
            </a:r>
            <a:r>
              <a:rPr lang="en-GB" altLang="en-US" dirty="0">
                <a:latin typeface="Courier New" panose="02070309020205020404" pitchFamily="49" charset="0"/>
                <a:cs typeface="Arial" panose="020B0604020202020204" pitchFamily="34" charset="0"/>
              </a:rPr>
              <a:t>=false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6E9F0CC-D751-4EB8-AA0C-9D616C043068}"/>
              </a:ext>
            </a:extLst>
          </p:cNvPr>
          <p:cNvSpPr>
            <a:spLocks noGrp="1"/>
          </p:cNvSpPr>
          <p:nvPr>
            <p:ph type="title"/>
          </p:nvPr>
        </p:nvSpPr>
        <p:spPr/>
        <p:txBody>
          <a:bodyPr/>
          <a:lstStyle/>
          <a:p>
            <a:pPr eaLnBrk="1" hangingPunct="1">
              <a:defRPr/>
            </a:pPr>
            <a:r>
              <a:rPr lang="en-US" altLang="en-US"/>
              <a:t>Maven Standard Directory</a:t>
            </a:r>
          </a:p>
        </p:txBody>
      </p:sp>
      <p:sp>
        <p:nvSpPr>
          <p:cNvPr id="2" name="Content Placeholder 1"/>
          <p:cNvSpPr>
            <a:spLocks noGrp="1"/>
          </p:cNvSpPr>
          <p:nvPr>
            <p:ph idx="1"/>
          </p:nvPr>
        </p:nvSpPr>
        <p:spPr/>
        <p:txBody>
          <a:bodyPr/>
          <a:lstStyle/>
          <a:p>
            <a:endParaRPr lang="en-US"/>
          </a:p>
        </p:txBody>
      </p:sp>
      <p:graphicFrame>
        <p:nvGraphicFramePr>
          <p:cNvPr id="40963" name="Object 1028"/>
          <p:cNvGraphicFramePr>
            <a:graphicFrameLocks noChangeAspect="1"/>
          </p:cNvGraphicFramePr>
          <p:nvPr>
            <p:extLst>
              <p:ext uri="{D42A27DB-BD31-4B8C-83A1-F6EECF244321}">
                <p14:modId xmlns:p14="http://schemas.microsoft.com/office/powerpoint/2010/main" val="3705268231"/>
              </p:ext>
            </p:extLst>
          </p:nvPr>
        </p:nvGraphicFramePr>
        <p:xfrm>
          <a:off x="1276351" y="1376420"/>
          <a:ext cx="2971799" cy="4605810"/>
        </p:xfrm>
        <a:graphic>
          <a:graphicData uri="http://schemas.openxmlformats.org/presentationml/2006/ole">
            <mc:AlternateContent xmlns:mc="http://schemas.openxmlformats.org/markup-compatibility/2006">
              <mc:Choice xmlns:v="urn:schemas-microsoft-com:vml" Requires="v">
                <p:oleObj spid="_x0000_s1026" name="Bitmap Image" r:id="rId3" imgW="1714739" imgH="2657846" progId="Paint.Picture">
                  <p:embed/>
                </p:oleObj>
              </mc:Choice>
              <mc:Fallback>
                <p:oleObj name="Bitmap Image" r:id="rId3" imgW="1714739" imgH="2657846" progId="Paint.Picture">
                  <p:embed/>
                  <p:pic>
                    <p:nvPicPr>
                      <p:cNvPr id="40963"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1" y="1376420"/>
                        <a:ext cx="2971799" cy="4605810"/>
                      </a:xfrm>
                      <a:prstGeom prst="rect">
                        <a:avLst/>
                      </a:prstGeom>
                      <a:noFill/>
                      <a:ln>
                        <a:noFill/>
                      </a:ln>
                      <a:effectLst/>
                    </p:spPr>
                  </p:pic>
                </p:oleObj>
              </mc:Fallback>
            </mc:AlternateContent>
          </a:graphicData>
        </a:graphic>
      </p:graphicFrame>
      <p:pic>
        <p:nvPicPr>
          <p:cNvPr id="4096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150" y="1219200"/>
            <a:ext cx="6592044"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1DAA915-C474-4A1B-A5B8-A3E4E23F66FA}"/>
              </a:ext>
            </a:extLst>
          </p:cNvPr>
          <p:cNvSpPr>
            <a:spLocks noGrp="1"/>
          </p:cNvSpPr>
          <p:nvPr>
            <p:ph type="title"/>
          </p:nvPr>
        </p:nvSpPr>
        <p:spPr/>
        <p:txBody>
          <a:bodyPr/>
          <a:lstStyle/>
          <a:p>
            <a:pPr eaLnBrk="1" hangingPunct="1">
              <a:defRPr/>
            </a:pPr>
            <a:r>
              <a:rPr lang="en-US" altLang="en-US"/>
              <a:t>Maven - Build &amp; Test Project</a:t>
            </a:r>
          </a:p>
        </p:txBody>
      </p:sp>
      <p:sp>
        <p:nvSpPr>
          <p:cNvPr id="2" name="Content Placeholder 1"/>
          <p:cNvSpPr>
            <a:spLocks noGrp="1"/>
          </p:cNvSpPr>
          <p:nvPr>
            <p:ph idx="1"/>
          </p:nvPr>
        </p:nvSpPr>
        <p:spPr>
          <a:xfrm>
            <a:off x="571500" y="1295400"/>
            <a:ext cx="10325099" cy="4267729"/>
          </a:xfrm>
        </p:spPr>
        <p:txBody>
          <a:bodyPr/>
          <a:lstStyle/>
          <a:p>
            <a:pPr>
              <a:spcBef>
                <a:spcPct val="20000"/>
              </a:spcBef>
              <a:buNone/>
            </a:pPr>
            <a:r>
              <a:rPr lang="en-US" altLang="en-US" dirty="0"/>
              <a:t>Go to directory where you've created your java application</a:t>
            </a:r>
          </a:p>
          <a:p>
            <a:pPr>
              <a:spcBef>
                <a:spcPct val="20000"/>
              </a:spcBef>
              <a:buNone/>
            </a:pPr>
            <a:r>
              <a:rPr lang="en-US" altLang="en-US" b="1" dirty="0" err="1">
                <a:latin typeface="Courier New" panose="02070309020205020404" pitchFamily="49" charset="0"/>
                <a:cs typeface="Courier New" panose="02070309020205020404" pitchFamily="49" charset="0"/>
              </a:rPr>
              <a:t>mvn</a:t>
            </a:r>
            <a:r>
              <a:rPr lang="en-US" altLang="en-US" b="1" dirty="0">
                <a:latin typeface="Courier New" panose="02070309020205020404" pitchFamily="49" charset="0"/>
                <a:cs typeface="Courier New" panose="02070309020205020404" pitchFamily="49" charset="0"/>
              </a:rPr>
              <a:t> compile</a:t>
            </a:r>
          </a:p>
          <a:p>
            <a:pPr>
              <a:spcBef>
                <a:spcPct val="20000"/>
              </a:spcBef>
              <a:buNone/>
            </a:pPr>
            <a:r>
              <a:rPr lang="en-GB" altLang="en-US" b="1" dirty="0" err="1">
                <a:latin typeface="Courier New" panose="02070309020205020404" pitchFamily="49" charset="0"/>
                <a:cs typeface="Arial" panose="020B0604020202020204" pitchFamily="34" charset="0"/>
              </a:rPr>
              <a:t>mvn</a:t>
            </a:r>
            <a:r>
              <a:rPr lang="en-GB" altLang="en-US" b="1" dirty="0">
                <a:latin typeface="Courier New" panose="02070309020205020404" pitchFamily="49" charset="0"/>
                <a:cs typeface="Arial" panose="020B0604020202020204" pitchFamily="34" charset="0"/>
              </a:rPr>
              <a:t> package</a:t>
            </a:r>
            <a:endParaRPr lang="en-US" dirty="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48642"/>
            <a:ext cx="22288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9" name="TextBox 8"/>
          <p:cNvSpPr txBox="1">
            <a:spLocks noChangeArrowheads="1"/>
          </p:cNvSpPr>
          <p:nvPr/>
        </p:nvSpPr>
        <p:spPr bwMode="auto">
          <a:xfrm>
            <a:off x="3352800" y="3424348"/>
            <a:ext cx="1600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a:t>Generated classes and resources after compile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29C4CF6-3D4F-4279-B4FA-527FC4C75829}"/>
              </a:ext>
            </a:extLst>
          </p:cNvPr>
          <p:cNvSpPr>
            <a:spLocks noGrp="1"/>
          </p:cNvSpPr>
          <p:nvPr>
            <p:ph type="title"/>
          </p:nvPr>
        </p:nvSpPr>
        <p:spPr/>
        <p:txBody>
          <a:bodyPr/>
          <a:lstStyle/>
          <a:p>
            <a:pPr eaLnBrk="1" hangingPunct="1">
              <a:defRPr/>
            </a:pPr>
            <a:r>
              <a:rPr lang="en-US" altLang="en-US" dirty="0"/>
              <a:t>Running unit test on maven project</a:t>
            </a:r>
          </a:p>
        </p:txBody>
      </p:sp>
      <p:sp>
        <p:nvSpPr>
          <p:cNvPr id="4" name="Content Placeholder 3"/>
          <p:cNvSpPr>
            <a:spLocks noGrp="1"/>
          </p:cNvSpPr>
          <p:nvPr>
            <p:ph idx="1"/>
          </p:nvPr>
        </p:nvSpPr>
        <p:spPr/>
        <p:txBody>
          <a:bodyPr/>
          <a:lstStyle/>
          <a:p>
            <a:r>
              <a:rPr lang="en-US" altLang="en-US" b="1" dirty="0" err="1">
                <a:latin typeface="Courier New" panose="02070309020205020404" pitchFamily="49" charset="0"/>
                <a:cs typeface="Arial" panose="020B0604020202020204" pitchFamily="34" charset="0"/>
              </a:rPr>
              <a:t>mvn</a:t>
            </a:r>
            <a:r>
              <a:rPr lang="en-US" altLang="en-US" b="1" dirty="0">
                <a:latin typeface="Courier New" panose="02070309020205020404" pitchFamily="49" charset="0"/>
                <a:cs typeface="Arial" panose="020B0604020202020204" pitchFamily="34" charset="0"/>
              </a:rPr>
              <a:t> test</a:t>
            </a:r>
            <a:endParaRPr lang="en-GB" altLang="en-US" b="1" dirty="0">
              <a:latin typeface="Courier New" panose="02070309020205020404" pitchFamily="49" charset="0"/>
              <a:cs typeface="Arial" panose="020B0604020202020204" pitchFamily="34" charset="0"/>
            </a:endParaRPr>
          </a:p>
          <a:p>
            <a:endParaRPr lang="en-US" dirty="0"/>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1"/>
            <a:ext cx="66675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1524000" y="1905000"/>
            <a:ext cx="8382000" cy="2133600"/>
            <a:chOff x="0" y="1905000"/>
            <a:chExt cx="8382000" cy="2133600"/>
          </a:xfrm>
        </p:grpSpPr>
        <p:sp>
          <p:nvSpPr>
            <p:cNvPr id="9" name="Line Callout 2 8">
              <a:extLst>
                <a:ext uri="{FF2B5EF4-FFF2-40B4-BE49-F238E27FC236}">
                  <a16:creationId xmlns:a16="http://schemas.microsoft.com/office/drawing/2014/main" id="{3DD25FBC-1E13-4FCA-B64C-8DBB1D7B78A3}"/>
                </a:ext>
              </a:extLst>
            </p:cNvPr>
            <p:cNvSpPr/>
            <p:nvPr/>
          </p:nvSpPr>
          <p:spPr>
            <a:xfrm>
              <a:off x="1905000" y="1905000"/>
              <a:ext cx="6477000" cy="2133600"/>
            </a:xfrm>
            <a:prstGeom prst="borderCallout2">
              <a:avLst>
                <a:gd name="adj1" fmla="val 18750"/>
                <a:gd name="adj2" fmla="val -8333"/>
                <a:gd name="adj3" fmla="val 18750"/>
                <a:gd name="adj4" fmla="val -16667"/>
                <a:gd name="adj5" fmla="val 30172"/>
                <a:gd name="adj6" fmla="val -20785"/>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018" name="TextBox 10"/>
            <p:cNvSpPr txBox="1">
              <a:spLocks noChangeArrowheads="1"/>
            </p:cNvSpPr>
            <p:nvPr/>
          </p:nvSpPr>
          <p:spPr bwMode="auto">
            <a:xfrm>
              <a:off x="0" y="259080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a:t>Maven auto build before test</a:t>
              </a:r>
            </a:p>
          </p:txBody>
        </p:sp>
      </p:grpSp>
      <p:grpSp>
        <p:nvGrpSpPr>
          <p:cNvPr id="3" name="Group 13"/>
          <p:cNvGrpSpPr>
            <a:grpSpLocks/>
          </p:cNvGrpSpPr>
          <p:nvPr/>
        </p:nvGrpSpPr>
        <p:grpSpPr bwMode="auto">
          <a:xfrm>
            <a:off x="1524000" y="4114800"/>
            <a:ext cx="8382000" cy="2209800"/>
            <a:chOff x="0" y="4114800"/>
            <a:chExt cx="8382000" cy="2209800"/>
          </a:xfrm>
        </p:grpSpPr>
        <p:sp>
          <p:nvSpPr>
            <p:cNvPr id="10" name="Line Callout 2 9">
              <a:extLst>
                <a:ext uri="{FF2B5EF4-FFF2-40B4-BE49-F238E27FC236}">
                  <a16:creationId xmlns:a16="http://schemas.microsoft.com/office/drawing/2014/main" id="{4DF9C67E-578E-48CE-AD4C-56504B7C7E39}"/>
                </a:ext>
              </a:extLst>
            </p:cNvPr>
            <p:cNvSpPr/>
            <p:nvPr/>
          </p:nvSpPr>
          <p:spPr>
            <a:xfrm>
              <a:off x="1905000" y="4114800"/>
              <a:ext cx="6477000" cy="2209800"/>
            </a:xfrm>
            <a:prstGeom prst="borderCallout2">
              <a:avLst>
                <a:gd name="adj1" fmla="val 18750"/>
                <a:gd name="adj2" fmla="val -8333"/>
                <a:gd name="adj3" fmla="val 18750"/>
                <a:gd name="adj4" fmla="val -16667"/>
                <a:gd name="adj5" fmla="val 30172"/>
                <a:gd name="adj6" fmla="val -20785"/>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016" name="TextBox 12"/>
            <p:cNvSpPr txBox="1">
              <a:spLocks noChangeArrowheads="1"/>
            </p:cNvSpPr>
            <p:nvPr/>
          </p:nvSpPr>
          <p:spPr bwMode="auto">
            <a:xfrm>
              <a:off x="0" y="4840069"/>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a:t>Test and Report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DF21B69-A47D-4F8E-815A-072BFEEEFE39}"/>
              </a:ext>
            </a:extLst>
          </p:cNvPr>
          <p:cNvSpPr>
            <a:spLocks noGrp="1"/>
          </p:cNvSpPr>
          <p:nvPr>
            <p:ph type="title"/>
          </p:nvPr>
        </p:nvSpPr>
        <p:spPr/>
        <p:txBody>
          <a:bodyPr/>
          <a:lstStyle/>
          <a:p>
            <a:pPr eaLnBrk="1" hangingPunct="1">
              <a:defRPr/>
            </a:pPr>
            <a:r>
              <a:rPr lang="en-US" altLang="en-US"/>
              <a:t>Maven - Project Documents</a:t>
            </a:r>
          </a:p>
        </p:txBody>
      </p:sp>
      <p:sp>
        <p:nvSpPr>
          <p:cNvPr id="2" name="Content Placeholder 1"/>
          <p:cNvSpPr>
            <a:spLocks noGrp="1"/>
          </p:cNvSpPr>
          <p:nvPr>
            <p:ph idx="1"/>
          </p:nvPr>
        </p:nvSpPr>
        <p:spPr>
          <a:xfrm>
            <a:off x="571500" y="1714501"/>
            <a:ext cx="11048999" cy="4267729"/>
          </a:xfrm>
        </p:spPr>
        <p:txBody>
          <a:bodyPr/>
          <a:lstStyle/>
          <a:p>
            <a:pPr marL="285750" indent="-285750">
              <a:lnSpc>
                <a:spcPct val="100000"/>
              </a:lnSpc>
              <a:spcBef>
                <a:spcPct val="20000"/>
              </a:spcBef>
              <a:buClrTx/>
              <a:defRPr/>
            </a:pPr>
            <a:r>
              <a:rPr lang="en-US" dirty="0"/>
              <a:t>Create documentation of the application in one go</a:t>
            </a:r>
          </a:p>
          <a:p>
            <a:pPr marL="285750" indent="-285750">
              <a:lnSpc>
                <a:spcPct val="100000"/>
              </a:lnSpc>
              <a:spcBef>
                <a:spcPct val="20000"/>
              </a:spcBef>
              <a:buClrTx/>
              <a:defRPr/>
            </a:pPr>
            <a:r>
              <a:rPr lang="en-US" dirty="0"/>
              <a:t>Go to the directory where you had created your java project, execute the following </a:t>
            </a:r>
            <a:r>
              <a:rPr lang="en-US" b="1" dirty="0" err="1"/>
              <a:t>mvn</a:t>
            </a:r>
            <a:r>
              <a:rPr lang="en-US" dirty="0"/>
              <a:t> command.</a:t>
            </a:r>
          </a:p>
          <a:p>
            <a:pPr>
              <a:spcBef>
                <a:spcPct val="20000"/>
              </a:spcBef>
              <a:buNone/>
              <a:defRPr/>
            </a:pPr>
            <a:r>
              <a:rPr lang="en-US" dirty="0"/>
              <a:t>     </a:t>
            </a:r>
            <a:r>
              <a:rPr lang="en-US" b="1" dirty="0" err="1"/>
              <a:t>mvn</a:t>
            </a:r>
            <a:r>
              <a:rPr lang="en-US" b="1" dirty="0"/>
              <a:t> site</a:t>
            </a:r>
          </a:p>
          <a:p>
            <a:endParaRPr lang="en-US" dirty="0"/>
          </a:p>
        </p:txBody>
      </p:sp>
      <p:pic>
        <p:nvPicPr>
          <p:cNvPr id="450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76962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BD92807F-EE4C-4F29-9F1B-441EBAFD68ED}"/>
              </a:ext>
            </a:extLst>
          </p:cNvPr>
          <p:cNvSpPr>
            <a:spLocks noGrp="1"/>
          </p:cNvSpPr>
          <p:nvPr>
            <p:ph type="title"/>
          </p:nvPr>
        </p:nvSpPr>
        <p:spPr/>
        <p:txBody>
          <a:bodyPr/>
          <a:lstStyle/>
          <a:p>
            <a:pPr eaLnBrk="1" hangingPunct="1">
              <a:defRPr/>
            </a:pPr>
            <a:r>
              <a:rPr lang="en-US" altLang="en-US"/>
              <a:t>Maven - Project Documents</a:t>
            </a:r>
          </a:p>
        </p:txBody>
      </p:sp>
      <p:pic>
        <p:nvPicPr>
          <p:cNvPr id="4608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0938" y="1447800"/>
            <a:ext cx="9750123"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1672598-A342-4139-948B-1821F86BB4FD}"/>
              </a:ext>
            </a:extLst>
          </p:cNvPr>
          <p:cNvSpPr>
            <a:spLocks noGrp="1"/>
          </p:cNvSpPr>
          <p:nvPr>
            <p:ph type="title"/>
          </p:nvPr>
        </p:nvSpPr>
        <p:spPr/>
        <p:txBody>
          <a:bodyPr/>
          <a:lstStyle/>
          <a:p>
            <a:pPr eaLnBrk="1" hangingPunct="1">
              <a:defRPr/>
            </a:pPr>
            <a:r>
              <a:rPr lang="en-US" altLang="en-US" dirty="0"/>
              <a:t>Convert Maven based Java Project to support Eclipse IDE</a:t>
            </a:r>
          </a:p>
        </p:txBody>
      </p:sp>
      <p:sp>
        <p:nvSpPr>
          <p:cNvPr id="2" name="Content Placeholder 1"/>
          <p:cNvSpPr>
            <a:spLocks noGrp="1"/>
          </p:cNvSpPr>
          <p:nvPr>
            <p:ph idx="1"/>
          </p:nvPr>
        </p:nvSpPr>
        <p:spPr>
          <a:xfrm>
            <a:off x="571501" y="1714501"/>
            <a:ext cx="4229099" cy="4267729"/>
          </a:xfrm>
        </p:spPr>
        <p:txBody>
          <a:bodyPr>
            <a:normAutofit lnSpcReduction="10000"/>
          </a:bodyPr>
          <a:lstStyle/>
          <a:p>
            <a:pPr marL="285750" indent="-285750">
              <a:lnSpc>
                <a:spcPct val="100000"/>
              </a:lnSpc>
              <a:spcBef>
                <a:spcPct val="20000"/>
              </a:spcBef>
              <a:buClrTx/>
              <a:defRPr/>
            </a:pPr>
            <a:r>
              <a:rPr lang="en-US" dirty="0"/>
              <a:t>Go to the directory where you had created your java project, execute the following </a:t>
            </a:r>
            <a:r>
              <a:rPr lang="en-US" b="1" dirty="0" err="1"/>
              <a:t>mvn</a:t>
            </a:r>
            <a:r>
              <a:rPr lang="en-US" dirty="0"/>
              <a:t> command.</a:t>
            </a:r>
          </a:p>
          <a:p>
            <a:pPr>
              <a:spcBef>
                <a:spcPct val="20000"/>
              </a:spcBef>
              <a:buNone/>
              <a:defRPr/>
            </a:pPr>
            <a:r>
              <a:rPr lang="en-US" dirty="0"/>
              <a:t>     </a:t>
            </a:r>
            <a:r>
              <a:rPr lang="en-US" b="1" dirty="0" err="1"/>
              <a:t>mvn</a:t>
            </a:r>
            <a:r>
              <a:rPr lang="en-US" b="1" dirty="0"/>
              <a:t> </a:t>
            </a:r>
            <a:r>
              <a:rPr lang="en-US" b="1" dirty="0" err="1"/>
              <a:t>eclipse:eclipse</a:t>
            </a:r>
            <a:endParaRPr lang="en-US" b="1" dirty="0"/>
          </a:p>
          <a:p>
            <a:pPr marL="285750" indent="-285750">
              <a:lnSpc>
                <a:spcPct val="100000"/>
              </a:lnSpc>
              <a:spcBef>
                <a:spcPct val="20000"/>
              </a:spcBef>
              <a:buClrTx/>
              <a:defRPr/>
            </a:pPr>
            <a:r>
              <a:rPr lang="en-US" dirty="0"/>
              <a:t>Verify Java Project</a:t>
            </a:r>
          </a:p>
          <a:p>
            <a:pPr>
              <a:spcBef>
                <a:spcPct val="20000"/>
              </a:spcBef>
              <a:buNone/>
              <a:defRPr/>
            </a:pPr>
            <a:r>
              <a:rPr lang="en-US" dirty="0"/>
              <a:t>     You will see two new files are created – “.</a:t>
            </a:r>
            <a:r>
              <a:rPr lang="en-US" dirty="0" err="1"/>
              <a:t>classpath</a:t>
            </a:r>
            <a:r>
              <a:rPr lang="en-US" dirty="0"/>
              <a:t>” and  “.project“. Both files are created for Eclipse IDE.</a:t>
            </a:r>
          </a:p>
          <a:p>
            <a:pPr>
              <a:spcBef>
                <a:spcPct val="20000"/>
              </a:spcBef>
              <a:buNone/>
              <a:defRPr/>
            </a:pPr>
            <a:r>
              <a:rPr lang="en-US" dirty="0"/>
              <a:t>	</a:t>
            </a:r>
          </a:p>
          <a:p>
            <a:pPr>
              <a:spcBef>
                <a:spcPct val="20000"/>
              </a:spcBef>
              <a:buNone/>
              <a:defRPr/>
            </a:pPr>
            <a:endParaRPr lang="en-GB" altLang="en-US" b="1" dirty="0">
              <a:latin typeface="Courier New" panose="02070309020205020404" pitchFamily="49" charset="0"/>
              <a:cs typeface="Arial" panose="020B0604020202020204" pitchFamily="34" charset="0"/>
            </a:endParaRPr>
          </a:p>
          <a:p>
            <a:pPr>
              <a:spcBef>
                <a:spcPct val="20000"/>
              </a:spcBef>
              <a:buNone/>
              <a:defRPr/>
            </a:pPr>
            <a:endParaRPr lang="en-GB" altLang="en-US" b="1" dirty="0">
              <a:latin typeface="Courier New" panose="02070309020205020404" pitchFamily="49" charset="0"/>
              <a:cs typeface="Arial" panose="020B0604020202020204" pitchFamily="34" charset="0"/>
            </a:endParaRPr>
          </a:p>
          <a:p>
            <a:pPr>
              <a:spcBef>
                <a:spcPct val="20000"/>
              </a:spcBef>
              <a:buNone/>
              <a:defRPr/>
            </a:pPr>
            <a:endParaRPr lang="en-GB" altLang="en-US" b="1" dirty="0">
              <a:latin typeface="Courier New" panose="02070309020205020404" pitchFamily="49" charset="0"/>
              <a:cs typeface="Arial" panose="020B0604020202020204" pitchFamily="34" charset="0"/>
            </a:endParaRPr>
          </a:p>
          <a:p>
            <a:pPr>
              <a:spcBef>
                <a:spcPct val="20000"/>
              </a:spcBef>
              <a:buNone/>
              <a:defRPr/>
            </a:pPr>
            <a:endParaRPr lang="en-GB" altLang="en-US" b="1" dirty="0">
              <a:latin typeface="Courier New" panose="02070309020205020404" pitchFamily="49" charset="0"/>
              <a:cs typeface="Arial" panose="020B0604020202020204" pitchFamily="34" charset="0"/>
            </a:endParaRPr>
          </a:p>
          <a:p>
            <a:pPr>
              <a:spcBef>
                <a:spcPct val="20000"/>
              </a:spcBef>
              <a:buNone/>
              <a:defRPr/>
            </a:pPr>
            <a:endParaRPr lang="en-GB" altLang="en-US" b="1" dirty="0">
              <a:latin typeface="Courier New" panose="02070309020205020404" pitchFamily="49" charset="0"/>
              <a:cs typeface="Arial" panose="020B0604020202020204" pitchFamily="34" charset="0"/>
            </a:endParaRPr>
          </a:p>
          <a:p>
            <a:pPr>
              <a:spcBef>
                <a:spcPct val="20000"/>
              </a:spcBef>
              <a:buNone/>
              <a:defRPr/>
            </a:pPr>
            <a:endParaRPr lang="en-GB" altLang="en-US" b="1" dirty="0">
              <a:latin typeface="Courier New" panose="02070309020205020404" pitchFamily="49" charset="0"/>
              <a:cs typeface="Arial" panose="020B0604020202020204" pitchFamily="34" charset="0"/>
            </a:endParaRPr>
          </a:p>
          <a:p>
            <a:pPr>
              <a:spcBef>
                <a:spcPct val="20000"/>
              </a:spcBef>
              <a:buNone/>
              <a:defRPr/>
            </a:pPr>
            <a:endParaRPr lang="en-GB" altLang="en-US" b="1" dirty="0">
              <a:latin typeface="Courier New" panose="02070309020205020404" pitchFamily="49" charset="0"/>
              <a:cs typeface="Arial" panose="020B0604020202020204" pitchFamily="34" charset="0"/>
            </a:endParaRPr>
          </a:p>
          <a:p>
            <a:endParaRPr lang="en-US" dirty="0"/>
          </a:p>
        </p:txBody>
      </p:sp>
      <p:pic>
        <p:nvPicPr>
          <p:cNvPr id="4710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1719416"/>
            <a:ext cx="6629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4890B2C-1E7D-4A3E-A2AB-6AEF5579D295}"/>
              </a:ext>
            </a:extLst>
          </p:cNvPr>
          <p:cNvSpPr>
            <a:spLocks noGrp="1"/>
          </p:cNvSpPr>
          <p:nvPr>
            <p:ph type="title"/>
          </p:nvPr>
        </p:nvSpPr>
        <p:spPr/>
        <p:txBody>
          <a:bodyPr>
            <a:normAutofit/>
          </a:bodyPr>
          <a:lstStyle/>
          <a:p>
            <a:pPr eaLnBrk="1" hangingPunct="1">
              <a:defRPr/>
            </a:pPr>
            <a:r>
              <a:rPr lang="en-US" altLang="en-US"/>
              <a:t>Maven - POM</a:t>
            </a:r>
            <a:br>
              <a:rPr lang="en-US" altLang="en-US"/>
            </a:br>
            <a:endParaRPr lang="en-US" altLang="en-US"/>
          </a:p>
        </p:txBody>
      </p:sp>
      <p:sp>
        <p:nvSpPr>
          <p:cNvPr id="3" name="Content Placeholder 2">
            <a:extLst>
              <a:ext uri="{FF2B5EF4-FFF2-40B4-BE49-F238E27FC236}">
                <a16:creationId xmlns:a16="http://schemas.microsoft.com/office/drawing/2014/main" id="{DBBCB26B-7A0A-4331-BCC1-C3881410BAC0}"/>
              </a:ext>
            </a:extLst>
          </p:cNvPr>
          <p:cNvSpPr>
            <a:spLocks noGrp="1"/>
          </p:cNvSpPr>
          <p:nvPr>
            <p:ph idx="1"/>
          </p:nvPr>
        </p:nvSpPr>
        <p:spPr>
          <a:xfrm>
            <a:off x="571500" y="1295400"/>
            <a:ext cx="10706100" cy="4267729"/>
          </a:xfrm>
        </p:spPr>
        <p:txBody>
          <a:bodyPr/>
          <a:lstStyle/>
          <a:p>
            <a:pPr eaLnBrk="1" hangingPunct="1">
              <a:defRPr/>
            </a:pPr>
            <a:r>
              <a:rPr lang="en-US" dirty="0"/>
              <a:t>POM stands for </a:t>
            </a:r>
            <a:r>
              <a:rPr lang="en-US" i="1" dirty="0"/>
              <a:t>Project Object Model</a:t>
            </a:r>
          </a:p>
          <a:p>
            <a:pPr eaLnBrk="1" hangingPunct="1">
              <a:defRPr/>
            </a:pPr>
            <a:r>
              <a:rPr lang="en-US" dirty="0"/>
              <a:t>It is fundamental Unit of Work in Maven. </a:t>
            </a:r>
          </a:p>
          <a:p>
            <a:pPr eaLnBrk="1" hangingPunct="1">
              <a:defRPr/>
            </a:pPr>
            <a:r>
              <a:rPr lang="en-US" dirty="0"/>
              <a:t>It is an XML file. </a:t>
            </a:r>
          </a:p>
          <a:p>
            <a:pPr eaLnBrk="1" hangingPunct="1">
              <a:defRPr/>
            </a:pPr>
            <a:r>
              <a:rPr lang="en-US" dirty="0"/>
              <a:t>It always resides in the base directory of the project as pom.xml.</a:t>
            </a:r>
          </a:p>
          <a:p>
            <a:pPr eaLnBrk="1" hangingPunct="1">
              <a:defRPr/>
            </a:pPr>
            <a:r>
              <a:rPr lang="en-US" b="1" dirty="0"/>
              <a:t>Example POM</a:t>
            </a:r>
          </a:p>
          <a:p>
            <a:pPr>
              <a:defRPr/>
            </a:pPr>
            <a:endParaRPr lang="en-US" dirty="0"/>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00400"/>
            <a:ext cx="701815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5FD609C-2E1F-489B-B725-A3CF5210B7C4}"/>
              </a:ext>
            </a:extLst>
          </p:cNvPr>
          <p:cNvSpPr>
            <a:spLocks noGrp="1"/>
          </p:cNvSpPr>
          <p:nvPr>
            <p:ph type="title"/>
          </p:nvPr>
        </p:nvSpPr>
        <p:spPr/>
        <p:txBody>
          <a:bodyPr/>
          <a:lstStyle/>
          <a:p>
            <a:pPr eaLnBrk="1" hangingPunct="1">
              <a:defRPr/>
            </a:pPr>
            <a:r>
              <a:rPr lang="en-US" altLang="en-US"/>
              <a:t>Maven - POM</a:t>
            </a:r>
          </a:p>
        </p:txBody>
      </p:sp>
      <p:sp>
        <p:nvSpPr>
          <p:cNvPr id="3" name="Content Placeholder 2">
            <a:extLst>
              <a:ext uri="{FF2B5EF4-FFF2-40B4-BE49-F238E27FC236}">
                <a16:creationId xmlns:a16="http://schemas.microsoft.com/office/drawing/2014/main" id="{77B7E1E0-44C3-4D26-8253-3AA7E9F1194D}"/>
              </a:ext>
            </a:extLst>
          </p:cNvPr>
          <p:cNvSpPr>
            <a:spLocks noGrp="1"/>
          </p:cNvSpPr>
          <p:nvPr>
            <p:ph idx="1"/>
          </p:nvPr>
        </p:nvSpPr>
        <p:spPr/>
        <p:txBody>
          <a:bodyPr/>
          <a:lstStyle/>
          <a:p>
            <a:pPr eaLnBrk="1" hangingPunct="1">
              <a:defRPr/>
            </a:pPr>
            <a:r>
              <a:rPr lang="en-US" dirty="0"/>
              <a:t>There is a single POM file for each project. </a:t>
            </a:r>
          </a:p>
          <a:p>
            <a:pPr eaLnBrk="1" hangingPunct="1">
              <a:defRPr/>
            </a:pPr>
            <a:r>
              <a:rPr lang="en-US" dirty="0"/>
              <a:t>All POM files require the </a:t>
            </a:r>
            <a:r>
              <a:rPr lang="en-US" b="1" dirty="0"/>
              <a:t>project</a:t>
            </a:r>
            <a:r>
              <a:rPr lang="en-US" dirty="0"/>
              <a:t> element and three mandatory fields: </a:t>
            </a:r>
            <a:r>
              <a:rPr lang="en-US" b="1" dirty="0" err="1"/>
              <a:t>groupId</a:t>
            </a:r>
            <a:r>
              <a:rPr lang="en-US" b="1" dirty="0"/>
              <a:t>, </a:t>
            </a:r>
            <a:r>
              <a:rPr lang="en-US" b="1" dirty="0" err="1"/>
              <a:t>artifactId,version</a:t>
            </a:r>
            <a:r>
              <a:rPr lang="en-US" b="1" dirty="0"/>
              <a:t>.</a:t>
            </a:r>
            <a:endParaRPr lang="en-US" dirty="0"/>
          </a:p>
          <a:p>
            <a:pPr eaLnBrk="1" hangingPunct="1">
              <a:defRPr/>
            </a:pPr>
            <a:r>
              <a:rPr lang="en-US" dirty="0"/>
              <a:t>Projects notation in repository is </a:t>
            </a:r>
            <a:r>
              <a:rPr lang="en-US" b="1" dirty="0" err="1"/>
              <a:t>groupId:artifactId:version</a:t>
            </a:r>
            <a:r>
              <a:rPr lang="en-US" b="1" dirty="0"/>
              <a:t>.</a:t>
            </a:r>
            <a:endParaRPr lang="en-US" dirty="0"/>
          </a:p>
          <a:p>
            <a:pPr eaLnBrk="1" hangingPunct="1">
              <a:defRPr/>
            </a:pPr>
            <a:r>
              <a:rPr lang="en-US" dirty="0"/>
              <a:t>Root element of POM.xml is </a:t>
            </a:r>
            <a:r>
              <a:rPr lang="en-US" b="1" dirty="0"/>
              <a:t>project</a:t>
            </a:r>
            <a:endParaRPr lang="en-US" dirty="0"/>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08C59D4-03AC-4EC8-93E2-5D14AEF79F2D}"/>
              </a:ext>
            </a:extLst>
          </p:cNvPr>
          <p:cNvSpPr>
            <a:spLocks noGrp="1"/>
          </p:cNvSpPr>
          <p:nvPr>
            <p:ph type="title"/>
          </p:nvPr>
        </p:nvSpPr>
        <p:spPr/>
        <p:txBody>
          <a:bodyPr/>
          <a:lstStyle/>
          <a:p>
            <a:pPr eaLnBrk="1" hangingPunct="1">
              <a:defRPr/>
            </a:pPr>
            <a:r>
              <a:rPr lang="en-US" altLang="en-US"/>
              <a:t>Maven - Build Life Cycle</a:t>
            </a:r>
            <a:br>
              <a:rPr lang="en-US" altLang="en-US"/>
            </a:br>
            <a:endParaRPr lang="en-US" altLang="en-US"/>
          </a:p>
        </p:txBody>
      </p:sp>
      <p:sp>
        <p:nvSpPr>
          <p:cNvPr id="3" name="Content Placeholder 2">
            <a:extLst>
              <a:ext uri="{FF2B5EF4-FFF2-40B4-BE49-F238E27FC236}">
                <a16:creationId xmlns:a16="http://schemas.microsoft.com/office/drawing/2014/main" id="{AB26C79E-4756-4416-9EE5-50F736940B87}"/>
              </a:ext>
            </a:extLst>
          </p:cNvPr>
          <p:cNvSpPr>
            <a:spLocks noGrp="1"/>
          </p:cNvSpPr>
          <p:nvPr>
            <p:ph idx="1"/>
          </p:nvPr>
        </p:nvSpPr>
        <p:spPr>
          <a:xfrm>
            <a:off x="544461" y="1447800"/>
            <a:ext cx="10809339" cy="5220230"/>
          </a:xfrm>
        </p:spPr>
        <p:txBody>
          <a:bodyPr>
            <a:normAutofit fontScale="62500" lnSpcReduction="20000"/>
          </a:bodyPr>
          <a:lstStyle/>
          <a:p>
            <a:pPr marL="0" indent="0">
              <a:buNone/>
              <a:defRPr/>
            </a:pPr>
            <a:r>
              <a:rPr lang="en-US" sz="3300" dirty="0"/>
              <a:t>A </a:t>
            </a:r>
            <a:r>
              <a:rPr lang="en-US" sz="3300" i="1" dirty="0"/>
              <a:t>Build Lifecycle</a:t>
            </a:r>
            <a:r>
              <a:rPr lang="en-US" sz="3300" dirty="0"/>
              <a:t> is a well defined sequence of phases which define the order in which the goals are to be executed</a:t>
            </a:r>
          </a:p>
          <a:p>
            <a:pPr eaLnBrk="1" hangingPunct="1">
              <a:defRPr/>
            </a:pPr>
            <a:r>
              <a:rPr lang="en-US" sz="3300" b="1" dirty="0"/>
              <a:t>Clean Lifecycle</a:t>
            </a:r>
          </a:p>
          <a:p>
            <a:pPr eaLnBrk="1" hangingPunct="1">
              <a:defRPr/>
            </a:pPr>
            <a:r>
              <a:rPr lang="en-US" sz="3300" b="1" dirty="0"/>
              <a:t>Default (or Build) Lifecycle</a:t>
            </a:r>
          </a:p>
          <a:p>
            <a:pPr>
              <a:defRPr/>
            </a:pPr>
            <a:r>
              <a:rPr lang="en-US" sz="3300" dirty="0"/>
              <a:t>This is the primary life cycle of Maven and is used to build the application.</a:t>
            </a:r>
          </a:p>
          <a:p>
            <a:pPr>
              <a:defRPr/>
            </a:pPr>
            <a:r>
              <a:rPr lang="en-US" sz="3300" dirty="0"/>
              <a:t>There are 23 phases. Example phrase.</a:t>
            </a:r>
          </a:p>
          <a:p>
            <a:pPr>
              <a:defRPr/>
            </a:pPr>
            <a:r>
              <a:rPr lang="en-US" sz="3300" dirty="0"/>
              <a:t>   </a:t>
            </a:r>
            <a:r>
              <a:rPr lang="en-US" sz="3300" b="1" dirty="0"/>
              <a:t>validate</a:t>
            </a:r>
            <a:r>
              <a:rPr lang="en-US" sz="3300" dirty="0"/>
              <a:t> - Validates whether project is correct and all necessary         information is available to complete the build process.</a:t>
            </a:r>
          </a:p>
          <a:p>
            <a:pPr>
              <a:defRPr/>
            </a:pPr>
            <a:r>
              <a:rPr lang="en-US" sz="3300" dirty="0"/>
              <a:t>   </a:t>
            </a:r>
            <a:r>
              <a:rPr lang="en-US" sz="3300" b="1" dirty="0"/>
              <a:t>generate-sources </a:t>
            </a:r>
            <a:r>
              <a:rPr lang="en-US" sz="3300" dirty="0"/>
              <a:t>- Generate any source code to be included in compilation phase.</a:t>
            </a:r>
            <a:endParaRPr lang="en-US" sz="3300" b="1" dirty="0"/>
          </a:p>
          <a:p>
            <a:pPr>
              <a:defRPr/>
            </a:pPr>
            <a:r>
              <a:rPr lang="en-US" sz="3300" dirty="0"/>
              <a:t>   </a:t>
            </a:r>
            <a:r>
              <a:rPr lang="en-US" sz="3300" b="1" dirty="0"/>
              <a:t>generate-resources </a:t>
            </a:r>
            <a:r>
              <a:rPr lang="en-US" sz="3300" dirty="0"/>
              <a:t>- Generate resources to be included in the package.</a:t>
            </a:r>
          </a:p>
          <a:p>
            <a:pPr>
              <a:defRPr/>
            </a:pPr>
            <a:r>
              <a:rPr lang="en-US" sz="3300" dirty="0"/>
              <a:t>   </a:t>
            </a:r>
            <a:r>
              <a:rPr lang="en-US" sz="3300" b="1" dirty="0"/>
              <a:t>package </a:t>
            </a:r>
            <a:r>
              <a:rPr lang="en-US" sz="3300" dirty="0"/>
              <a:t>Take the compiled code and package it in its distributable format, such as a JAR, WAR, or EAR file.</a:t>
            </a:r>
          </a:p>
          <a:p>
            <a:pPr>
              <a:defRPr/>
            </a:pPr>
            <a:r>
              <a:rPr lang="en-US" sz="3300" b="1" dirty="0"/>
              <a:t>   compile </a:t>
            </a:r>
            <a:r>
              <a:rPr lang="en-US" sz="3300" dirty="0"/>
              <a:t>- Compile the source code of the project.</a:t>
            </a:r>
            <a:endParaRPr lang="en-US" sz="3300" b="1" dirty="0"/>
          </a:p>
          <a:p>
            <a:pPr eaLnBrk="1" hangingPunct="1">
              <a:defRPr/>
            </a:pPr>
            <a:r>
              <a:rPr lang="en-US" sz="3300" b="1" dirty="0"/>
              <a:t>Site Lifecycle</a:t>
            </a:r>
          </a:p>
          <a:p>
            <a:pPr>
              <a:defRPr/>
            </a:pPr>
            <a:endParaRPr lang="en-US" b="1" dirty="0"/>
          </a:p>
          <a:p>
            <a:pPr>
              <a:defRPr/>
            </a:pPr>
            <a:r>
              <a:rPr lang="en-US"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EAA32B54-37D0-49EA-9CF6-FD8DFED68AAC}"/>
              </a:ext>
            </a:extLst>
          </p:cNvPr>
          <p:cNvSpPr>
            <a:spLocks noGrp="1" noChangeArrowheads="1"/>
          </p:cNvSpPr>
          <p:nvPr>
            <p:ph type="title"/>
          </p:nvPr>
        </p:nvSpPr>
        <p:spPr/>
        <p:txBody>
          <a:bodyPr/>
          <a:lstStyle/>
          <a:p>
            <a:pPr eaLnBrk="1" hangingPunct="1">
              <a:defRPr/>
            </a:pPr>
            <a:r>
              <a:rPr lang="en-US" altLang="en-US"/>
              <a:t>Course Objectives</a:t>
            </a:r>
          </a:p>
        </p:txBody>
      </p:sp>
      <p:sp>
        <p:nvSpPr>
          <p:cNvPr id="11267" name="Rectangle 7"/>
          <p:cNvSpPr>
            <a:spLocks noGrp="1" noChangeArrowheads="1"/>
          </p:cNvSpPr>
          <p:nvPr>
            <p:ph idx="1"/>
          </p:nvPr>
        </p:nvSpPr>
        <p:spPr>
          <a:xfrm>
            <a:off x="571500" y="1714501"/>
            <a:ext cx="10782299" cy="4267729"/>
          </a:xfrm>
        </p:spPr>
        <p:txBody>
          <a:bodyPr/>
          <a:lstStyle/>
          <a:p>
            <a:pPr eaLnBrk="1" hangingPunct="1"/>
            <a:r>
              <a:rPr lang="en-US" altLang="en-US" dirty="0"/>
              <a:t>At the end of the course, you will have acquired sufficient knowledge to:</a:t>
            </a:r>
          </a:p>
          <a:p>
            <a:pPr lvl="1" eaLnBrk="1" hangingPunct="1"/>
            <a:r>
              <a:rPr lang="en-US" altLang="en-US" dirty="0"/>
              <a:t>Using Maven with advance knowledge of configurations.</a:t>
            </a:r>
          </a:p>
          <a:p>
            <a:pPr lvl="1" eaLnBrk="1" hangingPunct="1"/>
            <a:r>
              <a:rPr lang="en-US" altLang="en-US" dirty="0"/>
              <a:t>Understanding automation build process with maven.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D5DC59D-A24E-4BEB-9F4E-CF56C0D365F5}"/>
              </a:ext>
            </a:extLst>
          </p:cNvPr>
          <p:cNvSpPr>
            <a:spLocks noGrp="1"/>
          </p:cNvSpPr>
          <p:nvPr>
            <p:ph type="title"/>
          </p:nvPr>
        </p:nvSpPr>
        <p:spPr/>
        <p:txBody>
          <a:bodyPr/>
          <a:lstStyle/>
          <a:p>
            <a:pPr eaLnBrk="1" hangingPunct="1">
              <a:defRPr/>
            </a:pPr>
            <a:r>
              <a:rPr lang="en-US" altLang="en-US"/>
              <a:t>Maven - Plug-ins</a:t>
            </a:r>
            <a:br>
              <a:rPr lang="en-US" altLang="en-US"/>
            </a:br>
            <a:endParaRPr lang="en-US" altLang="en-US"/>
          </a:p>
        </p:txBody>
      </p:sp>
      <p:sp>
        <p:nvSpPr>
          <p:cNvPr id="3" name="Content Placeholder 2">
            <a:extLst>
              <a:ext uri="{FF2B5EF4-FFF2-40B4-BE49-F238E27FC236}">
                <a16:creationId xmlns:a16="http://schemas.microsoft.com/office/drawing/2014/main" id="{C0227A84-4F07-4752-897F-4137CFCFAA00}"/>
              </a:ext>
            </a:extLst>
          </p:cNvPr>
          <p:cNvSpPr>
            <a:spLocks noGrp="1"/>
          </p:cNvSpPr>
          <p:nvPr>
            <p:ph idx="1"/>
          </p:nvPr>
        </p:nvSpPr>
        <p:spPr>
          <a:xfrm>
            <a:off x="571500" y="1371601"/>
            <a:ext cx="10248899" cy="4610630"/>
          </a:xfrm>
        </p:spPr>
        <p:txBody>
          <a:bodyPr>
            <a:normAutofit/>
          </a:bodyPr>
          <a:lstStyle/>
          <a:p>
            <a:pPr eaLnBrk="1" hangingPunct="1">
              <a:defRPr/>
            </a:pPr>
            <a:r>
              <a:rPr lang="en-US" dirty="0"/>
              <a:t>Maven is actually a plugin execution framework where every task is actually done by plugins. </a:t>
            </a:r>
          </a:p>
          <a:p>
            <a:pPr>
              <a:defRPr/>
            </a:pPr>
            <a:endParaRPr lang="en-US" dirty="0"/>
          </a:p>
          <a:p>
            <a:pPr eaLnBrk="1" hangingPunct="1">
              <a:defRPr/>
            </a:pPr>
            <a:r>
              <a:rPr lang="en-US" dirty="0"/>
              <a:t>A plugin generally provides a set of goals and which can be executed using following syntax: </a:t>
            </a:r>
            <a:r>
              <a:rPr lang="en-US" dirty="0" err="1"/>
              <a:t>mvn</a:t>
            </a:r>
            <a:r>
              <a:rPr lang="en-US" dirty="0"/>
              <a:t> [plugin name]:[goal name]</a:t>
            </a:r>
          </a:p>
          <a:p>
            <a:pPr marL="0" indent="0" eaLnBrk="1" hangingPunct="1">
              <a:buNone/>
              <a:defRPr/>
            </a:pPr>
            <a:r>
              <a:rPr lang="en-US" dirty="0"/>
              <a:t>    Example: </a:t>
            </a:r>
            <a:r>
              <a:rPr lang="en-US" dirty="0" err="1"/>
              <a:t>mvn</a:t>
            </a:r>
            <a:r>
              <a:rPr lang="en-US" dirty="0"/>
              <a:t> </a:t>
            </a:r>
            <a:r>
              <a:rPr lang="en-US" dirty="0" err="1"/>
              <a:t>compiler:compile</a:t>
            </a:r>
            <a:endParaRPr lang="en-US" dirty="0"/>
          </a:p>
          <a:p>
            <a:pPr>
              <a:defRPr/>
            </a:pPr>
            <a:endParaRPr lang="en-US" dirty="0"/>
          </a:p>
          <a:p>
            <a:pPr eaLnBrk="1" hangingPunct="1">
              <a:defRPr/>
            </a:pPr>
            <a:r>
              <a:rPr lang="en-US" dirty="0"/>
              <a:t>Maven provided following two types of Plugins:</a:t>
            </a:r>
          </a:p>
          <a:p>
            <a:pPr marL="0" indent="0" eaLnBrk="1" hangingPunct="1">
              <a:buNone/>
              <a:defRPr/>
            </a:pPr>
            <a:r>
              <a:rPr lang="en-US" dirty="0"/>
              <a:t>   Build plugins - configured in the &lt;build/&gt; element of pom.xml</a:t>
            </a:r>
          </a:p>
          <a:p>
            <a:pPr marL="0" indent="0">
              <a:buNone/>
              <a:defRPr/>
            </a:pPr>
            <a:r>
              <a:rPr lang="en-US" dirty="0"/>
              <a:t>   Reporting plugins - configured in the &lt;reporting/&gt; element of the pom.xml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80D98B6-0D29-4D4C-A927-8CE3956049BF}"/>
              </a:ext>
            </a:extLst>
          </p:cNvPr>
          <p:cNvSpPr>
            <a:spLocks noGrp="1"/>
          </p:cNvSpPr>
          <p:nvPr>
            <p:ph type="title"/>
          </p:nvPr>
        </p:nvSpPr>
        <p:spPr/>
        <p:txBody>
          <a:bodyPr/>
          <a:lstStyle/>
          <a:p>
            <a:pPr eaLnBrk="1" hangingPunct="1">
              <a:defRPr/>
            </a:pPr>
            <a:r>
              <a:rPr lang="en-US" altLang="en-US"/>
              <a:t>Maven - Plug-ins</a:t>
            </a:r>
            <a:br>
              <a:rPr lang="en-US" altLang="en-US"/>
            </a:br>
            <a:endParaRPr lang="en-US" altLang="en-US"/>
          </a:p>
        </p:txBody>
      </p:sp>
      <p:sp>
        <p:nvSpPr>
          <p:cNvPr id="2" name="Content Placeholder 1"/>
          <p:cNvSpPr>
            <a:spLocks noGrp="1"/>
          </p:cNvSpPr>
          <p:nvPr>
            <p:ph idx="1"/>
          </p:nvPr>
        </p:nvSpPr>
        <p:spPr/>
        <p:txBody>
          <a:bodyPr/>
          <a:lstStyle/>
          <a:p>
            <a:endParaRPr lang="en-US"/>
          </a:p>
        </p:txBody>
      </p:sp>
      <p:graphicFrame>
        <p:nvGraphicFramePr>
          <p:cNvPr id="52227" name="Object 1038"/>
          <p:cNvGraphicFramePr>
            <a:graphicFrameLocks noChangeAspect="1"/>
          </p:cNvGraphicFramePr>
          <p:nvPr>
            <p:extLst>
              <p:ext uri="{D42A27DB-BD31-4B8C-83A1-F6EECF244321}">
                <p14:modId xmlns:p14="http://schemas.microsoft.com/office/powerpoint/2010/main" val="3079391924"/>
              </p:ext>
            </p:extLst>
          </p:nvPr>
        </p:nvGraphicFramePr>
        <p:xfrm>
          <a:off x="3276600" y="1026612"/>
          <a:ext cx="6400799" cy="5643506"/>
        </p:xfrm>
        <a:graphic>
          <a:graphicData uri="http://schemas.openxmlformats.org/presentationml/2006/ole">
            <mc:AlternateContent xmlns:mc="http://schemas.openxmlformats.org/markup-compatibility/2006">
              <mc:Choice xmlns:v="urn:schemas-microsoft-com:vml" Requires="v">
                <p:oleObj spid="_x0000_s2050" name="Bitmap Image" r:id="rId3" imgW="4904762" imgH="4323810" progId="Paint.Picture">
                  <p:embed/>
                </p:oleObj>
              </mc:Choice>
              <mc:Fallback>
                <p:oleObj name="Bitmap Image" r:id="rId3" imgW="4904762" imgH="4323810" progId="Paint.Picture">
                  <p:embed/>
                  <p:pic>
                    <p:nvPicPr>
                      <p:cNvPr id="52227"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026612"/>
                        <a:ext cx="6400799" cy="5643506"/>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095B07B-3B59-4412-99C7-9F794FF9413A}"/>
              </a:ext>
            </a:extLst>
          </p:cNvPr>
          <p:cNvSpPr>
            <a:spLocks noGrp="1"/>
          </p:cNvSpPr>
          <p:nvPr>
            <p:ph type="title"/>
          </p:nvPr>
        </p:nvSpPr>
        <p:spPr/>
        <p:txBody>
          <a:bodyPr/>
          <a:lstStyle/>
          <a:p>
            <a:pPr eaLnBrk="1" hangingPunct="1">
              <a:defRPr/>
            </a:pPr>
            <a:r>
              <a:rPr lang="en-US" altLang="en-US"/>
              <a:t>Exercise</a:t>
            </a:r>
          </a:p>
        </p:txBody>
      </p:sp>
      <p:sp>
        <p:nvSpPr>
          <p:cNvPr id="53251" name="Content Placeholder 2"/>
          <p:cNvSpPr>
            <a:spLocks noGrp="1" noChangeArrowheads="1"/>
          </p:cNvSpPr>
          <p:nvPr>
            <p:ph idx="1"/>
          </p:nvPr>
        </p:nvSpPr>
        <p:spPr>
          <a:xfrm>
            <a:off x="581332" y="1524000"/>
            <a:ext cx="9334500" cy="4267729"/>
          </a:xfrm>
        </p:spPr>
        <p:txBody>
          <a:bodyPr/>
          <a:lstStyle/>
          <a:p>
            <a:pPr eaLnBrk="1" hangingPunct="1"/>
            <a:r>
              <a:rPr lang="en-US" altLang="en-US" dirty="0"/>
              <a:t>10 minutes </a:t>
            </a:r>
          </a:p>
          <a:p>
            <a:pPr eaLnBrk="1" hangingPunct="1"/>
            <a:r>
              <a:rPr lang="en-US" altLang="en-US" dirty="0"/>
              <a:t>Create a new project with name {trainee-name}</a:t>
            </a:r>
          </a:p>
          <a:p>
            <a:pPr eaLnBrk="1" hangingPunct="1"/>
            <a:r>
              <a:rPr lang="en-US" altLang="en-US" dirty="0"/>
              <a:t>Use Maven to generate Eclipse project</a:t>
            </a:r>
          </a:p>
          <a:p>
            <a:pPr eaLnBrk="1" hangingPunct="1"/>
            <a:r>
              <a:rPr lang="en-US" altLang="en-US" dirty="0"/>
              <a:t>Write simple “HelloWorld” class which print out {trainee-name}</a:t>
            </a:r>
          </a:p>
          <a:p>
            <a:pPr eaLnBrk="1" hangingPunct="1"/>
            <a:r>
              <a:rPr lang="en-US" altLang="en-US" dirty="0"/>
              <a:t>Write simple unit test “</a:t>
            </a:r>
            <a:r>
              <a:rPr lang="en-US" altLang="en-US" dirty="0" err="1"/>
              <a:t>HelloWorldTest</a:t>
            </a:r>
            <a:r>
              <a:rPr lang="en-US" altLang="en-US" dirty="0"/>
              <a:t>” using JUnit4</a:t>
            </a:r>
          </a:p>
          <a:p>
            <a:pPr eaLnBrk="1" hangingPunct="1"/>
            <a:r>
              <a:rPr lang="en-US" altLang="en-US" dirty="0"/>
              <a:t>Submit project to trainer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ctrTitle"/>
          </p:nvPr>
        </p:nvSpPr>
        <p:spPr/>
        <p:txBody>
          <a:bodyPr/>
          <a:lstStyle/>
          <a:p>
            <a:pPr eaLnBrk="1" hangingPunct="1"/>
            <a:r>
              <a:rPr lang="en-US" altLang="en-US" dirty="0"/>
              <a:t>Maven Principles Detail</a:t>
            </a: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010562A-D7CF-4183-B0D6-7868D7912C26}"/>
              </a:ext>
            </a:extLst>
          </p:cNvPr>
          <p:cNvSpPr>
            <a:spLocks noGrp="1"/>
          </p:cNvSpPr>
          <p:nvPr>
            <p:ph type="title"/>
          </p:nvPr>
        </p:nvSpPr>
        <p:spPr/>
        <p:txBody>
          <a:bodyPr/>
          <a:lstStyle/>
          <a:p>
            <a:pPr eaLnBrk="1" hangingPunct="1">
              <a:defRPr/>
            </a:pPr>
            <a:r>
              <a:rPr lang="en-US" altLang="en-US"/>
              <a:t>Maven - Manage Dependencies</a:t>
            </a:r>
          </a:p>
        </p:txBody>
      </p:sp>
      <p:sp>
        <p:nvSpPr>
          <p:cNvPr id="2" name="Content Placeholder 1"/>
          <p:cNvSpPr>
            <a:spLocks noGrp="1"/>
          </p:cNvSpPr>
          <p:nvPr>
            <p:ph idx="1"/>
          </p:nvPr>
        </p:nvSpPr>
        <p:spPr>
          <a:xfrm>
            <a:off x="571500" y="1714501"/>
            <a:ext cx="10401299" cy="4267729"/>
          </a:xfrm>
        </p:spPr>
        <p:txBody>
          <a:bodyPr/>
          <a:lstStyle/>
          <a:p>
            <a:r>
              <a:rPr lang="en-US" dirty="0"/>
              <a:t>One of the core features of Maven is Dependency Management</a:t>
            </a:r>
            <a:endParaRPr lang="en-US" kern="0" dirty="0"/>
          </a:p>
          <a:p>
            <a:endParaRPr lang="en-US" dirty="0"/>
          </a:p>
        </p:txBody>
      </p:sp>
      <p:pic>
        <p:nvPicPr>
          <p:cNvPr id="563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89" y="2291027"/>
            <a:ext cx="8424411" cy="392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14B279F7-3745-4A49-9CA0-0C8C814515FA}"/>
              </a:ext>
            </a:extLst>
          </p:cNvPr>
          <p:cNvSpPr>
            <a:spLocks noGrp="1"/>
          </p:cNvSpPr>
          <p:nvPr>
            <p:ph type="title"/>
          </p:nvPr>
        </p:nvSpPr>
        <p:spPr/>
        <p:txBody>
          <a:bodyPr/>
          <a:lstStyle/>
          <a:p>
            <a:pPr eaLnBrk="1" hangingPunct="1">
              <a:defRPr/>
            </a:pPr>
            <a:r>
              <a:rPr lang="en-US" altLang="en-US"/>
              <a:t>Maven - Manage Dependencies</a:t>
            </a:r>
          </a:p>
        </p:txBody>
      </p:sp>
      <p:sp>
        <p:nvSpPr>
          <p:cNvPr id="2" name="Content Placeholder 1"/>
          <p:cNvSpPr>
            <a:spLocks noGrp="1"/>
          </p:cNvSpPr>
          <p:nvPr>
            <p:ph idx="1"/>
          </p:nvPr>
        </p:nvSpPr>
        <p:spPr>
          <a:xfrm>
            <a:off x="571500" y="1382898"/>
            <a:ext cx="10553699" cy="4267729"/>
          </a:xfrm>
        </p:spPr>
        <p:txBody>
          <a:bodyPr/>
          <a:lstStyle/>
          <a:p>
            <a:r>
              <a:rPr lang="fr-FR" kern="0" dirty="0" err="1"/>
              <a:t>Maven</a:t>
            </a:r>
            <a:r>
              <a:rPr lang="fr-FR" kern="0" dirty="0"/>
              <a:t> uses </a:t>
            </a:r>
            <a:r>
              <a:rPr lang="fr-FR" kern="0" dirty="0" err="1"/>
              <a:t>binary</a:t>
            </a:r>
            <a:r>
              <a:rPr lang="fr-FR" kern="0" dirty="0"/>
              <a:t> </a:t>
            </a:r>
            <a:r>
              <a:rPr lang="fr-FR" kern="0" dirty="0" err="1"/>
              <a:t>dependencies</a:t>
            </a:r>
            <a:r>
              <a:rPr lang="fr-FR" kern="0" dirty="0"/>
              <a:t> </a:t>
            </a:r>
            <a:r>
              <a:rPr lang="fr-FR" kern="0" dirty="0" err="1"/>
              <a:t>from</a:t>
            </a:r>
            <a:r>
              <a:rPr lang="fr-FR" kern="0" dirty="0"/>
              <a:t> local and </a:t>
            </a:r>
            <a:r>
              <a:rPr lang="fr-FR" kern="0" dirty="0" err="1"/>
              <a:t>remote</a:t>
            </a:r>
            <a:r>
              <a:rPr lang="fr-FR" kern="0" dirty="0"/>
              <a:t> </a:t>
            </a:r>
            <a:r>
              <a:rPr lang="fr-FR" kern="0" dirty="0" err="1"/>
              <a:t>repositories</a:t>
            </a:r>
            <a:r>
              <a:rPr lang="fr-FR" kern="0" dirty="0"/>
              <a:t> </a:t>
            </a:r>
            <a:r>
              <a:rPr lang="fr-FR" kern="0" dirty="0" err="1"/>
              <a:t>transparently</a:t>
            </a:r>
            <a:r>
              <a:rPr lang="fr-FR" kern="0" dirty="0"/>
              <a:t> </a:t>
            </a:r>
            <a:r>
              <a:rPr lang="fr-FR" kern="0" dirty="0" err="1"/>
              <a:t>from</a:t>
            </a:r>
            <a:r>
              <a:rPr lang="fr-FR" kern="0" dirty="0"/>
              <a:t> </a:t>
            </a:r>
            <a:r>
              <a:rPr lang="fr-FR" kern="0" dirty="0" err="1"/>
              <a:t>user’s</a:t>
            </a:r>
            <a:r>
              <a:rPr lang="fr-FR" kern="0" dirty="0"/>
              <a:t> </a:t>
            </a:r>
            <a:r>
              <a:rPr lang="fr-FR" kern="0" dirty="0" err="1"/>
              <a:t>view</a:t>
            </a:r>
            <a:r>
              <a:rPr lang="fr-FR" kern="0" dirty="0"/>
              <a:t>.</a:t>
            </a:r>
            <a:endParaRPr lang="en-US" kern="0" dirty="0"/>
          </a:p>
          <a:p>
            <a:endParaRPr lang="en-US" dirty="0"/>
          </a:p>
        </p:txBody>
      </p:sp>
      <p:grpSp>
        <p:nvGrpSpPr>
          <p:cNvPr id="57348" name="Group 19"/>
          <p:cNvGrpSpPr>
            <a:grpSpLocks/>
          </p:cNvGrpSpPr>
          <p:nvPr/>
        </p:nvGrpSpPr>
        <p:grpSpPr bwMode="auto">
          <a:xfrm>
            <a:off x="2892425" y="2362200"/>
            <a:ext cx="6407150" cy="4035425"/>
            <a:chOff x="1763713" y="2667000"/>
            <a:chExt cx="6407150" cy="4035425"/>
          </a:xfrm>
        </p:grpSpPr>
        <p:grpSp>
          <p:nvGrpSpPr>
            <p:cNvPr id="57349" name="Group 18"/>
            <p:cNvGrpSpPr>
              <a:grpSpLocks/>
            </p:cNvGrpSpPr>
            <p:nvPr/>
          </p:nvGrpSpPr>
          <p:grpSpPr bwMode="auto">
            <a:xfrm>
              <a:off x="1763713" y="2670175"/>
              <a:ext cx="1752600" cy="2057400"/>
              <a:chOff x="1763713" y="2670175"/>
              <a:chExt cx="1752600" cy="2057400"/>
            </a:xfrm>
          </p:grpSpPr>
          <p:sp>
            <p:nvSpPr>
              <p:cNvPr id="57359" name="Oval 6"/>
              <p:cNvSpPr>
                <a:spLocks noChangeArrowheads="1"/>
              </p:cNvSpPr>
              <p:nvPr/>
            </p:nvSpPr>
            <p:spPr bwMode="auto">
              <a:xfrm>
                <a:off x="1763713" y="2670175"/>
                <a:ext cx="762000" cy="762000"/>
              </a:xfrm>
              <a:prstGeom prst="ellipse">
                <a:avLst/>
              </a:prstGeom>
              <a:gradFill rotWithShape="1">
                <a:gsLst>
                  <a:gs pos="0">
                    <a:srgbClr val="FFFF99"/>
                  </a:gs>
                  <a:gs pos="100000">
                    <a:srgbClr val="DCDC84"/>
                  </a:gs>
                </a:gsLst>
                <a:lin ang="5400000" scaled="1"/>
              </a:gra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A</a:t>
                </a:r>
                <a:endParaRPr lang="en-US" altLang="en-US">
                  <a:latin typeface="Arial Narrow" panose="020B0606020202030204" pitchFamily="34" charset="0"/>
                  <a:cs typeface="Arial" panose="020B0604020202020204" pitchFamily="34" charset="0"/>
                </a:endParaRPr>
              </a:p>
            </p:txBody>
          </p:sp>
          <p:sp>
            <p:nvSpPr>
              <p:cNvPr id="57360" name="Oval 7"/>
              <p:cNvSpPr>
                <a:spLocks noChangeArrowheads="1"/>
              </p:cNvSpPr>
              <p:nvPr/>
            </p:nvSpPr>
            <p:spPr bwMode="auto">
              <a:xfrm>
                <a:off x="2754313" y="2670175"/>
                <a:ext cx="762000" cy="762000"/>
              </a:xfrm>
              <a:prstGeom prst="ellipse">
                <a:avLst/>
              </a:prstGeom>
              <a:gradFill rotWithShape="1">
                <a:gsLst>
                  <a:gs pos="0">
                    <a:srgbClr val="FFFF99"/>
                  </a:gs>
                  <a:gs pos="100000">
                    <a:srgbClr val="DCDC84"/>
                  </a:gs>
                </a:gsLst>
                <a:lin ang="5400000" scaled="1"/>
              </a:gra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B</a:t>
                </a:r>
                <a:endParaRPr lang="en-US" altLang="en-US">
                  <a:latin typeface="Arial Narrow" panose="020B0606020202030204" pitchFamily="34" charset="0"/>
                  <a:cs typeface="Arial" panose="020B0604020202020204" pitchFamily="34" charset="0"/>
                </a:endParaRPr>
              </a:p>
            </p:txBody>
          </p:sp>
          <p:sp>
            <p:nvSpPr>
              <p:cNvPr id="57361" name="Oval 8"/>
              <p:cNvSpPr>
                <a:spLocks noChangeArrowheads="1"/>
              </p:cNvSpPr>
              <p:nvPr/>
            </p:nvSpPr>
            <p:spPr bwMode="auto">
              <a:xfrm>
                <a:off x="2220913" y="3965575"/>
                <a:ext cx="762000" cy="762000"/>
              </a:xfrm>
              <a:prstGeom prst="ellipse">
                <a:avLst/>
              </a:prstGeom>
              <a:gradFill rotWithShape="1">
                <a:gsLst>
                  <a:gs pos="0">
                    <a:srgbClr val="FFFF99"/>
                  </a:gs>
                  <a:gs pos="100000">
                    <a:srgbClr val="DCDC84"/>
                  </a:gs>
                </a:gsLst>
                <a:lin ang="5400000" scaled="1"/>
              </a:gra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C</a:t>
                </a:r>
                <a:endParaRPr lang="en-US" altLang="en-US">
                  <a:latin typeface="Arial Narrow" panose="020B0606020202030204" pitchFamily="34" charset="0"/>
                  <a:cs typeface="Arial" panose="020B0604020202020204" pitchFamily="34" charset="0"/>
                </a:endParaRPr>
              </a:p>
            </p:txBody>
          </p:sp>
          <p:sp>
            <p:nvSpPr>
              <p:cNvPr id="57362" name="Line 9"/>
              <p:cNvSpPr>
                <a:spLocks noChangeShapeType="1"/>
              </p:cNvSpPr>
              <p:nvPr/>
            </p:nvSpPr>
            <p:spPr bwMode="auto">
              <a:xfrm flipH="1" flipV="1">
                <a:off x="2220913" y="3432175"/>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3" name="Line 10"/>
              <p:cNvSpPr>
                <a:spLocks noChangeShapeType="1"/>
              </p:cNvSpPr>
              <p:nvPr/>
            </p:nvSpPr>
            <p:spPr bwMode="auto">
              <a:xfrm flipV="1">
                <a:off x="2754313" y="34321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7350" name="Text Box 12"/>
            <p:cNvSpPr txBox="1">
              <a:spLocks noChangeArrowheads="1"/>
            </p:cNvSpPr>
            <p:nvPr/>
          </p:nvSpPr>
          <p:spPr bwMode="auto">
            <a:xfrm>
              <a:off x="4211638" y="2667000"/>
              <a:ext cx="3959225" cy="180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50000"/>
                </a:spcBef>
                <a:buClrTx/>
                <a:buFontTx/>
                <a:buNone/>
              </a:pPr>
              <a:r>
                <a:rPr lang="en-US" altLang="en-US" sz="1400" b="1" dirty="0">
                  <a:latin typeface="Courier New" panose="02070309020205020404" pitchFamily="49" charset="0"/>
                  <a:cs typeface="Arial" panose="020B0604020202020204" pitchFamily="34" charset="0"/>
                </a:rPr>
                <a:t>&lt;dependencies&gt;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  &lt;dependency&gt;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    &lt;</a:t>
              </a:r>
              <a:r>
                <a:rPr lang="en-US" altLang="en-US" sz="1400" b="1" dirty="0" err="1">
                  <a:latin typeface="Courier New" panose="02070309020205020404" pitchFamily="49" charset="0"/>
                  <a:cs typeface="Arial" panose="020B0604020202020204" pitchFamily="34" charset="0"/>
                </a:rPr>
                <a:t>groupId</a:t>
              </a:r>
              <a:r>
                <a:rPr lang="en-US" altLang="en-US" sz="1400" b="1" dirty="0">
                  <a:latin typeface="Courier New" panose="02070309020205020404" pitchFamily="49" charset="0"/>
                  <a:cs typeface="Arial" panose="020B0604020202020204" pitchFamily="34" charset="0"/>
                </a:rPr>
                <a:t>&gt;</a:t>
              </a:r>
              <a:r>
                <a:rPr lang="en-US" altLang="en-US" sz="1400" b="1" dirty="0" err="1">
                  <a:latin typeface="Courier New" panose="02070309020205020404" pitchFamily="49" charset="0"/>
                  <a:cs typeface="Arial" panose="020B0604020202020204" pitchFamily="34" charset="0"/>
                </a:rPr>
                <a:t>com.acme</a:t>
              </a:r>
              <a:r>
                <a:rPr lang="en-US" altLang="en-US" sz="1400" b="1" dirty="0">
                  <a:latin typeface="Courier New" panose="02070309020205020404" pitchFamily="49" charset="0"/>
                  <a:cs typeface="Arial" panose="020B0604020202020204" pitchFamily="34" charset="0"/>
                </a:rPr>
                <a:t>&lt;/</a:t>
              </a:r>
              <a:r>
                <a:rPr lang="en-US" altLang="en-US" sz="1400" b="1" dirty="0" err="1">
                  <a:latin typeface="Courier New" panose="02070309020205020404" pitchFamily="49" charset="0"/>
                  <a:cs typeface="Arial" panose="020B0604020202020204" pitchFamily="34" charset="0"/>
                </a:rPr>
                <a:t>groupId</a:t>
              </a:r>
              <a:r>
                <a:rPr lang="en-US" altLang="en-US" sz="1400" b="1" dirty="0">
                  <a:latin typeface="Courier New" panose="02070309020205020404" pitchFamily="49" charset="0"/>
                  <a:cs typeface="Arial" panose="020B0604020202020204" pitchFamily="34" charset="0"/>
                </a:rPr>
                <a:t>&gt;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    &lt;</a:t>
              </a:r>
              <a:r>
                <a:rPr lang="en-US" altLang="en-US" sz="1400" b="1" dirty="0" err="1">
                  <a:latin typeface="Courier New" panose="02070309020205020404" pitchFamily="49" charset="0"/>
                  <a:cs typeface="Arial" panose="020B0604020202020204" pitchFamily="34" charset="0"/>
                </a:rPr>
                <a:t>artifactId</a:t>
              </a:r>
              <a:r>
                <a:rPr lang="en-US" altLang="en-US" sz="1400" b="1" dirty="0">
                  <a:latin typeface="Courier New" panose="02070309020205020404" pitchFamily="49" charset="0"/>
                  <a:cs typeface="Arial" panose="020B0604020202020204" pitchFamily="34" charset="0"/>
                </a:rPr>
                <a:t>&gt;B&lt;/</a:t>
              </a:r>
              <a:r>
                <a:rPr lang="en-US" altLang="en-US" sz="1400" b="1" dirty="0" err="1">
                  <a:latin typeface="Courier New" panose="02070309020205020404" pitchFamily="49" charset="0"/>
                  <a:cs typeface="Arial" panose="020B0604020202020204" pitchFamily="34" charset="0"/>
                </a:rPr>
                <a:t>artifactId</a:t>
              </a:r>
              <a:r>
                <a:rPr lang="en-US" altLang="en-US" sz="1400" b="1" dirty="0">
                  <a:latin typeface="Courier New" panose="02070309020205020404" pitchFamily="49" charset="0"/>
                  <a:cs typeface="Arial" panose="020B0604020202020204" pitchFamily="34" charset="0"/>
                </a:rPr>
                <a:t>&gt;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    &lt;version&gt;</a:t>
              </a:r>
              <a:r>
                <a:rPr lang="en-US" altLang="en-US" sz="1400" b="1" dirty="0">
                  <a:solidFill>
                    <a:srgbClr val="FF6600"/>
                  </a:solidFill>
                  <a:latin typeface="Courier New" panose="02070309020205020404" pitchFamily="49" charset="0"/>
                  <a:cs typeface="Arial" panose="020B0604020202020204" pitchFamily="34" charset="0"/>
                </a:rPr>
                <a:t>1.0</a:t>
              </a:r>
              <a:r>
                <a:rPr lang="en-US" altLang="en-US" sz="1400" b="1" dirty="0">
                  <a:latin typeface="Courier New" panose="02070309020205020404" pitchFamily="49" charset="0"/>
                  <a:cs typeface="Arial" panose="020B0604020202020204" pitchFamily="34" charset="0"/>
                </a:rPr>
                <a:t>&lt;/version&gt;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    </a:t>
              </a:r>
              <a:r>
                <a:rPr lang="en-US" altLang="en-US" sz="1400" b="1" dirty="0">
                  <a:solidFill>
                    <a:srgbClr val="FF6600"/>
                  </a:solidFill>
                  <a:latin typeface="Courier New" panose="02070309020205020404" pitchFamily="49" charset="0"/>
                  <a:cs typeface="Arial" panose="020B0604020202020204" pitchFamily="34" charset="0"/>
                </a:rPr>
                <a:t>&lt;scope&gt;compile&lt;/scope&gt;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  &lt;/dependency&gt;</a:t>
              </a:r>
              <a:br>
                <a:rPr lang="en-US" altLang="en-US" sz="1400" b="1" dirty="0">
                  <a:latin typeface="Courier New" panose="02070309020205020404" pitchFamily="49" charset="0"/>
                  <a:cs typeface="Arial" panose="020B0604020202020204" pitchFamily="34" charset="0"/>
                </a:rPr>
              </a:br>
              <a:r>
                <a:rPr lang="en-US" altLang="en-US" sz="1400" b="1" dirty="0">
                  <a:latin typeface="Courier New" panose="02070309020205020404" pitchFamily="49" charset="0"/>
                  <a:cs typeface="Arial" panose="020B0604020202020204" pitchFamily="34" charset="0"/>
                </a:rPr>
                <a:t>&lt;/dependencies&gt;</a:t>
              </a:r>
            </a:p>
          </p:txBody>
        </p:sp>
        <p:grpSp>
          <p:nvGrpSpPr>
            <p:cNvPr id="57351" name="Group 17"/>
            <p:cNvGrpSpPr>
              <a:grpSpLocks/>
            </p:cNvGrpSpPr>
            <p:nvPr/>
          </p:nvGrpSpPr>
          <p:grpSpPr bwMode="auto">
            <a:xfrm>
              <a:off x="1835150" y="4614863"/>
              <a:ext cx="6048375" cy="2087562"/>
              <a:chOff x="1835150" y="4614863"/>
              <a:chExt cx="6048375" cy="2087562"/>
            </a:xfrm>
          </p:grpSpPr>
          <p:sp>
            <p:nvSpPr>
              <p:cNvPr id="57352" name="AutoShape 11"/>
              <p:cNvSpPr>
                <a:spLocks noChangeArrowheads="1"/>
              </p:cNvSpPr>
              <p:nvPr/>
            </p:nvSpPr>
            <p:spPr bwMode="auto">
              <a:xfrm>
                <a:off x="5148263" y="4614863"/>
                <a:ext cx="1295400" cy="1676400"/>
              </a:xfrm>
              <a:prstGeom prst="can">
                <a:avLst>
                  <a:gd name="adj" fmla="val 32353"/>
                </a:avLst>
              </a:prstGeom>
              <a:gradFill rotWithShape="1">
                <a:gsLst>
                  <a:gs pos="0">
                    <a:srgbClr val="CCFF99"/>
                  </a:gs>
                  <a:gs pos="100000">
                    <a:srgbClr val="B0DC84"/>
                  </a:gs>
                </a:gsLst>
                <a:lin ang="5400000" scaled="1"/>
              </a:gra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Artifact</a:t>
                </a:r>
              </a:p>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Repository</a:t>
                </a:r>
              </a:p>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(Local)</a:t>
                </a:r>
                <a:endParaRPr lang="en-US" altLang="en-US">
                  <a:latin typeface="Arial Narrow" panose="020B0606020202030204" pitchFamily="34" charset="0"/>
                  <a:cs typeface="Arial" panose="020B0604020202020204" pitchFamily="34" charset="0"/>
                </a:endParaRPr>
              </a:p>
            </p:txBody>
          </p:sp>
          <p:sp>
            <p:nvSpPr>
              <p:cNvPr id="57353" name="AutoShape 13"/>
              <p:cNvSpPr>
                <a:spLocks noChangeArrowheads="1"/>
              </p:cNvSpPr>
              <p:nvPr/>
            </p:nvSpPr>
            <p:spPr bwMode="auto">
              <a:xfrm>
                <a:off x="1835150" y="5334000"/>
                <a:ext cx="1655763" cy="1223963"/>
              </a:xfrm>
              <a:prstGeom prst="roundRect">
                <a:avLst>
                  <a:gd name="adj" fmla="val 16667"/>
                </a:avLst>
              </a:prstGeom>
              <a:gradFill rotWithShape="1">
                <a:gsLst>
                  <a:gs pos="0">
                    <a:srgbClr val="E2E7F2"/>
                  </a:gs>
                  <a:gs pos="100000">
                    <a:srgbClr val="C3C7D1"/>
                  </a:gs>
                </a:gsLst>
                <a:lin ang="5400000" scaled="1"/>
              </a:gradFill>
              <a:ln w="9525" algn="ctr">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fr-FR" altLang="en-US" sz="1800">
                    <a:cs typeface="Arial" panose="020B0604020202020204" pitchFamily="34" charset="0"/>
                  </a:rPr>
                  <a:t>Build C</a:t>
                </a:r>
                <a:endParaRPr lang="en-US" altLang="en-US" sz="1800">
                  <a:cs typeface="Arial" panose="020B0604020202020204" pitchFamily="34" charset="0"/>
                </a:endParaRPr>
              </a:p>
            </p:txBody>
          </p:sp>
          <p:sp>
            <p:nvSpPr>
              <p:cNvPr id="57354" name="AutoShape 14"/>
              <p:cNvSpPr>
                <a:spLocks noChangeArrowheads="1"/>
              </p:cNvSpPr>
              <p:nvPr/>
            </p:nvSpPr>
            <p:spPr bwMode="auto">
              <a:xfrm>
                <a:off x="6588125" y="5026025"/>
                <a:ext cx="1295400" cy="1676400"/>
              </a:xfrm>
              <a:prstGeom prst="can">
                <a:avLst>
                  <a:gd name="adj" fmla="val 32353"/>
                </a:avLst>
              </a:prstGeom>
              <a:gradFill rotWithShape="1">
                <a:gsLst>
                  <a:gs pos="0">
                    <a:srgbClr val="CCFF99"/>
                  </a:gs>
                  <a:gs pos="100000">
                    <a:srgbClr val="B0DC84"/>
                  </a:gs>
                </a:gsLst>
                <a:lin ang="5400000" scaled="1"/>
              </a:gra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Artifact</a:t>
                </a:r>
              </a:p>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Repositories</a:t>
                </a:r>
              </a:p>
              <a:p>
                <a:pPr algn="ctr" eaLnBrk="1" hangingPunct="1">
                  <a:lnSpc>
                    <a:spcPct val="100000"/>
                  </a:lnSpc>
                  <a:spcBef>
                    <a:spcPct val="0"/>
                  </a:spcBef>
                  <a:buClrTx/>
                  <a:buFontTx/>
                  <a:buNone/>
                </a:pPr>
                <a:r>
                  <a:rPr lang="en-GB" altLang="en-US">
                    <a:latin typeface="Arial Narrow" panose="020B0606020202030204" pitchFamily="34" charset="0"/>
                    <a:cs typeface="Arial" panose="020B0604020202020204" pitchFamily="34" charset="0"/>
                  </a:rPr>
                  <a:t>(Remote)</a:t>
                </a:r>
                <a:endParaRPr lang="en-US" altLang="en-US">
                  <a:latin typeface="Arial Narrow" panose="020B0606020202030204" pitchFamily="34" charset="0"/>
                  <a:cs typeface="Arial" panose="020B0604020202020204" pitchFamily="34" charset="0"/>
                </a:endParaRPr>
              </a:p>
            </p:txBody>
          </p:sp>
          <p:sp>
            <p:nvSpPr>
              <p:cNvPr id="57355" name="Text Box 15"/>
              <p:cNvSpPr txBox="1">
                <a:spLocks noChangeArrowheads="1"/>
              </p:cNvSpPr>
              <p:nvPr/>
            </p:nvSpPr>
            <p:spPr bwMode="auto">
              <a:xfrm>
                <a:off x="3492500" y="5286375"/>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50000"/>
                  </a:spcBef>
                  <a:buClrTx/>
                  <a:buFontTx/>
                  <a:buNone/>
                </a:pPr>
                <a:r>
                  <a:rPr lang="fr-FR" altLang="en-US" sz="1800">
                    <a:cs typeface="Arial" panose="020B0604020202020204" pitchFamily="34" charset="0"/>
                  </a:rPr>
                  <a:t>Look for A &amp; B</a:t>
                </a:r>
                <a:endParaRPr lang="en-US" altLang="en-US" sz="1800">
                  <a:cs typeface="Arial" panose="020B0604020202020204" pitchFamily="34" charset="0"/>
                </a:endParaRPr>
              </a:p>
            </p:txBody>
          </p:sp>
          <p:sp>
            <p:nvSpPr>
              <p:cNvPr id="57356" name="Line 18"/>
              <p:cNvSpPr>
                <a:spLocks noChangeShapeType="1"/>
              </p:cNvSpPr>
              <p:nvPr/>
            </p:nvSpPr>
            <p:spPr bwMode="auto">
              <a:xfrm>
                <a:off x="3492500" y="5673725"/>
                <a:ext cx="16557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7" name="Line 19"/>
              <p:cNvSpPr>
                <a:spLocks noChangeShapeType="1"/>
              </p:cNvSpPr>
              <p:nvPr/>
            </p:nvSpPr>
            <p:spPr bwMode="auto">
              <a:xfrm>
                <a:off x="3492500" y="6394450"/>
                <a:ext cx="3095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8" name="Text Box 20"/>
              <p:cNvSpPr txBox="1">
                <a:spLocks noChangeArrowheads="1"/>
              </p:cNvSpPr>
              <p:nvPr/>
            </p:nvSpPr>
            <p:spPr bwMode="auto">
              <a:xfrm>
                <a:off x="3492500" y="5957888"/>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50000"/>
                  </a:spcBef>
                  <a:buClrTx/>
                  <a:buFontTx/>
                  <a:buNone/>
                </a:pPr>
                <a:r>
                  <a:rPr lang="fr-FR" altLang="en-US" sz="1800">
                    <a:cs typeface="Arial" panose="020B0604020202020204" pitchFamily="34" charset="0"/>
                  </a:rPr>
                  <a:t>Look for A &amp; B</a:t>
                </a:r>
                <a:endParaRPr lang="en-US" altLang="en-US" sz="1800">
                  <a:cs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B8C078B-E583-40C4-9488-9DB9E3D13E89}"/>
              </a:ext>
            </a:extLst>
          </p:cNvPr>
          <p:cNvSpPr>
            <a:spLocks noGrp="1"/>
          </p:cNvSpPr>
          <p:nvPr>
            <p:ph type="title"/>
          </p:nvPr>
        </p:nvSpPr>
        <p:spPr/>
        <p:txBody>
          <a:bodyPr/>
          <a:lstStyle/>
          <a:p>
            <a:pPr eaLnBrk="1" hangingPunct="1">
              <a:defRPr/>
            </a:pPr>
            <a:r>
              <a:rPr lang="en-US" altLang="en-US"/>
              <a:t>Maven Repositories</a:t>
            </a:r>
          </a:p>
        </p:txBody>
      </p:sp>
      <p:sp>
        <p:nvSpPr>
          <p:cNvPr id="3" name="Content Placeholder 2"/>
          <p:cNvSpPr>
            <a:spLocks noGrp="1"/>
          </p:cNvSpPr>
          <p:nvPr>
            <p:ph idx="1"/>
          </p:nvPr>
        </p:nvSpPr>
        <p:spPr>
          <a:xfrm>
            <a:off x="571500" y="1371600"/>
            <a:ext cx="10629899" cy="4267729"/>
          </a:xfrm>
        </p:spPr>
        <p:txBody>
          <a:bodyPr/>
          <a:lstStyle/>
          <a:p>
            <a:r>
              <a:rPr lang="en-US" dirty="0"/>
              <a:t>A repository is a place i.e. directory where all the project jars, library jar, plugins or any other project specific artifacts are stored</a:t>
            </a:r>
          </a:p>
          <a:p>
            <a:r>
              <a:rPr lang="en-US" dirty="0"/>
              <a:t>Can be used by Maven easily.</a:t>
            </a:r>
          </a:p>
          <a:p>
            <a:endParaRPr lang="en-US" dirty="0"/>
          </a:p>
        </p:txBody>
      </p:sp>
      <p:pic>
        <p:nvPicPr>
          <p:cNvPr id="4" name="Picture 3"/>
          <p:cNvPicPr>
            <a:picLocks noChangeAspect="1"/>
          </p:cNvPicPr>
          <p:nvPr/>
        </p:nvPicPr>
        <p:blipFill>
          <a:blip r:embed="rId2"/>
          <a:stretch>
            <a:fillRect/>
          </a:stretch>
        </p:blipFill>
        <p:spPr>
          <a:xfrm>
            <a:off x="2209800" y="2804322"/>
            <a:ext cx="7239000" cy="35964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E755430-C2CD-454A-AF66-583710889443}"/>
              </a:ext>
            </a:extLst>
          </p:cNvPr>
          <p:cNvSpPr>
            <a:spLocks noGrp="1"/>
          </p:cNvSpPr>
          <p:nvPr>
            <p:ph type="title"/>
          </p:nvPr>
        </p:nvSpPr>
        <p:spPr/>
        <p:txBody>
          <a:bodyPr/>
          <a:lstStyle/>
          <a:p>
            <a:pPr eaLnBrk="1" hangingPunct="1">
              <a:defRPr/>
            </a:pPr>
            <a:r>
              <a:rPr lang="en-US" altLang="en-US"/>
              <a:t>Maven Repositories</a:t>
            </a:r>
          </a:p>
        </p:txBody>
      </p:sp>
      <p:sp>
        <p:nvSpPr>
          <p:cNvPr id="3" name="Content Placeholder 2">
            <a:extLst>
              <a:ext uri="{FF2B5EF4-FFF2-40B4-BE49-F238E27FC236}">
                <a16:creationId xmlns:a16="http://schemas.microsoft.com/office/drawing/2014/main" id="{92025338-9244-4EB2-8A1B-AB40C24D9A8C}"/>
              </a:ext>
            </a:extLst>
          </p:cNvPr>
          <p:cNvSpPr>
            <a:spLocks noGrp="1"/>
          </p:cNvSpPr>
          <p:nvPr>
            <p:ph idx="1"/>
          </p:nvPr>
        </p:nvSpPr>
        <p:spPr>
          <a:xfrm>
            <a:off x="571501" y="1714501"/>
            <a:ext cx="10553700" cy="4229099"/>
          </a:xfrm>
        </p:spPr>
        <p:txBody>
          <a:bodyPr>
            <a:normAutofit fontScale="92500" lnSpcReduction="10000"/>
          </a:bodyPr>
          <a:lstStyle/>
          <a:p>
            <a:pPr>
              <a:defRPr/>
            </a:pPr>
            <a:r>
              <a:rPr lang="en-US" dirty="0"/>
              <a:t>Maven repository are of three types : local, central, remote.</a:t>
            </a:r>
          </a:p>
          <a:p>
            <a:pPr>
              <a:defRPr/>
            </a:pPr>
            <a:r>
              <a:rPr lang="en-US" b="1" dirty="0"/>
              <a:t>Local Repository</a:t>
            </a:r>
          </a:p>
          <a:p>
            <a:pPr marL="285750" lvl="1" indent="0">
              <a:buNone/>
              <a:defRPr/>
            </a:pPr>
            <a:r>
              <a:rPr lang="en-US" dirty="0"/>
              <a:t>Maven local repository is a folder location on your machine. It gets created when you run any maven command for the first time. Maven local repository keeps your project's all dependencies (library jars, plugin jars </a:t>
            </a:r>
            <a:r>
              <a:rPr lang="en-US" dirty="0" err="1"/>
              <a:t>etc</a:t>
            </a:r>
            <a:r>
              <a:rPr lang="en-US" dirty="0"/>
              <a:t>)</a:t>
            </a:r>
          </a:p>
          <a:p>
            <a:pPr marL="285750" lvl="1" indent="0">
              <a:buNone/>
              <a:defRPr/>
            </a:pPr>
            <a:endParaRPr lang="en-US" dirty="0"/>
          </a:p>
          <a:p>
            <a:pPr>
              <a:defRPr/>
            </a:pPr>
            <a:r>
              <a:rPr lang="en-US" b="1" dirty="0"/>
              <a:t>Central Repository</a:t>
            </a:r>
          </a:p>
          <a:p>
            <a:pPr marL="287338" lvl="1" indent="0">
              <a:buNone/>
              <a:defRPr/>
            </a:pPr>
            <a:r>
              <a:rPr lang="en-US" dirty="0"/>
              <a:t>It is repository provided by Maven community</a:t>
            </a:r>
          </a:p>
          <a:p>
            <a:pPr marL="287338" lvl="1" indent="0">
              <a:buNone/>
              <a:defRPr/>
            </a:pPr>
            <a:r>
              <a:rPr lang="en-US" dirty="0"/>
              <a:t>It contains a large number of commonly used libraries</a:t>
            </a:r>
          </a:p>
          <a:p>
            <a:pPr marL="287338" lvl="1" indent="0">
              <a:buNone/>
              <a:defRPr/>
            </a:pPr>
            <a:r>
              <a:rPr lang="en-US" dirty="0"/>
              <a:t>When Maven does not find any dependency in local repository, it starts searching in central repository.</a:t>
            </a:r>
          </a:p>
          <a:p>
            <a:pPr marL="287338" lvl="1" indent="0">
              <a:buNone/>
              <a:defRPr/>
            </a:pPr>
            <a:r>
              <a:rPr lang="en-US" dirty="0"/>
              <a:t>When dependency in central repository is not found, it will search dependency in remote repository.</a:t>
            </a:r>
          </a:p>
          <a:p>
            <a:pPr eaLnBrk="1" hangingPunct="1">
              <a:defRPr/>
            </a:pPr>
            <a:endParaRPr lang="en-US" dirty="0"/>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91E18C8-0DFC-403F-A4A1-57642DF53C86}"/>
              </a:ext>
            </a:extLst>
          </p:cNvPr>
          <p:cNvSpPr>
            <a:spLocks noGrp="1"/>
          </p:cNvSpPr>
          <p:nvPr>
            <p:ph type="title"/>
          </p:nvPr>
        </p:nvSpPr>
        <p:spPr/>
        <p:txBody>
          <a:bodyPr/>
          <a:lstStyle/>
          <a:p>
            <a:pPr eaLnBrk="1" hangingPunct="1">
              <a:defRPr/>
            </a:pPr>
            <a:r>
              <a:rPr lang="en-US" altLang="en-US"/>
              <a:t>Maven Repositories</a:t>
            </a:r>
          </a:p>
        </p:txBody>
      </p:sp>
      <p:sp>
        <p:nvSpPr>
          <p:cNvPr id="3" name="Content Placeholder 2">
            <a:extLst>
              <a:ext uri="{FF2B5EF4-FFF2-40B4-BE49-F238E27FC236}">
                <a16:creationId xmlns:a16="http://schemas.microsoft.com/office/drawing/2014/main" id="{1796DCAF-8DA0-48C2-B5B5-0A5A95AF360F}"/>
              </a:ext>
            </a:extLst>
          </p:cNvPr>
          <p:cNvSpPr>
            <a:spLocks noGrp="1"/>
          </p:cNvSpPr>
          <p:nvPr>
            <p:ph idx="1"/>
          </p:nvPr>
        </p:nvSpPr>
        <p:spPr>
          <a:xfrm>
            <a:off x="571500" y="1371600"/>
            <a:ext cx="11049000" cy="4267729"/>
          </a:xfrm>
        </p:spPr>
        <p:txBody>
          <a:bodyPr/>
          <a:lstStyle/>
          <a:p>
            <a:pPr eaLnBrk="1" hangingPunct="1">
              <a:defRPr/>
            </a:pPr>
            <a:r>
              <a:rPr lang="en-US" b="1" dirty="0"/>
              <a:t>Remote Repository</a:t>
            </a:r>
          </a:p>
          <a:p>
            <a:pPr marL="682625" lvl="2" indent="0">
              <a:buNone/>
              <a:defRPr/>
            </a:pPr>
            <a:r>
              <a:rPr lang="en-US" sz="2000" dirty="0"/>
              <a:t>Maven does not find a mentioned dependency in central repository as well then it stopped build process and output error message to console. To prevent such situation, Maven provides concept of Remote Repository which is developer's own custom repository containing required libraries or other project jars.</a:t>
            </a:r>
          </a:p>
          <a:p>
            <a:pPr marL="682625" lvl="2" indent="0">
              <a:buNone/>
              <a:defRPr/>
            </a:pPr>
            <a:endParaRPr lang="en-US" sz="2000" dirty="0"/>
          </a:p>
          <a:p>
            <a:pPr marL="682625" lvl="2" indent="0" algn="ctr">
              <a:buNone/>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pic>
        <p:nvPicPr>
          <p:cNvPr id="604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124200"/>
            <a:ext cx="4572000" cy="351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C59436F-C451-4407-B731-6BFB16E9CA9D}"/>
              </a:ext>
            </a:extLst>
          </p:cNvPr>
          <p:cNvSpPr>
            <a:spLocks noGrp="1"/>
          </p:cNvSpPr>
          <p:nvPr>
            <p:ph type="title"/>
          </p:nvPr>
        </p:nvSpPr>
        <p:spPr/>
        <p:txBody>
          <a:bodyPr/>
          <a:lstStyle/>
          <a:p>
            <a:pPr eaLnBrk="1" hangingPunct="1">
              <a:defRPr/>
            </a:pPr>
            <a:r>
              <a:rPr lang="en-US" altLang="en-US"/>
              <a:t>Dependency scopes</a:t>
            </a:r>
          </a:p>
        </p:txBody>
      </p:sp>
      <p:sp>
        <p:nvSpPr>
          <p:cNvPr id="2" name="Content Placeholder 1"/>
          <p:cNvSpPr>
            <a:spLocks noGrp="1"/>
          </p:cNvSpPr>
          <p:nvPr>
            <p:ph idx="1"/>
          </p:nvPr>
        </p:nvSpPr>
        <p:spPr>
          <a:xfrm>
            <a:off x="571500" y="1371601"/>
            <a:ext cx="10629900" cy="4610630"/>
          </a:xfrm>
        </p:spPr>
        <p:txBody>
          <a:bodyPr>
            <a:normAutofit fontScale="85000" lnSpcReduction="20000"/>
          </a:bodyPr>
          <a:lstStyle/>
          <a:p>
            <a:r>
              <a:rPr lang="en-US" b="1" dirty="0"/>
              <a:t>compile</a:t>
            </a:r>
            <a:r>
              <a:rPr lang="en-US" dirty="0"/>
              <a:t> - This scope indicates that dependency is available in </a:t>
            </a:r>
            <a:r>
              <a:rPr lang="en-US" dirty="0" err="1"/>
              <a:t>classpath</a:t>
            </a:r>
            <a:r>
              <a:rPr lang="en-US" dirty="0"/>
              <a:t> of project. It is default scope.</a:t>
            </a:r>
          </a:p>
          <a:p>
            <a:endParaRPr lang="en-US" dirty="0"/>
          </a:p>
          <a:p>
            <a:r>
              <a:rPr lang="en-US" b="1" dirty="0"/>
              <a:t>provided</a:t>
            </a:r>
            <a:r>
              <a:rPr lang="en-US" dirty="0"/>
              <a:t> - This scope indicates that dependency is to be provided by JDK or web-Server/Container at runtime</a:t>
            </a:r>
          </a:p>
          <a:p>
            <a:pPr marL="0" indent="0">
              <a:buNone/>
            </a:pPr>
            <a:r>
              <a:rPr lang="en-US" dirty="0"/>
              <a:t>	The Servlet API JAR is in this scope</a:t>
            </a:r>
          </a:p>
          <a:p>
            <a:endParaRPr lang="en-US" dirty="0"/>
          </a:p>
          <a:p>
            <a:r>
              <a:rPr lang="en-US" b="1" dirty="0"/>
              <a:t>test</a:t>
            </a:r>
            <a:r>
              <a:rPr lang="en-US" dirty="0"/>
              <a:t> - Dependency is made available only at test time</a:t>
            </a:r>
          </a:p>
          <a:p>
            <a:pPr marL="0" indent="0">
              <a:buNone/>
            </a:pPr>
            <a:r>
              <a:rPr lang="en-US" dirty="0"/>
              <a:t>	 This scope is appropriate for JUnit.</a:t>
            </a:r>
          </a:p>
          <a:p>
            <a:endParaRPr lang="en-US" dirty="0"/>
          </a:p>
          <a:p>
            <a:r>
              <a:rPr lang="en-US" b="1" dirty="0"/>
              <a:t>runtime</a:t>
            </a:r>
            <a:r>
              <a:rPr lang="en-US" dirty="0"/>
              <a:t> - This scope indicates that dependency is not required for compilation, but is required during execution.</a:t>
            </a:r>
          </a:p>
          <a:p>
            <a:endParaRPr lang="en-US" dirty="0"/>
          </a:p>
          <a:p>
            <a:r>
              <a:rPr lang="en-US" b="1" dirty="0"/>
              <a:t>system</a:t>
            </a:r>
            <a:r>
              <a:rPr lang="en-US" dirty="0"/>
              <a:t> - Like “provided” but you have to provide the system path</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21AC041D-3B5C-4550-B813-4FE507EB3567}"/>
              </a:ext>
            </a:extLst>
          </p:cNvPr>
          <p:cNvSpPr>
            <a:spLocks noGrp="1" noChangeArrowheads="1"/>
          </p:cNvSpPr>
          <p:nvPr>
            <p:ph type="title"/>
          </p:nvPr>
        </p:nvSpPr>
        <p:spPr/>
        <p:txBody>
          <a:bodyPr/>
          <a:lstStyle/>
          <a:p>
            <a:pPr eaLnBrk="1" hangingPunct="1">
              <a:defRPr/>
            </a:pPr>
            <a:r>
              <a:rPr lang="en-US" altLang="en-US"/>
              <a:t>Agenda</a:t>
            </a:r>
          </a:p>
        </p:txBody>
      </p:sp>
      <p:sp>
        <p:nvSpPr>
          <p:cNvPr id="13315" name="Rectangle 5"/>
          <p:cNvSpPr>
            <a:spLocks noGrp="1" noChangeArrowheads="1"/>
          </p:cNvSpPr>
          <p:nvPr>
            <p:ph idx="1"/>
          </p:nvPr>
        </p:nvSpPr>
        <p:spPr/>
        <p:txBody>
          <a:bodyPr/>
          <a:lstStyle/>
          <a:p>
            <a:pPr eaLnBrk="1" hangingPunct="1"/>
            <a:r>
              <a:rPr lang="en-US" altLang="en-US" dirty="0"/>
              <a:t>Introduction to Maven</a:t>
            </a:r>
          </a:p>
          <a:p>
            <a:pPr eaLnBrk="1" hangingPunct="1"/>
            <a:r>
              <a:rPr lang="en-US" altLang="en-US" dirty="0"/>
              <a:t>Using Maven (Getting started)</a:t>
            </a:r>
          </a:p>
          <a:p>
            <a:pPr eaLnBrk="1" hangingPunct="1"/>
            <a:r>
              <a:rPr lang="en-US" altLang="en-US" dirty="0"/>
              <a:t>Maven principles detail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C1C7166-A4E8-4B5B-9E79-E9545EB98BE2}"/>
              </a:ext>
            </a:extLst>
          </p:cNvPr>
          <p:cNvSpPr>
            <a:spLocks noGrp="1"/>
          </p:cNvSpPr>
          <p:nvPr>
            <p:ph type="title"/>
          </p:nvPr>
        </p:nvSpPr>
        <p:spPr/>
        <p:txBody>
          <a:bodyPr/>
          <a:lstStyle/>
          <a:p>
            <a:pPr eaLnBrk="1" hangingPunct="1">
              <a:defRPr/>
            </a:pPr>
            <a:r>
              <a:rPr lang="en-US" altLang="en-US"/>
              <a:t>Maven - Snapshots</a:t>
            </a:r>
          </a:p>
        </p:txBody>
      </p:sp>
      <p:sp>
        <p:nvSpPr>
          <p:cNvPr id="62467" name="Content Placeholder 2"/>
          <p:cNvSpPr>
            <a:spLocks noGrp="1" noChangeArrowheads="1"/>
          </p:cNvSpPr>
          <p:nvPr>
            <p:ph idx="1"/>
          </p:nvPr>
        </p:nvSpPr>
        <p:spPr>
          <a:xfrm>
            <a:off x="571500" y="3048000"/>
            <a:ext cx="9334500" cy="2819400"/>
          </a:xfrm>
        </p:spPr>
        <p:txBody>
          <a:bodyPr/>
          <a:lstStyle/>
          <a:p>
            <a:pPr eaLnBrk="1" hangingPunct="1"/>
            <a:r>
              <a:rPr lang="en-US" altLang="en-US" dirty="0"/>
              <a:t>While developing multiple modules, modules are in flux (usually change).</a:t>
            </a:r>
          </a:p>
          <a:p>
            <a:pPr eaLnBrk="1" hangingPunct="1"/>
            <a:r>
              <a:rPr lang="en-US" altLang="en-US" dirty="0"/>
              <a:t>A snapshot in Maven is an artifact that has been prepared using </a:t>
            </a:r>
            <a:r>
              <a:rPr lang="en-US" altLang="en-US" b="1" dirty="0"/>
              <a:t>the most recent sources </a:t>
            </a:r>
            <a:r>
              <a:rPr lang="en-US" altLang="en-US" dirty="0"/>
              <a:t>available.</a:t>
            </a:r>
          </a:p>
          <a:p>
            <a:pPr eaLnBrk="1" hangingPunct="1"/>
            <a:r>
              <a:rPr lang="en-US" altLang="en-US" dirty="0"/>
              <a:t>Maven checks for a new SNAPSHOT version in a remote repository and will automatically fetch the latest SNAPSHOT for every build (transparent to user).</a:t>
            </a:r>
          </a:p>
        </p:txBody>
      </p:sp>
      <p:sp>
        <p:nvSpPr>
          <p:cNvPr id="62468" name="Rectangle 7"/>
          <p:cNvSpPr>
            <a:spLocks noChangeArrowheads="1"/>
          </p:cNvSpPr>
          <p:nvPr/>
        </p:nvSpPr>
        <p:spPr bwMode="auto">
          <a:xfrm>
            <a:off x="762000" y="1295400"/>
            <a:ext cx="6477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dirty="0">
                <a:latin typeface="Courier New" panose="02070309020205020404" pitchFamily="49" charset="0"/>
                <a:cs typeface="Courier New" panose="02070309020205020404" pitchFamily="49" charset="0"/>
              </a:rPr>
              <a:t>&lt;project&gt;</a:t>
            </a:r>
          </a:p>
          <a:p>
            <a:pPr eaLnBrk="1" hangingPunct="1">
              <a:lnSpc>
                <a:spcPct val="100000"/>
              </a:lnSpc>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eaLnBrk="1" hangingPunct="1">
              <a:lnSpc>
                <a:spcPct val="100000"/>
              </a:lnSpc>
              <a:spcBef>
                <a:spcPct val="0"/>
              </a:spcBef>
              <a:buClrTx/>
              <a:buFontTx/>
              <a:buNone/>
            </a:pPr>
            <a:r>
              <a:rPr lang="en-US" altLang="en-US" sz="1800" dirty="0">
                <a:latin typeface="Courier New" panose="02070309020205020404" pitchFamily="49" charset="0"/>
                <a:cs typeface="Courier New" panose="02070309020205020404" pitchFamily="49" charset="0"/>
              </a:rPr>
              <a:t>	&lt;version&gt;1.0-SNAPSHOT&lt;/version&gt;</a:t>
            </a:r>
          </a:p>
          <a:p>
            <a:pPr eaLnBrk="1" hangingPunct="1">
              <a:lnSpc>
                <a:spcPct val="100000"/>
              </a:lnSpc>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eaLnBrk="1" hangingPunct="1">
              <a:lnSpc>
                <a:spcPct val="100000"/>
              </a:lnSpc>
              <a:spcBef>
                <a:spcPct val="0"/>
              </a:spcBef>
              <a:buClrTx/>
              <a:buFontTx/>
              <a:buNone/>
            </a:pPr>
            <a:r>
              <a:rPr lang="en-US" altLang="en-US" sz="1800" dirty="0">
                <a:latin typeface="Courier New" panose="02070309020205020404" pitchFamily="49" charset="0"/>
                <a:cs typeface="Courier New" panose="02070309020205020404" pitchFamily="49" charset="0"/>
              </a:rPr>
              <a:t>&lt;/project&gt;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2354BCFC-ED4F-4CA6-BA11-7E725DCC4AED}"/>
              </a:ext>
            </a:extLst>
          </p:cNvPr>
          <p:cNvSpPr>
            <a:spLocks noGrp="1"/>
          </p:cNvSpPr>
          <p:nvPr>
            <p:ph type="title"/>
          </p:nvPr>
        </p:nvSpPr>
        <p:spPr/>
        <p:txBody>
          <a:bodyPr/>
          <a:lstStyle/>
          <a:p>
            <a:pPr eaLnBrk="1" hangingPunct="1">
              <a:defRPr/>
            </a:pPr>
            <a:r>
              <a:rPr lang="en-US" altLang="en-US"/>
              <a:t>Deploying your Application</a:t>
            </a:r>
          </a:p>
        </p:txBody>
      </p:sp>
      <p:grpSp>
        <p:nvGrpSpPr>
          <p:cNvPr id="28" name="Group 5"/>
          <p:cNvGrpSpPr>
            <a:grpSpLocks/>
          </p:cNvGrpSpPr>
          <p:nvPr/>
        </p:nvGrpSpPr>
        <p:grpSpPr bwMode="auto">
          <a:xfrm>
            <a:off x="469302" y="1640681"/>
            <a:ext cx="4876800" cy="2352675"/>
            <a:chOff x="381000" y="1143000"/>
            <a:chExt cx="4876800" cy="2352675"/>
          </a:xfrm>
        </p:grpSpPr>
        <p:sp>
          <p:nvSpPr>
            <p:cNvPr id="63499" name="Rectangle 3"/>
            <p:cNvSpPr>
              <a:spLocks noChangeArrowheads="1"/>
            </p:cNvSpPr>
            <p:nvPr/>
          </p:nvSpPr>
          <p:spPr bwMode="auto">
            <a:xfrm>
              <a:off x="381000" y="1143000"/>
              <a:ext cx="29915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b="1"/>
                <a:t>Deploying to the File System</a:t>
              </a:r>
            </a:p>
          </p:txBody>
        </p:sp>
        <p:pic>
          <p:nvPicPr>
            <p:cNvPr id="635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48006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9"/>
          <p:cNvGrpSpPr>
            <a:grpSpLocks/>
          </p:cNvGrpSpPr>
          <p:nvPr/>
        </p:nvGrpSpPr>
        <p:grpSpPr bwMode="auto">
          <a:xfrm>
            <a:off x="521924" y="4040981"/>
            <a:ext cx="5514975" cy="2424112"/>
            <a:chOff x="533400" y="3623846"/>
            <a:chExt cx="5514975" cy="2424529"/>
          </a:xfrm>
        </p:grpSpPr>
        <p:sp>
          <p:nvSpPr>
            <p:cNvPr id="63497" name="Rectangle 7"/>
            <p:cNvSpPr>
              <a:spLocks noChangeArrowheads="1"/>
            </p:cNvSpPr>
            <p:nvPr/>
          </p:nvSpPr>
          <p:spPr bwMode="auto">
            <a:xfrm>
              <a:off x="533400" y="362384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b="1" dirty="0"/>
                <a:t>Deploying with SSH2</a:t>
              </a:r>
            </a:p>
          </p:txBody>
        </p:sp>
        <p:pic>
          <p:nvPicPr>
            <p:cNvPr id="634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54387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3" name="Text Box 3"/>
          <p:cNvSpPr txBox="1">
            <a:spLocks noChangeArrowheads="1"/>
          </p:cNvSpPr>
          <p:nvPr/>
        </p:nvSpPr>
        <p:spPr bwMode="auto">
          <a:xfrm>
            <a:off x="434916" y="1200370"/>
            <a:ext cx="6553200"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20000"/>
              </a:spcBef>
              <a:buClrTx/>
              <a:buFontTx/>
              <a:buNone/>
            </a:pPr>
            <a:r>
              <a:rPr lang="en-US" altLang="en-US" sz="1800">
                <a:latin typeface="Courier New" panose="02070309020205020404" pitchFamily="49" charset="0"/>
                <a:cs typeface="Courier New" panose="02070309020205020404" pitchFamily="49" charset="0"/>
              </a:rPr>
              <a:t>mvn deploy</a:t>
            </a:r>
            <a:endParaRPr lang="en-GB" altLang="en-US" sz="1800">
              <a:latin typeface="Courier New" panose="02070309020205020404" pitchFamily="49" charset="0"/>
              <a:cs typeface="Courier New" panose="02070309020205020404" pitchFamily="49" charset="0"/>
            </a:endParaRPr>
          </a:p>
        </p:txBody>
      </p:sp>
      <p:grpSp>
        <p:nvGrpSpPr>
          <p:cNvPr id="35" name="Group 15"/>
          <p:cNvGrpSpPr>
            <a:grpSpLocks/>
          </p:cNvGrpSpPr>
          <p:nvPr/>
        </p:nvGrpSpPr>
        <p:grpSpPr bwMode="auto">
          <a:xfrm>
            <a:off x="6286927" y="579239"/>
            <a:ext cx="5505450" cy="4162425"/>
            <a:chOff x="1143000" y="2600325"/>
            <a:chExt cx="5505450" cy="4162425"/>
          </a:xfrm>
        </p:grpSpPr>
        <p:sp>
          <p:nvSpPr>
            <p:cNvPr id="63495" name="Rectangle 12"/>
            <p:cNvSpPr>
              <a:spLocks noChangeArrowheads="1"/>
            </p:cNvSpPr>
            <p:nvPr/>
          </p:nvSpPr>
          <p:spPr bwMode="auto">
            <a:xfrm>
              <a:off x="1143000" y="2600325"/>
              <a:ext cx="20890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b="1" dirty="0"/>
                <a:t>Deploying with FTP</a:t>
              </a:r>
            </a:p>
          </p:txBody>
        </p:sp>
        <p:pic>
          <p:nvPicPr>
            <p:cNvPr id="634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95600"/>
              <a:ext cx="54292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8F7357B4-0C35-40CD-8803-3E24728D1A71}"/>
              </a:ext>
            </a:extLst>
          </p:cNvPr>
          <p:cNvSpPr>
            <a:spLocks noGrp="1"/>
          </p:cNvSpPr>
          <p:nvPr>
            <p:ph type="title"/>
          </p:nvPr>
        </p:nvSpPr>
        <p:spPr/>
        <p:txBody>
          <a:bodyPr/>
          <a:lstStyle/>
          <a:p>
            <a:pPr eaLnBrk="1" hangingPunct="1">
              <a:defRPr/>
            </a:pPr>
            <a:r>
              <a:rPr lang="en-US" altLang="en-US"/>
              <a:t>Maven - Web Application</a:t>
            </a:r>
            <a:br>
              <a:rPr lang="en-US" altLang="en-US"/>
            </a:br>
            <a:endParaRPr lang="en-US" altLang="en-US"/>
          </a:p>
        </p:txBody>
      </p:sp>
      <p:sp>
        <p:nvSpPr>
          <p:cNvPr id="3" name="Content Placeholder 2">
            <a:extLst>
              <a:ext uri="{FF2B5EF4-FFF2-40B4-BE49-F238E27FC236}">
                <a16:creationId xmlns:a16="http://schemas.microsoft.com/office/drawing/2014/main" id="{802CEAA1-E0D5-4953-83E1-7B8F0F184D9F}"/>
              </a:ext>
            </a:extLst>
          </p:cNvPr>
          <p:cNvSpPr>
            <a:spLocks noGrp="1"/>
          </p:cNvSpPr>
          <p:nvPr>
            <p:ph idx="1"/>
          </p:nvPr>
        </p:nvSpPr>
        <p:spPr>
          <a:xfrm>
            <a:off x="571500" y="1524000"/>
            <a:ext cx="9334500" cy="4267729"/>
          </a:xfrm>
        </p:spPr>
        <p:txBody>
          <a:bodyPr>
            <a:normAutofit fontScale="92500" lnSpcReduction="10000"/>
          </a:bodyPr>
          <a:lstStyle/>
          <a:p>
            <a:pPr eaLnBrk="1" hangingPunct="1">
              <a:defRPr/>
            </a:pPr>
            <a:r>
              <a:rPr lang="en-US" dirty="0"/>
              <a:t>To create a simple java web application, we'll use maven-archetype-</a:t>
            </a:r>
            <a:r>
              <a:rPr lang="en-US" dirty="0" err="1"/>
              <a:t>webapp</a:t>
            </a:r>
            <a:r>
              <a:rPr lang="en-US" dirty="0"/>
              <a:t> plugin. Execute the following </a:t>
            </a:r>
            <a:r>
              <a:rPr lang="en-US" b="1" dirty="0" err="1"/>
              <a:t>mvn</a:t>
            </a:r>
            <a:r>
              <a:rPr lang="en-US" dirty="0"/>
              <a:t> command.</a:t>
            </a:r>
          </a:p>
          <a:p>
            <a:pPr marL="0" indent="0">
              <a:buNone/>
              <a:defRPr/>
            </a:pPr>
            <a:r>
              <a:rPr lang="en-US" dirty="0"/>
              <a:t>    </a:t>
            </a:r>
            <a:r>
              <a:rPr lang="en-US" sz="1800" dirty="0" err="1"/>
              <a:t>mvn</a:t>
            </a:r>
            <a:r>
              <a:rPr lang="en-US" sz="1800" dirty="0"/>
              <a:t> </a:t>
            </a:r>
            <a:r>
              <a:rPr lang="en-US" sz="1800" dirty="0" err="1"/>
              <a:t>archetype:generate</a:t>
            </a:r>
            <a:r>
              <a:rPr lang="en-US" sz="1800" dirty="0"/>
              <a:t> </a:t>
            </a:r>
          </a:p>
          <a:p>
            <a:pPr marL="0" indent="0">
              <a:buNone/>
              <a:defRPr/>
            </a:pPr>
            <a:r>
              <a:rPr lang="en-US" sz="1800" dirty="0"/>
              <a:t>     </a:t>
            </a:r>
            <a:r>
              <a:rPr lang="en-US" sz="1800" dirty="0" err="1"/>
              <a:t>DgroupId</a:t>
            </a:r>
            <a:r>
              <a:rPr lang="en-US" sz="1800" dirty="0"/>
              <a:t>=</a:t>
            </a:r>
            <a:r>
              <a:rPr lang="en-US" sz="1800" dirty="0" err="1"/>
              <a:t>com.companyname.insurance</a:t>
            </a:r>
            <a:r>
              <a:rPr lang="en-US" sz="1800" dirty="0"/>
              <a:t> </a:t>
            </a:r>
          </a:p>
          <a:p>
            <a:pPr marL="0" indent="0">
              <a:buNone/>
              <a:defRPr/>
            </a:pPr>
            <a:r>
              <a:rPr lang="en-US" sz="1800" dirty="0"/>
              <a:t>     </a:t>
            </a:r>
            <a:r>
              <a:rPr lang="en-US" sz="1800" dirty="0" err="1"/>
              <a:t>DartifactId</a:t>
            </a:r>
            <a:r>
              <a:rPr lang="en-US" sz="1800" dirty="0"/>
              <a:t>=</a:t>
            </a:r>
            <a:r>
              <a:rPr lang="en-US" sz="1800" dirty="0" err="1"/>
              <a:t>healthInsurance</a:t>
            </a:r>
            <a:r>
              <a:rPr lang="en-US" sz="1800" dirty="0"/>
              <a:t> </a:t>
            </a:r>
          </a:p>
          <a:p>
            <a:pPr marL="0" indent="0">
              <a:buNone/>
              <a:defRPr/>
            </a:pPr>
            <a:r>
              <a:rPr lang="en-US" sz="1800" dirty="0"/>
              <a:t>     </a:t>
            </a:r>
            <a:r>
              <a:rPr lang="en-US" sz="1800" dirty="0" err="1"/>
              <a:t>DarchetypeArtifactId</a:t>
            </a:r>
            <a:r>
              <a:rPr lang="en-US" sz="1800" dirty="0"/>
              <a:t>=maven-archetype-</a:t>
            </a:r>
            <a:r>
              <a:rPr lang="en-US" sz="1800" dirty="0" err="1"/>
              <a:t>webapp</a:t>
            </a:r>
            <a:r>
              <a:rPr lang="en-US" sz="1800" dirty="0"/>
              <a:t> </a:t>
            </a:r>
          </a:p>
          <a:p>
            <a:pPr marL="0" indent="0">
              <a:buNone/>
              <a:defRPr/>
            </a:pPr>
            <a:r>
              <a:rPr lang="en-US" sz="1800" dirty="0"/>
              <a:t>     </a:t>
            </a:r>
            <a:r>
              <a:rPr lang="en-US" sz="1800" dirty="0" err="1"/>
              <a:t>DinteractiveMode</a:t>
            </a:r>
            <a:r>
              <a:rPr lang="en-US" sz="1800" dirty="0"/>
              <a:t>=false</a:t>
            </a:r>
          </a:p>
          <a:p>
            <a:pPr marL="0" indent="0">
              <a:buNone/>
              <a:defRPr/>
            </a:pPr>
            <a:r>
              <a:rPr lang="en-US" sz="1800" dirty="0"/>
              <a:t>   </a:t>
            </a:r>
          </a:p>
          <a:p>
            <a:pPr marL="0" indent="0">
              <a:buNone/>
              <a:defRPr/>
            </a:pPr>
            <a:r>
              <a:rPr lang="en-US" sz="1800" dirty="0"/>
              <a:t>You'll see a java application project created named  </a:t>
            </a:r>
          </a:p>
          <a:p>
            <a:pPr marL="0" indent="0">
              <a:buNone/>
              <a:defRPr/>
            </a:pPr>
            <a:r>
              <a:rPr lang="en-US" sz="1800" b="1" dirty="0" err="1"/>
              <a:t>healthInsurance</a:t>
            </a:r>
            <a:endParaRPr lang="en-US" sz="1800" b="1" dirty="0"/>
          </a:p>
          <a:p>
            <a:pPr>
              <a:defRPr/>
            </a:pPr>
            <a:endParaRPr lang="en-US" sz="1800" dirty="0"/>
          </a:p>
          <a:p>
            <a:pPr marL="0" indent="0">
              <a:buNone/>
              <a:defRPr/>
            </a:pPr>
            <a:r>
              <a:rPr lang="en-US" dirty="0"/>
              <a:t>   </a:t>
            </a:r>
          </a:p>
        </p:txBody>
      </p:sp>
      <p:pic>
        <p:nvPicPr>
          <p:cNvPr id="645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30636" y="3810000"/>
            <a:ext cx="4572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8315587-EC21-4724-BAD7-8E4DDBE22E6B}"/>
              </a:ext>
            </a:extLst>
          </p:cNvPr>
          <p:cNvSpPr>
            <a:spLocks noGrp="1"/>
          </p:cNvSpPr>
          <p:nvPr>
            <p:ph type="title"/>
          </p:nvPr>
        </p:nvSpPr>
        <p:spPr/>
        <p:txBody>
          <a:bodyPr/>
          <a:lstStyle/>
          <a:p>
            <a:pPr eaLnBrk="1" hangingPunct="1">
              <a:defRPr/>
            </a:pPr>
            <a:r>
              <a:rPr lang="en-US" altLang="en-US"/>
              <a:t>Maven - Web Application</a:t>
            </a:r>
          </a:p>
        </p:txBody>
      </p:sp>
      <p:sp>
        <p:nvSpPr>
          <p:cNvPr id="3" name="Content Placeholder 2">
            <a:extLst>
              <a:ext uri="{FF2B5EF4-FFF2-40B4-BE49-F238E27FC236}">
                <a16:creationId xmlns:a16="http://schemas.microsoft.com/office/drawing/2014/main" id="{16FC66A5-F8D5-4128-A141-E10CD04B92DD}"/>
              </a:ext>
            </a:extLst>
          </p:cNvPr>
          <p:cNvSpPr>
            <a:spLocks noGrp="1"/>
          </p:cNvSpPr>
          <p:nvPr>
            <p:ph idx="1"/>
          </p:nvPr>
        </p:nvSpPr>
        <p:spPr/>
        <p:txBody>
          <a:bodyPr/>
          <a:lstStyle/>
          <a:p>
            <a:pPr eaLnBrk="1" hangingPunct="1">
              <a:defRPr/>
            </a:pPr>
            <a:r>
              <a:rPr lang="en-US" dirty="0"/>
              <a:t>Build Web Application </a:t>
            </a:r>
          </a:p>
          <a:p>
            <a:pPr marL="0" indent="0" eaLnBrk="1" hangingPunct="1">
              <a:buNone/>
              <a:defRPr/>
            </a:pPr>
            <a:r>
              <a:rPr lang="en-US" dirty="0"/>
              <a:t>	</a:t>
            </a:r>
            <a:r>
              <a:rPr lang="en-US" sz="2000" dirty="0"/>
              <a:t>Execute the following </a:t>
            </a:r>
            <a:r>
              <a:rPr lang="en-US" sz="2000" b="1" dirty="0" err="1"/>
              <a:t>mvn</a:t>
            </a:r>
            <a:r>
              <a:rPr lang="en-US" sz="2000" dirty="0"/>
              <a:t> command.</a:t>
            </a:r>
          </a:p>
          <a:p>
            <a:pPr marL="0" indent="0" eaLnBrk="1" hangingPunct="1">
              <a:buNone/>
              <a:defRPr/>
            </a:pPr>
            <a:r>
              <a:rPr lang="en-US" sz="2000" dirty="0"/>
              <a:t>	</a:t>
            </a:r>
            <a:r>
              <a:rPr lang="en-US" sz="2000" dirty="0" err="1"/>
              <a:t>mvn</a:t>
            </a:r>
            <a:r>
              <a:rPr lang="en-US" sz="2000" dirty="0"/>
              <a:t> clean package</a:t>
            </a:r>
          </a:p>
          <a:p>
            <a:pPr>
              <a:defRPr/>
            </a:pPr>
            <a:r>
              <a:rPr lang="en-US" dirty="0"/>
              <a:t>  A war file is created in target folder.</a:t>
            </a:r>
          </a:p>
          <a:p>
            <a:pPr marL="0" indent="0">
              <a:buNone/>
              <a:defRPr/>
            </a:pPr>
            <a:r>
              <a:rPr lang="en-US" dirty="0"/>
              <a:t>  </a:t>
            </a:r>
          </a:p>
          <a:p>
            <a:pPr>
              <a:defRPr/>
            </a:pPr>
            <a:endParaRPr lang="en-US" dirty="0"/>
          </a:p>
          <a:p>
            <a:pPr>
              <a:defRPr/>
            </a:pPr>
            <a:endParaRPr lang="en-US" dirty="0"/>
          </a:p>
        </p:txBody>
      </p:sp>
      <p:pic>
        <p:nvPicPr>
          <p:cNvPr id="6554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57600"/>
            <a:ext cx="5562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8C0C4EA-2D6B-42B0-ABAE-9251CAAE94C4}"/>
              </a:ext>
            </a:extLst>
          </p:cNvPr>
          <p:cNvSpPr>
            <a:spLocks noGrp="1"/>
          </p:cNvSpPr>
          <p:nvPr>
            <p:ph type="title"/>
          </p:nvPr>
        </p:nvSpPr>
        <p:spPr/>
        <p:txBody>
          <a:bodyPr/>
          <a:lstStyle/>
          <a:p>
            <a:pPr eaLnBrk="1" hangingPunct="1">
              <a:defRPr/>
            </a:pPr>
            <a:r>
              <a:rPr lang="en-US" altLang="en-US"/>
              <a:t>Maven - Web Application</a:t>
            </a:r>
          </a:p>
        </p:txBody>
      </p:sp>
      <p:sp>
        <p:nvSpPr>
          <p:cNvPr id="3" name="Content Placeholder 2">
            <a:extLst>
              <a:ext uri="{FF2B5EF4-FFF2-40B4-BE49-F238E27FC236}">
                <a16:creationId xmlns:a16="http://schemas.microsoft.com/office/drawing/2014/main" id="{0D2BFD2B-488D-4DCA-9C09-78429A648580}"/>
              </a:ext>
            </a:extLst>
          </p:cNvPr>
          <p:cNvSpPr>
            <a:spLocks noGrp="1"/>
          </p:cNvSpPr>
          <p:nvPr>
            <p:ph idx="1"/>
          </p:nvPr>
        </p:nvSpPr>
        <p:spPr>
          <a:xfrm>
            <a:off x="571500" y="1714501"/>
            <a:ext cx="10553699" cy="4267729"/>
          </a:xfrm>
        </p:spPr>
        <p:txBody>
          <a:bodyPr/>
          <a:lstStyle/>
          <a:p>
            <a:pPr eaLnBrk="1" hangingPunct="1">
              <a:defRPr/>
            </a:pPr>
            <a:r>
              <a:rPr lang="en-US" dirty="0"/>
              <a:t>Deploy Web Application by using Tomcat. Start webserver and verify output. </a:t>
            </a:r>
          </a:p>
          <a:p>
            <a:pPr marL="0" indent="0">
              <a:buNone/>
              <a:defRPr/>
            </a:pPr>
            <a:endParaRPr lang="en-US" dirty="0"/>
          </a:p>
          <a:p>
            <a:pPr marL="0" indent="0">
              <a:buNone/>
              <a:defRPr/>
            </a:pPr>
            <a:r>
              <a:rPr lang="en-US" dirty="0"/>
              <a:t>   </a:t>
            </a:r>
          </a:p>
        </p:txBody>
      </p:sp>
      <p:pic>
        <p:nvPicPr>
          <p:cNvPr id="6656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943850" cy="3352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9CEA201-90F4-4373-9944-25F8DF18FCFD}"/>
              </a:ext>
            </a:extLst>
          </p:cNvPr>
          <p:cNvSpPr>
            <a:spLocks noGrp="1"/>
          </p:cNvSpPr>
          <p:nvPr>
            <p:ph type="title"/>
          </p:nvPr>
        </p:nvSpPr>
        <p:spPr/>
        <p:txBody>
          <a:bodyPr/>
          <a:lstStyle/>
          <a:p>
            <a:pPr eaLnBrk="1" hangingPunct="1">
              <a:defRPr/>
            </a:pPr>
            <a:r>
              <a:rPr lang="en-US" altLang="en-US"/>
              <a:t>Maven - How to deploy Maven Base War file to Tomcat</a:t>
            </a:r>
            <a:br>
              <a:rPr lang="en-US" altLang="en-US"/>
            </a:br>
            <a:endParaRPr lang="en-US" altLang="en-US"/>
          </a:p>
        </p:txBody>
      </p:sp>
      <p:sp>
        <p:nvSpPr>
          <p:cNvPr id="68611" name="Content Placeholder 2"/>
          <p:cNvSpPr>
            <a:spLocks noGrp="1" noChangeArrowheads="1"/>
          </p:cNvSpPr>
          <p:nvPr>
            <p:ph idx="1"/>
          </p:nvPr>
        </p:nvSpPr>
        <p:spPr/>
        <p:txBody>
          <a:bodyPr/>
          <a:lstStyle/>
          <a:p>
            <a:r>
              <a:rPr lang="en-US" altLang="en-US" dirty="0"/>
              <a:t>Tomcat 7</a:t>
            </a:r>
          </a:p>
          <a:p>
            <a:r>
              <a:rPr lang="en-US" altLang="en-US" dirty="0"/>
              <a:t>Deploy URL = http://localhost:8080/manager/text</a:t>
            </a:r>
          </a:p>
          <a:p>
            <a:r>
              <a:rPr lang="en-US" altLang="en-US" dirty="0"/>
              <a:t>Command = </a:t>
            </a:r>
            <a:r>
              <a:rPr lang="en-US" altLang="en-US" dirty="0" err="1"/>
              <a:t>mvn</a:t>
            </a:r>
            <a:r>
              <a:rPr lang="en-US" altLang="en-US" dirty="0"/>
              <a:t> tomcat7:deploy</a:t>
            </a:r>
          </a:p>
          <a:p>
            <a:endParaRPr lang="en-US" altLang="en-US" dirty="0"/>
          </a:p>
          <a:p>
            <a:r>
              <a:rPr lang="en-US" altLang="en-US" dirty="0"/>
              <a:t>Tomcat 6</a:t>
            </a:r>
          </a:p>
          <a:p>
            <a:r>
              <a:rPr lang="en-US" altLang="en-US" dirty="0"/>
              <a:t>Deploy URL = http://localhost:8080/manager/</a:t>
            </a:r>
          </a:p>
          <a:p>
            <a:r>
              <a:rPr lang="en-US" altLang="en-US" dirty="0"/>
              <a:t>Command = </a:t>
            </a:r>
            <a:r>
              <a:rPr lang="en-US" altLang="en-US" dirty="0" err="1"/>
              <a:t>mvn</a:t>
            </a:r>
            <a:r>
              <a:rPr lang="en-US" altLang="en-US" dirty="0"/>
              <a:t> tomcat6:deploy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283E1179-71D3-4C76-90C7-4C8C2A8E2292}"/>
              </a:ext>
            </a:extLst>
          </p:cNvPr>
          <p:cNvSpPr>
            <a:spLocks noGrp="1"/>
          </p:cNvSpPr>
          <p:nvPr>
            <p:ph type="title"/>
          </p:nvPr>
        </p:nvSpPr>
        <p:spPr/>
        <p:txBody>
          <a:bodyPr/>
          <a:lstStyle/>
          <a:p>
            <a:pPr eaLnBrk="1" hangingPunct="1">
              <a:defRPr/>
            </a:pPr>
            <a:r>
              <a:rPr lang="en-US" altLang="en-US"/>
              <a:t>Maven - How to deploy Maven Base War file to Tomcat</a:t>
            </a:r>
          </a:p>
        </p:txBody>
      </p:sp>
      <p:sp>
        <p:nvSpPr>
          <p:cNvPr id="69635" name="Content Placeholder 2"/>
          <p:cNvSpPr>
            <a:spLocks noGrp="1" noChangeArrowheads="1"/>
          </p:cNvSpPr>
          <p:nvPr>
            <p:ph idx="1"/>
          </p:nvPr>
        </p:nvSpPr>
        <p:spPr>
          <a:xfrm>
            <a:off x="571500" y="1600200"/>
            <a:ext cx="9334500" cy="4267729"/>
          </a:xfrm>
        </p:spPr>
        <p:txBody>
          <a:bodyPr>
            <a:normAutofit/>
          </a:bodyPr>
          <a:lstStyle/>
          <a:p>
            <a:r>
              <a:rPr lang="en-US" altLang="en-US" b="1" dirty="0"/>
              <a:t>Configure Tomcat </a:t>
            </a:r>
          </a:p>
          <a:p>
            <a:pPr marL="0" indent="0">
              <a:buNone/>
            </a:pPr>
            <a:r>
              <a:rPr lang="en-US" altLang="en-US" dirty="0"/>
              <a:t>%TOMCAT7_PATH%/</a:t>
            </a:r>
            <a:r>
              <a:rPr lang="en-US" altLang="en-US" dirty="0" err="1"/>
              <a:t>conf</a:t>
            </a:r>
            <a:r>
              <a:rPr lang="en-US" altLang="en-US" dirty="0"/>
              <a:t>/tomcat-users.xml</a:t>
            </a:r>
          </a:p>
          <a:p>
            <a:endParaRPr lang="en-US" altLang="en-US" dirty="0"/>
          </a:p>
          <a:p>
            <a:pPr marL="0" indent="0">
              <a:buNone/>
            </a:pPr>
            <a:r>
              <a:rPr lang="en-US" altLang="en-US" dirty="0"/>
              <a:t>&lt;tomcat-users&gt;</a:t>
            </a:r>
          </a:p>
          <a:p>
            <a:pPr marL="0" indent="0">
              <a:buNone/>
            </a:pPr>
            <a:r>
              <a:rPr lang="en-US" altLang="en-US" dirty="0"/>
              <a:t>	&lt;role </a:t>
            </a:r>
            <a:r>
              <a:rPr lang="en-US" altLang="en-US" dirty="0" err="1"/>
              <a:t>rolename</a:t>
            </a:r>
            <a:r>
              <a:rPr lang="en-US" altLang="en-US" dirty="0"/>
              <a:t>="manager-</a:t>
            </a:r>
            <a:r>
              <a:rPr lang="en-US" altLang="en-US" dirty="0" err="1"/>
              <a:t>gui</a:t>
            </a:r>
            <a:r>
              <a:rPr lang="en-US" altLang="en-US" dirty="0"/>
              <a:t>"/&gt;</a:t>
            </a:r>
          </a:p>
          <a:p>
            <a:pPr marL="0" indent="0">
              <a:buNone/>
            </a:pPr>
            <a:r>
              <a:rPr lang="en-US" altLang="en-US" dirty="0"/>
              <a:t>	&lt;role </a:t>
            </a:r>
            <a:r>
              <a:rPr lang="en-US" altLang="en-US" dirty="0" err="1"/>
              <a:t>rolename</a:t>
            </a:r>
            <a:r>
              <a:rPr lang="en-US" altLang="en-US" dirty="0"/>
              <a:t>="manager-script"/&gt;</a:t>
            </a:r>
          </a:p>
          <a:p>
            <a:pPr marL="0" indent="0">
              <a:buNone/>
            </a:pPr>
            <a:r>
              <a:rPr lang="en-US" altLang="en-US" dirty="0"/>
              <a:t>	&lt;user username="admin" password="password" roles="manager-</a:t>
            </a:r>
            <a:r>
              <a:rPr lang="en-US" altLang="en-US" dirty="0" err="1"/>
              <a:t>gui,manager</a:t>
            </a:r>
            <a:r>
              <a:rPr lang="en-US" altLang="en-US" dirty="0"/>
              <a:t>-script" /&gt;</a:t>
            </a:r>
          </a:p>
          <a:p>
            <a:pPr marL="0" indent="0">
              <a:buNone/>
            </a:pPr>
            <a:r>
              <a:rPr lang="en-US" altLang="en-US" dirty="0"/>
              <a:t>&lt;/tomcat-users&gt;</a:t>
            </a:r>
          </a:p>
          <a:p>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CB59792-7CAD-4747-84EE-0B1F474997C1}"/>
              </a:ext>
            </a:extLst>
          </p:cNvPr>
          <p:cNvSpPr>
            <a:spLocks noGrp="1"/>
          </p:cNvSpPr>
          <p:nvPr>
            <p:ph type="title"/>
          </p:nvPr>
        </p:nvSpPr>
        <p:spPr/>
        <p:txBody>
          <a:bodyPr/>
          <a:lstStyle/>
          <a:p>
            <a:pPr eaLnBrk="1" hangingPunct="1">
              <a:defRPr/>
            </a:pPr>
            <a:r>
              <a:rPr lang="en-US" altLang="en-US"/>
              <a:t>Maven - How to deploy Maven Base War file to Tomcat</a:t>
            </a:r>
          </a:p>
        </p:txBody>
      </p:sp>
      <p:sp>
        <p:nvSpPr>
          <p:cNvPr id="3" name="Content Placeholder 2">
            <a:extLst>
              <a:ext uri="{FF2B5EF4-FFF2-40B4-BE49-F238E27FC236}">
                <a16:creationId xmlns:a16="http://schemas.microsoft.com/office/drawing/2014/main" id="{7ED52B71-0302-4092-AB9A-CD97A4D18463}"/>
              </a:ext>
            </a:extLst>
          </p:cNvPr>
          <p:cNvSpPr>
            <a:spLocks noGrp="1"/>
          </p:cNvSpPr>
          <p:nvPr>
            <p:ph idx="1"/>
          </p:nvPr>
        </p:nvSpPr>
        <p:spPr>
          <a:xfrm>
            <a:off x="571500" y="1447801"/>
            <a:ext cx="10020299" cy="4534430"/>
          </a:xfrm>
        </p:spPr>
        <p:txBody>
          <a:bodyPr>
            <a:normAutofit fontScale="55000" lnSpcReduction="20000"/>
          </a:bodyPr>
          <a:lstStyle/>
          <a:p>
            <a:pPr eaLnBrk="1" hangingPunct="1">
              <a:defRPr/>
            </a:pPr>
            <a:r>
              <a:rPr lang="en-US" sz="4400" b="1" dirty="0"/>
              <a:t>Configure Maven settings.xml</a:t>
            </a:r>
          </a:p>
          <a:p>
            <a:pPr marL="0" indent="0">
              <a:buNone/>
              <a:defRPr/>
            </a:pPr>
            <a:r>
              <a:rPr lang="en-US" sz="3800" dirty="0"/>
              <a:t>  %MAVEN_PATH%/</a:t>
            </a:r>
            <a:r>
              <a:rPr lang="en-US" sz="3800" dirty="0" err="1"/>
              <a:t>conf</a:t>
            </a:r>
            <a:r>
              <a:rPr lang="en-US" sz="3800" dirty="0"/>
              <a:t>/settings.xml</a:t>
            </a:r>
          </a:p>
          <a:p>
            <a:pPr marL="0" indent="0">
              <a:buNone/>
              <a:defRPr/>
            </a:pPr>
            <a:r>
              <a:rPr lang="en-US" sz="3800" dirty="0">
                <a:solidFill>
                  <a:srgbClr val="0070C0"/>
                </a:solidFill>
              </a:rPr>
              <a:t>  </a:t>
            </a:r>
            <a:r>
              <a:rPr lang="en-US" sz="3800" dirty="0"/>
              <a:t>&lt;settings ...&gt;</a:t>
            </a:r>
          </a:p>
          <a:p>
            <a:pPr marL="0" indent="0">
              <a:buNone/>
              <a:defRPr/>
            </a:pPr>
            <a:r>
              <a:rPr lang="en-US" sz="3800" dirty="0"/>
              <a:t>	&lt;servers&gt;</a:t>
            </a:r>
          </a:p>
          <a:p>
            <a:pPr marL="0" indent="0">
              <a:buNone/>
              <a:defRPr/>
            </a:pPr>
            <a:r>
              <a:rPr lang="en-US" sz="3800" dirty="0"/>
              <a:t>		&lt;server&gt;</a:t>
            </a:r>
          </a:p>
          <a:p>
            <a:pPr marL="0" indent="0">
              <a:buNone/>
              <a:defRPr/>
            </a:pPr>
            <a:r>
              <a:rPr lang="en-US" sz="3800" dirty="0"/>
              <a:t>			&lt;id&gt;</a:t>
            </a:r>
            <a:r>
              <a:rPr lang="en-US" sz="3800" dirty="0" err="1"/>
              <a:t>TomcatServer</a:t>
            </a:r>
            <a:r>
              <a:rPr lang="en-US" sz="3800" dirty="0"/>
              <a:t>&lt;/id&gt;</a:t>
            </a:r>
          </a:p>
          <a:p>
            <a:pPr marL="0" indent="0">
              <a:buNone/>
              <a:defRPr/>
            </a:pPr>
            <a:r>
              <a:rPr lang="en-US" sz="3800" dirty="0"/>
              <a:t>			&lt;username&gt;admin&lt;/username&gt;</a:t>
            </a:r>
          </a:p>
          <a:p>
            <a:pPr marL="0" indent="0">
              <a:buNone/>
              <a:defRPr/>
            </a:pPr>
            <a:r>
              <a:rPr lang="en-US" sz="3800" dirty="0"/>
              <a:t>			&lt;password&gt;password&lt;/password&gt;</a:t>
            </a:r>
          </a:p>
          <a:p>
            <a:pPr marL="0" indent="0">
              <a:buNone/>
              <a:defRPr/>
            </a:pPr>
            <a:r>
              <a:rPr lang="en-US" sz="3800" dirty="0"/>
              <a:t>		&lt;/server&gt;</a:t>
            </a:r>
          </a:p>
          <a:p>
            <a:pPr>
              <a:defRPr/>
            </a:pPr>
            <a:endParaRPr lang="en-US" sz="3800" dirty="0"/>
          </a:p>
          <a:p>
            <a:pPr marL="0" indent="0">
              <a:buNone/>
              <a:defRPr/>
            </a:pPr>
            <a:r>
              <a:rPr lang="en-US" sz="3800" dirty="0"/>
              <a:t>	&lt;/servers&gt;</a:t>
            </a:r>
          </a:p>
          <a:p>
            <a:pPr marL="0" indent="0">
              <a:buNone/>
              <a:defRPr/>
            </a:pPr>
            <a:r>
              <a:rPr lang="en-US" sz="3800" dirty="0"/>
              <a:t>&lt;/settings&gt;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1B4A0E55-82CE-449D-AC2C-B882706FA164}"/>
              </a:ext>
            </a:extLst>
          </p:cNvPr>
          <p:cNvSpPr>
            <a:spLocks noGrp="1"/>
          </p:cNvSpPr>
          <p:nvPr>
            <p:ph type="title"/>
          </p:nvPr>
        </p:nvSpPr>
        <p:spPr/>
        <p:txBody>
          <a:bodyPr/>
          <a:lstStyle/>
          <a:p>
            <a:pPr eaLnBrk="1" hangingPunct="1">
              <a:defRPr/>
            </a:pPr>
            <a:r>
              <a:rPr lang="en-US" altLang="en-US"/>
              <a:t>Maven - How to deploy Maven Base War file to Tomcat</a:t>
            </a:r>
          </a:p>
        </p:txBody>
      </p:sp>
      <p:sp>
        <p:nvSpPr>
          <p:cNvPr id="3" name="Content Placeholder 2">
            <a:extLst>
              <a:ext uri="{FF2B5EF4-FFF2-40B4-BE49-F238E27FC236}">
                <a16:creationId xmlns:a16="http://schemas.microsoft.com/office/drawing/2014/main" id="{6402D6DD-C65C-4D43-9EDE-0F4628D718FC}"/>
              </a:ext>
            </a:extLst>
          </p:cNvPr>
          <p:cNvSpPr>
            <a:spLocks noGrp="1"/>
          </p:cNvSpPr>
          <p:nvPr>
            <p:ph idx="1"/>
          </p:nvPr>
        </p:nvSpPr>
        <p:spPr>
          <a:xfrm>
            <a:off x="571500" y="1447801"/>
            <a:ext cx="10325099" cy="4534430"/>
          </a:xfrm>
        </p:spPr>
        <p:txBody>
          <a:bodyPr>
            <a:normAutofit fontScale="70000" lnSpcReduction="20000"/>
          </a:bodyPr>
          <a:lstStyle/>
          <a:p>
            <a:pPr eaLnBrk="1" hangingPunct="1">
              <a:defRPr/>
            </a:pPr>
            <a:r>
              <a:rPr lang="en-US" dirty="0"/>
              <a:t>Add Maven plugin to POM file</a:t>
            </a:r>
          </a:p>
          <a:p>
            <a:pPr marL="0" indent="0">
              <a:buNone/>
              <a:defRPr/>
            </a:pPr>
            <a:r>
              <a:rPr lang="en-US" sz="1700" dirty="0"/>
              <a:t>&lt;project&gt;</a:t>
            </a:r>
          </a:p>
          <a:p>
            <a:pPr marL="0" indent="0">
              <a:buNone/>
              <a:defRPr/>
            </a:pPr>
            <a:r>
              <a:rPr lang="en-US" sz="1700" dirty="0"/>
              <a:t>      …</a:t>
            </a:r>
          </a:p>
          <a:p>
            <a:pPr marL="0" indent="0">
              <a:buNone/>
              <a:defRPr/>
            </a:pPr>
            <a:r>
              <a:rPr lang="en-US" sz="1700" dirty="0"/>
              <a:t>      &lt;build&gt;</a:t>
            </a:r>
          </a:p>
          <a:p>
            <a:pPr marL="0" indent="0">
              <a:buNone/>
              <a:defRPr/>
            </a:pPr>
            <a:r>
              <a:rPr lang="en-US" sz="1700" dirty="0"/>
              <a:t>          &lt;plugins&gt;</a:t>
            </a:r>
          </a:p>
          <a:p>
            <a:pPr marL="0" indent="0">
              <a:buNone/>
              <a:defRPr/>
            </a:pPr>
            <a:r>
              <a:rPr lang="en-US" sz="1700" dirty="0"/>
              <a:t>	&lt;plugin&gt;</a:t>
            </a:r>
          </a:p>
          <a:p>
            <a:pPr marL="0" indent="0">
              <a:buNone/>
              <a:defRPr/>
            </a:pPr>
            <a:r>
              <a:rPr lang="en-US" sz="1700" dirty="0"/>
              <a:t>		&lt;</a:t>
            </a:r>
            <a:r>
              <a:rPr lang="en-US" sz="1700" dirty="0" err="1"/>
              <a:t>groupId</a:t>
            </a:r>
            <a:r>
              <a:rPr lang="en-US" sz="1700" dirty="0"/>
              <a:t>&gt;</a:t>
            </a:r>
            <a:r>
              <a:rPr lang="en-US" sz="1700" dirty="0" err="1"/>
              <a:t>org.apache.tomcat.maven</a:t>
            </a:r>
            <a:r>
              <a:rPr lang="en-US" sz="1700" dirty="0"/>
              <a:t>&lt;/</a:t>
            </a:r>
            <a:r>
              <a:rPr lang="en-US" sz="1700" dirty="0" err="1"/>
              <a:t>groupId</a:t>
            </a:r>
            <a:r>
              <a:rPr lang="en-US" sz="1700" dirty="0"/>
              <a:t>&gt;</a:t>
            </a:r>
          </a:p>
          <a:p>
            <a:pPr marL="0" indent="0">
              <a:buNone/>
              <a:defRPr/>
            </a:pPr>
            <a:r>
              <a:rPr lang="en-US" sz="1700" dirty="0"/>
              <a:t>		&lt;</a:t>
            </a:r>
            <a:r>
              <a:rPr lang="en-US" sz="1700" dirty="0" err="1"/>
              <a:t>artifactId</a:t>
            </a:r>
            <a:r>
              <a:rPr lang="en-US" sz="1700" dirty="0"/>
              <a:t>&gt;tomcat7-maven-plugin&lt;/</a:t>
            </a:r>
            <a:r>
              <a:rPr lang="en-US" sz="1700" dirty="0" err="1"/>
              <a:t>artifactId</a:t>
            </a:r>
            <a:r>
              <a:rPr lang="en-US" sz="1700" dirty="0"/>
              <a:t>&gt;</a:t>
            </a:r>
          </a:p>
          <a:p>
            <a:pPr marL="0" indent="0">
              <a:buNone/>
              <a:defRPr/>
            </a:pPr>
            <a:r>
              <a:rPr lang="en-US" sz="1700" dirty="0"/>
              <a:t>		&lt;version&gt;2.2&lt;/version&gt;</a:t>
            </a:r>
          </a:p>
          <a:p>
            <a:pPr marL="0" indent="0">
              <a:buNone/>
              <a:defRPr/>
            </a:pPr>
            <a:r>
              <a:rPr lang="en-US" sz="1700" dirty="0"/>
              <a:t>		&lt;configuration&gt;</a:t>
            </a:r>
          </a:p>
          <a:p>
            <a:pPr marL="0" indent="0">
              <a:buNone/>
              <a:defRPr/>
            </a:pPr>
            <a:r>
              <a:rPr lang="en-US" sz="1700" dirty="0"/>
              <a:t>			&lt;</a:t>
            </a:r>
            <a:r>
              <a:rPr lang="en-US" sz="1700" dirty="0" err="1"/>
              <a:t>url</a:t>
            </a:r>
            <a:r>
              <a:rPr lang="en-US" sz="1700" dirty="0"/>
              <a:t>&gt;http://localhost:8080/manager/text&lt;/url&gt;</a:t>
            </a:r>
          </a:p>
          <a:p>
            <a:pPr marL="0" indent="0">
              <a:buNone/>
              <a:defRPr/>
            </a:pPr>
            <a:r>
              <a:rPr lang="en-US" sz="1700" dirty="0"/>
              <a:t>			&lt;server&gt;</a:t>
            </a:r>
            <a:r>
              <a:rPr lang="en-US" sz="1700" dirty="0" err="1"/>
              <a:t>TomcatServer</a:t>
            </a:r>
            <a:r>
              <a:rPr lang="en-US" sz="1700" dirty="0"/>
              <a:t>&lt;/server&gt;</a:t>
            </a:r>
          </a:p>
          <a:p>
            <a:pPr marL="0" indent="0">
              <a:buNone/>
              <a:defRPr/>
            </a:pPr>
            <a:r>
              <a:rPr lang="en-US" sz="1700" dirty="0"/>
              <a:t>			&lt;path&gt;/</a:t>
            </a:r>
            <a:r>
              <a:rPr lang="en-US" sz="1700" dirty="0" err="1"/>
              <a:t>healthInsurance</a:t>
            </a:r>
            <a:r>
              <a:rPr lang="en-US" sz="1700" dirty="0"/>
              <a:t>&lt;/path&gt;</a:t>
            </a:r>
          </a:p>
          <a:p>
            <a:pPr marL="0" indent="0">
              <a:buNone/>
              <a:defRPr/>
            </a:pPr>
            <a:r>
              <a:rPr lang="en-US" sz="1700" dirty="0"/>
              <a:t>		&lt;/configuration&gt;</a:t>
            </a:r>
          </a:p>
          <a:p>
            <a:pPr marL="0" indent="0">
              <a:buNone/>
              <a:defRPr/>
            </a:pPr>
            <a:r>
              <a:rPr lang="en-US" sz="1700" dirty="0"/>
              <a:t>	&lt;/plugin&gt;</a:t>
            </a:r>
          </a:p>
          <a:p>
            <a:pPr marL="0" indent="0">
              <a:buNone/>
              <a:defRPr/>
            </a:pPr>
            <a:r>
              <a:rPr lang="en-US" sz="1700" dirty="0"/>
              <a:t>          &lt;/plugins&gt;</a:t>
            </a:r>
          </a:p>
          <a:p>
            <a:pPr marL="0" indent="0">
              <a:buNone/>
              <a:defRPr/>
            </a:pPr>
            <a:r>
              <a:rPr lang="en-US" sz="1700" dirty="0"/>
              <a:t>     &lt;/build&gt;</a:t>
            </a:r>
          </a:p>
          <a:p>
            <a:pPr marL="0" indent="0">
              <a:buNone/>
              <a:defRPr/>
            </a:pPr>
            <a:r>
              <a:rPr lang="en-US" sz="1700" dirty="0"/>
              <a:t>&lt;/project&gt;</a:t>
            </a:r>
          </a:p>
          <a:p>
            <a:pPr>
              <a:defRPr/>
            </a:pPr>
            <a:endParaRPr lang="en-US" dirty="0">
              <a:solidFill>
                <a:srgbClr val="0070C0"/>
              </a:solidFill>
            </a:endParaRPr>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r>
              <a:rPr lang="en-US" altLang="en-US" dirty="0"/>
              <a:t>Points to Remember</a:t>
            </a: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0B9EC873-A9FB-433A-AF4A-4D99090CAE82}"/>
              </a:ext>
            </a:extLst>
          </p:cNvPr>
          <p:cNvSpPr>
            <a:spLocks noGrp="1" noChangeArrowheads="1"/>
          </p:cNvSpPr>
          <p:nvPr>
            <p:ph type="title"/>
          </p:nvPr>
        </p:nvSpPr>
        <p:spPr/>
        <p:txBody>
          <a:bodyPr/>
          <a:lstStyle/>
          <a:p>
            <a:pPr eaLnBrk="1" hangingPunct="1">
              <a:defRPr/>
            </a:pPr>
            <a:r>
              <a:rPr lang="en-US" altLang="en-US"/>
              <a:t>Course Audience and Prerequisite</a:t>
            </a:r>
          </a:p>
        </p:txBody>
      </p:sp>
      <p:sp>
        <p:nvSpPr>
          <p:cNvPr id="15363" name="Rectangle 5"/>
          <p:cNvSpPr>
            <a:spLocks noGrp="1" noChangeArrowheads="1"/>
          </p:cNvSpPr>
          <p:nvPr>
            <p:ph idx="1"/>
          </p:nvPr>
        </p:nvSpPr>
        <p:spPr/>
        <p:txBody>
          <a:bodyPr/>
          <a:lstStyle/>
          <a:p>
            <a:pPr eaLnBrk="1" hangingPunct="1"/>
            <a:r>
              <a:rPr lang="en-US" altLang="en-US" dirty="0"/>
              <a:t>The course is for JAVA developers.</a:t>
            </a:r>
          </a:p>
          <a:p>
            <a:pPr eaLnBrk="1" hangingPunct="1"/>
            <a:r>
              <a:rPr lang="en-US" altLang="en-US" dirty="0"/>
              <a:t>The following are prerequisites:</a:t>
            </a:r>
          </a:p>
          <a:p>
            <a:pPr lvl="1" eaLnBrk="1" hangingPunct="1"/>
            <a:r>
              <a:rPr lang="en-US" altLang="en-US" dirty="0"/>
              <a:t>JAVA fundamentals.</a:t>
            </a:r>
          </a:p>
          <a:p>
            <a:pPr lvl="1" eaLnBrk="1" hangingPunct="1"/>
            <a:r>
              <a:rPr lang="en-US" altLang="en-US" dirty="0"/>
              <a:t>J2EE basic experience.</a:t>
            </a:r>
          </a:p>
          <a:p>
            <a:pPr lvl="1" eaLnBrk="1" hangingPunct="1"/>
            <a:r>
              <a:rPr lang="en-US" altLang="en-US" dirty="0"/>
              <a:t>Software development process experience.</a:t>
            </a:r>
          </a:p>
          <a:p>
            <a:pPr lvl="1" eaLnBrk="1" hangingPunct="1"/>
            <a:r>
              <a:rPr lang="en-US" altLang="en-US" dirty="0"/>
              <a:t>No other course is required.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81C52AE7-787A-4200-BF0A-2B7A3BD06FFC}"/>
              </a:ext>
            </a:extLst>
          </p:cNvPr>
          <p:cNvSpPr>
            <a:spLocks noGrp="1"/>
          </p:cNvSpPr>
          <p:nvPr>
            <p:ph type="title"/>
          </p:nvPr>
        </p:nvSpPr>
        <p:spPr/>
        <p:txBody>
          <a:bodyPr/>
          <a:lstStyle/>
          <a:p>
            <a:pPr eaLnBrk="1" hangingPunct="1">
              <a:defRPr/>
            </a:pPr>
            <a:r>
              <a:rPr lang="en-US" altLang="en-US"/>
              <a:t>Review Maven flow</a:t>
            </a:r>
          </a:p>
        </p:txBody>
      </p:sp>
      <p:sp>
        <p:nvSpPr>
          <p:cNvPr id="2" name="Content Placeholder 1"/>
          <p:cNvSpPr>
            <a:spLocks noGrp="1"/>
          </p:cNvSpPr>
          <p:nvPr>
            <p:ph idx="1"/>
          </p:nvPr>
        </p:nvSpPr>
        <p:spPr/>
        <p:txBody>
          <a:bodyPr/>
          <a:lstStyle/>
          <a:p>
            <a:endParaRPr lang="en-US"/>
          </a:p>
        </p:txBody>
      </p:sp>
      <p:grpSp>
        <p:nvGrpSpPr>
          <p:cNvPr id="74755" name="Group 3"/>
          <p:cNvGrpSpPr>
            <a:grpSpLocks/>
          </p:cNvGrpSpPr>
          <p:nvPr/>
        </p:nvGrpSpPr>
        <p:grpSpPr bwMode="auto">
          <a:xfrm>
            <a:off x="1677988" y="762000"/>
            <a:ext cx="8863012" cy="5621338"/>
            <a:chOff x="153988" y="966788"/>
            <a:chExt cx="8863012" cy="5621337"/>
          </a:xfrm>
        </p:grpSpPr>
        <p:sp>
          <p:nvSpPr>
            <p:cNvPr id="74756" name="AutoShape 2069"/>
            <p:cNvSpPr>
              <a:spLocks noChangeArrowheads="1"/>
            </p:cNvSpPr>
            <p:nvPr/>
          </p:nvSpPr>
          <p:spPr bwMode="auto">
            <a:xfrm>
              <a:off x="4352925" y="1104900"/>
              <a:ext cx="939800" cy="990600"/>
            </a:xfrm>
            <a:prstGeom prst="can">
              <a:avLst>
                <a:gd name="adj" fmla="val 26351"/>
              </a:avLst>
            </a:prstGeom>
            <a:solidFill>
              <a:srgbClr val="FF3844"/>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400">
                  <a:ea typeface="MS PGothic" panose="020B0600070205080204" pitchFamily="34" charset="-128"/>
                </a:rPr>
                <a:t>Remote</a:t>
              </a:r>
              <a:br>
                <a:rPr lang="en-US" altLang="en-US" sz="1400">
                  <a:ea typeface="MS PGothic" panose="020B0600070205080204" pitchFamily="34" charset="-128"/>
                </a:rPr>
              </a:br>
              <a:r>
                <a:rPr lang="en-US" altLang="en-US" sz="1400">
                  <a:ea typeface="MS PGothic" panose="020B0600070205080204" pitchFamily="34" charset="-128"/>
                </a:rPr>
                <a:t>Repository</a:t>
              </a:r>
            </a:p>
          </p:txBody>
        </p:sp>
        <p:cxnSp>
          <p:nvCxnSpPr>
            <p:cNvPr id="74757" name="AutoShape 2072"/>
            <p:cNvCxnSpPr>
              <a:cxnSpLocks noChangeShapeType="1"/>
              <a:stCxn id="74764" idx="3"/>
              <a:endCxn id="74765" idx="1"/>
            </p:cNvCxnSpPr>
            <p:nvPr/>
          </p:nvCxnSpPr>
          <p:spPr bwMode="auto">
            <a:xfrm flipV="1">
              <a:off x="2614613" y="3354388"/>
              <a:ext cx="1108075" cy="47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58" name="AutoShape 2074"/>
            <p:cNvSpPr>
              <a:spLocks noChangeArrowheads="1"/>
            </p:cNvSpPr>
            <p:nvPr/>
          </p:nvSpPr>
          <p:spPr bwMode="auto">
            <a:xfrm>
              <a:off x="6959600" y="966788"/>
              <a:ext cx="990600" cy="457200"/>
            </a:xfrm>
            <a:prstGeom prst="foldedCorner">
              <a:avLst>
                <a:gd name="adj" fmla="val 12500"/>
              </a:avLst>
            </a:prstGeom>
            <a:solidFill>
              <a:srgbClr val="FFCC99"/>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JAR</a:t>
              </a:r>
              <a:br>
                <a:rPr lang="en-US" altLang="en-US" sz="1200">
                  <a:ea typeface="MS PGothic" panose="020B0600070205080204" pitchFamily="34" charset="-128"/>
                </a:rPr>
              </a:br>
              <a:r>
                <a:rPr lang="en-US" altLang="en-US" sz="1200">
                  <a:ea typeface="MS PGothic" panose="020B0600070205080204" pitchFamily="34" charset="-128"/>
                </a:rPr>
                <a:t>Dependency</a:t>
              </a:r>
            </a:p>
          </p:txBody>
        </p:sp>
        <p:sp>
          <p:nvSpPr>
            <p:cNvPr id="74759" name="AutoShape 2077"/>
            <p:cNvSpPr>
              <a:spLocks noChangeArrowheads="1"/>
            </p:cNvSpPr>
            <p:nvPr/>
          </p:nvSpPr>
          <p:spPr bwMode="auto">
            <a:xfrm>
              <a:off x="7459663" y="2470150"/>
              <a:ext cx="990600" cy="457200"/>
            </a:xfrm>
            <a:prstGeom prst="foldedCorner">
              <a:avLst>
                <a:gd name="adj" fmla="val 12500"/>
              </a:avLst>
            </a:prstGeom>
            <a:solidFill>
              <a:srgbClr val="99CC00"/>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Plugin</a:t>
              </a:r>
              <a:br>
                <a:rPr lang="en-US" altLang="en-US" sz="1200">
                  <a:ea typeface="MS PGothic" panose="020B0600070205080204" pitchFamily="34" charset="-128"/>
                </a:rPr>
              </a:br>
              <a:r>
                <a:rPr lang="en-US" altLang="en-US" sz="1200">
                  <a:ea typeface="MS PGothic" panose="020B0600070205080204" pitchFamily="34" charset="-128"/>
                </a:rPr>
                <a:t>Dependency</a:t>
              </a:r>
            </a:p>
          </p:txBody>
        </p:sp>
        <p:sp>
          <p:nvSpPr>
            <p:cNvPr id="74760" name="AutoShape 2089"/>
            <p:cNvSpPr>
              <a:spLocks noChangeArrowheads="1"/>
            </p:cNvSpPr>
            <p:nvPr/>
          </p:nvSpPr>
          <p:spPr bwMode="auto">
            <a:xfrm>
              <a:off x="3381375" y="966788"/>
              <a:ext cx="990600" cy="457200"/>
            </a:xfrm>
            <a:prstGeom prst="foldedCorner">
              <a:avLst>
                <a:gd name="adj" fmla="val 12500"/>
              </a:avLst>
            </a:prstGeom>
            <a:solidFill>
              <a:srgbClr val="FFCC99"/>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JAR</a:t>
              </a:r>
              <a:br>
                <a:rPr lang="en-US" altLang="en-US" sz="1200">
                  <a:ea typeface="MS PGothic" panose="020B0600070205080204" pitchFamily="34" charset="-128"/>
                </a:rPr>
              </a:br>
              <a:r>
                <a:rPr lang="en-US" altLang="en-US" sz="1200">
                  <a:ea typeface="MS PGothic" panose="020B0600070205080204" pitchFamily="34" charset="-128"/>
                </a:rPr>
                <a:t>artifact</a:t>
              </a:r>
            </a:p>
          </p:txBody>
        </p:sp>
        <p:sp>
          <p:nvSpPr>
            <p:cNvPr id="74761" name="AutoShape 2090"/>
            <p:cNvSpPr>
              <a:spLocks noChangeArrowheads="1"/>
            </p:cNvSpPr>
            <p:nvPr/>
          </p:nvSpPr>
          <p:spPr bwMode="auto">
            <a:xfrm>
              <a:off x="3571875" y="1298575"/>
              <a:ext cx="990600" cy="457200"/>
            </a:xfrm>
            <a:prstGeom prst="foldedCorner">
              <a:avLst>
                <a:gd name="adj" fmla="val 12500"/>
              </a:avLst>
            </a:prstGeom>
            <a:solidFill>
              <a:srgbClr val="99CC00"/>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Plugin</a:t>
              </a:r>
              <a:br>
                <a:rPr lang="en-US" altLang="en-US" sz="1200">
                  <a:ea typeface="MS PGothic" panose="020B0600070205080204" pitchFamily="34" charset="-128"/>
                </a:rPr>
              </a:br>
              <a:r>
                <a:rPr lang="en-US" altLang="en-US" sz="1200">
                  <a:ea typeface="MS PGothic" panose="020B0600070205080204" pitchFamily="34" charset="-128"/>
                </a:rPr>
                <a:t>artifacts</a:t>
              </a:r>
            </a:p>
          </p:txBody>
        </p:sp>
        <p:sp>
          <p:nvSpPr>
            <p:cNvPr id="74762" name="AutoShape 2066"/>
            <p:cNvSpPr>
              <a:spLocks noChangeArrowheads="1"/>
            </p:cNvSpPr>
            <p:nvPr/>
          </p:nvSpPr>
          <p:spPr bwMode="auto">
            <a:xfrm>
              <a:off x="471488" y="3092450"/>
              <a:ext cx="866775" cy="993775"/>
            </a:xfrm>
            <a:prstGeom prst="flowChartMultidocument">
              <a:avLst/>
            </a:prstGeom>
            <a:solidFill>
              <a:srgbClr val="33CCCC"/>
            </a:solidFill>
            <a:ln w="9525">
              <a:solidFill>
                <a:schemeClr val="tx1"/>
              </a:solidFill>
              <a:miter lim="800000"/>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400" b="1">
                  <a:ea typeface="MS PGothic" panose="020B0600070205080204" pitchFamily="34" charset="-128"/>
                </a:rPr>
                <a:t>src/…</a:t>
              </a:r>
            </a:p>
          </p:txBody>
        </p:sp>
        <p:sp>
          <p:nvSpPr>
            <p:cNvPr id="74763" name="AutoShape 2071"/>
            <p:cNvSpPr>
              <a:spLocks noChangeArrowheads="1"/>
            </p:cNvSpPr>
            <p:nvPr/>
          </p:nvSpPr>
          <p:spPr bwMode="auto">
            <a:xfrm>
              <a:off x="1636713" y="3138488"/>
              <a:ext cx="609600" cy="838200"/>
            </a:xfrm>
            <a:prstGeom prst="foldedCorner">
              <a:avLst>
                <a:gd name="adj" fmla="val 12500"/>
              </a:avLst>
            </a:prstGeom>
            <a:solidFill>
              <a:srgbClr val="33CCCC"/>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400" b="1">
                  <a:ea typeface="MS PGothic" panose="020B0600070205080204" pitchFamily="34" charset="-128"/>
                </a:rPr>
                <a:t>POM</a:t>
              </a:r>
            </a:p>
          </p:txBody>
        </p:sp>
        <p:sp>
          <p:nvSpPr>
            <p:cNvPr id="74764" name="AutoShape 2106"/>
            <p:cNvSpPr>
              <a:spLocks noChangeArrowheads="1"/>
            </p:cNvSpPr>
            <p:nvPr/>
          </p:nvSpPr>
          <p:spPr bwMode="auto">
            <a:xfrm>
              <a:off x="219075" y="2432050"/>
              <a:ext cx="2395538" cy="18542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800" b="1"/>
                <a:t>project</a:t>
              </a:r>
            </a:p>
          </p:txBody>
        </p:sp>
        <p:sp>
          <p:nvSpPr>
            <p:cNvPr id="74765" name="AutoShape 2107"/>
            <p:cNvSpPr>
              <a:spLocks noChangeArrowheads="1"/>
            </p:cNvSpPr>
            <p:nvPr/>
          </p:nvSpPr>
          <p:spPr bwMode="auto">
            <a:xfrm>
              <a:off x="3722688" y="2652713"/>
              <a:ext cx="2189162" cy="1403350"/>
            </a:xfrm>
            <a:prstGeom prst="flowChartAlternateProcess">
              <a:avLst/>
            </a:prstGeom>
            <a:solidFill>
              <a:srgbClr val="99CCFF"/>
            </a:solidFill>
            <a:ln w="9525">
              <a:solidFill>
                <a:schemeClr val="tx1"/>
              </a:solidFill>
              <a:miter lim="800000"/>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800" b="1"/>
                <a:t>Maven Core</a:t>
              </a:r>
            </a:p>
          </p:txBody>
        </p:sp>
        <p:sp>
          <p:nvSpPr>
            <p:cNvPr id="74766" name="AutoShape 2105"/>
            <p:cNvSpPr>
              <a:spLocks noChangeArrowheads="1"/>
            </p:cNvSpPr>
            <p:nvPr/>
          </p:nvSpPr>
          <p:spPr bwMode="auto">
            <a:xfrm>
              <a:off x="1912938" y="5762625"/>
              <a:ext cx="990600" cy="457200"/>
            </a:xfrm>
            <a:prstGeom prst="foldedCorner">
              <a:avLst>
                <a:gd name="adj" fmla="val 12500"/>
              </a:avLst>
            </a:prstGeom>
            <a:solidFill>
              <a:srgbClr val="99CC00"/>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a:t>
              </a:r>
            </a:p>
          </p:txBody>
        </p:sp>
        <p:sp>
          <p:nvSpPr>
            <p:cNvPr id="74767" name="AutoShape 2113"/>
            <p:cNvSpPr>
              <a:spLocks noChangeArrowheads="1"/>
            </p:cNvSpPr>
            <p:nvPr/>
          </p:nvSpPr>
          <p:spPr bwMode="auto">
            <a:xfrm>
              <a:off x="153988" y="4505325"/>
              <a:ext cx="2886075" cy="2005013"/>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800" b="1"/>
                <a:t>target</a:t>
              </a:r>
            </a:p>
          </p:txBody>
        </p:sp>
        <p:sp>
          <p:nvSpPr>
            <p:cNvPr id="74768" name="AutoShape 2114"/>
            <p:cNvSpPr>
              <a:spLocks noChangeArrowheads="1"/>
            </p:cNvSpPr>
            <p:nvPr/>
          </p:nvSpPr>
          <p:spPr bwMode="auto">
            <a:xfrm>
              <a:off x="247651" y="5008563"/>
              <a:ext cx="1524000" cy="609600"/>
            </a:xfrm>
            <a:prstGeom prst="flowChartMultidocument">
              <a:avLst/>
            </a:prstGeom>
            <a:solidFill>
              <a:srgbClr val="CC99FF"/>
            </a:solidFill>
            <a:ln w="9525">
              <a:solidFill>
                <a:schemeClr val="tx1"/>
              </a:solidFill>
              <a:miter lim="800000"/>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target/classes/…</a:t>
              </a:r>
            </a:p>
          </p:txBody>
        </p:sp>
        <p:sp>
          <p:nvSpPr>
            <p:cNvPr id="74769" name="AutoShape 2115"/>
            <p:cNvSpPr>
              <a:spLocks noChangeArrowheads="1"/>
            </p:cNvSpPr>
            <p:nvPr/>
          </p:nvSpPr>
          <p:spPr bwMode="auto">
            <a:xfrm>
              <a:off x="1900238" y="5006975"/>
              <a:ext cx="990600" cy="457200"/>
            </a:xfrm>
            <a:prstGeom prst="foldedCorner">
              <a:avLst>
                <a:gd name="adj" fmla="val 12500"/>
              </a:avLst>
            </a:prstGeom>
            <a:solidFill>
              <a:srgbClr val="FFCC99"/>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JAR</a:t>
              </a:r>
              <a:br>
                <a:rPr lang="en-US" altLang="en-US" sz="1200">
                  <a:ea typeface="MS PGothic" panose="020B0600070205080204" pitchFamily="34" charset="-128"/>
                </a:rPr>
              </a:br>
              <a:r>
                <a:rPr lang="en-US" altLang="en-US" sz="1200">
                  <a:ea typeface="MS PGothic" panose="020B0600070205080204" pitchFamily="34" charset="-128"/>
                </a:rPr>
                <a:t>artifact</a:t>
              </a:r>
            </a:p>
          </p:txBody>
        </p:sp>
        <p:sp>
          <p:nvSpPr>
            <p:cNvPr id="74770" name="AutoShape 2116"/>
            <p:cNvSpPr>
              <a:spLocks noChangeArrowheads="1"/>
            </p:cNvSpPr>
            <p:nvPr/>
          </p:nvSpPr>
          <p:spPr bwMode="auto">
            <a:xfrm>
              <a:off x="314326" y="5656263"/>
              <a:ext cx="1219200" cy="685800"/>
            </a:xfrm>
            <a:prstGeom prst="flowChartMultidocument">
              <a:avLst/>
            </a:prstGeom>
            <a:solidFill>
              <a:srgbClr val="CCFFCC"/>
            </a:solidFill>
            <a:ln w="9525">
              <a:solidFill>
                <a:schemeClr val="tx1"/>
              </a:solidFill>
              <a:miter lim="800000"/>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generated</a:t>
              </a:r>
            </a:p>
            <a:p>
              <a:pPr algn="ctr" eaLnBrk="1" hangingPunct="1">
                <a:lnSpc>
                  <a:spcPct val="100000"/>
                </a:lnSpc>
                <a:spcBef>
                  <a:spcPct val="0"/>
                </a:spcBef>
                <a:buClrTx/>
                <a:buFontTx/>
                <a:buNone/>
              </a:pPr>
              <a:r>
                <a:rPr lang="en-US" altLang="en-US" sz="1200">
                  <a:ea typeface="MS PGothic" panose="020B0600070205080204" pitchFamily="34" charset="-128"/>
                </a:rPr>
                <a:t>libraries</a:t>
              </a:r>
            </a:p>
          </p:txBody>
        </p:sp>
        <p:sp>
          <p:nvSpPr>
            <p:cNvPr id="74771" name="AutoShape 2120"/>
            <p:cNvSpPr>
              <a:spLocks noChangeArrowheads="1"/>
            </p:cNvSpPr>
            <p:nvPr/>
          </p:nvSpPr>
          <p:spPr bwMode="auto">
            <a:xfrm>
              <a:off x="7134225" y="1920875"/>
              <a:ext cx="1882775" cy="2871788"/>
            </a:xfrm>
            <a:prstGeom prst="flowChartAlternateProcess">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800"/>
                <a:t>Local Repository</a:t>
              </a:r>
            </a:p>
          </p:txBody>
        </p:sp>
        <p:cxnSp>
          <p:nvCxnSpPr>
            <p:cNvPr id="74772" name="AutoShape 2125"/>
            <p:cNvCxnSpPr>
              <a:cxnSpLocks noChangeShapeType="1"/>
              <a:stCxn id="74765" idx="0"/>
              <a:endCxn id="74756" idx="3"/>
            </p:cNvCxnSpPr>
            <p:nvPr/>
          </p:nvCxnSpPr>
          <p:spPr bwMode="auto">
            <a:xfrm flipV="1">
              <a:off x="4818063" y="2095500"/>
              <a:ext cx="4762" cy="55721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4773" name="AutoShape 2126"/>
            <p:cNvCxnSpPr>
              <a:cxnSpLocks noChangeShapeType="1"/>
              <a:stCxn id="74765" idx="2"/>
              <a:endCxn id="74767" idx="3"/>
            </p:cNvCxnSpPr>
            <p:nvPr/>
          </p:nvCxnSpPr>
          <p:spPr bwMode="auto">
            <a:xfrm rot="5400000">
              <a:off x="3202782" y="3893344"/>
              <a:ext cx="1452562" cy="17780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4774" name="AutoShape 2129"/>
            <p:cNvSpPr>
              <a:spLocks noChangeArrowheads="1"/>
            </p:cNvSpPr>
            <p:nvPr/>
          </p:nvSpPr>
          <p:spPr bwMode="auto">
            <a:xfrm>
              <a:off x="2760663" y="2295525"/>
              <a:ext cx="809625" cy="925513"/>
            </a:xfrm>
            <a:prstGeom prst="foldedCorner">
              <a:avLst>
                <a:gd name="adj" fmla="val 12500"/>
              </a:avLst>
            </a:prstGeom>
            <a:solidFill>
              <a:srgbClr val="33CCCC"/>
            </a:solidFill>
            <a:ln w="9525">
              <a:solidFill>
                <a:schemeClr val="tx1"/>
              </a:solidFill>
              <a:round/>
              <a:headEnd/>
              <a:tailEnd/>
            </a:ln>
          </p:spPr>
          <p:txBody>
            <a:bodyPr wrap="none"/>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200" u="sng">
                  <a:ea typeface="MS PGothic" panose="020B0600070205080204" pitchFamily="34" charset="-128"/>
                </a:rPr>
                <a:t>pom.xml</a:t>
              </a:r>
              <a:endParaRPr lang="en-US" altLang="en-US" sz="1200">
                <a:ea typeface="MS PGothic" panose="020B0600070205080204" pitchFamily="34" charset="-128"/>
              </a:endParaRPr>
            </a:p>
            <a:p>
              <a:pPr eaLnBrk="1" hangingPunct="1">
                <a:lnSpc>
                  <a:spcPct val="100000"/>
                </a:lnSpc>
                <a:spcBef>
                  <a:spcPct val="0"/>
                </a:spcBef>
                <a:buClrTx/>
                <a:buFontTx/>
                <a:buNone/>
              </a:pPr>
              <a:br>
                <a:rPr lang="en-US" altLang="en-US" sz="1200">
                  <a:ea typeface="MS PGothic" panose="020B0600070205080204" pitchFamily="34" charset="-128"/>
                </a:rPr>
              </a:br>
              <a:r>
                <a:rPr lang="en-US" altLang="en-US" sz="1000">
                  <a:ea typeface="MS PGothic" panose="020B0600070205080204" pitchFamily="34" charset="-128"/>
                </a:rPr>
                <a:t>&lt;project&gt;</a:t>
              </a:r>
            </a:p>
            <a:p>
              <a:pPr eaLnBrk="1" hangingPunct="1">
                <a:lnSpc>
                  <a:spcPct val="100000"/>
                </a:lnSpc>
                <a:spcBef>
                  <a:spcPct val="0"/>
                </a:spcBef>
                <a:buClrTx/>
                <a:buFontTx/>
                <a:buNone/>
              </a:pPr>
              <a:r>
                <a:rPr lang="en-US" altLang="en-US" sz="1000">
                  <a:ea typeface="MS PGothic" panose="020B0600070205080204" pitchFamily="34" charset="-128"/>
                </a:rPr>
                <a:t>…</a:t>
              </a:r>
            </a:p>
            <a:p>
              <a:pPr eaLnBrk="1" hangingPunct="1">
                <a:lnSpc>
                  <a:spcPct val="100000"/>
                </a:lnSpc>
                <a:spcBef>
                  <a:spcPct val="0"/>
                </a:spcBef>
                <a:buClrTx/>
                <a:buFontTx/>
                <a:buNone/>
              </a:pPr>
              <a:r>
                <a:rPr lang="en-US" altLang="en-US" sz="1000">
                  <a:ea typeface="MS PGothic" panose="020B0600070205080204" pitchFamily="34" charset="-128"/>
                </a:rPr>
                <a:t>&lt;/project&gt;</a:t>
              </a:r>
            </a:p>
          </p:txBody>
        </p:sp>
        <p:cxnSp>
          <p:nvCxnSpPr>
            <p:cNvPr id="74775" name="AutoShape 2131"/>
            <p:cNvCxnSpPr>
              <a:cxnSpLocks noChangeShapeType="1"/>
              <a:stCxn id="74765" idx="3"/>
              <a:endCxn id="74771" idx="1"/>
            </p:cNvCxnSpPr>
            <p:nvPr/>
          </p:nvCxnSpPr>
          <p:spPr bwMode="auto">
            <a:xfrm>
              <a:off x="5911850" y="3354388"/>
              <a:ext cx="1222375" cy="31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76" name="Text Box 2133"/>
            <p:cNvSpPr txBox="1">
              <a:spLocks noChangeArrowheads="1"/>
            </p:cNvSpPr>
            <p:nvPr/>
          </p:nvSpPr>
          <p:spPr bwMode="auto">
            <a:xfrm>
              <a:off x="4941888" y="4891088"/>
              <a:ext cx="2209800" cy="1697037"/>
            </a:xfrm>
            <a:prstGeom prst="rect">
              <a:avLst/>
            </a:prstGeom>
            <a:solidFill>
              <a:schemeClr val="bg1">
                <a:alpha val="50195"/>
              </a:schemeClr>
            </a:solidFill>
            <a:ln w="19050">
              <a:solidFill>
                <a:schemeClr val="tx1"/>
              </a:solidFill>
              <a:miter lim="800000"/>
              <a:headEnd/>
              <a:tailEnd/>
            </a:ln>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50000"/>
                </a:spcBef>
                <a:buClrTx/>
                <a:buFontTx/>
                <a:buNone/>
              </a:pPr>
              <a:r>
                <a:rPr lang="en-US" altLang="en-US" sz="1400" u="sng">
                  <a:ea typeface="MS PGothic" panose="020B0600070205080204" pitchFamily="34" charset="-128"/>
                </a:rPr>
                <a:t>Maven Lifecycle</a:t>
              </a:r>
              <a:endParaRPr lang="en-US" altLang="en-US" sz="1400">
                <a:ea typeface="MS PGothic" panose="020B0600070205080204" pitchFamily="34" charset="-128"/>
              </a:endParaRPr>
            </a:p>
            <a:p>
              <a:pPr eaLnBrk="1" hangingPunct="1">
                <a:lnSpc>
                  <a:spcPct val="100000"/>
                </a:lnSpc>
                <a:spcBef>
                  <a:spcPct val="50000"/>
                </a:spcBef>
                <a:buClrTx/>
                <a:buFontTx/>
                <a:buNone/>
              </a:pPr>
              <a:r>
                <a:rPr lang="en-US" altLang="en-US" sz="1200">
                  <a:ea typeface="MS PGothic" panose="020B0600070205080204" pitchFamily="34" charset="-128"/>
                </a:rPr>
                <a:t>process-resources </a:t>
              </a:r>
            </a:p>
            <a:p>
              <a:pPr eaLnBrk="1" hangingPunct="1">
                <a:lnSpc>
                  <a:spcPct val="100000"/>
                </a:lnSpc>
                <a:spcBef>
                  <a:spcPct val="50000"/>
                </a:spcBef>
                <a:buClrTx/>
                <a:buFontTx/>
                <a:buNone/>
              </a:pPr>
              <a:r>
                <a:rPr lang="en-US" altLang="en-US" sz="1200">
                  <a:ea typeface="MS PGothic" panose="020B0600070205080204" pitchFamily="34" charset="-128"/>
                </a:rPr>
                <a:t>compile </a:t>
              </a:r>
            </a:p>
            <a:p>
              <a:pPr eaLnBrk="1" hangingPunct="1">
                <a:lnSpc>
                  <a:spcPct val="100000"/>
                </a:lnSpc>
                <a:spcBef>
                  <a:spcPct val="50000"/>
                </a:spcBef>
                <a:buClrTx/>
                <a:buFontTx/>
                <a:buNone/>
              </a:pPr>
              <a:r>
                <a:rPr lang="en-US" altLang="en-US" sz="1200">
                  <a:ea typeface="MS PGothic" panose="020B0600070205080204" pitchFamily="34" charset="-128"/>
                </a:rPr>
                <a:t>package</a:t>
              </a:r>
            </a:p>
            <a:p>
              <a:pPr eaLnBrk="1" hangingPunct="1">
                <a:lnSpc>
                  <a:spcPct val="100000"/>
                </a:lnSpc>
                <a:spcBef>
                  <a:spcPct val="50000"/>
                </a:spcBef>
                <a:buClrTx/>
                <a:buFontTx/>
                <a:buNone/>
              </a:pPr>
              <a:r>
                <a:rPr lang="en-US" altLang="en-US" sz="1200">
                  <a:ea typeface="MS PGothic" panose="020B0600070205080204" pitchFamily="34" charset="-128"/>
                </a:rPr>
                <a:t>install</a:t>
              </a:r>
            </a:p>
            <a:p>
              <a:pPr eaLnBrk="1" hangingPunct="1">
                <a:lnSpc>
                  <a:spcPct val="100000"/>
                </a:lnSpc>
                <a:spcBef>
                  <a:spcPct val="50000"/>
                </a:spcBef>
                <a:buClrTx/>
                <a:buFontTx/>
                <a:buNone/>
              </a:pPr>
              <a:r>
                <a:rPr lang="en-US" altLang="en-US" sz="1200">
                  <a:ea typeface="MS PGothic" panose="020B0600070205080204" pitchFamily="34" charset="-128"/>
                </a:rPr>
                <a:t>deploy</a:t>
              </a:r>
            </a:p>
          </p:txBody>
        </p:sp>
        <p:sp>
          <p:nvSpPr>
            <p:cNvPr id="74777" name="Oval 2134"/>
            <p:cNvSpPr>
              <a:spLocks noChangeArrowheads="1"/>
            </p:cNvSpPr>
            <p:nvPr/>
          </p:nvSpPr>
          <p:spPr bwMode="auto">
            <a:xfrm>
              <a:off x="3000375" y="3451225"/>
              <a:ext cx="463550" cy="400050"/>
            </a:xfrm>
            <a:prstGeom prst="ellipse">
              <a:avLst/>
            </a:prstGeom>
            <a:solidFill>
              <a:schemeClr val="accent1"/>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b="1">
                  <a:solidFill>
                    <a:schemeClr val="bg1"/>
                  </a:solidFill>
                </a:rPr>
                <a:t>1</a:t>
              </a:r>
            </a:p>
          </p:txBody>
        </p:sp>
        <p:cxnSp>
          <p:nvCxnSpPr>
            <p:cNvPr id="74778" name="AutoShape 2136"/>
            <p:cNvCxnSpPr>
              <a:cxnSpLocks noChangeShapeType="1"/>
              <a:stCxn id="74756" idx="4"/>
              <a:endCxn id="74771" idx="0"/>
            </p:cNvCxnSpPr>
            <p:nvPr/>
          </p:nvCxnSpPr>
          <p:spPr bwMode="auto">
            <a:xfrm>
              <a:off x="5292725" y="1600200"/>
              <a:ext cx="2782888" cy="320675"/>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4779" name="AutoShape 2137"/>
            <p:cNvSpPr>
              <a:spLocks noChangeArrowheads="1"/>
            </p:cNvSpPr>
            <p:nvPr/>
          </p:nvSpPr>
          <p:spPr bwMode="auto">
            <a:xfrm>
              <a:off x="7473950" y="3040063"/>
              <a:ext cx="990600" cy="457200"/>
            </a:xfrm>
            <a:prstGeom prst="foldedCorner">
              <a:avLst>
                <a:gd name="adj" fmla="val 12500"/>
              </a:avLst>
            </a:prstGeom>
            <a:solidFill>
              <a:srgbClr val="FFCC99"/>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JAR</a:t>
              </a:r>
              <a:br>
                <a:rPr lang="en-US" altLang="en-US" sz="1200">
                  <a:ea typeface="MS PGothic" panose="020B0600070205080204" pitchFamily="34" charset="-128"/>
                </a:rPr>
              </a:br>
              <a:r>
                <a:rPr lang="en-US" altLang="en-US" sz="1200">
                  <a:ea typeface="MS PGothic" panose="020B0600070205080204" pitchFamily="34" charset="-128"/>
                </a:rPr>
                <a:t>Dependency</a:t>
              </a:r>
            </a:p>
          </p:txBody>
        </p:sp>
        <p:sp>
          <p:nvSpPr>
            <p:cNvPr id="74780" name="AutoShape 2139"/>
            <p:cNvSpPr>
              <a:spLocks noChangeArrowheads="1"/>
            </p:cNvSpPr>
            <p:nvPr/>
          </p:nvSpPr>
          <p:spPr bwMode="auto">
            <a:xfrm>
              <a:off x="7461250" y="3605213"/>
              <a:ext cx="990600" cy="457200"/>
            </a:xfrm>
            <a:prstGeom prst="foldedCorner">
              <a:avLst>
                <a:gd name="adj" fmla="val 12500"/>
              </a:avLst>
            </a:prstGeom>
            <a:solidFill>
              <a:srgbClr val="99CC00"/>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Plugin</a:t>
              </a:r>
              <a:br>
                <a:rPr lang="en-US" altLang="en-US" sz="1200">
                  <a:ea typeface="MS PGothic" panose="020B0600070205080204" pitchFamily="34" charset="-128"/>
                </a:rPr>
              </a:br>
              <a:r>
                <a:rPr lang="en-US" altLang="en-US" sz="1200">
                  <a:ea typeface="MS PGothic" panose="020B0600070205080204" pitchFamily="34" charset="-128"/>
                </a:rPr>
                <a:t>artifacts</a:t>
              </a:r>
            </a:p>
          </p:txBody>
        </p:sp>
        <p:sp>
          <p:nvSpPr>
            <p:cNvPr id="74781" name="AutoShape 2140"/>
            <p:cNvSpPr>
              <a:spLocks noChangeArrowheads="1"/>
            </p:cNvSpPr>
            <p:nvPr/>
          </p:nvSpPr>
          <p:spPr bwMode="auto">
            <a:xfrm>
              <a:off x="7477125" y="4160838"/>
              <a:ext cx="990600" cy="457200"/>
            </a:xfrm>
            <a:prstGeom prst="foldedCorner">
              <a:avLst>
                <a:gd name="adj" fmla="val 12500"/>
              </a:avLst>
            </a:prstGeom>
            <a:solidFill>
              <a:srgbClr val="FFCC99"/>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JAR</a:t>
              </a:r>
              <a:br>
                <a:rPr lang="en-US" altLang="en-US" sz="1200">
                  <a:ea typeface="MS PGothic" panose="020B0600070205080204" pitchFamily="34" charset="-128"/>
                </a:rPr>
              </a:br>
              <a:r>
                <a:rPr lang="en-US" altLang="en-US" sz="1200">
                  <a:ea typeface="MS PGothic" panose="020B0600070205080204" pitchFamily="34" charset="-128"/>
                </a:rPr>
                <a:t>artifacts</a:t>
              </a:r>
            </a:p>
          </p:txBody>
        </p:sp>
        <p:sp>
          <p:nvSpPr>
            <p:cNvPr id="74782" name="Oval 2141"/>
            <p:cNvSpPr>
              <a:spLocks noChangeArrowheads="1"/>
            </p:cNvSpPr>
            <p:nvPr/>
          </p:nvSpPr>
          <p:spPr bwMode="auto">
            <a:xfrm>
              <a:off x="6219825" y="2859088"/>
              <a:ext cx="463550" cy="400050"/>
            </a:xfrm>
            <a:prstGeom prst="ellipse">
              <a:avLst/>
            </a:prstGeom>
            <a:solidFill>
              <a:schemeClr val="accent1"/>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b="1">
                  <a:solidFill>
                    <a:schemeClr val="bg1"/>
                  </a:solidFill>
                </a:rPr>
                <a:t>2</a:t>
              </a:r>
            </a:p>
          </p:txBody>
        </p:sp>
        <p:sp>
          <p:nvSpPr>
            <p:cNvPr id="74783" name="Oval 2142"/>
            <p:cNvSpPr>
              <a:spLocks noChangeArrowheads="1"/>
            </p:cNvSpPr>
            <p:nvPr/>
          </p:nvSpPr>
          <p:spPr bwMode="auto">
            <a:xfrm>
              <a:off x="4867275" y="2189163"/>
              <a:ext cx="463550" cy="400050"/>
            </a:xfrm>
            <a:prstGeom prst="ellipse">
              <a:avLst/>
            </a:prstGeom>
            <a:solidFill>
              <a:schemeClr val="accent1"/>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b="1">
                  <a:solidFill>
                    <a:schemeClr val="bg1"/>
                  </a:solidFill>
                </a:rPr>
                <a:t>3</a:t>
              </a:r>
            </a:p>
          </p:txBody>
        </p:sp>
        <p:sp>
          <p:nvSpPr>
            <p:cNvPr id="74784" name="Oval 2143"/>
            <p:cNvSpPr>
              <a:spLocks noChangeArrowheads="1"/>
            </p:cNvSpPr>
            <p:nvPr/>
          </p:nvSpPr>
          <p:spPr bwMode="auto">
            <a:xfrm>
              <a:off x="4184650" y="4416425"/>
              <a:ext cx="463550" cy="400050"/>
            </a:xfrm>
            <a:prstGeom prst="ellipse">
              <a:avLst/>
            </a:prstGeom>
            <a:solidFill>
              <a:schemeClr val="accent1"/>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b="1">
                  <a:solidFill>
                    <a:schemeClr val="bg1"/>
                  </a:solidFill>
                </a:rPr>
                <a:t>4</a:t>
              </a:r>
            </a:p>
          </p:txBody>
        </p:sp>
        <p:sp>
          <p:nvSpPr>
            <p:cNvPr id="74785" name="Oval 2144"/>
            <p:cNvSpPr>
              <a:spLocks noChangeArrowheads="1"/>
            </p:cNvSpPr>
            <p:nvPr/>
          </p:nvSpPr>
          <p:spPr bwMode="auto">
            <a:xfrm>
              <a:off x="6049963" y="1146175"/>
              <a:ext cx="463550" cy="400050"/>
            </a:xfrm>
            <a:prstGeom prst="ellipse">
              <a:avLst/>
            </a:prstGeom>
            <a:solidFill>
              <a:schemeClr val="accent1"/>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b="1">
                  <a:solidFill>
                    <a:schemeClr val="bg1"/>
                  </a:solidFill>
                </a:rPr>
                <a:t>3’</a:t>
              </a:r>
            </a:p>
          </p:txBody>
        </p:sp>
        <p:sp>
          <p:nvSpPr>
            <p:cNvPr id="74786" name="AutoShape 2145"/>
            <p:cNvSpPr>
              <a:spLocks noChangeArrowheads="1"/>
            </p:cNvSpPr>
            <p:nvPr/>
          </p:nvSpPr>
          <p:spPr bwMode="auto">
            <a:xfrm>
              <a:off x="7704138" y="1054100"/>
              <a:ext cx="990600" cy="457200"/>
            </a:xfrm>
            <a:prstGeom prst="foldedCorner">
              <a:avLst>
                <a:gd name="adj" fmla="val 12500"/>
              </a:avLst>
            </a:prstGeom>
            <a:solidFill>
              <a:srgbClr val="99CC00"/>
            </a:solidFill>
            <a:ln w="9525">
              <a:solidFill>
                <a:schemeClr val="tx1"/>
              </a:solidFill>
              <a:round/>
              <a:headEnd/>
              <a:tailEnd/>
            </a:ln>
          </p:spPr>
          <p:txBody>
            <a:bodyPr wrap="none" anchor="ct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1200">
                  <a:ea typeface="MS PGothic" panose="020B0600070205080204" pitchFamily="34" charset="-128"/>
                </a:rPr>
                <a:t>Plugin</a:t>
              </a:r>
              <a:br>
                <a:rPr lang="en-US" altLang="en-US" sz="1200">
                  <a:ea typeface="MS PGothic" panose="020B0600070205080204" pitchFamily="34" charset="-128"/>
                </a:rPr>
              </a:br>
              <a:r>
                <a:rPr lang="en-US" altLang="en-US" sz="1200">
                  <a:ea typeface="MS PGothic" panose="020B0600070205080204" pitchFamily="34" charset="-128"/>
                </a:rPr>
                <a:t>Dependency</a:t>
              </a:r>
            </a:p>
          </p:txBody>
        </p:sp>
        <p:sp>
          <p:nvSpPr>
            <p:cNvPr id="74787" name="Line 2146"/>
            <p:cNvSpPr>
              <a:spLocks noChangeShapeType="1"/>
            </p:cNvSpPr>
            <p:nvPr/>
          </p:nvSpPr>
          <p:spPr bwMode="auto">
            <a:xfrm flipH="1" flipV="1">
              <a:off x="5602288" y="4056063"/>
              <a:ext cx="373062" cy="838200"/>
            </a:xfrm>
            <a:prstGeom prst="line">
              <a:avLst/>
            </a:prstGeom>
            <a:noFill/>
            <a:ln w="254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79FD-6246-41DE-BB8B-149302FA922E}"/>
              </a:ext>
            </a:extLst>
          </p:cNvPr>
          <p:cNvSpPr>
            <a:spLocks noGrp="1"/>
          </p:cNvSpPr>
          <p:nvPr>
            <p:ph type="title"/>
          </p:nvPr>
        </p:nvSpPr>
        <p:spPr/>
        <p:txBody>
          <a:bodyPr/>
          <a:lstStyle/>
          <a:p>
            <a:r>
              <a:rPr lang="en-US" dirty="0"/>
              <a:t>Maven Plugin in Jenkins</a:t>
            </a:r>
          </a:p>
        </p:txBody>
      </p:sp>
      <p:sp>
        <p:nvSpPr>
          <p:cNvPr id="3" name="Content Placeholder 2">
            <a:extLst>
              <a:ext uri="{FF2B5EF4-FFF2-40B4-BE49-F238E27FC236}">
                <a16:creationId xmlns:a16="http://schemas.microsoft.com/office/drawing/2014/main" id="{ADF7B42C-9839-46BF-9811-9B0F2AA1889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E165F11-9EAC-4EA6-8905-DDD6EADC0AC6}"/>
              </a:ext>
            </a:extLst>
          </p:cNvPr>
          <p:cNvPicPr>
            <a:picLocks noChangeAspect="1"/>
          </p:cNvPicPr>
          <p:nvPr/>
        </p:nvPicPr>
        <p:blipFill>
          <a:blip r:embed="rId2"/>
          <a:stretch>
            <a:fillRect/>
          </a:stretch>
        </p:blipFill>
        <p:spPr>
          <a:xfrm>
            <a:off x="547826" y="1447800"/>
            <a:ext cx="11319583" cy="4310226"/>
          </a:xfrm>
          <a:prstGeom prst="rect">
            <a:avLst/>
          </a:prstGeom>
        </p:spPr>
      </p:pic>
    </p:spTree>
    <p:extLst>
      <p:ext uri="{BB962C8B-B14F-4D97-AF65-F5344CB8AC3E}">
        <p14:creationId xmlns:p14="http://schemas.microsoft.com/office/powerpoint/2010/main" val="31413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952D-D703-4B11-B773-835D973E4757}"/>
              </a:ext>
            </a:extLst>
          </p:cNvPr>
          <p:cNvSpPr>
            <a:spLocks noGrp="1"/>
          </p:cNvSpPr>
          <p:nvPr>
            <p:ph type="title"/>
          </p:nvPr>
        </p:nvSpPr>
        <p:spPr/>
        <p:txBody>
          <a:bodyPr/>
          <a:lstStyle/>
          <a:p>
            <a:r>
              <a:rPr lang="en-US" dirty="0"/>
              <a:t>Maven Jenkins Jobs</a:t>
            </a:r>
          </a:p>
        </p:txBody>
      </p:sp>
      <p:pic>
        <p:nvPicPr>
          <p:cNvPr id="4" name="Content Placeholder 3">
            <a:extLst>
              <a:ext uri="{FF2B5EF4-FFF2-40B4-BE49-F238E27FC236}">
                <a16:creationId xmlns:a16="http://schemas.microsoft.com/office/drawing/2014/main" id="{33772410-104D-4FBC-AD6E-22346D978137}"/>
              </a:ext>
            </a:extLst>
          </p:cNvPr>
          <p:cNvPicPr>
            <a:picLocks noGrp="1" noChangeAspect="1"/>
          </p:cNvPicPr>
          <p:nvPr>
            <p:ph idx="1"/>
          </p:nvPr>
        </p:nvPicPr>
        <p:blipFill>
          <a:blip r:embed="rId2"/>
          <a:stretch>
            <a:fillRect/>
          </a:stretch>
        </p:blipFill>
        <p:spPr>
          <a:xfrm>
            <a:off x="6705600" y="708550"/>
            <a:ext cx="5265614" cy="3733800"/>
          </a:xfrm>
          <a:prstGeom prst="rect">
            <a:avLst/>
          </a:prstGeom>
        </p:spPr>
      </p:pic>
      <p:pic>
        <p:nvPicPr>
          <p:cNvPr id="6" name="Picture 5">
            <a:extLst>
              <a:ext uri="{FF2B5EF4-FFF2-40B4-BE49-F238E27FC236}">
                <a16:creationId xmlns:a16="http://schemas.microsoft.com/office/drawing/2014/main" id="{BA06B340-375C-48B7-A39E-70F228C5B46C}"/>
              </a:ext>
            </a:extLst>
          </p:cNvPr>
          <p:cNvPicPr>
            <a:picLocks noChangeAspect="1"/>
          </p:cNvPicPr>
          <p:nvPr/>
        </p:nvPicPr>
        <p:blipFill>
          <a:blip r:embed="rId3"/>
          <a:stretch>
            <a:fillRect/>
          </a:stretch>
        </p:blipFill>
        <p:spPr>
          <a:xfrm>
            <a:off x="381001" y="3238391"/>
            <a:ext cx="5997460" cy="1257409"/>
          </a:xfrm>
          <a:prstGeom prst="rect">
            <a:avLst/>
          </a:prstGeom>
        </p:spPr>
      </p:pic>
      <p:pic>
        <p:nvPicPr>
          <p:cNvPr id="7" name="Picture 6">
            <a:extLst>
              <a:ext uri="{FF2B5EF4-FFF2-40B4-BE49-F238E27FC236}">
                <a16:creationId xmlns:a16="http://schemas.microsoft.com/office/drawing/2014/main" id="{CB82A98F-15E6-4533-A708-B4225E5C4282}"/>
              </a:ext>
            </a:extLst>
          </p:cNvPr>
          <p:cNvPicPr>
            <a:picLocks noChangeAspect="1"/>
          </p:cNvPicPr>
          <p:nvPr/>
        </p:nvPicPr>
        <p:blipFill>
          <a:blip r:embed="rId4"/>
          <a:stretch>
            <a:fillRect/>
          </a:stretch>
        </p:blipFill>
        <p:spPr>
          <a:xfrm>
            <a:off x="381001" y="4876800"/>
            <a:ext cx="8268417" cy="1272650"/>
          </a:xfrm>
          <a:prstGeom prst="rect">
            <a:avLst/>
          </a:prstGeom>
        </p:spPr>
      </p:pic>
    </p:spTree>
    <p:extLst>
      <p:ext uri="{BB962C8B-B14F-4D97-AF65-F5344CB8AC3E}">
        <p14:creationId xmlns:p14="http://schemas.microsoft.com/office/powerpoint/2010/main" val="55662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B839F3C5-6FED-42CE-9654-26CFF56A107D}"/>
              </a:ext>
            </a:extLst>
          </p:cNvPr>
          <p:cNvSpPr>
            <a:spLocks noGrp="1"/>
          </p:cNvSpPr>
          <p:nvPr>
            <p:ph type="title"/>
          </p:nvPr>
        </p:nvSpPr>
        <p:spPr/>
        <p:txBody>
          <a:bodyPr/>
          <a:lstStyle/>
          <a:p>
            <a:pPr eaLnBrk="1" hangingPunct="1">
              <a:defRPr/>
            </a:pPr>
            <a:r>
              <a:rPr lang="en-US" altLang="en-US"/>
              <a:t>Exercise</a:t>
            </a:r>
          </a:p>
        </p:txBody>
      </p:sp>
      <p:sp>
        <p:nvSpPr>
          <p:cNvPr id="75779" name="Content Placeholder 2"/>
          <p:cNvSpPr>
            <a:spLocks noGrp="1" noChangeArrowheads="1"/>
          </p:cNvSpPr>
          <p:nvPr>
            <p:ph idx="1"/>
          </p:nvPr>
        </p:nvSpPr>
        <p:spPr/>
        <p:txBody>
          <a:bodyPr/>
          <a:lstStyle/>
          <a:p>
            <a:pPr eaLnBrk="1" hangingPunct="1"/>
            <a:r>
              <a:rPr lang="en-US" altLang="en-US" dirty="0"/>
              <a:t>Creating a web-app project with name {trainee-name}-</a:t>
            </a:r>
            <a:r>
              <a:rPr lang="en-US" altLang="en-US" dirty="0" err="1"/>
              <a:t>webapp</a:t>
            </a:r>
            <a:endParaRPr lang="en-US" altLang="en-US" dirty="0"/>
          </a:p>
          <a:p>
            <a:pPr eaLnBrk="1" hangingPunct="1"/>
            <a:r>
              <a:rPr lang="en-US" altLang="en-US" dirty="0"/>
              <a:t>Deploying sample MBRDATA service to Tomcat or </a:t>
            </a:r>
            <a:r>
              <a:rPr lang="en-US" altLang="en-US" dirty="0" err="1"/>
              <a:t>Jboss</a:t>
            </a:r>
            <a:endParaRPr lang="en-US" altLang="en-US" dirty="0"/>
          </a:p>
        </p:txBody>
      </p:sp>
    </p:spTree>
    <p:extLst>
      <p:ext uri="{BB962C8B-B14F-4D97-AF65-F5344CB8AC3E}">
        <p14:creationId xmlns:p14="http://schemas.microsoft.com/office/powerpoint/2010/main" val="1235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eaLnBrk="1" hangingPunct="1"/>
            <a:r>
              <a:rPr lang="en-US" altLang="en-US" dirty="0"/>
              <a:t>Questions &amp; Answer</a:t>
            </a: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533400"/>
            <a:ext cx="8382000" cy="990600"/>
          </a:xfrm>
        </p:spPr>
        <p:txBody>
          <a:bodyPr/>
          <a:lstStyle/>
          <a:p>
            <a:r>
              <a:rPr lang="en-US" dirty="0"/>
              <a:t>Sample Exam Questions	</a:t>
            </a:r>
          </a:p>
        </p:txBody>
      </p:sp>
      <p:sp>
        <p:nvSpPr>
          <p:cNvPr id="3" name="Subtitle 2"/>
          <p:cNvSpPr>
            <a:spLocks noGrp="1"/>
          </p:cNvSpPr>
          <p:nvPr>
            <p:ph type="subTitle" idx="1"/>
          </p:nvPr>
        </p:nvSpPr>
        <p:spPr>
          <a:xfrm>
            <a:off x="571500" y="1828800"/>
            <a:ext cx="10706100" cy="4419600"/>
          </a:xfrm>
        </p:spPr>
        <p:txBody>
          <a:bodyPr/>
          <a:lstStyle/>
          <a:p>
            <a:pPr marL="342900" indent="-342900">
              <a:lnSpc>
                <a:spcPct val="200000"/>
              </a:lnSpc>
              <a:buFont typeface="Arial" panose="020B0604020202020204" pitchFamily="34" charset="0"/>
              <a:buChar char="•"/>
            </a:pPr>
            <a:r>
              <a:rPr lang="en-US" dirty="0"/>
              <a:t>What POM stands for?</a:t>
            </a:r>
          </a:p>
          <a:p>
            <a:pPr marL="342900" indent="-342900">
              <a:lnSpc>
                <a:spcPct val="200000"/>
              </a:lnSpc>
              <a:buFont typeface="Arial" panose="020B0604020202020204" pitchFamily="34" charset="0"/>
              <a:buChar char="•"/>
            </a:pPr>
            <a:r>
              <a:rPr lang="en-US" dirty="0"/>
              <a:t>Which Maven command can be used to create a new project on an </a:t>
            </a:r>
            <a:r>
              <a:rPr lang="en-US" dirty="0" err="1"/>
              <a:t>archtype</a:t>
            </a:r>
            <a:r>
              <a:rPr lang="en-US" dirty="0"/>
              <a:t>?</a:t>
            </a:r>
          </a:p>
          <a:p>
            <a:pPr marL="342900" indent="-342900">
              <a:lnSpc>
                <a:spcPct val="200000"/>
              </a:lnSpc>
              <a:buFont typeface="Arial" panose="020B0604020202020204" pitchFamily="34" charset="0"/>
              <a:buChar char="•"/>
            </a:pPr>
            <a:r>
              <a:rPr lang="en-US" dirty="0"/>
              <a:t>Which Maven command generate Eclipse project with </a:t>
            </a:r>
            <a:r>
              <a:rPr lang="en-US" dirty="0" err="1"/>
              <a:t>classpath</a:t>
            </a:r>
            <a:r>
              <a:rPr lang="en-US" dirty="0"/>
              <a:t> and settings accordingly?</a:t>
            </a:r>
          </a:p>
          <a:p>
            <a:pPr marL="342900" indent="-342900">
              <a:lnSpc>
                <a:spcPct val="200000"/>
              </a:lnSpc>
              <a:buFont typeface="Arial" panose="020B0604020202020204" pitchFamily="34" charset="0"/>
              <a:buChar char="•"/>
            </a:pPr>
            <a:r>
              <a:rPr lang="en-US" dirty="0"/>
              <a:t>Which dependency scope is made available only at test time ? </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0987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pPr eaLnBrk="1" hangingPunct="1"/>
            <a:r>
              <a:rPr lang="en-US" altLang="en-US" dirty="0"/>
              <a:t>Thank You!</a:t>
            </a: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8">
            <a:extLst>
              <a:ext uri="{FF2B5EF4-FFF2-40B4-BE49-F238E27FC236}">
                <a16:creationId xmlns:a16="http://schemas.microsoft.com/office/drawing/2014/main" id="{95ABE5CC-AC02-40F7-90F6-A84B9BBA1790}"/>
              </a:ext>
            </a:extLst>
          </p:cNvPr>
          <p:cNvSpPr>
            <a:spLocks noGrp="1" noChangeArrowheads="1"/>
          </p:cNvSpPr>
          <p:nvPr>
            <p:ph type="title"/>
          </p:nvPr>
        </p:nvSpPr>
        <p:spPr/>
        <p:txBody>
          <a:bodyPr/>
          <a:lstStyle/>
          <a:p>
            <a:pPr eaLnBrk="1" hangingPunct="1">
              <a:defRPr/>
            </a:pPr>
            <a:r>
              <a:rPr lang="en-US" altLang="en-US"/>
              <a:t>Assessment Disciplines</a:t>
            </a:r>
          </a:p>
        </p:txBody>
      </p:sp>
      <p:sp>
        <p:nvSpPr>
          <p:cNvPr id="17411" name="Rectangle 1029"/>
          <p:cNvSpPr>
            <a:spLocks noGrp="1" noChangeArrowheads="1"/>
          </p:cNvSpPr>
          <p:nvPr>
            <p:ph idx="1"/>
          </p:nvPr>
        </p:nvSpPr>
        <p:spPr/>
        <p:txBody>
          <a:bodyPr/>
          <a:lstStyle/>
          <a:p>
            <a:pPr eaLnBrk="1" hangingPunct="1"/>
            <a:r>
              <a:rPr lang="en-US" altLang="en-US"/>
              <a:t>Exercise: &lt;50%&gt;</a:t>
            </a:r>
          </a:p>
          <a:p>
            <a:pPr eaLnBrk="1" hangingPunct="1"/>
            <a:r>
              <a:rPr lang="en-US" altLang="en-US"/>
              <a:t>Final Exam: &lt;50%&gt;</a:t>
            </a:r>
          </a:p>
          <a:p>
            <a:pPr eaLnBrk="1" hangingPunct="1"/>
            <a:r>
              <a:rPr lang="en-US" altLang="en-US"/>
              <a:t>Passing Scores: &lt;70%&gt;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0E5E7DE3-0817-4581-A918-40A3D868098F}"/>
              </a:ext>
            </a:extLst>
          </p:cNvPr>
          <p:cNvSpPr>
            <a:spLocks noGrp="1" noChangeArrowheads="1"/>
          </p:cNvSpPr>
          <p:nvPr>
            <p:ph type="title"/>
          </p:nvPr>
        </p:nvSpPr>
        <p:spPr/>
        <p:txBody>
          <a:bodyPr/>
          <a:lstStyle/>
          <a:p>
            <a:pPr eaLnBrk="1" hangingPunct="1">
              <a:defRPr/>
            </a:pPr>
            <a:r>
              <a:rPr lang="en-US" altLang="en-US"/>
              <a:t>Duration and Course Timetable</a:t>
            </a:r>
          </a:p>
        </p:txBody>
      </p:sp>
      <p:sp>
        <p:nvSpPr>
          <p:cNvPr id="19459" name="Rectangle 5"/>
          <p:cNvSpPr>
            <a:spLocks noGrp="1" noChangeArrowheads="1"/>
          </p:cNvSpPr>
          <p:nvPr>
            <p:ph idx="1"/>
          </p:nvPr>
        </p:nvSpPr>
        <p:spPr/>
        <p:txBody>
          <a:bodyPr/>
          <a:lstStyle/>
          <a:p>
            <a:pPr eaLnBrk="1" hangingPunct="1"/>
            <a:r>
              <a:rPr lang="en-US" altLang="en-US"/>
              <a:t>Course Duration: &lt;3 hrs&gt;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FD1EED07-A7AC-473F-BE12-E9950A8A0588}"/>
              </a:ext>
            </a:extLst>
          </p:cNvPr>
          <p:cNvSpPr>
            <a:spLocks noGrp="1" noChangeArrowheads="1"/>
          </p:cNvSpPr>
          <p:nvPr>
            <p:ph type="title"/>
          </p:nvPr>
        </p:nvSpPr>
        <p:spPr/>
        <p:txBody>
          <a:bodyPr/>
          <a:lstStyle/>
          <a:p>
            <a:pPr eaLnBrk="1" hangingPunct="1">
              <a:defRPr/>
            </a:pPr>
            <a:r>
              <a:rPr lang="en-US" altLang="en-US"/>
              <a:t>Further References</a:t>
            </a:r>
          </a:p>
        </p:txBody>
      </p:sp>
      <p:sp>
        <p:nvSpPr>
          <p:cNvPr id="21507" name="Rectangle 5"/>
          <p:cNvSpPr>
            <a:spLocks noGrp="1" noChangeArrowheads="1"/>
          </p:cNvSpPr>
          <p:nvPr>
            <p:ph idx="1"/>
          </p:nvPr>
        </p:nvSpPr>
        <p:spPr/>
        <p:txBody>
          <a:bodyPr/>
          <a:lstStyle/>
          <a:p>
            <a:pPr eaLnBrk="1" hangingPunct="1"/>
            <a:r>
              <a:rPr lang="en-US" altLang="en-US" dirty="0"/>
              <a:t>Maven Home: </a:t>
            </a:r>
            <a:r>
              <a:rPr lang="en-US" altLang="en-US" dirty="0">
                <a:hlinkClick r:id="rId3"/>
              </a:rPr>
              <a:t>http://maven.apache.org/</a:t>
            </a:r>
            <a:r>
              <a:rPr lang="en-US" altLang="en-US" dirty="0"/>
              <a:t> </a:t>
            </a:r>
          </a:p>
          <a:p>
            <a:pPr eaLnBrk="1" hangingPunct="1"/>
            <a:r>
              <a:rPr lang="en-US" altLang="en-US" dirty="0"/>
              <a:t>Guides: </a:t>
            </a:r>
            <a:r>
              <a:rPr lang="en-US" altLang="en-US" dirty="0">
                <a:hlinkClick r:id="rId4"/>
              </a:rPr>
              <a:t>http://maven.apache.org/guides/</a:t>
            </a:r>
            <a:r>
              <a:rPr lang="en-US" altLang="en-US" dirty="0"/>
              <a:t> </a:t>
            </a:r>
          </a:p>
          <a:p>
            <a:pPr eaLnBrk="1" hangingPunct="1"/>
            <a:r>
              <a:rPr lang="en-US" altLang="en-US" dirty="0"/>
              <a:t>Build lifecycle: </a:t>
            </a:r>
            <a:r>
              <a:rPr lang="en-US" altLang="en-US" dirty="0">
                <a:hlinkClick r:id="rId5"/>
              </a:rPr>
              <a:t>http://maven.apache.org/guides/introduction/introduction-to-the-lifecycle.html</a:t>
            </a:r>
            <a:r>
              <a:rPr lang="en-US" altLang="en-US" dirty="0"/>
              <a:t> </a:t>
            </a:r>
          </a:p>
          <a:p>
            <a:pPr eaLnBrk="1" hangingPunct="1"/>
            <a:r>
              <a:rPr lang="en-US" altLang="en-US" dirty="0"/>
              <a:t>Articles: </a:t>
            </a:r>
            <a:r>
              <a:rPr lang="en-US" altLang="en-US" dirty="0">
                <a:hlinkClick r:id="rId6"/>
              </a:rPr>
              <a:t>http://maven.apache.org/articles.html</a:t>
            </a:r>
            <a:r>
              <a:rPr lang="en-US" altLang="en-US" dirty="0"/>
              <a:t> </a:t>
            </a:r>
          </a:p>
          <a:p>
            <a:pPr eaLnBrk="1" hangingPunct="1"/>
            <a:r>
              <a:rPr lang="en-US"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8">
            <a:extLst>
              <a:ext uri="{FF2B5EF4-FFF2-40B4-BE49-F238E27FC236}">
                <a16:creationId xmlns:a16="http://schemas.microsoft.com/office/drawing/2014/main" id="{EFBAE9EB-9FF6-4713-85CA-5870FDF90A91}"/>
              </a:ext>
            </a:extLst>
          </p:cNvPr>
          <p:cNvSpPr>
            <a:spLocks noGrp="1" noChangeArrowheads="1"/>
          </p:cNvSpPr>
          <p:nvPr>
            <p:ph type="title"/>
          </p:nvPr>
        </p:nvSpPr>
        <p:spPr/>
        <p:txBody>
          <a:bodyPr/>
          <a:lstStyle/>
          <a:p>
            <a:pPr eaLnBrk="1" hangingPunct="1">
              <a:defRPr/>
            </a:pPr>
            <a:r>
              <a:rPr lang="en-US" altLang="en-US"/>
              <a:t>Set Up Environment</a:t>
            </a:r>
          </a:p>
        </p:txBody>
      </p:sp>
      <p:sp>
        <p:nvSpPr>
          <p:cNvPr id="23555" name="Rectangle 1029"/>
          <p:cNvSpPr>
            <a:spLocks noGrp="1" noChangeArrowheads="1"/>
          </p:cNvSpPr>
          <p:nvPr>
            <p:ph idx="1"/>
          </p:nvPr>
        </p:nvSpPr>
        <p:spPr/>
        <p:txBody>
          <a:bodyPr/>
          <a:lstStyle/>
          <a:p>
            <a:pPr eaLnBrk="1" hangingPunct="1"/>
            <a:r>
              <a:rPr lang="en-US" altLang="en-US" dirty="0"/>
              <a:t>To complete the course, your PC must install:</a:t>
            </a:r>
          </a:p>
          <a:p>
            <a:pPr lvl="1" eaLnBrk="1" hangingPunct="1"/>
            <a:r>
              <a:rPr lang="en-US" altLang="en-US" dirty="0"/>
              <a:t>Eclipse</a:t>
            </a:r>
          </a:p>
          <a:p>
            <a:pPr lvl="1" eaLnBrk="1" hangingPunct="1"/>
            <a:r>
              <a:rPr lang="en-US" altLang="en-US" dirty="0"/>
              <a:t>Maven</a:t>
            </a:r>
          </a:p>
          <a:p>
            <a:pPr lvl="1" eaLnBrk="1" hangingPunct="1"/>
            <a:r>
              <a:rPr lang="en-US" altLang="en-US" b="1" dirty="0"/>
              <a:t>This slide</a:t>
            </a:r>
            <a:r>
              <a:rPr lang="en-US" altLang="en-US" dirty="0"/>
              <a:t> with sample codes</a:t>
            </a:r>
          </a:p>
          <a:p>
            <a:pPr lvl="1" eaLnBrk="1" hangingPunct="1"/>
            <a:r>
              <a:rPr lang="en-US" altLang="en-US" dirty="0"/>
              <a:t>Connect to Internet or local Maven repository.</a:t>
            </a:r>
          </a:p>
        </p:txBody>
      </p:sp>
    </p:spTree>
  </p:cSld>
  <p:clrMapOvr>
    <a:masterClrMapping/>
  </p:clrMapOvr>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DXC Training Template_2017 (Lite Version)</Template>
  <TotalTime>3591</TotalTime>
  <Words>1970</Words>
  <Application>Microsoft Office PowerPoint</Application>
  <PresentationFormat>Widescreen</PresentationFormat>
  <Paragraphs>412</Paragraphs>
  <Slides>56</Slides>
  <Notes>18</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3" baseType="lpstr">
      <vt:lpstr>MS PGothic</vt:lpstr>
      <vt:lpstr>Arial</vt:lpstr>
      <vt:lpstr>Arial Narrow</vt:lpstr>
      <vt:lpstr>Calibri</vt:lpstr>
      <vt:lpstr>Courier New</vt:lpstr>
      <vt:lpstr>DXC</vt:lpstr>
      <vt:lpstr>Bitmap Image</vt:lpstr>
      <vt:lpstr> Automation Build with Maven</vt:lpstr>
      <vt:lpstr>Warm up - Introductions</vt:lpstr>
      <vt:lpstr>Course Objectives</vt:lpstr>
      <vt:lpstr>Agenda</vt:lpstr>
      <vt:lpstr>Course Audience and Prerequisite</vt:lpstr>
      <vt:lpstr>Assessment Disciplines</vt:lpstr>
      <vt:lpstr>Duration and Course Timetable</vt:lpstr>
      <vt:lpstr>Further References</vt:lpstr>
      <vt:lpstr>Set Up Environment</vt:lpstr>
      <vt:lpstr>Course Administration </vt:lpstr>
      <vt:lpstr>Introduction</vt:lpstr>
      <vt:lpstr>General approach</vt:lpstr>
      <vt:lpstr>What is Maven?</vt:lpstr>
      <vt:lpstr>Where is Maven?</vt:lpstr>
      <vt:lpstr>Maven benefits (Why use Maven?)</vt:lpstr>
      <vt:lpstr>Maven’s Principles (How can Maven do that?)</vt:lpstr>
      <vt:lpstr>Using Maven</vt:lpstr>
      <vt:lpstr>Install Maven </vt:lpstr>
      <vt:lpstr>Install Maven </vt:lpstr>
      <vt:lpstr>Create a new maven project  </vt:lpstr>
      <vt:lpstr>Maven Standard Directory</vt:lpstr>
      <vt:lpstr>Maven - Build &amp; Test Project</vt:lpstr>
      <vt:lpstr>Running unit test on maven project</vt:lpstr>
      <vt:lpstr>Maven - Project Documents</vt:lpstr>
      <vt:lpstr>Maven - Project Documents</vt:lpstr>
      <vt:lpstr>Convert Maven based Java Project to support Eclipse IDE</vt:lpstr>
      <vt:lpstr>Maven - POM </vt:lpstr>
      <vt:lpstr>Maven - POM</vt:lpstr>
      <vt:lpstr>Maven - Build Life Cycle </vt:lpstr>
      <vt:lpstr>Maven - Plug-ins </vt:lpstr>
      <vt:lpstr>Maven - Plug-ins </vt:lpstr>
      <vt:lpstr>Exercise</vt:lpstr>
      <vt:lpstr>Maven Principles Detail</vt:lpstr>
      <vt:lpstr>Maven - Manage Dependencies</vt:lpstr>
      <vt:lpstr>Maven - Manage Dependencies</vt:lpstr>
      <vt:lpstr>Maven Repositories</vt:lpstr>
      <vt:lpstr>Maven Repositories</vt:lpstr>
      <vt:lpstr>Maven Repositories</vt:lpstr>
      <vt:lpstr>Dependency scopes</vt:lpstr>
      <vt:lpstr>Maven - Snapshots</vt:lpstr>
      <vt:lpstr>Deploying your Application</vt:lpstr>
      <vt:lpstr>Maven - Web Application </vt:lpstr>
      <vt:lpstr>Maven - Web Application</vt:lpstr>
      <vt:lpstr>Maven - Web Application</vt:lpstr>
      <vt:lpstr>Maven - How to deploy Maven Base War file to Tomcat </vt:lpstr>
      <vt:lpstr>Maven - How to deploy Maven Base War file to Tomcat</vt:lpstr>
      <vt:lpstr>Maven - How to deploy Maven Base War file to Tomcat</vt:lpstr>
      <vt:lpstr>Maven - How to deploy Maven Base War file to Tomcat</vt:lpstr>
      <vt:lpstr>Points to Remember</vt:lpstr>
      <vt:lpstr>Review Maven flow</vt:lpstr>
      <vt:lpstr>Maven Plugin in Jenkins</vt:lpstr>
      <vt:lpstr>Maven Jenkins Jobs</vt:lpstr>
      <vt:lpstr>Exercise</vt:lpstr>
      <vt:lpstr>Questions &amp; Answer</vt:lpstr>
      <vt:lpstr>Sample Exam Questions </vt:lpstr>
      <vt:lpstr>Thank You!</vt:lpstr>
    </vt:vector>
  </TitlesOfParts>
  <Company>First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Harrill</dc:creator>
  <cp:lastModifiedBy>Hoang, Vu Thai</cp:lastModifiedBy>
  <cp:revision>775</cp:revision>
  <dcterms:created xsi:type="dcterms:W3CDTF">2003-08-05T12:44:16Z</dcterms:created>
  <dcterms:modified xsi:type="dcterms:W3CDTF">2019-07-25T10:05:10Z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1.4</vt:lpwstr>
  </property>
  <property fmtid="{D5CDD505-2E9C-101B-9397-08002B2CF9AE}" pid="3" name="Issue Date">
    <vt:lpwstr>4/13/10</vt:lpwstr>
  </property>
  <property fmtid="{D5CDD505-2E9C-101B-9397-08002B2CF9AE}" pid="4" name="Label">
    <vt:lpwstr>CSC Private</vt:lpwstr>
  </property>
  <property fmtid="{D5CDD505-2E9C-101B-9397-08002B2CF9AE}" pid="5" name="Documnet Code">
    <vt:lpwstr>PG-IN-TR-43</vt:lpwstr>
  </property>
</Properties>
</file>