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894" r:id="rId3"/>
    <p:sldMasterId id="2147483905" r:id="rId4"/>
  </p:sldMasterIdLst>
  <p:notesMasterIdLst>
    <p:notesMasterId r:id="rId63"/>
  </p:notesMasterIdLst>
  <p:handoutMasterIdLst>
    <p:handoutMasterId r:id="rId64"/>
  </p:handoutMasterIdLst>
  <p:sldIdLst>
    <p:sldId id="393" r:id="rId5"/>
    <p:sldId id="392" r:id="rId6"/>
    <p:sldId id="287" r:id="rId7"/>
    <p:sldId id="372" r:id="rId8"/>
    <p:sldId id="293" r:id="rId9"/>
    <p:sldId id="296" r:id="rId10"/>
    <p:sldId id="297" r:id="rId11"/>
    <p:sldId id="303" r:id="rId12"/>
    <p:sldId id="309" r:id="rId13"/>
    <p:sldId id="310" r:id="rId14"/>
    <p:sldId id="402" r:id="rId15"/>
    <p:sldId id="407" r:id="rId16"/>
    <p:sldId id="378" r:id="rId17"/>
    <p:sldId id="379" r:id="rId18"/>
    <p:sldId id="412" r:id="rId19"/>
    <p:sldId id="317" r:id="rId20"/>
    <p:sldId id="316" r:id="rId21"/>
    <p:sldId id="322" r:id="rId22"/>
    <p:sldId id="323" r:id="rId23"/>
    <p:sldId id="403" r:id="rId24"/>
    <p:sldId id="409" r:id="rId25"/>
    <p:sldId id="400" r:id="rId26"/>
    <p:sldId id="352" r:id="rId27"/>
    <p:sldId id="325" r:id="rId28"/>
    <p:sldId id="416" r:id="rId29"/>
    <p:sldId id="410" r:id="rId30"/>
    <p:sldId id="411" r:id="rId31"/>
    <p:sldId id="326" r:id="rId32"/>
    <p:sldId id="343" r:id="rId33"/>
    <p:sldId id="344" r:id="rId34"/>
    <p:sldId id="345" r:id="rId35"/>
    <p:sldId id="350" r:id="rId36"/>
    <p:sldId id="396" r:id="rId37"/>
    <p:sldId id="346" r:id="rId38"/>
    <p:sldId id="349" r:id="rId39"/>
    <p:sldId id="414" r:id="rId40"/>
    <p:sldId id="391" r:id="rId41"/>
    <p:sldId id="351" r:id="rId42"/>
    <p:sldId id="389" r:id="rId43"/>
    <p:sldId id="388" r:id="rId44"/>
    <p:sldId id="385" r:id="rId45"/>
    <p:sldId id="408" r:id="rId46"/>
    <p:sldId id="354" r:id="rId47"/>
    <p:sldId id="405" r:id="rId48"/>
    <p:sldId id="413" r:id="rId49"/>
    <p:sldId id="415" r:id="rId50"/>
    <p:sldId id="362" r:id="rId51"/>
    <p:sldId id="375" r:id="rId52"/>
    <p:sldId id="398" r:id="rId53"/>
    <p:sldId id="399" r:id="rId54"/>
    <p:sldId id="397" r:id="rId55"/>
    <p:sldId id="376" r:id="rId56"/>
    <p:sldId id="377" r:id="rId57"/>
    <p:sldId id="368" r:id="rId58"/>
    <p:sldId id="299" r:id="rId59"/>
    <p:sldId id="300" r:id="rId60"/>
    <p:sldId id="395" r:id="rId61"/>
    <p:sldId id="394" r:id="rId62"/>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86" userDrawn="1">
          <p15:clr>
            <a:srgbClr val="A4A3A4"/>
          </p15:clr>
        </p15:guide>
        <p15:guide id="3" orient="horz" pos="894" userDrawn="1">
          <p15:clr>
            <a:srgbClr val="A4A3A4"/>
          </p15:clr>
        </p15:guide>
        <p15:guide id="4" orient="horz" pos="3890" userDrawn="1">
          <p15:clr>
            <a:srgbClr val="A4A3A4"/>
          </p15:clr>
        </p15:guide>
        <p15:guide id="5" orient="horz" pos="4235" userDrawn="1">
          <p15:clr>
            <a:srgbClr val="A4A3A4"/>
          </p15:clr>
        </p15:guide>
        <p15:guide id="6" orient="horz" pos="206" userDrawn="1">
          <p15:clr>
            <a:srgbClr val="A4A3A4"/>
          </p15:clr>
        </p15:guide>
        <p15:guide id="7" pos="3847" userDrawn="1">
          <p15:clr>
            <a:srgbClr val="A4A3A4"/>
          </p15:clr>
        </p15:guide>
        <p15:guide id="8" pos="296" userDrawn="1">
          <p15:clr>
            <a:srgbClr val="A4A3A4"/>
          </p15:clr>
        </p15:guide>
        <p15:guide id="9" pos="680" userDrawn="1">
          <p15:clr>
            <a:srgbClr val="A4A3A4"/>
          </p15:clr>
        </p15:guide>
        <p15:guide id="10" pos="1197" userDrawn="1">
          <p15:clr>
            <a:srgbClr val="A4A3A4"/>
          </p15:clr>
        </p15:guide>
        <p15:guide id="11" pos="6489" userDrawn="1">
          <p15:clr>
            <a:srgbClr val="A4A3A4"/>
          </p15:clr>
        </p15:guide>
        <p15:guide id="12" pos="6995" userDrawn="1">
          <p15:clr>
            <a:srgbClr val="A4A3A4"/>
          </p15:clr>
        </p15:guide>
        <p15:guide id="13" pos="73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99C4"/>
    <a:srgbClr val="18799C"/>
    <a:srgbClr val="125D78"/>
    <a:srgbClr val="004F8A"/>
    <a:srgbClr val="005EA4"/>
    <a:srgbClr val="00487E"/>
    <a:srgbClr val="002642"/>
    <a:srgbClr val="FF0066"/>
    <a:srgbClr val="FF3300"/>
    <a:srgbClr val="B10F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571E24-16F8-462F-A9DF-3F6A7D1AB113}" v="39" dt="2019-08-07T16:33:47.542"/>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81266" autoAdjust="0"/>
  </p:normalViewPr>
  <p:slideViewPr>
    <p:cSldViewPr snapToGrid="0">
      <p:cViewPr varScale="1">
        <p:scale>
          <a:sx n="59" d="100"/>
          <a:sy n="59" d="100"/>
        </p:scale>
        <p:origin x="632" y="56"/>
      </p:cViewPr>
      <p:guideLst>
        <p:guide orient="horz" pos="2160"/>
        <p:guide orient="horz" pos="286"/>
        <p:guide orient="horz" pos="894"/>
        <p:guide orient="horz" pos="3890"/>
        <p:guide orient="horz" pos="4235"/>
        <p:guide orient="horz" pos="206"/>
        <p:guide pos="3847"/>
        <p:guide pos="296"/>
        <p:guide pos="680"/>
        <p:guide pos="1197"/>
        <p:guide pos="6489"/>
        <p:guide pos="6995"/>
        <p:guide pos="7385"/>
      </p:guideLst>
    </p:cSldViewPr>
  </p:slideViewPr>
  <p:outlineViewPr>
    <p:cViewPr>
      <p:scale>
        <a:sx n="33" d="100"/>
        <a:sy n="33" d="100"/>
      </p:scale>
      <p:origin x="0" y="9384"/>
    </p:cViewPr>
  </p:outlineViewPr>
  <p:notesTextViewPr>
    <p:cViewPr>
      <p:scale>
        <a:sx n="100" d="100"/>
        <a:sy n="100" d="100"/>
      </p:scale>
      <p:origin x="0" y="0"/>
    </p:cViewPr>
  </p:notesTextViewPr>
  <p:sorterViewPr>
    <p:cViewPr>
      <p:scale>
        <a:sx n="66" d="100"/>
        <a:sy n="66" d="100"/>
      </p:scale>
      <p:origin x="0" y="18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496E38-9D38-4289-8C20-9A9C14429E6A}"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BB1B2251-01FB-4299-BC82-13841C15AD47}">
      <dgm:prSet phldrT="[Text]"/>
      <dgm:spPr/>
      <dgm:t>
        <a:bodyPr/>
        <a:lstStyle/>
        <a:p>
          <a:r>
            <a:rPr lang="en-US" dirty="0"/>
            <a:t>Test Double</a:t>
          </a:r>
        </a:p>
      </dgm:t>
    </dgm:pt>
    <dgm:pt modelId="{3001FF08-D33F-4454-8581-393ED01FF21E}" type="parTrans" cxnId="{B28761C9-03AF-455B-A382-2BD77BEBFF9A}">
      <dgm:prSet/>
      <dgm:spPr/>
      <dgm:t>
        <a:bodyPr/>
        <a:lstStyle/>
        <a:p>
          <a:endParaRPr lang="en-US"/>
        </a:p>
      </dgm:t>
    </dgm:pt>
    <dgm:pt modelId="{87E1CF86-B932-41DA-8E15-18F44D499B58}" type="sibTrans" cxnId="{B28761C9-03AF-455B-A382-2BD77BEBFF9A}">
      <dgm:prSet/>
      <dgm:spPr/>
      <dgm:t>
        <a:bodyPr/>
        <a:lstStyle/>
        <a:p>
          <a:endParaRPr lang="en-US"/>
        </a:p>
      </dgm:t>
    </dgm:pt>
    <dgm:pt modelId="{028EBF14-55BE-4ABB-8CE3-1B4F9934414C}">
      <dgm:prSet phldrT="[Text]"/>
      <dgm:spPr/>
      <dgm:t>
        <a:bodyPr/>
        <a:lstStyle/>
        <a:p>
          <a:r>
            <a:rPr lang="en-US" dirty="0"/>
            <a:t>Dummy Object	</a:t>
          </a:r>
        </a:p>
      </dgm:t>
    </dgm:pt>
    <dgm:pt modelId="{7FC2220E-2C68-4F8E-941E-DA7210465A1F}" type="parTrans" cxnId="{745F3B2B-E3EF-41F3-9260-5610AD1460E6}">
      <dgm:prSet/>
      <dgm:spPr/>
      <dgm:t>
        <a:bodyPr/>
        <a:lstStyle/>
        <a:p>
          <a:endParaRPr lang="en-US"/>
        </a:p>
      </dgm:t>
    </dgm:pt>
    <dgm:pt modelId="{2C66EAAA-FEEC-4DF7-AA2F-A177284BD654}" type="sibTrans" cxnId="{745F3B2B-E3EF-41F3-9260-5610AD1460E6}">
      <dgm:prSet/>
      <dgm:spPr/>
      <dgm:t>
        <a:bodyPr/>
        <a:lstStyle/>
        <a:p>
          <a:endParaRPr lang="en-US"/>
        </a:p>
      </dgm:t>
    </dgm:pt>
    <dgm:pt modelId="{79013E78-40C4-4D14-A8AA-82B8E3D2FF59}">
      <dgm:prSet phldrT="[Text]"/>
      <dgm:spPr/>
      <dgm:t>
        <a:bodyPr/>
        <a:lstStyle/>
        <a:p>
          <a:r>
            <a:rPr lang="en-US" b="1" dirty="0"/>
            <a:t>Test Stub</a:t>
          </a:r>
        </a:p>
      </dgm:t>
    </dgm:pt>
    <dgm:pt modelId="{6BC5CFAA-F396-46D7-8D25-15976B35E849}" type="parTrans" cxnId="{325230E9-BC4C-4D43-B231-AEEBB9024C9D}">
      <dgm:prSet/>
      <dgm:spPr/>
      <dgm:t>
        <a:bodyPr/>
        <a:lstStyle/>
        <a:p>
          <a:endParaRPr lang="en-US"/>
        </a:p>
      </dgm:t>
    </dgm:pt>
    <dgm:pt modelId="{EE6B52A7-D4D7-439D-89CD-51B7B89AC8D4}" type="sibTrans" cxnId="{325230E9-BC4C-4D43-B231-AEEBB9024C9D}">
      <dgm:prSet/>
      <dgm:spPr/>
      <dgm:t>
        <a:bodyPr/>
        <a:lstStyle/>
        <a:p>
          <a:endParaRPr lang="en-US"/>
        </a:p>
      </dgm:t>
    </dgm:pt>
    <dgm:pt modelId="{481AFC9B-8A37-4718-8EF7-F223CB8B63FF}">
      <dgm:prSet phldrT="[Text]"/>
      <dgm:spPr/>
      <dgm:t>
        <a:bodyPr/>
        <a:lstStyle/>
        <a:p>
          <a:r>
            <a:rPr lang="en-US" dirty="0"/>
            <a:t>Test Spy</a:t>
          </a:r>
        </a:p>
      </dgm:t>
    </dgm:pt>
    <dgm:pt modelId="{711B683C-1ACF-44DC-88A0-8AA7AFDB5EDA}" type="parTrans" cxnId="{C507E113-96A8-493C-8FD1-984CF473B50A}">
      <dgm:prSet/>
      <dgm:spPr/>
      <dgm:t>
        <a:bodyPr/>
        <a:lstStyle/>
        <a:p>
          <a:endParaRPr lang="en-US"/>
        </a:p>
      </dgm:t>
    </dgm:pt>
    <dgm:pt modelId="{B76C263E-4F74-4A18-871C-7632BD7B313D}" type="sibTrans" cxnId="{C507E113-96A8-493C-8FD1-984CF473B50A}">
      <dgm:prSet/>
      <dgm:spPr/>
      <dgm:t>
        <a:bodyPr/>
        <a:lstStyle/>
        <a:p>
          <a:endParaRPr lang="en-US"/>
        </a:p>
      </dgm:t>
    </dgm:pt>
    <dgm:pt modelId="{9F0E1907-C969-40B1-A539-C260D8CE12F0}">
      <dgm:prSet phldrT="[Text]"/>
      <dgm:spPr/>
      <dgm:t>
        <a:bodyPr/>
        <a:lstStyle/>
        <a:p>
          <a:r>
            <a:rPr lang="en-US" b="1" dirty="0"/>
            <a:t>Mock Object</a:t>
          </a:r>
        </a:p>
      </dgm:t>
    </dgm:pt>
    <dgm:pt modelId="{BE636A9B-5415-402E-9900-CD6F2F469763}" type="parTrans" cxnId="{CCECF8C1-DAFC-444E-A199-824EB1FFFCBB}">
      <dgm:prSet/>
      <dgm:spPr/>
      <dgm:t>
        <a:bodyPr/>
        <a:lstStyle/>
        <a:p>
          <a:endParaRPr lang="en-US"/>
        </a:p>
      </dgm:t>
    </dgm:pt>
    <dgm:pt modelId="{5EED113F-E561-46A2-8A0D-816BFAF48815}" type="sibTrans" cxnId="{CCECF8C1-DAFC-444E-A199-824EB1FFFCBB}">
      <dgm:prSet/>
      <dgm:spPr/>
      <dgm:t>
        <a:bodyPr/>
        <a:lstStyle/>
        <a:p>
          <a:endParaRPr lang="en-US"/>
        </a:p>
      </dgm:t>
    </dgm:pt>
    <dgm:pt modelId="{22353CE1-86FA-464E-B6BF-0D781387BFBB}">
      <dgm:prSet phldrT="[Text]"/>
      <dgm:spPr/>
      <dgm:t>
        <a:bodyPr/>
        <a:lstStyle/>
        <a:p>
          <a:r>
            <a:rPr lang="en-US" dirty="0"/>
            <a:t>Fake Object</a:t>
          </a:r>
        </a:p>
      </dgm:t>
    </dgm:pt>
    <dgm:pt modelId="{A93AFF55-CFC0-407D-AC63-053F8CD5AB9A}" type="parTrans" cxnId="{FC35E261-FE12-4D10-9026-0769B1C25C7C}">
      <dgm:prSet/>
      <dgm:spPr/>
      <dgm:t>
        <a:bodyPr/>
        <a:lstStyle/>
        <a:p>
          <a:endParaRPr lang="en-US"/>
        </a:p>
      </dgm:t>
    </dgm:pt>
    <dgm:pt modelId="{37C819B4-5A5D-49E7-B375-A5317F9512CC}" type="sibTrans" cxnId="{FC35E261-FE12-4D10-9026-0769B1C25C7C}">
      <dgm:prSet/>
      <dgm:spPr/>
      <dgm:t>
        <a:bodyPr/>
        <a:lstStyle/>
        <a:p>
          <a:endParaRPr lang="en-US"/>
        </a:p>
      </dgm:t>
    </dgm:pt>
    <dgm:pt modelId="{598BFE33-8A00-4A82-9C6B-5F35D4BC6247}" type="pres">
      <dgm:prSet presAssocID="{BF496E38-9D38-4289-8C20-9A9C14429E6A}" presName="hierChild1" presStyleCnt="0">
        <dgm:presLayoutVars>
          <dgm:chPref val="1"/>
          <dgm:dir/>
          <dgm:animOne val="branch"/>
          <dgm:animLvl val="lvl"/>
          <dgm:resizeHandles/>
        </dgm:presLayoutVars>
      </dgm:prSet>
      <dgm:spPr/>
    </dgm:pt>
    <dgm:pt modelId="{72D138D4-2B3C-4CAD-B0AC-6C72B2DFC604}" type="pres">
      <dgm:prSet presAssocID="{BB1B2251-01FB-4299-BC82-13841C15AD47}" presName="hierRoot1" presStyleCnt="0"/>
      <dgm:spPr/>
    </dgm:pt>
    <dgm:pt modelId="{540A2EDE-FC8F-4348-B04B-C4A3AAB94131}" type="pres">
      <dgm:prSet presAssocID="{BB1B2251-01FB-4299-BC82-13841C15AD47}" presName="composite" presStyleCnt="0"/>
      <dgm:spPr/>
    </dgm:pt>
    <dgm:pt modelId="{C5A95506-1E2F-4AEC-AA0A-7D5C4B57948A}" type="pres">
      <dgm:prSet presAssocID="{BB1B2251-01FB-4299-BC82-13841C15AD47}" presName="background" presStyleLbl="node0" presStyleIdx="0" presStyleCnt="1"/>
      <dgm:spPr/>
    </dgm:pt>
    <dgm:pt modelId="{7F916C8F-D1AF-4973-A9A0-41F47B4675D1}" type="pres">
      <dgm:prSet presAssocID="{BB1B2251-01FB-4299-BC82-13841C15AD47}" presName="text" presStyleLbl="fgAcc0" presStyleIdx="0" presStyleCnt="1" custLinFactNeighborY="5412">
        <dgm:presLayoutVars>
          <dgm:chPref val="3"/>
        </dgm:presLayoutVars>
      </dgm:prSet>
      <dgm:spPr/>
    </dgm:pt>
    <dgm:pt modelId="{FBD2D743-4B1F-44D0-B2BF-C7D5850A9657}" type="pres">
      <dgm:prSet presAssocID="{BB1B2251-01FB-4299-BC82-13841C15AD47}" presName="hierChild2" presStyleCnt="0"/>
      <dgm:spPr/>
    </dgm:pt>
    <dgm:pt modelId="{4CFB4653-FB1F-4E1D-BA6A-7CFFA1153776}" type="pres">
      <dgm:prSet presAssocID="{7FC2220E-2C68-4F8E-941E-DA7210465A1F}" presName="Name10" presStyleLbl="parChTrans1D2" presStyleIdx="0" presStyleCnt="5"/>
      <dgm:spPr/>
    </dgm:pt>
    <dgm:pt modelId="{812397C7-B7F7-4C65-9377-1E5A638F3980}" type="pres">
      <dgm:prSet presAssocID="{028EBF14-55BE-4ABB-8CE3-1B4F9934414C}" presName="hierRoot2" presStyleCnt="0"/>
      <dgm:spPr/>
    </dgm:pt>
    <dgm:pt modelId="{8D80710F-311B-4910-82DD-0A8261EC8322}" type="pres">
      <dgm:prSet presAssocID="{028EBF14-55BE-4ABB-8CE3-1B4F9934414C}" presName="composite2" presStyleCnt="0"/>
      <dgm:spPr/>
    </dgm:pt>
    <dgm:pt modelId="{07F2DC63-47F2-451C-8E07-74C285708647}" type="pres">
      <dgm:prSet presAssocID="{028EBF14-55BE-4ABB-8CE3-1B4F9934414C}" presName="background2" presStyleLbl="node2" presStyleIdx="0" presStyleCnt="5"/>
      <dgm:spPr/>
    </dgm:pt>
    <dgm:pt modelId="{2239DD5C-40DB-4404-8288-D884058F42C8}" type="pres">
      <dgm:prSet presAssocID="{028EBF14-55BE-4ABB-8CE3-1B4F9934414C}" presName="text2" presStyleLbl="fgAcc2" presStyleIdx="0" presStyleCnt="5">
        <dgm:presLayoutVars>
          <dgm:chPref val="3"/>
        </dgm:presLayoutVars>
      </dgm:prSet>
      <dgm:spPr/>
    </dgm:pt>
    <dgm:pt modelId="{84C7ECA1-178F-4194-A44E-76A1274AC12F}" type="pres">
      <dgm:prSet presAssocID="{028EBF14-55BE-4ABB-8CE3-1B4F9934414C}" presName="hierChild3" presStyleCnt="0"/>
      <dgm:spPr/>
    </dgm:pt>
    <dgm:pt modelId="{F84FAAA5-E3E4-43B9-922D-5509A474C9B0}" type="pres">
      <dgm:prSet presAssocID="{6BC5CFAA-F396-46D7-8D25-15976B35E849}" presName="Name10" presStyleLbl="parChTrans1D2" presStyleIdx="1" presStyleCnt="5"/>
      <dgm:spPr/>
    </dgm:pt>
    <dgm:pt modelId="{2A367986-76BB-404D-9E07-2B5A7E178D61}" type="pres">
      <dgm:prSet presAssocID="{79013E78-40C4-4D14-A8AA-82B8E3D2FF59}" presName="hierRoot2" presStyleCnt="0"/>
      <dgm:spPr/>
    </dgm:pt>
    <dgm:pt modelId="{8C51FE40-4591-418D-915F-0DDC3CDBD990}" type="pres">
      <dgm:prSet presAssocID="{79013E78-40C4-4D14-A8AA-82B8E3D2FF59}" presName="composite2" presStyleCnt="0"/>
      <dgm:spPr/>
    </dgm:pt>
    <dgm:pt modelId="{179E87BB-B02D-4925-A974-3DFDB1E8E8B0}" type="pres">
      <dgm:prSet presAssocID="{79013E78-40C4-4D14-A8AA-82B8E3D2FF59}" presName="background2" presStyleLbl="node2" presStyleIdx="1" presStyleCnt="5"/>
      <dgm:spPr/>
    </dgm:pt>
    <dgm:pt modelId="{97634444-A776-4144-9875-C2FEEB7EB94C}" type="pres">
      <dgm:prSet presAssocID="{79013E78-40C4-4D14-A8AA-82B8E3D2FF59}" presName="text2" presStyleLbl="fgAcc2" presStyleIdx="1" presStyleCnt="5">
        <dgm:presLayoutVars>
          <dgm:chPref val="3"/>
        </dgm:presLayoutVars>
      </dgm:prSet>
      <dgm:spPr/>
    </dgm:pt>
    <dgm:pt modelId="{0101456A-24FB-4323-AEB1-B51634E531BC}" type="pres">
      <dgm:prSet presAssocID="{79013E78-40C4-4D14-A8AA-82B8E3D2FF59}" presName="hierChild3" presStyleCnt="0"/>
      <dgm:spPr/>
    </dgm:pt>
    <dgm:pt modelId="{E8061A70-ACCC-4ABF-8A81-89EAA1D53E29}" type="pres">
      <dgm:prSet presAssocID="{711B683C-1ACF-44DC-88A0-8AA7AFDB5EDA}" presName="Name10" presStyleLbl="parChTrans1D2" presStyleIdx="2" presStyleCnt="5"/>
      <dgm:spPr/>
    </dgm:pt>
    <dgm:pt modelId="{CECB966B-057C-4229-B349-0C62DCEFFD7E}" type="pres">
      <dgm:prSet presAssocID="{481AFC9B-8A37-4718-8EF7-F223CB8B63FF}" presName="hierRoot2" presStyleCnt="0"/>
      <dgm:spPr/>
    </dgm:pt>
    <dgm:pt modelId="{AA317BF7-AC01-4964-9C68-F282C9B37F20}" type="pres">
      <dgm:prSet presAssocID="{481AFC9B-8A37-4718-8EF7-F223CB8B63FF}" presName="composite2" presStyleCnt="0"/>
      <dgm:spPr/>
    </dgm:pt>
    <dgm:pt modelId="{0F6F8E2A-95A0-42EA-957C-D21D1A778644}" type="pres">
      <dgm:prSet presAssocID="{481AFC9B-8A37-4718-8EF7-F223CB8B63FF}" presName="background2" presStyleLbl="node2" presStyleIdx="2" presStyleCnt="5"/>
      <dgm:spPr/>
    </dgm:pt>
    <dgm:pt modelId="{EED9BCF7-1160-4D20-833F-20AF6322E2AC}" type="pres">
      <dgm:prSet presAssocID="{481AFC9B-8A37-4718-8EF7-F223CB8B63FF}" presName="text2" presStyleLbl="fgAcc2" presStyleIdx="2" presStyleCnt="5">
        <dgm:presLayoutVars>
          <dgm:chPref val="3"/>
        </dgm:presLayoutVars>
      </dgm:prSet>
      <dgm:spPr/>
    </dgm:pt>
    <dgm:pt modelId="{2E72542F-6455-45E3-A58E-C9169E62D924}" type="pres">
      <dgm:prSet presAssocID="{481AFC9B-8A37-4718-8EF7-F223CB8B63FF}" presName="hierChild3" presStyleCnt="0"/>
      <dgm:spPr/>
    </dgm:pt>
    <dgm:pt modelId="{91217ACC-76E3-450B-82F6-38EFF22A9149}" type="pres">
      <dgm:prSet presAssocID="{BE636A9B-5415-402E-9900-CD6F2F469763}" presName="Name10" presStyleLbl="parChTrans1D2" presStyleIdx="3" presStyleCnt="5"/>
      <dgm:spPr/>
    </dgm:pt>
    <dgm:pt modelId="{A7A90A53-B3EA-41FE-9454-E49C345E1347}" type="pres">
      <dgm:prSet presAssocID="{9F0E1907-C969-40B1-A539-C260D8CE12F0}" presName="hierRoot2" presStyleCnt="0"/>
      <dgm:spPr/>
    </dgm:pt>
    <dgm:pt modelId="{1ABD3FAC-62BC-4CC1-BE80-E28C5E5031BA}" type="pres">
      <dgm:prSet presAssocID="{9F0E1907-C969-40B1-A539-C260D8CE12F0}" presName="composite2" presStyleCnt="0"/>
      <dgm:spPr/>
    </dgm:pt>
    <dgm:pt modelId="{47E4AA56-CD8B-4C2E-8F50-53C310581492}" type="pres">
      <dgm:prSet presAssocID="{9F0E1907-C969-40B1-A539-C260D8CE12F0}" presName="background2" presStyleLbl="node2" presStyleIdx="3" presStyleCnt="5"/>
      <dgm:spPr/>
    </dgm:pt>
    <dgm:pt modelId="{FD5DE069-44E0-4450-A225-C94928CCF59D}" type="pres">
      <dgm:prSet presAssocID="{9F0E1907-C969-40B1-A539-C260D8CE12F0}" presName="text2" presStyleLbl="fgAcc2" presStyleIdx="3" presStyleCnt="5">
        <dgm:presLayoutVars>
          <dgm:chPref val="3"/>
        </dgm:presLayoutVars>
      </dgm:prSet>
      <dgm:spPr/>
    </dgm:pt>
    <dgm:pt modelId="{5FF47806-2A83-4CF7-8876-8E5365BA19EB}" type="pres">
      <dgm:prSet presAssocID="{9F0E1907-C969-40B1-A539-C260D8CE12F0}" presName="hierChild3" presStyleCnt="0"/>
      <dgm:spPr/>
    </dgm:pt>
    <dgm:pt modelId="{57E653CF-88DF-4020-B651-22A039201D0F}" type="pres">
      <dgm:prSet presAssocID="{A93AFF55-CFC0-407D-AC63-053F8CD5AB9A}" presName="Name10" presStyleLbl="parChTrans1D2" presStyleIdx="4" presStyleCnt="5"/>
      <dgm:spPr/>
    </dgm:pt>
    <dgm:pt modelId="{5055AB46-657B-472D-8B9D-9E13F05D1E9F}" type="pres">
      <dgm:prSet presAssocID="{22353CE1-86FA-464E-B6BF-0D781387BFBB}" presName="hierRoot2" presStyleCnt="0"/>
      <dgm:spPr/>
    </dgm:pt>
    <dgm:pt modelId="{D0857186-EE70-44DE-9A3E-2A588F8B74B0}" type="pres">
      <dgm:prSet presAssocID="{22353CE1-86FA-464E-B6BF-0D781387BFBB}" presName="composite2" presStyleCnt="0"/>
      <dgm:spPr/>
    </dgm:pt>
    <dgm:pt modelId="{FBF9E5C7-1910-4716-A6CF-793924F00914}" type="pres">
      <dgm:prSet presAssocID="{22353CE1-86FA-464E-B6BF-0D781387BFBB}" presName="background2" presStyleLbl="node2" presStyleIdx="4" presStyleCnt="5"/>
      <dgm:spPr/>
    </dgm:pt>
    <dgm:pt modelId="{8F8321AB-886A-4950-9379-6A4D249685EF}" type="pres">
      <dgm:prSet presAssocID="{22353CE1-86FA-464E-B6BF-0D781387BFBB}" presName="text2" presStyleLbl="fgAcc2" presStyleIdx="4" presStyleCnt="5">
        <dgm:presLayoutVars>
          <dgm:chPref val="3"/>
        </dgm:presLayoutVars>
      </dgm:prSet>
      <dgm:spPr/>
    </dgm:pt>
    <dgm:pt modelId="{DDD09403-44F4-4AAA-B3A9-227E380786F5}" type="pres">
      <dgm:prSet presAssocID="{22353CE1-86FA-464E-B6BF-0D781387BFBB}" presName="hierChild3" presStyleCnt="0"/>
      <dgm:spPr/>
    </dgm:pt>
  </dgm:ptLst>
  <dgm:cxnLst>
    <dgm:cxn modelId="{C507E113-96A8-493C-8FD1-984CF473B50A}" srcId="{BB1B2251-01FB-4299-BC82-13841C15AD47}" destId="{481AFC9B-8A37-4718-8EF7-F223CB8B63FF}" srcOrd="2" destOrd="0" parTransId="{711B683C-1ACF-44DC-88A0-8AA7AFDB5EDA}" sibTransId="{B76C263E-4F74-4A18-871C-7632BD7B313D}"/>
    <dgm:cxn modelId="{745F3B2B-E3EF-41F3-9260-5610AD1460E6}" srcId="{BB1B2251-01FB-4299-BC82-13841C15AD47}" destId="{028EBF14-55BE-4ABB-8CE3-1B4F9934414C}" srcOrd="0" destOrd="0" parTransId="{7FC2220E-2C68-4F8E-941E-DA7210465A1F}" sibTransId="{2C66EAAA-FEEC-4DF7-AA2F-A177284BD654}"/>
    <dgm:cxn modelId="{C63EB62F-4EFE-4E0E-AA10-324BBFCCBC38}" type="presOf" srcId="{BB1B2251-01FB-4299-BC82-13841C15AD47}" destId="{7F916C8F-D1AF-4973-A9A0-41F47B4675D1}" srcOrd="0" destOrd="0" presId="urn:microsoft.com/office/officeart/2005/8/layout/hierarchy1"/>
    <dgm:cxn modelId="{DB5A6160-A33B-4A06-9AE4-5A295A01608D}" type="presOf" srcId="{22353CE1-86FA-464E-B6BF-0D781387BFBB}" destId="{8F8321AB-886A-4950-9379-6A4D249685EF}" srcOrd="0" destOrd="0" presId="urn:microsoft.com/office/officeart/2005/8/layout/hierarchy1"/>
    <dgm:cxn modelId="{FC35E261-FE12-4D10-9026-0769B1C25C7C}" srcId="{BB1B2251-01FB-4299-BC82-13841C15AD47}" destId="{22353CE1-86FA-464E-B6BF-0D781387BFBB}" srcOrd="4" destOrd="0" parTransId="{A93AFF55-CFC0-407D-AC63-053F8CD5AB9A}" sibTransId="{37C819B4-5A5D-49E7-B375-A5317F9512CC}"/>
    <dgm:cxn modelId="{082C0672-DF2A-4BA0-A234-4DD723ECCF48}" type="presOf" srcId="{BE636A9B-5415-402E-9900-CD6F2F469763}" destId="{91217ACC-76E3-450B-82F6-38EFF22A9149}" srcOrd="0" destOrd="0" presId="urn:microsoft.com/office/officeart/2005/8/layout/hierarchy1"/>
    <dgm:cxn modelId="{1AB14F72-317A-4059-AA8E-6913D2DAF51D}" type="presOf" srcId="{9F0E1907-C969-40B1-A539-C260D8CE12F0}" destId="{FD5DE069-44E0-4450-A225-C94928CCF59D}" srcOrd="0" destOrd="0" presId="urn:microsoft.com/office/officeart/2005/8/layout/hierarchy1"/>
    <dgm:cxn modelId="{8025DC83-1198-484D-9B65-0921E041F4A6}" type="presOf" srcId="{BF496E38-9D38-4289-8C20-9A9C14429E6A}" destId="{598BFE33-8A00-4A82-9C6B-5F35D4BC6247}" srcOrd="0" destOrd="0" presId="urn:microsoft.com/office/officeart/2005/8/layout/hierarchy1"/>
    <dgm:cxn modelId="{28ED019E-7CBD-4C86-AE49-89AA559DB13C}" type="presOf" srcId="{481AFC9B-8A37-4718-8EF7-F223CB8B63FF}" destId="{EED9BCF7-1160-4D20-833F-20AF6322E2AC}" srcOrd="0" destOrd="0" presId="urn:microsoft.com/office/officeart/2005/8/layout/hierarchy1"/>
    <dgm:cxn modelId="{19A5EAA0-8EBB-4D20-AA8E-C849716002ED}" type="presOf" srcId="{711B683C-1ACF-44DC-88A0-8AA7AFDB5EDA}" destId="{E8061A70-ACCC-4ABF-8A81-89EAA1D53E29}" srcOrd="0" destOrd="0" presId="urn:microsoft.com/office/officeart/2005/8/layout/hierarchy1"/>
    <dgm:cxn modelId="{CCECF8C1-DAFC-444E-A199-824EB1FFFCBB}" srcId="{BB1B2251-01FB-4299-BC82-13841C15AD47}" destId="{9F0E1907-C969-40B1-A539-C260D8CE12F0}" srcOrd="3" destOrd="0" parTransId="{BE636A9B-5415-402E-9900-CD6F2F469763}" sibTransId="{5EED113F-E561-46A2-8A0D-816BFAF48815}"/>
    <dgm:cxn modelId="{CAD502C2-57C3-44CC-88FC-0052B398010E}" type="presOf" srcId="{79013E78-40C4-4D14-A8AA-82B8E3D2FF59}" destId="{97634444-A776-4144-9875-C2FEEB7EB94C}" srcOrd="0" destOrd="0" presId="urn:microsoft.com/office/officeart/2005/8/layout/hierarchy1"/>
    <dgm:cxn modelId="{65702DC5-59CD-4C14-BF49-106B16E9FC2E}" type="presOf" srcId="{A93AFF55-CFC0-407D-AC63-053F8CD5AB9A}" destId="{57E653CF-88DF-4020-B651-22A039201D0F}" srcOrd="0" destOrd="0" presId="urn:microsoft.com/office/officeart/2005/8/layout/hierarchy1"/>
    <dgm:cxn modelId="{B28761C9-03AF-455B-A382-2BD77BEBFF9A}" srcId="{BF496E38-9D38-4289-8C20-9A9C14429E6A}" destId="{BB1B2251-01FB-4299-BC82-13841C15AD47}" srcOrd="0" destOrd="0" parTransId="{3001FF08-D33F-4454-8581-393ED01FF21E}" sibTransId="{87E1CF86-B932-41DA-8E15-18F44D499B58}"/>
    <dgm:cxn modelId="{08138FCB-7F2F-4E5A-8310-0BD4B46C909C}" type="presOf" srcId="{6BC5CFAA-F396-46D7-8D25-15976B35E849}" destId="{F84FAAA5-E3E4-43B9-922D-5509A474C9B0}" srcOrd="0" destOrd="0" presId="urn:microsoft.com/office/officeart/2005/8/layout/hierarchy1"/>
    <dgm:cxn modelId="{325230E9-BC4C-4D43-B231-AEEBB9024C9D}" srcId="{BB1B2251-01FB-4299-BC82-13841C15AD47}" destId="{79013E78-40C4-4D14-A8AA-82B8E3D2FF59}" srcOrd="1" destOrd="0" parTransId="{6BC5CFAA-F396-46D7-8D25-15976B35E849}" sibTransId="{EE6B52A7-D4D7-439D-89CD-51B7B89AC8D4}"/>
    <dgm:cxn modelId="{C9FF6DED-60B3-46F9-88E4-3CAF83C01403}" type="presOf" srcId="{028EBF14-55BE-4ABB-8CE3-1B4F9934414C}" destId="{2239DD5C-40DB-4404-8288-D884058F42C8}" srcOrd="0" destOrd="0" presId="urn:microsoft.com/office/officeart/2005/8/layout/hierarchy1"/>
    <dgm:cxn modelId="{39E174F9-C1DC-44D7-A498-DD6C8BFD5D21}" type="presOf" srcId="{7FC2220E-2C68-4F8E-941E-DA7210465A1F}" destId="{4CFB4653-FB1F-4E1D-BA6A-7CFFA1153776}" srcOrd="0" destOrd="0" presId="urn:microsoft.com/office/officeart/2005/8/layout/hierarchy1"/>
    <dgm:cxn modelId="{D76AC7AD-BBC3-4F84-A872-736EFF5822E2}" type="presParOf" srcId="{598BFE33-8A00-4A82-9C6B-5F35D4BC6247}" destId="{72D138D4-2B3C-4CAD-B0AC-6C72B2DFC604}" srcOrd="0" destOrd="0" presId="urn:microsoft.com/office/officeart/2005/8/layout/hierarchy1"/>
    <dgm:cxn modelId="{EC7A8878-9A77-45CC-840D-746F8C7D6541}" type="presParOf" srcId="{72D138D4-2B3C-4CAD-B0AC-6C72B2DFC604}" destId="{540A2EDE-FC8F-4348-B04B-C4A3AAB94131}" srcOrd="0" destOrd="0" presId="urn:microsoft.com/office/officeart/2005/8/layout/hierarchy1"/>
    <dgm:cxn modelId="{7C4D263F-3D11-4EA8-8838-207F8177000F}" type="presParOf" srcId="{540A2EDE-FC8F-4348-B04B-C4A3AAB94131}" destId="{C5A95506-1E2F-4AEC-AA0A-7D5C4B57948A}" srcOrd="0" destOrd="0" presId="urn:microsoft.com/office/officeart/2005/8/layout/hierarchy1"/>
    <dgm:cxn modelId="{AFF0E200-F16E-4471-A88A-33FDCCC0D6D7}" type="presParOf" srcId="{540A2EDE-FC8F-4348-B04B-C4A3AAB94131}" destId="{7F916C8F-D1AF-4973-A9A0-41F47B4675D1}" srcOrd="1" destOrd="0" presId="urn:microsoft.com/office/officeart/2005/8/layout/hierarchy1"/>
    <dgm:cxn modelId="{A1F6E4BA-83E4-4E33-8419-BCA5EF50033A}" type="presParOf" srcId="{72D138D4-2B3C-4CAD-B0AC-6C72B2DFC604}" destId="{FBD2D743-4B1F-44D0-B2BF-C7D5850A9657}" srcOrd="1" destOrd="0" presId="urn:microsoft.com/office/officeart/2005/8/layout/hierarchy1"/>
    <dgm:cxn modelId="{43E41AC9-4C02-46DF-B2B6-5B3FDF59C9AB}" type="presParOf" srcId="{FBD2D743-4B1F-44D0-B2BF-C7D5850A9657}" destId="{4CFB4653-FB1F-4E1D-BA6A-7CFFA1153776}" srcOrd="0" destOrd="0" presId="urn:microsoft.com/office/officeart/2005/8/layout/hierarchy1"/>
    <dgm:cxn modelId="{92E9ACA0-8650-45E8-8978-C8DBCA4F05C4}" type="presParOf" srcId="{FBD2D743-4B1F-44D0-B2BF-C7D5850A9657}" destId="{812397C7-B7F7-4C65-9377-1E5A638F3980}" srcOrd="1" destOrd="0" presId="urn:microsoft.com/office/officeart/2005/8/layout/hierarchy1"/>
    <dgm:cxn modelId="{F41E85C6-D684-4AA8-9A33-D5256B3FB326}" type="presParOf" srcId="{812397C7-B7F7-4C65-9377-1E5A638F3980}" destId="{8D80710F-311B-4910-82DD-0A8261EC8322}" srcOrd="0" destOrd="0" presId="urn:microsoft.com/office/officeart/2005/8/layout/hierarchy1"/>
    <dgm:cxn modelId="{D6486568-ABE7-4D77-B5E0-EA0FABE7122F}" type="presParOf" srcId="{8D80710F-311B-4910-82DD-0A8261EC8322}" destId="{07F2DC63-47F2-451C-8E07-74C285708647}" srcOrd="0" destOrd="0" presId="urn:microsoft.com/office/officeart/2005/8/layout/hierarchy1"/>
    <dgm:cxn modelId="{31343D92-EE61-4214-B2B8-714FB9EF8907}" type="presParOf" srcId="{8D80710F-311B-4910-82DD-0A8261EC8322}" destId="{2239DD5C-40DB-4404-8288-D884058F42C8}" srcOrd="1" destOrd="0" presId="urn:microsoft.com/office/officeart/2005/8/layout/hierarchy1"/>
    <dgm:cxn modelId="{BF1DA98E-043D-45BB-8EA4-318EF9E3566E}" type="presParOf" srcId="{812397C7-B7F7-4C65-9377-1E5A638F3980}" destId="{84C7ECA1-178F-4194-A44E-76A1274AC12F}" srcOrd="1" destOrd="0" presId="urn:microsoft.com/office/officeart/2005/8/layout/hierarchy1"/>
    <dgm:cxn modelId="{3F869454-4D04-4711-BC62-EF8D52A3426B}" type="presParOf" srcId="{FBD2D743-4B1F-44D0-B2BF-C7D5850A9657}" destId="{F84FAAA5-E3E4-43B9-922D-5509A474C9B0}" srcOrd="2" destOrd="0" presId="urn:microsoft.com/office/officeart/2005/8/layout/hierarchy1"/>
    <dgm:cxn modelId="{2B8336CE-9AA1-4E90-8243-BB47A5121B38}" type="presParOf" srcId="{FBD2D743-4B1F-44D0-B2BF-C7D5850A9657}" destId="{2A367986-76BB-404D-9E07-2B5A7E178D61}" srcOrd="3" destOrd="0" presId="urn:microsoft.com/office/officeart/2005/8/layout/hierarchy1"/>
    <dgm:cxn modelId="{2FF04794-B119-4226-8FBC-10EC3115740F}" type="presParOf" srcId="{2A367986-76BB-404D-9E07-2B5A7E178D61}" destId="{8C51FE40-4591-418D-915F-0DDC3CDBD990}" srcOrd="0" destOrd="0" presId="urn:microsoft.com/office/officeart/2005/8/layout/hierarchy1"/>
    <dgm:cxn modelId="{ACDFE56F-2A3E-4BF8-AC02-E655E2A830B2}" type="presParOf" srcId="{8C51FE40-4591-418D-915F-0DDC3CDBD990}" destId="{179E87BB-B02D-4925-A974-3DFDB1E8E8B0}" srcOrd="0" destOrd="0" presId="urn:microsoft.com/office/officeart/2005/8/layout/hierarchy1"/>
    <dgm:cxn modelId="{FFAFE07C-CBE1-46CC-9DA8-E4E21F7F8E5F}" type="presParOf" srcId="{8C51FE40-4591-418D-915F-0DDC3CDBD990}" destId="{97634444-A776-4144-9875-C2FEEB7EB94C}" srcOrd="1" destOrd="0" presId="urn:microsoft.com/office/officeart/2005/8/layout/hierarchy1"/>
    <dgm:cxn modelId="{7813E861-4571-455A-A636-283301AD2CE2}" type="presParOf" srcId="{2A367986-76BB-404D-9E07-2B5A7E178D61}" destId="{0101456A-24FB-4323-AEB1-B51634E531BC}" srcOrd="1" destOrd="0" presId="urn:microsoft.com/office/officeart/2005/8/layout/hierarchy1"/>
    <dgm:cxn modelId="{96AF2641-73CE-47D8-8830-001DF3F07CD2}" type="presParOf" srcId="{FBD2D743-4B1F-44D0-B2BF-C7D5850A9657}" destId="{E8061A70-ACCC-4ABF-8A81-89EAA1D53E29}" srcOrd="4" destOrd="0" presId="urn:microsoft.com/office/officeart/2005/8/layout/hierarchy1"/>
    <dgm:cxn modelId="{1126DBB2-6344-4063-8F47-7F8E72EB9056}" type="presParOf" srcId="{FBD2D743-4B1F-44D0-B2BF-C7D5850A9657}" destId="{CECB966B-057C-4229-B349-0C62DCEFFD7E}" srcOrd="5" destOrd="0" presId="urn:microsoft.com/office/officeart/2005/8/layout/hierarchy1"/>
    <dgm:cxn modelId="{068EE4EC-DC24-4F1E-AC38-8F1B8C5AEF95}" type="presParOf" srcId="{CECB966B-057C-4229-B349-0C62DCEFFD7E}" destId="{AA317BF7-AC01-4964-9C68-F282C9B37F20}" srcOrd="0" destOrd="0" presId="urn:microsoft.com/office/officeart/2005/8/layout/hierarchy1"/>
    <dgm:cxn modelId="{2196273E-B528-4B5B-84A9-8C35B8DA3AEE}" type="presParOf" srcId="{AA317BF7-AC01-4964-9C68-F282C9B37F20}" destId="{0F6F8E2A-95A0-42EA-957C-D21D1A778644}" srcOrd="0" destOrd="0" presId="urn:microsoft.com/office/officeart/2005/8/layout/hierarchy1"/>
    <dgm:cxn modelId="{F6EF959B-AFF0-40A7-BEF2-47450EF759AA}" type="presParOf" srcId="{AA317BF7-AC01-4964-9C68-F282C9B37F20}" destId="{EED9BCF7-1160-4D20-833F-20AF6322E2AC}" srcOrd="1" destOrd="0" presId="urn:microsoft.com/office/officeart/2005/8/layout/hierarchy1"/>
    <dgm:cxn modelId="{2B8A6183-84F9-417C-B97B-553C2F854225}" type="presParOf" srcId="{CECB966B-057C-4229-B349-0C62DCEFFD7E}" destId="{2E72542F-6455-45E3-A58E-C9169E62D924}" srcOrd="1" destOrd="0" presId="urn:microsoft.com/office/officeart/2005/8/layout/hierarchy1"/>
    <dgm:cxn modelId="{78639F03-8B73-4D29-9665-C3BD6FC23309}" type="presParOf" srcId="{FBD2D743-4B1F-44D0-B2BF-C7D5850A9657}" destId="{91217ACC-76E3-450B-82F6-38EFF22A9149}" srcOrd="6" destOrd="0" presId="urn:microsoft.com/office/officeart/2005/8/layout/hierarchy1"/>
    <dgm:cxn modelId="{C20D66D1-DA4E-4DCA-9E3A-29DB10A68A39}" type="presParOf" srcId="{FBD2D743-4B1F-44D0-B2BF-C7D5850A9657}" destId="{A7A90A53-B3EA-41FE-9454-E49C345E1347}" srcOrd="7" destOrd="0" presId="urn:microsoft.com/office/officeart/2005/8/layout/hierarchy1"/>
    <dgm:cxn modelId="{DBDBBDC4-1852-4669-9FB4-1281F9CD265E}" type="presParOf" srcId="{A7A90A53-B3EA-41FE-9454-E49C345E1347}" destId="{1ABD3FAC-62BC-4CC1-BE80-E28C5E5031BA}" srcOrd="0" destOrd="0" presId="urn:microsoft.com/office/officeart/2005/8/layout/hierarchy1"/>
    <dgm:cxn modelId="{5B857827-06FC-4352-AF1F-E8D098A64C90}" type="presParOf" srcId="{1ABD3FAC-62BC-4CC1-BE80-E28C5E5031BA}" destId="{47E4AA56-CD8B-4C2E-8F50-53C310581492}" srcOrd="0" destOrd="0" presId="urn:microsoft.com/office/officeart/2005/8/layout/hierarchy1"/>
    <dgm:cxn modelId="{9C43FB42-0C71-42B4-B8F8-97AEB4943966}" type="presParOf" srcId="{1ABD3FAC-62BC-4CC1-BE80-E28C5E5031BA}" destId="{FD5DE069-44E0-4450-A225-C94928CCF59D}" srcOrd="1" destOrd="0" presId="urn:microsoft.com/office/officeart/2005/8/layout/hierarchy1"/>
    <dgm:cxn modelId="{8A20F8F1-E237-4811-8F57-F4D396CF774D}" type="presParOf" srcId="{A7A90A53-B3EA-41FE-9454-E49C345E1347}" destId="{5FF47806-2A83-4CF7-8876-8E5365BA19EB}" srcOrd="1" destOrd="0" presId="urn:microsoft.com/office/officeart/2005/8/layout/hierarchy1"/>
    <dgm:cxn modelId="{6B45C7A9-EF82-4F15-893B-9CC11B0080E6}" type="presParOf" srcId="{FBD2D743-4B1F-44D0-B2BF-C7D5850A9657}" destId="{57E653CF-88DF-4020-B651-22A039201D0F}" srcOrd="8" destOrd="0" presId="urn:microsoft.com/office/officeart/2005/8/layout/hierarchy1"/>
    <dgm:cxn modelId="{A25DD699-21DB-485D-AFBB-4EBE5265E267}" type="presParOf" srcId="{FBD2D743-4B1F-44D0-B2BF-C7D5850A9657}" destId="{5055AB46-657B-472D-8B9D-9E13F05D1E9F}" srcOrd="9" destOrd="0" presId="urn:microsoft.com/office/officeart/2005/8/layout/hierarchy1"/>
    <dgm:cxn modelId="{DFD67B6D-84F1-4E5F-83D0-04A5DDD273B7}" type="presParOf" srcId="{5055AB46-657B-472D-8B9D-9E13F05D1E9F}" destId="{D0857186-EE70-44DE-9A3E-2A588F8B74B0}" srcOrd="0" destOrd="0" presId="urn:microsoft.com/office/officeart/2005/8/layout/hierarchy1"/>
    <dgm:cxn modelId="{C3A840E0-08A7-4AFF-B14E-E8FCF6D4FBFC}" type="presParOf" srcId="{D0857186-EE70-44DE-9A3E-2A588F8B74B0}" destId="{FBF9E5C7-1910-4716-A6CF-793924F00914}" srcOrd="0" destOrd="0" presId="urn:microsoft.com/office/officeart/2005/8/layout/hierarchy1"/>
    <dgm:cxn modelId="{7FDD7AFF-B52E-4DC7-B811-D25E0D17D834}" type="presParOf" srcId="{D0857186-EE70-44DE-9A3E-2A588F8B74B0}" destId="{8F8321AB-886A-4950-9379-6A4D249685EF}" srcOrd="1" destOrd="0" presId="urn:microsoft.com/office/officeart/2005/8/layout/hierarchy1"/>
    <dgm:cxn modelId="{74C6A542-FE16-4E12-90D4-0BFEEBD714CF}" type="presParOf" srcId="{5055AB46-657B-472D-8B9D-9E13F05D1E9F}" destId="{DDD09403-44F4-4AAA-B3A9-227E380786F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653CF-88DF-4020-B651-22A039201D0F}">
      <dsp:nvSpPr>
        <dsp:cNvPr id="0" name=""/>
        <dsp:cNvSpPr/>
      </dsp:nvSpPr>
      <dsp:spPr>
        <a:xfrm>
          <a:off x="3220997" y="1499233"/>
          <a:ext cx="2672173" cy="280360"/>
        </a:xfrm>
        <a:custGeom>
          <a:avLst/>
          <a:gdLst/>
          <a:ahLst/>
          <a:cxnLst/>
          <a:rect l="0" t="0" r="0" b="0"/>
          <a:pathLst>
            <a:path>
              <a:moveTo>
                <a:pt x="0" y="0"/>
              </a:moveTo>
              <a:lnTo>
                <a:pt x="0" y="179090"/>
              </a:lnTo>
              <a:lnTo>
                <a:pt x="2672173" y="179090"/>
              </a:lnTo>
              <a:lnTo>
                <a:pt x="2672173" y="280360"/>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217ACC-76E3-450B-82F6-38EFF22A9149}">
      <dsp:nvSpPr>
        <dsp:cNvPr id="0" name=""/>
        <dsp:cNvSpPr/>
      </dsp:nvSpPr>
      <dsp:spPr>
        <a:xfrm>
          <a:off x="3220997" y="1499233"/>
          <a:ext cx="1336086" cy="280360"/>
        </a:xfrm>
        <a:custGeom>
          <a:avLst/>
          <a:gdLst/>
          <a:ahLst/>
          <a:cxnLst/>
          <a:rect l="0" t="0" r="0" b="0"/>
          <a:pathLst>
            <a:path>
              <a:moveTo>
                <a:pt x="0" y="0"/>
              </a:moveTo>
              <a:lnTo>
                <a:pt x="0" y="179090"/>
              </a:lnTo>
              <a:lnTo>
                <a:pt x="1336086" y="179090"/>
              </a:lnTo>
              <a:lnTo>
                <a:pt x="1336086" y="280360"/>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061A70-ACCC-4ABF-8A81-89EAA1D53E29}">
      <dsp:nvSpPr>
        <dsp:cNvPr id="0" name=""/>
        <dsp:cNvSpPr/>
      </dsp:nvSpPr>
      <dsp:spPr>
        <a:xfrm>
          <a:off x="3175277" y="1499233"/>
          <a:ext cx="91440" cy="280360"/>
        </a:xfrm>
        <a:custGeom>
          <a:avLst/>
          <a:gdLst/>
          <a:ahLst/>
          <a:cxnLst/>
          <a:rect l="0" t="0" r="0" b="0"/>
          <a:pathLst>
            <a:path>
              <a:moveTo>
                <a:pt x="45720" y="0"/>
              </a:moveTo>
              <a:lnTo>
                <a:pt x="45720" y="280360"/>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4FAAA5-E3E4-43B9-922D-5509A474C9B0}">
      <dsp:nvSpPr>
        <dsp:cNvPr id="0" name=""/>
        <dsp:cNvSpPr/>
      </dsp:nvSpPr>
      <dsp:spPr>
        <a:xfrm>
          <a:off x="1884911" y="1499233"/>
          <a:ext cx="1336086" cy="280360"/>
        </a:xfrm>
        <a:custGeom>
          <a:avLst/>
          <a:gdLst/>
          <a:ahLst/>
          <a:cxnLst/>
          <a:rect l="0" t="0" r="0" b="0"/>
          <a:pathLst>
            <a:path>
              <a:moveTo>
                <a:pt x="1336086" y="0"/>
              </a:moveTo>
              <a:lnTo>
                <a:pt x="1336086" y="179090"/>
              </a:lnTo>
              <a:lnTo>
                <a:pt x="0" y="179090"/>
              </a:lnTo>
              <a:lnTo>
                <a:pt x="0" y="280360"/>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FB4653-FB1F-4E1D-BA6A-7CFFA1153776}">
      <dsp:nvSpPr>
        <dsp:cNvPr id="0" name=""/>
        <dsp:cNvSpPr/>
      </dsp:nvSpPr>
      <dsp:spPr>
        <a:xfrm>
          <a:off x="548824" y="1499233"/>
          <a:ext cx="2672173" cy="280360"/>
        </a:xfrm>
        <a:custGeom>
          <a:avLst/>
          <a:gdLst/>
          <a:ahLst/>
          <a:cxnLst/>
          <a:rect l="0" t="0" r="0" b="0"/>
          <a:pathLst>
            <a:path>
              <a:moveTo>
                <a:pt x="2672173" y="0"/>
              </a:moveTo>
              <a:lnTo>
                <a:pt x="2672173" y="179090"/>
              </a:lnTo>
              <a:lnTo>
                <a:pt x="0" y="179090"/>
              </a:lnTo>
              <a:lnTo>
                <a:pt x="0" y="280360"/>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A95506-1E2F-4AEC-AA0A-7D5C4B57948A}">
      <dsp:nvSpPr>
        <dsp:cNvPr id="0" name=""/>
        <dsp:cNvSpPr/>
      </dsp:nvSpPr>
      <dsp:spPr>
        <a:xfrm>
          <a:off x="2674416" y="805075"/>
          <a:ext cx="1093161" cy="69415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3">
          <a:scrgbClr r="0" g="0" b="0"/>
        </a:effectRef>
        <a:fontRef idx="minor">
          <a:schemeClr val="lt1"/>
        </a:fontRef>
      </dsp:style>
    </dsp:sp>
    <dsp:sp modelId="{7F916C8F-D1AF-4973-A9A0-41F47B4675D1}">
      <dsp:nvSpPr>
        <dsp:cNvPr id="0" name=""/>
        <dsp:cNvSpPr/>
      </dsp:nvSpPr>
      <dsp:spPr>
        <a:xfrm>
          <a:off x="2795879" y="920464"/>
          <a:ext cx="1093161" cy="69415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Test Double</a:t>
          </a:r>
        </a:p>
      </dsp:txBody>
      <dsp:txXfrm>
        <a:off x="2816210" y="940795"/>
        <a:ext cx="1052499" cy="653495"/>
      </dsp:txXfrm>
    </dsp:sp>
    <dsp:sp modelId="{07F2DC63-47F2-451C-8E07-74C285708647}">
      <dsp:nvSpPr>
        <dsp:cNvPr id="0" name=""/>
        <dsp:cNvSpPr/>
      </dsp:nvSpPr>
      <dsp:spPr>
        <a:xfrm>
          <a:off x="2243" y="1779593"/>
          <a:ext cx="1093161" cy="69415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3">
          <a:scrgbClr r="0" g="0" b="0"/>
        </a:effectRef>
        <a:fontRef idx="minor">
          <a:schemeClr val="lt1"/>
        </a:fontRef>
      </dsp:style>
    </dsp:sp>
    <dsp:sp modelId="{2239DD5C-40DB-4404-8288-D884058F42C8}">
      <dsp:nvSpPr>
        <dsp:cNvPr id="0" name=""/>
        <dsp:cNvSpPr/>
      </dsp:nvSpPr>
      <dsp:spPr>
        <a:xfrm>
          <a:off x="123705" y="1894982"/>
          <a:ext cx="1093161" cy="69415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Dummy Object	</a:t>
          </a:r>
        </a:p>
      </dsp:txBody>
      <dsp:txXfrm>
        <a:off x="144036" y="1915313"/>
        <a:ext cx="1052499" cy="653495"/>
      </dsp:txXfrm>
    </dsp:sp>
    <dsp:sp modelId="{179E87BB-B02D-4925-A974-3DFDB1E8E8B0}">
      <dsp:nvSpPr>
        <dsp:cNvPr id="0" name=""/>
        <dsp:cNvSpPr/>
      </dsp:nvSpPr>
      <dsp:spPr>
        <a:xfrm>
          <a:off x="1338330" y="1779593"/>
          <a:ext cx="1093161" cy="69415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3">
          <a:scrgbClr r="0" g="0" b="0"/>
        </a:effectRef>
        <a:fontRef idx="minor">
          <a:schemeClr val="lt1"/>
        </a:fontRef>
      </dsp:style>
    </dsp:sp>
    <dsp:sp modelId="{97634444-A776-4144-9875-C2FEEB7EB94C}">
      <dsp:nvSpPr>
        <dsp:cNvPr id="0" name=""/>
        <dsp:cNvSpPr/>
      </dsp:nvSpPr>
      <dsp:spPr>
        <a:xfrm>
          <a:off x="1459792" y="1894982"/>
          <a:ext cx="1093161" cy="69415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Test Stub</a:t>
          </a:r>
        </a:p>
      </dsp:txBody>
      <dsp:txXfrm>
        <a:off x="1480123" y="1915313"/>
        <a:ext cx="1052499" cy="653495"/>
      </dsp:txXfrm>
    </dsp:sp>
    <dsp:sp modelId="{0F6F8E2A-95A0-42EA-957C-D21D1A778644}">
      <dsp:nvSpPr>
        <dsp:cNvPr id="0" name=""/>
        <dsp:cNvSpPr/>
      </dsp:nvSpPr>
      <dsp:spPr>
        <a:xfrm>
          <a:off x="2674416" y="1779593"/>
          <a:ext cx="1093161" cy="69415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3">
          <a:scrgbClr r="0" g="0" b="0"/>
        </a:effectRef>
        <a:fontRef idx="minor">
          <a:schemeClr val="lt1"/>
        </a:fontRef>
      </dsp:style>
    </dsp:sp>
    <dsp:sp modelId="{EED9BCF7-1160-4D20-833F-20AF6322E2AC}">
      <dsp:nvSpPr>
        <dsp:cNvPr id="0" name=""/>
        <dsp:cNvSpPr/>
      </dsp:nvSpPr>
      <dsp:spPr>
        <a:xfrm>
          <a:off x="2795879" y="1894982"/>
          <a:ext cx="1093161" cy="69415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Test Spy</a:t>
          </a:r>
        </a:p>
      </dsp:txBody>
      <dsp:txXfrm>
        <a:off x="2816210" y="1915313"/>
        <a:ext cx="1052499" cy="653495"/>
      </dsp:txXfrm>
    </dsp:sp>
    <dsp:sp modelId="{47E4AA56-CD8B-4C2E-8F50-53C310581492}">
      <dsp:nvSpPr>
        <dsp:cNvPr id="0" name=""/>
        <dsp:cNvSpPr/>
      </dsp:nvSpPr>
      <dsp:spPr>
        <a:xfrm>
          <a:off x="4010503" y="1779593"/>
          <a:ext cx="1093161" cy="69415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3">
          <a:scrgbClr r="0" g="0" b="0"/>
        </a:effectRef>
        <a:fontRef idx="minor">
          <a:schemeClr val="lt1"/>
        </a:fontRef>
      </dsp:style>
    </dsp:sp>
    <dsp:sp modelId="{FD5DE069-44E0-4450-A225-C94928CCF59D}">
      <dsp:nvSpPr>
        <dsp:cNvPr id="0" name=""/>
        <dsp:cNvSpPr/>
      </dsp:nvSpPr>
      <dsp:spPr>
        <a:xfrm>
          <a:off x="4131966" y="1894982"/>
          <a:ext cx="1093161" cy="69415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Mock Object</a:t>
          </a:r>
        </a:p>
      </dsp:txBody>
      <dsp:txXfrm>
        <a:off x="4152297" y="1915313"/>
        <a:ext cx="1052499" cy="653495"/>
      </dsp:txXfrm>
    </dsp:sp>
    <dsp:sp modelId="{FBF9E5C7-1910-4716-A6CF-793924F00914}">
      <dsp:nvSpPr>
        <dsp:cNvPr id="0" name=""/>
        <dsp:cNvSpPr/>
      </dsp:nvSpPr>
      <dsp:spPr>
        <a:xfrm>
          <a:off x="5346590" y="1779593"/>
          <a:ext cx="1093161" cy="69415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3">
          <a:scrgbClr r="0" g="0" b="0"/>
        </a:effectRef>
        <a:fontRef idx="minor">
          <a:schemeClr val="lt1"/>
        </a:fontRef>
      </dsp:style>
    </dsp:sp>
    <dsp:sp modelId="{8F8321AB-886A-4950-9379-6A4D249685EF}">
      <dsp:nvSpPr>
        <dsp:cNvPr id="0" name=""/>
        <dsp:cNvSpPr/>
      </dsp:nvSpPr>
      <dsp:spPr>
        <a:xfrm>
          <a:off x="5468052" y="1894982"/>
          <a:ext cx="1093161" cy="69415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Fake Object</a:t>
          </a:r>
        </a:p>
      </dsp:txBody>
      <dsp:txXfrm>
        <a:off x="5488383" y="1915313"/>
        <a:ext cx="1052499" cy="6534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30E33BC4-C5B1-4BEB-909A-6E0E6B0AAE98}" type="datetimeFigureOut">
              <a:rPr lang="en-US" smtClean="0"/>
              <a:t>8/7/2019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F1DEEEFB-2276-4518-8D86-8DA208ADA1DD}" type="slidenum">
              <a:rPr lang="en-US" smtClean="0"/>
              <a:t>‹#›</a:t>
            </a:fld>
            <a:endParaRPr lang="en-US"/>
          </a:p>
        </p:txBody>
      </p:sp>
    </p:spTree>
    <p:extLst>
      <p:ext uri="{BB962C8B-B14F-4D97-AF65-F5344CB8AC3E}">
        <p14:creationId xmlns:p14="http://schemas.microsoft.com/office/powerpoint/2010/main" val="3529912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2226" tIns="46113" rIns="92226" bIns="46113" rtlCol="0"/>
          <a:lstStyle>
            <a:lvl1pPr algn="l" eaLnBrk="0" hangingPunct="0">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2226" tIns="46113" rIns="92226" bIns="46113" rtlCol="0"/>
          <a:lstStyle>
            <a:lvl1pPr algn="r" eaLnBrk="0" hangingPunct="0">
              <a:defRPr sz="1200"/>
            </a:lvl1pPr>
          </a:lstStyle>
          <a:p>
            <a:pPr>
              <a:defRPr/>
            </a:pPr>
            <a:fld id="{1E2FCAFF-AA8A-4357-B8F5-58D90B328F21}" type="datetimeFigureOut">
              <a:rPr lang="en-US"/>
              <a:pPr>
                <a:defRPr/>
              </a:pPr>
              <a:t>8/7/2019</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2226" tIns="46113" rIns="92226" bIns="46113"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2226" tIns="46113" rIns="92226" bIns="4611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2226" tIns="46113" rIns="92226" bIns="46113" rtlCol="0" anchor="b"/>
          <a:lstStyle>
            <a:lvl1pPr algn="l" eaLnBrk="0" hangingPunct="0">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2226" tIns="46113" rIns="92226" bIns="46113" numCol="1" anchor="b" anchorCtr="0" compatLnSpc="1">
            <a:prstTxWarp prst="textNoShape">
              <a:avLst/>
            </a:prstTxWarp>
          </a:bodyPr>
          <a:lstStyle>
            <a:lvl1pPr algn="r">
              <a:defRPr sz="1200"/>
            </a:lvl1pPr>
          </a:lstStyle>
          <a:p>
            <a:pPr>
              <a:defRPr/>
            </a:pPr>
            <a:fld id="{4D0B0EC2-6512-4AE8-A383-237826FC2F5C}" type="slidenum">
              <a:rPr lang="en-US" altLang="en-US"/>
              <a:pPr>
                <a:defRPr/>
              </a:pPr>
              <a:t>‹#›</a:t>
            </a:fld>
            <a:endParaRPr lang="en-US" altLang="en-US"/>
          </a:p>
        </p:txBody>
      </p:sp>
    </p:spTree>
    <p:extLst>
      <p:ext uri="{BB962C8B-B14F-4D97-AF65-F5344CB8AC3E}">
        <p14:creationId xmlns:p14="http://schemas.microsoft.com/office/powerpoint/2010/main" val="694360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auto" latinLnBrk="0" hangingPunct="0">
              <a:lnSpc>
                <a:spcPct val="100000"/>
              </a:lnSpc>
              <a:spcBef>
                <a:spcPts val="0"/>
              </a:spcBef>
              <a:spcAft>
                <a:spcPts val="0"/>
              </a:spcAft>
              <a:buClrTx/>
              <a:buSzTx/>
              <a:buFontTx/>
              <a:buNone/>
              <a:tabLst/>
              <a:defRPr/>
            </a:pPr>
            <a:fld id="{3D312917-23CF-46FC-8146-E7DE7F759DF6}" type="slidenum">
              <a:rPr kumimoji="0" lang="en-US" altLang="en-US" sz="1200" b="0" i="0" u="none" strike="noStrike" kern="0" cap="none" spc="0" normalizeH="0" baseline="0" noProof="0">
                <a:ln>
                  <a:noFill/>
                </a:ln>
                <a:solidFill>
                  <a:schemeClr val="tx1"/>
                </a:solidFill>
                <a:effectLst/>
                <a:uLnTx/>
                <a:uFillTx/>
                <a:latin typeface="Arial" panose="020B0604020202020204" pitchFamily="34" charset="0"/>
                <a:ea typeface="MS PGothic" panose="020B0600070205080204" pitchFamily="34" charset="-128"/>
              </a:rPr>
              <a:pPr marL="0" marR="0" lvl="0" indent="0" defTabSz="914400" eaLnBrk="0" fontAlgn="auto" latinLnBrk="0" hangingPunct="0">
                <a:lnSpc>
                  <a:spcPct val="100000"/>
                </a:lnSpc>
                <a:spcBef>
                  <a:spcPts val="0"/>
                </a:spcBef>
                <a:spcAft>
                  <a:spcPts val="0"/>
                </a:spcAft>
                <a:buClrTx/>
                <a:buSzTx/>
                <a:buFontTx/>
                <a:buNone/>
                <a:tabLst/>
                <a:defRPr/>
              </a:pPr>
              <a:t>1</a:t>
            </a:fld>
            <a:endParaRPr kumimoji="0" lang="en-US" altLang="en-US" sz="1200" b="0" i="0" u="none" strike="noStrike" kern="0" cap="none" spc="0" normalizeH="0" baseline="0" noProof="0">
              <a:ln>
                <a:noFill/>
              </a:ln>
              <a:solidFill>
                <a:schemeClr val="tx1"/>
              </a:solidFill>
              <a:effectLst/>
              <a:uLnTx/>
              <a:uFillTx/>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4204291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dirty="0"/>
              <a:t>-   Ideal automated testing pyramid</a:t>
            </a:r>
          </a:p>
          <a:p>
            <a:pPr marL="171450" indent="-171450">
              <a:buFontTx/>
              <a:buChar char="-"/>
            </a:pPr>
            <a:r>
              <a:rPr lang="en-US" sz="1200" b="0" i="0" kern="1200" dirty="0">
                <a:solidFill>
                  <a:schemeClr val="tx1"/>
                </a:solidFill>
                <a:effectLst/>
                <a:latin typeface="+mn-lt"/>
                <a:ea typeface="+mn-ea"/>
                <a:cs typeface="+mn-cs"/>
              </a:rPr>
              <a:t>Organizations fall into the trap of creating ‘inverted’ pyramids of software testing - </a:t>
            </a:r>
            <a:r>
              <a:rPr lang="en-US" sz="1200" b="1" i="0" kern="1200" dirty="0">
                <a:solidFill>
                  <a:schemeClr val="tx1"/>
                </a:solidFill>
                <a:effectLst/>
                <a:latin typeface="+mn-lt"/>
                <a:ea typeface="+mn-ea"/>
                <a:cs typeface="+mn-cs"/>
              </a:rPr>
              <a:t>the software testing ice-cream cone</a:t>
            </a:r>
            <a:r>
              <a:rPr lang="en-US" sz="1200" b="0" i="0" kern="1200" dirty="0">
                <a:solidFill>
                  <a:schemeClr val="tx1"/>
                </a:solidFill>
                <a:effectLst/>
                <a:latin typeface="+mn-lt"/>
                <a:ea typeface="+mn-ea"/>
                <a:cs typeface="+mn-cs"/>
              </a:rPr>
              <a:t> (anti-pattern)</a:t>
            </a:r>
          </a:p>
          <a:p>
            <a:pPr marL="171450" indent="-171450">
              <a:buFontTx/>
              <a:buChar char="-"/>
            </a:pPr>
            <a:endParaRPr lang="en-US" altLang="en-US" sz="1200" b="0" i="0" kern="1200" dirty="0">
              <a:solidFill>
                <a:schemeClr val="tx1"/>
              </a:solidFill>
              <a:effectLst/>
              <a:latin typeface="+mn-lt"/>
              <a:ea typeface="+mn-ea"/>
              <a:cs typeface="+mn-cs"/>
            </a:endParaRPr>
          </a:p>
          <a:p>
            <a:pPr marL="171450" indent="-171450">
              <a:buFontTx/>
              <a:buChar char="-"/>
            </a:pPr>
            <a:r>
              <a:rPr lang="en-US" altLang="en-US" sz="1200" b="0" i="0" kern="1200" dirty="0">
                <a:solidFill>
                  <a:schemeClr val="tx1"/>
                </a:solidFill>
                <a:effectLst/>
                <a:latin typeface="+mn-lt"/>
                <a:ea typeface="+mn-ea"/>
                <a:cs typeface="+mn-cs"/>
              </a:rPr>
              <a:t>Fail</a:t>
            </a:r>
            <a:r>
              <a:rPr lang="en-US" altLang="en-US" sz="1200" b="0" i="0" kern="1200" baseline="0" dirty="0">
                <a:solidFill>
                  <a:schemeClr val="tx1"/>
                </a:solidFill>
                <a:effectLst/>
                <a:latin typeface="+mn-lt"/>
                <a:ea typeface="+mn-ea"/>
                <a:cs typeface="+mn-cs"/>
              </a:rPr>
              <a:t> fast so you can fix it soon</a:t>
            </a:r>
            <a:endParaRPr lang="en-US" altLang="en-US" dirty="0"/>
          </a:p>
        </p:txBody>
      </p:sp>
      <p:sp>
        <p:nvSpPr>
          <p:cNvPr id="94212" name="Slide Number Placeholder 3"/>
          <p:cNvSpPr>
            <a:spLocks noGrp="1"/>
          </p:cNvSpPr>
          <p:nvPr>
            <p:ph type="sldNum" sz="quarter" idx="5"/>
          </p:nvPr>
        </p:nvSpPr>
        <p:spPr bwMode="auto">
          <a:noFill/>
          <a:ln>
            <a:miter lim="800000"/>
            <a:headEnd/>
            <a:tailEnd/>
          </a:ln>
        </p:spPr>
        <p:txBody>
          <a:bodyPr/>
          <a:lstStyle/>
          <a:p>
            <a:fld id="{255A999C-76CF-4D26-84C4-D8BFEB9F8AAC}" type="slidenum">
              <a:rPr lang="en-US" altLang="en-US" smtClean="0"/>
              <a:pPr/>
              <a:t>12</a:t>
            </a:fld>
            <a:endParaRPr lang="en-US" altLang="en-US"/>
          </a:p>
        </p:txBody>
      </p:sp>
    </p:spTree>
    <p:extLst>
      <p:ext uri="{BB962C8B-B14F-4D97-AF65-F5344CB8AC3E}">
        <p14:creationId xmlns:p14="http://schemas.microsoft.com/office/powerpoint/2010/main" val="3168145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88068" name="Slide Number Placeholder 3"/>
          <p:cNvSpPr>
            <a:spLocks noGrp="1"/>
          </p:cNvSpPr>
          <p:nvPr>
            <p:ph type="sldNum" sz="quarter" idx="5"/>
          </p:nvPr>
        </p:nvSpPr>
        <p:spPr bwMode="auto">
          <a:noFill/>
          <a:ln>
            <a:miter lim="800000"/>
            <a:headEnd/>
            <a:tailEnd/>
          </a:ln>
        </p:spPr>
        <p:txBody>
          <a:bodyPr/>
          <a:lstStyle/>
          <a:p>
            <a:fld id="{69213A3E-4A7B-4BA4-8308-4FC82736A78D}" type="slidenum">
              <a:rPr lang="en-US" altLang="en-US" smtClean="0"/>
              <a:pPr/>
              <a:t>13</a:t>
            </a:fld>
            <a:endParaRPr lang="en-US" altLang="en-US"/>
          </a:p>
        </p:txBody>
      </p:sp>
    </p:spTree>
    <p:extLst>
      <p:ext uri="{BB962C8B-B14F-4D97-AF65-F5344CB8AC3E}">
        <p14:creationId xmlns:p14="http://schemas.microsoft.com/office/powerpoint/2010/main" val="396007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0B0EC2-6512-4AE8-A383-237826FC2F5C}" type="slidenum">
              <a:rPr lang="en-US" altLang="en-US" smtClean="0"/>
              <a:pPr>
                <a:defRPr/>
              </a:pPr>
              <a:t>14</a:t>
            </a:fld>
            <a:endParaRPr lang="en-US" altLang="en-US"/>
          </a:p>
        </p:txBody>
      </p:sp>
    </p:spTree>
    <p:extLst>
      <p:ext uri="{BB962C8B-B14F-4D97-AF65-F5344CB8AC3E}">
        <p14:creationId xmlns:p14="http://schemas.microsoft.com/office/powerpoint/2010/main" val="3703810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dirty="0"/>
              <a:t>Commit will trigger a build (small build) </a:t>
            </a:r>
            <a:r>
              <a:rPr lang="en-US" altLang="en-US" dirty="0">
                <a:sym typeface="Wingdings" panose="05000000000000000000" pitchFamily="2" charset="2"/>
              </a:rPr>
              <a:t> trigger unit tests  etc.</a:t>
            </a:r>
            <a:endParaRPr lang="en-US" altLang="en-US" dirty="0"/>
          </a:p>
          <a:p>
            <a:r>
              <a:rPr lang="en-US" altLang="en-US" dirty="0"/>
              <a:t>Platform Tests includes</a:t>
            </a:r>
            <a:r>
              <a:rPr lang="en-US" altLang="en-US" baseline="0" dirty="0"/>
              <a:t> Component Tests, Integration Tests and System Tests</a:t>
            </a:r>
          </a:p>
          <a:p>
            <a:r>
              <a:rPr lang="en-US" altLang="en-US" baseline="0" dirty="0"/>
              <a:t>Deploy to Staging = UAT</a:t>
            </a:r>
          </a:p>
          <a:p>
            <a:endParaRPr lang="en-US" altLang="en-US" baseline="0" dirty="0"/>
          </a:p>
          <a:p>
            <a:r>
              <a:rPr lang="en-US" altLang="en-US" baseline="0" dirty="0"/>
              <a:t>Why should we automate testing?</a:t>
            </a:r>
            <a:endParaRPr lang="en-US" altLang="en-US" dirty="0"/>
          </a:p>
        </p:txBody>
      </p:sp>
      <p:sp>
        <p:nvSpPr>
          <p:cNvPr id="94212" name="Slide Number Placeholder 3"/>
          <p:cNvSpPr>
            <a:spLocks noGrp="1"/>
          </p:cNvSpPr>
          <p:nvPr>
            <p:ph type="sldNum" sz="quarter" idx="5"/>
          </p:nvPr>
        </p:nvSpPr>
        <p:spPr bwMode="auto">
          <a:noFill/>
          <a:ln>
            <a:miter lim="800000"/>
            <a:headEnd/>
            <a:tailEnd/>
          </a:ln>
        </p:spPr>
        <p:txBody>
          <a:bodyPr/>
          <a:lstStyle/>
          <a:p>
            <a:fld id="{255A999C-76CF-4D26-84C4-D8BFEB9F8AAC}" type="slidenum">
              <a:rPr lang="en-US" altLang="en-US" smtClean="0"/>
              <a:pPr/>
              <a:t>15</a:t>
            </a:fld>
            <a:endParaRPr lang="en-US" altLang="en-US"/>
          </a:p>
        </p:txBody>
      </p:sp>
    </p:spTree>
    <p:extLst>
      <p:ext uri="{BB962C8B-B14F-4D97-AF65-F5344CB8AC3E}">
        <p14:creationId xmlns:p14="http://schemas.microsoft.com/office/powerpoint/2010/main" val="1713575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95236" name="Slide Number Placeholder 3"/>
          <p:cNvSpPr>
            <a:spLocks noGrp="1"/>
          </p:cNvSpPr>
          <p:nvPr>
            <p:ph type="sldNum" sz="quarter" idx="5"/>
          </p:nvPr>
        </p:nvSpPr>
        <p:spPr bwMode="auto">
          <a:noFill/>
          <a:ln>
            <a:miter lim="800000"/>
            <a:headEnd/>
            <a:tailEnd/>
          </a:ln>
        </p:spPr>
        <p:txBody>
          <a:bodyPr/>
          <a:lstStyle/>
          <a:p>
            <a:fld id="{4A2FBFD2-8366-46E0-AC94-F08D90927F74}" type="slidenum">
              <a:rPr lang="en-US" altLang="en-US" smtClean="0"/>
              <a:pPr/>
              <a:t>17</a:t>
            </a:fld>
            <a:endParaRPr lang="en-US" altLang="en-US"/>
          </a:p>
        </p:txBody>
      </p:sp>
    </p:spTree>
    <p:extLst>
      <p:ext uri="{BB962C8B-B14F-4D97-AF65-F5344CB8AC3E}">
        <p14:creationId xmlns:p14="http://schemas.microsoft.com/office/powerpoint/2010/main" val="2320142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We will create a representation of a book and its title</a:t>
            </a:r>
            <a:endParaRPr lang="en-US" altLang="en-US" dirty="0"/>
          </a:p>
        </p:txBody>
      </p:sp>
      <p:sp>
        <p:nvSpPr>
          <p:cNvPr id="97284" name="Slide Number Placeholder 3"/>
          <p:cNvSpPr>
            <a:spLocks noGrp="1"/>
          </p:cNvSpPr>
          <p:nvPr>
            <p:ph type="sldNum" sz="quarter" idx="5"/>
          </p:nvPr>
        </p:nvSpPr>
        <p:spPr bwMode="auto">
          <a:noFill/>
          <a:ln>
            <a:miter lim="800000"/>
            <a:headEnd/>
            <a:tailEnd/>
          </a:ln>
        </p:spPr>
        <p:txBody>
          <a:bodyPr/>
          <a:lstStyle/>
          <a:p>
            <a:fld id="{CE3C764B-4710-4568-BDE2-99A3CD414DAC}" type="slidenum">
              <a:rPr lang="en-US" altLang="en-US" smtClean="0"/>
              <a:pPr/>
              <a:t>18</a:t>
            </a:fld>
            <a:endParaRPr lang="en-US" altLang="en-US"/>
          </a:p>
        </p:txBody>
      </p:sp>
    </p:spTree>
    <p:extLst>
      <p:ext uri="{BB962C8B-B14F-4D97-AF65-F5344CB8AC3E}">
        <p14:creationId xmlns:p14="http://schemas.microsoft.com/office/powerpoint/2010/main" val="266264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98308" name="Slide Number Placeholder 3"/>
          <p:cNvSpPr>
            <a:spLocks noGrp="1"/>
          </p:cNvSpPr>
          <p:nvPr>
            <p:ph type="sldNum" sz="quarter" idx="5"/>
          </p:nvPr>
        </p:nvSpPr>
        <p:spPr bwMode="auto">
          <a:noFill/>
          <a:ln>
            <a:miter lim="800000"/>
            <a:headEnd/>
            <a:tailEnd/>
          </a:ln>
        </p:spPr>
        <p:txBody>
          <a:bodyPr/>
          <a:lstStyle/>
          <a:p>
            <a:fld id="{5CC50961-6C03-437A-914E-6A3877211BA8}" type="slidenum">
              <a:rPr lang="en-US" altLang="en-US" smtClean="0"/>
              <a:pPr/>
              <a:t>19</a:t>
            </a:fld>
            <a:endParaRPr lang="en-US" altLang="en-US"/>
          </a:p>
        </p:txBody>
      </p:sp>
    </p:spTree>
    <p:extLst>
      <p:ext uri="{BB962C8B-B14F-4D97-AF65-F5344CB8AC3E}">
        <p14:creationId xmlns:p14="http://schemas.microsoft.com/office/powerpoint/2010/main" val="3233051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0B0EC2-6512-4AE8-A383-237826FC2F5C}" type="slidenum">
              <a:rPr lang="en-US" altLang="en-US" smtClean="0"/>
              <a:pPr>
                <a:defRPr/>
              </a:pPr>
              <a:t>20</a:t>
            </a:fld>
            <a:endParaRPr lang="en-US" altLang="en-US"/>
          </a:p>
        </p:txBody>
      </p:sp>
    </p:spTree>
    <p:extLst>
      <p:ext uri="{BB962C8B-B14F-4D97-AF65-F5344CB8AC3E}">
        <p14:creationId xmlns:p14="http://schemas.microsoft.com/office/powerpoint/2010/main" val="420416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Refactoring means changing the internal structure of your code without changing the externally visible </a:t>
            </a:r>
            <a:r>
              <a:rPr lang="en-US" sz="1200" b="0" i="0" kern="1200" dirty="0" err="1">
                <a:solidFill>
                  <a:schemeClr val="tx1"/>
                </a:solidFill>
                <a:effectLst/>
                <a:latin typeface="+mn-lt"/>
                <a:ea typeface="+mn-ea"/>
                <a:cs typeface="+mn-cs"/>
              </a:rPr>
              <a:t>behaviour</a:t>
            </a:r>
            <a:endParaRPr lang="en-US" dirty="0"/>
          </a:p>
        </p:txBody>
      </p:sp>
      <p:sp>
        <p:nvSpPr>
          <p:cNvPr id="4" name="Slide Number Placeholder 3"/>
          <p:cNvSpPr>
            <a:spLocks noGrp="1"/>
          </p:cNvSpPr>
          <p:nvPr>
            <p:ph type="sldNum" sz="quarter" idx="10"/>
          </p:nvPr>
        </p:nvSpPr>
        <p:spPr/>
        <p:txBody>
          <a:bodyPr/>
          <a:lstStyle/>
          <a:p>
            <a:pPr>
              <a:defRPr/>
            </a:pPr>
            <a:fld id="{4D0B0EC2-6512-4AE8-A383-237826FC2F5C}" type="slidenum">
              <a:rPr lang="en-US" altLang="en-US" smtClean="0"/>
              <a:pPr>
                <a:defRPr/>
              </a:pPr>
              <a:t>21</a:t>
            </a:fld>
            <a:endParaRPr lang="en-US" altLang="en-US"/>
          </a:p>
        </p:txBody>
      </p:sp>
    </p:spTree>
    <p:extLst>
      <p:ext uri="{BB962C8B-B14F-4D97-AF65-F5344CB8AC3E}">
        <p14:creationId xmlns:p14="http://schemas.microsoft.com/office/powerpoint/2010/main" val="1110000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dirty="0"/>
              <a:t>Break down a user story into multiple smaller scenarios before</a:t>
            </a:r>
            <a:r>
              <a:rPr lang="en-US" altLang="en-US" baseline="0" dirty="0"/>
              <a:t> implementing them</a:t>
            </a:r>
          </a:p>
          <a:p>
            <a:endParaRPr lang="en-US" alt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Manual testing makes mistakes. It’s impossible for a developer to all features that need testing after making a change to refactor, add new features, ore remove features.</a:t>
            </a:r>
          </a:p>
          <a:p>
            <a:endParaRPr lang="en-US" altLang="en-US" baseline="0" dirty="0"/>
          </a:p>
          <a:p>
            <a:endParaRPr lang="en-US" altLang="en-US" baseline="0" dirty="0"/>
          </a:p>
          <a:p>
            <a:r>
              <a:rPr lang="en-US" sz="1200" b="1" i="0" kern="1200" dirty="0">
                <a:solidFill>
                  <a:schemeClr val="tx1"/>
                </a:solidFill>
                <a:effectLst/>
                <a:latin typeface="+mn-lt"/>
                <a:ea typeface="+mn-ea"/>
                <a:cs typeface="+mn-cs"/>
              </a:rPr>
              <a:t>The Science of TDD</a:t>
            </a:r>
          </a:p>
          <a:p>
            <a:r>
              <a:rPr lang="en-US" sz="1200" b="0" i="0" kern="1200" dirty="0">
                <a:solidFill>
                  <a:schemeClr val="tx1"/>
                </a:solidFill>
                <a:effectLst/>
                <a:latin typeface="+mn-lt"/>
                <a:ea typeface="+mn-ea"/>
                <a:cs typeface="+mn-cs"/>
              </a:rPr>
              <a:t>The evidence says:</a:t>
            </a:r>
          </a:p>
          <a:p>
            <a:r>
              <a:rPr lang="en-US" sz="1200" b="1" i="0" kern="1200" dirty="0">
                <a:solidFill>
                  <a:schemeClr val="tx1"/>
                </a:solidFill>
                <a:effectLst/>
                <a:latin typeface="+mn-lt"/>
                <a:ea typeface="+mn-ea"/>
                <a:cs typeface="+mn-cs"/>
              </a:rPr>
              <a:t>TDD can reduce bug density.</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TDD can encourage more modular designs</a:t>
            </a:r>
            <a:r>
              <a:rPr lang="en-US" sz="1200" b="0" i="0" kern="1200" dirty="0">
                <a:solidFill>
                  <a:schemeClr val="tx1"/>
                </a:solidFill>
                <a:effectLst/>
                <a:latin typeface="+mn-lt"/>
                <a:ea typeface="+mn-ea"/>
                <a:cs typeface="+mn-cs"/>
              </a:rPr>
              <a:t> (enhancing software agility/team velocity).</a:t>
            </a:r>
          </a:p>
          <a:p>
            <a:r>
              <a:rPr lang="en-US" sz="1200" b="1" i="0" kern="1200" dirty="0">
                <a:solidFill>
                  <a:schemeClr val="tx1"/>
                </a:solidFill>
                <a:effectLst/>
                <a:latin typeface="+mn-lt"/>
                <a:ea typeface="+mn-ea"/>
                <a:cs typeface="+mn-cs"/>
              </a:rPr>
              <a:t>TDD can reduce code complexity.</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Says science:</a:t>
            </a:r>
            <a:r>
              <a:rPr lang="en-US" sz="1200" b="0" i="0" kern="1200" dirty="0">
                <a:solidFill>
                  <a:schemeClr val="tx1"/>
                </a:solidFill>
                <a:effectLst/>
                <a:latin typeface="+mn-lt"/>
                <a:ea typeface="+mn-ea"/>
                <a:cs typeface="+mn-cs"/>
              </a:rPr>
              <a:t> There is </a:t>
            </a:r>
            <a:r>
              <a:rPr lang="en-US" sz="1200" b="0" i="1" kern="1200" dirty="0">
                <a:solidFill>
                  <a:schemeClr val="tx1"/>
                </a:solidFill>
                <a:effectLst/>
                <a:latin typeface="+mn-lt"/>
                <a:ea typeface="+mn-ea"/>
                <a:cs typeface="+mn-cs"/>
              </a:rPr>
              <a:t>significant empirical evidence that TDD works*</a:t>
            </a:r>
            <a:r>
              <a:rPr lang="en-US" sz="1200" b="0" i="0" kern="1200" dirty="0">
                <a:solidFill>
                  <a:schemeClr val="tx1"/>
                </a:solidFill>
                <a:effectLst/>
                <a:latin typeface="+mn-lt"/>
                <a:ea typeface="+mn-ea"/>
                <a:cs typeface="+mn-cs"/>
              </a:rPr>
              <a:t>.</a:t>
            </a:r>
          </a:p>
          <a:p>
            <a:endParaRPr lang="en-US" altLang="en-US" dirty="0"/>
          </a:p>
        </p:txBody>
      </p:sp>
      <p:sp>
        <p:nvSpPr>
          <p:cNvPr id="95236" name="Slide Number Placeholder 3"/>
          <p:cNvSpPr>
            <a:spLocks noGrp="1"/>
          </p:cNvSpPr>
          <p:nvPr>
            <p:ph type="sldNum" sz="quarter" idx="5"/>
          </p:nvPr>
        </p:nvSpPr>
        <p:spPr bwMode="auto">
          <a:noFill/>
          <a:ln>
            <a:miter lim="800000"/>
            <a:headEnd/>
            <a:tailEnd/>
          </a:ln>
        </p:spPr>
        <p:txBody>
          <a:bodyPr/>
          <a:lstStyle/>
          <a:p>
            <a:fld id="{4A2FBFD2-8366-46E0-AC94-F08D90927F74}" type="slidenum">
              <a:rPr lang="en-US" altLang="en-US" smtClean="0"/>
              <a:pPr/>
              <a:t>22</a:t>
            </a:fld>
            <a:endParaRPr lang="en-US" altLang="en-US"/>
          </a:p>
        </p:txBody>
      </p:sp>
    </p:spTree>
    <p:extLst>
      <p:ext uri="{BB962C8B-B14F-4D97-AF65-F5344CB8AC3E}">
        <p14:creationId xmlns:p14="http://schemas.microsoft.com/office/powerpoint/2010/main" val="100091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31863" eaLnBrk="1" fontAlgn="auto" latinLnBrk="0" hangingPunct="1">
              <a:lnSpc>
                <a:spcPct val="100000"/>
              </a:lnSpc>
              <a:spcBef>
                <a:spcPts val="0"/>
              </a:spcBef>
              <a:spcAft>
                <a:spcPts val="0"/>
              </a:spcAft>
              <a:buClrTx/>
              <a:buSzTx/>
              <a:buFontTx/>
              <a:buNone/>
              <a:tabLst/>
              <a:defRPr/>
            </a:pPr>
            <a:fld id="{242C100B-0343-45D0-A16D-C6BB662E5498}" type="slidenum">
              <a:rPr kumimoji="0" lang="en-US" altLang="en-US" sz="1200" b="0" i="0" u="none" strike="noStrike" kern="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rPr>
              <a:pPr marL="0" marR="0" lvl="0" indent="0" defTabSz="931863"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0" cap="none" spc="0" normalizeH="0" baseline="0" noProof="0">
              <a:ln>
                <a:noFill/>
              </a:ln>
              <a:solidFill>
                <a:schemeClr val="tx1"/>
              </a:solidFill>
              <a:effectLst/>
              <a:uLnTx/>
              <a:uFillTx/>
              <a:latin typeface="Arial" panose="020B0604020202020204" pitchFamily="34" charset="0"/>
              <a:ea typeface="MS PGothic" panose="020B0600070205080204" pitchFamily="34" charset="-128"/>
            </a:endParaRPr>
          </a:p>
        </p:txBody>
      </p:sp>
      <p:sp>
        <p:nvSpPr>
          <p:cNvPr id="8195" name="Rectangle 2"/>
          <p:cNvSpPr>
            <a:spLocks noGrp="1" noRot="1" noChangeAspect="1" noChangeArrowheads="1" noTextEdit="1"/>
          </p:cNvSpPr>
          <p:nvPr>
            <p:ph type="sldImg"/>
          </p:nvPr>
        </p:nvSpPr>
        <p:spPr>
          <a:xfrm>
            <a:off x="406400" y="696913"/>
            <a:ext cx="6197600" cy="3486150"/>
          </a:xfrm>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extLst>
      <p:ext uri="{BB962C8B-B14F-4D97-AF65-F5344CB8AC3E}">
        <p14:creationId xmlns:p14="http://schemas.microsoft.com/office/powerpoint/2010/main" val="4046411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You cannot call private method of a class from the test class. Just test public API. If there</a:t>
            </a:r>
            <a:r>
              <a:rPr lang="en-US" altLang="en-US" baseline="0" dirty="0"/>
              <a:t> is any private method that you would like to test it, it may be a complex method and you need to move it to a public method of a utility class.</a:t>
            </a:r>
            <a:endParaRPr lang="en-US" altLang="en-US" dirty="0"/>
          </a:p>
          <a:p>
            <a:endParaRPr lang="en-US" altLang="en-US" dirty="0"/>
          </a:p>
          <a:p>
            <a:r>
              <a:rPr lang="en-US" sz="1200" b="0" i="1" kern="1200" dirty="0">
                <a:solidFill>
                  <a:schemeClr val="tx1"/>
                </a:solidFill>
                <a:effectLst/>
                <a:latin typeface="+mn-lt"/>
                <a:ea typeface="+mn-ea"/>
                <a:cs typeface="+mn-cs"/>
              </a:rPr>
              <a:t>Protected</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package-private</a:t>
            </a:r>
            <a:r>
              <a:rPr lang="en-US" sz="1200" b="0" i="0" kern="1200" dirty="0">
                <a:solidFill>
                  <a:schemeClr val="tx1"/>
                </a:solidFill>
                <a:effectLst/>
                <a:latin typeface="+mn-lt"/>
                <a:ea typeface="+mn-ea"/>
                <a:cs typeface="+mn-cs"/>
              </a:rPr>
              <a:t> are accessible from a test class (given the package structure of your test class is the same as with the production class) but testing these methods could already go too far.</a:t>
            </a:r>
            <a:endParaRPr lang="en-US" altLang="en-US" dirty="0"/>
          </a:p>
        </p:txBody>
      </p:sp>
      <p:sp>
        <p:nvSpPr>
          <p:cNvPr id="124932" name="Slide Number Placeholder 3"/>
          <p:cNvSpPr>
            <a:spLocks noGrp="1"/>
          </p:cNvSpPr>
          <p:nvPr>
            <p:ph type="sldNum" sz="quarter" idx="5"/>
          </p:nvPr>
        </p:nvSpPr>
        <p:spPr bwMode="auto">
          <a:noFill/>
          <a:ln>
            <a:miter lim="800000"/>
            <a:headEnd/>
            <a:tailEnd/>
          </a:ln>
        </p:spPr>
        <p:txBody>
          <a:bodyPr/>
          <a:lstStyle/>
          <a:p>
            <a:pPr defTabSz="931863"/>
            <a:fld id="{FA6D3805-574B-40DA-9B32-11978F948FFE}" type="slidenum">
              <a:rPr lang="en-US" altLang="en-US" smtClean="0"/>
              <a:pPr defTabSz="931863"/>
              <a:t>23</a:t>
            </a:fld>
            <a:endParaRPr lang="en-US" altLang="en-US"/>
          </a:p>
        </p:txBody>
      </p:sp>
    </p:spTree>
    <p:extLst>
      <p:ext uri="{BB962C8B-B14F-4D97-AF65-F5344CB8AC3E}">
        <p14:creationId xmlns:p14="http://schemas.microsoft.com/office/powerpoint/2010/main" val="27754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altLang="en-US" dirty="0"/>
              <a:t>Test code != production code: if we write production code</a:t>
            </a:r>
            <a:r>
              <a:rPr lang="en-US" altLang="en-US" baseline="0" dirty="0"/>
              <a:t> first we usually write our tests that reflects the production code, e.g. using constants, follow the same steps. This will force our tests must be changed when refactoring code (not modify public APIs). The correct way is to write tests first to make our tests drive the implementation/ production code.</a:t>
            </a:r>
          </a:p>
          <a:p>
            <a:pPr marL="171450" indent="-171450">
              <a:buFontTx/>
              <a:buChar char="-"/>
            </a:pPr>
            <a:r>
              <a:rPr lang="en-US" altLang="en-US" baseline="0" dirty="0"/>
              <a:t>Tests run completely in-memory: no I/O (files, database) or network access (email)</a:t>
            </a:r>
            <a:endParaRPr lang="en-US" altLang="en-US" dirty="0"/>
          </a:p>
        </p:txBody>
      </p:sp>
      <p:sp>
        <p:nvSpPr>
          <p:cNvPr id="100356" name="Slide Number Placeholder 3"/>
          <p:cNvSpPr>
            <a:spLocks noGrp="1"/>
          </p:cNvSpPr>
          <p:nvPr>
            <p:ph type="sldNum" sz="quarter" idx="5"/>
          </p:nvPr>
        </p:nvSpPr>
        <p:spPr bwMode="auto">
          <a:noFill/>
          <a:ln>
            <a:miter lim="800000"/>
            <a:headEnd/>
            <a:tailEnd/>
          </a:ln>
        </p:spPr>
        <p:txBody>
          <a:bodyPr/>
          <a:lstStyle/>
          <a:p>
            <a:fld id="{D07B8D0E-6A27-43EE-863F-4ED87EDEAFBC}" type="slidenum">
              <a:rPr lang="en-US" altLang="en-US" smtClean="0"/>
              <a:pPr/>
              <a:t>24</a:t>
            </a:fld>
            <a:endParaRPr lang="en-US" altLang="en-US"/>
          </a:p>
        </p:txBody>
      </p:sp>
    </p:spTree>
    <p:extLst>
      <p:ext uri="{BB962C8B-B14F-4D97-AF65-F5344CB8AC3E}">
        <p14:creationId xmlns:p14="http://schemas.microsoft.com/office/powerpoint/2010/main" val="2420959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altLang="en-US" dirty="0"/>
              <a:t>Test code != production code: if we write production code</a:t>
            </a:r>
            <a:r>
              <a:rPr lang="en-US" altLang="en-US" baseline="0" dirty="0"/>
              <a:t> first we usually write our tests that reflects the production code, e.g. using constants, follow the same steps. This will force our tests must be changed when refactoring code (not modify public APIs). The correct way is to write tests first to make our tests drive the implementation/ production code.</a:t>
            </a:r>
          </a:p>
          <a:p>
            <a:pPr marL="171450" indent="-171450">
              <a:buFontTx/>
              <a:buChar char="-"/>
            </a:pPr>
            <a:r>
              <a:rPr lang="en-US" altLang="en-US" baseline="0" dirty="0"/>
              <a:t>Tests run completely in-memory: no I/O (files, database) or network access (email)</a:t>
            </a:r>
            <a:endParaRPr lang="en-US" altLang="en-US" dirty="0"/>
          </a:p>
        </p:txBody>
      </p:sp>
      <p:sp>
        <p:nvSpPr>
          <p:cNvPr id="100356" name="Slide Number Placeholder 3"/>
          <p:cNvSpPr>
            <a:spLocks noGrp="1"/>
          </p:cNvSpPr>
          <p:nvPr>
            <p:ph type="sldNum" sz="quarter" idx="5"/>
          </p:nvPr>
        </p:nvSpPr>
        <p:spPr bwMode="auto">
          <a:noFill/>
          <a:ln>
            <a:miter lim="800000"/>
            <a:headEnd/>
            <a:tailEnd/>
          </a:ln>
        </p:spPr>
        <p:txBody>
          <a:bodyPr/>
          <a:lstStyle/>
          <a:p>
            <a:fld id="{D07B8D0E-6A27-43EE-863F-4ED87EDEAFBC}" type="slidenum">
              <a:rPr lang="en-US" altLang="en-US" smtClean="0"/>
              <a:pPr/>
              <a:t>25</a:t>
            </a:fld>
            <a:endParaRPr lang="en-US" altLang="en-US"/>
          </a:p>
        </p:txBody>
      </p:sp>
    </p:spTree>
    <p:extLst>
      <p:ext uri="{BB962C8B-B14F-4D97-AF65-F5344CB8AC3E}">
        <p14:creationId xmlns:p14="http://schemas.microsoft.com/office/powerpoint/2010/main" val="2911676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dirty="0"/>
              <a:t>SUT = Subject under test, it could</a:t>
            </a:r>
            <a:r>
              <a:rPr lang="en-US" altLang="en-US" baseline="0" dirty="0"/>
              <a:t> be a function, a method, a class, etc.</a:t>
            </a:r>
            <a:endParaRPr lang="en-US" altLang="en-US" dirty="0"/>
          </a:p>
        </p:txBody>
      </p:sp>
      <p:sp>
        <p:nvSpPr>
          <p:cNvPr id="100356" name="Slide Number Placeholder 3"/>
          <p:cNvSpPr>
            <a:spLocks noGrp="1"/>
          </p:cNvSpPr>
          <p:nvPr>
            <p:ph type="sldNum" sz="quarter" idx="5"/>
          </p:nvPr>
        </p:nvSpPr>
        <p:spPr bwMode="auto">
          <a:noFill/>
          <a:ln>
            <a:miter lim="800000"/>
            <a:headEnd/>
            <a:tailEnd/>
          </a:ln>
        </p:spPr>
        <p:txBody>
          <a:bodyPr/>
          <a:lstStyle/>
          <a:p>
            <a:fld id="{D07B8D0E-6A27-43EE-863F-4ED87EDEAFBC}" type="slidenum">
              <a:rPr lang="en-US" altLang="en-US" smtClean="0"/>
              <a:pPr/>
              <a:t>26</a:t>
            </a:fld>
            <a:endParaRPr lang="en-US" altLang="en-US"/>
          </a:p>
        </p:txBody>
      </p:sp>
    </p:spTree>
    <p:extLst>
      <p:ext uri="{BB962C8B-B14F-4D97-AF65-F5344CB8AC3E}">
        <p14:creationId xmlns:p14="http://schemas.microsoft.com/office/powerpoint/2010/main" val="3094674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dirty="0"/>
              <a:t>SUT = Subject under test, it could</a:t>
            </a:r>
            <a:r>
              <a:rPr lang="en-US" altLang="en-US" baseline="0" dirty="0"/>
              <a:t> be a function, a method, a class, etc.</a:t>
            </a:r>
          </a:p>
          <a:p>
            <a:endParaRPr lang="en-US" altLang="en-US" baseline="0" dirty="0"/>
          </a:p>
          <a:p>
            <a:r>
              <a:rPr lang="en-US" altLang="en-US" baseline="0" dirty="0"/>
              <a:t>Executable Specifications By Examples</a:t>
            </a:r>
          </a:p>
          <a:p>
            <a:r>
              <a:rPr lang="en-US" altLang="en-US" baseline="0" dirty="0"/>
              <a:t>Living Documentation</a:t>
            </a:r>
          </a:p>
          <a:p>
            <a:r>
              <a:rPr lang="en-US" altLang="en-US" baseline="0"/>
              <a:t>Automated Tests</a:t>
            </a:r>
            <a:endParaRPr lang="en-US" altLang="en-US" dirty="0"/>
          </a:p>
        </p:txBody>
      </p:sp>
      <p:sp>
        <p:nvSpPr>
          <p:cNvPr id="100356" name="Slide Number Placeholder 3"/>
          <p:cNvSpPr>
            <a:spLocks noGrp="1"/>
          </p:cNvSpPr>
          <p:nvPr>
            <p:ph type="sldNum" sz="quarter" idx="5"/>
          </p:nvPr>
        </p:nvSpPr>
        <p:spPr bwMode="auto">
          <a:noFill/>
          <a:ln>
            <a:miter lim="800000"/>
            <a:headEnd/>
            <a:tailEnd/>
          </a:ln>
        </p:spPr>
        <p:txBody>
          <a:bodyPr/>
          <a:lstStyle/>
          <a:p>
            <a:fld id="{D07B8D0E-6A27-43EE-863F-4ED87EDEAFBC}" type="slidenum">
              <a:rPr lang="en-US" altLang="en-US" smtClean="0"/>
              <a:pPr/>
              <a:t>27</a:t>
            </a:fld>
            <a:endParaRPr lang="en-US" altLang="en-US"/>
          </a:p>
        </p:txBody>
      </p:sp>
    </p:spTree>
    <p:extLst>
      <p:ext uri="{BB962C8B-B14F-4D97-AF65-F5344CB8AC3E}">
        <p14:creationId xmlns:p14="http://schemas.microsoft.com/office/powerpoint/2010/main" val="4055689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01380" name="Slide Number Placeholder 3"/>
          <p:cNvSpPr>
            <a:spLocks noGrp="1"/>
          </p:cNvSpPr>
          <p:nvPr>
            <p:ph type="sldNum" sz="quarter" idx="5"/>
          </p:nvPr>
        </p:nvSpPr>
        <p:spPr bwMode="auto">
          <a:noFill/>
          <a:ln>
            <a:miter lim="800000"/>
            <a:headEnd/>
            <a:tailEnd/>
          </a:ln>
        </p:spPr>
        <p:txBody>
          <a:bodyPr/>
          <a:lstStyle/>
          <a:p>
            <a:fld id="{B92C8102-D58E-4EA6-8093-520984DFF493}" type="slidenum">
              <a:rPr lang="en-US" altLang="en-US" smtClean="0"/>
              <a:pPr/>
              <a:t>28</a:t>
            </a:fld>
            <a:endParaRPr lang="en-US" altLang="en-US"/>
          </a:p>
        </p:txBody>
      </p:sp>
    </p:spTree>
    <p:extLst>
      <p:ext uri="{BB962C8B-B14F-4D97-AF65-F5344CB8AC3E}">
        <p14:creationId xmlns:p14="http://schemas.microsoft.com/office/powerpoint/2010/main" val="2282184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78851" name="Notes Placeholder 2"/>
          <p:cNvSpPr>
            <a:spLocks noGrp="1"/>
          </p:cNvSpPr>
          <p:nvPr>
            <p:ph type="body" idx="1"/>
          </p:nvPr>
        </p:nvSpPr>
        <p:spPr bwMode="auto">
          <a:extLst/>
        </p:spPr>
        <p:txBody>
          <a:bodyPr wrap="square" numCol="1" anchor="t" anchorCtr="0" compatLnSpc="1">
            <a:prstTxWarp prst="textNoShape">
              <a:avLst/>
            </a:prstTxWarp>
          </a:bodyPr>
          <a:lstStyle/>
          <a:p>
            <a:pPr>
              <a:defRPr/>
            </a:pPr>
            <a:r>
              <a:rPr lang="en-US" altLang="en-US" dirty="0"/>
              <a:t>http://www.tutorialspoint.com/junit/junit_quick_guide.htm</a:t>
            </a:r>
          </a:p>
          <a:p>
            <a:pPr>
              <a:defRPr/>
            </a:pPr>
            <a:r>
              <a:rPr lang="en-US" b="1" dirty="0"/>
              <a:t>JUnit provides:</a:t>
            </a:r>
          </a:p>
          <a:p>
            <a:pPr marL="228600" indent="-228600">
              <a:buFont typeface="Arial" panose="020B0604020202020204" pitchFamily="34" charset="0"/>
              <a:buChar char="•"/>
              <a:defRPr/>
            </a:pPr>
            <a:r>
              <a:rPr lang="en-US" dirty="0"/>
              <a:t>Assertions for testing expected results.</a:t>
            </a:r>
          </a:p>
          <a:p>
            <a:pPr marL="228600" indent="-228600">
              <a:buFont typeface="Arial" panose="020B0604020202020204" pitchFamily="34" charset="0"/>
              <a:buChar char="•"/>
              <a:defRPr/>
            </a:pPr>
            <a:r>
              <a:rPr lang="en-US" dirty="0"/>
              <a:t>Test features for sharing common test data.</a:t>
            </a:r>
          </a:p>
          <a:p>
            <a:pPr marL="228600" indent="-228600">
              <a:buFont typeface="Arial" panose="020B0604020202020204" pitchFamily="34" charset="0"/>
              <a:buChar char="•"/>
              <a:defRPr/>
            </a:pPr>
            <a:r>
              <a:rPr lang="en-US" dirty="0"/>
              <a:t>Test suites for easily organizing and running tests.</a:t>
            </a:r>
          </a:p>
          <a:p>
            <a:pPr marL="228600" indent="-228600">
              <a:buFont typeface="Arial" panose="020B0604020202020204" pitchFamily="34" charset="0"/>
              <a:buChar char="•"/>
              <a:defRPr/>
            </a:pPr>
            <a:r>
              <a:rPr lang="en-US" dirty="0"/>
              <a:t>Graphical and textual test runners.</a:t>
            </a:r>
          </a:p>
          <a:p>
            <a:pPr>
              <a:defRPr/>
            </a:pPr>
            <a:endParaRPr lang="en-US" b="1" dirty="0"/>
          </a:p>
          <a:p>
            <a:pPr>
              <a:defRPr/>
            </a:pPr>
            <a:r>
              <a:rPr lang="en-US" b="1" dirty="0"/>
              <a:t>JUnit is used to test:</a:t>
            </a:r>
          </a:p>
          <a:p>
            <a:pPr marL="171450" indent="-171450">
              <a:buFont typeface="Arial" panose="020B0604020202020204" pitchFamily="34" charset="0"/>
              <a:buChar char="•"/>
              <a:defRPr/>
            </a:pPr>
            <a:r>
              <a:rPr lang="en-US" dirty="0"/>
              <a:t>an entire object</a:t>
            </a:r>
          </a:p>
          <a:p>
            <a:pPr marL="171450" indent="-171450">
              <a:buFont typeface="Arial" panose="020B0604020202020204" pitchFamily="34" charset="0"/>
              <a:buChar char="•"/>
              <a:defRPr/>
            </a:pPr>
            <a:r>
              <a:rPr lang="en-US" dirty="0"/>
              <a:t>part of an object – a method or some interacting methods</a:t>
            </a:r>
          </a:p>
          <a:p>
            <a:pPr marL="171450" indent="-171450">
              <a:buFont typeface="Arial" panose="020B0604020202020204" pitchFamily="34" charset="0"/>
              <a:buChar char="•"/>
              <a:defRPr/>
            </a:pPr>
            <a:r>
              <a:rPr lang="en-US" dirty="0"/>
              <a:t>interaction between several objects</a:t>
            </a:r>
          </a:p>
          <a:p>
            <a:pPr>
              <a:defRPr/>
            </a:pPr>
            <a:endParaRPr lang="en-US" altLang="en-US" dirty="0"/>
          </a:p>
        </p:txBody>
      </p:sp>
      <p:sp>
        <p:nvSpPr>
          <p:cNvPr id="116740" name="Slide Number Placeholder 3"/>
          <p:cNvSpPr>
            <a:spLocks noGrp="1"/>
          </p:cNvSpPr>
          <p:nvPr>
            <p:ph type="sldNum" sz="quarter" idx="5"/>
          </p:nvPr>
        </p:nvSpPr>
        <p:spPr bwMode="auto">
          <a:noFill/>
          <a:ln>
            <a:miter lim="800000"/>
            <a:headEnd/>
            <a:tailEnd/>
          </a:ln>
        </p:spPr>
        <p:txBody>
          <a:bodyPr/>
          <a:lstStyle/>
          <a:p>
            <a:pPr defTabSz="931863"/>
            <a:fld id="{031D7607-D686-4AE1-ADC7-F5605E8966A5}" type="slidenum">
              <a:rPr lang="en-US" altLang="en-US" smtClean="0"/>
              <a:pPr defTabSz="931863"/>
              <a:t>30</a:t>
            </a:fld>
            <a:endParaRPr lang="en-US" altLang="en-US"/>
          </a:p>
        </p:txBody>
      </p:sp>
    </p:spTree>
    <p:extLst>
      <p:ext uri="{BB962C8B-B14F-4D97-AF65-F5344CB8AC3E}">
        <p14:creationId xmlns:p14="http://schemas.microsoft.com/office/powerpoint/2010/main" val="3036564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17764" name="Slide Number Placeholder 3"/>
          <p:cNvSpPr>
            <a:spLocks noGrp="1"/>
          </p:cNvSpPr>
          <p:nvPr>
            <p:ph type="sldNum" sz="quarter" idx="5"/>
          </p:nvPr>
        </p:nvSpPr>
        <p:spPr bwMode="auto">
          <a:noFill/>
          <a:ln>
            <a:miter lim="800000"/>
            <a:headEnd/>
            <a:tailEnd/>
          </a:ln>
        </p:spPr>
        <p:txBody>
          <a:bodyPr/>
          <a:lstStyle/>
          <a:p>
            <a:pPr defTabSz="931863"/>
            <a:fld id="{DD744D1E-8269-4A40-A5BF-45F347633E57}" type="slidenum">
              <a:rPr lang="en-US" altLang="en-US" smtClean="0"/>
              <a:pPr defTabSz="931863"/>
              <a:t>31</a:t>
            </a:fld>
            <a:endParaRPr lang="en-US" altLang="en-US"/>
          </a:p>
        </p:txBody>
      </p:sp>
    </p:spTree>
    <p:extLst>
      <p:ext uri="{BB962C8B-B14F-4D97-AF65-F5344CB8AC3E}">
        <p14:creationId xmlns:p14="http://schemas.microsoft.com/office/powerpoint/2010/main" val="1492237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0" i="0" kern="1200" dirty="0">
                <a:solidFill>
                  <a:schemeClr val="tx1"/>
                </a:solidFill>
                <a:latin typeface="+mn-lt"/>
                <a:ea typeface="+mn-ea"/>
                <a:cs typeface="+mn-cs"/>
              </a:rPr>
              <a:t>If a </a:t>
            </a:r>
            <a:r>
              <a:rPr lang="en-US" sz="1200" b="0" i="0" kern="1200" dirty="0" err="1">
                <a:solidFill>
                  <a:schemeClr val="tx1"/>
                </a:solidFill>
                <a:latin typeface="+mn-lt"/>
                <a:ea typeface="+mn-ea"/>
                <a:cs typeface="+mn-cs"/>
              </a:rPr>
              <a:t>Junit</a:t>
            </a:r>
            <a:r>
              <a:rPr lang="en-US" sz="1200" b="0" i="0" kern="1200" dirty="0">
                <a:solidFill>
                  <a:schemeClr val="tx1"/>
                </a:solidFill>
                <a:latin typeface="+mn-lt"/>
                <a:ea typeface="+mn-ea"/>
                <a:cs typeface="+mn-cs"/>
              </a:rPr>
              <a:t> test method is declared to return “String”, the compilation will pass ok. But the execution will fail</a:t>
            </a:r>
          </a:p>
          <a:p>
            <a:r>
              <a:rPr lang="en-US" sz="1200" b="0" i="0" kern="1200" dirty="0">
                <a:solidFill>
                  <a:schemeClr val="tx1"/>
                </a:solidFill>
                <a:latin typeface="+mn-lt"/>
                <a:ea typeface="+mn-ea"/>
                <a:cs typeface="+mn-cs"/>
              </a:rPr>
              <a:t>If a </a:t>
            </a:r>
            <a:r>
              <a:rPr lang="en-US" sz="1200" b="0" i="0" kern="1200" dirty="0" err="1">
                <a:solidFill>
                  <a:schemeClr val="tx1"/>
                </a:solidFill>
                <a:latin typeface="+mn-lt"/>
                <a:ea typeface="+mn-ea"/>
                <a:cs typeface="+mn-cs"/>
              </a:rPr>
              <a:t>Junit</a:t>
            </a:r>
            <a:r>
              <a:rPr lang="en-US" sz="1200" b="0" i="0" kern="1200" dirty="0">
                <a:solidFill>
                  <a:schemeClr val="tx1"/>
                </a:solidFill>
                <a:latin typeface="+mn-lt"/>
                <a:ea typeface="+mn-ea"/>
                <a:cs typeface="+mn-cs"/>
              </a:rPr>
              <a:t> test method is declared as “private”, the compilation will pass ok. But the execution will fail</a:t>
            </a:r>
          </a:p>
          <a:p>
            <a:endParaRPr lang="en-US" altLang="en-US" dirty="0"/>
          </a:p>
        </p:txBody>
      </p:sp>
      <p:sp>
        <p:nvSpPr>
          <p:cNvPr id="122884" name="Slide Number Placeholder 3"/>
          <p:cNvSpPr>
            <a:spLocks noGrp="1"/>
          </p:cNvSpPr>
          <p:nvPr>
            <p:ph type="sldNum" sz="quarter" idx="5"/>
          </p:nvPr>
        </p:nvSpPr>
        <p:spPr bwMode="auto">
          <a:noFill/>
          <a:ln>
            <a:miter lim="800000"/>
            <a:headEnd/>
            <a:tailEnd/>
          </a:ln>
        </p:spPr>
        <p:txBody>
          <a:bodyPr/>
          <a:lstStyle/>
          <a:p>
            <a:pPr defTabSz="931863"/>
            <a:fld id="{8B217A95-448B-40A5-B0A4-F31D5CE91482}" type="slidenum">
              <a:rPr lang="en-US" altLang="en-US" smtClean="0"/>
              <a:pPr defTabSz="931863"/>
              <a:t>32</a:t>
            </a:fld>
            <a:endParaRPr lang="en-US" altLang="en-US"/>
          </a:p>
        </p:txBody>
      </p:sp>
    </p:spTree>
    <p:extLst>
      <p:ext uri="{BB962C8B-B14F-4D97-AF65-F5344CB8AC3E}">
        <p14:creationId xmlns:p14="http://schemas.microsoft.com/office/powerpoint/2010/main" val="2035945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a:t>http://www.javacodegeeks.com/2014/11/junit-tutorial-unit-testing.html</a:t>
            </a:r>
          </a:p>
          <a:p>
            <a:endParaRPr lang="en-US" altLang="en-US"/>
          </a:p>
        </p:txBody>
      </p:sp>
      <p:sp>
        <p:nvSpPr>
          <p:cNvPr id="123908" name="Slide Number Placeholder 3"/>
          <p:cNvSpPr>
            <a:spLocks noGrp="1"/>
          </p:cNvSpPr>
          <p:nvPr>
            <p:ph type="sldNum" sz="quarter" idx="5"/>
          </p:nvPr>
        </p:nvSpPr>
        <p:spPr bwMode="auto">
          <a:noFill/>
          <a:ln>
            <a:miter lim="800000"/>
            <a:headEnd/>
            <a:tailEnd/>
          </a:ln>
        </p:spPr>
        <p:txBody>
          <a:bodyPr/>
          <a:lstStyle/>
          <a:p>
            <a:pPr defTabSz="931863"/>
            <a:fld id="{DACED75D-22CD-41A5-A5FD-E27D0135C456}" type="slidenum">
              <a:rPr lang="en-US" altLang="en-US" smtClean="0"/>
              <a:pPr defTabSz="931863"/>
              <a:t>33</a:t>
            </a:fld>
            <a:endParaRPr lang="en-US" altLang="en-US"/>
          </a:p>
        </p:txBody>
      </p:sp>
    </p:spTree>
    <p:extLst>
      <p:ext uri="{BB962C8B-B14F-4D97-AF65-F5344CB8AC3E}">
        <p14:creationId xmlns:p14="http://schemas.microsoft.com/office/powerpoint/2010/main" val="2890096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Make unit</a:t>
            </a:r>
            <a:r>
              <a:rPr lang="en-US" baseline="0" dirty="0"/>
              <a:t> testing your friend and get along with it</a:t>
            </a:r>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4D0B0EC2-6512-4AE8-A383-237826FC2F5C}" type="slidenum">
              <a:rPr lang="en-US" altLang="en-US" smtClean="0"/>
              <a:pPr>
                <a:defRPr/>
              </a:pPr>
              <a:t>3</a:t>
            </a:fld>
            <a:endParaRPr lang="en-US" altLang="en-US"/>
          </a:p>
        </p:txBody>
      </p:sp>
    </p:spTree>
    <p:extLst>
      <p:ext uri="{BB962C8B-B14F-4D97-AF65-F5344CB8AC3E}">
        <p14:creationId xmlns:p14="http://schemas.microsoft.com/office/powerpoint/2010/main" val="813784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a:solidFill>
                  <a:srgbClr val="000000"/>
                </a:solidFill>
                <a:latin typeface="Verdana" pitchFamily="34" charset="0"/>
              </a:rPr>
              <a:t>Provides a set of assertion methods useful for writing tests. Only failed assertions are recorded.</a:t>
            </a:r>
            <a:endParaRPr lang="en-US" altLang="en-US"/>
          </a:p>
          <a:p>
            <a:endParaRPr lang="en-US" altLang="en-US"/>
          </a:p>
        </p:txBody>
      </p:sp>
      <p:sp>
        <p:nvSpPr>
          <p:cNvPr id="118788" name="Slide Number Placeholder 3"/>
          <p:cNvSpPr>
            <a:spLocks noGrp="1"/>
          </p:cNvSpPr>
          <p:nvPr>
            <p:ph type="sldNum" sz="quarter" idx="5"/>
          </p:nvPr>
        </p:nvSpPr>
        <p:spPr bwMode="auto">
          <a:noFill/>
          <a:ln>
            <a:miter lim="800000"/>
            <a:headEnd/>
            <a:tailEnd/>
          </a:ln>
        </p:spPr>
        <p:txBody>
          <a:bodyPr/>
          <a:lstStyle/>
          <a:p>
            <a:pPr defTabSz="931863"/>
            <a:fld id="{E66BEE1F-11C0-44A2-BCFC-1D3AF294C573}" type="slidenum">
              <a:rPr lang="en-US" altLang="en-US" smtClean="0"/>
              <a:pPr defTabSz="931863"/>
              <a:t>34</a:t>
            </a:fld>
            <a:endParaRPr lang="en-US" altLang="en-US"/>
          </a:p>
        </p:txBody>
      </p:sp>
    </p:spTree>
    <p:extLst>
      <p:ext uri="{BB962C8B-B14F-4D97-AF65-F5344CB8AC3E}">
        <p14:creationId xmlns:p14="http://schemas.microsoft.com/office/powerpoint/2010/main" val="32261265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a:t>A TestSuite is a Composite of Tests. It runs a collection of test cases</a:t>
            </a:r>
          </a:p>
          <a:p>
            <a:endParaRPr lang="en-US" altLang="en-US"/>
          </a:p>
        </p:txBody>
      </p:sp>
      <p:sp>
        <p:nvSpPr>
          <p:cNvPr id="121860" name="Slide Number Placeholder 3"/>
          <p:cNvSpPr>
            <a:spLocks noGrp="1"/>
          </p:cNvSpPr>
          <p:nvPr>
            <p:ph type="sldNum" sz="quarter" idx="5"/>
          </p:nvPr>
        </p:nvSpPr>
        <p:spPr bwMode="auto">
          <a:noFill/>
          <a:ln>
            <a:miter lim="800000"/>
            <a:headEnd/>
            <a:tailEnd/>
          </a:ln>
        </p:spPr>
        <p:txBody>
          <a:bodyPr/>
          <a:lstStyle/>
          <a:p>
            <a:pPr defTabSz="931863"/>
            <a:fld id="{63F8113A-8C5A-4594-9A29-F666EFB8D08A}" type="slidenum">
              <a:rPr lang="en-US" altLang="en-US" smtClean="0"/>
              <a:pPr defTabSz="931863"/>
              <a:t>35</a:t>
            </a:fld>
            <a:endParaRPr lang="en-US" altLang="en-US"/>
          </a:p>
        </p:txBody>
      </p:sp>
    </p:spTree>
    <p:extLst>
      <p:ext uri="{BB962C8B-B14F-4D97-AF65-F5344CB8AC3E}">
        <p14:creationId xmlns:p14="http://schemas.microsoft.com/office/powerpoint/2010/main" val="2079573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a:t>A TestSuite is a Composite of Tests. It runs a collection of test cases</a:t>
            </a:r>
          </a:p>
          <a:p>
            <a:endParaRPr lang="en-US" altLang="en-US"/>
          </a:p>
        </p:txBody>
      </p:sp>
      <p:sp>
        <p:nvSpPr>
          <p:cNvPr id="121860" name="Slide Number Placeholder 3"/>
          <p:cNvSpPr>
            <a:spLocks noGrp="1"/>
          </p:cNvSpPr>
          <p:nvPr>
            <p:ph type="sldNum" sz="quarter" idx="5"/>
          </p:nvPr>
        </p:nvSpPr>
        <p:spPr bwMode="auto">
          <a:noFill/>
          <a:ln>
            <a:miter lim="800000"/>
            <a:headEnd/>
            <a:tailEnd/>
          </a:ln>
        </p:spPr>
        <p:txBody>
          <a:bodyPr/>
          <a:lstStyle/>
          <a:p>
            <a:pPr defTabSz="931863"/>
            <a:fld id="{63F8113A-8C5A-4594-9A29-F666EFB8D08A}" type="slidenum">
              <a:rPr lang="en-US" altLang="en-US" smtClean="0"/>
              <a:pPr defTabSz="931863"/>
              <a:t>36</a:t>
            </a:fld>
            <a:endParaRPr lang="en-US" altLang="en-US"/>
          </a:p>
        </p:txBody>
      </p:sp>
    </p:spTree>
    <p:extLst>
      <p:ext uri="{BB962C8B-B14F-4D97-AF65-F5344CB8AC3E}">
        <p14:creationId xmlns:p14="http://schemas.microsoft.com/office/powerpoint/2010/main" val="2625237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a:t>A TestSuite is a Composite of Tests. It runs a collection of test cases</a:t>
            </a:r>
          </a:p>
          <a:p>
            <a:endParaRPr lang="en-US" altLang="en-US"/>
          </a:p>
        </p:txBody>
      </p:sp>
      <p:sp>
        <p:nvSpPr>
          <p:cNvPr id="121860" name="Slide Number Placeholder 3"/>
          <p:cNvSpPr>
            <a:spLocks noGrp="1"/>
          </p:cNvSpPr>
          <p:nvPr>
            <p:ph type="sldNum" sz="quarter" idx="5"/>
          </p:nvPr>
        </p:nvSpPr>
        <p:spPr bwMode="auto">
          <a:noFill/>
          <a:ln>
            <a:miter lim="800000"/>
            <a:headEnd/>
            <a:tailEnd/>
          </a:ln>
        </p:spPr>
        <p:txBody>
          <a:bodyPr/>
          <a:lstStyle/>
          <a:p>
            <a:pPr defTabSz="931863"/>
            <a:fld id="{63F8113A-8C5A-4594-9A29-F666EFB8D08A}" type="slidenum">
              <a:rPr lang="en-US" altLang="en-US" smtClean="0"/>
              <a:pPr defTabSz="931863"/>
              <a:t>37</a:t>
            </a:fld>
            <a:endParaRPr lang="en-US" altLang="en-US"/>
          </a:p>
        </p:txBody>
      </p:sp>
    </p:spTree>
    <p:extLst>
      <p:ext uri="{BB962C8B-B14F-4D97-AF65-F5344CB8AC3E}">
        <p14:creationId xmlns:p14="http://schemas.microsoft.com/office/powerpoint/2010/main" val="23759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a:t>http://www.javacodegeeks.com/2014/11/junit-tutorial-unit-testing.html</a:t>
            </a:r>
          </a:p>
          <a:p>
            <a:endParaRPr lang="en-US" altLang="en-US"/>
          </a:p>
        </p:txBody>
      </p:sp>
      <p:sp>
        <p:nvSpPr>
          <p:cNvPr id="123908" name="Slide Number Placeholder 3"/>
          <p:cNvSpPr>
            <a:spLocks noGrp="1"/>
          </p:cNvSpPr>
          <p:nvPr>
            <p:ph type="sldNum" sz="quarter" idx="5"/>
          </p:nvPr>
        </p:nvSpPr>
        <p:spPr bwMode="auto">
          <a:noFill/>
          <a:ln>
            <a:miter lim="800000"/>
            <a:headEnd/>
            <a:tailEnd/>
          </a:ln>
        </p:spPr>
        <p:txBody>
          <a:bodyPr/>
          <a:lstStyle/>
          <a:p>
            <a:pPr defTabSz="931863"/>
            <a:fld id="{DACED75D-22CD-41A5-A5FD-E27D0135C456}" type="slidenum">
              <a:rPr lang="en-US" altLang="en-US" smtClean="0"/>
              <a:pPr defTabSz="931863"/>
              <a:t>38</a:t>
            </a:fld>
            <a:endParaRPr lang="en-US" altLang="en-US"/>
          </a:p>
        </p:txBody>
      </p:sp>
    </p:spTree>
    <p:extLst>
      <p:ext uri="{BB962C8B-B14F-4D97-AF65-F5344CB8AC3E}">
        <p14:creationId xmlns:p14="http://schemas.microsoft.com/office/powerpoint/2010/main" val="37859410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D0B0EC2-6512-4AE8-A383-237826FC2F5C}" type="slidenum">
              <a:rPr lang="en-US" altLang="en-US" smtClean="0"/>
              <a:pPr>
                <a:defRPr/>
              </a:pPr>
              <a:t>39</a:t>
            </a:fld>
            <a:endParaRPr lang="en-US" altLang="en-US"/>
          </a:p>
        </p:txBody>
      </p:sp>
    </p:spTree>
    <p:extLst>
      <p:ext uri="{BB962C8B-B14F-4D97-AF65-F5344CB8AC3E}">
        <p14:creationId xmlns:p14="http://schemas.microsoft.com/office/powerpoint/2010/main" val="2722151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D0B0EC2-6512-4AE8-A383-237826FC2F5C}" type="slidenum">
              <a:rPr lang="en-US" altLang="en-US" smtClean="0"/>
              <a:pPr>
                <a:defRPr/>
              </a:pPr>
              <a:t>40</a:t>
            </a:fld>
            <a:endParaRPr lang="en-US" altLang="en-US"/>
          </a:p>
        </p:txBody>
      </p:sp>
    </p:spTree>
    <p:extLst>
      <p:ext uri="{BB962C8B-B14F-4D97-AF65-F5344CB8AC3E}">
        <p14:creationId xmlns:p14="http://schemas.microsoft.com/office/powerpoint/2010/main" val="3509626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24932" name="Slide Number Placeholder 3"/>
          <p:cNvSpPr>
            <a:spLocks noGrp="1"/>
          </p:cNvSpPr>
          <p:nvPr>
            <p:ph type="sldNum" sz="quarter" idx="5"/>
          </p:nvPr>
        </p:nvSpPr>
        <p:spPr bwMode="auto">
          <a:noFill/>
          <a:ln>
            <a:miter lim="800000"/>
            <a:headEnd/>
            <a:tailEnd/>
          </a:ln>
        </p:spPr>
        <p:txBody>
          <a:bodyPr/>
          <a:lstStyle/>
          <a:p>
            <a:pPr defTabSz="931863"/>
            <a:fld id="{FA6D3805-574B-40DA-9B32-11978F948FFE}" type="slidenum">
              <a:rPr lang="en-US" altLang="en-US" smtClean="0"/>
              <a:pPr defTabSz="931863"/>
              <a:t>42</a:t>
            </a:fld>
            <a:endParaRPr lang="en-US" altLang="en-US"/>
          </a:p>
        </p:txBody>
      </p:sp>
    </p:spTree>
    <p:extLst>
      <p:ext uri="{BB962C8B-B14F-4D97-AF65-F5344CB8AC3E}">
        <p14:creationId xmlns:p14="http://schemas.microsoft.com/office/powerpoint/2010/main" val="17062384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en-US" dirty="0"/>
              <a:t>A unit test should test a class in isolation. Side effects from other classes or the system should be eliminated if possible. The achievement of this desired goal is typical complicated by the fact that Java classes usually depend on other classes</a:t>
            </a:r>
          </a:p>
          <a:p>
            <a:pPr eaLnBrk="1" hangingPunct="1"/>
            <a:endParaRPr lang="en-US" altLang="en-US" dirty="0"/>
          </a:p>
          <a:p>
            <a:r>
              <a:rPr lang="en-US" altLang="en-US" dirty="0"/>
              <a:t>A</a:t>
            </a:r>
            <a:r>
              <a:rPr lang="en-US" altLang="en-US" b="1" dirty="0"/>
              <a:t> </a:t>
            </a:r>
            <a:r>
              <a:rPr lang="en-US" altLang="en-US" b="1" i="1" dirty="0"/>
              <a:t>dummy object</a:t>
            </a:r>
            <a:r>
              <a:rPr lang="en-US" altLang="en-US" dirty="0"/>
              <a:t> is passed around but never used, i.e., its methods are never called. Such an object can for example be used to fill the parameter list of a method.</a:t>
            </a:r>
          </a:p>
          <a:p>
            <a:r>
              <a:rPr lang="en-US" altLang="en-US" b="1" i="1" dirty="0"/>
              <a:t>Fake</a:t>
            </a:r>
            <a:r>
              <a:rPr lang="en-US" altLang="en-US" b="1" dirty="0"/>
              <a:t> objects</a:t>
            </a:r>
            <a:r>
              <a:rPr lang="en-US" altLang="en-US" dirty="0"/>
              <a:t> have working implementations, but are usually simplified, for example they use an in memory database and not a real database.</a:t>
            </a:r>
          </a:p>
          <a:p>
            <a:r>
              <a:rPr lang="en-US" altLang="en-US" dirty="0"/>
              <a:t>A</a:t>
            </a:r>
            <a:r>
              <a:rPr lang="en-US" altLang="en-US" b="1" dirty="0"/>
              <a:t> </a:t>
            </a:r>
            <a:r>
              <a:rPr lang="en-US" altLang="en-US" b="1" i="1" dirty="0"/>
              <a:t>stub</a:t>
            </a:r>
            <a:r>
              <a:rPr lang="en-US" altLang="en-US" b="1" dirty="0"/>
              <a:t> class </a:t>
            </a:r>
            <a:r>
              <a:rPr lang="en-US" altLang="en-US" dirty="0"/>
              <a:t>is an partial implementation for an interface or class with the purpose of using an instance of this stub class during testing. Stubs usually do responding at all to anything outside what's programmed in for the test. Stubs may also record information about calls</a:t>
            </a:r>
          </a:p>
          <a:p>
            <a:r>
              <a:rPr lang="en-US" altLang="en-US" dirty="0"/>
              <a:t>A </a:t>
            </a:r>
            <a:r>
              <a:rPr lang="en-US" altLang="en-US" b="1" i="1" dirty="0"/>
              <a:t>mock object</a:t>
            </a:r>
            <a:r>
              <a:rPr lang="en-US" altLang="en-US" dirty="0"/>
              <a:t> is a dummy implementation for an interface or a class in which you define the output of certain method calls.</a:t>
            </a:r>
          </a:p>
          <a:p>
            <a:endParaRPr lang="en-US" altLang="en-US" dirty="0"/>
          </a:p>
        </p:txBody>
      </p:sp>
      <p:sp>
        <p:nvSpPr>
          <p:cNvPr id="126980" name="Slide Number Placeholder 3"/>
          <p:cNvSpPr>
            <a:spLocks noGrp="1"/>
          </p:cNvSpPr>
          <p:nvPr>
            <p:ph type="sldNum" sz="quarter" idx="5"/>
          </p:nvPr>
        </p:nvSpPr>
        <p:spPr bwMode="auto">
          <a:noFill/>
          <a:ln>
            <a:miter lim="800000"/>
            <a:headEnd/>
            <a:tailEnd/>
          </a:ln>
        </p:spPr>
        <p:txBody>
          <a:bodyPr/>
          <a:lstStyle/>
          <a:p>
            <a:fld id="{A23BBE4E-63F8-49D6-A46C-B936E12DE7BC}" type="slidenum">
              <a:rPr lang="en-US" altLang="en-US" smtClean="0"/>
              <a:pPr/>
              <a:t>43</a:t>
            </a:fld>
            <a:endParaRPr lang="en-US" altLang="en-US"/>
          </a:p>
        </p:txBody>
      </p:sp>
    </p:spTree>
    <p:extLst>
      <p:ext uri="{BB962C8B-B14F-4D97-AF65-F5344CB8AC3E}">
        <p14:creationId xmlns:p14="http://schemas.microsoft.com/office/powerpoint/2010/main" val="19837174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0" i="0" kern="1200" dirty="0">
                <a:solidFill>
                  <a:schemeClr val="tx1"/>
                </a:solidFill>
                <a:effectLst/>
                <a:latin typeface="+mn-lt"/>
                <a:ea typeface="+mn-ea"/>
                <a:cs typeface="+mn-cs"/>
              </a:rPr>
              <a:t>Write a sample unit testing method for testing exception named as </a:t>
            </a:r>
            <a:r>
              <a:rPr lang="en-US" sz="1200" b="0" i="0" kern="1200" dirty="0" err="1">
                <a:solidFill>
                  <a:schemeClr val="tx1"/>
                </a:solidFill>
                <a:effectLst/>
                <a:latin typeface="+mn-lt"/>
                <a:ea typeface="+mn-ea"/>
                <a:cs typeface="+mn-cs"/>
              </a:rPr>
              <a:t>IndexOutOfBoundsException</a:t>
            </a:r>
            <a:r>
              <a:rPr lang="en-US" sz="1200" b="0" i="0" kern="1200" dirty="0">
                <a:solidFill>
                  <a:schemeClr val="tx1"/>
                </a:solidFill>
                <a:effectLst/>
                <a:latin typeface="+mn-lt"/>
                <a:ea typeface="+mn-ea"/>
                <a:cs typeface="+mn-cs"/>
              </a:rPr>
              <a:t> when working with </a:t>
            </a:r>
            <a:r>
              <a:rPr lang="en-US" sz="1200" b="0" i="0" kern="1200" dirty="0" err="1">
                <a:solidFill>
                  <a:schemeClr val="tx1"/>
                </a:solidFill>
                <a:effectLst/>
                <a:latin typeface="+mn-lt"/>
                <a:ea typeface="+mn-ea"/>
                <a:cs typeface="+mn-cs"/>
              </a:rPr>
              <a:t>ArrayList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@Test(expected=</a:t>
            </a:r>
            <a:r>
              <a:rPr lang="en-US" sz="1200" b="0" i="0" kern="1200" dirty="0" err="1">
                <a:solidFill>
                  <a:schemeClr val="tx1"/>
                </a:solidFill>
                <a:effectLst/>
                <a:latin typeface="+mn-lt"/>
                <a:ea typeface="+mn-ea"/>
                <a:cs typeface="+mn-cs"/>
              </a:rPr>
              <a:t>IndexOutOfBoundsException.class</a:t>
            </a:r>
            <a:r>
              <a:rPr lang="en-US" sz="1200" b="0" i="0" kern="1200" dirty="0">
                <a:solidFill>
                  <a:schemeClr val="tx1"/>
                </a:solidFill>
                <a:effectLst/>
                <a:latin typeface="+mn-lt"/>
                <a:ea typeface="+mn-ea"/>
                <a:cs typeface="+mn-cs"/>
              </a:rPr>
              <a:t>) public void </a:t>
            </a:r>
            <a:r>
              <a:rPr lang="en-US" sz="1200" b="0" i="0" kern="1200" dirty="0" err="1">
                <a:solidFill>
                  <a:schemeClr val="tx1"/>
                </a:solidFill>
                <a:effectLst/>
                <a:latin typeface="+mn-lt"/>
                <a:ea typeface="+mn-ea"/>
                <a:cs typeface="+mn-cs"/>
              </a:rPr>
              <a:t>outOfBounds</a:t>
            </a:r>
            <a:r>
              <a:rPr lang="en-US" sz="1200" b="0" i="0" kern="1200" dirty="0">
                <a:solidFill>
                  <a:schemeClr val="tx1"/>
                </a:solidFill>
                <a:effectLst/>
                <a:latin typeface="+mn-lt"/>
                <a:ea typeface="+mn-ea"/>
                <a:cs typeface="+mn-cs"/>
              </a:rPr>
              <a:t>() { new </a:t>
            </a:r>
            <a:r>
              <a:rPr lang="en-US" sz="1200" b="0" i="0" kern="1200" dirty="0" err="1">
                <a:solidFill>
                  <a:schemeClr val="tx1"/>
                </a:solidFill>
                <a:effectLst/>
                <a:latin typeface="+mn-lt"/>
                <a:ea typeface="+mn-ea"/>
                <a:cs typeface="+mn-cs"/>
              </a:rPr>
              <a:t>ArrayList</a:t>
            </a:r>
            <a:r>
              <a:rPr lang="en-US" sz="1200" b="0" i="0" kern="1200" dirty="0">
                <a:solidFill>
                  <a:schemeClr val="tx1"/>
                </a:solidFill>
                <a:effectLst/>
                <a:latin typeface="+mn-lt"/>
                <a:ea typeface="+mn-ea"/>
                <a:cs typeface="+mn-cs"/>
              </a:rPr>
              <a:t>&lt;Object&gt;().get(1); }</a:t>
            </a:r>
          </a:p>
          <a:p>
            <a:r>
              <a:rPr lang="en-US" sz="1200" b="0" i="0" kern="1200" dirty="0">
                <a:solidFill>
                  <a:schemeClr val="tx1"/>
                </a:solidFill>
                <a:effectLst/>
                <a:latin typeface="+mn-lt"/>
                <a:ea typeface="+mn-ea"/>
                <a:cs typeface="+mn-cs"/>
              </a:rPr>
              <a:t>Write a sample unit testing method for testing timeout?</a:t>
            </a:r>
          </a:p>
          <a:p>
            <a:r>
              <a:rPr lang="en-US" sz="1200" b="0" i="0" kern="1200" dirty="0">
                <a:solidFill>
                  <a:schemeClr val="tx1"/>
                </a:solidFill>
                <a:effectLst/>
                <a:latin typeface="+mn-lt"/>
                <a:ea typeface="+mn-ea"/>
                <a:cs typeface="+mn-cs"/>
              </a:rPr>
              <a:t>@Test(timeout=100) public void infinity() { while(true); }</a:t>
            </a:r>
          </a:p>
          <a:p>
            <a:endParaRPr lang="en-US" altLang="en-US" dirty="0"/>
          </a:p>
        </p:txBody>
      </p:sp>
      <p:sp>
        <p:nvSpPr>
          <p:cNvPr id="122884" name="Slide Number Placeholder 3"/>
          <p:cNvSpPr>
            <a:spLocks noGrp="1"/>
          </p:cNvSpPr>
          <p:nvPr>
            <p:ph type="sldNum" sz="quarter" idx="5"/>
          </p:nvPr>
        </p:nvSpPr>
        <p:spPr bwMode="auto">
          <a:noFill/>
          <a:ln>
            <a:miter lim="800000"/>
            <a:headEnd/>
            <a:tailEnd/>
          </a:ln>
        </p:spPr>
        <p:txBody>
          <a:bodyPr/>
          <a:lstStyle/>
          <a:p>
            <a:pPr defTabSz="931863"/>
            <a:fld id="{8B217A95-448B-40A5-B0A4-F31D5CE91482}" type="slidenum">
              <a:rPr lang="en-US" altLang="en-US" smtClean="0"/>
              <a:pPr defTabSz="931863"/>
              <a:t>44</a:t>
            </a:fld>
            <a:endParaRPr lang="en-US" altLang="en-US"/>
          </a:p>
        </p:txBody>
      </p:sp>
    </p:spTree>
    <p:extLst>
      <p:ext uri="{BB962C8B-B14F-4D97-AF65-F5344CB8AC3E}">
        <p14:creationId xmlns:p14="http://schemas.microsoft.com/office/powerpoint/2010/main" val="3673936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a:t>
            </a:r>
            <a:r>
              <a:rPr lang="en-US" baseline="0" dirty="0"/>
              <a:t> class?</a:t>
            </a:r>
          </a:p>
          <a:p>
            <a:endParaRPr lang="en-US" baseline="0" dirty="0"/>
          </a:p>
          <a:p>
            <a:r>
              <a:rPr lang="en-US" baseline="0" dirty="0"/>
              <a:t>Understand some concepts: object, instance</a:t>
            </a:r>
          </a:p>
          <a:p>
            <a:endParaRPr lang="en-US" baseline="0" dirty="0"/>
          </a:p>
          <a:p>
            <a:r>
              <a:rPr lang="en-US" baseline="0" dirty="0"/>
              <a:t>How polymorphism is implemented in Java?</a:t>
            </a:r>
            <a:endParaRPr lang="en-US" dirty="0"/>
          </a:p>
        </p:txBody>
      </p:sp>
      <p:sp>
        <p:nvSpPr>
          <p:cNvPr id="4" name="Slide Number Placeholder 3"/>
          <p:cNvSpPr>
            <a:spLocks noGrp="1"/>
          </p:cNvSpPr>
          <p:nvPr>
            <p:ph type="sldNum" sz="quarter" idx="10"/>
          </p:nvPr>
        </p:nvSpPr>
        <p:spPr/>
        <p:txBody>
          <a:bodyPr/>
          <a:lstStyle/>
          <a:p>
            <a:pPr>
              <a:defRPr/>
            </a:pPr>
            <a:fld id="{4D0B0EC2-6512-4AE8-A383-237826FC2F5C}" type="slidenum">
              <a:rPr lang="en-US" altLang="en-US" smtClean="0"/>
              <a:pPr>
                <a:defRPr/>
              </a:pPr>
              <a:t>4</a:t>
            </a:fld>
            <a:endParaRPr lang="en-US" altLang="en-US"/>
          </a:p>
        </p:txBody>
      </p:sp>
    </p:spTree>
    <p:extLst>
      <p:ext uri="{BB962C8B-B14F-4D97-AF65-F5344CB8AC3E}">
        <p14:creationId xmlns:p14="http://schemas.microsoft.com/office/powerpoint/2010/main" val="2266009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0" i="0" kern="1200" dirty="0">
                <a:solidFill>
                  <a:schemeClr val="tx1"/>
                </a:solidFill>
                <a:effectLst/>
                <a:latin typeface="+mn-lt"/>
                <a:ea typeface="+mn-ea"/>
                <a:cs typeface="+mn-cs"/>
              </a:rPr>
              <a:t>Write a sample unit testing method for testing exception named as </a:t>
            </a:r>
            <a:r>
              <a:rPr lang="en-US" sz="1200" b="0" i="0" kern="1200" dirty="0" err="1">
                <a:solidFill>
                  <a:schemeClr val="tx1"/>
                </a:solidFill>
                <a:effectLst/>
                <a:latin typeface="+mn-lt"/>
                <a:ea typeface="+mn-ea"/>
                <a:cs typeface="+mn-cs"/>
              </a:rPr>
              <a:t>IndexOutOfBoundsException</a:t>
            </a:r>
            <a:r>
              <a:rPr lang="en-US" sz="1200" b="0" i="0" kern="1200" dirty="0">
                <a:solidFill>
                  <a:schemeClr val="tx1"/>
                </a:solidFill>
                <a:effectLst/>
                <a:latin typeface="+mn-lt"/>
                <a:ea typeface="+mn-ea"/>
                <a:cs typeface="+mn-cs"/>
              </a:rPr>
              <a:t> when working with </a:t>
            </a:r>
            <a:r>
              <a:rPr lang="en-US" sz="1200" b="0" i="0" kern="1200" dirty="0" err="1">
                <a:solidFill>
                  <a:schemeClr val="tx1"/>
                </a:solidFill>
                <a:effectLst/>
                <a:latin typeface="+mn-lt"/>
                <a:ea typeface="+mn-ea"/>
                <a:cs typeface="+mn-cs"/>
              </a:rPr>
              <a:t>ArrayList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@Test(expected=</a:t>
            </a:r>
            <a:r>
              <a:rPr lang="en-US" sz="1200" b="0" i="0" kern="1200" dirty="0" err="1">
                <a:solidFill>
                  <a:schemeClr val="tx1"/>
                </a:solidFill>
                <a:effectLst/>
                <a:latin typeface="+mn-lt"/>
                <a:ea typeface="+mn-ea"/>
                <a:cs typeface="+mn-cs"/>
              </a:rPr>
              <a:t>IndexOutOfBoundsException.class</a:t>
            </a:r>
            <a:r>
              <a:rPr lang="en-US" sz="1200" b="0" i="0" kern="1200" dirty="0">
                <a:solidFill>
                  <a:schemeClr val="tx1"/>
                </a:solidFill>
                <a:effectLst/>
                <a:latin typeface="+mn-lt"/>
                <a:ea typeface="+mn-ea"/>
                <a:cs typeface="+mn-cs"/>
              </a:rPr>
              <a:t>) public void </a:t>
            </a:r>
            <a:r>
              <a:rPr lang="en-US" sz="1200" b="0" i="0" kern="1200" dirty="0" err="1">
                <a:solidFill>
                  <a:schemeClr val="tx1"/>
                </a:solidFill>
                <a:effectLst/>
                <a:latin typeface="+mn-lt"/>
                <a:ea typeface="+mn-ea"/>
                <a:cs typeface="+mn-cs"/>
              </a:rPr>
              <a:t>outOfBounds</a:t>
            </a:r>
            <a:r>
              <a:rPr lang="en-US" sz="1200" b="0" i="0" kern="1200" dirty="0">
                <a:solidFill>
                  <a:schemeClr val="tx1"/>
                </a:solidFill>
                <a:effectLst/>
                <a:latin typeface="+mn-lt"/>
                <a:ea typeface="+mn-ea"/>
                <a:cs typeface="+mn-cs"/>
              </a:rPr>
              <a:t>() { new </a:t>
            </a:r>
            <a:r>
              <a:rPr lang="en-US" sz="1200" b="0" i="0" kern="1200" dirty="0" err="1">
                <a:solidFill>
                  <a:schemeClr val="tx1"/>
                </a:solidFill>
                <a:effectLst/>
                <a:latin typeface="+mn-lt"/>
                <a:ea typeface="+mn-ea"/>
                <a:cs typeface="+mn-cs"/>
              </a:rPr>
              <a:t>ArrayList</a:t>
            </a:r>
            <a:r>
              <a:rPr lang="en-US" sz="1200" b="0" i="0" kern="1200" dirty="0">
                <a:solidFill>
                  <a:schemeClr val="tx1"/>
                </a:solidFill>
                <a:effectLst/>
                <a:latin typeface="+mn-lt"/>
                <a:ea typeface="+mn-ea"/>
                <a:cs typeface="+mn-cs"/>
              </a:rPr>
              <a:t>&lt;Object&gt;().get(1); }</a:t>
            </a:r>
          </a:p>
          <a:p>
            <a:r>
              <a:rPr lang="en-US" sz="1200" b="0" i="0" kern="1200" dirty="0">
                <a:solidFill>
                  <a:schemeClr val="tx1"/>
                </a:solidFill>
                <a:effectLst/>
                <a:latin typeface="+mn-lt"/>
                <a:ea typeface="+mn-ea"/>
                <a:cs typeface="+mn-cs"/>
              </a:rPr>
              <a:t>Write a sample unit testing method for testing timeout?</a:t>
            </a:r>
          </a:p>
          <a:p>
            <a:r>
              <a:rPr lang="en-US" sz="1200" b="0" i="0" kern="1200" dirty="0">
                <a:solidFill>
                  <a:schemeClr val="tx1"/>
                </a:solidFill>
                <a:effectLst/>
                <a:latin typeface="+mn-lt"/>
                <a:ea typeface="+mn-ea"/>
                <a:cs typeface="+mn-cs"/>
              </a:rPr>
              <a:t>@Test(timeout=100) public void infinity() { while(true); }</a:t>
            </a:r>
          </a:p>
          <a:p>
            <a:endParaRPr lang="en-US" altLang="en-US" dirty="0"/>
          </a:p>
        </p:txBody>
      </p:sp>
      <p:sp>
        <p:nvSpPr>
          <p:cNvPr id="122884" name="Slide Number Placeholder 3"/>
          <p:cNvSpPr>
            <a:spLocks noGrp="1"/>
          </p:cNvSpPr>
          <p:nvPr>
            <p:ph type="sldNum" sz="quarter" idx="5"/>
          </p:nvPr>
        </p:nvSpPr>
        <p:spPr bwMode="auto">
          <a:noFill/>
          <a:ln>
            <a:miter lim="800000"/>
            <a:headEnd/>
            <a:tailEnd/>
          </a:ln>
        </p:spPr>
        <p:txBody>
          <a:bodyPr/>
          <a:lstStyle/>
          <a:p>
            <a:pPr defTabSz="931863"/>
            <a:fld id="{8B217A95-448B-40A5-B0A4-F31D5CE91482}" type="slidenum">
              <a:rPr lang="en-US" altLang="en-US" smtClean="0"/>
              <a:pPr defTabSz="931863"/>
              <a:t>45</a:t>
            </a:fld>
            <a:endParaRPr lang="en-US" altLang="en-US"/>
          </a:p>
        </p:txBody>
      </p:sp>
    </p:spTree>
    <p:extLst>
      <p:ext uri="{BB962C8B-B14F-4D97-AF65-F5344CB8AC3E}">
        <p14:creationId xmlns:p14="http://schemas.microsoft.com/office/powerpoint/2010/main" val="29924604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0" i="0" kern="1200" dirty="0">
                <a:solidFill>
                  <a:schemeClr val="tx1"/>
                </a:solidFill>
                <a:effectLst/>
                <a:latin typeface="+mn-lt"/>
                <a:ea typeface="+mn-ea"/>
                <a:cs typeface="+mn-cs"/>
              </a:rPr>
              <a:t>Write a sample unit testing method for testing exception named as </a:t>
            </a:r>
            <a:r>
              <a:rPr lang="en-US" sz="1200" b="0" i="0" kern="1200" dirty="0" err="1">
                <a:solidFill>
                  <a:schemeClr val="tx1"/>
                </a:solidFill>
                <a:effectLst/>
                <a:latin typeface="+mn-lt"/>
                <a:ea typeface="+mn-ea"/>
                <a:cs typeface="+mn-cs"/>
              </a:rPr>
              <a:t>IndexOutOfBoundsException</a:t>
            </a:r>
            <a:r>
              <a:rPr lang="en-US" sz="1200" b="0" i="0" kern="1200" dirty="0">
                <a:solidFill>
                  <a:schemeClr val="tx1"/>
                </a:solidFill>
                <a:effectLst/>
                <a:latin typeface="+mn-lt"/>
                <a:ea typeface="+mn-ea"/>
                <a:cs typeface="+mn-cs"/>
              </a:rPr>
              <a:t> when working with </a:t>
            </a:r>
            <a:r>
              <a:rPr lang="en-US" sz="1200" b="0" i="0" kern="1200" dirty="0" err="1">
                <a:solidFill>
                  <a:schemeClr val="tx1"/>
                </a:solidFill>
                <a:effectLst/>
                <a:latin typeface="+mn-lt"/>
                <a:ea typeface="+mn-ea"/>
                <a:cs typeface="+mn-cs"/>
              </a:rPr>
              <a:t>ArrayList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@Test(expected=</a:t>
            </a:r>
            <a:r>
              <a:rPr lang="en-US" sz="1200" b="0" i="0" kern="1200" dirty="0" err="1">
                <a:solidFill>
                  <a:schemeClr val="tx1"/>
                </a:solidFill>
                <a:effectLst/>
                <a:latin typeface="+mn-lt"/>
                <a:ea typeface="+mn-ea"/>
                <a:cs typeface="+mn-cs"/>
              </a:rPr>
              <a:t>IndexOutOfBoundsException.class</a:t>
            </a:r>
            <a:r>
              <a:rPr lang="en-US" sz="1200" b="0" i="0" kern="1200" dirty="0">
                <a:solidFill>
                  <a:schemeClr val="tx1"/>
                </a:solidFill>
                <a:effectLst/>
                <a:latin typeface="+mn-lt"/>
                <a:ea typeface="+mn-ea"/>
                <a:cs typeface="+mn-cs"/>
              </a:rPr>
              <a:t>) public void </a:t>
            </a:r>
            <a:r>
              <a:rPr lang="en-US" sz="1200" b="0" i="0" kern="1200" dirty="0" err="1">
                <a:solidFill>
                  <a:schemeClr val="tx1"/>
                </a:solidFill>
                <a:effectLst/>
                <a:latin typeface="+mn-lt"/>
                <a:ea typeface="+mn-ea"/>
                <a:cs typeface="+mn-cs"/>
              </a:rPr>
              <a:t>outOfBounds</a:t>
            </a:r>
            <a:r>
              <a:rPr lang="en-US" sz="1200" b="0" i="0" kern="1200" dirty="0">
                <a:solidFill>
                  <a:schemeClr val="tx1"/>
                </a:solidFill>
                <a:effectLst/>
                <a:latin typeface="+mn-lt"/>
                <a:ea typeface="+mn-ea"/>
                <a:cs typeface="+mn-cs"/>
              </a:rPr>
              <a:t>() { new </a:t>
            </a:r>
            <a:r>
              <a:rPr lang="en-US" sz="1200" b="0" i="0" kern="1200" dirty="0" err="1">
                <a:solidFill>
                  <a:schemeClr val="tx1"/>
                </a:solidFill>
                <a:effectLst/>
                <a:latin typeface="+mn-lt"/>
                <a:ea typeface="+mn-ea"/>
                <a:cs typeface="+mn-cs"/>
              </a:rPr>
              <a:t>ArrayList</a:t>
            </a:r>
            <a:r>
              <a:rPr lang="en-US" sz="1200" b="0" i="0" kern="1200" dirty="0">
                <a:solidFill>
                  <a:schemeClr val="tx1"/>
                </a:solidFill>
                <a:effectLst/>
                <a:latin typeface="+mn-lt"/>
                <a:ea typeface="+mn-ea"/>
                <a:cs typeface="+mn-cs"/>
              </a:rPr>
              <a:t>&lt;Object&gt;().get(1); }</a:t>
            </a:r>
          </a:p>
          <a:p>
            <a:r>
              <a:rPr lang="en-US" sz="1200" b="0" i="0" kern="1200" dirty="0">
                <a:solidFill>
                  <a:schemeClr val="tx1"/>
                </a:solidFill>
                <a:effectLst/>
                <a:latin typeface="+mn-lt"/>
                <a:ea typeface="+mn-ea"/>
                <a:cs typeface="+mn-cs"/>
              </a:rPr>
              <a:t>Write a sample unit testing method for testing timeout?</a:t>
            </a:r>
          </a:p>
          <a:p>
            <a:r>
              <a:rPr lang="en-US" sz="1200" b="0" i="0" kern="1200" dirty="0">
                <a:solidFill>
                  <a:schemeClr val="tx1"/>
                </a:solidFill>
                <a:effectLst/>
                <a:latin typeface="+mn-lt"/>
                <a:ea typeface="+mn-ea"/>
                <a:cs typeface="+mn-cs"/>
              </a:rPr>
              <a:t>@Test(timeout=100) public void infinity() { while(true); }</a:t>
            </a:r>
          </a:p>
          <a:p>
            <a:endParaRPr lang="en-US" altLang="en-US" dirty="0"/>
          </a:p>
        </p:txBody>
      </p:sp>
      <p:sp>
        <p:nvSpPr>
          <p:cNvPr id="122884" name="Slide Number Placeholder 3"/>
          <p:cNvSpPr>
            <a:spLocks noGrp="1"/>
          </p:cNvSpPr>
          <p:nvPr>
            <p:ph type="sldNum" sz="quarter" idx="5"/>
          </p:nvPr>
        </p:nvSpPr>
        <p:spPr bwMode="auto">
          <a:noFill/>
          <a:ln>
            <a:miter lim="800000"/>
            <a:headEnd/>
            <a:tailEnd/>
          </a:ln>
        </p:spPr>
        <p:txBody>
          <a:bodyPr/>
          <a:lstStyle/>
          <a:p>
            <a:pPr defTabSz="931863"/>
            <a:fld id="{8B217A95-448B-40A5-B0A4-F31D5CE91482}" type="slidenum">
              <a:rPr lang="en-US" altLang="en-US" smtClean="0"/>
              <a:pPr defTabSz="931863"/>
              <a:t>46</a:t>
            </a:fld>
            <a:endParaRPr lang="en-US" altLang="en-US"/>
          </a:p>
        </p:txBody>
      </p:sp>
    </p:spTree>
    <p:extLst>
      <p:ext uri="{BB962C8B-B14F-4D97-AF65-F5344CB8AC3E}">
        <p14:creationId xmlns:p14="http://schemas.microsoft.com/office/powerpoint/2010/main" val="42216484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en-US" dirty="0"/>
              <a:t>A unit test should test a class in isolation. Side effects from other classes or the system should be eliminated if possible. The achievement of this desired goal is typical complicated by the fact that Java classes usually depend on other classes</a:t>
            </a:r>
          </a:p>
          <a:p>
            <a:pPr eaLnBrk="1" hangingPunct="1"/>
            <a:endParaRPr lang="en-US" altLang="en-US" dirty="0"/>
          </a:p>
          <a:p>
            <a:r>
              <a:rPr lang="en-US" altLang="en-US" dirty="0"/>
              <a:t>A</a:t>
            </a:r>
            <a:r>
              <a:rPr lang="en-US" altLang="en-US" b="1" dirty="0"/>
              <a:t> </a:t>
            </a:r>
            <a:r>
              <a:rPr lang="en-US" altLang="en-US" b="1" i="1" dirty="0"/>
              <a:t>dummy object</a:t>
            </a:r>
            <a:r>
              <a:rPr lang="en-US" altLang="en-US" dirty="0"/>
              <a:t> is passed around but never used, i.e., its methods are never called. Such an object can for example be used to fill the parameter list of a method.</a:t>
            </a:r>
          </a:p>
          <a:p>
            <a:r>
              <a:rPr lang="en-US" altLang="en-US" b="1" i="1" dirty="0"/>
              <a:t>Fake</a:t>
            </a:r>
            <a:r>
              <a:rPr lang="en-US" altLang="en-US" b="1" dirty="0"/>
              <a:t> objects</a:t>
            </a:r>
            <a:r>
              <a:rPr lang="en-US" altLang="en-US" dirty="0"/>
              <a:t> have working implementations, but are usually simplified, for example they use an in memory database and not a real database.</a:t>
            </a:r>
          </a:p>
          <a:p>
            <a:r>
              <a:rPr lang="en-US" altLang="en-US" dirty="0"/>
              <a:t>A</a:t>
            </a:r>
            <a:r>
              <a:rPr lang="en-US" altLang="en-US" b="1" dirty="0"/>
              <a:t> </a:t>
            </a:r>
            <a:r>
              <a:rPr lang="en-US" altLang="en-US" b="1" i="1" dirty="0"/>
              <a:t>stub</a:t>
            </a:r>
            <a:r>
              <a:rPr lang="en-US" altLang="en-US" b="1" dirty="0"/>
              <a:t> class </a:t>
            </a:r>
            <a:r>
              <a:rPr lang="en-US" altLang="en-US" dirty="0"/>
              <a:t>is an partial implementation for an interface or class with the purpose of using an instance of this stub class during testing. Stubs usually do responding at all to anything outside what's programmed in for the test. Stubs may also record information about calls</a:t>
            </a:r>
          </a:p>
          <a:p>
            <a:r>
              <a:rPr lang="en-US" altLang="en-US" dirty="0"/>
              <a:t>A </a:t>
            </a:r>
            <a:r>
              <a:rPr lang="en-US" altLang="en-US" b="1" i="1" dirty="0"/>
              <a:t>mock object</a:t>
            </a:r>
            <a:r>
              <a:rPr lang="en-US" altLang="en-US" dirty="0"/>
              <a:t> is a dummy implementation for an interface or a class in which you define the output of certain method calls.</a:t>
            </a:r>
          </a:p>
          <a:p>
            <a:r>
              <a:rPr lang="en-US" altLang="en-US" dirty="0"/>
              <a:t>A spy is like</a:t>
            </a:r>
            <a:r>
              <a:rPr lang="en-US" altLang="en-US" baseline="0" dirty="0"/>
              <a:t> a mock, but it records its call</a:t>
            </a:r>
            <a:r>
              <a:rPr lang="en-US" altLang="en-US" dirty="0"/>
              <a:t>. Email service that records how many messages it was sent.</a:t>
            </a:r>
          </a:p>
          <a:p>
            <a:endParaRPr lang="en-US" altLang="en-US" dirty="0"/>
          </a:p>
          <a:p>
            <a:endParaRPr lang="en-US" altLang="en-US" dirty="0"/>
          </a:p>
        </p:txBody>
      </p:sp>
      <p:sp>
        <p:nvSpPr>
          <p:cNvPr id="128004" name="Slide Number Placeholder 3"/>
          <p:cNvSpPr>
            <a:spLocks noGrp="1"/>
          </p:cNvSpPr>
          <p:nvPr>
            <p:ph type="sldNum" sz="quarter" idx="5"/>
          </p:nvPr>
        </p:nvSpPr>
        <p:spPr bwMode="auto">
          <a:noFill/>
          <a:ln>
            <a:miter lim="800000"/>
            <a:headEnd/>
            <a:tailEnd/>
          </a:ln>
        </p:spPr>
        <p:txBody>
          <a:bodyPr/>
          <a:lstStyle/>
          <a:p>
            <a:fld id="{4F0BE835-013D-41F5-AB20-D97A8EA7F5D1}" type="slidenum">
              <a:rPr lang="en-US" altLang="en-US" smtClean="0"/>
              <a:pPr/>
              <a:t>47</a:t>
            </a:fld>
            <a:endParaRPr lang="en-US" altLang="en-US"/>
          </a:p>
        </p:txBody>
      </p:sp>
    </p:spTree>
    <p:extLst>
      <p:ext uri="{BB962C8B-B14F-4D97-AF65-F5344CB8AC3E}">
        <p14:creationId xmlns:p14="http://schemas.microsoft.com/office/powerpoint/2010/main" val="31845834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http://engineering.pivotal.io/post/the-test-double-rule-of-thumb/</a:t>
            </a:r>
          </a:p>
          <a:p>
            <a:endParaRPr lang="en-US" altLang="en-US" dirty="0"/>
          </a:p>
          <a:p>
            <a:r>
              <a:rPr lang="en-US" sz="1200" b="0" i="0" kern="1200" dirty="0">
                <a:solidFill>
                  <a:schemeClr val="tx1"/>
                </a:solidFill>
                <a:effectLst/>
                <a:latin typeface="+mn-lt"/>
                <a:ea typeface="+mn-ea"/>
                <a:cs typeface="+mn-cs"/>
              </a:rPr>
              <a:t>Use doubles to stand in for collaborating components in your tests:</a:t>
            </a:r>
          </a:p>
          <a:p>
            <a:r>
              <a:rPr lang="en-US" sz="1200" b="0" i="0" kern="1200" dirty="0">
                <a:solidFill>
                  <a:schemeClr val="tx1"/>
                </a:solidFill>
                <a:effectLst/>
                <a:latin typeface="+mn-lt"/>
                <a:ea typeface="+mn-ea"/>
                <a:cs typeface="+mn-cs"/>
              </a:rPr>
              <a:t>Use a </a:t>
            </a:r>
            <a:r>
              <a:rPr lang="en-US" sz="1200" b="1" i="0" kern="1200" dirty="0">
                <a:solidFill>
                  <a:schemeClr val="tx1"/>
                </a:solidFill>
                <a:effectLst/>
                <a:latin typeface="+mn-lt"/>
                <a:ea typeface="+mn-ea"/>
                <a:cs typeface="+mn-cs"/>
              </a:rPr>
              <a:t>dummy</a:t>
            </a:r>
            <a:r>
              <a:rPr lang="en-US" sz="1200" b="0" i="0" kern="1200" dirty="0">
                <a:solidFill>
                  <a:schemeClr val="tx1"/>
                </a:solidFill>
                <a:effectLst/>
                <a:latin typeface="+mn-lt"/>
                <a:ea typeface="+mn-ea"/>
                <a:cs typeface="+mn-cs"/>
              </a:rPr>
              <a:t> to ensure a collaborator is </a:t>
            </a:r>
            <a:r>
              <a:rPr lang="en-US" sz="1200" b="1" i="0" kern="1200" dirty="0">
                <a:solidFill>
                  <a:schemeClr val="tx1"/>
                </a:solidFill>
                <a:effectLst/>
                <a:latin typeface="+mn-lt"/>
                <a:ea typeface="+mn-ea"/>
                <a:cs typeface="+mn-cs"/>
              </a:rPr>
              <a:t>never used</a:t>
            </a:r>
            <a:r>
              <a:rPr lang="en-US" sz="1200" b="0" i="0" kern="1200" dirty="0">
                <a:solidFill>
                  <a:schemeClr val="tx1"/>
                </a:solidFill>
                <a:effectLst/>
                <a:latin typeface="+mn-lt"/>
                <a:ea typeface="+mn-ea"/>
                <a:cs typeface="+mn-cs"/>
              </a:rPr>
              <a:t> in a certain scenario.</a:t>
            </a:r>
          </a:p>
          <a:p>
            <a:r>
              <a:rPr lang="en-US" sz="1200" b="0" i="0" kern="1200" dirty="0">
                <a:solidFill>
                  <a:schemeClr val="tx1"/>
                </a:solidFill>
                <a:effectLst/>
                <a:latin typeface="+mn-lt"/>
                <a:ea typeface="+mn-ea"/>
                <a:cs typeface="+mn-cs"/>
              </a:rPr>
              <a:t>Use </a:t>
            </a:r>
            <a:r>
              <a:rPr lang="en-US" sz="1200" b="1" i="0" kern="1200" dirty="0">
                <a:solidFill>
                  <a:schemeClr val="tx1"/>
                </a:solidFill>
                <a:effectLst/>
                <a:latin typeface="+mn-lt"/>
                <a:ea typeface="+mn-ea"/>
                <a:cs typeface="+mn-cs"/>
              </a:rPr>
              <a:t>stubs</a:t>
            </a:r>
            <a:r>
              <a:rPr lang="en-US" sz="1200" b="0" i="0" kern="1200" dirty="0">
                <a:solidFill>
                  <a:schemeClr val="tx1"/>
                </a:solidFill>
                <a:effectLst/>
                <a:latin typeface="+mn-lt"/>
                <a:ea typeface="+mn-ea"/>
                <a:cs typeface="+mn-cs"/>
              </a:rPr>
              <a:t> to double </a:t>
            </a:r>
            <a:r>
              <a:rPr lang="en-US" sz="1200" b="1" i="0" kern="1200" dirty="0">
                <a:solidFill>
                  <a:schemeClr val="tx1"/>
                </a:solidFill>
                <a:effectLst/>
                <a:latin typeface="+mn-lt"/>
                <a:ea typeface="+mn-ea"/>
                <a:cs typeface="+mn-cs"/>
              </a:rPr>
              <a:t>read only</a:t>
            </a:r>
            <a:r>
              <a:rPr lang="en-US" sz="1200" b="0" i="0" kern="1200" dirty="0">
                <a:solidFill>
                  <a:schemeClr val="tx1"/>
                </a:solidFill>
                <a:effectLst/>
                <a:latin typeface="+mn-lt"/>
                <a:ea typeface="+mn-ea"/>
                <a:cs typeface="+mn-cs"/>
              </a:rPr>
              <a:t> collaborators.</a:t>
            </a:r>
          </a:p>
          <a:p>
            <a:r>
              <a:rPr lang="en-US" sz="1200" b="0" i="0" kern="1200" dirty="0">
                <a:solidFill>
                  <a:schemeClr val="tx1"/>
                </a:solidFill>
                <a:effectLst/>
                <a:latin typeface="+mn-lt"/>
                <a:ea typeface="+mn-ea"/>
                <a:cs typeface="+mn-cs"/>
              </a:rPr>
              <a:t>Use </a:t>
            </a:r>
            <a:r>
              <a:rPr lang="en-US" sz="1200" b="1" i="0" kern="1200" dirty="0">
                <a:solidFill>
                  <a:schemeClr val="tx1"/>
                </a:solidFill>
                <a:effectLst/>
                <a:latin typeface="+mn-lt"/>
                <a:ea typeface="+mn-ea"/>
                <a:cs typeface="+mn-cs"/>
              </a:rPr>
              <a:t>spies</a:t>
            </a:r>
            <a:r>
              <a:rPr lang="en-US" sz="1200" b="0" i="0" kern="1200" dirty="0">
                <a:solidFill>
                  <a:schemeClr val="tx1"/>
                </a:solidFill>
                <a:effectLst/>
                <a:latin typeface="+mn-lt"/>
                <a:ea typeface="+mn-ea"/>
                <a:cs typeface="+mn-cs"/>
              </a:rPr>
              <a:t> to double </a:t>
            </a:r>
            <a:r>
              <a:rPr lang="en-US" sz="1200" b="1" i="0" kern="1200" dirty="0">
                <a:solidFill>
                  <a:schemeClr val="tx1"/>
                </a:solidFill>
                <a:effectLst/>
                <a:latin typeface="+mn-lt"/>
                <a:ea typeface="+mn-ea"/>
                <a:cs typeface="+mn-cs"/>
              </a:rPr>
              <a:t>write only</a:t>
            </a:r>
            <a:r>
              <a:rPr lang="en-US" sz="1200" b="0" i="0" kern="1200" dirty="0">
                <a:solidFill>
                  <a:schemeClr val="tx1"/>
                </a:solidFill>
                <a:effectLst/>
                <a:latin typeface="+mn-lt"/>
                <a:ea typeface="+mn-ea"/>
                <a:cs typeface="+mn-cs"/>
              </a:rPr>
              <a:t> collaborators.</a:t>
            </a:r>
          </a:p>
          <a:p>
            <a:r>
              <a:rPr lang="en-US" sz="1200" b="0" i="0" kern="1200" dirty="0">
                <a:solidFill>
                  <a:schemeClr val="tx1"/>
                </a:solidFill>
                <a:effectLst/>
                <a:latin typeface="+mn-lt"/>
                <a:ea typeface="+mn-ea"/>
                <a:cs typeface="+mn-cs"/>
              </a:rPr>
              <a:t>Refactor a spy into a </a:t>
            </a:r>
            <a:r>
              <a:rPr lang="en-US" sz="1200" b="1" i="0" kern="1200" dirty="0">
                <a:solidFill>
                  <a:schemeClr val="tx1"/>
                </a:solidFill>
                <a:effectLst/>
                <a:latin typeface="+mn-lt"/>
                <a:ea typeface="+mn-ea"/>
                <a:cs typeface="+mn-cs"/>
              </a:rPr>
              <a:t>mock</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dry up duplicate spy verification</a:t>
            </a:r>
            <a:r>
              <a:rPr lang="en-US" sz="1200" b="0" i="0" kern="1200" dirty="0">
                <a:solidFill>
                  <a:schemeClr val="tx1"/>
                </a:solidFill>
                <a:effectLst/>
                <a:latin typeface="+mn-lt"/>
                <a:ea typeface="+mn-ea"/>
                <a:cs typeface="+mn-cs"/>
              </a:rPr>
              <a:t> between tests.</a:t>
            </a:r>
          </a:p>
          <a:p>
            <a:r>
              <a:rPr lang="en-US" sz="1200" b="0" i="0" kern="1200" dirty="0">
                <a:solidFill>
                  <a:schemeClr val="tx1"/>
                </a:solidFill>
                <a:effectLst/>
                <a:latin typeface="+mn-lt"/>
                <a:ea typeface="+mn-ea"/>
                <a:cs typeface="+mn-cs"/>
              </a:rPr>
              <a:t>Use </a:t>
            </a:r>
            <a:r>
              <a:rPr lang="en-US" sz="1200" b="1" i="0" kern="1200" dirty="0">
                <a:solidFill>
                  <a:schemeClr val="tx1"/>
                </a:solidFill>
                <a:effectLst/>
                <a:latin typeface="+mn-lt"/>
                <a:ea typeface="+mn-ea"/>
                <a:cs typeface="+mn-cs"/>
              </a:rPr>
              <a:t>fakes</a:t>
            </a:r>
            <a:r>
              <a:rPr lang="en-US" sz="1200" b="0" i="0" kern="1200" dirty="0">
                <a:solidFill>
                  <a:schemeClr val="tx1"/>
                </a:solidFill>
                <a:effectLst/>
                <a:latin typeface="+mn-lt"/>
                <a:ea typeface="+mn-ea"/>
                <a:cs typeface="+mn-cs"/>
              </a:rPr>
              <a:t> to double </a:t>
            </a:r>
            <a:r>
              <a:rPr lang="en-US" sz="1200" b="1" i="0" kern="1200" dirty="0">
                <a:solidFill>
                  <a:schemeClr val="tx1"/>
                </a:solidFill>
                <a:effectLst/>
                <a:latin typeface="+mn-lt"/>
                <a:ea typeface="+mn-ea"/>
                <a:cs typeface="+mn-cs"/>
              </a:rPr>
              <a:t>read/write</a:t>
            </a:r>
            <a:r>
              <a:rPr lang="en-US" sz="1200" b="0" i="0" kern="1200" dirty="0">
                <a:solidFill>
                  <a:schemeClr val="tx1"/>
                </a:solidFill>
                <a:effectLst/>
                <a:latin typeface="+mn-lt"/>
                <a:ea typeface="+mn-ea"/>
                <a:cs typeface="+mn-cs"/>
              </a:rPr>
              <a:t> collaborators, and write contract tests to verify their behavior.</a:t>
            </a:r>
          </a:p>
          <a:p>
            <a:r>
              <a:rPr lang="en-US" sz="1200" b="0" i="0" kern="1200" dirty="0">
                <a:solidFill>
                  <a:schemeClr val="tx1"/>
                </a:solidFill>
                <a:effectLst/>
                <a:latin typeface="+mn-lt"/>
                <a:ea typeface="+mn-ea"/>
                <a:cs typeface="+mn-cs"/>
              </a:rPr>
              <a:t>Join these doubles together into new combinations when appropriate, but carefully weigh the tradeoffs when doing so</a:t>
            </a:r>
          </a:p>
          <a:p>
            <a:endParaRPr lang="en-US" altLang="en-US" dirty="0"/>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7CCDA47-1106-421B-8B10-548579CC250F}" type="slidenum">
              <a:rPr lang="en-US" altLang="en-US" sz="1200"/>
              <a:pPr/>
              <a:t>48</a:t>
            </a:fld>
            <a:endParaRPr lang="en-US" altLang="en-US" sz="1200"/>
          </a:p>
        </p:txBody>
      </p:sp>
    </p:spTree>
    <p:extLst>
      <p:ext uri="{BB962C8B-B14F-4D97-AF65-F5344CB8AC3E}">
        <p14:creationId xmlns:p14="http://schemas.microsoft.com/office/powerpoint/2010/main" val="29816330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 http://spring.io/blog/2007/01/15/unit-testing-with-stubs-and-mocks/</a:t>
            </a:r>
          </a:p>
          <a:p>
            <a:endParaRPr lang="en-US" altLang="en-US" dirty="0"/>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7CCDA47-1106-421B-8B10-548579CC250F}" type="slidenum">
              <a:rPr lang="en-US" altLang="en-US" sz="1200"/>
              <a:pPr/>
              <a:t>49</a:t>
            </a:fld>
            <a:endParaRPr lang="en-US" altLang="en-US" sz="1200"/>
          </a:p>
        </p:txBody>
      </p:sp>
    </p:spTree>
    <p:extLst>
      <p:ext uri="{BB962C8B-B14F-4D97-AF65-F5344CB8AC3E}">
        <p14:creationId xmlns:p14="http://schemas.microsoft.com/office/powerpoint/2010/main" val="15153986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http://spring.io/blog/2007/01/15/unit-testing-with-stubs-and-mocks/</a:t>
            </a:r>
          </a:p>
          <a:p>
            <a:endParaRPr lang="en-US" altLang="en-US"/>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7CCDA47-1106-421B-8B10-548579CC250F}" type="slidenum">
              <a:rPr lang="en-US" altLang="en-US" sz="1200"/>
              <a:pPr/>
              <a:t>50</a:t>
            </a:fld>
            <a:endParaRPr lang="en-US" altLang="en-US" sz="1200"/>
          </a:p>
        </p:txBody>
      </p:sp>
    </p:spTree>
    <p:extLst>
      <p:ext uri="{BB962C8B-B14F-4D97-AF65-F5344CB8AC3E}">
        <p14:creationId xmlns:p14="http://schemas.microsoft.com/office/powerpoint/2010/main" val="30761542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http://spring.io/blog/2007/01/15/unit-testing-with-stubs-and-mocks/</a:t>
            </a:r>
          </a:p>
          <a:p>
            <a:endParaRPr lang="en-US" altLang="en-US"/>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7CCDA47-1106-421B-8B10-548579CC250F}" type="slidenum">
              <a:rPr lang="en-US" altLang="en-US" sz="1200"/>
              <a:pPr/>
              <a:t>51</a:t>
            </a:fld>
            <a:endParaRPr lang="en-US" altLang="en-US" sz="1200"/>
          </a:p>
        </p:txBody>
      </p:sp>
    </p:spTree>
    <p:extLst>
      <p:ext uri="{BB962C8B-B14F-4D97-AF65-F5344CB8AC3E}">
        <p14:creationId xmlns:p14="http://schemas.microsoft.com/office/powerpoint/2010/main" val="23735984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http://spring.io/blog/2007/01/15/unit-testing-with-stubs-and-mocks/</a:t>
            </a:r>
          </a:p>
          <a:p>
            <a:endParaRPr lang="en-US" altLang="en-US"/>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FCE85A8-1762-4C05-8AFA-7F528A47C104}" type="slidenum">
              <a:rPr lang="en-US" altLang="en-US" sz="1200"/>
              <a:pPr/>
              <a:t>52</a:t>
            </a:fld>
            <a:endParaRPr lang="en-US" altLang="en-US" sz="1200"/>
          </a:p>
        </p:txBody>
      </p:sp>
    </p:spTree>
    <p:extLst>
      <p:ext uri="{BB962C8B-B14F-4D97-AF65-F5344CB8AC3E}">
        <p14:creationId xmlns:p14="http://schemas.microsoft.com/office/powerpoint/2010/main" val="463994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https://github.com/mockito/mockito</a:t>
            </a:r>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E19525B-BEF1-431D-9615-3ADE7B403484}" type="slidenum">
              <a:rPr lang="en-US" altLang="en-US" sz="1200"/>
              <a:pPr/>
              <a:t>53</a:t>
            </a:fld>
            <a:endParaRPr lang="en-US" altLang="en-US" sz="1200"/>
          </a:p>
        </p:txBody>
      </p:sp>
    </p:spTree>
    <p:extLst>
      <p:ext uri="{BB962C8B-B14F-4D97-AF65-F5344CB8AC3E}">
        <p14:creationId xmlns:p14="http://schemas.microsoft.com/office/powerpoint/2010/main" val="33245386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40292" name="Slide Number Placeholder 3"/>
          <p:cNvSpPr>
            <a:spLocks noGrp="1"/>
          </p:cNvSpPr>
          <p:nvPr>
            <p:ph type="sldNum" sz="quarter" idx="5"/>
          </p:nvPr>
        </p:nvSpPr>
        <p:spPr bwMode="auto">
          <a:noFill/>
          <a:ln>
            <a:miter lim="800000"/>
            <a:headEnd/>
            <a:tailEnd/>
          </a:ln>
        </p:spPr>
        <p:txBody>
          <a:bodyPr/>
          <a:lstStyle/>
          <a:p>
            <a:pPr defTabSz="931863"/>
            <a:fld id="{53B0C141-67D9-4AC5-B5BB-F6855A016180}" type="slidenum">
              <a:rPr lang="en-US" altLang="en-US" smtClean="0"/>
              <a:pPr defTabSz="931863"/>
              <a:t>54</a:t>
            </a:fld>
            <a:endParaRPr lang="en-US" altLang="en-US"/>
          </a:p>
        </p:txBody>
      </p:sp>
    </p:spTree>
    <p:extLst>
      <p:ext uri="{BB962C8B-B14F-4D97-AF65-F5344CB8AC3E}">
        <p14:creationId xmlns:p14="http://schemas.microsoft.com/office/powerpoint/2010/main" val="4074745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D0B0EC2-6512-4AE8-A383-237826FC2F5C}" type="slidenum">
              <a:rPr lang="en-US" altLang="en-US" smtClean="0"/>
              <a:pPr>
                <a:defRPr/>
              </a:pPr>
              <a:t>5</a:t>
            </a:fld>
            <a:endParaRPr lang="en-US" altLang="en-US"/>
          </a:p>
        </p:txBody>
      </p:sp>
    </p:spTree>
    <p:extLst>
      <p:ext uri="{BB962C8B-B14F-4D97-AF65-F5344CB8AC3E}">
        <p14:creationId xmlns:p14="http://schemas.microsoft.com/office/powerpoint/2010/main" val="11347999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a:t>http://www.javacodegeeks.com/2014/11/junit-tutorial-unit-testing.html</a:t>
            </a:r>
          </a:p>
          <a:p>
            <a:endParaRPr lang="en-US" altLang="en-US"/>
          </a:p>
        </p:txBody>
      </p:sp>
      <p:sp>
        <p:nvSpPr>
          <p:cNvPr id="123908" name="Slide Number Placeholder 3"/>
          <p:cNvSpPr>
            <a:spLocks noGrp="1"/>
          </p:cNvSpPr>
          <p:nvPr>
            <p:ph type="sldNum" sz="quarter" idx="5"/>
          </p:nvPr>
        </p:nvSpPr>
        <p:spPr bwMode="auto">
          <a:noFill/>
          <a:ln>
            <a:miter lim="800000"/>
            <a:headEnd/>
            <a:tailEnd/>
          </a:ln>
        </p:spPr>
        <p:txBody>
          <a:bodyPr/>
          <a:lstStyle/>
          <a:p>
            <a:pPr defTabSz="931863"/>
            <a:fld id="{DACED75D-22CD-41A5-A5FD-E27D0135C456}" type="slidenum">
              <a:rPr lang="en-US" altLang="en-US" smtClean="0"/>
              <a:pPr defTabSz="931863"/>
              <a:t>57</a:t>
            </a:fld>
            <a:endParaRPr lang="en-US" altLang="en-US"/>
          </a:p>
        </p:txBody>
      </p:sp>
    </p:spTree>
    <p:extLst>
      <p:ext uri="{BB962C8B-B14F-4D97-AF65-F5344CB8AC3E}">
        <p14:creationId xmlns:p14="http://schemas.microsoft.com/office/powerpoint/2010/main" val="565518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cell</a:t>
            </a:r>
            <a:r>
              <a:rPr lang="en-US" baseline="0" dirty="0"/>
              <a:t> phone gets boot loop</a:t>
            </a:r>
            <a:endParaRPr lang="en-US" dirty="0"/>
          </a:p>
          <a:p>
            <a:r>
              <a:rPr lang="en-US" dirty="0"/>
              <a:t>Weak</a:t>
            </a:r>
            <a:r>
              <a:rPr lang="en-US" baseline="0" dirty="0"/>
              <a:t> 3G / 4G signal so you could not access internet</a:t>
            </a:r>
            <a:endParaRPr lang="en-US" dirty="0"/>
          </a:p>
        </p:txBody>
      </p:sp>
      <p:sp>
        <p:nvSpPr>
          <p:cNvPr id="4" name="Slide Number Placeholder 3"/>
          <p:cNvSpPr>
            <a:spLocks noGrp="1"/>
          </p:cNvSpPr>
          <p:nvPr>
            <p:ph type="sldNum" sz="quarter" idx="10"/>
          </p:nvPr>
        </p:nvSpPr>
        <p:spPr/>
        <p:txBody>
          <a:bodyPr/>
          <a:lstStyle/>
          <a:p>
            <a:pPr>
              <a:defRPr/>
            </a:pPr>
            <a:fld id="{4D0B0EC2-6512-4AE8-A383-237826FC2F5C}" type="slidenum">
              <a:rPr lang="en-US" altLang="en-US" smtClean="0"/>
              <a:pPr>
                <a:defRPr/>
              </a:pPr>
              <a:t>7</a:t>
            </a:fld>
            <a:endParaRPr lang="en-US" altLang="en-US"/>
          </a:p>
        </p:txBody>
      </p:sp>
    </p:spTree>
    <p:extLst>
      <p:ext uri="{BB962C8B-B14F-4D97-AF65-F5344CB8AC3E}">
        <p14:creationId xmlns:p14="http://schemas.microsoft.com/office/powerpoint/2010/main" val="189021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84996" name="Slide Number Placeholder 3"/>
          <p:cNvSpPr>
            <a:spLocks noGrp="1"/>
          </p:cNvSpPr>
          <p:nvPr>
            <p:ph type="sldNum" sz="quarter" idx="5"/>
          </p:nvPr>
        </p:nvSpPr>
        <p:spPr bwMode="auto">
          <a:noFill/>
          <a:ln>
            <a:miter lim="800000"/>
            <a:headEnd/>
            <a:tailEnd/>
          </a:ln>
        </p:spPr>
        <p:txBody>
          <a:bodyPr/>
          <a:lstStyle/>
          <a:p>
            <a:fld id="{9EDA8F56-F5AB-4A61-9913-15D19A303098}" type="slidenum">
              <a:rPr lang="en-US" altLang="en-US" smtClean="0"/>
              <a:pPr/>
              <a:t>8</a:t>
            </a:fld>
            <a:endParaRPr lang="en-US" altLang="en-US"/>
          </a:p>
        </p:txBody>
      </p:sp>
    </p:spTree>
    <p:extLst>
      <p:ext uri="{BB962C8B-B14F-4D97-AF65-F5344CB8AC3E}">
        <p14:creationId xmlns:p14="http://schemas.microsoft.com/office/powerpoint/2010/main" val="345681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dirty="0"/>
              <a:t>Black</a:t>
            </a:r>
            <a:r>
              <a:rPr lang="en-US" altLang="en-US" baseline="0" dirty="0"/>
              <a:t> box testing – application interface, internal module interface, input / output description</a:t>
            </a:r>
          </a:p>
          <a:p>
            <a:r>
              <a:rPr lang="en-US" altLang="en-US" baseline="0" dirty="0"/>
              <a:t>White box testing – function executed and checked</a:t>
            </a:r>
            <a:endParaRPr lang="en-US" altLang="en-US" dirty="0"/>
          </a:p>
        </p:txBody>
      </p:sp>
      <p:sp>
        <p:nvSpPr>
          <p:cNvPr id="89092" name="Slide Number Placeholder 3"/>
          <p:cNvSpPr>
            <a:spLocks noGrp="1"/>
          </p:cNvSpPr>
          <p:nvPr>
            <p:ph type="sldNum" sz="quarter" idx="5"/>
          </p:nvPr>
        </p:nvSpPr>
        <p:spPr bwMode="auto">
          <a:noFill/>
          <a:ln>
            <a:miter lim="800000"/>
            <a:headEnd/>
            <a:tailEnd/>
          </a:ln>
        </p:spPr>
        <p:txBody>
          <a:bodyPr/>
          <a:lstStyle/>
          <a:p>
            <a:fld id="{C7180807-D457-4563-9D18-218252734769}" type="slidenum">
              <a:rPr lang="en-US" altLang="en-US" smtClean="0"/>
              <a:pPr/>
              <a:t>10</a:t>
            </a:fld>
            <a:endParaRPr lang="en-US" altLang="en-US"/>
          </a:p>
        </p:txBody>
      </p:sp>
    </p:spTree>
    <p:extLst>
      <p:ext uri="{BB962C8B-B14F-4D97-AF65-F5344CB8AC3E}">
        <p14:creationId xmlns:p14="http://schemas.microsoft.com/office/powerpoint/2010/main" val="630507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dirty="0"/>
              <a:t>http://agile.csc.ncsu.edu/SEMaterials/BlackBox.pdf  - page 38</a:t>
            </a:r>
          </a:p>
          <a:p>
            <a:endParaRPr lang="en-US" altLang="en-US" dirty="0"/>
          </a:p>
          <a:p>
            <a:r>
              <a:rPr lang="en-US" altLang="en-US" dirty="0"/>
              <a:t>Unit Testing - White box testing</a:t>
            </a:r>
          </a:p>
          <a:p>
            <a:r>
              <a:rPr lang="en-US" altLang="en-US" dirty="0"/>
              <a:t>Integration testing - Black- and white-box testing</a:t>
            </a:r>
          </a:p>
          <a:p>
            <a:r>
              <a:rPr lang="en-US" altLang="en-US" dirty="0"/>
              <a:t>System testing - Black- and white-box testing</a:t>
            </a:r>
            <a:endParaRPr lang="en-US" altLang="en-US" dirty="0">
              <a:ea typeface="Calibri" pitchFamily="34" charset="0"/>
              <a:cs typeface="Times New Roman" pitchFamily="18" charset="0"/>
            </a:endParaRPr>
          </a:p>
          <a:p>
            <a:r>
              <a:rPr lang="en-US" altLang="en-US" dirty="0"/>
              <a:t>Acceptance testing - Black-box testing </a:t>
            </a:r>
          </a:p>
          <a:p>
            <a:endParaRPr lang="en-US" altLang="en-US" dirty="0"/>
          </a:p>
          <a:p>
            <a:r>
              <a:rPr lang="en-US" altLang="en-US" dirty="0"/>
              <a:t>Regression testing - Black- and white-box testing (maintenance)</a:t>
            </a:r>
          </a:p>
          <a:p>
            <a:endParaRPr lang="en-US" altLang="en-US" dirty="0"/>
          </a:p>
        </p:txBody>
      </p:sp>
      <p:sp>
        <p:nvSpPr>
          <p:cNvPr id="94212" name="Slide Number Placeholder 3"/>
          <p:cNvSpPr>
            <a:spLocks noGrp="1"/>
          </p:cNvSpPr>
          <p:nvPr>
            <p:ph type="sldNum" sz="quarter" idx="5"/>
          </p:nvPr>
        </p:nvSpPr>
        <p:spPr bwMode="auto">
          <a:noFill/>
          <a:ln>
            <a:miter lim="800000"/>
            <a:headEnd/>
            <a:tailEnd/>
          </a:ln>
        </p:spPr>
        <p:txBody>
          <a:bodyPr/>
          <a:lstStyle/>
          <a:p>
            <a:fld id="{255A999C-76CF-4D26-84C4-D8BFEB9F8AAC}" type="slidenum">
              <a:rPr lang="en-US" altLang="en-US" smtClean="0"/>
              <a:pPr/>
              <a:t>11</a:t>
            </a:fld>
            <a:endParaRPr lang="en-US" altLang="en-US"/>
          </a:p>
        </p:txBody>
      </p:sp>
    </p:spTree>
    <p:extLst>
      <p:ext uri="{BB962C8B-B14F-4D97-AF65-F5344CB8AC3E}">
        <p14:creationId xmlns:p14="http://schemas.microsoft.com/office/powerpoint/2010/main" val="2889707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2"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1"/>
          <p:cNvSpPr>
            <a:spLocks noGrp="1"/>
          </p:cNvSpPr>
          <p:nvPr>
            <p:ph type="ctrTitle"/>
          </p:nvPr>
        </p:nvSpPr>
        <p:spPr>
          <a:xfrm>
            <a:off x="571500" y="1714500"/>
            <a:ext cx="8382000" cy="2438400"/>
          </a:xfrm>
        </p:spPr>
        <p:txBody>
          <a:bodyPr anchor="b" anchorCtr="0">
            <a:noAutofit/>
          </a:bodyPr>
          <a:lstStyle>
            <a:lvl1pPr>
              <a:defRPr sz="4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p:cNvPicPr>
            <a:picLocks noChangeAspect="1"/>
          </p:cNvPicPr>
          <p:nvPr/>
        </p:nvPicPr>
        <p:blipFill>
          <a:blip r:embed="rId2"/>
          <a:stretch>
            <a:fillRect/>
          </a:stretch>
        </p:blipFill>
        <p:spPr bwMode="black">
          <a:xfrm>
            <a:off x="9518968" y="6095768"/>
            <a:ext cx="2255520" cy="640631"/>
          </a:xfrm>
          <a:prstGeom prst="rect">
            <a:avLst/>
          </a:prstGeom>
        </p:spPr>
      </p:pic>
      <p:sp>
        <p:nvSpPr>
          <p:cNvPr id="8" name="Footer Placeholder 4"/>
          <p:cNvSpPr txBox="1">
            <a:spLocks/>
          </p:cNvSpPr>
          <p:nvPr/>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688" dirty="0">
                <a:solidFill>
                  <a:schemeClr val="bg1"/>
                </a:solidFill>
              </a:rPr>
              <a:t>DXC Proprietary and Confidential</a:t>
            </a:r>
          </a:p>
        </p:txBody>
      </p:sp>
      <p:sp>
        <p:nvSpPr>
          <p:cNvPr id="9" name="Text Box 115"/>
          <p:cNvSpPr txBox="1">
            <a:spLocks noChangeArrowheads="1"/>
          </p:cNvSpPr>
          <p:nvPr/>
        </p:nvSpPr>
        <p:spPr bwMode="auto">
          <a:xfrm>
            <a:off x="9906001" y="533400"/>
            <a:ext cx="1714500" cy="228600"/>
          </a:xfrm>
          <a:prstGeom prst="rect">
            <a:avLst/>
          </a:prstGeom>
          <a:noFill/>
          <a:ln w="9525">
            <a:noFill/>
            <a:miter lim="800000"/>
            <a:headEnd/>
            <a:tailEnd/>
          </a:ln>
          <a:effectLst/>
        </p:spPr>
        <p:txBody>
          <a:bodyPr wrap="none" lIns="0" tIns="0" rIns="0" bIns="0" anchor="t"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August 7, 2019</a:t>
            </a:fld>
            <a:endParaRPr lang="en-US" sz="875" b="0" dirty="0">
              <a:solidFill>
                <a:schemeClr val="tx1"/>
              </a:solidFill>
            </a:endParaRPr>
          </a:p>
        </p:txBody>
      </p:sp>
    </p:spTree>
    <p:extLst>
      <p:ext uri="{BB962C8B-B14F-4D97-AF65-F5344CB8AC3E}">
        <p14:creationId xmlns:p14="http://schemas.microsoft.com/office/powerpoint/2010/main" val="269598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marL="627063" indent="-285750">
              <a:buFont typeface="Arial" panose="020B0604020202020204" pitchFamily="34" charset="0"/>
              <a:buChar char="-"/>
              <a:defRPr/>
            </a:lvl3pPr>
            <a:lvl4pPr marL="912812" indent="-285750">
              <a:buFont typeface="Courier New" panose="02070309020205020404" pitchFamily="49" charset="0"/>
              <a:buChar char="o"/>
              <a:defRPr/>
            </a:lvl4pPr>
            <a:lvl5pPr marL="428625" indent="-142875">
              <a:buFont typeface="Arial" pitchFamily="34" charset="0"/>
              <a:buChar char="–"/>
              <a:defRPr/>
            </a:lvl5pPr>
            <a:lvl6pPr marL="571500" indent="-142875">
              <a:buFont typeface="Arial" pitchFamily="34" charset="0"/>
              <a:buChar char="–"/>
              <a:defRPr baseline="0"/>
            </a:lvl6pPr>
            <a:lvl7pPr marL="714375" indent="-142875">
              <a:buFont typeface="Arial" pitchFamily="34" charset="0"/>
              <a:buChar char="–"/>
              <a:defRPr baseline="0"/>
            </a:lvl7pPr>
            <a:lvl8pPr marL="857250" indent="-142875">
              <a:buFont typeface="Arial" pitchFamily="34" charset="0"/>
              <a:buChar char="–"/>
              <a:defRPr baseline="0"/>
            </a:lvl8pPr>
            <a:lvl9pPr marL="1000125" indent="-142875">
              <a:buFont typeface="Arial" pitchFamily="34" charset="0"/>
              <a:buChar char="–"/>
              <a:defRPr baseline="0"/>
            </a:lvl9pPr>
          </a:lstStyle>
          <a:p>
            <a:pPr lvl="0"/>
            <a:r>
              <a:rPr lang="en-US" dirty="0"/>
              <a:t>Edit Master text styles</a:t>
            </a:r>
          </a:p>
          <a:p>
            <a:pPr lvl="2"/>
            <a:r>
              <a:rPr lang="en-US" dirty="0"/>
              <a:t>Second level</a:t>
            </a:r>
          </a:p>
          <a:p>
            <a:pPr lvl="3"/>
            <a:r>
              <a:rPr lang="en-US" dirty="0"/>
              <a:t>Third level</a:t>
            </a:r>
          </a:p>
        </p:txBody>
      </p:sp>
    </p:spTree>
    <p:extLst>
      <p:ext uri="{BB962C8B-B14F-4D97-AF65-F5344CB8AC3E}">
        <p14:creationId xmlns:p14="http://schemas.microsoft.com/office/powerpoint/2010/main" val="369909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336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6491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pic>
        <p:nvPicPr>
          <p:cNvPr id="9" name="Picture 8"/>
          <p:cNvPicPr>
            <a:picLocks noChangeAspect="1"/>
          </p:cNvPicPr>
          <p:nvPr/>
        </p:nvPicPr>
        <p:blipFill>
          <a:blip r:embed="rId2"/>
          <a:stretch>
            <a:fillRect/>
          </a:stretch>
        </p:blipFill>
        <p:spPr bwMode="black">
          <a:xfrm>
            <a:off x="419205" y="6095768"/>
            <a:ext cx="2255520" cy="640631"/>
          </a:xfrm>
          <a:prstGeom prst="rect">
            <a:avLst/>
          </a:prstGeom>
        </p:spPr>
      </p:pic>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solidFill>
                  <a:schemeClr val="bg1"/>
                </a:solidFill>
              </a:rPr>
              <a:t>DXC Proprietary and Confidential</a:t>
            </a:r>
          </a:p>
        </p:txBody>
      </p:sp>
      <p:sp>
        <p:nvSpPr>
          <p:cNvPr id="18"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bg1"/>
                </a:solidFill>
              </a:rPr>
              <a:pPr algn="r" defTabSz="512961">
                <a:spcBef>
                  <a:spcPts val="0"/>
                </a:spcBef>
              </a:pPr>
              <a:t>August 7, 2019</a:t>
            </a:fld>
            <a:endParaRPr lang="en-US" sz="875" b="0" dirty="0">
              <a:solidFill>
                <a:schemeClr val="bg1"/>
              </a:solidFill>
            </a:endParaRPr>
          </a:p>
        </p:txBody>
      </p:sp>
    </p:spTree>
    <p:extLst>
      <p:ext uri="{BB962C8B-B14F-4D97-AF65-F5344CB8AC3E}">
        <p14:creationId xmlns:p14="http://schemas.microsoft.com/office/powerpoint/2010/main" val="62805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b="0"/>
            </a:lvl1pPr>
            <a:lvl2pPr marL="342900" indent="-342900">
              <a:buFont typeface="Arial" panose="020B0604020202020204" pitchFamily="34" charset="0"/>
              <a:buChar char="•"/>
              <a:defRPr sz="2400"/>
            </a:lvl2pPr>
            <a:lvl3pPr marL="914400" indent="-287338">
              <a:buSzPct val="75000"/>
              <a:buFont typeface="Courier New" panose="02070309020205020404" pitchFamily="49" charset="0"/>
              <a:buChar char="o"/>
              <a:defRPr sz="2400"/>
            </a:lvl3pPr>
            <a:lvl4pPr marL="627063" indent="-285750">
              <a:buFont typeface="Arial" pitchFamily="34" charset="0"/>
              <a:buChar char="–"/>
              <a:defRPr sz="2000"/>
            </a:lvl4pPr>
            <a:lvl5pPr marL="428625" indent="-142875">
              <a:buFont typeface="Arial" pitchFamily="34" charset="0"/>
              <a:buChar char="–"/>
              <a:defRPr/>
            </a:lvl5pPr>
            <a:lvl6pPr marL="571500" indent="-142875">
              <a:buFont typeface="Arial" pitchFamily="34" charset="0"/>
              <a:buChar char="–"/>
              <a:defRPr baseline="0"/>
            </a:lvl6pPr>
            <a:lvl7pPr marL="714375" indent="-142875">
              <a:buFont typeface="Arial" pitchFamily="34" charset="0"/>
              <a:buChar char="–"/>
              <a:defRPr baseline="0"/>
            </a:lvl7pPr>
            <a:lvl8pPr marL="857250" indent="-142875">
              <a:buFont typeface="Arial" pitchFamily="34" charset="0"/>
              <a:buChar char="–"/>
              <a:defRPr baseline="0"/>
            </a:lvl8pPr>
            <a:lvl9pPr marL="1000125" indent="-142875">
              <a:buFont typeface="Arial" pitchFamily="34" charset="0"/>
              <a:buChar char="–"/>
              <a:defRPr baseline="0"/>
            </a:lvl9pPr>
          </a:lstStyle>
          <a:p>
            <a:pPr lvl="1"/>
            <a:r>
              <a:rPr lang="en-US" dirty="0"/>
              <a:t>Edit Master text styles</a:t>
            </a:r>
          </a:p>
          <a:p>
            <a:pPr lvl="3"/>
            <a:r>
              <a:rPr lang="en-US" dirty="0"/>
              <a:t>Second level</a:t>
            </a:r>
          </a:p>
          <a:p>
            <a:pPr lvl="2"/>
            <a:r>
              <a:rPr lang="en-US" dirty="0"/>
              <a:t>Third level	</a:t>
            </a:r>
          </a:p>
        </p:txBody>
      </p:sp>
    </p:spTree>
    <p:extLst>
      <p:ext uri="{BB962C8B-B14F-4D97-AF65-F5344CB8AC3E}">
        <p14:creationId xmlns:p14="http://schemas.microsoft.com/office/powerpoint/2010/main" val="112319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a:lvl1pPr>
            <a:lvl2pPr marL="627063" indent="-285750">
              <a:spcBef>
                <a:spcPts val="375"/>
              </a:spcBef>
              <a:buFont typeface="Arial" panose="020B0604020202020204" pitchFamily="34" charset="0"/>
              <a:buChar char="-"/>
              <a:defRPr/>
            </a:lvl2pPr>
            <a:lvl3pPr marL="914400" indent="-287338">
              <a:spcBef>
                <a:spcPts val="375"/>
              </a:spcBef>
              <a:buSzPct val="75000"/>
              <a:buFont typeface="Courier New" panose="02070309020205020404" pitchFamily="49" charset="0"/>
              <a:buChar char="o"/>
              <a:defRPr sz="1800"/>
            </a:lvl3pPr>
            <a:lvl4pPr marL="571500" indent="-142875">
              <a:spcBef>
                <a:spcPts val="375"/>
              </a:spcBef>
              <a:buFont typeface="Arial" pitchFamily="34" charset="0"/>
              <a:buChar char="–"/>
              <a:defRPr/>
            </a:lvl4pPr>
            <a:lvl5pPr marL="714375" indent="-142875">
              <a:spcBef>
                <a:spcPts val="375"/>
              </a:spcBef>
              <a:buFont typeface="Arial" pitchFamily="34" charset="0"/>
              <a:buChar char="–"/>
              <a:defRPr/>
            </a:lvl5pPr>
            <a:lvl6pPr marL="857250" indent="-142875">
              <a:spcBef>
                <a:spcPts val="375"/>
              </a:spcBef>
              <a:buFont typeface="Arial" pitchFamily="34" charset="0"/>
              <a:buChar char="–"/>
              <a:defRPr baseline="0"/>
            </a:lvl6pPr>
            <a:lvl7pPr marL="1000125" indent="-142875">
              <a:spcBef>
                <a:spcPts val="375"/>
              </a:spcBef>
              <a:buFont typeface="Arial" pitchFamily="34" charset="0"/>
              <a:buChar char="–"/>
              <a:defRPr baseline="0"/>
            </a:lvl7pPr>
            <a:lvl8pPr marL="1143000" indent="-142875">
              <a:spcBef>
                <a:spcPts val="375"/>
              </a:spcBef>
              <a:buFont typeface="Arial" pitchFamily="34" charset="0"/>
              <a:buChar char="–"/>
              <a:defRPr baseline="0"/>
            </a:lvl8pPr>
            <a:lvl9pPr marL="1285875" indent="-142875">
              <a:spcBef>
                <a:spcPts val="375"/>
              </a:spcBef>
              <a:buFont typeface="Arial" pitchFamily="34" charset="0"/>
              <a:buChar char="–"/>
              <a:defRPr baseline="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191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29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2"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1"/>
          <p:cNvSpPr>
            <a:spLocks noGrp="1"/>
          </p:cNvSpPr>
          <p:nvPr>
            <p:ph type="ctrTitle"/>
          </p:nvPr>
        </p:nvSpPr>
        <p:spPr>
          <a:xfrm>
            <a:off x="571500" y="1714500"/>
            <a:ext cx="8382000" cy="2438400"/>
          </a:xfrm>
        </p:spPr>
        <p:txBody>
          <a:bodyPr anchor="b" anchorCtr="0">
            <a:noAutofit/>
          </a:bodyPr>
          <a:lstStyle>
            <a:lvl1pPr>
              <a:defRPr sz="4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p:cNvPicPr>
            <a:picLocks noChangeAspect="1"/>
          </p:cNvPicPr>
          <p:nvPr/>
        </p:nvPicPr>
        <p:blipFill>
          <a:blip r:embed="rId2"/>
          <a:stretch>
            <a:fillRect/>
          </a:stretch>
        </p:blipFill>
        <p:spPr bwMode="black">
          <a:xfrm>
            <a:off x="9518968" y="6095768"/>
            <a:ext cx="2255520" cy="640631"/>
          </a:xfrm>
          <a:prstGeom prst="rect">
            <a:avLst/>
          </a:prstGeom>
        </p:spPr>
      </p:pic>
      <p:sp>
        <p:nvSpPr>
          <p:cNvPr id="8" name="Footer Placeholder 4"/>
          <p:cNvSpPr txBox="1">
            <a:spLocks/>
          </p:cNvSpPr>
          <p:nvPr/>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688" dirty="0">
                <a:solidFill>
                  <a:schemeClr val="bg1"/>
                </a:solidFill>
              </a:rPr>
              <a:t>DXC Proprietary and Confidential</a:t>
            </a:r>
          </a:p>
        </p:txBody>
      </p:sp>
      <p:sp>
        <p:nvSpPr>
          <p:cNvPr id="9" name="Text Box 115"/>
          <p:cNvSpPr txBox="1">
            <a:spLocks noChangeArrowheads="1"/>
          </p:cNvSpPr>
          <p:nvPr/>
        </p:nvSpPr>
        <p:spPr bwMode="auto">
          <a:xfrm>
            <a:off x="9906001" y="533400"/>
            <a:ext cx="1714500" cy="228600"/>
          </a:xfrm>
          <a:prstGeom prst="rect">
            <a:avLst/>
          </a:prstGeom>
          <a:noFill/>
          <a:ln w="9525">
            <a:noFill/>
            <a:miter lim="800000"/>
            <a:headEnd/>
            <a:tailEnd/>
          </a:ln>
          <a:effectLst/>
        </p:spPr>
        <p:txBody>
          <a:bodyPr wrap="none" lIns="0" tIns="0" rIns="0" bIns="0" anchor="t"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August 7, 2019</a:t>
            </a:fld>
            <a:endParaRPr lang="en-US" sz="875" b="0" dirty="0">
              <a:solidFill>
                <a:schemeClr val="tx1"/>
              </a:solidFill>
            </a:endParaRPr>
          </a:p>
        </p:txBody>
      </p:sp>
    </p:spTree>
    <p:extLst>
      <p:ext uri="{BB962C8B-B14F-4D97-AF65-F5344CB8AC3E}">
        <p14:creationId xmlns:p14="http://schemas.microsoft.com/office/powerpoint/2010/main" val="129481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02">
    <p:spTree>
      <p:nvGrpSpPr>
        <p:cNvPr id="1" name=""/>
        <p:cNvGrpSpPr/>
        <p:nvPr/>
      </p:nvGrpSpPr>
      <p:grpSpPr>
        <a:xfrm>
          <a:off x="0" y="0"/>
          <a:ext cx="0" cy="0"/>
          <a:chOff x="0" y="0"/>
          <a:chExt cx="0" cy="0"/>
        </a:xfrm>
      </p:grpSpPr>
      <p:grpSp>
        <p:nvGrpSpPr>
          <p:cNvPr id="9" name="Group 8"/>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p:nvPicPr>
        <p:blipFill>
          <a:blip r:embed="rId2"/>
          <a:stretch>
            <a:fillRect/>
          </a:stretch>
        </p:blipFill>
        <p:spPr bwMode="black">
          <a:xfrm>
            <a:off x="419205" y="6095768"/>
            <a:ext cx="2255520" cy="640631"/>
          </a:xfrm>
          <a:prstGeom prst="rect">
            <a:avLst/>
          </a:prstGeom>
        </p:spPr>
      </p:pic>
      <p:sp>
        <p:nvSpPr>
          <p:cNvPr id="8" name="Freeform 9"/>
          <p:cNvSpPr>
            <a:spLocks noChangeAspect="1"/>
          </p:cNvSpPr>
          <p:nvPr/>
        </p:nvSpPr>
        <p:spPr bwMode="black">
          <a:xfrm>
            <a:off x="302365" y="-1"/>
            <a:ext cx="608531"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15" name="Title 1"/>
          <p:cNvSpPr>
            <a:spLocks noGrp="1"/>
          </p:cNvSpPr>
          <p:nvPr>
            <p:ph type="ctrTitle"/>
          </p:nvPr>
        </p:nvSpPr>
        <p:spPr>
          <a:xfrm>
            <a:off x="571500" y="533400"/>
            <a:ext cx="8382000" cy="2857500"/>
          </a:xfrm>
        </p:spPr>
        <p:txBody>
          <a:bodyPr anchor="b" anchorCtr="0">
            <a:noAutofit/>
          </a:bodyPr>
          <a:lstStyle>
            <a:lvl1pPr>
              <a:defRPr sz="375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175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
        <p:nvSpPr>
          <p:cNvPr id="19"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August 7, 2019</a:t>
            </a:fld>
            <a:endParaRPr lang="en-US" sz="875" b="0" dirty="0">
              <a:solidFill>
                <a:schemeClr val="tx1"/>
              </a:solidFill>
            </a:endParaRPr>
          </a:p>
        </p:txBody>
      </p:sp>
    </p:spTree>
    <p:extLst>
      <p:ext uri="{BB962C8B-B14F-4D97-AF65-F5344CB8AC3E}">
        <p14:creationId xmlns:p14="http://schemas.microsoft.com/office/powerpoint/2010/main" val="80313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pic>
        <p:nvPicPr>
          <p:cNvPr id="9" name="Picture 8"/>
          <p:cNvPicPr>
            <a:picLocks noChangeAspect="1"/>
          </p:cNvPicPr>
          <p:nvPr/>
        </p:nvPicPr>
        <p:blipFill>
          <a:blip r:embed="rId2"/>
          <a:stretch>
            <a:fillRect/>
          </a:stretch>
        </p:blipFill>
        <p:spPr bwMode="black">
          <a:xfrm>
            <a:off x="419205" y="6095768"/>
            <a:ext cx="2255520" cy="640631"/>
          </a:xfrm>
          <a:prstGeom prst="rect">
            <a:avLst/>
          </a:prstGeom>
        </p:spPr>
      </p:pic>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solidFill>
                  <a:schemeClr val="bg1"/>
                </a:solidFill>
              </a:rPr>
              <a:t>DXC Proprietary and Confidential</a:t>
            </a:r>
          </a:p>
        </p:txBody>
      </p:sp>
      <p:sp>
        <p:nvSpPr>
          <p:cNvPr id="18"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bg1"/>
                </a:solidFill>
              </a:rPr>
              <a:pPr algn="r" defTabSz="512961">
                <a:spcBef>
                  <a:spcPts val="0"/>
                </a:spcBef>
              </a:pPr>
              <a:t>August 7, 2019</a:t>
            </a:fld>
            <a:endParaRPr lang="en-US" sz="875" b="0" dirty="0">
              <a:solidFill>
                <a:schemeClr val="bg1"/>
              </a:solidFill>
            </a:endParaRPr>
          </a:p>
        </p:txBody>
      </p:sp>
    </p:spTree>
    <p:extLst>
      <p:ext uri="{BB962C8B-B14F-4D97-AF65-F5344CB8AC3E}">
        <p14:creationId xmlns:p14="http://schemas.microsoft.com/office/powerpoint/2010/main" val="238767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71500" y="1714499"/>
            <a:ext cx="11049000" cy="4267730"/>
          </a:xfrm>
        </p:spPr>
        <p:txBody>
          <a:bodyPr numCol="2" spcCol="457200">
            <a:normAutofit/>
          </a:bodyPr>
          <a:lstStyle>
            <a:lvl1pPr marL="342900" indent="-342900">
              <a:spcBef>
                <a:spcPts val="563"/>
              </a:spcBef>
              <a:buFont typeface="Arial" panose="020B0604020202020204" pitchFamily="34" charset="0"/>
              <a:buChar char="•"/>
              <a:tabLst>
                <a:tab pos="3960813" algn="r"/>
              </a:tabLst>
              <a:defRPr sz="2400"/>
            </a:lvl1pPr>
            <a:lvl2pPr marL="428625" indent="-142875">
              <a:spcBef>
                <a:spcPts val="375"/>
              </a:spcBef>
              <a:buFont typeface="Arial" pitchFamily="34" charset="0"/>
              <a:buChar char="–"/>
              <a:tabLst>
                <a:tab pos="3960813" algn="r"/>
              </a:tabLst>
              <a:defRPr sz="1250"/>
            </a:lvl2pPr>
            <a:lvl3pPr marL="571500" indent="-142875">
              <a:spcBef>
                <a:spcPts val="375"/>
              </a:spcBef>
              <a:buFont typeface="Arial" pitchFamily="34" charset="0"/>
              <a:buChar char="–"/>
              <a:tabLst>
                <a:tab pos="3960813" algn="r"/>
              </a:tabLst>
              <a:defRPr sz="1250"/>
            </a:lvl3pPr>
            <a:lvl4pPr marL="714375" indent="-142875">
              <a:spcBef>
                <a:spcPts val="375"/>
              </a:spcBef>
              <a:buFont typeface="Arial" pitchFamily="34" charset="0"/>
              <a:buChar char="–"/>
              <a:tabLst>
                <a:tab pos="3960813" algn="r"/>
              </a:tabLst>
              <a:defRPr sz="1250"/>
            </a:lvl4pPr>
            <a:lvl5pPr marL="857250" indent="-142875">
              <a:spcBef>
                <a:spcPts val="375"/>
              </a:spcBef>
              <a:buFont typeface="Arial" pitchFamily="34" charset="0"/>
              <a:buChar char="–"/>
              <a:tabLst>
                <a:tab pos="3960813" algn="r"/>
              </a:tabLst>
              <a:defRPr sz="1250"/>
            </a:lvl5pPr>
            <a:lvl6pPr marL="1000125" indent="-142875">
              <a:spcBef>
                <a:spcPts val="375"/>
              </a:spcBef>
              <a:buFont typeface="Arial" pitchFamily="34" charset="0"/>
              <a:buChar char="–"/>
              <a:tabLst>
                <a:tab pos="3960813" algn="r"/>
              </a:tabLst>
              <a:defRPr sz="1250" baseline="0"/>
            </a:lvl6pPr>
            <a:lvl7pPr marL="1143000" indent="-142875">
              <a:spcBef>
                <a:spcPts val="375"/>
              </a:spcBef>
              <a:buFont typeface="Arial" pitchFamily="34" charset="0"/>
              <a:buChar char="–"/>
              <a:tabLst>
                <a:tab pos="3960813" algn="r"/>
              </a:tabLst>
              <a:defRPr sz="1250" baseline="0"/>
            </a:lvl7pPr>
            <a:lvl8pPr marL="1285875" indent="-142875">
              <a:spcBef>
                <a:spcPts val="375"/>
              </a:spcBef>
              <a:buFont typeface="Arial" pitchFamily="34" charset="0"/>
              <a:buChar char="–"/>
              <a:tabLst>
                <a:tab pos="3960813" algn="r"/>
              </a:tabLst>
              <a:defRPr sz="1250" baseline="0"/>
            </a:lvl8pPr>
            <a:lvl9pPr marL="1428750" indent="-142875">
              <a:spcBef>
                <a:spcPts val="375"/>
              </a:spcBef>
              <a:buFont typeface="Arial" pitchFamily="34" charset="0"/>
              <a:buChar char="–"/>
              <a:tabLst>
                <a:tab pos="3960813" algn="r"/>
              </a:tabLst>
              <a:defRPr sz="1250" baseline="0"/>
            </a:lvl9pPr>
          </a:lstStyle>
          <a:p>
            <a:pPr lvl="0"/>
            <a:r>
              <a:rPr lang="en-US" dirty="0"/>
              <a:t>Edit Master text styles</a:t>
            </a:r>
          </a:p>
        </p:txBody>
      </p:sp>
    </p:spTree>
    <p:extLst>
      <p:ext uri="{BB962C8B-B14F-4D97-AF65-F5344CB8AC3E}">
        <p14:creationId xmlns:p14="http://schemas.microsoft.com/office/powerpoint/2010/main" val="261430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373592" y="0"/>
            <a:ext cx="468701"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Placeholder 1"/>
          <p:cNvSpPr>
            <a:spLocks noGrp="1"/>
          </p:cNvSpPr>
          <p:nvPr>
            <p:ph type="title"/>
          </p:nvPr>
        </p:nvSpPr>
        <p:spPr>
          <a:xfrm>
            <a:off x="571500" y="533137"/>
            <a:ext cx="11049000" cy="1181363"/>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571501" y="1714501"/>
            <a:ext cx="9334500" cy="4267729"/>
          </a:xfrm>
          <a:prstGeom prst="rect">
            <a:avLst/>
          </a:prstGeom>
        </p:spPr>
        <p:txBody>
          <a:bodyPr vert="horz" lIns="0" tIns="0" rIns="0" bIns="0" rtlCol="0">
            <a:normAutofit/>
          </a:bodyPr>
          <a:lstStyle/>
          <a:p>
            <a:pPr lvl="0"/>
            <a:r>
              <a:rPr lang="en-US" dirty="0"/>
              <a:t>Edit Master text styles</a:t>
            </a:r>
          </a:p>
          <a:p>
            <a:pPr lvl="2"/>
            <a:r>
              <a:rPr lang="en-US" dirty="0"/>
              <a:t>Second level</a:t>
            </a:r>
          </a:p>
          <a:p>
            <a:pPr lvl="3"/>
            <a:r>
              <a:rPr lang="en-US" dirty="0"/>
              <a:t>Third level</a:t>
            </a:r>
          </a:p>
        </p:txBody>
      </p:sp>
      <p:pic>
        <p:nvPicPr>
          <p:cNvPr id="7" name="Picture 6"/>
          <p:cNvPicPr>
            <a:picLocks noChangeAspect="1"/>
          </p:cNvPicPr>
          <p:nvPr/>
        </p:nvPicPr>
        <p:blipFill>
          <a:blip r:embed="rId7"/>
          <a:stretch>
            <a:fillRect/>
          </a:stretch>
        </p:blipFill>
        <p:spPr bwMode="black">
          <a:xfrm>
            <a:off x="454025" y="6188075"/>
            <a:ext cx="1706880" cy="484802"/>
          </a:xfrm>
          <a:prstGeom prst="rect">
            <a:avLst/>
          </a:prstGeom>
        </p:spPr>
      </p:pic>
      <p:sp>
        <p:nvSpPr>
          <p:cNvPr id="60"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ts val="0"/>
              </a:spcBef>
            </a:pPr>
            <a:fld id="{03C7D0F0-10D5-4191-B6F4-99306F468FEF}" type="datetime4">
              <a:rPr lang="en-US" sz="688" b="0" smtClean="0">
                <a:solidFill>
                  <a:schemeClr val="tx1"/>
                </a:solidFill>
              </a:rPr>
              <a:pPr algn="r" defTabSz="512961">
                <a:spcBef>
                  <a:spcPts val="0"/>
                </a:spcBef>
              </a:pPr>
              <a:t>August 7, 2019</a:t>
            </a:fld>
            <a:endParaRPr lang="en-US" sz="688" b="0" dirty="0">
              <a:solidFill>
                <a:schemeClr val="tx1"/>
              </a:solidFill>
            </a:endParaRPr>
          </a:p>
        </p:txBody>
      </p:sp>
      <p:sp>
        <p:nvSpPr>
          <p:cNvPr id="61"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ts val="0"/>
              </a:spcBef>
            </a:pPr>
            <a:fld id="{18E29826-F105-4F77-B977-03F4A4723A21}" type="slidenum">
              <a:rPr lang="en-US" sz="688" b="1" smtClean="0">
                <a:solidFill>
                  <a:schemeClr val="tx1"/>
                </a:solidFill>
              </a:rPr>
              <a:pPr algn="r" defTabSz="512961">
                <a:spcBef>
                  <a:spcPts val="0"/>
                </a:spcBef>
              </a:pPr>
              <a:t>‹#›</a:t>
            </a:fld>
            <a:endParaRPr lang="en-US" sz="688" b="1" dirty="0">
              <a:solidFill>
                <a:schemeClr val="tx1"/>
              </a:solidFill>
            </a:endParaRPr>
          </a:p>
        </p:txBody>
      </p:sp>
    </p:spTree>
    <p:extLst>
      <p:ext uri="{BB962C8B-B14F-4D97-AF65-F5344CB8AC3E}">
        <p14:creationId xmlns:p14="http://schemas.microsoft.com/office/powerpoint/2010/main" val="2963151669"/>
      </p:ext>
    </p:extLst>
  </p:cSld>
  <p:clrMap bg1="lt1" tx1="dk1" bg2="lt2" tx2="dk2" accent1="accent1" accent2="accent2" accent3="accent3" accent4="accent4" accent5="accent5" accent6="accent6" hlink="hlink" folHlink="folHlink"/>
  <p:sldLayoutIdLst>
    <p:sldLayoutId id="2147483895" r:id="rId1"/>
    <p:sldLayoutId id="2147483897" r:id="rId2"/>
    <p:sldLayoutId id="2147483902" r:id="rId3"/>
    <p:sldLayoutId id="2147483903" r:id="rId4"/>
    <p:sldLayoutId id="214748390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ts val="750"/>
        </a:spcBef>
        <a:buFont typeface="Arial" panose="020B0604020202020204" pitchFamily="34" charset="0"/>
        <a:buChar char="•"/>
        <a:defRPr sz="2400" b="0" kern="1200">
          <a:solidFill>
            <a:schemeClr val="tx1"/>
          </a:solidFill>
          <a:latin typeface="+mn-lt"/>
          <a:ea typeface="+mn-ea"/>
          <a:cs typeface="+mn-cs"/>
        </a:defRPr>
      </a:lvl1pPr>
      <a:lvl2pPr marL="342900" indent="-342900" algn="l" defTabSz="914400" rtl="0" eaLnBrk="1" latinLnBrk="0" hangingPunct="1">
        <a:spcBef>
          <a:spcPts val="750"/>
        </a:spcBef>
        <a:buFont typeface="Arial" panose="020B0604020202020204" pitchFamily="34" charset="0"/>
        <a:buChar char="•"/>
        <a:defRPr sz="2000" kern="1200">
          <a:solidFill>
            <a:schemeClr val="tx1"/>
          </a:solidFill>
          <a:latin typeface="+mn-lt"/>
          <a:ea typeface="+mn-ea"/>
          <a:cs typeface="+mn-cs"/>
        </a:defRPr>
      </a:lvl2pPr>
      <a:lvl3pPr marL="630238" indent="-285750" algn="l" defTabSz="914400" rtl="0" eaLnBrk="1" latinLnBrk="0" hangingPunct="1">
        <a:spcBef>
          <a:spcPts val="750"/>
        </a:spcBef>
        <a:buFont typeface="Arial" panose="020B0604020202020204" pitchFamily="34" charset="0"/>
        <a:buChar char="-"/>
        <a:tabLst/>
        <a:defRPr sz="2000" kern="1200">
          <a:solidFill>
            <a:schemeClr val="tx1"/>
          </a:solidFill>
          <a:latin typeface="+mn-lt"/>
          <a:ea typeface="+mn-ea"/>
          <a:cs typeface="+mn-cs"/>
        </a:defRPr>
      </a:lvl3pPr>
      <a:lvl4pPr marL="914400" indent="-284163" algn="l" defTabSz="914400" rtl="0" eaLnBrk="1" latinLnBrk="0" hangingPunct="1">
        <a:spcBef>
          <a:spcPts val="375"/>
        </a:spcBef>
        <a:buFont typeface="Courier New" panose="02070309020205020404" pitchFamily="49" charset="0"/>
        <a:buChar char="o"/>
        <a:tabLst/>
        <a:defRPr sz="160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p:bodyStyle>
    <p:otherStyle>
      <a:defPPr>
        <a:defRPr lang="en-US"/>
      </a:defPPr>
      <a:lvl1pPr marL="0" algn="l" defTabSz="914400" rtl="0" eaLnBrk="1" latinLnBrk="0" hangingPunct="1">
        <a:defRPr sz="1125" kern="1200">
          <a:solidFill>
            <a:schemeClr val="tx1"/>
          </a:solidFill>
          <a:latin typeface="+mn-lt"/>
          <a:ea typeface="+mn-ea"/>
          <a:cs typeface="+mn-cs"/>
        </a:defRPr>
      </a:lvl1pPr>
      <a:lvl2pPr marL="457200" algn="l" defTabSz="914400" rtl="0" eaLnBrk="1" latinLnBrk="0" hangingPunct="1">
        <a:defRPr sz="1125" kern="1200">
          <a:solidFill>
            <a:schemeClr val="tx1"/>
          </a:solidFill>
          <a:latin typeface="+mn-lt"/>
          <a:ea typeface="+mn-ea"/>
          <a:cs typeface="+mn-cs"/>
        </a:defRPr>
      </a:lvl2pPr>
      <a:lvl3pPr marL="914400" algn="l" defTabSz="914400" rtl="0" eaLnBrk="1" latinLnBrk="0" hangingPunct="1">
        <a:defRPr sz="1125" kern="1200">
          <a:solidFill>
            <a:schemeClr val="tx1"/>
          </a:solidFill>
          <a:latin typeface="+mn-lt"/>
          <a:ea typeface="+mn-ea"/>
          <a:cs typeface="+mn-cs"/>
        </a:defRPr>
      </a:lvl3pPr>
      <a:lvl4pPr marL="1371600" algn="l" defTabSz="914400" rtl="0" eaLnBrk="1" latinLnBrk="0" hangingPunct="1">
        <a:defRPr sz="1125" kern="1200">
          <a:solidFill>
            <a:schemeClr val="tx1"/>
          </a:solidFill>
          <a:latin typeface="+mn-lt"/>
          <a:ea typeface="+mn-ea"/>
          <a:cs typeface="+mn-cs"/>
        </a:defRPr>
      </a:lvl4pPr>
      <a:lvl5pPr marL="1828800" algn="l" defTabSz="914400" rtl="0" eaLnBrk="1" latinLnBrk="0" hangingPunct="1">
        <a:defRPr sz="1125" kern="1200">
          <a:solidFill>
            <a:schemeClr val="tx1"/>
          </a:solidFill>
          <a:latin typeface="+mn-lt"/>
          <a:ea typeface="+mn-ea"/>
          <a:cs typeface="+mn-cs"/>
        </a:defRPr>
      </a:lvl5pPr>
      <a:lvl6pPr marL="2286000" algn="l" defTabSz="914400" rtl="0" eaLnBrk="1" latinLnBrk="0" hangingPunct="1">
        <a:defRPr sz="1125" kern="1200">
          <a:solidFill>
            <a:schemeClr val="tx1"/>
          </a:solidFill>
          <a:latin typeface="+mn-lt"/>
          <a:ea typeface="+mn-ea"/>
          <a:cs typeface="+mn-cs"/>
        </a:defRPr>
      </a:lvl6pPr>
      <a:lvl7pPr marL="2743200" algn="l" defTabSz="914400" rtl="0" eaLnBrk="1" latinLnBrk="0" hangingPunct="1">
        <a:defRPr sz="1125" kern="1200">
          <a:solidFill>
            <a:schemeClr val="tx1"/>
          </a:solidFill>
          <a:latin typeface="+mn-lt"/>
          <a:ea typeface="+mn-ea"/>
          <a:cs typeface="+mn-cs"/>
        </a:defRPr>
      </a:lvl7pPr>
      <a:lvl8pPr marL="3200400" algn="l" defTabSz="914400" rtl="0" eaLnBrk="1" latinLnBrk="0" hangingPunct="1">
        <a:defRPr sz="1125" kern="1200">
          <a:solidFill>
            <a:schemeClr val="tx1"/>
          </a:solidFill>
          <a:latin typeface="+mn-lt"/>
          <a:ea typeface="+mn-ea"/>
          <a:cs typeface="+mn-cs"/>
        </a:defRPr>
      </a:lvl8pPr>
      <a:lvl9pPr marL="3657600" algn="l" defTabSz="914400" rtl="0" eaLnBrk="1" latinLnBrk="0" hangingPunct="1">
        <a:defRPr sz="112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6144" userDrawn="1">
          <p15:clr>
            <a:srgbClr val="F26B43"/>
          </p15:clr>
        </p15:guide>
        <p15:guide id="3" pos="576" userDrawn="1">
          <p15:clr>
            <a:srgbClr val="F26B43"/>
          </p15:clr>
        </p15:guide>
        <p15:guide id="4" pos="4032" userDrawn="1">
          <p15:clr>
            <a:srgbClr val="F26B43"/>
          </p15:clr>
        </p15:guide>
        <p15:guide id="5" pos="4416" userDrawn="1">
          <p15:clr>
            <a:srgbClr val="F26B43"/>
          </p15:clr>
        </p15:guide>
        <p15:guide id="6" pos="5952" userDrawn="1">
          <p15:clr>
            <a:srgbClr val="F26B43"/>
          </p15:clr>
        </p15:guide>
        <p15:guide id="7" pos="6336" userDrawn="1">
          <p15:clr>
            <a:srgbClr val="F26B43"/>
          </p15:clr>
        </p15:guide>
        <p15:guide id="8" pos="7872" userDrawn="1">
          <p15:clr>
            <a:srgbClr val="F26B43"/>
          </p15:clr>
        </p15:guide>
        <p15:guide id="9" pos="8256" userDrawn="1">
          <p15:clr>
            <a:srgbClr val="F26B43"/>
          </p15:clr>
        </p15:guide>
        <p15:guide id="10" pos="9984" userDrawn="1">
          <p15:clr>
            <a:srgbClr val="F26B43"/>
          </p15:clr>
        </p15:guide>
        <p15:guide id="11" pos="11712"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373592" y="0"/>
            <a:ext cx="468701"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Placeholder 1"/>
          <p:cNvSpPr>
            <a:spLocks noGrp="1"/>
          </p:cNvSpPr>
          <p:nvPr>
            <p:ph type="title"/>
          </p:nvPr>
        </p:nvSpPr>
        <p:spPr>
          <a:xfrm>
            <a:off x="571500" y="533137"/>
            <a:ext cx="11049000" cy="1181363"/>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571501" y="1714501"/>
            <a:ext cx="9334500" cy="4267729"/>
          </a:xfrm>
          <a:prstGeom prst="rect">
            <a:avLst/>
          </a:prstGeom>
        </p:spPr>
        <p:txBody>
          <a:bodyPr vert="horz" lIns="0" tIns="0" rIns="0" bIns="0" rtlCol="0">
            <a:normAutofit/>
          </a:bodyPr>
          <a:lstStyle/>
          <a:p>
            <a:pPr lvl="0"/>
            <a:r>
              <a:rPr lang="en-US" dirty="0"/>
              <a:t>Edit Master text styles</a:t>
            </a:r>
          </a:p>
          <a:p>
            <a:pPr lvl="2"/>
            <a:r>
              <a:rPr lang="en-US" dirty="0"/>
              <a:t>Second level</a:t>
            </a:r>
          </a:p>
          <a:p>
            <a:pPr lvl="3"/>
            <a:r>
              <a:rPr lang="en-US" dirty="0"/>
              <a:t>Third level</a:t>
            </a:r>
          </a:p>
        </p:txBody>
      </p:sp>
      <p:pic>
        <p:nvPicPr>
          <p:cNvPr id="7" name="Picture 6"/>
          <p:cNvPicPr>
            <a:picLocks noChangeAspect="1"/>
          </p:cNvPicPr>
          <p:nvPr/>
        </p:nvPicPr>
        <p:blipFill>
          <a:blip r:embed="rId9"/>
          <a:stretch>
            <a:fillRect/>
          </a:stretch>
        </p:blipFill>
        <p:spPr bwMode="black">
          <a:xfrm>
            <a:off x="454025" y="6188075"/>
            <a:ext cx="1706880" cy="484802"/>
          </a:xfrm>
          <a:prstGeom prst="rect">
            <a:avLst/>
          </a:prstGeom>
        </p:spPr>
      </p:pic>
      <p:sp>
        <p:nvSpPr>
          <p:cNvPr id="60"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ts val="0"/>
              </a:spcBef>
            </a:pPr>
            <a:fld id="{03C7D0F0-10D5-4191-B6F4-99306F468FEF}" type="datetime4">
              <a:rPr lang="en-US" sz="688" b="0" smtClean="0">
                <a:solidFill>
                  <a:schemeClr val="tx1"/>
                </a:solidFill>
              </a:rPr>
              <a:pPr algn="r" defTabSz="512961">
                <a:spcBef>
                  <a:spcPts val="0"/>
                </a:spcBef>
              </a:pPr>
              <a:t>August 7, 2019</a:t>
            </a:fld>
            <a:endParaRPr lang="en-US" sz="688" b="0" dirty="0">
              <a:solidFill>
                <a:schemeClr val="tx1"/>
              </a:solidFill>
            </a:endParaRPr>
          </a:p>
        </p:txBody>
      </p:sp>
      <p:sp>
        <p:nvSpPr>
          <p:cNvPr id="61"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ts val="0"/>
              </a:spcBef>
            </a:pPr>
            <a:fld id="{18E29826-F105-4F77-B977-03F4A4723A21}" type="slidenum">
              <a:rPr lang="en-US" sz="688" b="1" smtClean="0">
                <a:solidFill>
                  <a:schemeClr val="tx1"/>
                </a:solidFill>
              </a:rPr>
              <a:pPr algn="r" defTabSz="512961">
                <a:spcBef>
                  <a:spcPts val="0"/>
                </a:spcBef>
              </a:pPr>
              <a:t>‹#›</a:t>
            </a:fld>
            <a:endParaRPr lang="en-US" sz="688" b="1" dirty="0">
              <a:solidFill>
                <a:schemeClr val="tx1"/>
              </a:solidFill>
            </a:endParaRPr>
          </a:p>
        </p:txBody>
      </p:sp>
    </p:spTree>
    <p:extLst>
      <p:ext uri="{BB962C8B-B14F-4D97-AF65-F5344CB8AC3E}">
        <p14:creationId xmlns:p14="http://schemas.microsoft.com/office/powerpoint/2010/main" val="1780689723"/>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ts val="750"/>
        </a:spcBef>
        <a:buFont typeface="Arial" panose="020B0604020202020204" pitchFamily="34" charset="0"/>
        <a:buChar char="•"/>
        <a:defRPr sz="2400" b="0" kern="1200">
          <a:solidFill>
            <a:schemeClr val="tx1"/>
          </a:solidFill>
          <a:latin typeface="+mn-lt"/>
          <a:ea typeface="+mn-ea"/>
          <a:cs typeface="+mn-cs"/>
        </a:defRPr>
      </a:lvl1pPr>
      <a:lvl2pPr marL="342900" indent="-342900" algn="l" defTabSz="914400" rtl="0" eaLnBrk="1" latinLnBrk="0" hangingPunct="1">
        <a:spcBef>
          <a:spcPts val="750"/>
        </a:spcBef>
        <a:buFont typeface="Arial" panose="020B0604020202020204" pitchFamily="34" charset="0"/>
        <a:buChar char="•"/>
        <a:defRPr sz="2000" kern="1200">
          <a:solidFill>
            <a:schemeClr val="tx1"/>
          </a:solidFill>
          <a:latin typeface="+mn-lt"/>
          <a:ea typeface="+mn-ea"/>
          <a:cs typeface="+mn-cs"/>
        </a:defRPr>
      </a:lvl2pPr>
      <a:lvl3pPr marL="627063" indent="-285750" algn="l" defTabSz="914400" rtl="0" eaLnBrk="1" latinLnBrk="0" hangingPunct="1">
        <a:spcBef>
          <a:spcPts val="750"/>
        </a:spcBef>
        <a:buFont typeface="Arial" pitchFamily="34" charset="0"/>
        <a:buChar char="•"/>
        <a:tabLst/>
        <a:defRPr sz="2000" kern="1200">
          <a:solidFill>
            <a:schemeClr val="tx1"/>
          </a:solidFill>
          <a:latin typeface="+mn-lt"/>
          <a:ea typeface="+mn-ea"/>
          <a:cs typeface="+mn-cs"/>
        </a:defRPr>
      </a:lvl3pPr>
      <a:lvl4pPr marL="914400" indent="-287338" algn="l" defTabSz="914400" rtl="0" eaLnBrk="1" latinLnBrk="0" hangingPunct="1">
        <a:spcBef>
          <a:spcPts val="375"/>
        </a:spcBef>
        <a:buFont typeface="Arial" pitchFamily="34" charset="0"/>
        <a:buChar char="–"/>
        <a:tabLst/>
        <a:defRPr sz="160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p:bodyStyle>
    <p:otherStyle>
      <a:defPPr>
        <a:defRPr lang="en-US"/>
      </a:defPPr>
      <a:lvl1pPr marL="0" algn="l" defTabSz="914400" rtl="0" eaLnBrk="1" latinLnBrk="0" hangingPunct="1">
        <a:defRPr sz="1125" kern="1200">
          <a:solidFill>
            <a:schemeClr val="tx1"/>
          </a:solidFill>
          <a:latin typeface="+mn-lt"/>
          <a:ea typeface="+mn-ea"/>
          <a:cs typeface="+mn-cs"/>
        </a:defRPr>
      </a:lvl1pPr>
      <a:lvl2pPr marL="457200" algn="l" defTabSz="914400" rtl="0" eaLnBrk="1" latinLnBrk="0" hangingPunct="1">
        <a:defRPr sz="1125" kern="1200">
          <a:solidFill>
            <a:schemeClr val="tx1"/>
          </a:solidFill>
          <a:latin typeface="+mn-lt"/>
          <a:ea typeface="+mn-ea"/>
          <a:cs typeface="+mn-cs"/>
        </a:defRPr>
      </a:lvl2pPr>
      <a:lvl3pPr marL="914400" algn="l" defTabSz="914400" rtl="0" eaLnBrk="1" latinLnBrk="0" hangingPunct="1">
        <a:defRPr sz="1125" kern="1200">
          <a:solidFill>
            <a:schemeClr val="tx1"/>
          </a:solidFill>
          <a:latin typeface="+mn-lt"/>
          <a:ea typeface="+mn-ea"/>
          <a:cs typeface="+mn-cs"/>
        </a:defRPr>
      </a:lvl3pPr>
      <a:lvl4pPr marL="1371600" algn="l" defTabSz="914400" rtl="0" eaLnBrk="1" latinLnBrk="0" hangingPunct="1">
        <a:defRPr sz="1125" kern="1200">
          <a:solidFill>
            <a:schemeClr val="tx1"/>
          </a:solidFill>
          <a:latin typeface="+mn-lt"/>
          <a:ea typeface="+mn-ea"/>
          <a:cs typeface="+mn-cs"/>
        </a:defRPr>
      </a:lvl4pPr>
      <a:lvl5pPr marL="1828800" algn="l" defTabSz="914400" rtl="0" eaLnBrk="1" latinLnBrk="0" hangingPunct="1">
        <a:defRPr sz="1125" kern="1200">
          <a:solidFill>
            <a:schemeClr val="tx1"/>
          </a:solidFill>
          <a:latin typeface="+mn-lt"/>
          <a:ea typeface="+mn-ea"/>
          <a:cs typeface="+mn-cs"/>
        </a:defRPr>
      </a:lvl5pPr>
      <a:lvl6pPr marL="2286000" algn="l" defTabSz="914400" rtl="0" eaLnBrk="1" latinLnBrk="0" hangingPunct="1">
        <a:defRPr sz="1125" kern="1200">
          <a:solidFill>
            <a:schemeClr val="tx1"/>
          </a:solidFill>
          <a:latin typeface="+mn-lt"/>
          <a:ea typeface="+mn-ea"/>
          <a:cs typeface="+mn-cs"/>
        </a:defRPr>
      </a:lvl6pPr>
      <a:lvl7pPr marL="2743200" algn="l" defTabSz="914400" rtl="0" eaLnBrk="1" latinLnBrk="0" hangingPunct="1">
        <a:defRPr sz="1125" kern="1200">
          <a:solidFill>
            <a:schemeClr val="tx1"/>
          </a:solidFill>
          <a:latin typeface="+mn-lt"/>
          <a:ea typeface="+mn-ea"/>
          <a:cs typeface="+mn-cs"/>
        </a:defRPr>
      </a:lvl7pPr>
      <a:lvl8pPr marL="3200400" algn="l" defTabSz="914400" rtl="0" eaLnBrk="1" latinLnBrk="0" hangingPunct="1">
        <a:defRPr sz="1125" kern="1200">
          <a:solidFill>
            <a:schemeClr val="tx1"/>
          </a:solidFill>
          <a:latin typeface="+mn-lt"/>
          <a:ea typeface="+mn-ea"/>
          <a:cs typeface="+mn-cs"/>
        </a:defRPr>
      </a:lvl8pPr>
      <a:lvl9pPr marL="3657600" algn="l" defTabSz="914400" rtl="0" eaLnBrk="1" latinLnBrk="0" hangingPunct="1">
        <a:defRPr sz="112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p15:clr>
            <a:srgbClr val="F26B43"/>
          </p15:clr>
        </p15:guide>
        <p15:guide id="2" pos="6144">
          <p15:clr>
            <a:srgbClr val="F26B43"/>
          </p15:clr>
        </p15:guide>
        <p15:guide id="3" pos="576">
          <p15:clr>
            <a:srgbClr val="F26B43"/>
          </p15:clr>
        </p15:guide>
        <p15:guide id="4" pos="4032">
          <p15:clr>
            <a:srgbClr val="F26B43"/>
          </p15:clr>
        </p15:guide>
        <p15:guide id="5" pos="4416">
          <p15:clr>
            <a:srgbClr val="F26B43"/>
          </p15:clr>
        </p15:guide>
        <p15:guide id="6" pos="5952">
          <p15:clr>
            <a:srgbClr val="F26B43"/>
          </p15:clr>
        </p15:guide>
        <p15:guide id="7" pos="6336">
          <p15:clr>
            <a:srgbClr val="F26B43"/>
          </p15:clr>
        </p15:guide>
        <p15:guide id="8" pos="7872">
          <p15:clr>
            <a:srgbClr val="F26B43"/>
          </p15:clr>
        </p15:guide>
        <p15:guide id="9" pos="8256">
          <p15:clr>
            <a:srgbClr val="F26B43"/>
          </p15:clr>
        </p15:guide>
        <p15:guide id="10" pos="9984">
          <p15:clr>
            <a:srgbClr val="F26B43"/>
          </p15:clr>
        </p15:guide>
        <p15:guide id="11" pos="11712">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2.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7.wmf"/><Relationship Id="rId5" Type="http://schemas.openxmlformats.org/officeDocument/2006/relationships/oleObject" Target="../embeddings/oleObject1.bin"/><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asq.org/learn-about-quality/basic-concepts.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www.guru99.com/test-driven-development.html" TargetMode="External"/><Relationship Id="rId5" Type="http://schemas.openxmlformats.org/officeDocument/2006/relationships/hyperlink" Target="http://xunitpatterns.com/Test%20Double.html" TargetMode="External"/><Relationship Id="rId4" Type="http://schemas.openxmlformats.org/officeDocument/2006/relationships/hyperlink" Target="http://spring.io/blog/2007/01/15/unit-testing-with-stubs-and-mocks/"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a:xfrm>
            <a:off x="571500" y="533136"/>
            <a:ext cx="9086850" cy="2857500"/>
          </a:xfrm>
        </p:spPr>
        <p:txBody>
          <a:bodyPr>
            <a:normAutofit/>
          </a:bodyPr>
          <a:lstStyle/>
          <a:p>
            <a:pPr>
              <a:lnSpc>
                <a:spcPct val="100000"/>
              </a:lnSpc>
            </a:pPr>
            <a:r>
              <a:rPr lang="en-US" dirty="0"/>
              <a:t>Unit Testing with JUnit</a:t>
            </a:r>
            <a:endParaRPr lang="en-US" altLang="en-US" dirty="0"/>
          </a:p>
        </p:txBody>
      </p:sp>
      <p:sp>
        <p:nvSpPr>
          <p:cNvPr id="5123" name="Subtitle 19"/>
          <p:cNvSpPr>
            <a:spLocks noGrp="1"/>
          </p:cNvSpPr>
          <p:nvPr>
            <p:ph type="subTitle" idx="1"/>
          </p:nvPr>
        </p:nvSpPr>
        <p:spPr/>
        <p:txBody>
          <a:bodyPr>
            <a:normAutofit fontScale="77500" lnSpcReduction="20000"/>
          </a:bodyPr>
          <a:lstStyle/>
          <a:p>
            <a:pPr eaLnBrk="1" hangingPunct="1"/>
            <a:r>
              <a:rPr lang="en-US" altLang="en-US" sz="3100" b="1" dirty="0"/>
              <a:t>Trainer: Le Hai Duong</a:t>
            </a:r>
          </a:p>
          <a:p>
            <a:pPr eaLnBrk="1" hangingPunct="1"/>
            <a:br>
              <a:rPr lang="en-US" altLang="en-US" dirty="0"/>
            </a:br>
            <a:endParaRPr lang="en-US" altLang="en-US" dirty="0"/>
          </a:p>
        </p:txBody>
      </p:sp>
    </p:spTree>
    <p:extLst>
      <p:ext uri="{BB962C8B-B14F-4D97-AF65-F5344CB8AC3E}">
        <p14:creationId xmlns:p14="http://schemas.microsoft.com/office/powerpoint/2010/main" val="1117994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Methods</a:t>
            </a:r>
          </a:p>
        </p:txBody>
      </p:sp>
      <p:grpSp>
        <p:nvGrpSpPr>
          <p:cNvPr id="22531" name="Group 43"/>
          <p:cNvGrpSpPr>
            <a:grpSpLocks/>
          </p:cNvGrpSpPr>
          <p:nvPr/>
        </p:nvGrpSpPr>
        <p:grpSpPr bwMode="auto">
          <a:xfrm>
            <a:off x="2954038" y="1416693"/>
            <a:ext cx="6283924" cy="4835520"/>
            <a:chOff x="2240279" y="1489939"/>
            <a:chExt cx="4617721" cy="3457000"/>
          </a:xfrm>
        </p:grpSpPr>
        <p:grpSp>
          <p:nvGrpSpPr>
            <p:cNvPr id="22532" name="Group 38"/>
            <p:cNvGrpSpPr>
              <a:grpSpLocks/>
            </p:cNvGrpSpPr>
            <p:nvPr/>
          </p:nvGrpSpPr>
          <p:grpSpPr bwMode="auto">
            <a:xfrm>
              <a:off x="2240280" y="3078960"/>
              <a:ext cx="4617720" cy="1309094"/>
              <a:chOff x="2240280" y="2897913"/>
              <a:chExt cx="4337755" cy="1154430"/>
            </a:xfrm>
          </p:grpSpPr>
          <p:grpSp>
            <p:nvGrpSpPr>
              <p:cNvPr id="22541" name="Group 63"/>
              <p:cNvGrpSpPr>
                <a:grpSpLocks/>
              </p:cNvGrpSpPr>
              <p:nvPr/>
            </p:nvGrpSpPr>
            <p:grpSpPr bwMode="auto">
              <a:xfrm>
                <a:off x="2240280" y="2897913"/>
                <a:ext cx="4337755" cy="1154430"/>
                <a:chOff x="532068" y="1161159"/>
                <a:chExt cx="4853867" cy="1154430"/>
              </a:xfrm>
            </p:grpSpPr>
            <p:sp>
              <p:nvSpPr>
                <p:cNvPr id="65" name="Rectangle 64"/>
                <p:cNvSpPr/>
                <p:nvPr/>
              </p:nvSpPr>
              <p:spPr bwMode="auto">
                <a:xfrm>
                  <a:off x="532067" y="1739427"/>
                  <a:ext cx="959427" cy="296793"/>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Input</a:t>
                  </a:r>
                </a:p>
              </p:txBody>
            </p:sp>
            <p:sp>
              <p:nvSpPr>
                <p:cNvPr id="66" name="Rectangle 65"/>
                <p:cNvSpPr/>
                <p:nvPr/>
              </p:nvSpPr>
              <p:spPr bwMode="auto">
                <a:xfrm>
                  <a:off x="4426508" y="1732426"/>
                  <a:ext cx="959427" cy="298193"/>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Output</a:t>
                  </a:r>
                </a:p>
              </p:txBody>
            </p:sp>
            <p:sp>
              <p:nvSpPr>
                <p:cNvPr id="67" name="Cube 66"/>
                <p:cNvSpPr/>
                <p:nvPr/>
              </p:nvSpPr>
              <p:spPr bwMode="auto">
                <a:xfrm>
                  <a:off x="2320773" y="1161240"/>
                  <a:ext cx="1276455" cy="1154972"/>
                </a:xfrm>
                <a:prstGeom prst="cube">
                  <a:avLst/>
                </a:prstGeom>
                <a:solidFill>
                  <a:schemeClr val="bg1"/>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en-US" sz="1000" b="1" dirty="0">
                      <a:solidFill>
                        <a:schemeClr val="tx1"/>
                      </a:solidFill>
                      <a:ea typeface="MS PGothic" pitchFamily="34" charset="-128"/>
                    </a:rPr>
                    <a:t>White box</a:t>
                  </a:r>
                </a:p>
              </p:txBody>
            </p:sp>
            <p:cxnSp>
              <p:nvCxnSpPr>
                <p:cNvPr id="68" name="Straight Arrow Connector 67"/>
                <p:cNvCxnSpPr>
                  <a:stCxn id="65" idx="3"/>
                  <a:endCxn id="67" idx="2"/>
                </p:cNvCxnSpPr>
                <p:nvPr/>
              </p:nvCxnSpPr>
              <p:spPr bwMode="auto">
                <a:xfrm flipV="1">
                  <a:off x="1491494" y="1880823"/>
                  <a:ext cx="829280" cy="700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p:cNvCxnSpPr/>
                <p:nvPr/>
              </p:nvCxnSpPr>
              <p:spPr bwMode="auto">
                <a:xfrm>
                  <a:off x="3597229" y="1861223"/>
                  <a:ext cx="829280"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grpSp>
          <p:pic>
            <p:nvPicPr>
              <p:cNvPr id="22542" name="Picture 18"/>
              <p:cNvPicPr>
                <a:picLocks noChangeAspect="1"/>
              </p:cNvPicPr>
              <p:nvPr/>
            </p:nvPicPr>
            <p:blipFill>
              <a:blip r:embed="rId3"/>
              <a:srcRect/>
              <a:stretch>
                <a:fillRect/>
              </a:stretch>
            </p:blipFill>
            <p:spPr bwMode="auto">
              <a:xfrm>
                <a:off x="3995945" y="3405002"/>
                <a:ext cx="583719" cy="529600"/>
              </a:xfrm>
              <a:prstGeom prst="rect">
                <a:avLst/>
              </a:prstGeom>
              <a:noFill/>
              <a:ln w="9525">
                <a:noFill/>
                <a:miter lim="800000"/>
                <a:headEnd/>
                <a:tailEnd/>
              </a:ln>
            </p:spPr>
          </p:pic>
        </p:grpSp>
        <p:grpSp>
          <p:nvGrpSpPr>
            <p:cNvPr id="22533" name="Group 41"/>
            <p:cNvGrpSpPr>
              <a:grpSpLocks/>
            </p:cNvGrpSpPr>
            <p:nvPr/>
          </p:nvGrpSpPr>
          <p:grpSpPr bwMode="auto">
            <a:xfrm>
              <a:off x="2240279" y="1489939"/>
              <a:ext cx="4617721" cy="1407974"/>
              <a:chOff x="2240280" y="4361648"/>
              <a:chExt cx="4337755" cy="1154430"/>
            </a:xfrm>
          </p:grpSpPr>
          <p:grpSp>
            <p:nvGrpSpPr>
              <p:cNvPr id="22535" name="Group 83"/>
              <p:cNvGrpSpPr>
                <a:grpSpLocks/>
              </p:cNvGrpSpPr>
              <p:nvPr/>
            </p:nvGrpSpPr>
            <p:grpSpPr bwMode="auto">
              <a:xfrm>
                <a:off x="2240280" y="4934360"/>
                <a:ext cx="4337755" cy="302637"/>
                <a:chOff x="532068" y="1732628"/>
                <a:chExt cx="4853867" cy="302637"/>
              </a:xfrm>
            </p:grpSpPr>
            <p:sp>
              <p:nvSpPr>
                <p:cNvPr id="85" name="Rectangle 84"/>
                <p:cNvSpPr/>
                <p:nvPr/>
              </p:nvSpPr>
              <p:spPr bwMode="auto">
                <a:xfrm>
                  <a:off x="532068" y="1737848"/>
                  <a:ext cx="959427" cy="309793"/>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Input</a:t>
                  </a:r>
                </a:p>
              </p:txBody>
            </p:sp>
            <p:sp>
              <p:nvSpPr>
                <p:cNvPr id="86" name="Rectangle 85"/>
                <p:cNvSpPr/>
                <p:nvPr/>
              </p:nvSpPr>
              <p:spPr bwMode="auto">
                <a:xfrm>
                  <a:off x="4426508" y="1732641"/>
                  <a:ext cx="959427" cy="298077"/>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Output</a:t>
                  </a:r>
                </a:p>
              </p:txBody>
            </p:sp>
            <p:cxnSp>
              <p:nvCxnSpPr>
                <p:cNvPr id="88" name="Straight Arrow Connector 87"/>
                <p:cNvCxnSpPr>
                  <a:stCxn id="85" idx="3"/>
                </p:cNvCxnSpPr>
                <p:nvPr/>
              </p:nvCxnSpPr>
              <p:spPr bwMode="auto">
                <a:xfrm flipV="1">
                  <a:off x="1491495" y="1881029"/>
                  <a:ext cx="829279" cy="6508"/>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9" name="Straight Arrow Connector 88"/>
                <p:cNvCxnSpPr/>
                <p:nvPr/>
              </p:nvCxnSpPr>
              <p:spPr bwMode="auto">
                <a:xfrm>
                  <a:off x="3597229" y="1860203"/>
                  <a:ext cx="829279"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grpSp>
          <p:sp>
            <p:nvSpPr>
              <p:cNvPr id="90" name="Cube 89"/>
              <p:cNvSpPr/>
              <p:nvPr/>
            </p:nvSpPr>
            <p:spPr bwMode="auto">
              <a:xfrm>
                <a:off x="3838793" y="4361648"/>
                <a:ext cx="1140729" cy="1154562"/>
              </a:xfrm>
              <a:prstGeom prst="cube">
                <a:avLst/>
              </a:prstGeom>
              <a:solidFill>
                <a:schemeClr val="tx1"/>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en-US" sz="1200" b="1" dirty="0">
                    <a:solidFill>
                      <a:schemeClr val="bg1">
                        <a:lumMod val="95000"/>
                      </a:schemeClr>
                    </a:solidFill>
                    <a:ea typeface="MS PGothic" pitchFamily="34" charset="-128"/>
                  </a:rPr>
                  <a:t>Black box</a:t>
                </a:r>
              </a:p>
            </p:txBody>
          </p:sp>
        </p:grpSp>
        <p:sp>
          <p:nvSpPr>
            <p:cNvPr id="93" name="Rectangle 4"/>
            <p:cNvSpPr>
              <a:spLocks noChangeArrowheads="1"/>
            </p:cNvSpPr>
            <p:nvPr/>
          </p:nvSpPr>
          <p:spPr bwMode="auto">
            <a:xfrm>
              <a:off x="2797493" y="4726904"/>
              <a:ext cx="3547738" cy="220035"/>
            </a:xfrm>
            <a:prstGeom prst="rect">
              <a:avLst/>
            </a:prstGeom>
            <a:noFill/>
            <a:ln>
              <a:noFill/>
            </a:ln>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1400" dirty="0">
                  <a:solidFill>
                    <a:srgbClr val="111111"/>
                  </a:solidFill>
                  <a:latin typeface="+mj-lt"/>
                  <a:cs typeface="Miriam Fixed" panose="020B0509050101010101" pitchFamily="49" charset="-79"/>
                </a:rPr>
                <a:t>Figure 2: Comparison among Black-box &amp; White-box Tests</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Levels</a:t>
            </a:r>
          </a:p>
        </p:txBody>
      </p:sp>
      <p:grpSp>
        <p:nvGrpSpPr>
          <p:cNvPr id="27651" name="Group 26"/>
          <p:cNvGrpSpPr>
            <a:grpSpLocks/>
          </p:cNvGrpSpPr>
          <p:nvPr/>
        </p:nvGrpSpPr>
        <p:grpSpPr bwMode="auto">
          <a:xfrm>
            <a:off x="2616857" y="892580"/>
            <a:ext cx="6958285" cy="5183950"/>
            <a:chOff x="1684937" y="1214825"/>
            <a:chExt cx="4531620" cy="3574333"/>
          </a:xfrm>
        </p:grpSpPr>
        <p:sp>
          <p:nvSpPr>
            <p:cNvPr id="5" name="Rectangle 4"/>
            <p:cNvSpPr/>
            <p:nvPr/>
          </p:nvSpPr>
          <p:spPr bwMode="auto">
            <a:xfrm>
              <a:off x="2091024" y="1664083"/>
              <a:ext cx="1663547" cy="380997"/>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b="1" dirty="0"/>
                <a:t>Unit Testing</a:t>
              </a:r>
            </a:p>
          </p:txBody>
        </p:sp>
        <p:sp>
          <p:nvSpPr>
            <p:cNvPr id="6" name="Rectangle 5"/>
            <p:cNvSpPr/>
            <p:nvPr/>
          </p:nvSpPr>
          <p:spPr bwMode="auto">
            <a:xfrm>
              <a:off x="2738664" y="2289553"/>
              <a:ext cx="1663547" cy="380997"/>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b="1" dirty="0"/>
                <a:t>Integration Testing</a:t>
              </a:r>
            </a:p>
          </p:txBody>
        </p:sp>
        <p:sp>
          <p:nvSpPr>
            <p:cNvPr id="7" name="Rectangle 6"/>
            <p:cNvSpPr/>
            <p:nvPr/>
          </p:nvSpPr>
          <p:spPr bwMode="auto">
            <a:xfrm>
              <a:off x="3570438" y="2915023"/>
              <a:ext cx="1663547" cy="380997"/>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b="1" dirty="0"/>
                <a:t>System Testing</a:t>
              </a:r>
            </a:p>
          </p:txBody>
        </p:sp>
        <p:sp>
          <p:nvSpPr>
            <p:cNvPr id="8" name="Rectangle 7"/>
            <p:cNvSpPr/>
            <p:nvPr/>
          </p:nvSpPr>
          <p:spPr bwMode="auto">
            <a:xfrm>
              <a:off x="4281573" y="3538905"/>
              <a:ext cx="1665134" cy="382584"/>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b="1" dirty="0"/>
                <a:t>Acceptance Testing</a:t>
              </a:r>
            </a:p>
          </p:txBody>
        </p:sp>
        <p:cxnSp>
          <p:nvCxnSpPr>
            <p:cNvPr id="27656" name="Straight Arrow Connector 8"/>
            <p:cNvCxnSpPr>
              <a:cxnSpLocks noChangeShapeType="1"/>
            </p:cNvCxnSpPr>
            <p:nvPr/>
          </p:nvCxnSpPr>
          <p:spPr bwMode="auto">
            <a:xfrm>
              <a:off x="1847850" y="1419225"/>
              <a:ext cx="4267200" cy="0"/>
            </a:xfrm>
            <a:prstGeom prst="straightConnector1">
              <a:avLst/>
            </a:prstGeom>
            <a:noFill/>
            <a:ln w="9525" algn="ctr">
              <a:solidFill>
                <a:schemeClr val="tx1"/>
              </a:solidFill>
              <a:round/>
              <a:headEnd/>
              <a:tailEnd type="triangle" w="med" len="med"/>
            </a:ln>
          </p:spPr>
        </p:cxnSp>
        <p:cxnSp>
          <p:nvCxnSpPr>
            <p:cNvPr id="27657" name="Straight Arrow Connector 10"/>
            <p:cNvCxnSpPr>
              <a:cxnSpLocks noChangeShapeType="1"/>
            </p:cNvCxnSpPr>
            <p:nvPr/>
          </p:nvCxnSpPr>
          <p:spPr bwMode="auto">
            <a:xfrm flipH="1">
              <a:off x="1847849" y="1419225"/>
              <a:ext cx="1" cy="2947516"/>
            </a:xfrm>
            <a:prstGeom prst="straightConnector1">
              <a:avLst/>
            </a:prstGeom>
            <a:noFill/>
            <a:ln w="9525" algn="ctr">
              <a:solidFill>
                <a:schemeClr val="tx1"/>
              </a:solidFill>
              <a:round/>
              <a:headEnd/>
              <a:tailEnd type="triangle" w="med" len="med"/>
            </a:ln>
          </p:spPr>
        </p:cxnSp>
        <p:sp>
          <p:nvSpPr>
            <p:cNvPr id="27658" name="TextBox 16"/>
            <p:cNvSpPr txBox="1">
              <a:spLocks noChangeArrowheads="1"/>
            </p:cNvSpPr>
            <p:nvPr/>
          </p:nvSpPr>
          <p:spPr bwMode="auto">
            <a:xfrm rot="16200000">
              <a:off x="1394018" y="3897307"/>
              <a:ext cx="760354" cy="178515"/>
            </a:xfrm>
            <a:prstGeom prst="rect">
              <a:avLst/>
            </a:prstGeom>
            <a:noFill/>
            <a:ln w="9525">
              <a:noFill/>
              <a:miter lim="800000"/>
              <a:headEnd/>
              <a:tailEnd/>
            </a:ln>
          </p:spPr>
          <p:txBody>
            <a:bodyPr>
              <a:spAutoFit/>
            </a:bodyPr>
            <a:lstStyle/>
            <a:p>
              <a:pPr eaLnBrk="1" hangingPunct="1"/>
              <a:r>
                <a:rPr lang="en-US" altLang="en-US" sz="1100"/>
                <a:t>Complex</a:t>
              </a:r>
            </a:p>
          </p:txBody>
        </p:sp>
        <p:cxnSp>
          <p:nvCxnSpPr>
            <p:cNvPr id="27659" name="Straight Arrow Connector 18"/>
            <p:cNvCxnSpPr>
              <a:cxnSpLocks noChangeShapeType="1"/>
              <a:stCxn id="5" idx="2"/>
              <a:endCxn id="6" idx="0"/>
            </p:cNvCxnSpPr>
            <p:nvPr/>
          </p:nvCxnSpPr>
          <p:spPr bwMode="auto">
            <a:xfrm>
              <a:off x="2923300" y="2044649"/>
              <a:ext cx="647699" cy="244185"/>
            </a:xfrm>
            <a:prstGeom prst="straightConnector1">
              <a:avLst/>
            </a:prstGeom>
            <a:noFill/>
            <a:ln w="9525" algn="ctr">
              <a:solidFill>
                <a:schemeClr val="tx1"/>
              </a:solidFill>
              <a:round/>
              <a:headEnd/>
              <a:tailEnd type="triangle" w="med" len="med"/>
            </a:ln>
          </p:spPr>
        </p:cxnSp>
        <p:cxnSp>
          <p:nvCxnSpPr>
            <p:cNvPr id="27660" name="Straight Arrow Connector 21"/>
            <p:cNvCxnSpPr>
              <a:cxnSpLocks noChangeShapeType="1"/>
              <a:stCxn id="6" idx="2"/>
              <a:endCxn id="7" idx="0"/>
            </p:cNvCxnSpPr>
            <p:nvPr/>
          </p:nvCxnSpPr>
          <p:spPr bwMode="auto">
            <a:xfrm>
              <a:off x="3570999" y="2670072"/>
              <a:ext cx="831869" cy="244185"/>
            </a:xfrm>
            <a:prstGeom prst="straightConnector1">
              <a:avLst/>
            </a:prstGeom>
            <a:noFill/>
            <a:ln w="9525" algn="ctr">
              <a:solidFill>
                <a:schemeClr val="tx1"/>
              </a:solidFill>
              <a:round/>
              <a:headEnd/>
              <a:tailEnd type="triangle" w="med" len="med"/>
            </a:ln>
          </p:spPr>
        </p:cxnSp>
        <p:cxnSp>
          <p:nvCxnSpPr>
            <p:cNvPr id="27661" name="Straight Arrow Connector 23"/>
            <p:cNvCxnSpPr>
              <a:cxnSpLocks noChangeShapeType="1"/>
              <a:stCxn id="7" idx="2"/>
              <a:endCxn id="8" idx="0"/>
            </p:cNvCxnSpPr>
            <p:nvPr/>
          </p:nvCxnSpPr>
          <p:spPr bwMode="auto">
            <a:xfrm>
              <a:off x="4402868" y="3295495"/>
              <a:ext cx="711182" cy="244185"/>
            </a:xfrm>
            <a:prstGeom prst="straightConnector1">
              <a:avLst/>
            </a:prstGeom>
            <a:noFill/>
            <a:ln w="9525" algn="ctr">
              <a:solidFill>
                <a:schemeClr val="tx1"/>
              </a:solidFill>
              <a:round/>
              <a:headEnd/>
              <a:tailEnd type="triangle" w="med" len="med"/>
            </a:ln>
          </p:spPr>
        </p:cxnSp>
        <p:sp>
          <p:nvSpPr>
            <p:cNvPr id="27662" name="TextBox 24"/>
            <p:cNvSpPr txBox="1">
              <a:spLocks noChangeArrowheads="1"/>
            </p:cNvSpPr>
            <p:nvPr/>
          </p:nvSpPr>
          <p:spPr bwMode="auto">
            <a:xfrm>
              <a:off x="5599080" y="1214825"/>
              <a:ext cx="617477" cy="187120"/>
            </a:xfrm>
            <a:prstGeom prst="rect">
              <a:avLst/>
            </a:prstGeom>
            <a:noFill/>
            <a:ln w="9525">
              <a:noFill/>
              <a:miter lim="800000"/>
              <a:headEnd/>
              <a:tailEnd/>
            </a:ln>
          </p:spPr>
          <p:txBody>
            <a:bodyPr>
              <a:spAutoFit/>
            </a:bodyPr>
            <a:lstStyle/>
            <a:p>
              <a:pPr eaLnBrk="1" hangingPunct="1"/>
              <a:r>
                <a:rPr lang="en-US" altLang="en-US" sz="1100"/>
                <a:t>Time</a:t>
              </a:r>
            </a:p>
          </p:txBody>
        </p:sp>
        <p:sp>
          <p:nvSpPr>
            <p:cNvPr id="26" name="Rectangle 4"/>
            <p:cNvSpPr>
              <a:spLocks noChangeArrowheads="1"/>
            </p:cNvSpPr>
            <p:nvPr/>
          </p:nvSpPr>
          <p:spPr bwMode="auto">
            <a:xfrm>
              <a:off x="3096219" y="4576946"/>
              <a:ext cx="1970755" cy="212212"/>
            </a:xfrm>
            <a:prstGeom prst="rect">
              <a:avLst/>
            </a:prstGeom>
            <a:noFill/>
            <a:ln>
              <a:noFill/>
            </a:ln>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1400" dirty="0">
                  <a:solidFill>
                    <a:srgbClr val="111111"/>
                  </a:solidFill>
                  <a:latin typeface="+mj-lt"/>
                  <a:cs typeface="Miriam Fixed" panose="020B0509050101010101" pitchFamily="49" charset="-79"/>
                </a:rPr>
                <a:t>Figure 3: Levels of Software Testing</a:t>
              </a:r>
            </a:p>
          </p:txBody>
        </p:sp>
      </p:grpSp>
    </p:spTree>
    <p:extLst>
      <p:ext uri="{BB962C8B-B14F-4D97-AF65-F5344CB8AC3E}">
        <p14:creationId xmlns:p14="http://schemas.microsoft.com/office/powerpoint/2010/main" val="32886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33138"/>
            <a:ext cx="11049000" cy="626192"/>
          </a:xfrm>
        </p:spPr>
        <p:txBody>
          <a:bodyPr/>
          <a:lstStyle/>
          <a:p>
            <a:r>
              <a:rPr lang="en-US" dirty="0"/>
              <a:t>Testing Pyramids &amp; Ice-Cream Cones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1159331"/>
            <a:ext cx="5666462" cy="461282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2571" y="1159330"/>
            <a:ext cx="3738372" cy="4612823"/>
          </a:xfrm>
          <a:prstGeom prst="rect">
            <a:avLst/>
          </a:prstGeom>
        </p:spPr>
      </p:pic>
      <p:sp>
        <p:nvSpPr>
          <p:cNvPr id="12" name="TextBox 11"/>
          <p:cNvSpPr txBox="1"/>
          <p:nvPr/>
        </p:nvSpPr>
        <p:spPr>
          <a:xfrm>
            <a:off x="701458" y="5874707"/>
            <a:ext cx="5423769" cy="246221"/>
          </a:xfrm>
          <a:prstGeom prst="rect">
            <a:avLst/>
          </a:prstGeom>
          <a:noFill/>
        </p:spPr>
        <p:txBody>
          <a:bodyPr wrap="square" rtlCol="0">
            <a:spAutoFit/>
          </a:bodyPr>
          <a:lstStyle/>
          <a:p>
            <a:r>
              <a:rPr lang="en-US" sz="1000" dirty="0"/>
              <a:t>https://watirmelon.blog/wp-content/uploads/2018/02/ideal-automated-testing-pyramid.jpg</a:t>
            </a:r>
          </a:p>
        </p:txBody>
      </p:sp>
      <p:sp>
        <p:nvSpPr>
          <p:cNvPr id="23" name="TextBox 22"/>
          <p:cNvSpPr txBox="1"/>
          <p:nvPr/>
        </p:nvSpPr>
        <p:spPr>
          <a:xfrm>
            <a:off x="6388274" y="5864269"/>
            <a:ext cx="5738995" cy="246221"/>
          </a:xfrm>
          <a:prstGeom prst="rect">
            <a:avLst/>
          </a:prstGeom>
          <a:noFill/>
        </p:spPr>
        <p:txBody>
          <a:bodyPr wrap="square" rtlCol="0">
            <a:spAutoFit/>
          </a:bodyPr>
          <a:lstStyle/>
          <a:p>
            <a:r>
              <a:rPr lang="en-US" sz="1000" dirty="0"/>
              <a:t>https://watirmelon.blog/wp-content/uploads/2018/02/software-testing-icecream-cone-antipattern.jpg</a:t>
            </a:r>
          </a:p>
        </p:txBody>
      </p:sp>
      <p:grpSp>
        <p:nvGrpSpPr>
          <p:cNvPr id="16" name="Group 15"/>
          <p:cNvGrpSpPr/>
          <p:nvPr/>
        </p:nvGrpSpPr>
        <p:grpSpPr>
          <a:xfrm>
            <a:off x="5638803" y="1284590"/>
            <a:ext cx="1876375" cy="3813503"/>
            <a:chOff x="5638803" y="1159330"/>
            <a:chExt cx="1876375" cy="3813503"/>
          </a:xfrm>
        </p:grpSpPr>
        <p:cxnSp>
          <p:nvCxnSpPr>
            <p:cNvPr id="14" name="Straight Connector 13"/>
            <p:cNvCxnSpPr/>
            <p:nvPr/>
          </p:nvCxnSpPr>
          <p:spPr>
            <a:xfrm>
              <a:off x="6776581" y="1159330"/>
              <a:ext cx="0" cy="3813503"/>
            </a:xfrm>
            <a:prstGeom prst="line">
              <a:avLst/>
            </a:prstGeom>
            <a:ln w="25400" cap="sq">
              <a:headEnd type="arrow"/>
              <a:tailEnd type="arrow"/>
            </a:ln>
          </p:spPr>
          <p:style>
            <a:lnRef idx="1">
              <a:schemeClr val="accent1"/>
            </a:lnRef>
            <a:fillRef idx="0">
              <a:schemeClr val="accent1"/>
            </a:fillRef>
            <a:effectRef idx="0">
              <a:schemeClr val="accent1"/>
            </a:effectRef>
            <a:fontRef idx="minor">
              <a:schemeClr val="lt1"/>
            </a:fontRef>
          </p:style>
        </p:cxnSp>
        <p:sp>
          <p:nvSpPr>
            <p:cNvPr id="15" name="TextBox 14"/>
            <p:cNvSpPr txBox="1"/>
            <p:nvPr/>
          </p:nvSpPr>
          <p:spPr>
            <a:xfrm>
              <a:off x="6739003" y="1340285"/>
              <a:ext cx="776175" cy="338554"/>
            </a:xfrm>
            <a:prstGeom prst="rect">
              <a:avLst/>
            </a:prstGeom>
            <a:noFill/>
          </p:spPr>
          <p:txBody>
            <a:bodyPr wrap="none" rtlCol="0">
              <a:spAutoFit/>
            </a:bodyPr>
            <a:lstStyle/>
            <a:p>
              <a:r>
                <a:rPr lang="en-US" sz="1600" i="1" dirty="0"/>
                <a:t>slower</a:t>
              </a:r>
            </a:p>
          </p:txBody>
        </p:sp>
        <p:sp>
          <p:nvSpPr>
            <p:cNvPr id="27" name="TextBox 26"/>
            <p:cNvSpPr txBox="1"/>
            <p:nvPr/>
          </p:nvSpPr>
          <p:spPr>
            <a:xfrm>
              <a:off x="6739002" y="4386198"/>
              <a:ext cx="699230" cy="338554"/>
            </a:xfrm>
            <a:prstGeom prst="rect">
              <a:avLst/>
            </a:prstGeom>
            <a:noFill/>
          </p:spPr>
          <p:txBody>
            <a:bodyPr wrap="none" rtlCol="0">
              <a:spAutoFit/>
            </a:bodyPr>
            <a:lstStyle/>
            <a:p>
              <a:r>
                <a:rPr lang="en-US" sz="1600" i="1" dirty="0"/>
                <a:t>faster</a:t>
              </a:r>
            </a:p>
          </p:txBody>
        </p:sp>
        <p:sp>
          <p:nvSpPr>
            <p:cNvPr id="28" name="TextBox 27"/>
            <p:cNvSpPr txBox="1"/>
            <p:nvPr/>
          </p:nvSpPr>
          <p:spPr>
            <a:xfrm>
              <a:off x="5638803" y="1342373"/>
              <a:ext cx="1141659" cy="584775"/>
            </a:xfrm>
            <a:prstGeom prst="rect">
              <a:avLst/>
            </a:prstGeom>
            <a:noFill/>
          </p:spPr>
          <p:txBody>
            <a:bodyPr wrap="none" rtlCol="0">
              <a:spAutoFit/>
            </a:bodyPr>
            <a:lstStyle/>
            <a:p>
              <a:pPr algn="ctr"/>
              <a:r>
                <a:rPr lang="en-US" sz="1600" i="1" dirty="0"/>
                <a:t>more</a:t>
              </a:r>
            </a:p>
            <a:p>
              <a:pPr algn="ctr"/>
              <a:r>
                <a:rPr lang="en-US" sz="1600" i="1" dirty="0"/>
                <a:t>integration</a:t>
              </a:r>
            </a:p>
          </p:txBody>
        </p:sp>
        <p:sp>
          <p:nvSpPr>
            <p:cNvPr id="29" name="TextBox 28"/>
            <p:cNvSpPr txBox="1"/>
            <p:nvPr/>
          </p:nvSpPr>
          <p:spPr>
            <a:xfrm>
              <a:off x="5744286" y="4150285"/>
              <a:ext cx="934872" cy="584775"/>
            </a:xfrm>
            <a:prstGeom prst="rect">
              <a:avLst/>
            </a:prstGeom>
            <a:noFill/>
          </p:spPr>
          <p:txBody>
            <a:bodyPr wrap="none" rtlCol="0">
              <a:spAutoFit/>
            </a:bodyPr>
            <a:lstStyle/>
            <a:p>
              <a:pPr algn="ctr"/>
              <a:r>
                <a:rPr lang="en-US" sz="1600" i="1" dirty="0"/>
                <a:t>more</a:t>
              </a:r>
            </a:p>
            <a:p>
              <a:pPr algn="ctr"/>
              <a:r>
                <a:rPr lang="en-US" sz="1600" i="1" dirty="0"/>
                <a:t>isolation</a:t>
              </a:r>
            </a:p>
          </p:txBody>
        </p:sp>
      </p:grpSp>
    </p:spTree>
    <p:extLst>
      <p:ext uri="{BB962C8B-B14F-4D97-AF65-F5344CB8AC3E}">
        <p14:creationId xmlns:p14="http://schemas.microsoft.com/office/powerpoint/2010/main" val="233327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in the software development life cycles</a:t>
            </a:r>
          </a:p>
        </p:txBody>
      </p:sp>
      <p:grpSp>
        <p:nvGrpSpPr>
          <p:cNvPr id="3" name="Group 42"/>
          <p:cNvGrpSpPr>
            <a:grpSpLocks/>
          </p:cNvGrpSpPr>
          <p:nvPr/>
        </p:nvGrpSpPr>
        <p:grpSpPr bwMode="auto">
          <a:xfrm>
            <a:off x="855663" y="1344287"/>
            <a:ext cx="4711642" cy="4574012"/>
            <a:chOff x="480986" y="1830988"/>
            <a:chExt cx="3975777" cy="2830299"/>
          </a:xfrm>
        </p:grpSpPr>
        <p:grpSp>
          <p:nvGrpSpPr>
            <p:cNvPr id="4" name="Group 39"/>
            <p:cNvGrpSpPr>
              <a:grpSpLocks/>
            </p:cNvGrpSpPr>
            <p:nvPr/>
          </p:nvGrpSpPr>
          <p:grpSpPr bwMode="auto">
            <a:xfrm>
              <a:off x="480986" y="1830988"/>
              <a:ext cx="3975777" cy="2534216"/>
              <a:chOff x="2658139" y="1766224"/>
              <a:chExt cx="3975777" cy="2534216"/>
            </a:xfrm>
          </p:grpSpPr>
          <p:grpSp>
            <p:nvGrpSpPr>
              <p:cNvPr id="6" name="Group 16"/>
              <p:cNvGrpSpPr>
                <a:grpSpLocks/>
              </p:cNvGrpSpPr>
              <p:nvPr/>
            </p:nvGrpSpPr>
            <p:grpSpPr bwMode="auto">
              <a:xfrm>
                <a:off x="2658139" y="1766224"/>
                <a:ext cx="3975777" cy="2534216"/>
                <a:chOff x="4390451" y="1758453"/>
                <a:chExt cx="4242386" cy="2534216"/>
              </a:xfrm>
            </p:grpSpPr>
            <p:sp>
              <p:nvSpPr>
                <p:cNvPr id="5" name="Rectangle 4"/>
                <p:cNvSpPr/>
                <p:nvPr/>
              </p:nvSpPr>
              <p:spPr bwMode="auto">
                <a:xfrm>
                  <a:off x="4390451" y="1758453"/>
                  <a:ext cx="1212386" cy="334511"/>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End User Requirements</a:t>
                  </a:r>
                </a:p>
              </p:txBody>
            </p:sp>
            <p:sp>
              <p:nvSpPr>
                <p:cNvPr id="8" name="Rectangle 7"/>
                <p:cNvSpPr/>
                <p:nvPr/>
              </p:nvSpPr>
              <p:spPr bwMode="auto">
                <a:xfrm>
                  <a:off x="4995680" y="2198893"/>
                  <a:ext cx="1212386" cy="334511"/>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Design</a:t>
                  </a:r>
                </a:p>
              </p:txBody>
            </p:sp>
            <p:sp>
              <p:nvSpPr>
                <p:cNvPr id="9" name="Rectangle 8"/>
                <p:cNvSpPr/>
                <p:nvPr/>
              </p:nvSpPr>
              <p:spPr bwMode="auto">
                <a:xfrm>
                  <a:off x="5602837" y="2637939"/>
                  <a:ext cx="1212385" cy="334511"/>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Coding</a:t>
                  </a:r>
                </a:p>
              </p:txBody>
            </p:sp>
            <p:sp>
              <p:nvSpPr>
                <p:cNvPr id="10" name="Rectangle 9"/>
                <p:cNvSpPr/>
                <p:nvPr/>
              </p:nvSpPr>
              <p:spPr bwMode="auto">
                <a:xfrm>
                  <a:off x="6208066" y="3078379"/>
                  <a:ext cx="1212385" cy="334511"/>
                </a:xfrm>
                <a:prstGeom prst="rect">
                  <a:avLst/>
                </a:prstGeom>
                <a:solidFill>
                  <a:schemeClr val="tx2">
                    <a:lumMod val="40000"/>
                    <a:lumOff val="6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Testing</a:t>
                  </a:r>
                </a:p>
              </p:txBody>
            </p:sp>
            <p:sp>
              <p:nvSpPr>
                <p:cNvPr id="11" name="Rectangle 10"/>
                <p:cNvSpPr/>
                <p:nvPr/>
              </p:nvSpPr>
              <p:spPr bwMode="auto">
                <a:xfrm>
                  <a:off x="6815222" y="3517426"/>
                  <a:ext cx="1212386" cy="334511"/>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Deployment</a:t>
                  </a:r>
                </a:p>
              </p:txBody>
            </p:sp>
            <p:sp>
              <p:nvSpPr>
                <p:cNvPr id="12" name="Rectangle 11"/>
                <p:cNvSpPr/>
                <p:nvPr/>
              </p:nvSpPr>
              <p:spPr bwMode="auto">
                <a:xfrm>
                  <a:off x="7420451" y="3957866"/>
                  <a:ext cx="1212386" cy="334511"/>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Maintenance</a:t>
                  </a:r>
                </a:p>
              </p:txBody>
            </p:sp>
          </p:grpSp>
          <p:grpSp>
            <p:nvGrpSpPr>
              <p:cNvPr id="7" name="Group 25"/>
              <p:cNvGrpSpPr>
                <a:grpSpLocks/>
              </p:cNvGrpSpPr>
              <p:nvPr/>
            </p:nvGrpSpPr>
            <p:grpSpPr bwMode="auto">
              <a:xfrm>
                <a:off x="3794076" y="1923153"/>
                <a:ext cx="203766" cy="272514"/>
                <a:chOff x="3794076" y="1923153"/>
                <a:chExt cx="203766" cy="272514"/>
              </a:xfrm>
            </p:grpSpPr>
            <p:cxnSp>
              <p:nvCxnSpPr>
                <p:cNvPr id="20525" name="Straight Connector 22"/>
                <p:cNvCxnSpPr>
                  <a:cxnSpLocks noChangeShapeType="1"/>
                  <a:stCxn id="5" idx="3"/>
                </p:cNvCxnSpPr>
                <p:nvPr/>
              </p:nvCxnSpPr>
              <p:spPr bwMode="auto">
                <a:xfrm>
                  <a:off x="3794076" y="1933602"/>
                  <a:ext cx="203766" cy="0"/>
                </a:xfrm>
                <a:prstGeom prst="line">
                  <a:avLst/>
                </a:prstGeom>
                <a:noFill/>
                <a:ln w="9525" algn="ctr">
                  <a:solidFill>
                    <a:schemeClr val="tx1"/>
                  </a:solidFill>
                  <a:round/>
                  <a:headEnd/>
                  <a:tailEnd/>
                </a:ln>
              </p:spPr>
            </p:cxnSp>
            <p:cxnSp>
              <p:nvCxnSpPr>
                <p:cNvPr id="20526" name="Straight Arrow Connector 24"/>
                <p:cNvCxnSpPr>
                  <a:cxnSpLocks noChangeShapeType="1"/>
                </p:cNvCxnSpPr>
                <p:nvPr/>
              </p:nvCxnSpPr>
              <p:spPr bwMode="auto">
                <a:xfrm>
                  <a:off x="3997842" y="1923153"/>
                  <a:ext cx="0" cy="272514"/>
                </a:xfrm>
                <a:prstGeom prst="straightConnector1">
                  <a:avLst/>
                </a:prstGeom>
                <a:noFill/>
                <a:ln w="9525" algn="ctr">
                  <a:solidFill>
                    <a:schemeClr val="tx1"/>
                  </a:solidFill>
                  <a:round/>
                  <a:headEnd/>
                  <a:tailEnd type="triangle" w="med" len="med"/>
                </a:ln>
              </p:spPr>
            </p:cxnSp>
          </p:grpSp>
          <p:grpSp>
            <p:nvGrpSpPr>
              <p:cNvPr id="13" name="Group 26"/>
              <p:cNvGrpSpPr>
                <a:grpSpLocks/>
              </p:cNvGrpSpPr>
              <p:nvPr/>
            </p:nvGrpSpPr>
            <p:grpSpPr bwMode="auto">
              <a:xfrm>
                <a:off x="4362044" y="2363045"/>
                <a:ext cx="203766" cy="272514"/>
                <a:chOff x="3794076" y="1923153"/>
                <a:chExt cx="203766" cy="272514"/>
              </a:xfrm>
            </p:grpSpPr>
            <p:cxnSp>
              <p:nvCxnSpPr>
                <p:cNvPr id="20523" name="Straight Connector 27"/>
                <p:cNvCxnSpPr>
                  <a:cxnSpLocks noChangeShapeType="1"/>
                </p:cNvCxnSpPr>
                <p:nvPr/>
              </p:nvCxnSpPr>
              <p:spPr bwMode="auto">
                <a:xfrm>
                  <a:off x="3794076" y="1923153"/>
                  <a:ext cx="203766" cy="0"/>
                </a:xfrm>
                <a:prstGeom prst="line">
                  <a:avLst/>
                </a:prstGeom>
                <a:noFill/>
                <a:ln w="9525" algn="ctr">
                  <a:solidFill>
                    <a:schemeClr val="tx1"/>
                  </a:solidFill>
                  <a:round/>
                  <a:headEnd/>
                  <a:tailEnd/>
                </a:ln>
              </p:spPr>
            </p:cxnSp>
            <p:cxnSp>
              <p:nvCxnSpPr>
                <p:cNvPr id="20524" name="Straight Arrow Connector 28"/>
                <p:cNvCxnSpPr>
                  <a:cxnSpLocks noChangeShapeType="1"/>
                </p:cNvCxnSpPr>
                <p:nvPr/>
              </p:nvCxnSpPr>
              <p:spPr bwMode="auto">
                <a:xfrm>
                  <a:off x="3997842" y="1923153"/>
                  <a:ext cx="0" cy="272514"/>
                </a:xfrm>
                <a:prstGeom prst="straightConnector1">
                  <a:avLst/>
                </a:prstGeom>
                <a:noFill/>
                <a:ln w="9525" algn="ctr">
                  <a:solidFill>
                    <a:schemeClr val="tx1"/>
                  </a:solidFill>
                  <a:round/>
                  <a:headEnd/>
                  <a:tailEnd type="triangle" w="med" len="med"/>
                </a:ln>
              </p:spPr>
            </p:cxnSp>
          </p:grpSp>
          <p:grpSp>
            <p:nvGrpSpPr>
              <p:cNvPr id="14" name="Group 29"/>
              <p:cNvGrpSpPr>
                <a:grpSpLocks/>
              </p:cNvGrpSpPr>
              <p:nvPr/>
            </p:nvGrpSpPr>
            <p:grpSpPr bwMode="auto">
              <a:xfrm>
                <a:off x="4930011" y="2813386"/>
                <a:ext cx="203766" cy="272514"/>
                <a:chOff x="3794076" y="1923153"/>
                <a:chExt cx="203766" cy="272514"/>
              </a:xfrm>
            </p:grpSpPr>
            <p:cxnSp>
              <p:nvCxnSpPr>
                <p:cNvPr id="20521" name="Straight Connector 30"/>
                <p:cNvCxnSpPr>
                  <a:cxnSpLocks noChangeShapeType="1"/>
                </p:cNvCxnSpPr>
                <p:nvPr/>
              </p:nvCxnSpPr>
              <p:spPr bwMode="auto">
                <a:xfrm>
                  <a:off x="3794076" y="1923153"/>
                  <a:ext cx="203766" cy="0"/>
                </a:xfrm>
                <a:prstGeom prst="line">
                  <a:avLst/>
                </a:prstGeom>
                <a:noFill/>
                <a:ln w="9525" algn="ctr">
                  <a:solidFill>
                    <a:schemeClr val="tx1"/>
                  </a:solidFill>
                  <a:round/>
                  <a:headEnd/>
                  <a:tailEnd/>
                </a:ln>
              </p:spPr>
            </p:cxnSp>
            <p:cxnSp>
              <p:nvCxnSpPr>
                <p:cNvPr id="20522" name="Straight Arrow Connector 31"/>
                <p:cNvCxnSpPr>
                  <a:cxnSpLocks noChangeShapeType="1"/>
                </p:cNvCxnSpPr>
                <p:nvPr/>
              </p:nvCxnSpPr>
              <p:spPr bwMode="auto">
                <a:xfrm>
                  <a:off x="3997842" y="1923153"/>
                  <a:ext cx="0" cy="272514"/>
                </a:xfrm>
                <a:prstGeom prst="straightConnector1">
                  <a:avLst/>
                </a:prstGeom>
                <a:noFill/>
                <a:ln w="9525" algn="ctr">
                  <a:solidFill>
                    <a:schemeClr val="tx1"/>
                  </a:solidFill>
                  <a:round/>
                  <a:headEnd/>
                  <a:tailEnd type="triangle" w="med" len="med"/>
                </a:ln>
              </p:spPr>
            </p:cxnSp>
          </p:grpSp>
          <p:grpSp>
            <p:nvGrpSpPr>
              <p:cNvPr id="15" name="Group 32"/>
              <p:cNvGrpSpPr>
                <a:grpSpLocks/>
              </p:cNvGrpSpPr>
              <p:nvPr/>
            </p:nvGrpSpPr>
            <p:grpSpPr bwMode="auto">
              <a:xfrm>
                <a:off x="5509463" y="3245131"/>
                <a:ext cx="203766" cy="272514"/>
                <a:chOff x="3794076" y="1923153"/>
                <a:chExt cx="203766" cy="272514"/>
              </a:xfrm>
            </p:grpSpPr>
            <p:cxnSp>
              <p:nvCxnSpPr>
                <p:cNvPr id="20519" name="Straight Connector 33"/>
                <p:cNvCxnSpPr>
                  <a:cxnSpLocks noChangeShapeType="1"/>
                </p:cNvCxnSpPr>
                <p:nvPr/>
              </p:nvCxnSpPr>
              <p:spPr bwMode="auto">
                <a:xfrm>
                  <a:off x="3794076" y="1923153"/>
                  <a:ext cx="203766" cy="0"/>
                </a:xfrm>
                <a:prstGeom prst="line">
                  <a:avLst/>
                </a:prstGeom>
                <a:noFill/>
                <a:ln w="9525" algn="ctr">
                  <a:solidFill>
                    <a:schemeClr val="tx1"/>
                  </a:solidFill>
                  <a:round/>
                  <a:headEnd/>
                  <a:tailEnd/>
                </a:ln>
              </p:spPr>
            </p:cxnSp>
            <p:cxnSp>
              <p:nvCxnSpPr>
                <p:cNvPr id="20520" name="Straight Arrow Connector 34"/>
                <p:cNvCxnSpPr>
                  <a:cxnSpLocks noChangeShapeType="1"/>
                </p:cNvCxnSpPr>
                <p:nvPr/>
              </p:nvCxnSpPr>
              <p:spPr bwMode="auto">
                <a:xfrm>
                  <a:off x="3997842" y="1923153"/>
                  <a:ext cx="0" cy="272514"/>
                </a:xfrm>
                <a:prstGeom prst="straightConnector1">
                  <a:avLst/>
                </a:prstGeom>
                <a:noFill/>
                <a:ln w="9525" algn="ctr">
                  <a:solidFill>
                    <a:schemeClr val="tx1"/>
                  </a:solidFill>
                  <a:round/>
                  <a:headEnd/>
                  <a:tailEnd type="triangle" w="med" len="med"/>
                </a:ln>
              </p:spPr>
            </p:cxnSp>
          </p:grpSp>
          <p:grpSp>
            <p:nvGrpSpPr>
              <p:cNvPr id="16" name="Group 35"/>
              <p:cNvGrpSpPr>
                <a:grpSpLocks/>
              </p:cNvGrpSpPr>
              <p:nvPr/>
            </p:nvGrpSpPr>
            <p:grpSpPr bwMode="auto">
              <a:xfrm>
                <a:off x="6083614" y="3691701"/>
                <a:ext cx="203766" cy="272514"/>
                <a:chOff x="3794076" y="1923153"/>
                <a:chExt cx="203766" cy="272514"/>
              </a:xfrm>
            </p:grpSpPr>
            <p:cxnSp>
              <p:nvCxnSpPr>
                <p:cNvPr id="20517" name="Straight Connector 36"/>
                <p:cNvCxnSpPr>
                  <a:cxnSpLocks noChangeShapeType="1"/>
                </p:cNvCxnSpPr>
                <p:nvPr/>
              </p:nvCxnSpPr>
              <p:spPr bwMode="auto">
                <a:xfrm>
                  <a:off x="3794076" y="1923153"/>
                  <a:ext cx="203766" cy="0"/>
                </a:xfrm>
                <a:prstGeom prst="line">
                  <a:avLst/>
                </a:prstGeom>
                <a:noFill/>
                <a:ln w="9525" algn="ctr">
                  <a:solidFill>
                    <a:schemeClr val="tx1"/>
                  </a:solidFill>
                  <a:round/>
                  <a:headEnd/>
                  <a:tailEnd/>
                </a:ln>
              </p:spPr>
            </p:cxnSp>
            <p:cxnSp>
              <p:nvCxnSpPr>
                <p:cNvPr id="20518" name="Straight Arrow Connector 37"/>
                <p:cNvCxnSpPr>
                  <a:cxnSpLocks noChangeShapeType="1"/>
                </p:cNvCxnSpPr>
                <p:nvPr/>
              </p:nvCxnSpPr>
              <p:spPr bwMode="auto">
                <a:xfrm>
                  <a:off x="3997842" y="1923153"/>
                  <a:ext cx="0" cy="272514"/>
                </a:xfrm>
                <a:prstGeom prst="straightConnector1">
                  <a:avLst/>
                </a:prstGeom>
                <a:noFill/>
                <a:ln w="9525" algn="ctr">
                  <a:solidFill>
                    <a:schemeClr val="tx1"/>
                  </a:solidFill>
                  <a:round/>
                  <a:headEnd/>
                  <a:tailEnd type="triangle" w="med" len="med"/>
                </a:ln>
              </p:spPr>
            </p:cxnSp>
          </p:grpSp>
        </p:grpSp>
        <p:sp>
          <p:nvSpPr>
            <p:cNvPr id="41" name="Rectangle 6"/>
            <p:cNvSpPr>
              <a:spLocks noChangeArrowheads="1"/>
            </p:cNvSpPr>
            <p:nvPr/>
          </p:nvSpPr>
          <p:spPr bwMode="auto">
            <a:xfrm>
              <a:off x="1550399" y="4470841"/>
              <a:ext cx="1836948" cy="190446"/>
            </a:xfrm>
            <a:prstGeom prst="rect">
              <a:avLst/>
            </a:prstGeom>
            <a:noFill/>
            <a:ln>
              <a:noFill/>
            </a:ln>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1400" dirty="0">
                  <a:solidFill>
                    <a:srgbClr val="111111"/>
                  </a:solidFill>
                  <a:latin typeface="+mj-lt"/>
                  <a:cs typeface="Miriam Fixed" panose="020B0509050101010101" pitchFamily="49" charset="-79"/>
                </a:rPr>
                <a:t>Figure 4: Waterfall model</a:t>
              </a:r>
            </a:p>
          </p:txBody>
        </p:sp>
      </p:grpSp>
      <p:grpSp>
        <p:nvGrpSpPr>
          <p:cNvPr id="17" name="Group 143"/>
          <p:cNvGrpSpPr>
            <a:grpSpLocks/>
          </p:cNvGrpSpPr>
          <p:nvPr/>
        </p:nvGrpSpPr>
        <p:grpSpPr bwMode="auto">
          <a:xfrm>
            <a:off x="5351559" y="1344287"/>
            <a:ext cx="5955434" cy="4574304"/>
            <a:chOff x="4038638" y="1567891"/>
            <a:chExt cx="4623849" cy="3248561"/>
          </a:xfrm>
        </p:grpSpPr>
        <p:grpSp>
          <p:nvGrpSpPr>
            <p:cNvPr id="18" name="Group 56"/>
            <p:cNvGrpSpPr>
              <a:grpSpLocks/>
            </p:cNvGrpSpPr>
            <p:nvPr/>
          </p:nvGrpSpPr>
          <p:grpSpPr bwMode="auto">
            <a:xfrm>
              <a:off x="4038638" y="1567891"/>
              <a:ext cx="4623849" cy="2883382"/>
              <a:chOff x="4038638" y="1567891"/>
              <a:chExt cx="4623849" cy="2540887"/>
            </a:xfrm>
          </p:grpSpPr>
          <p:sp>
            <p:nvSpPr>
              <p:cNvPr id="47" name="Rectangle 46"/>
              <p:cNvSpPr/>
              <p:nvPr/>
            </p:nvSpPr>
            <p:spPr bwMode="auto">
              <a:xfrm>
                <a:off x="4038638" y="1567891"/>
                <a:ext cx="1136696" cy="334459"/>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Planning</a:t>
                </a:r>
              </a:p>
            </p:txBody>
          </p:sp>
          <p:sp>
            <p:nvSpPr>
              <p:cNvPr id="48" name="Rectangle 47"/>
              <p:cNvSpPr/>
              <p:nvPr/>
            </p:nvSpPr>
            <p:spPr bwMode="auto">
              <a:xfrm>
                <a:off x="7525791" y="1570690"/>
                <a:ext cx="1136696" cy="334459"/>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Maintenance</a:t>
                </a:r>
              </a:p>
            </p:txBody>
          </p:sp>
          <p:sp>
            <p:nvSpPr>
              <p:cNvPr id="49" name="Rectangle 48"/>
              <p:cNvSpPr/>
              <p:nvPr/>
            </p:nvSpPr>
            <p:spPr bwMode="auto">
              <a:xfrm>
                <a:off x="4330840" y="2120658"/>
                <a:ext cx="1136696" cy="334460"/>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Requirements</a:t>
                </a:r>
              </a:p>
            </p:txBody>
          </p:sp>
          <p:sp>
            <p:nvSpPr>
              <p:cNvPr id="50" name="Rectangle 49"/>
              <p:cNvSpPr/>
              <p:nvPr/>
            </p:nvSpPr>
            <p:spPr bwMode="auto">
              <a:xfrm>
                <a:off x="4571665" y="2693017"/>
                <a:ext cx="1135090" cy="334459"/>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Architecture</a:t>
                </a:r>
              </a:p>
            </p:txBody>
          </p:sp>
          <p:sp>
            <p:nvSpPr>
              <p:cNvPr id="51" name="Rectangle 50"/>
              <p:cNvSpPr/>
              <p:nvPr/>
            </p:nvSpPr>
            <p:spPr bwMode="auto">
              <a:xfrm>
                <a:off x="4863867" y="3220595"/>
                <a:ext cx="1135090" cy="335859"/>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Detailed Design</a:t>
                </a:r>
              </a:p>
            </p:txBody>
          </p:sp>
          <p:sp>
            <p:nvSpPr>
              <p:cNvPr id="52" name="Rectangle 51"/>
              <p:cNvSpPr/>
              <p:nvPr/>
            </p:nvSpPr>
            <p:spPr bwMode="auto">
              <a:xfrm>
                <a:off x="5803085" y="3774762"/>
                <a:ext cx="1136696" cy="334460"/>
              </a:xfrm>
              <a:prstGeom prst="rect">
                <a:avLst/>
              </a:prstGeom>
              <a:solidFill>
                <a:schemeClr val="accent2">
                  <a:lumMod val="10000"/>
                  <a:lumOff val="9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Coding</a:t>
                </a:r>
              </a:p>
            </p:txBody>
          </p:sp>
          <p:sp>
            <p:nvSpPr>
              <p:cNvPr id="54" name="Rectangle 53"/>
              <p:cNvSpPr/>
              <p:nvPr/>
            </p:nvSpPr>
            <p:spPr bwMode="auto">
              <a:xfrm>
                <a:off x="6719828" y="3220595"/>
                <a:ext cx="1136696" cy="335859"/>
              </a:xfrm>
              <a:prstGeom prst="rect">
                <a:avLst/>
              </a:prstGeom>
              <a:solidFill>
                <a:schemeClr val="tx2">
                  <a:lumMod val="40000"/>
                  <a:lumOff val="6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Unit Testing</a:t>
                </a:r>
              </a:p>
            </p:txBody>
          </p:sp>
          <p:sp>
            <p:nvSpPr>
              <p:cNvPr id="55" name="Rectangle 54"/>
              <p:cNvSpPr/>
              <p:nvPr/>
            </p:nvSpPr>
            <p:spPr bwMode="auto">
              <a:xfrm>
                <a:off x="6939782" y="2693017"/>
                <a:ext cx="1135091" cy="334459"/>
              </a:xfrm>
              <a:prstGeom prst="rect">
                <a:avLst/>
              </a:prstGeom>
              <a:solidFill>
                <a:schemeClr val="tx2">
                  <a:lumMod val="40000"/>
                  <a:lumOff val="6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1000" dirty="0"/>
                  <a:t>Integration Testing</a:t>
                </a:r>
              </a:p>
            </p:txBody>
          </p:sp>
          <p:sp>
            <p:nvSpPr>
              <p:cNvPr id="56" name="Rectangle 55"/>
              <p:cNvSpPr/>
              <p:nvPr/>
            </p:nvSpPr>
            <p:spPr bwMode="auto">
              <a:xfrm>
                <a:off x="7241616" y="2075877"/>
                <a:ext cx="1228210" cy="424022"/>
              </a:xfrm>
              <a:prstGeom prst="rect">
                <a:avLst/>
              </a:prstGeom>
              <a:solidFill>
                <a:schemeClr val="tx2">
                  <a:lumMod val="40000"/>
                  <a:lumOff val="60000"/>
                </a:schemeClr>
              </a:solidFill>
              <a:ln w="9525" cap="flat" cmpd="sng" algn="ctr">
                <a:solidFill>
                  <a:schemeClr val="bg1">
                    <a:lumMod val="65000"/>
                  </a:schemeClr>
                </a:solidFill>
                <a:prstDash val="solid"/>
                <a:round/>
                <a:headEnd type="none" w="med" len="med"/>
                <a:tailEnd type="none" w="med" len="med"/>
              </a:ln>
              <a:effectLst/>
            </p:spPr>
            <p:txBody>
              <a:bodyPr anchor="ctr"/>
              <a:lstStyle/>
              <a:p>
                <a:pPr algn="ctr">
                  <a:defRPr/>
                </a:pPr>
                <a:r>
                  <a:rPr lang="en-US" sz="900" dirty="0"/>
                  <a:t>System &amp; Acceptance Testing</a:t>
                </a:r>
              </a:p>
            </p:txBody>
          </p:sp>
        </p:grpSp>
        <p:grpSp>
          <p:nvGrpSpPr>
            <p:cNvPr id="19" name="Group 142"/>
            <p:cNvGrpSpPr>
              <a:grpSpLocks/>
            </p:cNvGrpSpPr>
            <p:nvPr/>
          </p:nvGrpSpPr>
          <p:grpSpPr bwMode="auto">
            <a:xfrm>
              <a:off x="4606607" y="1757831"/>
              <a:ext cx="3487912" cy="3058621"/>
              <a:chOff x="4606607" y="1757831"/>
              <a:chExt cx="3487912" cy="3058621"/>
            </a:xfrm>
          </p:grpSpPr>
          <p:cxnSp>
            <p:nvCxnSpPr>
              <p:cNvPr id="20487" name="Straight Arrow Connector 72"/>
              <p:cNvCxnSpPr>
                <a:cxnSpLocks noChangeShapeType="1"/>
                <a:stCxn id="47" idx="3"/>
                <a:endCxn id="48" idx="1"/>
              </p:cNvCxnSpPr>
              <p:nvPr/>
            </p:nvCxnSpPr>
            <p:spPr bwMode="auto">
              <a:xfrm>
                <a:off x="5174575" y="1757831"/>
                <a:ext cx="2351975" cy="3084"/>
              </a:xfrm>
              <a:prstGeom prst="straightConnector1">
                <a:avLst/>
              </a:prstGeom>
              <a:noFill/>
              <a:ln w="9525" algn="ctr">
                <a:solidFill>
                  <a:schemeClr val="tx1"/>
                </a:solidFill>
                <a:round/>
                <a:headEnd/>
                <a:tailEnd type="triangle" w="med" len="med"/>
              </a:ln>
            </p:spPr>
          </p:cxnSp>
          <p:cxnSp>
            <p:nvCxnSpPr>
              <p:cNvPr id="20488" name="Straight Arrow Connector 75"/>
              <p:cNvCxnSpPr>
                <a:cxnSpLocks noChangeShapeType="1"/>
                <a:stCxn id="49" idx="3"/>
                <a:endCxn id="56" idx="1"/>
              </p:cNvCxnSpPr>
              <p:nvPr/>
            </p:nvCxnSpPr>
            <p:spPr bwMode="auto">
              <a:xfrm>
                <a:off x="5466766" y="2384952"/>
                <a:ext cx="1775645" cy="1"/>
              </a:xfrm>
              <a:prstGeom prst="straightConnector1">
                <a:avLst/>
              </a:prstGeom>
              <a:noFill/>
              <a:ln w="9525" algn="ctr">
                <a:solidFill>
                  <a:schemeClr val="tx1"/>
                </a:solidFill>
                <a:round/>
                <a:headEnd/>
                <a:tailEnd type="triangle" w="med" len="med"/>
              </a:ln>
            </p:spPr>
          </p:cxnSp>
          <p:cxnSp>
            <p:nvCxnSpPr>
              <p:cNvPr id="20489" name="Straight Arrow Connector 78"/>
              <p:cNvCxnSpPr>
                <a:cxnSpLocks noChangeShapeType="1"/>
                <a:stCxn id="50" idx="3"/>
                <a:endCxn id="55" idx="1"/>
              </p:cNvCxnSpPr>
              <p:nvPr/>
            </p:nvCxnSpPr>
            <p:spPr bwMode="auto">
              <a:xfrm>
                <a:off x="5707143" y="3034783"/>
                <a:ext cx="1231895" cy="0"/>
              </a:xfrm>
              <a:prstGeom prst="straightConnector1">
                <a:avLst/>
              </a:prstGeom>
              <a:noFill/>
              <a:ln w="9525" algn="ctr">
                <a:solidFill>
                  <a:schemeClr val="tx1"/>
                </a:solidFill>
                <a:round/>
                <a:headEnd/>
                <a:tailEnd type="triangle" w="med" len="med"/>
              </a:ln>
            </p:spPr>
          </p:cxnSp>
          <p:cxnSp>
            <p:nvCxnSpPr>
              <p:cNvPr id="20490" name="Straight Arrow Connector 81"/>
              <p:cNvCxnSpPr>
                <a:cxnSpLocks noChangeShapeType="1"/>
                <a:stCxn id="51" idx="3"/>
                <a:endCxn id="54" idx="1"/>
              </p:cNvCxnSpPr>
              <p:nvPr/>
            </p:nvCxnSpPr>
            <p:spPr bwMode="auto">
              <a:xfrm>
                <a:off x="5999532" y="3633620"/>
                <a:ext cx="720413" cy="0"/>
              </a:xfrm>
              <a:prstGeom prst="straightConnector1">
                <a:avLst/>
              </a:prstGeom>
              <a:noFill/>
              <a:ln w="9525" algn="ctr">
                <a:solidFill>
                  <a:schemeClr val="tx1"/>
                </a:solidFill>
                <a:round/>
                <a:headEnd/>
                <a:tailEnd type="triangle" w="med" len="med"/>
              </a:ln>
            </p:spPr>
          </p:cxnSp>
          <p:cxnSp>
            <p:nvCxnSpPr>
              <p:cNvPr id="20491" name="Straight Arrow Connector 99"/>
              <p:cNvCxnSpPr>
                <a:cxnSpLocks noChangeShapeType="1"/>
                <a:stCxn id="47" idx="2"/>
              </p:cNvCxnSpPr>
              <p:nvPr/>
            </p:nvCxnSpPr>
            <p:spPr bwMode="auto">
              <a:xfrm>
                <a:off x="4606607" y="1947770"/>
                <a:ext cx="124881" cy="247242"/>
              </a:xfrm>
              <a:prstGeom prst="straightConnector1">
                <a:avLst/>
              </a:prstGeom>
              <a:noFill/>
              <a:ln w="9525" algn="ctr">
                <a:solidFill>
                  <a:schemeClr val="tx1"/>
                </a:solidFill>
                <a:round/>
                <a:headEnd/>
                <a:tailEnd type="triangle" w="med" len="med"/>
              </a:ln>
            </p:spPr>
          </p:cxnSp>
          <p:cxnSp>
            <p:nvCxnSpPr>
              <p:cNvPr id="20492" name="Straight Arrow Connector 101"/>
              <p:cNvCxnSpPr>
                <a:cxnSpLocks noChangeShapeType="1"/>
              </p:cNvCxnSpPr>
              <p:nvPr/>
            </p:nvCxnSpPr>
            <p:spPr bwMode="auto">
              <a:xfrm>
                <a:off x="4917391" y="2561289"/>
                <a:ext cx="159216" cy="299240"/>
              </a:xfrm>
              <a:prstGeom prst="straightConnector1">
                <a:avLst/>
              </a:prstGeom>
              <a:noFill/>
              <a:ln w="9525" algn="ctr">
                <a:solidFill>
                  <a:schemeClr val="tx1"/>
                </a:solidFill>
                <a:round/>
                <a:headEnd/>
                <a:tailEnd type="triangle" w="med" len="med"/>
              </a:ln>
            </p:spPr>
          </p:cxnSp>
          <p:cxnSp>
            <p:nvCxnSpPr>
              <p:cNvPr id="20493" name="Straight Arrow Connector 103"/>
              <p:cNvCxnSpPr>
                <a:cxnSpLocks noChangeShapeType="1"/>
              </p:cNvCxnSpPr>
              <p:nvPr/>
            </p:nvCxnSpPr>
            <p:spPr bwMode="auto">
              <a:xfrm>
                <a:off x="5268667" y="3213774"/>
                <a:ext cx="123359" cy="240854"/>
              </a:xfrm>
              <a:prstGeom prst="straightConnector1">
                <a:avLst/>
              </a:prstGeom>
              <a:noFill/>
              <a:ln w="9525" algn="ctr">
                <a:solidFill>
                  <a:schemeClr val="tx1"/>
                </a:solidFill>
                <a:round/>
                <a:headEnd/>
                <a:tailEnd type="triangle" w="med" len="med"/>
              </a:ln>
            </p:spPr>
          </p:cxnSp>
          <p:cxnSp>
            <p:nvCxnSpPr>
              <p:cNvPr id="20494" name="Straight Arrow Connector 105"/>
              <p:cNvCxnSpPr>
                <a:cxnSpLocks noChangeShapeType="1"/>
              </p:cNvCxnSpPr>
              <p:nvPr/>
            </p:nvCxnSpPr>
            <p:spPr bwMode="auto">
              <a:xfrm>
                <a:off x="5588095" y="3823559"/>
                <a:ext cx="225638" cy="437775"/>
              </a:xfrm>
              <a:prstGeom prst="straightConnector1">
                <a:avLst/>
              </a:prstGeom>
              <a:noFill/>
              <a:ln w="9525" algn="ctr">
                <a:solidFill>
                  <a:schemeClr val="tx1"/>
                </a:solidFill>
                <a:round/>
                <a:headEnd/>
                <a:tailEnd type="triangle" w="med" len="med"/>
              </a:ln>
            </p:spPr>
          </p:cxnSp>
          <p:cxnSp>
            <p:nvCxnSpPr>
              <p:cNvPr id="20495" name="Straight Arrow Connector 128"/>
              <p:cNvCxnSpPr>
                <a:cxnSpLocks noChangeShapeType="1"/>
                <a:stCxn id="52" idx="3"/>
              </p:cNvCxnSpPr>
              <p:nvPr/>
            </p:nvCxnSpPr>
            <p:spPr bwMode="auto">
              <a:xfrm flipV="1">
                <a:off x="6939038" y="3823559"/>
                <a:ext cx="215006" cy="437775"/>
              </a:xfrm>
              <a:prstGeom prst="straightConnector1">
                <a:avLst/>
              </a:prstGeom>
              <a:noFill/>
              <a:ln w="9525" algn="ctr">
                <a:solidFill>
                  <a:schemeClr val="tx1"/>
                </a:solidFill>
                <a:round/>
                <a:headEnd/>
                <a:tailEnd type="triangle" w="med" len="med"/>
              </a:ln>
            </p:spPr>
          </p:cxnSp>
          <p:cxnSp>
            <p:nvCxnSpPr>
              <p:cNvPr id="20496" name="Straight Arrow Connector 130"/>
              <p:cNvCxnSpPr>
                <a:cxnSpLocks noChangeShapeType="1"/>
              </p:cNvCxnSpPr>
              <p:nvPr/>
            </p:nvCxnSpPr>
            <p:spPr bwMode="auto">
              <a:xfrm flipV="1">
                <a:off x="7348870" y="3217464"/>
                <a:ext cx="118510" cy="246197"/>
              </a:xfrm>
              <a:prstGeom prst="straightConnector1">
                <a:avLst/>
              </a:prstGeom>
              <a:noFill/>
              <a:ln w="9525" algn="ctr">
                <a:solidFill>
                  <a:schemeClr val="tx1"/>
                </a:solidFill>
                <a:round/>
                <a:headEnd/>
                <a:tailEnd type="triangle" w="med" len="med"/>
              </a:ln>
            </p:spPr>
          </p:cxnSp>
          <p:cxnSp>
            <p:nvCxnSpPr>
              <p:cNvPr id="20497" name="Straight Arrow Connector 134"/>
              <p:cNvCxnSpPr>
                <a:cxnSpLocks noChangeShapeType="1"/>
              </p:cNvCxnSpPr>
              <p:nvPr/>
            </p:nvCxnSpPr>
            <p:spPr bwMode="auto">
              <a:xfrm flipV="1">
                <a:off x="7632723" y="2615609"/>
                <a:ext cx="119867" cy="233916"/>
              </a:xfrm>
              <a:prstGeom prst="straightConnector1">
                <a:avLst/>
              </a:prstGeom>
              <a:noFill/>
              <a:ln w="9525" algn="ctr">
                <a:solidFill>
                  <a:schemeClr val="tx1"/>
                </a:solidFill>
                <a:round/>
                <a:headEnd/>
                <a:tailEnd type="triangle" w="med" len="med"/>
              </a:ln>
            </p:spPr>
          </p:cxnSp>
          <p:cxnSp>
            <p:nvCxnSpPr>
              <p:cNvPr id="20498" name="Straight Arrow Connector 136"/>
              <p:cNvCxnSpPr>
                <a:cxnSpLocks noChangeShapeType="1"/>
                <a:endCxn id="48" idx="2"/>
              </p:cNvCxnSpPr>
              <p:nvPr/>
            </p:nvCxnSpPr>
            <p:spPr bwMode="auto">
              <a:xfrm flipV="1">
                <a:off x="7995684" y="1950854"/>
                <a:ext cx="98835" cy="193163"/>
              </a:xfrm>
              <a:prstGeom prst="straightConnector1">
                <a:avLst/>
              </a:prstGeom>
              <a:noFill/>
              <a:ln w="9525" algn="ctr">
                <a:solidFill>
                  <a:schemeClr val="tx1"/>
                </a:solidFill>
                <a:round/>
                <a:headEnd/>
                <a:tailEnd type="triangle" w="med" len="med"/>
              </a:ln>
            </p:spPr>
          </p:cxnSp>
          <p:sp>
            <p:nvSpPr>
              <p:cNvPr id="141" name="Rectangle 6"/>
              <p:cNvSpPr>
                <a:spLocks noChangeArrowheads="1"/>
              </p:cNvSpPr>
              <p:nvPr/>
            </p:nvSpPr>
            <p:spPr bwMode="auto">
              <a:xfrm>
                <a:off x="5380839" y="4597876"/>
                <a:ext cx="1884861" cy="218576"/>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1400" dirty="0">
                    <a:solidFill>
                      <a:srgbClr val="111111"/>
                    </a:solidFill>
                    <a:latin typeface="+mj-lt"/>
                    <a:cs typeface="Miriam Fixed" panose="020B0509050101010101" pitchFamily="49" charset="-79"/>
                  </a:rPr>
                  <a:t>Figure 5: V model</a:t>
                </a: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4"/>
          <p:cNvGrpSpPr>
            <a:grpSpLocks/>
          </p:cNvGrpSpPr>
          <p:nvPr/>
        </p:nvGrpSpPr>
        <p:grpSpPr bwMode="auto">
          <a:xfrm>
            <a:off x="1385990" y="1120878"/>
            <a:ext cx="9395081" cy="5504306"/>
            <a:chOff x="571500" y="954088"/>
            <a:chExt cx="8001000" cy="4914279"/>
          </a:xfrm>
        </p:grpSpPr>
        <p:sp>
          <p:nvSpPr>
            <p:cNvPr id="7" name="Rectangle 4"/>
            <p:cNvSpPr>
              <a:spLocks noChangeArrowheads="1"/>
            </p:cNvSpPr>
            <p:nvPr/>
          </p:nvSpPr>
          <p:spPr bwMode="auto">
            <a:xfrm>
              <a:off x="3663360" y="5593582"/>
              <a:ext cx="1817278" cy="274785"/>
            </a:xfrm>
            <a:prstGeom prst="rect">
              <a:avLst/>
            </a:prstGeom>
            <a:noFill/>
            <a:ln>
              <a:noFill/>
            </a:ln>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1400" dirty="0">
                  <a:solidFill>
                    <a:srgbClr val="111111"/>
                  </a:solidFill>
                  <a:latin typeface="+mj-lt"/>
                  <a:cs typeface="Miriam Fixed" panose="020B0509050101010101" pitchFamily="49" charset="-79"/>
                </a:rPr>
                <a:t>Figure 6: Scrum process</a:t>
              </a:r>
            </a:p>
          </p:txBody>
        </p:sp>
        <p:grpSp>
          <p:nvGrpSpPr>
            <p:cNvPr id="10" name="Group 41"/>
            <p:cNvGrpSpPr>
              <a:grpSpLocks/>
            </p:cNvGrpSpPr>
            <p:nvPr/>
          </p:nvGrpSpPr>
          <p:grpSpPr bwMode="auto">
            <a:xfrm>
              <a:off x="571500" y="954088"/>
              <a:ext cx="8001000" cy="4495800"/>
              <a:chOff x="762000" y="1828800"/>
              <a:chExt cx="8001000" cy="4495800"/>
            </a:xfrm>
          </p:grpSpPr>
          <p:sp>
            <p:nvSpPr>
              <p:cNvPr id="9" name="Rounded Rectangle 8"/>
              <p:cNvSpPr/>
              <p:nvPr/>
            </p:nvSpPr>
            <p:spPr>
              <a:xfrm>
                <a:off x="762000" y="1828800"/>
                <a:ext cx="8001000" cy="4495056"/>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nvGrpSpPr>
              <p:cNvPr id="27" name="Group 43"/>
              <p:cNvGrpSpPr>
                <a:grpSpLocks/>
              </p:cNvGrpSpPr>
              <p:nvPr/>
            </p:nvGrpSpPr>
            <p:grpSpPr bwMode="auto">
              <a:xfrm>
                <a:off x="1195578" y="2286000"/>
                <a:ext cx="7231886" cy="3803889"/>
                <a:chOff x="1195578" y="2323008"/>
                <a:chExt cx="7231886" cy="3803889"/>
              </a:xfrm>
            </p:grpSpPr>
            <p:sp>
              <p:nvSpPr>
                <p:cNvPr id="14" name="Rounded Rectangular Callout 1"/>
                <p:cNvSpPr/>
                <p:nvPr/>
              </p:nvSpPr>
              <p:spPr>
                <a:xfrm>
                  <a:off x="1257300" y="2383247"/>
                  <a:ext cx="838200" cy="377763"/>
                </a:xfrm>
                <a:custGeom>
                  <a:avLst/>
                  <a:gdLst>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244478 w 838200"/>
                    <a:gd name="connsiteY13" fmla="*/ 514350 h 457200"/>
                    <a:gd name="connsiteX14" fmla="*/ 139700 w 838200"/>
                    <a:gd name="connsiteY14" fmla="*/ 457200 h 457200"/>
                    <a:gd name="connsiteX15" fmla="*/ 76202 w 838200"/>
                    <a:gd name="connsiteY15" fmla="*/ 457200 h 457200"/>
                    <a:gd name="connsiteX16" fmla="*/ 0 w 838200"/>
                    <a:gd name="connsiteY16" fmla="*/ 380998 h 457200"/>
                    <a:gd name="connsiteX17" fmla="*/ 0 w 838200"/>
                    <a:gd name="connsiteY17" fmla="*/ 381000 h 457200"/>
                    <a:gd name="connsiteX18" fmla="*/ 0 w 838200"/>
                    <a:gd name="connsiteY18" fmla="*/ 266700 h 457200"/>
                    <a:gd name="connsiteX19" fmla="*/ 0 w 838200"/>
                    <a:gd name="connsiteY19" fmla="*/ 266700 h 457200"/>
                    <a:gd name="connsiteX20" fmla="*/ 0 w 838200"/>
                    <a:gd name="connsiteY20" fmla="*/ 76202 h 457200"/>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139700 w 838200"/>
                    <a:gd name="connsiteY13" fmla="*/ 457200 h 457200"/>
                    <a:gd name="connsiteX14" fmla="*/ 76202 w 838200"/>
                    <a:gd name="connsiteY14" fmla="*/ 457200 h 457200"/>
                    <a:gd name="connsiteX15" fmla="*/ 0 w 838200"/>
                    <a:gd name="connsiteY15" fmla="*/ 380998 h 457200"/>
                    <a:gd name="connsiteX16" fmla="*/ 0 w 838200"/>
                    <a:gd name="connsiteY16" fmla="*/ 381000 h 457200"/>
                    <a:gd name="connsiteX17" fmla="*/ 0 w 838200"/>
                    <a:gd name="connsiteY17" fmla="*/ 266700 h 457200"/>
                    <a:gd name="connsiteX18" fmla="*/ 0 w 838200"/>
                    <a:gd name="connsiteY18" fmla="*/ 266700 h 457200"/>
                    <a:gd name="connsiteX19" fmla="*/ 0 w 838200"/>
                    <a:gd name="connsiteY19"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8200" h="457200">
                      <a:moveTo>
                        <a:pt x="0" y="76202"/>
                      </a:moveTo>
                      <a:cubicBezTo>
                        <a:pt x="0" y="34117"/>
                        <a:pt x="34117" y="0"/>
                        <a:pt x="76202" y="0"/>
                      </a:cubicBezTo>
                      <a:lnTo>
                        <a:pt x="139700" y="0"/>
                      </a:lnTo>
                      <a:lnTo>
                        <a:pt x="139700" y="0"/>
                      </a:lnTo>
                      <a:lnTo>
                        <a:pt x="349250" y="0"/>
                      </a:lnTo>
                      <a:lnTo>
                        <a:pt x="761998" y="0"/>
                      </a:lnTo>
                      <a:cubicBezTo>
                        <a:pt x="804083" y="0"/>
                        <a:pt x="838200" y="34117"/>
                        <a:pt x="838200" y="76202"/>
                      </a:cubicBezTo>
                      <a:lnTo>
                        <a:pt x="838200" y="266700"/>
                      </a:lnTo>
                      <a:lnTo>
                        <a:pt x="838200" y="266700"/>
                      </a:lnTo>
                      <a:lnTo>
                        <a:pt x="838200" y="381000"/>
                      </a:lnTo>
                      <a:lnTo>
                        <a:pt x="838200" y="380998"/>
                      </a:lnTo>
                      <a:cubicBezTo>
                        <a:pt x="838200" y="423083"/>
                        <a:pt x="804083" y="457200"/>
                        <a:pt x="761998" y="457200"/>
                      </a:cubicBezTo>
                      <a:lnTo>
                        <a:pt x="349250" y="457200"/>
                      </a:lnTo>
                      <a:lnTo>
                        <a:pt x="139700" y="457200"/>
                      </a:lnTo>
                      <a:lnTo>
                        <a:pt x="76202" y="457200"/>
                      </a:lnTo>
                      <a:cubicBezTo>
                        <a:pt x="34117" y="457200"/>
                        <a:pt x="0" y="423083"/>
                        <a:pt x="0" y="380998"/>
                      </a:cubicBezTo>
                      <a:lnTo>
                        <a:pt x="0" y="381000"/>
                      </a:lnTo>
                      <a:lnTo>
                        <a:pt x="0" y="266700"/>
                      </a:lnTo>
                      <a:lnTo>
                        <a:pt x="0" y="266700"/>
                      </a:lnTo>
                      <a:lnTo>
                        <a:pt x="0" y="76202"/>
                      </a:lnTo>
                      <a:close/>
                    </a:path>
                  </a:pathLst>
                </a:custGeom>
                <a:noFill/>
                <a:ln w="9525">
                  <a:no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700" b="1" dirty="0">
                      <a:solidFill>
                        <a:srgbClr val="0070C0"/>
                      </a:solidFill>
                      <a:cs typeface="Arial" panose="020B0604020202020204" pitchFamily="34" charset="0"/>
                    </a:rPr>
                    <a:t>Inputs from </a:t>
                  </a:r>
                </a:p>
                <a:p>
                  <a:pPr algn="ctr" eaLnBrk="1" hangingPunct="1">
                    <a:defRPr/>
                  </a:pPr>
                  <a:r>
                    <a:rPr lang="en-US" sz="700" b="1" dirty="0">
                      <a:solidFill>
                        <a:srgbClr val="0070C0"/>
                      </a:solidFill>
                      <a:cs typeface="Arial" panose="020B0604020202020204" pitchFamily="34" charset="0"/>
                    </a:rPr>
                    <a:t>Stakeholders, </a:t>
                  </a:r>
                </a:p>
                <a:p>
                  <a:pPr algn="ctr" eaLnBrk="1" hangingPunct="1">
                    <a:defRPr/>
                  </a:pPr>
                  <a:r>
                    <a:rPr lang="en-US" sz="700" b="1" dirty="0">
                      <a:solidFill>
                        <a:srgbClr val="0070C0"/>
                      </a:solidFill>
                      <a:cs typeface="Arial" panose="020B0604020202020204" pitchFamily="34" charset="0"/>
                    </a:rPr>
                    <a:t>Clients, Team</a:t>
                  </a:r>
                </a:p>
              </p:txBody>
            </p:sp>
            <p:sp>
              <p:nvSpPr>
                <p:cNvPr id="15" name="Rounded Rectangular Callout 1"/>
                <p:cNvSpPr/>
                <p:nvPr/>
              </p:nvSpPr>
              <p:spPr>
                <a:xfrm>
                  <a:off x="1281112" y="3684782"/>
                  <a:ext cx="838200" cy="193643"/>
                </a:xfrm>
                <a:custGeom>
                  <a:avLst/>
                  <a:gdLst>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244478 w 838200"/>
                    <a:gd name="connsiteY13" fmla="*/ 514350 h 457200"/>
                    <a:gd name="connsiteX14" fmla="*/ 139700 w 838200"/>
                    <a:gd name="connsiteY14" fmla="*/ 457200 h 457200"/>
                    <a:gd name="connsiteX15" fmla="*/ 76202 w 838200"/>
                    <a:gd name="connsiteY15" fmla="*/ 457200 h 457200"/>
                    <a:gd name="connsiteX16" fmla="*/ 0 w 838200"/>
                    <a:gd name="connsiteY16" fmla="*/ 380998 h 457200"/>
                    <a:gd name="connsiteX17" fmla="*/ 0 w 838200"/>
                    <a:gd name="connsiteY17" fmla="*/ 381000 h 457200"/>
                    <a:gd name="connsiteX18" fmla="*/ 0 w 838200"/>
                    <a:gd name="connsiteY18" fmla="*/ 266700 h 457200"/>
                    <a:gd name="connsiteX19" fmla="*/ 0 w 838200"/>
                    <a:gd name="connsiteY19" fmla="*/ 266700 h 457200"/>
                    <a:gd name="connsiteX20" fmla="*/ 0 w 838200"/>
                    <a:gd name="connsiteY20" fmla="*/ 76202 h 457200"/>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139700 w 838200"/>
                    <a:gd name="connsiteY13" fmla="*/ 457200 h 457200"/>
                    <a:gd name="connsiteX14" fmla="*/ 76202 w 838200"/>
                    <a:gd name="connsiteY14" fmla="*/ 457200 h 457200"/>
                    <a:gd name="connsiteX15" fmla="*/ 0 w 838200"/>
                    <a:gd name="connsiteY15" fmla="*/ 380998 h 457200"/>
                    <a:gd name="connsiteX16" fmla="*/ 0 w 838200"/>
                    <a:gd name="connsiteY16" fmla="*/ 381000 h 457200"/>
                    <a:gd name="connsiteX17" fmla="*/ 0 w 838200"/>
                    <a:gd name="connsiteY17" fmla="*/ 266700 h 457200"/>
                    <a:gd name="connsiteX18" fmla="*/ 0 w 838200"/>
                    <a:gd name="connsiteY18" fmla="*/ 266700 h 457200"/>
                    <a:gd name="connsiteX19" fmla="*/ 0 w 838200"/>
                    <a:gd name="connsiteY19"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8200" h="457200">
                      <a:moveTo>
                        <a:pt x="0" y="76202"/>
                      </a:moveTo>
                      <a:cubicBezTo>
                        <a:pt x="0" y="34117"/>
                        <a:pt x="34117" y="0"/>
                        <a:pt x="76202" y="0"/>
                      </a:cubicBezTo>
                      <a:lnTo>
                        <a:pt x="139700" y="0"/>
                      </a:lnTo>
                      <a:lnTo>
                        <a:pt x="139700" y="0"/>
                      </a:lnTo>
                      <a:lnTo>
                        <a:pt x="349250" y="0"/>
                      </a:lnTo>
                      <a:lnTo>
                        <a:pt x="761998" y="0"/>
                      </a:lnTo>
                      <a:cubicBezTo>
                        <a:pt x="804083" y="0"/>
                        <a:pt x="838200" y="34117"/>
                        <a:pt x="838200" y="76202"/>
                      </a:cubicBezTo>
                      <a:lnTo>
                        <a:pt x="838200" y="266700"/>
                      </a:lnTo>
                      <a:lnTo>
                        <a:pt x="838200" y="266700"/>
                      </a:lnTo>
                      <a:lnTo>
                        <a:pt x="838200" y="381000"/>
                      </a:lnTo>
                      <a:lnTo>
                        <a:pt x="838200" y="380998"/>
                      </a:lnTo>
                      <a:cubicBezTo>
                        <a:pt x="838200" y="423083"/>
                        <a:pt x="804083" y="457200"/>
                        <a:pt x="761998" y="457200"/>
                      </a:cubicBezTo>
                      <a:lnTo>
                        <a:pt x="349250" y="457200"/>
                      </a:lnTo>
                      <a:lnTo>
                        <a:pt x="139700" y="457200"/>
                      </a:lnTo>
                      <a:lnTo>
                        <a:pt x="76202" y="457200"/>
                      </a:lnTo>
                      <a:cubicBezTo>
                        <a:pt x="34117" y="457200"/>
                        <a:pt x="0" y="423083"/>
                        <a:pt x="0" y="380998"/>
                      </a:cubicBezTo>
                      <a:lnTo>
                        <a:pt x="0" y="381000"/>
                      </a:lnTo>
                      <a:lnTo>
                        <a:pt x="0" y="266700"/>
                      </a:lnTo>
                      <a:lnTo>
                        <a:pt x="0" y="266700"/>
                      </a:lnTo>
                      <a:lnTo>
                        <a:pt x="0" y="76202"/>
                      </a:lnTo>
                      <a:close/>
                    </a:path>
                  </a:pathLst>
                </a:custGeom>
                <a:noFill/>
                <a:ln w="9525">
                  <a:no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700" b="1" dirty="0">
                      <a:solidFill>
                        <a:srgbClr val="0070C0"/>
                      </a:solidFill>
                      <a:cs typeface="Arial" panose="020B0604020202020204" pitchFamily="34" charset="0"/>
                    </a:rPr>
                    <a:t>Product Owner</a:t>
                  </a:r>
                </a:p>
              </p:txBody>
            </p:sp>
            <p:sp>
              <p:nvSpPr>
                <p:cNvPr id="16" name="Rounded Rectangular Callout 1"/>
                <p:cNvSpPr/>
                <p:nvPr/>
              </p:nvSpPr>
              <p:spPr>
                <a:xfrm>
                  <a:off x="1195387" y="5176785"/>
                  <a:ext cx="1014413" cy="193643"/>
                </a:xfrm>
                <a:custGeom>
                  <a:avLst/>
                  <a:gdLst>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244478 w 838200"/>
                    <a:gd name="connsiteY13" fmla="*/ 514350 h 457200"/>
                    <a:gd name="connsiteX14" fmla="*/ 139700 w 838200"/>
                    <a:gd name="connsiteY14" fmla="*/ 457200 h 457200"/>
                    <a:gd name="connsiteX15" fmla="*/ 76202 w 838200"/>
                    <a:gd name="connsiteY15" fmla="*/ 457200 h 457200"/>
                    <a:gd name="connsiteX16" fmla="*/ 0 w 838200"/>
                    <a:gd name="connsiteY16" fmla="*/ 380998 h 457200"/>
                    <a:gd name="connsiteX17" fmla="*/ 0 w 838200"/>
                    <a:gd name="connsiteY17" fmla="*/ 381000 h 457200"/>
                    <a:gd name="connsiteX18" fmla="*/ 0 w 838200"/>
                    <a:gd name="connsiteY18" fmla="*/ 266700 h 457200"/>
                    <a:gd name="connsiteX19" fmla="*/ 0 w 838200"/>
                    <a:gd name="connsiteY19" fmla="*/ 266700 h 457200"/>
                    <a:gd name="connsiteX20" fmla="*/ 0 w 838200"/>
                    <a:gd name="connsiteY20" fmla="*/ 76202 h 457200"/>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139700 w 838200"/>
                    <a:gd name="connsiteY13" fmla="*/ 457200 h 457200"/>
                    <a:gd name="connsiteX14" fmla="*/ 76202 w 838200"/>
                    <a:gd name="connsiteY14" fmla="*/ 457200 h 457200"/>
                    <a:gd name="connsiteX15" fmla="*/ 0 w 838200"/>
                    <a:gd name="connsiteY15" fmla="*/ 380998 h 457200"/>
                    <a:gd name="connsiteX16" fmla="*/ 0 w 838200"/>
                    <a:gd name="connsiteY16" fmla="*/ 381000 h 457200"/>
                    <a:gd name="connsiteX17" fmla="*/ 0 w 838200"/>
                    <a:gd name="connsiteY17" fmla="*/ 266700 h 457200"/>
                    <a:gd name="connsiteX18" fmla="*/ 0 w 838200"/>
                    <a:gd name="connsiteY18" fmla="*/ 266700 h 457200"/>
                    <a:gd name="connsiteX19" fmla="*/ 0 w 838200"/>
                    <a:gd name="connsiteY19"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8200" h="457200">
                      <a:moveTo>
                        <a:pt x="0" y="76202"/>
                      </a:moveTo>
                      <a:cubicBezTo>
                        <a:pt x="0" y="34117"/>
                        <a:pt x="34117" y="0"/>
                        <a:pt x="76202" y="0"/>
                      </a:cubicBezTo>
                      <a:lnTo>
                        <a:pt x="139700" y="0"/>
                      </a:lnTo>
                      <a:lnTo>
                        <a:pt x="139700" y="0"/>
                      </a:lnTo>
                      <a:lnTo>
                        <a:pt x="349250" y="0"/>
                      </a:lnTo>
                      <a:lnTo>
                        <a:pt x="761998" y="0"/>
                      </a:lnTo>
                      <a:cubicBezTo>
                        <a:pt x="804083" y="0"/>
                        <a:pt x="838200" y="34117"/>
                        <a:pt x="838200" y="76202"/>
                      </a:cubicBezTo>
                      <a:lnTo>
                        <a:pt x="838200" y="266700"/>
                      </a:lnTo>
                      <a:lnTo>
                        <a:pt x="838200" y="266700"/>
                      </a:lnTo>
                      <a:lnTo>
                        <a:pt x="838200" y="381000"/>
                      </a:lnTo>
                      <a:lnTo>
                        <a:pt x="838200" y="380998"/>
                      </a:lnTo>
                      <a:cubicBezTo>
                        <a:pt x="838200" y="423083"/>
                        <a:pt x="804083" y="457200"/>
                        <a:pt x="761998" y="457200"/>
                      </a:cubicBezTo>
                      <a:lnTo>
                        <a:pt x="349250" y="457200"/>
                      </a:lnTo>
                      <a:lnTo>
                        <a:pt x="139700" y="457200"/>
                      </a:lnTo>
                      <a:lnTo>
                        <a:pt x="76202" y="457200"/>
                      </a:lnTo>
                      <a:cubicBezTo>
                        <a:pt x="34117" y="457200"/>
                        <a:pt x="0" y="423083"/>
                        <a:pt x="0" y="380998"/>
                      </a:cubicBezTo>
                      <a:lnTo>
                        <a:pt x="0" y="381000"/>
                      </a:lnTo>
                      <a:lnTo>
                        <a:pt x="0" y="266700"/>
                      </a:lnTo>
                      <a:lnTo>
                        <a:pt x="0" y="266700"/>
                      </a:lnTo>
                      <a:lnTo>
                        <a:pt x="0" y="76202"/>
                      </a:lnTo>
                      <a:close/>
                    </a:path>
                  </a:pathLst>
                </a:custGeom>
                <a:noFill/>
                <a:ln w="9525">
                  <a:no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700" b="1" dirty="0">
                      <a:solidFill>
                        <a:srgbClr val="0070C0"/>
                      </a:solidFill>
                      <a:cs typeface="Arial" panose="020B0604020202020204" pitchFamily="34" charset="0"/>
                    </a:rPr>
                    <a:t>Product Backlog</a:t>
                  </a:r>
                </a:p>
              </p:txBody>
            </p:sp>
            <p:sp>
              <p:nvSpPr>
                <p:cNvPr id="17" name="Rounded Rectangular Callout 1"/>
                <p:cNvSpPr/>
                <p:nvPr/>
              </p:nvSpPr>
              <p:spPr>
                <a:xfrm>
                  <a:off x="2381250" y="5172023"/>
                  <a:ext cx="1227137" cy="193643"/>
                </a:xfrm>
                <a:custGeom>
                  <a:avLst/>
                  <a:gdLst>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244478 w 838200"/>
                    <a:gd name="connsiteY13" fmla="*/ 514350 h 457200"/>
                    <a:gd name="connsiteX14" fmla="*/ 139700 w 838200"/>
                    <a:gd name="connsiteY14" fmla="*/ 457200 h 457200"/>
                    <a:gd name="connsiteX15" fmla="*/ 76202 w 838200"/>
                    <a:gd name="connsiteY15" fmla="*/ 457200 h 457200"/>
                    <a:gd name="connsiteX16" fmla="*/ 0 w 838200"/>
                    <a:gd name="connsiteY16" fmla="*/ 380998 h 457200"/>
                    <a:gd name="connsiteX17" fmla="*/ 0 w 838200"/>
                    <a:gd name="connsiteY17" fmla="*/ 381000 h 457200"/>
                    <a:gd name="connsiteX18" fmla="*/ 0 w 838200"/>
                    <a:gd name="connsiteY18" fmla="*/ 266700 h 457200"/>
                    <a:gd name="connsiteX19" fmla="*/ 0 w 838200"/>
                    <a:gd name="connsiteY19" fmla="*/ 266700 h 457200"/>
                    <a:gd name="connsiteX20" fmla="*/ 0 w 838200"/>
                    <a:gd name="connsiteY20" fmla="*/ 76202 h 457200"/>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139700 w 838200"/>
                    <a:gd name="connsiteY13" fmla="*/ 457200 h 457200"/>
                    <a:gd name="connsiteX14" fmla="*/ 76202 w 838200"/>
                    <a:gd name="connsiteY14" fmla="*/ 457200 h 457200"/>
                    <a:gd name="connsiteX15" fmla="*/ 0 w 838200"/>
                    <a:gd name="connsiteY15" fmla="*/ 380998 h 457200"/>
                    <a:gd name="connsiteX16" fmla="*/ 0 w 838200"/>
                    <a:gd name="connsiteY16" fmla="*/ 381000 h 457200"/>
                    <a:gd name="connsiteX17" fmla="*/ 0 w 838200"/>
                    <a:gd name="connsiteY17" fmla="*/ 266700 h 457200"/>
                    <a:gd name="connsiteX18" fmla="*/ 0 w 838200"/>
                    <a:gd name="connsiteY18" fmla="*/ 266700 h 457200"/>
                    <a:gd name="connsiteX19" fmla="*/ 0 w 838200"/>
                    <a:gd name="connsiteY19"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8200" h="457200">
                      <a:moveTo>
                        <a:pt x="0" y="76202"/>
                      </a:moveTo>
                      <a:cubicBezTo>
                        <a:pt x="0" y="34117"/>
                        <a:pt x="34117" y="0"/>
                        <a:pt x="76202" y="0"/>
                      </a:cubicBezTo>
                      <a:lnTo>
                        <a:pt x="139700" y="0"/>
                      </a:lnTo>
                      <a:lnTo>
                        <a:pt x="139700" y="0"/>
                      </a:lnTo>
                      <a:lnTo>
                        <a:pt x="349250" y="0"/>
                      </a:lnTo>
                      <a:lnTo>
                        <a:pt x="761998" y="0"/>
                      </a:lnTo>
                      <a:cubicBezTo>
                        <a:pt x="804083" y="0"/>
                        <a:pt x="838200" y="34117"/>
                        <a:pt x="838200" y="76202"/>
                      </a:cubicBezTo>
                      <a:lnTo>
                        <a:pt x="838200" y="266700"/>
                      </a:lnTo>
                      <a:lnTo>
                        <a:pt x="838200" y="266700"/>
                      </a:lnTo>
                      <a:lnTo>
                        <a:pt x="838200" y="381000"/>
                      </a:lnTo>
                      <a:lnTo>
                        <a:pt x="838200" y="380998"/>
                      </a:lnTo>
                      <a:cubicBezTo>
                        <a:pt x="838200" y="423083"/>
                        <a:pt x="804083" y="457200"/>
                        <a:pt x="761998" y="457200"/>
                      </a:cubicBezTo>
                      <a:lnTo>
                        <a:pt x="349250" y="457200"/>
                      </a:lnTo>
                      <a:lnTo>
                        <a:pt x="139700" y="457200"/>
                      </a:lnTo>
                      <a:lnTo>
                        <a:pt x="76202" y="457200"/>
                      </a:lnTo>
                      <a:cubicBezTo>
                        <a:pt x="34117" y="457200"/>
                        <a:pt x="0" y="423083"/>
                        <a:pt x="0" y="380998"/>
                      </a:cubicBezTo>
                      <a:lnTo>
                        <a:pt x="0" y="381000"/>
                      </a:lnTo>
                      <a:lnTo>
                        <a:pt x="0" y="266700"/>
                      </a:lnTo>
                      <a:lnTo>
                        <a:pt x="0" y="266700"/>
                      </a:lnTo>
                      <a:lnTo>
                        <a:pt x="0" y="76202"/>
                      </a:lnTo>
                      <a:close/>
                    </a:path>
                  </a:pathLst>
                </a:custGeom>
                <a:noFill/>
                <a:ln w="9525">
                  <a:no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700" b="1" dirty="0">
                      <a:solidFill>
                        <a:srgbClr val="0070C0"/>
                      </a:solidFill>
                      <a:cs typeface="Arial" panose="020B0604020202020204" pitchFamily="34" charset="0"/>
                    </a:rPr>
                    <a:t>Sprint Planning Meeting</a:t>
                  </a:r>
                </a:p>
              </p:txBody>
            </p:sp>
            <p:sp>
              <p:nvSpPr>
                <p:cNvPr id="18" name="Rounded Rectangular Callout 1"/>
                <p:cNvSpPr/>
                <p:nvPr/>
              </p:nvSpPr>
              <p:spPr>
                <a:xfrm>
                  <a:off x="3309937" y="3684782"/>
                  <a:ext cx="630238" cy="193643"/>
                </a:xfrm>
                <a:custGeom>
                  <a:avLst/>
                  <a:gdLst>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244478 w 838200"/>
                    <a:gd name="connsiteY13" fmla="*/ 514350 h 457200"/>
                    <a:gd name="connsiteX14" fmla="*/ 139700 w 838200"/>
                    <a:gd name="connsiteY14" fmla="*/ 457200 h 457200"/>
                    <a:gd name="connsiteX15" fmla="*/ 76202 w 838200"/>
                    <a:gd name="connsiteY15" fmla="*/ 457200 h 457200"/>
                    <a:gd name="connsiteX16" fmla="*/ 0 w 838200"/>
                    <a:gd name="connsiteY16" fmla="*/ 380998 h 457200"/>
                    <a:gd name="connsiteX17" fmla="*/ 0 w 838200"/>
                    <a:gd name="connsiteY17" fmla="*/ 381000 h 457200"/>
                    <a:gd name="connsiteX18" fmla="*/ 0 w 838200"/>
                    <a:gd name="connsiteY18" fmla="*/ 266700 h 457200"/>
                    <a:gd name="connsiteX19" fmla="*/ 0 w 838200"/>
                    <a:gd name="connsiteY19" fmla="*/ 266700 h 457200"/>
                    <a:gd name="connsiteX20" fmla="*/ 0 w 838200"/>
                    <a:gd name="connsiteY20" fmla="*/ 76202 h 457200"/>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139700 w 838200"/>
                    <a:gd name="connsiteY13" fmla="*/ 457200 h 457200"/>
                    <a:gd name="connsiteX14" fmla="*/ 76202 w 838200"/>
                    <a:gd name="connsiteY14" fmla="*/ 457200 h 457200"/>
                    <a:gd name="connsiteX15" fmla="*/ 0 w 838200"/>
                    <a:gd name="connsiteY15" fmla="*/ 380998 h 457200"/>
                    <a:gd name="connsiteX16" fmla="*/ 0 w 838200"/>
                    <a:gd name="connsiteY16" fmla="*/ 381000 h 457200"/>
                    <a:gd name="connsiteX17" fmla="*/ 0 w 838200"/>
                    <a:gd name="connsiteY17" fmla="*/ 266700 h 457200"/>
                    <a:gd name="connsiteX18" fmla="*/ 0 w 838200"/>
                    <a:gd name="connsiteY18" fmla="*/ 266700 h 457200"/>
                    <a:gd name="connsiteX19" fmla="*/ 0 w 838200"/>
                    <a:gd name="connsiteY19"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8200" h="457200">
                      <a:moveTo>
                        <a:pt x="0" y="76202"/>
                      </a:moveTo>
                      <a:cubicBezTo>
                        <a:pt x="0" y="34117"/>
                        <a:pt x="34117" y="0"/>
                        <a:pt x="76202" y="0"/>
                      </a:cubicBezTo>
                      <a:lnTo>
                        <a:pt x="139700" y="0"/>
                      </a:lnTo>
                      <a:lnTo>
                        <a:pt x="139700" y="0"/>
                      </a:lnTo>
                      <a:lnTo>
                        <a:pt x="349250" y="0"/>
                      </a:lnTo>
                      <a:lnTo>
                        <a:pt x="761998" y="0"/>
                      </a:lnTo>
                      <a:cubicBezTo>
                        <a:pt x="804083" y="0"/>
                        <a:pt x="838200" y="34117"/>
                        <a:pt x="838200" y="76202"/>
                      </a:cubicBezTo>
                      <a:lnTo>
                        <a:pt x="838200" y="266700"/>
                      </a:lnTo>
                      <a:lnTo>
                        <a:pt x="838200" y="266700"/>
                      </a:lnTo>
                      <a:lnTo>
                        <a:pt x="838200" y="381000"/>
                      </a:lnTo>
                      <a:lnTo>
                        <a:pt x="838200" y="380998"/>
                      </a:lnTo>
                      <a:cubicBezTo>
                        <a:pt x="838200" y="423083"/>
                        <a:pt x="804083" y="457200"/>
                        <a:pt x="761998" y="457200"/>
                      </a:cubicBezTo>
                      <a:lnTo>
                        <a:pt x="349250" y="457200"/>
                      </a:lnTo>
                      <a:lnTo>
                        <a:pt x="139700" y="457200"/>
                      </a:lnTo>
                      <a:lnTo>
                        <a:pt x="76202" y="457200"/>
                      </a:lnTo>
                      <a:cubicBezTo>
                        <a:pt x="34117" y="457200"/>
                        <a:pt x="0" y="423083"/>
                        <a:pt x="0" y="380998"/>
                      </a:cubicBezTo>
                      <a:lnTo>
                        <a:pt x="0" y="381000"/>
                      </a:lnTo>
                      <a:lnTo>
                        <a:pt x="0" y="266700"/>
                      </a:lnTo>
                      <a:lnTo>
                        <a:pt x="0" y="266700"/>
                      </a:lnTo>
                      <a:lnTo>
                        <a:pt x="0" y="76202"/>
                      </a:lnTo>
                      <a:close/>
                    </a:path>
                  </a:pathLst>
                </a:custGeom>
                <a:noFill/>
                <a:ln w="9525">
                  <a:no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700" b="1" dirty="0">
                      <a:solidFill>
                        <a:srgbClr val="0070C0"/>
                      </a:solidFill>
                      <a:cs typeface="Arial" panose="020B0604020202020204" pitchFamily="34" charset="0"/>
                    </a:rPr>
                    <a:t>The Team</a:t>
                  </a:r>
                </a:p>
              </p:txBody>
            </p:sp>
            <p:sp>
              <p:nvSpPr>
                <p:cNvPr id="19" name="Rounded Rectangular Callout 1"/>
                <p:cNvSpPr/>
                <p:nvPr/>
              </p:nvSpPr>
              <p:spPr>
                <a:xfrm>
                  <a:off x="4908550" y="3376858"/>
                  <a:ext cx="781050" cy="204753"/>
                </a:xfrm>
                <a:custGeom>
                  <a:avLst/>
                  <a:gdLst>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244478 w 838200"/>
                    <a:gd name="connsiteY13" fmla="*/ 514350 h 457200"/>
                    <a:gd name="connsiteX14" fmla="*/ 139700 w 838200"/>
                    <a:gd name="connsiteY14" fmla="*/ 457200 h 457200"/>
                    <a:gd name="connsiteX15" fmla="*/ 76202 w 838200"/>
                    <a:gd name="connsiteY15" fmla="*/ 457200 h 457200"/>
                    <a:gd name="connsiteX16" fmla="*/ 0 w 838200"/>
                    <a:gd name="connsiteY16" fmla="*/ 380998 h 457200"/>
                    <a:gd name="connsiteX17" fmla="*/ 0 w 838200"/>
                    <a:gd name="connsiteY17" fmla="*/ 381000 h 457200"/>
                    <a:gd name="connsiteX18" fmla="*/ 0 w 838200"/>
                    <a:gd name="connsiteY18" fmla="*/ 266700 h 457200"/>
                    <a:gd name="connsiteX19" fmla="*/ 0 w 838200"/>
                    <a:gd name="connsiteY19" fmla="*/ 266700 h 457200"/>
                    <a:gd name="connsiteX20" fmla="*/ 0 w 838200"/>
                    <a:gd name="connsiteY20" fmla="*/ 76202 h 457200"/>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139700 w 838200"/>
                    <a:gd name="connsiteY13" fmla="*/ 457200 h 457200"/>
                    <a:gd name="connsiteX14" fmla="*/ 76202 w 838200"/>
                    <a:gd name="connsiteY14" fmla="*/ 457200 h 457200"/>
                    <a:gd name="connsiteX15" fmla="*/ 0 w 838200"/>
                    <a:gd name="connsiteY15" fmla="*/ 380998 h 457200"/>
                    <a:gd name="connsiteX16" fmla="*/ 0 w 838200"/>
                    <a:gd name="connsiteY16" fmla="*/ 381000 h 457200"/>
                    <a:gd name="connsiteX17" fmla="*/ 0 w 838200"/>
                    <a:gd name="connsiteY17" fmla="*/ 266700 h 457200"/>
                    <a:gd name="connsiteX18" fmla="*/ 0 w 838200"/>
                    <a:gd name="connsiteY18" fmla="*/ 266700 h 457200"/>
                    <a:gd name="connsiteX19" fmla="*/ 0 w 838200"/>
                    <a:gd name="connsiteY19"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8200" h="457200">
                      <a:moveTo>
                        <a:pt x="0" y="76202"/>
                      </a:moveTo>
                      <a:cubicBezTo>
                        <a:pt x="0" y="34117"/>
                        <a:pt x="34117" y="0"/>
                        <a:pt x="76202" y="0"/>
                      </a:cubicBezTo>
                      <a:lnTo>
                        <a:pt x="139700" y="0"/>
                      </a:lnTo>
                      <a:lnTo>
                        <a:pt x="139700" y="0"/>
                      </a:lnTo>
                      <a:lnTo>
                        <a:pt x="349250" y="0"/>
                      </a:lnTo>
                      <a:lnTo>
                        <a:pt x="761998" y="0"/>
                      </a:lnTo>
                      <a:cubicBezTo>
                        <a:pt x="804083" y="0"/>
                        <a:pt x="838200" y="34117"/>
                        <a:pt x="838200" y="76202"/>
                      </a:cubicBezTo>
                      <a:lnTo>
                        <a:pt x="838200" y="266700"/>
                      </a:lnTo>
                      <a:lnTo>
                        <a:pt x="838200" y="266700"/>
                      </a:lnTo>
                      <a:lnTo>
                        <a:pt x="838200" y="381000"/>
                      </a:lnTo>
                      <a:lnTo>
                        <a:pt x="838200" y="380998"/>
                      </a:lnTo>
                      <a:cubicBezTo>
                        <a:pt x="838200" y="423083"/>
                        <a:pt x="804083" y="457200"/>
                        <a:pt x="761998" y="457200"/>
                      </a:cubicBezTo>
                      <a:lnTo>
                        <a:pt x="349250" y="457200"/>
                      </a:lnTo>
                      <a:lnTo>
                        <a:pt x="139700" y="457200"/>
                      </a:lnTo>
                      <a:lnTo>
                        <a:pt x="76202" y="457200"/>
                      </a:lnTo>
                      <a:cubicBezTo>
                        <a:pt x="34117" y="457200"/>
                        <a:pt x="0" y="423083"/>
                        <a:pt x="0" y="380998"/>
                      </a:cubicBezTo>
                      <a:lnTo>
                        <a:pt x="0" y="381000"/>
                      </a:lnTo>
                      <a:lnTo>
                        <a:pt x="0" y="266700"/>
                      </a:lnTo>
                      <a:lnTo>
                        <a:pt x="0" y="266700"/>
                      </a:lnTo>
                      <a:lnTo>
                        <a:pt x="0" y="76202"/>
                      </a:lnTo>
                      <a:close/>
                    </a:path>
                  </a:pathLst>
                </a:custGeom>
                <a:noFill/>
                <a:ln w="9525">
                  <a:no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700" b="1" dirty="0">
                      <a:solidFill>
                        <a:srgbClr val="0070C0"/>
                      </a:solidFill>
                      <a:cs typeface="Arial" panose="020B0604020202020204" pitchFamily="34" charset="0"/>
                    </a:rPr>
                    <a:t>Scrum Master</a:t>
                  </a:r>
                </a:p>
              </p:txBody>
            </p:sp>
            <p:sp>
              <p:nvSpPr>
                <p:cNvPr id="20" name="Rounded Rectangular Callout 1"/>
                <p:cNvSpPr/>
                <p:nvPr/>
              </p:nvSpPr>
              <p:spPr>
                <a:xfrm>
                  <a:off x="5670550" y="2876877"/>
                  <a:ext cx="796925" cy="255546"/>
                </a:xfrm>
                <a:custGeom>
                  <a:avLst/>
                  <a:gdLst>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244478 w 838200"/>
                    <a:gd name="connsiteY13" fmla="*/ 514350 h 457200"/>
                    <a:gd name="connsiteX14" fmla="*/ 139700 w 838200"/>
                    <a:gd name="connsiteY14" fmla="*/ 457200 h 457200"/>
                    <a:gd name="connsiteX15" fmla="*/ 76202 w 838200"/>
                    <a:gd name="connsiteY15" fmla="*/ 457200 h 457200"/>
                    <a:gd name="connsiteX16" fmla="*/ 0 w 838200"/>
                    <a:gd name="connsiteY16" fmla="*/ 380998 h 457200"/>
                    <a:gd name="connsiteX17" fmla="*/ 0 w 838200"/>
                    <a:gd name="connsiteY17" fmla="*/ 381000 h 457200"/>
                    <a:gd name="connsiteX18" fmla="*/ 0 w 838200"/>
                    <a:gd name="connsiteY18" fmla="*/ 266700 h 457200"/>
                    <a:gd name="connsiteX19" fmla="*/ 0 w 838200"/>
                    <a:gd name="connsiteY19" fmla="*/ 266700 h 457200"/>
                    <a:gd name="connsiteX20" fmla="*/ 0 w 838200"/>
                    <a:gd name="connsiteY20" fmla="*/ 76202 h 457200"/>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139700 w 838200"/>
                    <a:gd name="connsiteY13" fmla="*/ 457200 h 457200"/>
                    <a:gd name="connsiteX14" fmla="*/ 76202 w 838200"/>
                    <a:gd name="connsiteY14" fmla="*/ 457200 h 457200"/>
                    <a:gd name="connsiteX15" fmla="*/ 0 w 838200"/>
                    <a:gd name="connsiteY15" fmla="*/ 380998 h 457200"/>
                    <a:gd name="connsiteX16" fmla="*/ 0 w 838200"/>
                    <a:gd name="connsiteY16" fmla="*/ 381000 h 457200"/>
                    <a:gd name="connsiteX17" fmla="*/ 0 w 838200"/>
                    <a:gd name="connsiteY17" fmla="*/ 266700 h 457200"/>
                    <a:gd name="connsiteX18" fmla="*/ 0 w 838200"/>
                    <a:gd name="connsiteY18" fmla="*/ 266700 h 457200"/>
                    <a:gd name="connsiteX19" fmla="*/ 0 w 838200"/>
                    <a:gd name="connsiteY19"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8200" h="457200">
                      <a:moveTo>
                        <a:pt x="0" y="76202"/>
                      </a:moveTo>
                      <a:cubicBezTo>
                        <a:pt x="0" y="34117"/>
                        <a:pt x="34117" y="0"/>
                        <a:pt x="76202" y="0"/>
                      </a:cubicBezTo>
                      <a:lnTo>
                        <a:pt x="139700" y="0"/>
                      </a:lnTo>
                      <a:lnTo>
                        <a:pt x="139700" y="0"/>
                      </a:lnTo>
                      <a:lnTo>
                        <a:pt x="349250" y="0"/>
                      </a:lnTo>
                      <a:lnTo>
                        <a:pt x="761998" y="0"/>
                      </a:lnTo>
                      <a:cubicBezTo>
                        <a:pt x="804083" y="0"/>
                        <a:pt x="838200" y="34117"/>
                        <a:pt x="838200" y="76202"/>
                      </a:cubicBezTo>
                      <a:lnTo>
                        <a:pt x="838200" y="266700"/>
                      </a:lnTo>
                      <a:lnTo>
                        <a:pt x="838200" y="266700"/>
                      </a:lnTo>
                      <a:lnTo>
                        <a:pt x="838200" y="381000"/>
                      </a:lnTo>
                      <a:lnTo>
                        <a:pt x="838200" y="380998"/>
                      </a:lnTo>
                      <a:cubicBezTo>
                        <a:pt x="838200" y="423083"/>
                        <a:pt x="804083" y="457200"/>
                        <a:pt x="761998" y="457200"/>
                      </a:cubicBezTo>
                      <a:lnTo>
                        <a:pt x="349250" y="457200"/>
                      </a:lnTo>
                      <a:lnTo>
                        <a:pt x="139700" y="457200"/>
                      </a:lnTo>
                      <a:lnTo>
                        <a:pt x="76202" y="457200"/>
                      </a:lnTo>
                      <a:cubicBezTo>
                        <a:pt x="34117" y="457200"/>
                        <a:pt x="0" y="423083"/>
                        <a:pt x="0" y="380998"/>
                      </a:cubicBezTo>
                      <a:lnTo>
                        <a:pt x="0" y="381000"/>
                      </a:lnTo>
                      <a:lnTo>
                        <a:pt x="0" y="266700"/>
                      </a:lnTo>
                      <a:lnTo>
                        <a:pt x="0" y="266700"/>
                      </a:lnTo>
                      <a:lnTo>
                        <a:pt x="0" y="76202"/>
                      </a:lnTo>
                      <a:close/>
                    </a:path>
                  </a:pathLst>
                </a:custGeom>
                <a:noFill/>
                <a:ln w="9525">
                  <a:no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700" b="1" dirty="0">
                      <a:solidFill>
                        <a:srgbClr val="0070C0"/>
                      </a:solidFill>
                      <a:cs typeface="Arial" panose="020B0604020202020204" pitchFamily="34" charset="0"/>
                    </a:rPr>
                    <a:t>Burn-down/up </a:t>
                  </a:r>
                </a:p>
                <a:p>
                  <a:pPr algn="ctr" eaLnBrk="1" hangingPunct="1">
                    <a:defRPr/>
                  </a:pPr>
                  <a:r>
                    <a:rPr lang="en-US" sz="700" b="1" dirty="0">
                      <a:solidFill>
                        <a:srgbClr val="0070C0"/>
                      </a:solidFill>
                      <a:cs typeface="Arial" panose="020B0604020202020204" pitchFamily="34" charset="0"/>
                    </a:rPr>
                    <a:t>charts</a:t>
                  </a:r>
                </a:p>
              </p:txBody>
            </p:sp>
            <p:sp>
              <p:nvSpPr>
                <p:cNvPr id="21" name="Rounded Rectangular Callout 1"/>
                <p:cNvSpPr/>
                <p:nvPr/>
              </p:nvSpPr>
              <p:spPr>
                <a:xfrm>
                  <a:off x="7119937" y="5083138"/>
                  <a:ext cx="1308100" cy="257132"/>
                </a:xfrm>
                <a:custGeom>
                  <a:avLst/>
                  <a:gdLst>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244478 w 838200"/>
                    <a:gd name="connsiteY13" fmla="*/ 514350 h 457200"/>
                    <a:gd name="connsiteX14" fmla="*/ 139700 w 838200"/>
                    <a:gd name="connsiteY14" fmla="*/ 457200 h 457200"/>
                    <a:gd name="connsiteX15" fmla="*/ 76202 w 838200"/>
                    <a:gd name="connsiteY15" fmla="*/ 457200 h 457200"/>
                    <a:gd name="connsiteX16" fmla="*/ 0 w 838200"/>
                    <a:gd name="connsiteY16" fmla="*/ 380998 h 457200"/>
                    <a:gd name="connsiteX17" fmla="*/ 0 w 838200"/>
                    <a:gd name="connsiteY17" fmla="*/ 381000 h 457200"/>
                    <a:gd name="connsiteX18" fmla="*/ 0 w 838200"/>
                    <a:gd name="connsiteY18" fmla="*/ 266700 h 457200"/>
                    <a:gd name="connsiteX19" fmla="*/ 0 w 838200"/>
                    <a:gd name="connsiteY19" fmla="*/ 266700 h 457200"/>
                    <a:gd name="connsiteX20" fmla="*/ 0 w 838200"/>
                    <a:gd name="connsiteY20" fmla="*/ 76202 h 457200"/>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139700 w 838200"/>
                    <a:gd name="connsiteY13" fmla="*/ 457200 h 457200"/>
                    <a:gd name="connsiteX14" fmla="*/ 76202 w 838200"/>
                    <a:gd name="connsiteY14" fmla="*/ 457200 h 457200"/>
                    <a:gd name="connsiteX15" fmla="*/ 0 w 838200"/>
                    <a:gd name="connsiteY15" fmla="*/ 380998 h 457200"/>
                    <a:gd name="connsiteX16" fmla="*/ 0 w 838200"/>
                    <a:gd name="connsiteY16" fmla="*/ 381000 h 457200"/>
                    <a:gd name="connsiteX17" fmla="*/ 0 w 838200"/>
                    <a:gd name="connsiteY17" fmla="*/ 266700 h 457200"/>
                    <a:gd name="connsiteX18" fmla="*/ 0 w 838200"/>
                    <a:gd name="connsiteY18" fmla="*/ 266700 h 457200"/>
                    <a:gd name="connsiteX19" fmla="*/ 0 w 838200"/>
                    <a:gd name="connsiteY19"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8200" h="457200">
                      <a:moveTo>
                        <a:pt x="0" y="76202"/>
                      </a:moveTo>
                      <a:cubicBezTo>
                        <a:pt x="0" y="34117"/>
                        <a:pt x="34117" y="0"/>
                        <a:pt x="76202" y="0"/>
                      </a:cubicBezTo>
                      <a:lnTo>
                        <a:pt x="139700" y="0"/>
                      </a:lnTo>
                      <a:lnTo>
                        <a:pt x="139700" y="0"/>
                      </a:lnTo>
                      <a:lnTo>
                        <a:pt x="349250" y="0"/>
                      </a:lnTo>
                      <a:lnTo>
                        <a:pt x="761998" y="0"/>
                      </a:lnTo>
                      <a:cubicBezTo>
                        <a:pt x="804083" y="0"/>
                        <a:pt x="838200" y="34117"/>
                        <a:pt x="838200" y="76202"/>
                      </a:cubicBezTo>
                      <a:lnTo>
                        <a:pt x="838200" y="266700"/>
                      </a:lnTo>
                      <a:lnTo>
                        <a:pt x="838200" y="266700"/>
                      </a:lnTo>
                      <a:lnTo>
                        <a:pt x="838200" y="381000"/>
                      </a:lnTo>
                      <a:lnTo>
                        <a:pt x="838200" y="380998"/>
                      </a:lnTo>
                      <a:cubicBezTo>
                        <a:pt x="838200" y="423083"/>
                        <a:pt x="804083" y="457200"/>
                        <a:pt x="761998" y="457200"/>
                      </a:cubicBezTo>
                      <a:lnTo>
                        <a:pt x="349250" y="457200"/>
                      </a:lnTo>
                      <a:lnTo>
                        <a:pt x="139700" y="457200"/>
                      </a:lnTo>
                      <a:lnTo>
                        <a:pt x="76202" y="457200"/>
                      </a:lnTo>
                      <a:cubicBezTo>
                        <a:pt x="34117" y="457200"/>
                        <a:pt x="0" y="423083"/>
                        <a:pt x="0" y="380998"/>
                      </a:cubicBezTo>
                      <a:lnTo>
                        <a:pt x="0" y="381000"/>
                      </a:lnTo>
                      <a:lnTo>
                        <a:pt x="0" y="266700"/>
                      </a:lnTo>
                      <a:lnTo>
                        <a:pt x="0" y="266700"/>
                      </a:lnTo>
                      <a:lnTo>
                        <a:pt x="0" y="76202"/>
                      </a:lnTo>
                      <a:close/>
                    </a:path>
                  </a:pathLst>
                </a:custGeom>
                <a:noFill/>
                <a:ln w="9525">
                  <a:no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700" b="1" dirty="0">
                      <a:solidFill>
                        <a:srgbClr val="0070C0"/>
                      </a:solidFill>
                      <a:cs typeface="Arial" panose="020B0604020202020204" pitchFamily="34" charset="0"/>
                    </a:rPr>
                    <a:t>Increment of potentially</a:t>
                  </a:r>
                </a:p>
                <a:p>
                  <a:pPr algn="ctr" eaLnBrk="1" hangingPunct="1">
                    <a:defRPr/>
                  </a:pPr>
                  <a:r>
                    <a:rPr lang="en-US" sz="700" b="1" dirty="0">
                      <a:solidFill>
                        <a:srgbClr val="0070C0"/>
                      </a:solidFill>
                      <a:cs typeface="Arial" panose="020B0604020202020204" pitchFamily="34" charset="0"/>
                    </a:rPr>
                    <a:t>shippable functionality</a:t>
                  </a:r>
                </a:p>
              </p:txBody>
            </p:sp>
            <p:sp>
              <p:nvSpPr>
                <p:cNvPr id="22" name="Rounded Rectangular Callout 1"/>
                <p:cNvSpPr/>
                <p:nvPr/>
              </p:nvSpPr>
              <p:spPr>
                <a:xfrm>
                  <a:off x="6789737" y="4345073"/>
                  <a:ext cx="828675" cy="193643"/>
                </a:xfrm>
                <a:custGeom>
                  <a:avLst/>
                  <a:gdLst>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244478 w 838200"/>
                    <a:gd name="connsiteY13" fmla="*/ 514350 h 457200"/>
                    <a:gd name="connsiteX14" fmla="*/ 139700 w 838200"/>
                    <a:gd name="connsiteY14" fmla="*/ 457200 h 457200"/>
                    <a:gd name="connsiteX15" fmla="*/ 76202 w 838200"/>
                    <a:gd name="connsiteY15" fmla="*/ 457200 h 457200"/>
                    <a:gd name="connsiteX16" fmla="*/ 0 w 838200"/>
                    <a:gd name="connsiteY16" fmla="*/ 380998 h 457200"/>
                    <a:gd name="connsiteX17" fmla="*/ 0 w 838200"/>
                    <a:gd name="connsiteY17" fmla="*/ 381000 h 457200"/>
                    <a:gd name="connsiteX18" fmla="*/ 0 w 838200"/>
                    <a:gd name="connsiteY18" fmla="*/ 266700 h 457200"/>
                    <a:gd name="connsiteX19" fmla="*/ 0 w 838200"/>
                    <a:gd name="connsiteY19" fmla="*/ 266700 h 457200"/>
                    <a:gd name="connsiteX20" fmla="*/ 0 w 838200"/>
                    <a:gd name="connsiteY20" fmla="*/ 76202 h 457200"/>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139700 w 838200"/>
                    <a:gd name="connsiteY13" fmla="*/ 457200 h 457200"/>
                    <a:gd name="connsiteX14" fmla="*/ 76202 w 838200"/>
                    <a:gd name="connsiteY14" fmla="*/ 457200 h 457200"/>
                    <a:gd name="connsiteX15" fmla="*/ 0 w 838200"/>
                    <a:gd name="connsiteY15" fmla="*/ 380998 h 457200"/>
                    <a:gd name="connsiteX16" fmla="*/ 0 w 838200"/>
                    <a:gd name="connsiteY16" fmla="*/ 381000 h 457200"/>
                    <a:gd name="connsiteX17" fmla="*/ 0 w 838200"/>
                    <a:gd name="connsiteY17" fmla="*/ 266700 h 457200"/>
                    <a:gd name="connsiteX18" fmla="*/ 0 w 838200"/>
                    <a:gd name="connsiteY18" fmla="*/ 266700 h 457200"/>
                    <a:gd name="connsiteX19" fmla="*/ 0 w 838200"/>
                    <a:gd name="connsiteY19"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8200" h="457200">
                      <a:moveTo>
                        <a:pt x="0" y="76202"/>
                      </a:moveTo>
                      <a:cubicBezTo>
                        <a:pt x="0" y="34117"/>
                        <a:pt x="34117" y="0"/>
                        <a:pt x="76202" y="0"/>
                      </a:cubicBezTo>
                      <a:lnTo>
                        <a:pt x="139700" y="0"/>
                      </a:lnTo>
                      <a:lnTo>
                        <a:pt x="139700" y="0"/>
                      </a:lnTo>
                      <a:lnTo>
                        <a:pt x="349250" y="0"/>
                      </a:lnTo>
                      <a:lnTo>
                        <a:pt x="761998" y="0"/>
                      </a:lnTo>
                      <a:cubicBezTo>
                        <a:pt x="804083" y="0"/>
                        <a:pt x="838200" y="34117"/>
                        <a:pt x="838200" y="76202"/>
                      </a:cubicBezTo>
                      <a:lnTo>
                        <a:pt x="838200" y="266700"/>
                      </a:lnTo>
                      <a:lnTo>
                        <a:pt x="838200" y="266700"/>
                      </a:lnTo>
                      <a:lnTo>
                        <a:pt x="838200" y="381000"/>
                      </a:lnTo>
                      <a:lnTo>
                        <a:pt x="838200" y="380998"/>
                      </a:lnTo>
                      <a:cubicBezTo>
                        <a:pt x="838200" y="423083"/>
                        <a:pt x="804083" y="457200"/>
                        <a:pt x="761998" y="457200"/>
                      </a:cubicBezTo>
                      <a:lnTo>
                        <a:pt x="349250" y="457200"/>
                      </a:lnTo>
                      <a:lnTo>
                        <a:pt x="139700" y="457200"/>
                      </a:lnTo>
                      <a:lnTo>
                        <a:pt x="76202" y="457200"/>
                      </a:lnTo>
                      <a:cubicBezTo>
                        <a:pt x="34117" y="457200"/>
                        <a:pt x="0" y="423083"/>
                        <a:pt x="0" y="380998"/>
                      </a:cubicBezTo>
                      <a:lnTo>
                        <a:pt x="0" y="381000"/>
                      </a:lnTo>
                      <a:lnTo>
                        <a:pt x="0" y="266700"/>
                      </a:lnTo>
                      <a:lnTo>
                        <a:pt x="0" y="266700"/>
                      </a:lnTo>
                      <a:lnTo>
                        <a:pt x="0" y="76202"/>
                      </a:lnTo>
                      <a:close/>
                    </a:path>
                  </a:pathLst>
                </a:custGeom>
                <a:noFill/>
                <a:ln w="9525">
                  <a:no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700" b="1" dirty="0">
                      <a:solidFill>
                        <a:srgbClr val="0070C0"/>
                      </a:solidFill>
                      <a:cs typeface="Arial" panose="020B0604020202020204" pitchFamily="34" charset="0"/>
                    </a:rPr>
                    <a:t>Sprint Review</a:t>
                  </a:r>
                </a:p>
              </p:txBody>
            </p:sp>
            <p:sp>
              <p:nvSpPr>
                <p:cNvPr id="23" name="Rounded Rectangular Callout 1"/>
                <p:cNvSpPr/>
                <p:nvPr/>
              </p:nvSpPr>
              <p:spPr>
                <a:xfrm>
                  <a:off x="7288212" y="5951357"/>
                  <a:ext cx="1082675" cy="160310"/>
                </a:xfrm>
                <a:custGeom>
                  <a:avLst/>
                  <a:gdLst>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244478 w 838200"/>
                    <a:gd name="connsiteY13" fmla="*/ 514350 h 457200"/>
                    <a:gd name="connsiteX14" fmla="*/ 139700 w 838200"/>
                    <a:gd name="connsiteY14" fmla="*/ 457200 h 457200"/>
                    <a:gd name="connsiteX15" fmla="*/ 76202 w 838200"/>
                    <a:gd name="connsiteY15" fmla="*/ 457200 h 457200"/>
                    <a:gd name="connsiteX16" fmla="*/ 0 w 838200"/>
                    <a:gd name="connsiteY16" fmla="*/ 380998 h 457200"/>
                    <a:gd name="connsiteX17" fmla="*/ 0 w 838200"/>
                    <a:gd name="connsiteY17" fmla="*/ 381000 h 457200"/>
                    <a:gd name="connsiteX18" fmla="*/ 0 w 838200"/>
                    <a:gd name="connsiteY18" fmla="*/ 266700 h 457200"/>
                    <a:gd name="connsiteX19" fmla="*/ 0 w 838200"/>
                    <a:gd name="connsiteY19" fmla="*/ 266700 h 457200"/>
                    <a:gd name="connsiteX20" fmla="*/ 0 w 838200"/>
                    <a:gd name="connsiteY20" fmla="*/ 76202 h 457200"/>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139700 w 838200"/>
                    <a:gd name="connsiteY13" fmla="*/ 457200 h 457200"/>
                    <a:gd name="connsiteX14" fmla="*/ 76202 w 838200"/>
                    <a:gd name="connsiteY14" fmla="*/ 457200 h 457200"/>
                    <a:gd name="connsiteX15" fmla="*/ 0 w 838200"/>
                    <a:gd name="connsiteY15" fmla="*/ 380998 h 457200"/>
                    <a:gd name="connsiteX16" fmla="*/ 0 w 838200"/>
                    <a:gd name="connsiteY16" fmla="*/ 381000 h 457200"/>
                    <a:gd name="connsiteX17" fmla="*/ 0 w 838200"/>
                    <a:gd name="connsiteY17" fmla="*/ 266700 h 457200"/>
                    <a:gd name="connsiteX18" fmla="*/ 0 w 838200"/>
                    <a:gd name="connsiteY18" fmla="*/ 266700 h 457200"/>
                    <a:gd name="connsiteX19" fmla="*/ 0 w 838200"/>
                    <a:gd name="connsiteY19"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8200" h="457200">
                      <a:moveTo>
                        <a:pt x="0" y="76202"/>
                      </a:moveTo>
                      <a:cubicBezTo>
                        <a:pt x="0" y="34117"/>
                        <a:pt x="34117" y="0"/>
                        <a:pt x="76202" y="0"/>
                      </a:cubicBezTo>
                      <a:lnTo>
                        <a:pt x="139700" y="0"/>
                      </a:lnTo>
                      <a:lnTo>
                        <a:pt x="139700" y="0"/>
                      </a:lnTo>
                      <a:lnTo>
                        <a:pt x="349250" y="0"/>
                      </a:lnTo>
                      <a:lnTo>
                        <a:pt x="761998" y="0"/>
                      </a:lnTo>
                      <a:cubicBezTo>
                        <a:pt x="804083" y="0"/>
                        <a:pt x="838200" y="34117"/>
                        <a:pt x="838200" y="76202"/>
                      </a:cubicBezTo>
                      <a:lnTo>
                        <a:pt x="838200" y="266700"/>
                      </a:lnTo>
                      <a:lnTo>
                        <a:pt x="838200" y="266700"/>
                      </a:lnTo>
                      <a:lnTo>
                        <a:pt x="838200" y="381000"/>
                      </a:lnTo>
                      <a:lnTo>
                        <a:pt x="838200" y="380998"/>
                      </a:lnTo>
                      <a:cubicBezTo>
                        <a:pt x="838200" y="423083"/>
                        <a:pt x="804083" y="457200"/>
                        <a:pt x="761998" y="457200"/>
                      </a:cubicBezTo>
                      <a:lnTo>
                        <a:pt x="349250" y="457200"/>
                      </a:lnTo>
                      <a:lnTo>
                        <a:pt x="139700" y="457200"/>
                      </a:lnTo>
                      <a:lnTo>
                        <a:pt x="76202" y="457200"/>
                      </a:lnTo>
                      <a:cubicBezTo>
                        <a:pt x="34117" y="457200"/>
                        <a:pt x="0" y="423083"/>
                        <a:pt x="0" y="380998"/>
                      </a:cubicBezTo>
                      <a:lnTo>
                        <a:pt x="0" y="381000"/>
                      </a:lnTo>
                      <a:lnTo>
                        <a:pt x="0" y="266700"/>
                      </a:lnTo>
                      <a:lnTo>
                        <a:pt x="0" y="266700"/>
                      </a:lnTo>
                      <a:lnTo>
                        <a:pt x="0" y="76202"/>
                      </a:lnTo>
                      <a:close/>
                    </a:path>
                  </a:pathLst>
                </a:custGeom>
                <a:noFill/>
                <a:ln w="9525">
                  <a:no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700" b="1" dirty="0">
                      <a:solidFill>
                        <a:srgbClr val="0070C0"/>
                      </a:solidFill>
                      <a:cs typeface="Arial" panose="020B0604020202020204" pitchFamily="34" charset="0"/>
                    </a:rPr>
                    <a:t>Sprint Retrospective</a:t>
                  </a:r>
                </a:p>
              </p:txBody>
            </p:sp>
            <p:sp>
              <p:nvSpPr>
                <p:cNvPr id="24" name="Rounded Rectangular Callout 1"/>
                <p:cNvSpPr/>
                <p:nvPr/>
              </p:nvSpPr>
              <p:spPr>
                <a:xfrm>
                  <a:off x="3956050" y="5225989"/>
                  <a:ext cx="922337" cy="144439"/>
                </a:xfrm>
                <a:custGeom>
                  <a:avLst/>
                  <a:gdLst>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244478 w 838200"/>
                    <a:gd name="connsiteY13" fmla="*/ 514350 h 457200"/>
                    <a:gd name="connsiteX14" fmla="*/ 139700 w 838200"/>
                    <a:gd name="connsiteY14" fmla="*/ 457200 h 457200"/>
                    <a:gd name="connsiteX15" fmla="*/ 76202 w 838200"/>
                    <a:gd name="connsiteY15" fmla="*/ 457200 h 457200"/>
                    <a:gd name="connsiteX16" fmla="*/ 0 w 838200"/>
                    <a:gd name="connsiteY16" fmla="*/ 380998 h 457200"/>
                    <a:gd name="connsiteX17" fmla="*/ 0 w 838200"/>
                    <a:gd name="connsiteY17" fmla="*/ 381000 h 457200"/>
                    <a:gd name="connsiteX18" fmla="*/ 0 w 838200"/>
                    <a:gd name="connsiteY18" fmla="*/ 266700 h 457200"/>
                    <a:gd name="connsiteX19" fmla="*/ 0 w 838200"/>
                    <a:gd name="connsiteY19" fmla="*/ 266700 h 457200"/>
                    <a:gd name="connsiteX20" fmla="*/ 0 w 838200"/>
                    <a:gd name="connsiteY20" fmla="*/ 76202 h 457200"/>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139700 w 838200"/>
                    <a:gd name="connsiteY13" fmla="*/ 457200 h 457200"/>
                    <a:gd name="connsiteX14" fmla="*/ 76202 w 838200"/>
                    <a:gd name="connsiteY14" fmla="*/ 457200 h 457200"/>
                    <a:gd name="connsiteX15" fmla="*/ 0 w 838200"/>
                    <a:gd name="connsiteY15" fmla="*/ 380998 h 457200"/>
                    <a:gd name="connsiteX16" fmla="*/ 0 w 838200"/>
                    <a:gd name="connsiteY16" fmla="*/ 381000 h 457200"/>
                    <a:gd name="connsiteX17" fmla="*/ 0 w 838200"/>
                    <a:gd name="connsiteY17" fmla="*/ 266700 h 457200"/>
                    <a:gd name="connsiteX18" fmla="*/ 0 w 838200"/>
                    <a:gd name="connsiteY18" fmla="*/ 266700 h 457200"/>
                    <a:gd name="connsiteX19" fmla="*/ 0 w 838200"/>
                    <a:gd name="connsiteY19"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8200" h="457200">
                      <a:moveTo>
                        <a:pt x="0" y="76202"/>
                      </a:moveTo>
                      <a:cubicBezTo>
                        <a:pt x="0" y="34117"/>
                        <a:pt x="34117" y="0"/>
                        <a:pt x="76202" y="0"/>
                      </a:cubicBezTo>
                      <a:lnTo>
                        <a:pt x="139700" y="0"/>
                      </a:lnTo>
                      <a:lnTo>
                        <a:pt x="139700" y="0"/>
                      </a:lnTo>
                      <a:lnTo>
                        <a:pt x="349250" y="0"/>
                      </a:lnTo>
                      <a:lnTo>
                        <a:pt x="761998" y="0"/>
                      </a:lnTo>
                      <a:cubicBezTo>
                        <a:pt x="804083" y="0"/>
                        <a:pt x="838200" y="34117"/>
                        <a:pt x="838200" y="76202"/>
                      </a:cubicBezTo>
                      <a:lnTo>
                        <a:pt x="838200" y="266700"/>
                      </a:lnTo>
                      <a:lnTo>
                        <a:pt x="838200" y="266700"/>
                      </a:lnTo>
                      <a:lnTo>
                        <a:pt x="838200" y="381000"/>
                      </a:lnTo>
                      <a:lnTo>
                        <a:pt x="838200" y="380998"/>
                      </a:lnTo>
                      <a:cubicBezTo>
                        <a:pt x="838200" y="423083"/>
                        <a:pt x="804083" y="457200"/>
                        <a:pt x="761998" y="457200"/>
                      </a:cubicBezTo>
                      <a:lnTo>
                        <a:pt x="349250" y="457200"/>
                      </a:lnTo>
                      <a:lnTo>
                        <a:pt x="139700" y="457200"/>
                      </a:lnTo>
                      <a:lnTo>
                        <a:pt x="76202" y="457200"/>
                      </a:lnTo>
                      <a:cubicBezTo>
                        <a:pt x="34117" y="457200"/>
                        <a:pt x="0" y="423083"/>
                        <a:pt x="0" y="380998"/>
                      </a:cubicBezTo>
                      <a:lnTo>
                        <a:pt x="0" y="381000"/>
                      </a:lnTo>
                      <a:lnTo>
                        <a:pt x="0" y="266700"/>
                      </a:lnTo>
                      <a:lnTo>
                        <a:pt x="0" y="266700"/>
                      </a:lnTo>
                      <a:lnTo>
                        <a:pt x="0" y="76202"/>
                      </a:lnTo>
                      <a:close/>
                    </a:path>
                  </a:pathLst>
                </a:custGeom>
                <a:noFill/>
                <a:ln w="9525">
                  <a:no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700" b="1" dirty="0">
                      <a:solidFill>
                        <a:srgbClr val="0070C0"/>
                      </a:solidFill>
                      <a:cs typeface="Arial" panose="020B0604020202020204" pitchFamily="34" charset="0"/>
                    </a:rPr>
                    <a:t>Sprint Backlog</a:t>
                  </a:r>
                </a:p>
              </p:txBody>
            </p:sp>
            <p:sp>
              <p:nvSpPr>
                <p:cNvPr id="25" name="Rounded Rectangular Callout 1"/>
                <p:cNvSpPr/>
                <p:nvPr/>
              </p:nvSpPr>
              <p:spPr>
                <a:xfrm>
                  <a:off x="5257800" y="5029172"/>
                  <a:ext cx="1116012" cy="311099"/>
                </a:xfrm>
                <a:custGeom>
                  <a:avLst/>
                  <a:gdLst>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244478 w 838200"/>
                    <a:gd name="connsiteY13" fmla="*/ 514350 h 457200"/>
                    <a:gd name="connsiteX14" fmla="*/ 139700 w 838200"/>
                    <a:gd name="connsiteY14" fmla="*/ 457200 h 457200"/>
                    <a:gd name="connsiteX15" fmla="*/ 76202 w 838200"/>
                    <a:gd name="connsiteY15" fmla="*/ 457200 h 457200"/>
                    <a:gd name="connsiteX16" fmla="*/ 0 w 838200"/>
                    <a:gd name="connsiteY16" fmla="*/ 380998 h 457200"/>
                    <a:gd name="connsiteX17" fmla="*/ 0 w 838200"/>
                    <a:gd name="connsiteY17" fmla="*/ 381000 h 457200"/>
                    <a:gd name="connsiteX18" fmla="*/ 0 w 838200"/>
                    <a:gd name="connsiteY18" fmla="*/ 266700 h 457200"/>
                    <a:gd name="connsiteX19" fmla="*/ 0 w 838200"/>
                    <a:gd name="connsiteY19" fmla="*/ 266700 h 457200"/>
                    <a:gd name="connsiteX20" fmla="*/ 0 w 838200"/>
                    <a:gd name="connsiteY20" fmla="*/ 76202 h 457200"/>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139700 w 838200"/>
                    <a:gd name="connsiteY13" fmla="*/ 457200 h 457200"/>
                    <a:gd name="connsiteX14" fmla="*/ 76202 w 838200"/>
                    <a:gd name="connsiteY14" fmla="*/ 457200 h 457200"/>
                    <a:gd name="connsiteX15" fmla="*/ 0 w 838200"/>
                    <a:gd name="connsiteY15" fmla="*/ 380998 h 457200"/>
                    <a:gd name="connsiteX16" fmla="*/ 0 w 838200"/>
                    <a:gd name="connsiteY16" fmla="*/ 381000 h 457200"/>
                    <a:gd name="connsiteX17" fmla="*/ 0 w 838200"/>
                    <a:gd name="connsiteY17" fmla="*/ 266700 h 457200"/>
                    <a:gd name="connsiteX18" fmla="*/ 0 w 838200"/>
                    <a:gd name="connsiteY18" fmla="*/ 266700 h 457200"/>
                    <a:gd name="connsiteX19" fmla="*/ 0 w 838200"/>
                    <a:gd name="connsiteY19"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8200" h="457200">
                      <a:moveTo>
                        <a:pt x="0" y="76202"/>
                      </a:moveTo>
                      <a:cubicBezTo>
                        <a:pt x="0" y="34117"/>
                        <a:pt x="34117" y="0"/>
                        <a:pt x="76202" y="0"/>
                      </a:cubicBezTo>
                      <a:lnTo>
                        <a:pt x="139700" y="0"/>
                      </a:lnTo>
                      <a:lnTo>
                        <a:pt x="139700" y="0"/>
                      </a:lnTo>
                      <a:lnTo>
                        <a:pt x="349250" y="0"/>
                      </a:lnTo>
                      <a:lnTo>
                        <a:pt x="761998" y="0"/>
                      </a:lnTo>
                      <a:cubicBezTo>
                        <a:pt x="804083" y="0"/>
                        <a:pt x="838200" y="34117"/>
                        <a:pt x="838200" y="76202"/>
                      </a:cubicBezTo>
                      <a:lnTo>
                        <a:pt x="838200" y="266700"/>
                      </a:lnTo>
                      <a:lnTo>
                        <a:pt x="838200" y="266700"/>
                      </a:lnTo>
                      <a:lnTo>
                        <a:pt x="838200" y="381000"/>
                      </a:lnTo>
                      <a:lnTo>
                        <a:pt x="838200" y="380998"/>
                      </a:lnTo>
                      <a:cubicBezTo>
                        <a:pt x="838200" y="423083"/>
                        <a:pt x="804083" y="457200"/>
                        <a:pt x="761998" y="457200"/>
                      </a:cubicBezTo>
                      <a:lnTo>
                        <a:pt x="349250" y="457200"/>
                      </a:lnTo>
                      <a:lnTo>
                        <a:pt x="139700" y="457200"/>
                      </a:lnTo>
                      <a:lnTo>
                        <a:pt x="76202" y="457200"/>
                      </a:lnTo>
                      <a:cubicBezTo>
                        <a:pt x="34117" y="457200"/>
                        <a:pt x="0" y="423083"/>
                        <a:pt x="0" y="380998"/>
                      </a:cubicBezTo>
                      <a:lnTo>
                        <a:pt x="0" y="381000"/>
                      </a:lnTo>
                      <a:lnTo>
                        <a:pt x="0" y="266700"/>
                      </a:lnTo>
                      <a:lnTo>
                        <a:pt x="0" y="266700"/>
                      </a:lnTo>
                      <a:lnTo>
                        <a:pt x="0" y="76202"/>
                      </a:lnTo>
                      <a:close/>
                    </a:path>
                  </a:pathLst>
                </a:custGeom>
                <a:noFill/>
                <a:ln w="9525">
                  <a:no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700" b="1" dirty="0">
                      <a:solidFill>
                        <a:srgbClr val="0070C0"/>
                      </a:solidFill>
                      <a:cs typeface="Arial" panose="020B0604020202020204" pitchFamily="34" charset="0"/>
                    </a:rPr>
                    <a:t>Sprint Time-box and </a:t>
                  </a:r>
                </a:p>
                <a:p>
                  <a:pPr algn="ctr" eaLnBrk="1" hangingPunct="1">
                    <a:defRPr/>
                  </a:pPr>
                  <a:r>
                    <a:rPr lang="en-US" sz="700" b="1" dirty="0">
                      <a:solidFill>
                        <a:srgbClr val="0070C0"/>
                      </a:solidFill>
                      <a:cs typeface="Arial" panose="020B0604020202020204" pitchFamily="34" charset="0"/>
                    </a:rPr>
                    <a:t>Backlog items freeze</a:t>
                  </a:r>
                </a:p>
              </p:txBody>
            </p:sp>
            <p:sp>
              <p:nvSpPr>
                <p:cNvPr id="26" name="Rounded Rectangular Callout 1"/>
                <p:cNvSpPr/>
                <p:nvPr/>
              </p:nvSpPr>
              <p:spPr>
                <a:xfrm>
                  <a:off x="6565900" y="3064171"/>
                  <a:ext cx="876300" cy="280942"/>
                </a:xfrm>
                <a:custGeom>
                  <a:avLst/>
                  <a:gdLst>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244478 w 838200"/>
                    <a:gd name="connsiteY13" fmla="*/ 514350 h 457200"/>
                    <a:gd name="connsiteX14" fmla="*/ 139700 w 838200"/>
                    <a:gd name="connsiteY14" fmla="*/ 457200 h 457200"/>
                    <a:gd name="connsiteX15" fmla="*/ 76202 w 838200"/>
                    <a:gd name="connsiteY15" fmla="*/ 457200 h 457200"/>
                    <a:gd name="connsiteX16" fmla="*/ 0 w 838200"/>
                    <a:gd name="connsiteY16" fmla="*/ 380998 h 457200"/>
                    <a:gd name="connsiteX17" fmla="*/ 0 w 838200"/>
                    <a:gd name="connsiteY17" fmla="*/ 381000 h 457200"/>
                    <a:gd name="connsiteX18" fmla="*/ 0 w 838200"/>
                    <a:gd name="connsiteY18" fmla="*/ 266700 h 457200"/>
                    <a:gd name="connsiteX19" fmla="*/ 0 w 838200"/>
                    <a:gd name="connsiteY19" fmla="*/ 266700 h 457200"/>
                    <a:gd name="connsiteX20" fmla="*/ 0 w 838200"/>
                    <a:gd name="connsiteY20" fmla="*/ 76202 h 457200"/>
                    <a:gd name="connsiteX0" fmla="*/ 0 w 838200"/>
                    <a:gd name="connsiteY0" fmla="*/ 76202 h 457200"/>
                    <a:gd name="connsiteX1" fmla="*/ 76202 w 838200"/>
                    <a:gd name="connsiteY1" fmla="*/ 0 h 457200"/>
                    <a:gd name="connsiteX2" fmla="*/ 139700 w 838200"/>
                    <a:gd name="connsiteY2" fmla="*/ 0 h 457200"/>
                    <a:gd name="connsiteX3" fmla="*/ 139700 w 838200"/>
                    <a:gd name="connsiteY3" fmla="*/ 0 h 457200"/>
                    <a:gd name="connsiteX4" fmla="*/ 349250 w 838200"/>
                    <a:gd name="connsiteY4" fmla="*/ 0 h 457200"/>
                    <a:gd name="connsiteX5" fmla="*/ 761998 w 838200"/>
                    <a:gd name="connsiteY5" fmla="*/ 0 h 457200"/>
                    <a:gd name="connsiteX6" fmla="*/ 838200 w 838200"/>
                    <a:gd name="connsiteY6" fmla="*/ 76202 h 457200"/>
                    <a:gd name="connsiteX7" fmla="*/ 838200 w 838200"/>
                    <a:gd name="connsiteY7" fmla="*/ 266700 h 457200"/>
                    <a:gd name="connsiteX8" fmla="*/ 838200 w 838200"/>
                    <a:gd name="connsiteY8" fmla="*/ 266700 h 457200"/>
                    <a:gd name="connsiteX9" fmla="*/ 838200 w 838200"/>
                    <a:gd name="connsiteY9" fmla="*/ 381000 h 457200"/>
                    <a:gd name="connsiteX10" fmla="*/ 838200 w 838200"/>
                    <a:gd name="connsiteY10" fmla="*/ 380998 h 457200"/>
                    <a:gd name="connsiteX11" fmla="*/ 761998 w 838200"/>
                    <a:gd name="connsiteY11" fmla="*/ 457200 h 457200"/>
                    <a:gd name="connsiteX12" fmla="*/ 349250 w 838200"/>
                    <a:gd name="connsiteY12" fmla="*/ 457200 h 457200"/>
                    <a:gd name="connsiteX13" fmla="*/ 139700 w 838200"/>
                    <a:gd name="connsiteY13" fmla="*/ 457200 h 457200"/>
                    <a:gd name="connsiteX14" fmla="*/ 76202 w 838200"/>
                    <a:gd name="connsiteY14" fmla="*/ 457200 h 457200"/>
                    <a:gd name="connsiteX15" fmla="*/ 0 w 838200"/>
                    <a:gd name="connsiteY15" fmla="*/ 380998 h 457200"/>
                    <a:gd name="connsiteX16" fmla="*/ 0 w 838200"/>
                    <a:gd name="connsiteY16" fmla="*/ 381000 h 457200"/>
                    <a:gd name="connsiteX17" fmla="*/ 0 w 838200"/>
                    <a:gd name="connsiteY17" fmla="*/ 266700 h 457200"/>
                    <a:gd name="connsiteX18" fmla="*/ 0 w 838200"/>
                    <a:gd name="connsiteY18" fmla="*/ 266700 h 457200"/>
                    <a:gd name="connsiteX19" fmla="*/ 0 w 838200"/>
                    <a:gd name="connsiteY19"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8200" h="457200">
                      <a:moveTo>
                        <a:pt x="0" y="76202"/>
                      </a:moveTo>
                      <a:cubicBezTo>
                        <a:pt x="0" y="34117"/>
                        <a:pt x="34117" y="0"/>
                        <a:pt x="76202" y="0"/>
                      </a:cubicBezTo>
                      <a:lnTo>
                        <a:pt x="139700" y="0"/>
                      </a:lnTo>
                      <a:lnTo>
                        <a:pt x="139700" y="0"/>
                      </a:lnTo>
                      <a:lnTo>
                        <a:pt x="349250" y="0"/>
                      </a:lnTo>
                      <a:lnTo>
                        <a:pt x="761998" y="0"/>
                      </a:lnTo>
                      <a:cubicBezTo>
                        <a:pt x="804083" y="0"/>
                        <a:pt x="838200" y="34117"/>
                        <a:pt x="838200" y="76202"/>
                      </a:cubicBezTo>
                      <a:lnTo>
                        <a:pt x="838200" y="266700"/>
                      </a:lnTo>
                      <a:lnTo>
                        <a:pt x="838200" y="266700"/>
                      </a:lnTo>
                      <a:lnTo>
                        <a:pt x="838200" y="381000"/>
                      </a:lnTo>
                      <a:lnTo>
                        <a:pt x="838200" y="380998"/>
                      </a:lnTo>
                      <a:cubicBezTo>
                        <a:pt x="838200" y="423083"/>
                        <a:pt x="804083" y="457200"/>
                        <a:pt x="761998" y="457200"/>
                      </a:cubicBezTo>
                      <a:lnTo>
                        <a:pt x="349250" y="457200"/>
                      </a:lnTo>
                      <a:lnTo>
                        <a:pt x="139700" y="457200"/>
                      </a:lnTo>
                      <a:lnTo>
                        <a:pt x="76202" y="457200"/>
                      </a:lnTo>
                      <a:cubicBezTo>
                        <a:pt x="34117" y="457200"/>
                        <a:pt x="0" y="423083"/>
                        <a:pt x="0" y="380998"/>
                      </a:cubicBezTo>
                      <a:lnTo>
                        <a:pt x="0" y="381000"/>
                      </a:lnTo>
                      <a:lnTo>
                        <a:pt x="0" y="266700"/>
                      </a:lnTo>
                      <a:lnTo>
                        <a:pt x="0" y="266700"/>
                      </a:lnTo>
                      <a:lnTo>
                        <a:pt x="0" y="76202"/>
                      </a:lnTo>
                      <a:close/>
                    </a:path>
                  </a:pathLst>
                </a:custGeom>
                <a:noFill/>
                <a:ln w="9525">
                  <a:no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700" b="1" dirty="0">
                      <a:solidFill>
                        <a:srgbClr val="0070C0"/>
                      </a:solidFill>
                      <a:cs typeface="Arial" panose="020B0604020202020204" pitchFamily="34" charset="0"/>
                    </a:rPr>
                    <a:t>Daily Stand-up</a:t>
                  </a:r>
                </a:p>
                <a:p>
                  <a:pPr algn="ctr" eaLnBrk="1" hangingPunct="1">
                    <a:defRPr/>
                  </a:pPr>
                  <a:r>
                    <a:rPr lang="en-US" sz="700" b="1" dirty="0">
                      <a:solidFill>
                        <a:srgbClr val="0070C0"/>
                      </a:solidFill>
                      <a:cs typeface="Arial" panose="020B0604020202020204" pitchFamily="34" charset="0"/>
                    </a:rPr>
                    <a:t>Meeting</a:t>
                  </a:r>
                </a:p>
              </p:txBody>
            </p:sp>
            <p:pic>
              <p:nvPicPr>
                <p:cNvPr id="21529" name="Picture 60"/>
                <p:cNvPicPr>
                  <a:picLocks noChangeAspect="1"/>
                </p:cNvPicPr>
                <p:nvPr/>
              </p:nvPicPr>
              <p:blipFill>
                <a:blip r:embed="rId3"/>
                <a:srcRect/>
                <a:stretch>
                  <a:fillRect/>
                </a:stretch>
              </p:blipFill>
              <p:spPr bwMode="auto">
                <a:xfrm>
                  <a:off x="4405098" y="3205309"/>
                  <a:ext cx="3002173" cy="1930187"/>
                </a:xfrm>
                <a:prstGeom prst="rect">
                  <a:avLst/>
                </a:prstGeom>
                <a:noFill/>
                <a:ln w="9525">
                  <a:noFill/>
                  <a:miter lim="800000"/>
                  <a:headEnd/>
                  <a:tailEnd/>
                </a:ln>
              </p:spPr>
            </p:pic>
            <p:pic>
              <p:nvPicPr>
                <p:cNvPr id="21530" name="Picture 61"/>
                <p:cNvPicPr>
                  <a:picLocks noChangeAspect="1"/>
                </p:cNvPicPr>
                <p:nvPr/>
              </p:nvPicPr>
              <p:blipFill>
                <a:blip r:embed="rId4"/>
                <a:srcRect/>
                <a:stretch>
                  <a:fillRect/>
                </a:stretch>
              </p:blipFill>
              <p:spPr bwMode="auto">
                <a:xfrm>
                  <a:off x="1328350" y="2743200"/>
                  <a:ext cx="710731" cy="325901"/>
                </a:xfrm>
                <a:prstGeom prst="rect">
                  <a:avLst/>
                </a:prstGeom>
                <a:noFill/>
                <a:ln w="9525">
                  <a:noFill/>
                  <a:miter lim="800000"/>
                  <a:headEnd/>
                  <a:tailEnd/>
                </a:ln>
              </p:spPr>
            </p:pic>
            <p:pic>
              <p:nvPicPr>
                <p:cNvPr id="21531" name="Picture 62"/>
                <p:cNvPicPr>
                  <a:picLocks noChangeAspect="1"/>
                </p:cNvPicPr>
                <p:nvPr/>
              </p:nvPicPr>
              <p:blipFill>
                <a:blip r:embed="rId5"/>
                <a:srcRect/>
                <a:stretch>
                  <a:fillRect/>
                </a:stretch>
              </p:blipFill>
              <p:spPr bwMode="auto">
                <a:xfrm>
                  <a:off x="5765066" y="2323008"/>
                  <a:ext cx="608533" cy="549544"/>
                </a:xfrm>
                <a:prstGeom prst="rect">
                  <a:avLst/>
                </a:prstGeom>
                <a:noFill/>
                <a:ln w="9525">
                  <a:noFill/>
                  <a:miter lim="800000"/>
                  <a:headEnd/>
                  <a:tailEnd/>
                </a:ln>
              </p:spPr>
            </p:pic>
            <p:pic>
              <p:nvPicPr>
                <p:cNvPr id="21532" name="Picture 63"/>
                <p:cNvPicPr>
                  <a:picLocks noChangeAspect="1"/>
                </p:cNvPicPr>
                <p:nvPr/>
              </p:nvPicPr>
              <p:blipFill>
                <a:blip r:embed="rId6"/>
                <a:srcRect/>
                <a:stretch>
                  <a:fillRect/>
                </a:stretch>
              </p:blipFill>
              <p:spPr bwMode="auto">
                <a:xfrm>
                  <a:off x="6668460" y="2675881"/>
                  <a:ext cx="727326" cy="415965"/>
                </a:xfrm>
                <a:prstGeom prst="rect">
                  <a:avLst/>
                </a:prstGeom>
                <a:noFill/>
                <a:ln w="9525">
                  <a:noFill/>
                  <a:miter lim="800000"/>
                  <a:headEnd/>
                  <a:tailEnd/>
                </a:ln>
              </p:spPr>
            </p:pic>
            <p:pic>
              <p:nvPicPr>
                <p:cNvPr id="21533" name="Picture 64"/>
                <p:cNvPicPr>
                  <a:picLocks noChangeAspect="1"/>
                </p:cNvPicPr>
                <p:nvPr/>
              </p:nvPicPr>
              <p:blipFill>
                <a:blip r:embed="rId7"/>
                <a:srcRect/>
                <a:stretch>
                  <a:fillRect/>
                </a:stretch>
              </p:blipFill>
              <p:spPr bwMode="auto">
                <a:xfrm>
                  <a:off x="5136219" y="2971800"/>
                  <a:ext cx="281716" cy="398908"/>
                </a:xfrm>
                <a:prstGeom prst="rect">
                  <a:avLst/>
                </a:prstGeom>
                <a:noFill/>
                <a:ln w="9525">
                  <a:noFill/>
                  <a:miter lim="800000"/>
                  <a:headEnd/>
                  <a:tailEnd/>
                </a:ln>
              </p:spPr>
            </p:pic>
            <p:pic>
              <p:nvPicPr>
                <p:cNvPr id="21534" name="Picture 65"/>
                <p:cNvPicPr>
                  <a:picLocks noChangeAspect="1"/>
                </p:cNvPicPr>
                <p:nvPr/>
              </p:nvPicPr>
              <p:blipFill>
                <a:blip r:embed="rId8"/>
                <a:srcRect/>
                <a:stretch>
                  <a:fillRect/>
                </a:stretch>
              </p:blipFill>
              <p:spPr bwMode="auto">
                <a:xfrm>
                  <a:off x="4151054" y="4605812"/>
                  <a:ext cx="454301" cy="520462"/>
                </a:xfrm>
                <a:prstGeom prst="rect">
                  <a:avLst/>
                </a:prstGeom>
                <a:noFill/>
                <a:ln w="9525">
                  <a:noFill/>
                  <a:miter lim="800000"/>
                  <a:headEnd/>
                  <a:tailEnd/>
                </a:ln>
              </p:spPr>
            </p:pic>
            <p:pic>
              <p:nvPicPr>
                <p:cNvPr id="21535" name="Picture 66"/>
                <p:cNvPicPr>
                  <a:picLocks noChangeAspect="1"/>
                </p:cNvPicPr>
                <p:nvPr/>
              </p:nvPicPr>
              <p:blipFill>
                <a:blip r:embed="rId9"/>
                <a:srcRect/>
                <a:stretch>
                  <a:fillRect/>
                </a:stretch>
              </p:blipFill>
              <p:spPr bwMode="auto">
                <a:xfrm>
                  <a:off x="3257551" y="3276600"/>
                  <a:ext cx="712193" cy="435027"/>
                </a:xfrm>
                <a:prstGeom prst="rect">
                  <a:avLst/>
                </a:prstGeom>
                <a:noFill/>
                <a:ln w="9525">
                  <a:noFill/>
                  <a:miter lim="800000"/>
                  <a:headEnd/>
                  <a:tailEnd/>
                </a:ln>
              </p:spPr>
            </p:pic>
            <p:pic>
              <p:nvPicPr>
                <p:cNvPr id="21536" name="Picture 67"/>
                <p:cNvPicPr>
                  <a:picLocks noChangeAspect="1"/>
                </p:cNvPicPr>
                <p:nvPr/>
              </p:nvPicPr>
              <p:blipFill>
                <a:blip r:embed="rId10"/>
                <a:srcRect/>
                <a:stretch>
                  <a:fillRect/>
                </a:stretch>
              </p:blipFill>
              <p:spPr bwMode="auto">
                <a:xfrm>
                  <a:off x="7478836" y="4603255"/>
                  <a:ext cx="804966" cy="448752"/>
                </a:xfrm>
                <a:prstGeom prst="rect">
                  <a:avLst/>
                </a:prstGeom>
                <a:noFill/>
                <a:ln w="9525">
                  <a:noFill/>
                  <a:miter lim="800000"/>
                  <a:headEnd/>
                  <a:tailEnd/>
                </a:ln>
              </p:spPr>
            </p:pic>
            <p:pic>
              <p:nvPicPr>
                <p:cNvPr id="21537" name="Picture 68"/>
                <p:cNvPicPr>
                  <a:picLocks noChangeAspect="1"/>
                </p:cNvPicPr>
                <p:nvPr/>
              </p:nvPicPr>
              <p:blipFill>
                <a:blip r:embed="rId11"/>
                <a:srcRect/>
                <a:stretch>
                  <a:fillRect/>
                </a:stretch>
              </p:blipFill>
              <p:spPr bwMode="auto">
                <a:xfrm>
                  <a:off x="7401996" y="5530817"/>
                  <a:ext cx="804966" cy="385457"/>
                </a:xfrm>
                <a:prstGeom prst="rect">
                  <a:avLst/>
                </a:prstGeom>
                <a:noFill/>
                <a:ln w="9525">
                  <a:noFill/>
                  <a:miter lim="800000"/>
                  <a:headEnd/>
                  <a:tailEnd/>
                </a:ln>
              </p:spPr>
            </p:pic>
            <p:pic>
              <p:nvPicPr>
                <p:cNvPr id="21538" name="Picture 69"/>
                <p:cNvPicPr>
                  <a:picLocks noChangeAspect="1"/>
                </p:cNvPicPr>
                <p:nvPr/>
              </p:nvPicPr>
              <p:blipFill>
                <a:blip r:embed="rId12"/>
                <a:srcRect/>
                <a:stretch>
                  <a:fillRect/>
                </a:stretch>
              </p:blipFill>
              <p:spPr bwMode="auto">
                <a:xfrm>
                  <a:off x="1516719" y="3327275"/>
                  <a:ext cx="327894" cy="384352"/>
                </a:xfrm>
                <a:prstGeom prst="rect">
                  <a:avLst/>
                </a:prstGeom>
                <a:noFill/>
                <a:ln w="9525">
                  <a:noFill/>
                  <a:miter lim="800000"/>
                  <a:headEnd/>
                  <a:tailEnd/>
                </a:ln>
              </p:spPr>
            </p:pic>
            <p:pic>
              <p:nvPicPr>
                <p:cNvPr id="21539" name="Picture 70"/>
                <p:cNvPicPr>
                  <a:picLocks noChangeAspect="1"/>
                </p:cNvPicPr>
                <p:nvPr/>
              </p:nvPicPr>
              <p:blipFill>
                <a:blip r:embed="rId13"/>
                <a:srcRect/>
                <a:stretch>
                  <a:fillRect/>
                </a:stretch>
              </p:blipFill>
              <p:spPr bwMode="auto">
                <a:xfrm>
                  <a:off x="1433273" y="4563544"/>
                  <a:ext cx="591767" cy="562730"/>
                </a:xfrm>
                <a:prstGeom prst="rect">
                  <a:avLst/>
                </a:prstGeom>
                <a:noFill/>
                <a:ln w="9525">
                  <a:noFill/>
                  <a:miter lim="800000"/>
                  <a:headEnd/>
                  <a:tailEnd/>
                </a:ln>
              </p:spPr>
            </p:pic>
            <p:pic>
              <p:nvPicPr>
                <p:cNvPr id="21540" name="Picture 71"/>
                <p:cNvPicPr>
                  <a:picLocks noChangeAspect="1"/>
                </p:cNvPicPr>
                <p:nvPr/>
              </p:nvPicPr>
              <p:blipFill>
                <a:blip r:embed="rId14"/>
                <a:srcRect/>
                <a:stretch>
                  <a:fillRect/>
                </a:stretch>
              </p:blipFill>
              <p:spPr bwMode="auto">
                <a:xfrm>
                  <a:off x="2584309" y="4755565"/>
                  <a:ext cx="922020" cy="370709"/>
                </a:xfrm>
                <a:prstGeom prst="rect">
                  <a:avLst/>
                </a:prstGeom>
                <a:noFill/>
                <a:ln w="9525">
                  <a:noFill/>
                  <a:miter lim="800000"/>
                  <a:headEnd/>
                  <a:tailEnd/>
                </a:ln>
              </p:spPr>
            </p:pic>
            <p:pic>
              <p:nvPicPr>
                <p:cNvPr id="21541" name="Picture 72"/>
                <p:cNvPicPr>
                  <a:picLocks noChangeAspect="1"/>
                </p:cNvPicPr>
                <p:nvPr/>
              </p:nvPicPr>
              <p:blipFill>
                <a:blip r:embed="rId15"/>
                <a:srcRect/>
                <a:stretch>
                  <a:fillRect/>
                </a:stretch>
              </p:blipFill>
              <p:spPr bwMode="auto">
                <a:xfrm>
                  <a:off x="2099229" y="4747678"/>
                  <a:ext cx="481815" cy="370709"/>
                </a:xfrm>
                <a:prstGeom prst="rect">
                  <a:avLst/>
                </a:prstGeom>
                <a:noFill/>
                <a:ln w="9525">
                  <a:noFill/>
                  <a:miter lim="800000"/>
                  <a:headEnd/>
                  <a:tailEnd/>
                </a:ln>
              </p:spPr>
            </p:pic>
            <p:pic>
              <p:nvPicPr>
                <p:cNvPr id="21542" name="Picture 73"/>
                <p:cNvPicPr>
                  <a:picLocks noChangeAspect="1"/>
                </p:cNvPicPr>
                <p:nvPr/>
              </p:nvPicPr>
              <p:blipFill>
                <a:blip r:embed="rId16"/>
                <a:srcRect/>
                <a:stretch>
                  <a:fillRect/>
                </a:stretch>
              </p:blipFill>
              <p:spPr bwMode="auto">
                <a:xfrm>
                  <a:off x="3625149" y="4756299"/>
                  <a:ext cx="481815" cy="353466"/>
                </a:xfrm>
                <a:prstGeom prst="rect">
                  <a:avLst/>
                </a:prstGeom>
                <a:noFill/>
                <a:ln w="9525">
                  <a:noFill/>
                  <a:miter lim="800000"/>
                  <a:headEnd/>
                  <a:tailEnd/>
                </a:ln>
              </p:spPr>
            </p:pic>
            <p:pic>
              <p:nvPicPr>
                <p:cNvPr id="21543" name="Picture 74"/>
                <p:cNvPicPr>
                  <a:picLocks noChangeAspect="1"/>
                </p:cNvPicPr>
                <p:nvPr/>
              </p:nvPicPr>
              <p:blipFill>
                <a:blip r:embed="rId17"/>
                <a:srcRect/>
                <a:stretch>
                  <a:fillRect/>
                </a:stretch>
              </p:blipFill>
              <p:spPr bwMode="auto">
                <a:xfrm>
                  <a:off x="6901356" y="3463553"/>
                  <a:ext cx="610832" cy="891660"/>
                </a:xfrm>
                <a:prstGeom prst="rect">
                  <a:avLst/>
                </a:prstGeom>
                <a:noFill/>
                <a:ln w="9525">
                  <a:noFill/>
                  <a:miter lim="800000"/>
                  <a:headEnd/>
                  <a:tailEnd/>
                </a:ln>
              </p:spPr>
            </p:pic>
          </p:grpSp>
          <p:sp>
            <p:nvSpPr>
              <p:cNvPr id="11" name="Rounded Rectangular Callout 4"/>
              <p:cNvSpPr/>
              <p:nvPr/>
            </p:nvSpPr>
            <p:spPr>
              <a:xfrm>
                <a:off x="1160462" y="3928714"/>
                <a:ext cx="1093788" cy="634895"/>
              </a:xfrm>
              <a:custGeom>
                <a:avLst/>
                <a:gdLst>
                  <a:gd name="connsiteX0" fmla="*/ 0 w 685800"/>
                  <a:gd name="connsiteY0" fmla="*/ 87925 h 527538"/>
                  <a:gd name="connsiteX1" fmla="*/ 87925 w 685800"/>
                  <a:gd name="connsiteY1" fmla="*/ 0 h 527538"/>
                  <a:gd name="connsiteX2" fmla="*/ 114300 w 685800"/>
                  <a:gd name="connsiteY2" fmla="*/ 0 h 527538"/>
                  <a:gd name="connsiteX3" fmla="*/ 114300 w 685800"/>
                  <a:gd name="connsiteY3" fmla="*/ 0 h 527538"/>
                  <a:gd name="connsiteX4" fmla="*/ 285750 w 685800"/>
                  <a:gd name="connsiteY4" fmla="*/ 0 h 527538"/>
                  <a:gd name="connsiteX5" fmla="*/ 597875 w 685800"/>
                  <a:gd name="connsiteY5" fmla="*/ 0 h 527538"/>
                  <a:gd name="connsiteX6" fmla="*/ 685800 w 685800"/>
                  <a:gd name="connsiteY6" fmla="*/ 87925 h 527538"/>
                  <a:gd name="connsiteX7" fmla="*/ 685800 w 685800"/>
                  <a:gd name="connsiteY7" fmla="*/ 307731 h 527538"/>
                  <a:gd name="connsiteX8" fmla="*/ 685800 w 685800"/>
                  <a:gd name="connsiteY8" fmla="*/ 307731 h 527538"/>
                  <a:gd name="connsiteX9" fmla="*/ 685800 w 685800"/>
                  <a:gd name="connsiteY9" fmla="*/ 439615 h 527538"/>
                  <a:gd name="connsiteX10" fmla="*/ 685800 w 685800"/>
                  <a:gd name="connsiteY10" fmla="*/ 439613 h 527538"/>
                  <a:gd name="connsiteX11" fmla="*/ 597875 w 685800"/>
                  <a:gd name="connsiteY11" fmla="*/ 527538 h 527538"/>
                  <a:gd name="connsiteX12" fmla="*/ 285750 w 685800"/>
                  <a:gd name="connsiteY12" fmla="*/ 527538 h 527538"/>
                  <a:gd name="connsiteX13" fmla="*/ 200027 w 685800"/>
                  <a:gd name="connsiteY13" fmla="*/ 593480 h 527538"/>
                  <a:gd name="connsiteX14" fmla="*/ 114300 w 685800"/>
                  <a:gd name="connsiteY14" fmla="*/ 527538 h 527538"/>
                  <a:gd name="connsiteX15" fmla="*/ 87925 w 685800"/>
                  <a:gd name="connsiteY15" fmla="*/ 527538 h 527538"/>
                  <a:gd name="connsiteX16" fmla="*/ 0 w 685800"/>
                  <a:gd name="connsiteY16" fmla="*/ 439613 h 527538"/>
                  <a:gd name="connsiteX17" fmla="*/ 0 w 685800"/>
                  <a:gd name="connsiteY17" fmla="*/ 439615 h 527538"/>
                  <a:gd name="connsiteX18" fmla="*/ 0 w 685800"/>
                  <a:gd name="connsiteY18" fmla="*/ 307731 h 527538"/>
                  <a:gd name="connsiteX19" fmla="*/ 0 w 685800"/>
                  <a:gd name="connsiteY19" fmla="*/ 307731 h 527538"/>
                  <a:gd name="connsiteX20" fmla="*/ 0 w 685800"/>
                  <a:gd name="connsiteY20" fmla="*/ 87925 h 527538"/>
                  <a:gd name="connsiteX0" fmla="*/ 0 w 685800"/>
                  <a:gd name="connsiteY0" fmla="*/ 87925 h 593480"/>
                  <a:gd name="connsiteX1" fmla="*/ 87925 w 685800"/>
                  <a:gd name="connsiteY1" fmla="*/ 0 h 593480"/>
                  <a:gd name="connsiteX2" fmla="*/ 114300 w 685800"/>
                  <a:gd name="connsiteY2" fmla="*/ 0 h 593480"/>
                  <a:gd name="connsiteX3" fmla="*/ 114300 w 685800"/>
                  <a:gd name="connsiteY3" fmla="*/ 0 h 593480"/>
                  <a:gd name="connsiteX4" fmla="*/ 285750 w 685800"/>
                  <a:gd name="connsiteY4" fmla="*/ 0 h 593480"/>
                  <a:gd name="connsiteX5" fmla="*/ 597875 w 685800"/>
                  <a:gd name="connsiteY5" fmla="*/ 0 h 593480"/>
                  <a:gd name="connsiteX6" fmla="*/ 685800 w 685800"/>
                  <a:gd name="connsiteY6" fmla="*/ 87925 h 593480"/>
                  <a:gd name="connsiteX7" fmla="*/ 685800 w 685800"/>
                  <a:gd name="connsiteY7" fmla="*/ 307731 h 593480"/>
                  <a:gd name="connsiteX8" fmla="*/ 685800 w 685800"/>
                  <a:gd name="connsiteY8" fmla="*/ 307731 h 593480"/>
                  <a:gd name="connsiteX9" fmla="*/ 685800 w 685800"/>
                  <a:gd name="connsiteY9" fmla="*/ 439615 h 593480"/>
                  <a:gd name="connsiteX10" fmla="*/ 685800 w 685800"/>
                  <a:gd name="connsiteY10" fmla="*/ 439613 h 593480"/>
                  <a:gd name="connsiteX11" fmla="*/ 597875 w 685800"/>
                  <a:gd name="connsiteY11" fmla="*/ 527538 h 593480"/>
                  <a:gd name="connsiteX12" fmla="*/ 285750 w 685800"/>
                  <a:gd name="connsiteY12" fmla="*/ 527538 h 593480"/>
                  <a:gd name="connsiteX13" fmla="*/ 251785 w 685800"/>
                  <a:gd name="connsiteY13" fmla="*/ 593480 h 593480"/>
                  <a:gd name="connsiteX14" fmla="*/ 114300 w 685800"/>
                  <a:gd name="connsiteY14" fmla="*/ 527538 h 593480"/>
                  <a:gd name="connsiteX15" fmla="*/ 87925 w 685800"/>
                  <a:gd name="connsiteY15" fmla="*/ 527538 h 593480"/>
                  <a:gd name="connsiteX16" fmla="*/ 0 w 685800"/>
                  <a:gd name="connsiteY16" fmla="*/ 439613 h 593480"/>
                  <a:gd name="connsiteX17" fmla="*/ 0 w 685800"/>
                  <a:gd name="connsiteY17" fmla="*/ 439615 h 593480"/>
                  <a:gd name="connsiteX18" fmla="*/ 0 w 685800"/>
                  <a:gd name="connsiteY18" fmla="*/ 307731 h 593480"/>
                  <a:gd name="connsiteX19" fmla="*/ 0 w 685800"/>
                  <a:gd name="connsiteY19" fmla="*/ 307731 h 593480"/>
                  <a:gd name="connsiteX20" fmla="*/ 0 w 685800"/>
                  <a:gd name="connsiteY20" fmla="*/ 87925 h 593480"/>
                  <a:gd name="connsiteX0" fmla="*/ 0 w 685800"/>
                  <a:gd name="connsiteY0" fmla="*/ 87925 h 593480"/>
                  <a:gd name="connsiteX1" fmla="*/ 87925 w 685800"/>
                  <a:gd name="connsiteY1" fmla="*/ 0 h 593480"/>
                  <a:gd name="connsiteX2" fmla="*/ 114300 w 685800"/>
                  <a:gd name="connsiteY2" fmla="*/ 0 h 593480"/>
                  <a:gd name="connsiteX3" fmla="*/ 114300 w 685800"/>
                  <a:gd name="connsiteY3" fmla="*/ 0 h 593480"/>
                  <a:gd name="connsiteX4" fmla="*/ 285750 w 685800"/>
                  <a:gd name="connsiteY4" fmla="*/ 0 h 593480"/>
                  <a:gd name="connsiteX5" fmla="*/ 597875 w 685800"/>
                  <a:gd name="connsiteY5" fmla="*/ 0 h 593480"/>
                  <a:gd name="connsiteX6" fmla="*/ 685800 w 685800"/>
                  <a:gd name="connsiteY6" fmla="*/ 87925 h 593480"/>
                  <a:gd name="connsiteX7" fmla="*/ 685800 w 685800"/>
                  <a:gd name="connsiteY7" fmla="*/ 307731 h 593480"/>
                  <a:gd name="connsiteX8" fmla="*/ 685800 w 685800"/>
                  <a:gd name="connsiteY8" fmla="*/ 307731 h 593480"/>
                  <a:gd name="connsiteX9" fmla="*/ 685800 w 685800"/>
                  <a:gd name="connsiteY9" fmla="*/ 439615 h 593480"/>
                  <a:gd name="connsiteX10" fmla="*/ 685800 w 685800"/>
                  <a:gd name="connsiteY10" fmla="*/ 439613 h 593480"/>
                  <a:gd name="connsiteX11" fmla="*/ 597875 w 685800"/>
                  <a:gd name="connsiteY11" fmla="*/ 527538 h 593480"/>
                  <a:gd name="connsiteX12" fmla="*/ 452527 w 685800"/>
                  <a:gd name="connsiteY12" fmla="*/ 527538 h 593480"/>
                  <a:gd name="connsiteX13" fmla="*/ 251785 w 685800"/>
                  <a:gd name="connsiteY13" fmla="*/ 593480 h 593480"/>
                  <a:gd name="connsiteX14" fmla="*/ 114300 w 685800"/>
                  <a:gd name="connsiteY14" fmla="*/ 527538 h 593480"/>
                  <a:gd name="connsiteX15" fmla="*/ 87925 w 685800"/>
                  <a:gd name="connsiteY15" fmla="*/ 527538 h 593480"/>
                  <a:gd name="connsiteX16" fmla="*/ 0 w 685800"/>
                  <a:gd name="connsiteY16" fmla="*/ 439613 h 593480"/>
                  <a:gd name="connsiteX17" fmla="*/ 0 w 685800"/>
                  <a:gd name="connsiteY17" fmla="*/ 439615 h 593480"/>
                  <a:gd name="connsiteX18" fmla="*/ 0 w 685800"/>
                  <a:gd name="connsiteY18" fmla="*/ 307731 h 593480"/>
                  <a:gd name="connsiteX19" fmla="*/ 0 w 685800"/>
                  <a:gd name="connsiteY19" fmla="*/ 307731 h 593480"/>
                  <a:gd name="connsiteX20" fmla="*/ 0 w 685800"/>
                  <a:gd name="connsiteY20" fmla="*/ 87925 h 593480"/>
                  <a:gd name="connsiteX0" fmla="*/ 0 w 685800"/>
                  <a:gd name="connsiteY0" fmla="*/ 87925 h 593480"/>
                  <a:gd name="connsiteX1" fmla="*/ 87925 w 685800"/>
                  <a:gd name="connsiteY1" fmla="*/ 0 h 593480"/>
                  <a:gd name="connsiteX2" fmla="*/ 114300 w 685800"/>
                  <a:gd name="connsiteY2" fmla="*/ 0 h 593480"/>
                  <a:gd name="connsiteX3" fmla="*/ 114300 w 685800"/>
                  <a:gd name="connsiteY3" fmla="*/ 0 h 593480"/>
                  <a:gd name="connsiteX4" fmla="*/ 285750 w 685800"/>
                  <a:gd name="connsiteY4" fmla="*/ 0 h 593480"/>
                  <a:gd name="connsiteX5" fmla="*/ 597875 w 685800"/>
                  <a:gd name="connsiteY5" fmla="*/ 0 h 593480"/>
                  <a:gd name="connsiteX6" fmla="*/ 685800 w 685800"/>
                  <a:gd name="connsiteY6" fmla="*/ 87925 h 593480"/>
                  <a:gd name="connsiteX7" fmla="*/ 685800 w 685800"/>
                  <a:gd name="connsiteY7" fmla="*/ 307731 h 593480"/>
                  <a:gd name="connsiteX8" fmla="*/ 685800 w 685800"/>
                  <a:gd name="connsiteY8" fmla="*/ 307731 h 593480"/>
                  <a:gd name="connsiteX9" fmla="*/ 685800 w 685800"/>
                  <a:gd name="connsiteY9" fmla="*/ 439615 h 593480"/>
                  <a:gd name="connsiteX10" fmla="*/ 685800 w 685800"/>
                  <a:gd name="connsiteY10" fmla="*/ 439613 h 593480"/>
                  <a:gd name="connsiteX11" fmla="*/ 597875 w 685800"/>
                  <a:gd name="connsiteY11" fmla="*/ 527538 h 593480"/>
                  <a:gd name="connsiteX12" fmla="*/ 452527 w 685800"/>
                  <a:gd name="connsiteY12" fmla="*/ 527538 h 593480"/>
                  <a:gd name="connsiteX13" fmla="*/ 458819 w 685800"/>
                  <a:gd name="connsiteY13" fmla="*/ 593480 h 593480"/>
                  <a:gd name="connsiteX14" fmla="*/ 114300 w 685800"/>
                  <a:gd name="connsiteY14" fmla="*/ 527538 h 593480"/>
                  <a:gd name="connsiteX15" fmla="*/ 87925 w 685800"/>
                  <a:gd name="connsiteY15" fmla="*/ 527538 h 593480"/>
                  <a:gd name="connsiteX16" fmla="*/ 0 w 685800"/>
                  <a:gd name="connsiteY16" fmla="*/ 439613 h 593480"/>
                  <a:gd name="connsiteX17" fmla="*/ 0 w 685800"/>
                  <a:gd name="connsiteY17" fmla="*/ 439615 h 593480"/>
                  <a:gd name="connsiteX18" fmla="*/ 0 w 685800"/>
                  <a:gd name="connsiteY18" fmla="*/ 307731 h 593480"/>
                  <a:gd name="connsiteX19" fmla="*/ 0 w 685800"/>
                  <a:gd name="connsiteY19" fmla="*/ 307731 h 593480"/>
                  <a:gd name="connsiteX20" fmla="*/ 0 w 685800"/>
                  <a:gd name="connsiteY20" fmla="*/ 87925 h 593480"/>
                  <a:gd name="connsiteX0" fmla="*/ 0 w 685800"/>
                  <a:gd name="connsiteY0" fmla="*/ 87925 h 593480"/>
                  <a:gd name="connsiteX1" fmla="*/ 87925 w 685800"/>
                  <a:gd name="connsiteY1" fmla="*/ 0 h 593480"/>
                  <a:gd name="connsiteX2" fmla="*/ 114300 w 685800"/>
                  <a:gd name="connsiteY2" fmla="*/ 0 h 593480"/>
                  <a:gd name="connsiteX3" fmla="*/ 114300 w 685800"/>
                  <a:gd name="connsiteY3" fmla="*/ 0 h 593480"/>
                  <a:gd name="connsiteX4" fmla="*/ 285750 w 685800"/>
                  <a:gd name="connsiteY4" fmla="*/ 0 h 593480"/>
                  <a:gd name="connsiteX5" fmla="*/ 597875 w 685800"/>
                  <a:gd name="connsiteY5" fmla="*/ 0 h 593480"/>
                  <a:gd name="connsiteX6" fmla="*/ 685800 w 685800"/>
                  <a:gd name="connsiteY6" fmla="*/ 87925 h 593480"/>
                  <a:gd name="connsiteX7" fmla="*/ 685800 w 685800"/>
                  <a:gd name="connsiteY7" fmla="*/ 307731 h 593480"/>
                  <a:gd name="connsiteX8" fmla="*/ 685800 w 685800"/>
                  <a:gd name="connsiteY8" fmla="*/ 307731 h 593480"/>
                  <a:gd name="connsiteX9" fmla="*/ 685800 w 685800"/>
                  <a:gd name="connsiteY9" fmla="*/ 439615 h 593480"/>
                  <a:gd name="connsiteX10" fmla="*/ 685800 w 685800"/>
                  <a:gd name="connsiteY10" fmla="*/ 439613 h 593480"/>
                  <a:gd name="connsiteX11" fmla="*/ 597875 w 685800"/>
                  <a:gd name="connsiteY11" fmla="*/ 527538 h 593480"/>
                  <a:gd name="connsiteX12" fmla="*/ 510037 w 685800"/>
                  <a:gd name="connsiteY12" fmla="*/ 527538 h 593480"/>
                  <a:gd name="connsiteX13" fmla="*/ 458819 w 685800"/>
                  <a:gd name="connsiteY13" fmla="*/ 593480 h 593480"/>
                  <a:gd name="connsiteX14" fmla="*/ 114300 w 685800"/>
                  <a:gd name="connsiteY14" fmla="*/ 527538 h 593480"/>
                  <a:gd name="connsiteX15" fmla="*/ 87925 w 685800"/>
                  <a:gd name="connsiteY15" fmla="*/ 527538 h 593480"/>
                  <a:gd name="connsiteX16" fmla="*/ 0 w 685800"/>
                  <a:gd name="connsiteY16" fmla="*/ 439613 h 593480"/>
                  <a:gd name="connsiteX17" fmla="*/ 0 w 685800"/>
                  <a:gd name="connsiteY17" fmla="*/ 439615 h 593480"/>
                  <a:gd name="connsiteX18" fmla="*/ 0 w 685800"/>
                  <a:gd name="connsiteY18" fmla="*/ 307731 h 593480"/>
                  <a:gd name="connsiteX19" fmla="*/ 0 w 685800"/>
                  <a:gd name="connsiteY19" fmla="*/ 307731 h 593480"/>
                  <a:gd name="connsiteX20" fmla="*/ 0 w 685800"/>
                  <a:gd name="connsiteY20" fmla="*/ 87925 h 593480"/>
                  <a:gd name="connsiteX0" fmla="*/ 0 w 685800"/>
                  <a:gd name="connsiteY0" fmla="*/ 87925 h 645238"/>
                  <a:gd name="connsiteX1" fmla="*/ 87925 w 685800"/>
                  <a:gd name="connsiteY1" fmla="*/ 0 h 645238"/>
                  <a:gd name="connsiteX2" fmla="*/ 114300 w 685800"/>
                  <a:gd name="connsiteY2" fmla="*/ 0 h 645238"/>
                  <a:gd name="connsiteX3" fmla="*/ 114300 w 685800"/>
                  <a:gd name="connsiteY3" fmla="*/ 0 h 645238"/>
                  <a:gd name="connsiteX4" fmla="*/ 285750 w 685800"/>
                  <a:gd name="connsiteY4" fmla="*/ 0 h 645238"/>
                  <a:gd name="connsiteX5" fmla="*/ 597875 w 685800"/>
                  <a:gd name="connsiteY5" fmla="*/ 0 h 645238"/>
                  <a:gd name="connsiteX6" fmla="*/ 685800 w 685800"/>
                  <a:gd name="connsiteY6" fmla="*/ 87925 h 645238"/>
                  <a:gd name="connsiteX7" fmla="*/ 685800 w 685800"/>
                  <a:gd name="connsiteY7" fmla="*/ 307731 h 645238"/>
                  <a:gd name="connsiteX8" fmla="*/ 685800 w 685800"/>
                  <a:gd name="connsiteY8" fmla="*/ 307731 h 645238"/>
                  <a:gd name="connsiteX9" fmla="*/ 685800 w 685800"/>
                  <a:gd name="connsiteY9" fmla="*/ 439615 h 645238"/>
                  <a:gd name="connsiteX10" fmla="*/ 685800 w 685800"/>
                  <a:gd name="connsiteY10" fmla="*/ 439613 h 645238"/>
                  <a:gd name="connsiteX11" fmla="*/ 597875 w 685800"/>
                  <a:gd name="connsiteY11" fmla="*/ 527538 h 645238"/>
                  <a:gd name="connsiteX12" fmla="*/ 510037 w 685800"/>
                  <a:gd name="connsiteY12" fmla="*/ 527538 h 645238"/>
                  <a:gd name="connsiteX13" fmla="*/ 499076 w 685800"/>
                  <a:gd name="connsiteY13" fmla="*/ 645238 h 645238"/>
                  <a:gd name="connsiteX14" fmla="*/ 114300 w 685800"/>
                  <a:gd name="connsiteY14" fmla="*/ 527538 h 645238"/>
                  <a:gd name="connsiteX15" fmla="*/ 87925 w 685800"/>
                  <a:gd name="connsiteY15" fmla="*/ 527538 h 645238"/>
                  <a:gd name="connsiteX16" fmla="*/ 0 w 685800"/>
                  <a:gd name="connsiteY16" fmla="*/ 439613 h 645238"/>
                  <a:gd name="connsiteX17" fmla="*/ 0 w 685800"/>
                  <a:gd name="connsiteY17" fmla="*/ 439615 h 645238"/>
                  <a:gd name="connsiteX18" fmla="*/ 0 w 685800"/>
                  <a:gd name="connsiteY18" fmla="*/ 307731 h 645238"/>
                  <a:gd name="connsiteX19" fmla="*/ 0 w 685800"/>
                  <a:gd name="connsiteY19" fmla="*/ 307731 h 645238"/>
                  <a:gd name="connsiteX20" fmla="*/ 0 w 685800"/>
                  <a:gd name="connsiteY20" fmla="*/ 87925 h 645238"/>
                  <a:gd name="connsiteX0" fmla="*/ 0 w 685800"/>
                  <a:gd name="connsiteY0" fmla="*/ 87925 h 645238"/>
                  <a:gd name="connsiteX1" fmla="*/ 87925 w 685800"/>
                  <a:gd name="connsiteY1" fmla="*/ 0 h 645238"/>
                  <a:gd name="connsiteX2" fmla="*/ 114300 w 685800"/>
                  <a:gd name="connsiteY2" fmla="*/ 0 h 645238"/>
                  <a:gd name="connsiteX3" fmla="*/ 114300 w 685800"/>
                  <a:gd name="connsiteY3" fmla="*/ 0 h 645238"/>
                  <a:gd name="connsiteX4" fmla="*/ 285750 w 685800"/>
                  <a:gd name="connsiteY4" fmla="*/ 0 h 645238"/>
                  <a:gd name="connsiteX5" fmla="*/ 597875 w 685800"/>
                  <a:gd name="connsiteY5" fmla="*/ 0 h 645238"/>
                  <a:gd name="connsiteX6" fmla="*/ 685800 w 685800"/>
                  <a:gd name="connsiteY6" fmla="*/ 87925 h 645238"/>
                  <a:gd name="connsiteX7" fmla="*/ 685800 w 685800"/>
                  <a:gd name="connsiteY7" fmla="*/ 307731 h 645238"/>
                  <a:gd name="connsiteX8" fmla="*/ 685800 w 685800"/>
                  <a:gd name="connsiteY8" fmla="*/ 307731 h 645238"/>
                  <a:gd name="connsiteX9" fmla="*/ 685800 w 685800"/>
                  <a:gd name="connsiteY9" fmla="*/ 439615 h 645238"/>
                  <a:gd name="connsiteX10" fmla="*/ 685800 w 685800"/>
                  <a:gd name="connsiteY10" fmla="*/ 439613 h 645238"/>
                  <a:gd name="connsiteX11" fmla="*/ 597875 w 685800"/>
                  <a:gd name="connsiteY11" fmla="*/ 527538 h 645238"/>
                  <a:gd name="connsiteX12" fmla="*/ 510037 w 685800"/>
                  <a:gd name="connsiteY12" fmla="*/ 527538 h 645238"/>
                  <a:gd name="connsiteX13" fmla="*/ 499076 w 685800"/>
                  <a:gd name="connsiteY13" fmla="*/ 645238 h 645238"/>
                  <a:gd name="connsiteX14" fmla="*/ 286829 w 685800"/>
                  <a:gd name="connsiteY14" fmla="*/ 516036 h 645238"/>
                  <a:gd name="connsiteX15" fmla="*/ 87925 w 685800"/>
                  <a:gd name="connsiteY15" fmla="*/ 527538 h 645238"/>
                  <a:gd name="connsiteX16" fmla="*/ 0 w 685800"/>
                  <a:gd name="connsiteY16" fmla="*/ 439613 h 645238"/>
                  <a:gd name="connsiteX17" fmla="*/ 0 w 685800"/>
                  <a:gd name="connsiteY17" fmla="*/ 439615 h 645238"/>
                  <a:gd name="connsiteX18" fmla="*/ 0 w 685800"/>
                  <a:gd name="connsiteY18" fmla="*/ 307731 h 645238"/>
                  <a:gd name="connsiteX19" fmla="*/ 0 w 685800"/>
                  <a:gd name="connsiteY19" fmla="*/ 307731 h 645238"/>
                  <a:gd name="connsiteX20" fmla="*/ 0 w 685800"/>
                  <a:gd name="connsiteY20" fmla="*/ 87925 h 645238"/>
                  <a:gd name="connsiteX0" fmla="*/ 0 w 685800"/>
                  <a:gd name="connsiteY0" fmla="*/ 87925 h 645238"/>
                  <a:gd name="connsiteX1" fmla="*/ 87925 w 685800"/>
                  <a:gd name="connsiteY1" fmla="*/ 0 h 645238"/>
                  <a:gd name="connsiteX2" fmla="*/ 114300 w 685800"/>
                  <a:gd name="connsiteY2" fmla="*/ 0 h 645238"/>
                  <a:gd name="connsiteX3" fmla="*/ 114300 w 685800"/>
                  <a:gd name="connsiteY3" fmla="*/ 0 h 645238"/>
                  <a:gd name="connsiteX4" fmla="*/ 285750 w 685800"/>
                  <a:gd name="connsiteY4" fmla="*/ 0 h 645238"/>
                  <a:gd name="connsiteX5" fmla="*/ 597875 w 685800"/>
                  <a:gd name="connsiteY5" fmla="*/ 0 h 645238"/>
                  <a:gd name="connsiteX6" fmla="*/ 685800 w 685800"/>
                  <a:gd name="connsiteY6" fmla="*/ 87925 h 645238"/>
                  <a:gd name="connsiteX7" fmla="*/ 685800 w 685800"/>
                  <a:gd name="connsiteY7" fmla="*/ 307731 h 645238"/>
                  <a:gd name="connsiteX8" fmla="*/ 685800 w 685800"/>
                  <a:gd name="connsiteY8" fmla="*/ 307731 h 645238"/>
                  <a:gd name="connsiteX9" fmla="*/ 685800 w 685800"/>
                  <a:gd name="connsiteY9" fmla="*/ 439615 h 645238"/>
                  <a:gd name="connsiteX10" fmla="*/ 685800 w 685800"/>
                  <a:gd name="connsiteY10" fmla="*/ 439613 h 645238"/>
                  <a:gd name="connsiteX11" fmla="*/ 597875 w 685800"/>
                  <a:gd name="connsiteY11" fmla="*/ 527538 h 645238"/>
                  <a:gd name="connsiteX12" fmla="*/ 510037 w 685800"/>
                  <a:gd name="connsiteY12" fmla="*/ 527538 h 645238"/>
                  <a:gd name="connsiteX13" fmla="*/ 499076 w 685800"/>
                  <a:gd name="connsiteY13" fmla="*/ 645238 h 645238"/>
                  <a:gd name="connsiteX14" fmla="*/ 355840 w 685800"/>
                  <a:gd name="connsiteY14" fmla="*/ 533288 h 645238"/>
                  <a:gd name="connsiteX15" fmla="*/ 87925 w 685800"/>
                  <a:gd name="connsiteY15" fmla="*/ 527538 h 645238"/>
                  <a:gd name="connsiteX16" fmla="*/ 0 w 685800"/>
                  <a:gd name="connsiteY16" fmla="*/ 439613 h 645238"/>
                  <a:gd name="connsiteX17" fmla="*/ 0 w 685800"/>
                  <a:gd name="connsiteY17" fmla="*/ 439615 h 645238"/>
                  <a:gd name="connsiteX18" fmla="*/ 0 w 685800"/>
                  <a:gd name="connsiteY18" fmla="*/ 307731 h 645238"/>
                  <a:gd name="connsiteX19" fmla="*/ 0 w 685800"/>
                  <a:gd name="connsiteY19" fmla="*/ 307731 h 645238"/>
                  <a:gd name="connsiteX20" fmla="*/ 0 w 685800"/>
                  <a:gd name="connsiteY20" fmla="*/ 87925 h 64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645238">
                    <a:moveTo>
                      <a:pt x="0" y="87925"/>
                    </a:moveTo>
                    <a:cubicBezTo>
                      <a:pt x="0" y="39365"/>
                      <a:pt x="39365" y="0"/>
                      <a:pt x="87925" y="0"/>
                    </a:cubicBezTo>
                    <a:lnTo>
                      <a:pt x="114300" y="0"/>
                    </a:lnTo>
                    <a:lnTo>
                      <a:pt x="114300" y="0"/>
                    </a:lnTo>
                    <a:lnTo>
                      <a:pt x="285750" y="0"/>
                    </a:lnTo>
                    <a:lnTo>
                      <a:pt x="597875" y="0"/>
                    </a:lnTo>
                    <a:cubicBezTo>
                      <a:pt x="646435" y="0"/>
                      <a:pt x="685800" y="39365"/>
                      <a:pt x="685800" y="87925"/>
                    </a:cubicBezTo>
                    <a:lnTo>
                      <a:pt x="685800" y="307731"/>
                    </a:lnTo>
                    <a:lnTo>
                      <a:pt x="685800" y="307731"/>
                    </a:lnTo>
                    <a:lnTo>
                      <a:pt x="685800" y="439615"/>
                    </a:lnTo>
                    <a:lnTo>
                      <a:pt x="685800" y="439613"/>
                    </a:lnTo>
                    <a:cubicBezTo>
                      <a:pt x="685800" y="488173"/>
                      <a:pt x="646435" y="527538"/>
                      <a:pt x="597875" y="527538"/>
                    </a:cubicBezTo>
                    <a:lnTo>
                      <a:pt x="510037" y="527538"/>
                    </a:lnTo>
                    <a:lnTo>
                      <a:pt x="499076" y="645238"/>
                    </a:lnTo>
                    <a:lnTo>
                      <a:pt x="355840" y="533288"/>
                    </a:lnTo>
                    <a:lnTo>
                      <a:pt x="87925" y="527538"/>
                    </a:lnTo>
                    <a:cubicBezTo>
                      <a:pt x="39365" y="527538"/>
                      <a:pt x="0" y="488173"/>
                      <a:pt x="0" y="439613"/>
                    </a:cubicBezTo>
                    <a:lnTo>
                      <a:pt x="0" y="439615"/>
                    </a:lnTo>
                    <a:lnTo>
                      <a:pt x="0" y="307731"/>
                    </a:lnTo>
                    <a:lnTo>
                      <a:pt x="0" y="307731"/>
                    </a:lnTo>
                    <a:lnTo>
                      <a:pt x="0" y="87925"/>
                    </a:lnTo>
                    <a:close/>
                  </a:path>
                </a:pathLst>
              </a:custGeom>
              <a:solidFill>
                <a:schemeClr val="bg1">
                  <a:alpha val="70000"/>
                </a:schemeClr>
              </a:solidFill>
              <a:ln w="9525">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a:lstStyle/>
              <a:p>
                <a:pPr algn="ctr" eaLnBrk="1" hangingPunct="1">
                  <a:defRPr/>
                </a:pPr>
                <a:r>
                  <a:rPr lang="en-US" sz="700" b="1" dirty="0">
                    <a:solidFill>
                      <a:srgbClr val="0070C0"/>
                    </a:solidFill>
                    <a:cs typeface="Arial" panose="020B0604020202020204" pitchFamily="34" charset="0"/>
                  </a:rPr>
                  <a:t>Emerging, prioritized functional</a:t>
                </a:r>
              </a:p>
              <a:p>
                <a:pPr algn="ctr" eaLnBrk="1" hangingPunct="1">
                  <a:defRPr/>
                </a:pPr>
                <a:r>
                  <a:rPr lang="en-US" sz="700" b="1" dirty="0">
                    <a:solidFill>
                      <a:srgbClr val="0070C0"/>
                    </a:solidFill>
                    <a:cs typeface="Arial" panose="020B0604020202020204" pitchFamily="34" charset="0"/>
                  </a:rPr>
                  <a:t>and non-functional requirements</a:t>
                </a:r>
              </a:p>
            </p:txBody>
          </p:sp>
          <p:sp>
            <p:nvSpPr>
              <p:cNvPr id="12" name="Rounded Rectangular Callout 4"/>
              <p:cNvSpPr/>
              <p:nvPr/>
            </p:nvSpPr>
            <p:spPr>
              <a:xfrm>
                <a:off x="2582862" y="3936651"/>
                <a:ext cx="904875" cy="709495"/>
              </a:xfrm>
              <a:custGeom>
                <a:avLst/>
                <a:gdLst>
                  <a:gd name="connsiteX0" fmla="*/ 0 w 685800"/>
                  <a:gd name="connsiteY0" fmla="*/ 87925 h 527538"/>
                  <a:gd name="connsiteX1" fmla="*/ 87925 w 685800"/>
                  <a:gd name="connsiteY1" fmla="*/ 0 h 527538"/>
                  <a:gd name="connsiteX2" fmla="*/ 114300 w 685800"/>
                  <a:gd name="connsiteY2" fmla="*/ 0 h 527538"/>
                  <a:gd name="connsiteX3" fmla="*/ 114300 w 685800"/>
                  <a:gd name="connsiteY3" fmla="*/ 0 h 527538"/>
                  <a:gd name="connsiteX4" fmla="*/ 285750 w 685800"/>
                  <a:gd name="connsiteY4" fmla="*/ 0 h 527538"/>
                  <a:gd name="connsiteX5" fmla="*/ 597875 w 685800"/>
                  <a:gd name="connsiteY5" fmla="*/ 0 h 527538"/>
                  <a:gd name="connsiteX6" fmla="*/ 685800 w 685800"/>
                  <a:gd name="connsiteY6" fmla="*/ 87925 h 527538"/>
                  <a:gd name="connsiteX7" fmla="*/ 685800 w 685800"/>
                  <a:gd name="connsiteY7" fmla="*/ 307731 h 527538"/>
                  <a:gd name="connsiteX8" fmla="*/ 685800 w 685800"/>
                  <a:gd name="connsiteY8" fmla="*/ 307731 h 527538"/>
                  <a:gd name="connsiteX9" fmla="*/ 685800 w 685800"/>
                  <a:gd name="connsiteY9" fmla="*/ 439615 h 527538"/>
                  <a:gd name="connsiteX10" fmla="*/ 685800 w 685800"/>
                  <a:gd name="connsiteY10" fmla="*/ 439613 h 527538"/>
                  <a:gd name="connsiteX11" fmla="*/ 597875 w 685800"/>
                  <a:gd name="connsiteY11" fmla="*/ 527538 h 527538"/>
                  <a:gd name="connsiteX12" fmla="*/ 285750 w 685800"/>
                  <a:gd name="connsiteY12" fmla="*/ 527538 h 527538"/>
                  <a:gd name="connsiteX13" fmla="*/ 200027 w 685800"/>
                  <a:gd name="connsiteY13" fmla="*/ 593480 h 527538"/>
                  <a:gd name="connsiteX14" fmla="*/ 114300 w 685800"/>
                  <a:gd name="connsiteY14" fmla="*/ 527538 h 527538"/>
                  <a:gd name="connsiteX15" fmla="*/ 87925 w 685800"/>
                  <a:gd name="connsiteY15" fmla="*/ 527538 h 527538"/>
                  <a:gd name="connsiteX16" fmla="*/ 0 w 685800"/>
                  <a:gd name="connsiteY16" fmla="*/ 439613 h 527538"/>
                  <a:gd name="connsiteX17" fmla="*/ 0 w 685800"/>
                  <a:gd name="connsiteY17" fmla="*/ 439615 h 527538"/>
                  <a:gd name="connsiteX18" fmla="*/ 0 w 685800"/>
                  <a:gd name="connsiteY18" fmla="*/ 307731 h 527538"/>
                  <a:gd name="connsiteX19" fmla="*/ 0 w 685800"/>
                  <a:gd name="connsiteY19" fmla="*/ 307731 h 527538"/>
                  <a:gd name="connsiteX20" fmla="*/ 0 w 685800"/>
                  <a:gd name="connsiteY20" fmla="*/ 87925 h 527538"/>
                  <a:gd name="connsiteX0" fmla="*/ 0 w 685800"/>
                  <a:gd name="connsiteY0" fmla="*/ 87925 h 593480"/>
                  <a:gd name="connsiteX1" fmla="*/ 87925 w 685800"/>
                  <a:gd name="connsiteY1" fmla="*/ 0 h 593480"/>
                  <a:gd name="connsiteX2" fmla="*/ 114300 w 685800"/>
                  <a:gd name="connsiteY2" fmla="*/ 0 h 593480"/>
                  <a:gd name="connsiteX3" fmla="*/ 114300 w 685800"/>
                  <a:gd name="connsiteY3" fmla="*/ 0 h 593480"/>
                  <a:gd name="connsiteX4" fmla="*/ 285750 w 685800"/>
                  <a:gd name="connsiteY4" fmla="*/ 0 h 593480"/>
                  <a:gd name="connsiteX5" fmla="*/ 597875 w 685800"/>
                  <a:gd name="connsiteY5" fmla="*/ 0 h 593480"/>
                  <a:gd name="connsiteX6" fmla="*/ 685800 w 685800"/>
                  <a:gd name="connsiteY6" fmla="*/ 87925 h 593480"/>
                  <a:gd name="connsiteX7" fmla="*/ 685800 w 685800"/>
                  <a:gd name="connsiteY7" fmla="*/ 307731 h 593480"/>
                  <a:gd name="connsiteX8" fmla="*/ 685800 w 685800"/>
                  <a:gd name="connsiteY8" fmla="*/ 307731 h 593480"/>
                  <a:gd name="connsiteX9" fmla="*/ 685800 w 685800"/>
                  <a:gd name="connsiteY9" fmla="*/ 439615 h 593480"/>
                  <a:gd name="connsiteX10" fmla="*/ 685800 w 685800"/>
                  <a:gd name="connsiteY10" fmla="*/ 439613 h 593480"/>
                  <a:gd name="connsiteX11" fmla="*/ 597875 w 685800"/>
                  <a:gd name="connsiteY11" fmla="*/ 527538 h 593480"/>
                  <a:gd name="connsiteX12" fmla="*/ 285750 w 685800"/>
                  <a:gd name="connsiteY12" fmla="*/ 527538 h 593480"/>
                  <a:gd name="connsiteX13" fmla="*/ 251785 w 685800"/>
                  <a:gd name="connsiteY13" fmla="*/ 593480 h 593480"/>
                  <a:gd name="connsiteX14" fmla="*/ 114300 w 685800"/>
                  <a:gd name="connsiteY14" fmla="*/ 527538 h 593480"/>
                  <a:gd name="connsiteX15" fmla="*/ 87925 w 685800"/>
                  <a:gd name="connsiteY15" fmla="*/ 527538 h 593480"/>
                  <a:gd name="connsiteX16" fmla="*/ 0 w 685800"/>
                  <a:gd name="connsiteY16" fmla="*/ 439613 h 593480"/>
                  <a:gd name="connsiteX17" fmla="*/ 0 w 685800"/>
                  <a:gd name="connsiteY17" fmla="*/ 439615 h 593480"/>
                  <a:gd name="connsiteX18" fmla="*/ 0 w 685800"/>
                  <a:gd name="connsiteY18" fmla="*/ 307731 h 593480"/>
                  <a:gd name="connsiteX19" fmla="*/ 0 w 685800"/>
                  <a:gd name="connsiteY19" fmla="*/ 307731 h 593480"/>
                  <a:gd name="connsiteX20" fmla="*/ 0 w 685800"/>
                  <a:gd name="connsiteY20" fmla="*/ 87925 h 593480"/>
                  <a:gd name="connsiteX0" fmla="*/ 0 w 685800"/>
                  <a:gd name="connsiteY0" fmla="*/ 87925 h 593480"/>
                  <a:gd name="connsiteX1" fmla="*/ 87925 w 685800"/>
                  <a:gd name="connsiteY1" fmla="*/ 0 h 593480"/>
                  <a:gd name="connsiteX2" fmla="*/ 114300 w 685800"/>
                  <a:gd name="connsiteY2" fmla="*/ 0 h 593480"/>
                  <a:gd name="connsiteX3" fmla="*/ 114300 w 685800"/>
                  <a:gd name="connsiteY3" fmla="*/ 0 h 593480"/>
                  <a:gd name="connsiteX4" fmla="*/ 285750 w 685800"/>
                  <a:gd name="connsiteY4" fmla="*/ 0 h 593480"/>
                  <a:gd name="connsiteX5" fmla="*/ 597875 w 685800"/>
                  <a:gd name="connsiteY5" fmla="*/ 0 h 593480"/>
                  <a:gd name="connsiteX6" fmla="*/ 685800 w 685800"/>
                  <a:gd name="connsiteY6" fmla="*/ 87925 h 593480"/>
                  <a:gd name="connsiteX7" fmla="*/ 685800 w 685800"/>
                  <a:gd name="connsiteY7" fmla="*/ 307731 h 593480"/>
                  <a:gd name="connsiteX8" fmla="*/ 685800 w 685800"/>
                  <a:gd name="connsiteY8" fmla="*/ 307731 h 593480"/>
                  <a:gd name="connsiteX9" fmla="*/ 685800 w 685800"/>
                  <a:gd name="connsiteY9" fmla="*/ 439615 h 593480"/>
                  <a:gd name="connsiteX10" fmla="*/ 685800 w 685800"/>
                  <a:gd name="connsiteY10" fmla="*/ 439613 h 593480"/>
                  <a:gd name="connsiteX11" fmla="*/ 597875 w 685800"/>
                  <a:gd name="connsiteY11" fmla="*/ 527538 h 593480"/>
                  <a:gd name="connsiteX12" fmla="*/ 452527 w 685800"/>
                  <a:gd name="connsiteY12" fmla="*/ 527538 h 593480"/>
                  <a:gd name="connsiteX13" fmla="*/ 251785 w 685800"/>
                  <a:gd name="connsiteY13" fmla="*/ 593480 h 593480"/>
                  <a:gd name="connsiteX14" fmla="*/ 114300 w 685800"/>
                  <a:gd name="connsiteY14" fmla="*/ 527538 h 593480"/>
                  <a:gd name="connsiteX15" fmla="*/ 87925 w 685800"/>
                  <a:gd name="connsiteY15" fmla="*/ 527538 h 593480"/>
                  <a:gd name="connsiteX16" fmla="*/ 0 w 685800"/>
                  <a:gd name="connsiteY16" fmla="*/ 439613 h 593480"/>
                  <a:gd name="connsiteX17" fmla="*/ 0 w 685800"/>
                  <a:gd name="connsiteY17" fmla="*/ 439615 h 593480"/>
                  <a:gd name="connsiteX18" fmla="*/ 0 w 685800"/>
                  <a:gd name="connsiteY18" fmla="*/ 307731 h 593480"/>
                  <a:gd name="connsiteX19" fmla="*/ 0 w 685800"/>
                  <a:gd name="connsiteY19" fmla="*/ 307731 h 593480"/>
                  <a:gd name="connsiteX20" fmla="*/ 0 w 685800"/>
                  <a:gd name="connsiteY20" fmla="*/ 87925 h 593480"/>
                  <a:gd name="connsiteX0" fmla="*/ 0 w 685800"/>
                  <a:gd name="connsiteY0" fmla="*/ 87925 h 593480"/>
                  <a:gd name="connsiteX1" fmla="*/ 87925 w 685800"/>
                  <a:gd name="connsiteY1" fmla="*/ 0 h 593480"/>
                  <a:gd name="connsiteX2" fmla="*/ 114300 w 685800"/>
                  <a:gd name="connsiteY2" fmla="*/ 0 h 593480"/>
                  <a:gd name="connsiteX3" fmla="*/ 114300 w 685800"/>
                  <a:gd name="connsiteY3" fmla="*/ 0 h 593480"/>
                  <a:gd name="connsiteX4" fmla="*/ 285750 w 685800"/>
                  <a:gd name="connsiteY4" fmla="*/ 0 h 593480"/>
                  <a:gd name="connsiteX5" fmla="*/ 597875 w 685800"/>
                  <a:gd name="connsiteY5" fmla="*/ 0 h 593480"/>
                  <a:gd name="connsiteX6" fmla="*/ 685800 w 685800"/>
                  <a:gd name="connsiteY6" fmla="*/ 87925 h 593480"/>
                  <a:gd name="connsiteX7" fmla="*/ 685800 w 685800"/>
                  <a:gd name="connsiteY7" fmla="*/ 307731 h 593480"/>
                  <a:gd name="connsiteX8" fmla="*/ 685800 w 685800"/>
                  <a:gd name="connsiteY8" fmla="*/ 307731 h 593480"/>
                  <a:gd name="connsiteX9" fmla="*/ 685800 w 685800"/>
                  <a:gd name="connsiteY9" fmla="*/ 439615 h 593480"/>
                  <a:gd name="connsiteX10" fmla="*/ 685800 w 685800"/>
                  <a:gd name="connsiteY10" fmla="*/ 439613 h 593480"/>
                  <a:gd name="connsiteX11" fmla="*/ 597875 w 685800"/>
                  <a:gd name="connsiteY11" fmla="*/ 527538 h 593480"/>
                  <a:gd name="connsiteX12" fmla="*/ 452527 w 685800"/>
                  <a:gd name="connsiteY12" fmla="*/ 527538 h 593480"/>
                  <a:gd name="connsiteX13" fmla="*/ 458819 w 685800"/>
                  <a:gd name="connsiteY13" fmla="*/ 593480 h 593480"/>
                  <a:gd name="connsiteX14" fmla="*/ 114300 w 685800"/>
                  <a:gd name="connsiteY14" fmla="*/ 527538 h 593480"/>
                  <a:gd name="connsiteX15" fmla="*/ 87925 w 685800"/>
                  <a:gd name="connsiteY15" fmla="*/ 527538 h 593480"/>
                  <a:gd name="connsiteX16" fmla="*/ 0 w 685800"/>
                  <a:gd name="connsiteY16" fmla="*/ 439613 h 593480"/>
                  <a:gd name="connsiteX17" fmla="*/ 0 w 685800"/>
                  <a:gd name="connsiteY17" fmla="*/ 439615 h 593480"/>
                  <a:gd name="connsiteX18" fmla="*/ 0 w 685800"/>
                  <a:gd name="connsiteY18" fmla="*/ 307731 h 593480"/>
                  <a:gd name="connsiteX19" fmla="*/ 0 w 685800"/>
                  <a:gd name="connsiteY19" fmla="*/ 307731 h 593480"/>
                  <a:gd name="connsiteX20" fmla="*/ 0 w 685800"/>
                  <a:gd name="connsiteY20" fmla="*/ 87925 h 593480"/>
                  <a:gd name="connsiteX0" fmla="*/ 0 w 685800"/>
                  <a:gd name="connsiteY0" fmla="*/ 87925 h 593480"/>
                  <a:gd name="connsiteX1" fmla="*/ 87925 w 685800"/>
                  <a:gd name="connsiteY1" fmla="*/ 0 h 593480"/>
                  <a:gd name="connsiteX2" fmla="*/ 114300 w 685800"/>
                  <a:gd name="connsiteY2" fmla="*/ 0 h 593480"/>
                  <a:gd name="connsiteX3" fmla="*/ 114300 w 685800"/>
                  <a:gd name="connsiteY3" fmla="*/ 0 h 593480"/>
                  <a:gd name="connsiteX4" fmla="*/ 285750 w 685800"/>
                  <a:gd name="connsiteY4" fmla="*/ 0 h 593480"/>
                  <a:gd name="connsiteX5" fmla="*/ 597875 w 685800"/>
                  <a:gd name="connsiteY5" fmla="*/ 0 h 593480"/>
                  <a:gd name="connsiteX6" fmla="*/ 685800 w 685800"/>
                  <a:gd name="connsiteY6" fmla="*/ 87925 h 593480"/>
                  <a:gd name="connsiteX7" fmla="*/ 685800 w 685800"/>
                  <a:gd name="connsiteY7" fmla="*/ 307731 h 593480"/>
                  <a:gd name="connsiteX8" fmla="*/ 685800 w 685800"/>
                  <a:gd name="connsiteY8" fmla="*/ 307731 h 593480"/>
                  <a:gd name="connsiteX9" fmla="*/ 685800 w 685800"/>
                  <a:gd name="connsiteY9" fmla="*/ 439615 h 593480"/>
                  <a:gd name="connsiteX10" fmla="*/ 685800 w 685800"/>
                  <a:gd name="connsiteY10" fmla="*/ 439613 h 593480"/>
                  <a:gd name="connsiteX11" fmla="*/ 597875 w 685800"/>
                  <a:gd name="connsiteY11" fmla="*/ 527538 h 593480"/>
                  <a:gd name="connsiteX12" fmla="*/ 510037 w 685800"/>
                  <a:gd name="connsiteY12" fmla="*/ 527538 h 593480"/>
                  <a:gd name="connsiteX13" fmla="*/ 458819 w 685800"/>
                  <a:gd name="connsiteY13" fmla="*/ 593480 h 593480"/>
                  <a:gd name="connsiteX14" fmla="*/ 114300 w 685800"/>
                  <a:gd name="connsiteY14" fmla="*/ 527538 h 593480"/>
                  <a:gd name="connsiteX15" fmla="*/ 87925 w 685800"/>
                  <a:gd name="connsiteY15" fmla="*/ 527538 h 593480"/>
                  <a:gd name="connsiteX16" fmla="*/ 0 w 685800"/>
                  <a:gd name="connsiteY16" fmla="*/ 439613 h 593480"/>
                  <a:gd name="connsiteX17" fmla="*/ 0 w 685800"/>
                  <a:gd name="connsiteY17" fmla="*/ 439615 h 593480"/>
                  <a:gd name="connsiteX18" fmla="*/ 0 w 685800"/>
                  <a:gd name="connsiteY18" fmla="*/ 307731 h 593480"/>
                  <a:gd name="connsiteX19" fmla="*/ 0 w 685800"/>
                  <a:gd name="connsiteY19" fmla="*/ 307731 h 593480"/>
                  <a:gd name="connsiteX20" fmla="*/ 0 w 685800"/>
                  <a:gd name="connsiteY20" fmla="*/ 87925 h 593480"/>
                  <a:gd name="connsiteX0" fmla="*/ 0 w 685800"/>
                  <a:gd name="connsiteY0" fmla="*/ 87925 h 645238"/>
                  <a:gd name="connsiteX1" fmla="*/ 87925 w 685800"/>
                  <a:gd name="connsiteY1" fmla="*/ 0 h 645238"/>
                  <a:gd name="connsiteX2" fmla="*/ 114300 w 685800"/>
                  <a:gd name="connsiteY2" fmla="*/ 0 h 645238"/>
                  <a:gd name="connsiteX3" fmla="*/ 114300 w 685800"/>
                  <a:gd name="connsiteY3" fmla="*/ 0 h 645238"/>
                  <a:gd name="connsiteX4" fmla="*/ 285750 w 685800"/>
                  <a:gd name="connsiteY4" fmla="*/ 0 h 645238"/>
                  <a:gd name="connsiteX5" fmla="*/ 597875 w 685800"/>
                  <a:gd name="connsiteY5" fmla="*/ 0 h 645238"/>
                  <a:gd name="connsiteX6" fmla="*/ 685800 w 685800"/>
                  <a:gd name="connsiteY6" fmla="*/ 87925 h 645238"/>
                  <a:gd name="connsiteX7" fmla="*/ 685800 w 685800"/>
                  <a:gd name="connsiteY7" fmla="*/ 307731 h 645238"/>
                  <a:gd name="connsiteX8" fmla="*/ 685800 w 685800"/>
                  <a:gd name="connsiteY8" fmla="*/ 307731 h 645238"/>
                  <a:gd name="connsiteX9" fmla="*/ 685800 w 685800"/>
                  <a:gd name="connsiteY9" fmla="*/ 439615 h 645238"/>
                  <a:gd name="connsiteX10" fmla="*/ 685800 w 685800"/>
                  <a:gd name="connsiteY10" fmla="*/ 439613 h 645238"/>
                  <a:gd name="connsiteX11" fmla="*/ 597875 w 685800"/>
                  <a:gd name="connsiteY11" fmla="*/ 527538 h 645238"/>
                  <a:gd name="connsiteX12" fmla="*/ 510037 w 685800"/>
                  <a:gd name="connsiteY12" fmla="*/ 527538 h 645238"/>
                  <a:gd name="connsiteX13" fmla="*/ 499076 w 685800"/>
                  <a:gd name="connsiteY13" fmla="*/ 645238 h 645238"/>
                  <a:gd name="connsiteX14" fmla="*/ 114300 w 685800"/>
                  <a:gd name="connsiteY14" fmla="*/ 527538 h 645238"/>
                  <a:gd name="connsiteX15" fmla="*/ 87925 w 685800"/>
                  <a:gd name="connsiteY15" fmla="*/ 527538 h 645238"/>
                  <a:gd name="connsiteX16" fmla="*/ 0 w 685800"/>
                  <a:gd name="connsiteY16" fmla="*/ 439613 h 645238"/>
                  <a:gd name="connsiteX17" fmla="*/ 0 w 685800"/>
                  <a:gd name="connsiteY17" fmla="*/ 439615 h 645238"/>
                  <a:gd name="connsiteX18" fmla="*/ 0 w 685800"/>
                  <a:gd name="connsiteY18" fmla="*/ 307731 h 645238"/>
                  <a:gd name="connsiteX19" fmla="*/ 0 w 685800"/>
                  <a:gd name="connsiteY19" fmla="*/ 307731 h 645238"/>
                  <a:gd name="connsiteX20" fmla="*/ 0 w 685800"/>
                  <a:gd name="connsiteY20" fmla="*/ 87925 h 645238"/>
                  <a:gd name="connsiteX0" fmla="*/ 0 w 685800"/>
                  <a:gd name="connsiteY0" fmla="*/ 87925 h 645238"/>
                  <a:gd name="connsiteX1" fmla="*/ 87925 w 685800"/>
                  <a:gd name="connsiteY1" fmla="*/ 0 h 645238"/>
                  <a:gd name="connsiteX2" fmla="*/ 114300 w 685800"/>
                  <a:gd name="connsiteY2" fmla="*/ 0 h 645238"/>
                  <a:gd name="connsiteX3" fmla="*/ 114300 w 685800"/>
                  <a:gd name="connsiteY3" fmla="*/ 0 h 645238"/>
                  <a:gd name="connsiteX4" fmla="*/ 285750 w 685800"/>
                  <a:gd name="connsiteY4" fmla="*/ 0 h 645238"/>
                  <a:gd name="connsiteX5" fmla="*/ 597875 w 685800"/>
                  <a:gd name="connsiteY5" fmla="*/ 0 h 645238"/>
                  <a:gd name="connsiteX6" fmla="*/ 685800 w 685800"/>
                  <a:gd name="connsiteY6" fmla="*/ 87925 h 645238"/>
                  <a:gd name="connsiteX7" fmla="*/ 685800 w 685800"/>
                  <a:gd name="connsiteY7" fmla="*/ 307731 h 645238"/>
                  <a:gd name="connsiteX8" fmla="*/ 685800 w 685800"/>
                  <a:gd name="connsiteY8" fmla="*/ 307731 h 645238"/>
                  <a:gd name="connsiteX9" fmla="*/ 685800 w 685800"/>
                  <a:gd name="connsiteY9" fmla="*/ 439615 h 645238"/>
                  <a:gd name="connsiteX10" fmla="*/ 685800 w 685800"/>
                  <a:gd name="connsiteY10" fmla="*/ 439613 h 645238"/>
                  <a:gd name="connsiteX11" fmla="*/ 597875 w 685800"/>
                  <a:gd name="connsiteY11" fmla="*/ 527538 h 645238"/>
                  <a:gd name="connsiteX12" fmla="*/ 510037 w 685800"/>
                  <a:gd name="connsiteY12" fmla="*/ 527538 h 645238"/>
                  <a:gd name="connsiteX13" fmla="*/ 499076 w 685800"/>
                  <a:gd name="connsiteY13" fmla="*/ 645238 h 645238"/>
                  <a:gd name="connsiteX14" fmla="*/ 286829 w 685800"/>
                  <a:gd name="connsiteY14" fmla="*/ 516036 h 645238"/>
                  <a:gd name="connsiteX15" fmla="*/ 87925 w 685800"/>
                  <a:gd name="connsiteY15" fmla="*/ 527538 h 645238"/>
                  <a:gd name="connsiteX16" fmla="*/ 0 w 685800"/>
                  <a:gd name="connsiteY16" fmla="*/ 439613 h 645238"/>
                  <a:gd name="connsiteX17" fmla="*/ 0 w 685800"/>
                  <a:gd name="connsiteY17" fmla="*/ 439615 h 645238"/>
                  <a:gd name="connsiteX18" fmla="*/ 0 w 685800"/>
                  <a:gd name="connsiteY18" fmla="*/ 307731 h 645238"/>
                  <a:gd name="connsiteX19" fmla="*/ 0 w 685800"/>
                  <a:gd name="connsiteY19" fmla="*/ 307731 h 645238"/>
                  <a:gd name="connsiteX20" fmla="*/ 0 w 685800"/>
                  <a:gd name="connsiteY20" fmla="*/ 87925 h 645238"/>
                  <a:gd name="connsiteX0" fmla="*/ 0 w 685800"/>
                  <a:gd name="connsiteY0" fmla="*/ 87925 h 645238"/>
                  <a:gd name="connsiteX1" fmla="*/ 87925 w 685800"/>
                  <a:gd name="connsiteY1" fmla="*/ 0 h 645238"/>
                  <a:gd name="connsiteX2" fmla="*/ 114300 w 685800"/>
                  <a:gd name="connsiteY2" fmla="*/ 0 h 645238"/>
                  <a:gd name="connsiteX3" fmla="*/ 114300 w 685800"/>
                  <a:gd name="connsiteY3" fmla="*/ 0 h 645238"/>
                  <a:gd name="connsiteX4" fmla="*/ 285750 w 685800"/>
                  <a:gd name="connsiteY4" fmla="*/ 0 h 645238"/>
                  <a:gd name="connsiteX5" fmla="*/ 597875 w 685800"/>
                  <a:gd name="connsiteY5" fmla="*/ 0 h 645238"/>
                  <a:gd name="connsiteX6" fmla="*/ 685800 w 685800"/>
                  <a:gd name="connsiteY6" fmla="*/ 87925 h 645238"/>
                  <a:gd name="connsiteX7" fmla="*/ 685800 w 685800"/>
                  <a:gd name="connsiteY7" fmla="*/ 307731 h 645238"/>
                  <a:gd name="connsiteX8" fmla="*/ 685800 w 685800"/>
                  <a:gd name="connsiteY8" fmla="*/ 307731 h 645238"/>
                  <a:gd name="connsiteX9" fmla="*/ 685800 w 685800"/>
                  <a:gd name="connsiteY9" fmla="*/ 439615 h 645238"/>
                  <a:gd name="connsiteX10" fmla="*/ 685800 w 685800"/>
                  <a:gd name="connsiteY10" fmla="*/ 439613 h 645238"/>
                  <a:gd name="connsiteX11" fmla="*/ 597875 w 685800"/>
                  <a:gd name="connsiteY11" fmla="*/ 527538 h 645238"/>
                  <a:gd name="connsiteX12" fmla="*/ 510037 w 685800"/>
                  <a:gd name="connsiteY12" fmla="*/ 527538 h 645238"/>
                  <a:gd name="connsiteX13" fmla="*/ 499076 w 685800"/>
                  <a:gd name="connsiteY13" fmla="*/ 645238 h 645238"/>
                  <a:gd name="connsiteX14" fmla="*/ 355840 w 685800"/>
                  <a:gd name="connsiteY14" fmla="*/ 533288 h 645238"/>
                  <a:gd name="connsiteX15" fmla="*/ 87925 w 685800"/>
                  <a:gd name="connsiteY15" fmla="*/ 527538 h 645238"/>
                  <a:gd name="connsiteX16" fmla="*/ 0 w 685800"/>
                  <a:gd name="connsiteY16" fmla="*/ 439613 h 645238"/>
                  <a:gd name="connsiteX17" fmla="*/ 0 w 685800"/>
                  <a:gd name="connsiteY17" fmla="*/ 439615 h 645238"/>
                  <a:gd name="connsiteX18" fmla="*/ 0 w 685800"/>
                  <a:gd name="connsiteY18" fmla="*/ 307731 h 645238"/>
                  <a:gd name="connsiteX19" fmla="*/ 0 w 685800"/>
                  <a:gd name="connsiteY19" fmla="*/ 307731 h 645238"/>
                  <a:gd name="connsiteX20" fmla="*/ 0 w 685800"/>
                  <a:gd name="connsiteY20" fmla="*/ 87925 h 64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645238">
                    <a:moveTo>
                      <a:pt x="0" y="87925"/>
                    </a:moveTo>
                    <a:cubicBezTo>
                      <a:pt x="0" y="39365"/>
                      <a:pt x="39365" y="0"/>
                      <a:pt x="87925" y="0"/>
                    </a:cubicBezTo>
                    <a:lnTo>
                      <a:pt x="114300" y="0"/>
                    </a:lnTo>
                    <a:lnTo>
                      <a:pt x="114300" y="0"/>
                    </a:lnTo>
                    <a:lnTo>
                      <a:pt x="285750" y="0"/>
                    </a:lnTo>
                    <a:lnTo>
                      <a:pt x="597875" y="0"/>
                    </a:lnTo>
                    <a:cubicBezTo>
                      <a:pt x="646435" y="0"/>
                      <a:pt x="685800" y="39365"/>
                      <a:pt x="685800" y="87925"/>
                    </a:cubicBezTo>
                    <a:lnTo>
                      <a:pt x="685800" y="307731"/>
                    </a:lnTo>
                    <a:lnTo>
                      <a:pt x="685800" y="307731"/>
                    </a:lnTo>
                    <a:lnTo>
                      <a:pt x="685800" y="439615"/>
                    </a:lnTo>
                    <a:lnTo>
                      <a:pt x="685800" y="439613"/>
                    </a:lnTo>
                    <a:cubicBezTo>
                      <a:pt x="685800" y="488173"/>
                      <a:pt x="646435" y="527538"/>
                      <a:pt x="597875" y="527538"/>
                    </a:cubicBezTo>
                    <a:lnTo>
                      <a:pt x="510037" y="527538"/>
                    </a:lnTo>
                    <a:lnTo>
                      <a:pt x="499076" y="645238"/>
                    </a:lnTo>
                    <a:lnTo>
                      <a:pt x="355840" y="533288"/>
                    </a:lnTo>
                    <a:lnTo>
                      <a:pt x="87925" y="527538"/>
                    </a:lnTo>
                    <a:cubicBezTo>
                      <a:pt x="39365" y="527538"/>
                      <a:pt x="0" y="488173"/>
                      <a:pt x="0" y="439613"/>
                    </a:cubicBezTo>
                    <a:lnTo>
                      <a:pt x="0" y="439615"/>
                    </a:lnTo>
                    <a:lnTo>
                      <a:pt x="0" y="307731"/>
                    </a:lnTo>
                    <a:lnTo>
                      <a:pt x="0" y="307731"/>
                    </a:lnTo>
                    <a:lnTo>
                      <a:pt x="0" y="87925"/>
                    </a:lnTo>
                    <a:close/>
                  </a:path>
                </a:pathLst>
              </a:custGeom>
              <a:solidFill>
                <a:schemeClr val="bg1">
                  <a:alpha val="70000"/>
                </a:schemeClr>
              </a:solidFill>
              <a:ln w="9525">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a:lstStyle/>
              <a:p>
                <a:pPr algn="ctr" eaLnBrk="1" hangingPunct="1">
                  <a:defRPr/>
                </a:pPr>
                <a:r>
                  <a:rPr lang="en-US" sz="700" b="1" dirty="0">
                    <a:solidFill>
                      <a:srgbClr val="0070C0"/>
                    </a:solidFill>
                    <a:cs typeface="Arial" panose="020B0604020202020204" pitchFamily="34" charset="0"/>
                  </a:rPr>
                  <a:t>Select Product Backlog Items </a:t>
                </a:r>
              </a:p>
              <a:p>
                <a:pPr algn="ctr" eaLnBrk="1" hangingPunct="1">
                  <a:defRPr/>
                </a:pPr>
                <a:r>
                  <a:rPr lang="en-US" sz="700" b="1" dirty="0">
                    <a:solidFill>
                      <a:srgbClr val="0070C0"/>
                    </a:solidFill>
                    <a:cs typeface="Arial" panose="020B0604020202020204" pitchFamily="34" charset="0"/>
                  </a:rPr>
                  <a:t>and prepare Sprint Backlog</a:t>
                </a:r>
              </a:p>
            </p:txBody>
          </p:sp>
          <p:sp>
            <p:nvSpPr>
              <p:cNvPr id="13" name="Rounded Rectangular Callout 4"/>
              <p:cNvSpPr/>
              <p:nvPr/>
            </p:nvSpPr>
            <p:spPr>
              <a:xfrm>
                <a:off x="3840162" y="3928714"/>
                <a:ext cx="841375" cy="652355"/>
              </a:xfrm>
              <a:custGeom>
                <a:avLst/>
                <a:gdLst>
                  <a:gd name="connsiteX0" fmla="*/ 0 w 685800"/>
                  <a:gd name="connsiteY0" fmla="*/ 87925 h 527538"/>
                  <a:gd name="connsiteX1" fmla="*/ 87925 w 685800"/>
                  <a:gd name="connsiteY1" fmla="*/ 0 h 527538"/>
                  <a:gd name="connsiteX2" fmla="*/ 114300 w 685800"/>
                  <a:gd name="connsiteY2" fmla="*/ 0 h 527538"/>
                  <a:gd name="connsiteX3" fmla="*/ 114300 w 685800"/>
                  <a:gd name="connsiteY3" fmla="*/ 0 h 527538"/>
                  <a:gd name="connsiteX4" fmla="*/ 285750 w 685800"/>
                  <a:gd name="connsiteY4" fmla="*/ 0 h 527538"/>
                  <a:gd name="connsiteX5" fmla="*/ 597875 w 685800"/>
                  <a:gd name="connsiteY5" fmla="*/ 0 h 527538"/>
                  <a:gd name="connsiteX6" fmla="*/ 685800 w 685800"/>
                  <a:gd name="connsiteY6" fmla="*/ 87925 h 527538"/>
                  <a:gd name="connsiteX7" fmla="*/ 685800 w 685800"/>
                  <a:gd name="connsiteY7" fmla="*/ 307731 h 527538"/>
                  <a:gd name="connsiteX8" fmla="*/ 685800 w 685800"/>
                  <a:gd name="connsiteY8" fmla="*/ 307731 h 527538"/>
                  <a:gd name="connsiteX9" fmla="*/ 685800 w 685800"/>
                  <a:gd name="connsiteY9" fmla="*/ 439615 h 527538"/>
                  <a:gd name="connsiteX10" fmla="*/ 685800 w 685800"/>
                  <a:gd name="connsiteY10" fmla="*/ 439613 h 527538"/>
                  <a:gd name="connsiteX11" fmla="*/ 597875 w 685800"/>
                  <a:gd name="connsiteY11" fmla="*/ 527538 h 527538"/>
                  <a:gd name="connsiteX12" fmla="*/ 285750 w 685800"/>
                  <a:gd name="connsiteY12" fmla="*/ 527538 h 527538"/>
                  <a:gd name="connsiteX13" fmla="*/ 200027 w 685800"/>
                  <a:gd name="connsiteY13" fmla="*/ 593480 h 527538"/>
                  <a:gd name="connsiteX14" fmla="*/ 114300 w 685800"/>
                  <a:gd name="connsiteY14" fmla="*/ 527538 h 527538"/>
                  <a:gd name="connsiteX15" fmla="*/ 87925 w 685800"/>
                  <a:gd name="connsiteY15" fmla="*/ 527538 h 527538"/>
                  <a:gd name="connsiteX16" fmla="*/ 0 w 685800"/>
                  <a:gd name="connsiteY16" fmla="*/ 439613 h 527538"/>
                  <a:gd name="connsiteX17" fmla="*/ 0 w 685800"/>
                  <a:gd name="connsiteY17" fmla="*/ 439615 h 527538"/>
                  <a:gd name="connsiteX18" fmla="*/ 0 w 685800"/>
                  <a:gd name="connsiteY18" fmla="*/ 307731 h 527538"/>
                  <a:gd name="connsiteX19" fmla="*/ 0 w 685800"/>
                  <a:gd name="connsiteY19" fmla="*/ 307731 h 527538"/>
                  <a:gd name="connsiteX20" fmla="*/ 0 w 685800"/>
                  <a:gd name="connsiteY20" fmla="*/ 87925 h 527538"/>
                  <a:gd name="connsiteX0" fmla="*/ 0 w 685800"/>
                  <a:gd name="connsiteY0" fmla="*/ 87925 h 593480"/>
                  <a:gd name="connsiteX1" fmla="*/ 87925 w 685800"/>
                  <a:gd name="connsiteY1" fmla="*/ 0 h 593480"/>
                  <a:gd name="connsiteX2" fmla="*/ 114300 w 685800"/>
                  <a:gd name="connsiteY2" fmla="*/ 0 h 593480"/>
                  <a:gd name="connsiteX3" fmla="*/ 114300 w 685800"/>
                  <a:gd name="connsiteY3" fmla="*/ 0 h 593480"/>
                  <a:gd name="connsiteX4" fmla="*/ 285750 w 685800"/>
                  <a:gd name="connsiteY4" fmla="*/ 0 h 593480"/>
                  <a:gd name="connsiteX5" fmla="*/ 597875 w 685800"/>
                  <a:gd name="connsiteY5" fmla="*/ 0 h 593480"/>
                  <a:gd name="connsiteX6" fmla="*/ 685800 w 685800"/>
                  <a:gd name="connsiteY6" fmla="*/ 87925 h 593480"/>
                  <a:gd name="connsiteX7" fmla="*/ 685800 w 685800"/>
                  <a:gd name="connsiteY7" fmla="*/ 307731 h 593480"/>
                  <a:gd name="connsiteX8" fmla="*/ 685800 w 685800"/>
                  <a:gd name="connsiteY8" fmla="*/ 307731 h 593480"/>
                  <a:gd name="connsiteX9" fmla="*/ 685800 w 685800"/>
                  <a:gd name="connsiteY9" fmla="*/ 439615 h 593480"/>
                  <a:gd name="connsiteX10" fmla="*/ 685800 w 685800"/>
                  <a:gd name="connsiteY10" fmla="*/ 439613 h 593480"/>
                  <a:gd name="connsiteX11" fmla="*/ 597875 w 685800"/>
                  <a:gd name="connsiteY11" fmla="*/ 527538 h 593480"/>
                  <a:gd name="connsiteX12" fmla="*/ 285750 w 685800"/>
                  <a:gd name="connsiteY12" fmla="*/ 527538 h 593480"/>
                  <a:gd name="connsiteX13" fmla="*/ 251785 w 685800"/>
                  <a:gd name="connsiteY13" fmla="*/ 593480 h 593480"/>
                  <a:gd name="connsiteX14" fmla="*/ 114300 w 685800"/>
                  <a:gd name="connsiteY14" fmla="*/ 527538 h 593480"/>
                  <a:gd name="connsiteX15" fmla="*/ 87925 w 685800"/>
                  <a:gd name="connsiteY15" fmla="*/ 527538 h 593480"/>
                  <a:gd name="connsiteX16" fmla="*/ 0 w 685800"/>
                  <a:gd name="connsiteY16" fmla="*/ 439613 h 593480"/>
                  <a:gd name="connsiteX17" fmla="*/ 0 w 685800"/>
                  <a:gd name="connsiteY17" fmla="*/ 439615 h 593480"/>
                  <a:gd name="connsiteX18" fmla="*/ 0 w 685800"/>
                  <a:gd name="connsiteY18" fmla="*/ 307731 h 593480"/>
                  <a:gd name="connsiteX19" fmla="*/ 0 w 685800"/>
                  <a:gd name="connsiteY19" fmla="*/ 307731 h 593480"/>
                  <a:gd name="connsiteX20" fmla="*/ 0 w 685800"/>
                  <a:gd name="connsiteY20" fmla="*/ 87925 h 593480"/>
                  <a:gd name="connsiteX0" fmla="*/ 0 w 685800"/>
                  <a:gd name="connsiteY0" fmla="*/ 87925 h 593480"/>
                  <a:gd name="connsiteX1" fmla="*/ 87925 w 685800"/>
                  <a:gd name="connsiteY1" fmla="*/ 0 h 593480"/>
                  <a:gd name="connsiteX2" fmla="*/ 114300 w 685800"/>
                  <a:gd name="connsiteY2" fmla="*/ 0 h 593480"/>
                  <a:gd name="connsiteX3" fmla="*/ 114300 w 685800"/>
                  <a:gd name="connsiteY3" fmla="*/ 0 h 593480"/>
                  <a:gd name="connsiteX4" fmla="*/ 285750 w 685800"/>
                  <a:gd name="connsiteY4" fmla="*/ 0 h 593480"/>
                  <a:gd name="connsiteX5" fmla="*/ 597875 w 685800"/>
                  <a:gd name="connsiteY5" fmla="*/ 0 h 593480"/>
                  <a:gd name="connsiteX6" fmla="*/ 685800 w 685800"/>
                  <a:gd name="connsiteY6" fmla="*/ 87925 h 593480"/>
                  <a:gd name="connsiteX7" fmla="*/ 685800 w 685800"/>
                  <a:gd name="connsiteY7" fmla="*/ 307731 h 593480"/>
                  <a:gd name="connsiteX8" fmla="*/ 685800 w 685800"/>
                  <a:gd name="connsiteY8" fmla="*/ 307731 h 593480"/>
                  <a:gd name="connsiteX9" fmla="*/ 685800 w 685800"/>
                  <a:gd name="connsiteY9" fmla="*/ 439615 h 593480"/>
                  <a:gd name="connsiteX10" fmla="*/ 685800 w 685800"/>
                  <a:gd name="connsiteY10" fmla="*/ 439613 h 593480"/>
                  <a:gd name="connsiteX11" fmla="*/ 597875 w 685800"/>
                  <a:gd name="connsiteY11" fmla="*/ 527538 h 593480"/>
                  <a:gd name="connsiteX12" fmla="*/ 452527 w 685800"/>
                  <a:gd name="connsiteY12" fmla="*/ 527538 h 593480"/>
                  <a:gd name="connsiteX13" fmla="*/ 251785 w 685800"/>
                  <a:gd name="connsiteY13" fmla="*/ 593480 h 593480"/>
                  <a:gd name="connsiteX14" fmla="*/ 114300 w 685800"/>
                  <a:gd name="connsiteY14" fmla="*/ 527538 h 593480"/>
                  <a:gd name="connsiteX15" fmla="*/ 87925 w 685800"/>
                  <a:gd name="connsiteY15" fmla="*/ 527538 h 593480"/>
                  <a:gd name="connsiteX16" fmla="*/ 0 w 685800"/>
                  <a:gd name="connsiteY16" fmla="*/ 439613 h 593480"/>
                  <a:gd name="connsiteX17" fmla="*/ 0 w 685800"/>
                  <a:gd name="connsiteY17" fmla="*/ 439615 h 593480"/>
                  <a:gd name="connsiteX18" fmla="*/ 0 w 685800"/>
                  <a:gd name="connsiteY18" fmla="*/ 307731 h 593480"/>
                  <a:gd name="connsiteX19" fmla="*/ 0 w 685800"/>
                  <a:gd name="connsiteY19" fmla="*/ 307731 h 593480"/>
                  <a:gd name="connsiteX20" fmla="*/ 0 w 685800"/>
                  <a:gd name="connsiteY20" fmla="*/ 87925 h 593480"/>
                  <a:gd name="connsiteX0" fmla="*/ 0 w 685800"/>
                  <a:gd name="connsiteY0" fmla="*/ 87925 h 593480"/>
                  <a:gd name="connsiteX1" fmla="*/ 87925 w 685800"/>
                  <a:gd name="connsiteY1" fmla="*/ 0 h 593480"/>
                  <a:gd name="connsiteX2" fmla="*/ 114300 w 685800"/>
                  <a:gd name="connsiteY2" fmla="*/ 0 h 593480"/>
                  <a:gd name="connsiteX3" fmla="*/ 114300 w 685800"/>
                  <a:gd name="connsiteY3" fmla="*/ 0 h 593480"/>
                  <a:gd name="connsiteX4" fmla="*/ 285750 w 685800"/>
                  <a:gd name="connsiteY4" fmla="*/ 0 h 593480"/>
                  <a:gd name="connsiteX5" fmla="*/ 597875 w 685800"/>
                  <a:gd name="connsiteY5" fmla="*/ 0 h 593480"/>
                  <a:gd name="connsiteX6" fmla="*/ 685800 w 685800"/>
                  <a:gd name="connsiteY6" fmla="*/ 87925 h 593480"/>
                  <a:gd name="connsiteX7" fmla="*/ 685800 w 685800"/>
                  <a:gd name="connsiteY7" fmla="*/ 307731 h 593480"/>
                  <a:gd name="connsiteX8" fmla="*/ 685800 w 685800"/>
                  <a:gd name="connsiteY8" fmla="*/ 307731 h 593480"/>
                  <a:gd name="connsiteX9" fmla="*/ 685800 w 685800"/>
                  <a:gd name="connsiteY9" fmla="*/ 439615 h 593480"/>
                  <a:gd name="connsiteX10" fmla="*/ 685800 w 685800"/>
                  <a:gd name="connsiteY10" fmla="*/ 439613 h 593480"/>
                  <a:gd name="connsiteX11" fmla="*/ 597875 w 685800"/>
                  <a:gd name="connsiteY11" fmla="*/ 527538 h 593480"/>
                  <a:gd name="connsiteX12" fmla="*/ 452527 w 685800"/>
                  <a:gd name="connsiteY12" fmla="*/ 527538 h 593480"/>
                  <a:gd name="connsiteX13" fmla="*/ 458819 w 685800"/>
                  <a:gd name="connsiteY13" fmla="*/ 593480 h 593480"/>
                  <a:gd name="connsiteX14" fmla="*/ 114300 w 685800"/>
                  <a:gd name="connsiteY14" fmla="*/ 527538 h 593480"/>
                  <a:gd name="connsiteX15" fmla="*/ 87925 w 685800"/>
                  <a:gd name="connsiteY15" fmla="*/ 527538 h 593480"/>
                  <a:gd name="connsiteX16" fmla="*/ 0 w 685800"/>
                  <a:gd name="connsiteY16" fmla="*/ 439613 h 593480"/>
                  <a:gd name="connsiteX17" fmla="*/ 0 w 685800"/>
                  <a:gd name="connsiteY17" fmla="*/ 439615 h 593480"/>
                  <a:gd name="connsiteX18" fmla="*/ 0 w 685800"/>
                  <a:gd name="connsiteY18" fmla="*/ 307731 h 593480"/>
                  <a:gd name="connsiteX19" fmla="*/ 0 w 685800"/>
                  <a:gd name="connsiteY19" fmla="*/ 307731 h 593480"/>
                  <a:gd name="connsiteX20" fmla="*/ 0 w 685800"/>
                  <a:gd name="connsiteY20" fmla="*/ 87925 h 593480"/>
                  <a:gd name="connsiteX0" fmla="*/ 0 w 685800"/>
                  <a:gd name="connsiteY0" fmla="*/ 87925 h 593480"/>
                  <a:gd name="connsiteX1" fmla="*/ 87925 w 685800"/>
                  <a:gd name="connsiteY1" fmla="*/ 0 h 593480"/>
                  <a:gd name="connsiteX2" fmla="*/ 114300 w 685800"/>
                  <a:gd name="connsiteY2" fmla="*/ 0 h 593480"/>
                  <a:gd name="connsiteX3" fmla="*/ 114300 w 685800"/>
                  <a:gd name="connsiteY3" fmla="*/ 0 h 593480"/>
                  <a:gd name="connsiteX4" fmla="*/ 285750 w 685800"/>
                  <a:gd name="connsiteY4" fmla="*/ 0 h 593480"/>
                  <a:gd name="connsiteX5" fmla="*/ 597875 w 685800"/>
                  <a:gd name="connsiteY5" fmla="*/ 0 h 593480"/>
                  <a:gd name="connsiteX6" fmla="*/ 685800 w 685800"/>
                  <a:gd name="connsiteY6" fmla="*/ 87925 h 593480"/>
                  <a:gd name="connsiteX7" fmla="*/ 685800 w 685800"/>
                  <a:gd name="connsiteY7" fmla="*/ 307731 h 593480"/>
                  <a:gd name="connsiteX8" fmla="*/ 685800 w 685800"/>
                  <a:gd name="connsiteY8" fmla="*/ 307731 h 593480"/>
                  <a:gd name="connsiteX9" fmla="*/ 685800 w 685800"/>
                  <a:gd name="connsiteY9" fmla="*/ 439615 h 593480"/>
                  <a:gd name="connsiteX10" fmla="*/ 685800 w 685800"/>
                  <a:gd name="connsiteY10" fmla="*/ 439613 h 593480"/>
                  <a:gd name="connsiteX11" fmla="*/ 597875 w 685800"/>
                  <a:gd name="connsiteY11" fmla="*/ 527538 h 593480"/>
                  <a:gd name="connsiteX12" fmla="*/ 510037 w 685800"/>
                  <a:gd name="connsiteY12" fmla="*/ 527538 h 593480"/>
                  <a:gd name="connsiteX13" fmla="*/ 458819 w 685800"/>
                  <a:gd name="connsiteY13" fmla="*/ 593480 h 593480"/>
                  <a:gd name="connsiteX14" fmla="*/ 114300 w 685800"/>
                  <a:gd name="connsiteY14" fmla="*/ 527538 h 593480"/>
                  <a:gd name="connsiteX15" fmla="*/ 87925 w 685800"/>
                  <a:gd name="connsiteY15" fmla="*/ 527538 h 593480"/>
                  <a:gd name="connsiteX16" fmla="*/ 0 w 685800"/>
                  <a:gd name="connsiteY16" fmla="*/ 439613 h 593480"/>
                  <a:gd name="connsiteX17" fmla="*/ 0 w 685800"/>
                  <a:gd name="connsiteY17" fmla="*/ 439615 h 593480"/>
                  <a:gd name="connsiteX18" fmla="*/ 0 w 685800"/>
                  <a:gd name="connsiteY18" fmla="*/ 307731 h 593480"/>
                  <a:gd name="connsiteX19" fmla="*/ 0 w 685800"/>
                  <a:gd name="connsiteY19" fmla="*/ 307731 h 593480"/>
                  <a:gd name="connsiteX20" fmla="*/ 0 w 685800"/>
                  <a:gd name="connsiteY20" fmla="*/ 87925 h 593480"/>
                  <a:gd name="connsiteX0" fmla="*/ 0 w 685800"/>
                  <a:gd name="connsiteY0" fmla="*/ 87925 h 645238"/>
                  <a:gd name="connsiteX1" fmla="*/ 87925 w 685800"/>
                  <a:gd name="connsiteY1" fmla="*/ 0 h 645238"/>
                  <a:gd name="connsiteX2" fmla="*/ 114300 w 685800"/>
                  <a:gd name="connsiteY2" fmla="*/ 0 h 645238"/>
                  <a:gd name="connsiteX3" fmla="*/ 114300 w 685800"/>
                  <a:gd name="connsiteY3" fmla="*/ 0 h 645238"/>
                  <a:gd name="connsiteX4" fmla="*/ 285750 w 685800"/>
                  <a:gd name="connsiteY4" fmla="*/ 0 h 645238"/>
                  <a:gd name="connsiteX5" fmla="*/ 597875 w 685800"/>
                  <a:gd name="connsiteY5" fmla="*/ 0 h 645238"/>
                  <a:gd name="connsiteX6" fmla="*/ 685800 w 685800"/>
                  <a:gd name="connsiteY6" fmla="*/ 87925 h 645238"/>
                  <a:gd name="connsiteX7" fmla="*/ 685800 w 685800"/>
                  <a:gd name="connsiteY7" fmla="*/ 307731 h 645238"/>
                  <a:gd name="connsiteX8" fmla="*/ 685800 w 685800"/>
                  <a:gd name="connsiteY8" fmla="*/ 307731 h 645238"/>
                  <a:gd name="connsiteX9" fmla="*/ 685800 w 685800"/>
                  <a:gd name="connsiteY9" fmla="*/ 439615 h 645238"/>
                  <a:gd name="connsiteX10" fmla="*/ 685800 w 685800"/>
                  <a:gd name="connsiteY10" fmla="*/ 439613 h 645238"/>
                  <a:gd name="connsiteX11" fmla="*/ 597875 w 685800"/>
                  <a:gd name="connsiteY11" fmla="*/ 527538 h 645238"/>
                  <a:gd name="connsiteX12" fmla="*/ 510037 w 685800"/>
                  <a:gd name="connsiteY12" fmla="*/ 527538 h 645238"/>
                  <a:gd name="connsiteX13" fmla="*/ 499076 w 685800"/>
                  <a:gd name="connsiteY13" fmla="*/ 645238 h 645238"/>
                  <a:gd name="connsiteX14" fmla="*/ 114300 w 685800"/>
                  <a:gd name="connsiteY14" fmla="*/ 527538 h 645238"/>
                  <a:gd name="connsiteX15" fmla="*/ 87925 w 685800"/>
                  <a:gd name="connsiteY15" fmla="*/ 527538 h 645238"/>
                  <a:gd name="connsiteX16" fmla="*/ 0 w 685800"/>
                  <a:gd name="connsiteY16" fmla="*/ 439613 h 645238"/>
                  <a:gd name="connsiteX17" fmla="*/ 0 w 685800"/>
                  <a:gd name="connsiteY17" fmla="*/ 439615 h 645238"/>
                  <a:gd name="connsiteX18" fmla="*/ 0 w 685800"/>
                  <a:gd name="connsiteY18" fmla="*/ 307731 h 645238"/>
                  <a:gd name="connsiteX19" fmla="*/ 0 w 685800"/>
                  <a:gd name="connsiteY19" fmla="*/ 307731 h 645238"/>
                  <a:gd name="connsiteX20" fmla="*/ 0 w 685800"/>
                  <a:gd name="connsiteY20" fmla="*/ 87925 h 645238"/>
                  <a:gd name="connsiteX0" fmla="*/ 0 w 685800"/>
                  <a:gd name="connsiteY0" fmla="*/ 87925 h 645238"/>
                  <a:gd name="connsiteX1" fmla="*/ 87925 w 685800"/>
                  <a:gd name="connsiteY1" fmla="*/ 0 h 645238"/>
                  <a:gd name="connsiteX2" fmla="*/ 114300 w 685800"/>
                  <a:gd name="connsiteY2" fmla="*/ 0 h 645238"/>
                  <a:gd name="connsiteX3" fmla="*/ 114300 w 685800"/>
                  <a:gd name="connsiteY3" fmla="*/ 0 h 645238"/>
                  <a:gd name="connsiteX4" fmla="*/ 285750 w 685800"/>
                  <a:gd name="connsiteY4" fmla="*/ 0 h 645238"/>
                  <a:gd name="connsiteX5" fmla="*/ 597875 w 685800"/>
                  <a:gd name="connsiteY5" fmla="*/ 0 h 645238"/>
                  <a:gd name="connsiteX6" fmla="*/ 685800 w 685800"/>
                  <a:gd name="connsiteY6" fmla="*/ 87925 h 645238"/>
                  <a:gd name="connsiteX7" fmla="*/ 685800 w 685800"/>
                  <a:gd name="connsiteY7" fmla="*/ 307731 h 645238"/>
                  <a:gd name="connsiteX8" fmla="*/ 685800 w 685800"/>
                  <a:gd name="connsiteY8" fmla="*/ 307731 h 645238"/>
                  <a:gd name="connsiteX9" fmla="*/ 685800 w 685800"/>
                  <a:gd name="connsiteY9" fmla="*/ 439615 h 645238"/>
                  <a:gd name="connsiteX10" fmla="*/ 685800 w 685800"/>
                  <a:gd name="connsiteY10" fmla="*/ 439613 h 645238"/>
                  <a:gd name="connsiteX11" fmla="*/ 597875 w 685800"/>
                  <a:gd name="connsiteY11" fmla="*/ 527538 h 645238"/>
                  <a:gd name="connsiteX12" fmla="*/ 510037 w 685800"/>
                  <a:gd name="connsiteY12" fmla="*/ 527538 h 645238"/>
                  <a:gd name="connsiteX13" fmla="*/ 499076 w 685800"/>
                  <a:gd name="connsiteY13" fmla="*/ 645238 h 645238"/>
                  <a:gd name="connsiteX14" fmla="*/ 286829 w 685800"/>
                  <a:gd name="connsiteY14" fmla="*/ 516036 h 645238"/>
                  <a:gd name="connsiteX15" fmla="*/ 87925 w 685800"/>
                  <a:gd name="connsiteY15" fmla="*/ 527538 h 645238"/>
                  <a:gd name="connsiteX16" fmla="*/ 0 w 685800"/>
                  <a:gd name="connsiteY16" fmla="*/ 439613 h 645238"/>
                  <a:gd name="connsiteX17" fmla="*/ 0 w 685800"/>
                  <a:gd name="connsiteY17" fmla="*/ 439615 h 645238"/>
                  <a:gd name="connsiteX18" fmla="*/ 0 w 685800"/>
                  <a:gd name="connsiteY18" fmla="*/ 307731 h 645238"/>
                  <a:gd name="connsiteX19" fmla="*/ 0 w 685800"/>
                  <a:gd name="connsiteY19" fmla="*/ 307731 h 645238"/>
                  <a:gd name="connsiteX20" fmla="*/ 0 w 685800"/>
                  <a:gd name="connsiteY20" fmla="*/ 87925 h 645238"/>
                  <a:gd name="connsiteX0" fmla="*/ 0 w 685800"/>
                  <a:gd name="connsiteY0" fmla="*/ 87925 h 645238"/>
                  <a:gd name="connsiteX1" fmla="*/ 87925 w 685800"/>
                  <a:gd name="connsiteY1" fmla="*/ 0 h 645238"/>
                  <a:gd name="connsiteX2" fmla="*/ 114300 w 685800"/>
                  <a:gd name="connsiteY2" fmla="*/ 0 h 645238"/>
                  <a:gd name="connsiteX3" fmla="*/ 114300 w 685800"/>
                  <a:gd name="connsiteY3" fmla="*/ 0 h 645238"/>
                  <a:gd name="connsiteX4" fmla="*/ 285750 w 685800"/>
                  <a:gd name="connsiteY4" fmla="*/ 0 h 645238"/>
                  <a:gd name="connsiteX5" fmla="*/ 597875 w 685800"/>
                  <a:gd name="connsiteY5" fmla="*/ 0 h 645238"/>
                  <a:gd name="connsiteX6" fmla="*/ 685800 w 685800"/>
                  <a:gd name="connsiteY6" fmla="*/ 87925 h 645238"/>
                  <a:gd name="connsiteX7" fmla="*/ 685800 w 685800"/>
                  <a:gd name="connsiteY7" fmla="*/ 307731 h 645238"/>
                  <a:gd name="connsiteX8" fmla="*/ 685800 w 685800"/>
                  <a:gd name="connsiteY8" fmla="*/ 307731 h 645238"/>
                  <a:gd name="connsiteX9" fmla="*/ 685800 w 685800"/>
                  <a:gd name="connsiteY9" fmla="*/ 439615 h 645238"/>
                  <a:gd name="connsiteX10" fmla="*/ 685800 w 685800"/>
                  <a:gd name="connsiteY10" fmla="*/ 439613 h 645238"/>
                  <a:gd name="connsiteX11" fmla="*/ 597875 w 685800"/>
                  <a:gd name="connsiteY11" fmla="*/ 527538 h 645238"/>
                  <a:gd name="connsiteX12" fmla="*/ 510037 w 685800"/>
                  <a:gd name="connsiteY12" fmla="*/ 527538 h 645238"/>
                  <a:gd name="connsiteX13" fmla="*/ 499076 w 685800"/>
                  <a:gd name="connsiteY13" fmla="*/ 645238 h 645238"/>
                  <a:gd name="connsiteX14" fmla="*/ 355840 w 685800"/>
                  <a:gd name="connsiteY14" fmla="*/ 533288 h 645238"/>
                  <a:gd name="connsiteX15" fmla="*/ 87925 w 685800"/>
                  <a:gd name="connsiteY15" fmla="*/ 527538 h 645238"/>
                  <a:gd name="connsiteX16" fmla="*/ 0 w 685800"/>
                  <a:gd name="connsiteY16" fmla="*/ 439613 h 645238"/>
                  <a:gd name="connsiteX17" fmla="*/ 0 w 685800"/>
                  <a:gd name="connsiteY17" fmla="*/ 439615 h 645238"/>
                  <a:gd name="connsiteX18" fmla="*/ 0 w 685800"/>
                  <a:gd name="connsiteY18" fmla="*/ 307731 h 645238"/>
                  <a:gd name="connsiteX19" fmla="*/ 0 w 685800"/>
                  <a:gd name="connsiteY19" fmla="*/ 307731 h 645238"/>
                  <a:gd name="connsiteX20" fmla="*/ 0 w 685800"/>
                  <a:gd name="connsiteY20" fmla="*/ 87925 h 645238"/>
                  <a:gd name="connsiteX0" fmla="*/ 0 w 685800"/>
                  <a:gd name="connsiteY0" fmla="*/ 87925 h 645238"/>
                  <a:gd name="connsiteX1" fmla="*/ 87925 w 685800"/>
                  <a:gd name="connsiteY1" fmla="*/ 0 h 645238"/>
                  <a:gd name="connsiteX2" fmla="*/ 114300 w 685800"/>
                  <a:gd name="connsiteY2" fmla="*/ 0 h 645238"/>
                  <a:gd name="connsiteX3" fmla="*/ 114300 w 685800"/>
                  <a:gd name="connsiteY3" fmla="*/ 0 h 645238"/>
                  <a:gd name="connsiteX4" fmla="*/ 285750 w 685800"/>
                  <a:gd name="connsiteY4" fmla="*/ 0 h 645238"/>
                  <a:gd name="connsiteX5" fmla="*/ 597875 w 685800"/>
                  <a:gd name="connsiteY5" fmla="*/ 0 h 645238"/>
                  <a:gd name="connsiteX6" fmla="*/ 685800 w 685800"/>
                  <a:gd name="connsiteY6" fmla="*/ 87925 h 645238"/>
                  <a:gd name="connsiteX7" fmla="*/ 685800 w 685800"/>
                  <a:gd name="connsiteY7" fmla="*/ 307731 h 645238"/>
                  <a:gd name="connsiteX8" fmla="*/ 685800 w 685800"/>
                  <a:gd name="connsiteY8" fmla="*/ 307731 h 645238"/>
                  <a:gd name="connsiteX9" fmla="*/ 685800 w 685800"/>
                  <a:gd name="connsiteY9" fmla="*/ 439615 h 645238"/>
                  <a:gd name="connsiteX10" fmla="*/ 685800 w 685800"/>
                  <a:gd name="connsiteY10" fmla="*/ 439613 h 645238"/>
                  <a:gd name="connsiteX11" fmla="*/ 597875 w 685800"/>
                  <a:gd name="connsiteY11" fmla="*/ 527538 h 645238"/>
                  <a:gd name="connsiteX12" fmla="*/ 510037 w 685800"/>
                  <a:gd name="connsiteY12" fmla="*/ 527538 h 645238"/>
                  <a:gd name="connsiteX13" fmla="*/ 499076 w 685800"/>
                  <a:gd name="connsiteY13" fmla="*/ 645238 h 645238"/>
                  <a:gd name="connsiteX14" fmla="*/ 277411 w 685800"/>
                  <a:gd name="connsiteY14" fmla="*/ 528060 h 645238"/>
                  <a:gd name="connsiteX15" fmla="*/ 87925 w 685800"/>
                  <a:gd name="connsiteY15" fmla="*/ 527538 h 645238"/>
                  <a:gd name="connsiteX16" fmla="*/ 0 w 685800"/>
                  <a:gd name="connsiteY16" fmla="*/ 439613 h 645238"/>
                  <a:gd name="connsiteX17" fmla="*/ 0 w 685800"/>
                  <a:gd name="connsiteY17" fmla="*/ 439615 h 645238"/>
                  <a:gd name="connsiteX18" fmla="*/ 0 w 685800"/>
                  <a:gd name="connsiteY18" fmla="*/ 307731 h 645238"/>
                  <a:gd name="connsiteX19" fmla="*/ 0 w 685800"/>
                  <a:gd name="connsiteY19" fmla="*/ 307731 h 645238"/>
                  <a:gd name="connsiteX20" fmla="*/ 0 w 685800"/>
                  <a:gd name="connsiteY20" fmla="*/ 87925 h 645238"/>
                  <a:gd name="connsiteX0" fmla="*/ 0 w 685800"/>
                  <a:gd name="connsiteY0" fmla="*/ 87925 h 634782"/>
                  <a:gd name="connsiteX1" fmla="*/ 87925 w 685800"/>
                  <a:gd name="connsiteY1" fmla="*/ 0 h 634782"/>
                  <a:gd name="connsiteX2" fmla="*/ 114300 w 685800"/>
                  <a:gd name="connsiteY2" fmla="*/ 0 h 634782"/>
                  <a:gd name="connsiteX3" fmla="*/ 114300 w 685800"/>
                  <a:gd name="connsiteY3" fmla="*/ 0 h 634782"/>
                  <a:gd name="connsiteX4" fmla="*/ 285750 w 685800"/>
                  <a:gd name="connsiteY4" fmla="*/ 0 h 634782"/>
                  <a:gd name="connsiteX5" fmla="*/ 597875 w 685800"/>
                  <a:gd name="connsiteY5" fmla="*/ 0 h 634782"/>
                  <a:gd name="connsiteX6" fmla="*/ 685800 w 685800"/>
                  <a:gd name="connsiteY6" fmla="*/ 87925 h 634782"/>
                  <a:gd name="connsiteX7" fmla="*/ 685800 w 685800"/>
                  <a:gd name="connsiteY7" fmla="*/ 307731 h 634782"/>
                  <a:gd name="connsiteX8" fmla="*/ 685800 w 685800"/>
                  <a:gd name="connsiteY8" fmla="*/ 307731 h 634782"/>
                  <a:gd name="connsiteX9" fmla="*/ 685800 w 685800"/>
                  <a:gd name="connsiteY9" fmla="*/ 439615 h 634782"/>
                  <a:gd name="connsiteX10" fmla="*/ 685800 w 685800"/>
                  <a:gd name="connsiteY10" fmla="*/ 439613 h 634782"/>
                  <a:gd name="connsiteX11" fmla="*/ 597875 w 685800"/>
                  <a:gd name="connsiteY11" fmla="*/ 527538 h 634782"/>
                  <a:gd name="connsiteX12" fmla="*/ 510037 w 685800"/>
                  <a:gd name="connsiteY12" fmla="*/ 527538 h 634782"/>
                  <a:gd name="connsiteX13" fmla="*/ 359647 w 685800"/>
                  <a:gd name="connsiteY13" fmla="*/ 634782 h 634782"/>
                  <a:gd name="connsiteX14" fmla="*/ 277411 w 685800"/>
                  <a:gd name="connsiteY14" fmla="*/ 528060 h 634782"/>
                  <a:gd name="connsiteX15" fmla="*/ 87925 w 685800"/>
                  <a:gd name="connsiteY15" fmla="*/ 527538 h 634782"/>
                  <a:gd name="connsiteX16" fmla="*/ 0 w 685800"/>
                  <a:gd name="connsiteY16" fmla="*/ 439613 h 634782"/>
                  <a:gd name="connsiteX17" fmla="*/ 0 w 685800"/>
                  <a:gd name="connsiteY17" fmla="*/ 439615 h 634782"/>
                  <a:gd name="connsiteX18" fmla="*/ 0 w 685800"/>
                  <a:gd name="connsiteY18" fmla="*/ 307731 h 634782"/>
                  <a:gd name="connsiteX19" fmla="*/ 0 w 685800"/>
                  <a:gd name="connsiteY19" fmla="*/ 307731 h 634782"/>
                  <a:gd name="connsiteX20" fmla="*/ 0 w 685800"/>
                  <a:gd name="connsiteY20" fmla="*/ 87925 h 634782"/>
                  <a:gd name="connsiteX0" fmla="*/ 0 w 685800"/>
                  <a:gd name="connsiteY0" fmla="*/ 87925 h 634782"/>
                  <a:gd name="connsiteX1" fmla="*/ 87925 w 685800"/>
                  <a:gd name="connsiteY1" fmla="*/ 0 h 634782"/>
                  <a:gd name="connsiteX2" fmla="*/ 114300 w 685800"/>
                  <a:gd name="connsiteY2" fmla="*/ 0 h 634782"/>
                  <a:gd name="connsiteX3" fmla="*/ 114300 w 685800"/>
                  <a:gd name="connsiteY3" fmla="*/ 0 h 634782"/>
                  <a:gd name="connsiteX4" fmla="*/ 285750 w 685800"/>
                  <a:gd name="connsiteY4" fmla="*/ 0 h 634782"/>
                  <a:gd name="connsiteX5" fmla="*/ 597875 w 685800"/>
                  <a:gd name="connsiteY5" fmla="*/ 0 h 634782"/>
                  <a:gd name="connsiteX6" fmla="*/ 685800 w 685800"/>
                  <a:gd name="connsiteY6" fmla="*/ 87925 h 634782"/>
                  <a:gd name="connsiteX7" fmla="*/ 685800 w 685800"/>
                  <a:gd name="connsiteY7" fmla="*/ 307731 h 634782"/>
                  <a:gd name="connsiteX8" fmla="*/ 685800 w 685800"/>
                  <a:gd name="connsiteY8" fmla="*/ 307731 h 634782"/>
                  <a:gd name="connsiteX9" fmla="*/ 685800 w 685800"/>
                  <a:gd name="connsiteY9" fmla="*/ 439615 h 634782"/>
                  <a:gd name="connsiteX10" fmla="*/ 685800 w 685800"/>
                  <a:gd name="connsiteY10" fmla="*/ 439613 h 634782"/>
                  <a:gd name="connsiteX11" fmla="*/ 597875 w 685800"/>
                  <a:gd name="connsiteY11" fmla="*/ 527538 h 634782"/>
                  <a:gd name="connsiteX12" fmla="*/ 379322 w 685800"/>
                  <a:gd name="connsiteY12" fmla="*/ 511853 h 634782"/>
                  <a:gd name="connsiteX13" fmla="*/ 359647 w 685800"/>
                  <a:gd name="connsiteY13" fmla="*/ 634782 h 634782"/>
                  <a:gd name="connsiteX14" fmla="*/ 277411 w 685800"/>
                  <a:gd name="connsiteY14" fmla="*/ 528060 h 634782"/>
                  <a:gd name="connsiteX15" fmla="*/ 87925 w 685800"/>
                  <a:gd name="connsiteY15" fmla="*/ 527538 h 634782"/>
                  <a:gd name="connsiteX16" fmla="*/ 0 w 685800"/>
                  <a:gd name="connsiteY16" fmla="*/ 439613 h 634782"/>
                  <a:gd name="connsiteX17" fmla="*/ 0 w 685800"/>
                  <a:gd name="connsiteY17" fmla="*/ 439615 h 634782"/>
                  <a:gd name="connsiteX18" fmla="*/ 0 w 685800"/>
                  <a:gd name="connsiteY18" fmla="*/ 307731 h 634782"/>
                  <a:gd name="connsiteX19" fmla="*/ 0 w 685800"/>
                  <a:gd name="connsiteY19" fmla="*/ 307731 h 634782"/>
                  <a:gd name="connsiteX20" fmla="*/ 0 w 685800"/>
                  <a:gd name="connsiteY20" fmla="*/ 87925 h 634782"/>
                  <a:gd name="connsiteX0" fmla="*/ 0 w 685800"/>
                  <a:gd name="connsiteY0" fmla="*/ 87925 h 634782"/>
                  <a:gd name="connsiteX1" fmla="*/ 87925 w 685800"/>
                  <a:gd name="connsiteY1" fmla="*/ 0 h 634782"/>
                  <a:gd name="connsiteX2" fmla="*/ 114300 w 685800"/>
                  <a:gd name="connsiteY2" fmla="*/ 0 h 634782"/>
                  <a:gd name="connsiteX3" fmla="*/ 114300 w 685800"/>
                  <a:gd name="connsiteY3" fmla="*/ 0 h 634782"/>
                  <a:gd name="connsiteX4" fmla="*/ 285750 w 685800"/>
                  <a:gd name="connsiteY4" fmla="*/ 0 h 634782"/>
                  <a:gd name="connsiteX5" fmla="*/ 597875 w 685800"/>
                  <a:gd name="connsiteY5" fmla="*/ 0 h 634782"/>
                  <a:gd name="connsiteX6" fmla="*/ 685800 w 685800"/>
                  <a:gd name="connsiteY6" fmla="*/ 87925 h 634782"/>
                  <a:gd name="connsiteX7" fmla="*/ 685800 w 685800"/>
                  <a:gd name="connsiteY7" fmla="*/ 307731 h 634782"/>
                  <a:gd name="connsiteX8" fmla="*/ 685800 w 685800"/>
                  <a:gd name="connsiteY8" fmla="*/ 307731 h 634782"/>
                  <a:gd name="connsiteX9" fmla="*/ 685800 w 685800"/>
                  <a:gd name="connsiteY9" fmla="*/ 439615 h 634782"/>
                  <a:gd name="connsiteX10" fmla="*/ 685800 w 685800"/>
                  <a:gd name="connsiteY10" fmla="*/ 439613 h 634782"/>
                  <a:gd name="connsiteX11" fmla="*/ 597875 w 685800"/>
                  <a:gd name="connsiteY11" fmla="*/ 527538 h 634782"/>
                  <a:gd name="connsiteX12" fmla="*/ 379322 w 685800"/>
                  <a:gd name="connsiteY12" fmla="*/ 522309 h 634782"/>
                  <a:gd name="connsiteX13" fmla="*/ 359647 w 685800"/>
                  <a:gd name="connsiteY13" fmla="*/ 634782 h 634782"/>
                  <a:gd name="connsiteX14" fmla="*/ 277411 w 685800"/>
                  <a:gd name="connsiteY14" fmla="*/ 528060 h 634782"/>
                  <a:gd name="connsiteX15" fmla="*/ 87925 w 685800"/>
                  <a:gd name="connsiteY15" fmla="*/ 527538 h 634782"/>
                  <a:gd name="connsiteX16" fmla="*/ 0 w 685800"/>
                  <a:gd name="connsiteY16" fmla="*/ 439613 h 634782"/>
                  <a:gd name="connsiteX17" fmla="*/ 0 w 685800"/>
                  <a:gd name="connsiteY17" fmla="*/ 439615 h 634782"/>
                  <a:gd name="connsiteX18" fmla="*/ 0 w 685800"/>
                  <a:gd name="connsiteY18" fmla="*/ 307731 h 634782"/>
                  <a:gd name="connsiteX19" fmla="*/ 0 w 685800"/>
                  <a:gd name="connsiteY19" fmla="*/ 307731 h 634782"/>
                  <a:gd name="connsiteX20" fmla="*/ 0 w 685800"/>
                  <a:gd name="connsiteY20" fmla="*/ 87925 h 63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634782">
                    <a:moveTo>
                      <a:pt x="0" y="87925"/>
                    </a:moveTo>
                    <a:cubicBezTo>
                      <a:pt x="0" y="39365"/>
                      <a:pt x="39365" y="0"/>
                      <a:pt x="87925" y="0"/>
                    </a:cubicBezTo>
                    <a:lnTo>
                      <a:pt x="114300" y="0"/>
                    </a:lnTo>
                    <a:lnTo>
                      <a:pt x="114300" y="0"/>
                    </a:lnTo>
                    <a:lnTo>
                      <a:pt x="285750" y="0"/>
                    </a:lnTo>
                    <a:lnTo>
                      <a:pt x="597875" y="0"/>
                    </a:lnTo>
                    <a:cubicBezTo>
                      <a:pt x="646435" y="0"/>
                      <a:pt x="685800" y="39365"/>
                      <a:pt x="685800" y="87925"/>
                    </a:cubicBezTo>
                    <a:lnTo>
                      <a:pt x="685800" y="307731"/>
                    </a:lnTo>
                    <a:lnTo>
                      <a:pt x="685800" y="307731"/>
                    </a:lnTo>
                    <a:lnTo>
                      <a:pt x="685800" y="439615"/>
                    </a:lnTo>
                    <a:lnTo>
                      <a:pt x="685800" y="439613"/>
                    </a:lnTo>
                    <a:cubicBezTo>
                      <a:pt x="685800" y="488173"/>
                      <a:pt x="646435" y="527538"/>
                      <a:pt x="597875" y="527538"/>
                    </a:cubicBezTo>
                    <a:lnTo>
                      <a:pt x="379322" y="522309"/>
                    </a:lnTo>
                    <a:lnTo>
                      <a:pt x="359647" y="634782"/>
                    </a:lnTo>
                    <a:lnTo>
                      <a:pt x="277411" y="528060"/>
                    </a:lnTo>
                    <a:lnTo>
                      <a:pt x="87925" y="527538"/>
                    </a:lnTo>
                    <a:cubicBezTo>
                      <a:pt x="39365" y="527538"/>
                      <a:pt x="0" y="488173"/>
                      <a:pt x="0" y="439613"/>
                    </a:cubicBezTo>
                    <a:lnTo>
                      <a:pt x="0" y="439615"/>
                    </a:lnTo>
                    <a:lnTo>
                      <a:pt x="0" y="307731"/>
                    </a:lnTo>
                    <a:lnTo>
                      <a:pt x="0" y="307731"/>
                    </a:lnTo>
                    <a:lnTo>
                      <a:pt x="0" y="87925"/>
                    </a:lnTo>
                    <a:close/>
                  </a:path>
                </a:pathLst>
              </a:custGeom>
              <a:solidFill>
                <a:schemeClr val="bg1">
                  <a:alpha val="70000"/>
                </a:schemeClr>
              </a:solidFill>
              <a:ln w="9525">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a:lstStyle/>
              <a:p>
                <a:pPr algn="ctr" eaLnBrk="1" hangingPunct="1">
                  <a:defRPr/>
                </a:pPr>
                <a:r>
                  <a:rPr lang="en-US" sz="700" b="1" dirty="0">
                    <a:solidFill>
                      <a:srgbClr val="0070C0"/>
                    </a:solidFill>
                    <a:cs typeface="Arial" panose="020B0604020202020204" pitchFamily="34" charset="0"/>
                  </a:rPr>
                  <a:t>Tasks, task estimates</a:t>
                </a:r>
              </a:p>
              <a:p>
                <a:pPr algn="ctr" eaLnBrk="1" hangingPunct="1">
                  <a:defRPr/>
                </a:pPr>
                <a:r>
                  <a:rPr lang="en-US" sz="700" b="1" dirty="0">
                    <a:solidFill>
                      <a:srgbClr val="0070C0"/>
                    </a:solidFill>
                    <a:cs typeface="Arial" panose="020B0604020202020204" pitchFamily="34" charset="0"/>
                  </a:rPr>
                  <a:t>and assignments</a:t>
                </a:r>
              </a:p>
            </p:txBody>
          </p:sp>
        </p:grpSp>
      </p:grpSp>
      <p:sp>
        <p:nvSpPr>
          <p:cNvPr id="2" name="Title 1"/>
          <p:cNvSpPr>
            <a:spLocks noGrp="1"/>
          </p:cNvSpPr>
          <p:nvPr>
            <p:ph type="title"/>
          </p:nvPr>
        </p:nvSpPr>
        <p:spPr/>
        <p:txBody>
          <a:bodyPr/>
          <a:lstStyle/>
          <a:p>
            <a:r>
              <a:rPr lang="en-US" altLang="en-US" dirty="0"/>
              <a:t>Testing in Scrum</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33138"/>
            <a:ext cx="11049000" cy="561428"/>
          </a:xfrm>
        </p:spPr>
        <p:txBody>
          <a:bodyPr/>
          <a:lstStyle/>
          <a:p>
            <a:r>
              <a:rPr lang="en-US" dirty="0"/>
              <a:t>Why should we automate testing?</a:t>
            </a:r>
          </a:p>
        </p:txBody>
      </p:sp>
      <p:sp>
        <p:nvSpPr>
          <p:cNvPr id="3" name="TextBox 2"/>
          <p:cNvSpPr txBox="1"/>
          <p:nvPr/>
        </p:nvSpPr>
        <p:spPr>
          <a:xfrm>
            <a:off x="663879" y="1365337"/>
            <a:ext cx="7928976" cy="1200329"/>
          </a:xfrm>
          <a:prstGeom prst="rect">
            <a:avLst/>
          </a:prstGeom>
          <a:noFill/>
        </p:spPr>
        <p:txBody>
          <a:bodyPr wrap="square" rtlCol="0">
            <a:spAutoFit/>
          </a:bodyPr>
          <a:lstStyle/>
          <a:p>
            <a:pPr marL="342900" indent="-342900">
              <a:buFont typeface="Arial" panose="020B0604020202020204" pitchFamily="34" charset="0"/>
              <a:buChar char="•"/>
            </a:pPr>
            <a:r>
              <a:rPr lang="en-US" dirty="0"/>
              <a:t>Cost effectively</a:t>
            </a:r>
          </a:p>
          <a:p>
            <a:pPr marL="342900" indent="-342900">
              <a:buFont typeface="Arial" panose="020B0604020202020204" pitchFamily="34" charset="0"/>
              <a:buChar char="•"/>
            </a:pPr>
            <a:r>
              <a:rPr lang="en-US" dirty="0"/>
              <a:t>16 hours more to run tests</a:t>
            </a:r>
          </a:p>
          <a:p>
            <a:pPr marL="342900" indent="-342900">
              <a:buFont typeface="Arial" panose="020B0604020202020204" pitchFamily="34" charset="0"/>
              <a:buChar char="•"/>
            </a:pPr>
            <a:r>
              <a:rPr lang="en-US" dirty="0"/>
              <a:t>Manual testing is error prone</a:t>
            </a:r>
          </a:p>
        </p:txBody>
      </p:sp>
    </p:spTree>
    <p:extLst>
      <p:ext uri="{BB962C8B-B14F-4D97-AF65-F5344CB8AC3E}">
        <p14:creationId xmlns:p14="http://schemas.microsoft.com/office/powerpoint/2010/main" val="369797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p:nvPr>
        </p:nvSpPr>
        <p:spPr/>
        <p:txBody>
          <a:bodyPr/>
          <a:lstStyle/>
          <a:p>
            <a:r>
              <a:rPr lang="en-US" altLang="en-US" dirty="0"/>
              <a:t>Unit Testing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Unit Testing?</a:t>
            </a:r>
          </a:p>
        </p:txBody>
      </p:sp>
      <p:sp>
        <p:nvSpPr>
          <p:cNvPr id="20" name="Content Placeholder 2"/>
          <p:cNvSpPr>
            <a:spLocks noGrp="1"/>
          </p:cNvSpPr>
          <p:nvPr>
            <p:ph idx="1"/>
          </p:nvPr>
        </p:nvSpPr>
        <p:spPr>
          <a:xfrm>
            <a:off x="571501" y="1714501"/>
            <a:ext cx="9117029" cy="4267729"/>
          </a:xfrm>
        </p:spPr>
        <p:txBody>
          <a:bodyPr/>
          <a:lstStyle/>
          <a:p>
            <a:r>
              <a:rPr lang="en-US" altLang="en-US" dirty="0"/>
              <a:t>Is a level of software testing process where individual units/ components of a software/ system are tested.</a:t>
            </a:r>
          </a:p>
          <a:p>
            <a:r>
              <a:rPr lang="en-US" altLang="en-US" dirty="0"/>
              <a:t>The purpose is to validate that each unit of the software performs as designed.</a:t>
            </a:r>
          </a:p>
          <a:p>
            <a:r>
              <a:rPr lang="en-US" altLang="en-US" dirty="0"/>
              <a:t>A Unit Test is a block of code to test a small piece of functionality (the unit).</a:t>
            </a:r>
          </a:p>
          <a:p>
            <a:endParaRPr lang="en-US" altLang="en-US" dirty="0"/>
          </a:p>
          <a:p>
            <a:endParaRPr lang="en-US" altLang="en-US" dirty="0"/>
          </a:p>
          <a:p>
            <a:endParaRPr lang="en-US" dirty="0"/>
          </a:p>
        </p:txBody>
      </p:sp>
      <p:pic>
        <p:nvPicPr>
          <p:cNvPr id="29700" name="Picture 4"/>
          <p:cNvPicPr>
            <a:picLocks noChangeAspect="1" noChangeArrowheads="1"/>
          </p:cNvPicPr>
          <p:nvPr/>
        </p:nvPicPr>
        <p:blipFill>
          <a:blip r:embed="rId3"/>
          <a:srcRect/>
          <a:stretch>
            <a:fillRect/>
          </a:stretch>
        </p:blipFill>
        <p:spPr bwMode="auto">
          <a:xfrm>
            <a:off x="9529405" y="533136"/>
            <a:ext cx="1876425" cy="1885950"/>
          </a:xfrm>
          <a:prstGeom prst="rect">
            <a:avLst/>
          </a:prstGeom>
          <a:noFill/>
          <a:ln w="12700">
            <a:noFill/>
            <a:miter lim="800000"/>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5" name="Picture 11"/>
          <p:cNvPicPr>
            <a:picLocks noChangeAspect="1" noChangeArrowheads="1"/>
          </p:cNvPicPr>
          <p:nvPr/>
        </p:nvPicPr>
        <p:blipFill>
          <a:blip r:embed="rId3"/>
          <a:srcRect/>
          <a:stretch>
            <a:fillRect/>
          </a:stretch>
        </p:blipFill>
        <p:spPr bwMode="auto">
          <a:xfrm>
            <a:off x="1905001" y="2890838"/>
            <a:ext cx="5535613" cy="2938462"/>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a:t>Example - Create a Book</a:t>
            </a:r>
            <a:br>
              <a:rPr lang="en-US" dirty="0"/>
            </a:br>
            <a:br>
              <a:rPr lang="en-US" dirty="0"/>
            </a:br>
            <a:endParaRPr lang="en-US" dirty="0"/>
          </a:p>
        </p:txBody>
      </p:sp>
      <p:grpSp>
        <p:nvGrpSpPr>
          <p:cNvPr id="31748" name="Group 10"/>
          <p:cNvGrpSpPr>
            <a:grpSpLocks/>
          </p:cNvGrpSpPr>
          <p:nvPr/>
        </p:nvGrpSpPr>
        <p:grpSpPr bwMode="auto">
          <a:xfrm>
            <a:off x="6726936" y="1095380"/>
            <a:ext cx="3941064" cy="3426222"/>
            <a:chOff x="4428236" y="3101974"/>
            <a:chExt cx="3941064" cy="3427065"/>
          </a:xfrm>
        </p:grpSpPr>
        <p:pic>
          <p:nvPicPr>
            <p:cNvPr id="31750" name="Picture 8"/>
            <p:cNvPicPr>
              <a:picLocks noChangeAspect="1"/>
            </p:cNvPicPr>
            <p:nvPr/>
          </p:nvPicPr>
          <p:blipFill>
            <a:blip r:embed="rId4"/>
            <a:srcRect/>
            <a:stretch>
              <a:fillRect/>
            </a:stretch>
          </p:blipFill>
          <p:spPr bwMode="auto">
            <a:xfrm>
              <a:off x="4535488" y="3101974"/>
              <a:ext cx="2590800" cy="3006725"/>
            </a:xfrm>
            <a:prstGeom prst="rect">
              <a:avLst/>
            </a:prstGeom>
            <a:noFill/>
            <a:ln w="9525">
              <a:noFill/>
              <a:miter lim="800000"/>
              <a:headEnd/>
              <a:tailEnd/>
            </a:ln>
          </p:spPr>
        </p:pic>
        <p:sp>
          <p:nvSpPr>
            <p:cNvPr id="13" name="Rectangle 4"/>
            <p:cNvSpPr>
              <a:spLocks noChangeArrowheads="1"/>
            </p:cNvSpPr>
            <p:nvPr/>
          </p:nvSpPr>
          <p:spPr bwMode="auto">
            <a:xfrm>
              <a:off x="4428236" y="6067260"/>
              <a:ext cx="3941064" cy="461779"/>
            </a:xfrm>
            <a:prstGeom prst="rect">
              <a:avLst/>
            </a:prstGeom>
            <a:noFill/>
            <a:ln>
              <a:noFill/>
            </a:ln>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defRPr/>
              </a:pPr>
              <a:r>
                <a:rPr lang="en-US" altLang="en-US" sz="1200" dirty="0">
                  <a:solidFill>
                    <a:srgbClr val="111111"/>
                  </a:solidFill>
                  <a:latin typeface="+mj-lt"/>
                </a:rPr>
                <a:t>Figure 7: </a:t>
              </a:r>
              <a:r>
                <a:rPr lang="en-US" altLang="en-US" sz="1200" dirty="0">
                  <a:latin typeface="+mj-lt"/>
                </a:rPr>
                <a:t>Class diagram for the basic unit test framework</a:t>
              </a:r>
              <a:endParaRPr lang="en-US" altLang="en-US" sz="1200" u="sng" dirty="0">
                <a:solidFill>
                  <a:srgbClr val="0000FF"/>
                </a:solidFill>
                <a:latin typeface="+mj-lt"/>
              </a:endParaRPr>
            </a:p>
          </p:txBody>
        </p:sp>
      </p:grpSp>
      <p:pic>
        <p:nvPicPr>
          <p:cNvPr id="31749" name="Picture 13"/>
          <p:cNvPicPr>
            <a:picLocks noChangeAspect="1" noChangeArrowheads="1"/>
          </p:cNvPicPr>
          <p:nvPr/>
        </p:nvPicPr>
        <p:blipFill>
          <a:blip r:embed="rId5"/>
          <a:srcRect/>
          <a:stretch>
            <a:fillRect/>
          </a:stretch>
        </p:blipFill>
        <p:spPr bwMode="auto">
          <a:xfrm>
            <a:off x="1889126" y="1331914"/>
            <a:ext cx="3127375" cy="13112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115"/>
                                        </p:tgtEl>
                                        <p:attrNameLst>
                                          <p:attrName>style.visibility</p:attrName>
                                        </p:attrNameLst>
                                      </p:cBhvr>
                                      <p:to>
                                        <p:strVal val="visible"/>
                                      </p:to>
                                    </p:set>
                                    <p:animEffect transition="in" filter="box(in)">
                                      <p:cBhvr>
                                        <p:cTn id="7" dur="1000"/>
                                        <p:tgtEl>
                                          <p:spTgt spid="47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Create a Book</a:t>
            </a:r>
            <a:endParaRPr lang="en-US" dirty="0">
              <a:solidFill>
                <a:schemeClr val="tx2"/>
              </a:solidFill>
            </a:endParaRPr>
          </a:p>
        </p:txBody>
      </p:sp>
      <p:pic>
        <p:nvPicPr>
          <p:cNvPr id="49156" name="Picture 4"/>
          <p:cNvPicPr>
            <a:picLocks noChangeAspect="1" noChangeArrowheads="1"/>
          </p:cNvPicPr>
          <p:nvPr/>
        </p:nvPicPr>
        <p:blipFill>
          <a:blip r:embed="rId3"/>
          <a:srcRect/>
          <a:stretch>
            <a:fillRect/>
          </a:stretch>
        </p:blipFill>
        <p:spPr bwMode="auto">
          <a:xfrm>
            <a:off x="1946276" y="1190626"/>
            <a:ext cx="6151563" cy="1179513"/>
          </a:xfrm>
          <a:prstGeom prst="rect">
            <a:avLst/>
          </a:prstGeom>
          <a:noFill/>
          <a:ln w="9525">
            <a:noFill/>
            <a:miter lim="800000"/>
            <a:headEnd/>
            <a:tailEnd/>
          </a:ln>
        </p:spPr>
      </p:pic>
      <p:pic>
        <p:nvPicPr>
          <p:cNvPr id="49157" name="Picture 5"/>
          <p:cNvPicPr>
            <a:picLocks noChangeAspect="1" noChangeArrowheads="1"/>
          </p:cNvPicPr>
          <p:nvPr/>
        </p:nvPicPr>
        <p:blipFill>
          <a:blip r:embed="rId4"/>
          <a:srcRect/>
          <a:stretch>
            <a:fillRect/>
          </a:stretch>
        </p:blipFill>
        <p:spPr bwMode="auto">
          <a:xfrm>
            <a:off x="1957388" y="2559936"/>
            <a:ext cx="7085012" cy="361156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box(in)">
                                      <p:cBhvr>
                                        <p:cTn id="7" dur="1000"/>
                                        <p:tgtEl>
                                          <p:spTgt spid="491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9157"/>
                                        </p:tgtEl>
                                        <p:attrNameLst>
                                          <p:attrName>style.visibility</p:attrName>
                                        </p:attrNameLst>
                                      </p:cBhvr>
                                      <p:to>
                                        <p:strVal val="visible"/>
                                      </p:to>
                                    </p:set>
                                    <p:animEffect transition="in" filter="box(in)">
                                      <p:cBhvr>
                                        <p:cTn id="12" dur="10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normAutofit/>
          </a:bodyPr>
          <a:lstStyle/>
          <a:p>
            <a:pPr>
              <a:defRPr/>
            </a:pPr>
            <a:r>
              <a:rPr lang="en-US" dirty="0"/>
              <a:t>Agenda </a:t>
            </a:r>
          </a:p>
        </p:txBody>
      </p:sp>
      <p:sp>
        <p:nvSpPr>
          <p:cNvPr id="7171" name="Rectangle 5"/>
          <p:cNvSpPr>
            <a:spLocks noGrp="1" noChangeArrowheads="1"/>
          </p:cNvSpPr>
          <p:nvPr>
            <p:ph idx="1"/>
          </p:nvPr>
        </p:nvSpPr>
        <p:spPr/>
        <p:txBody>
          <a:bodyPr>
            <a:normAutofit/>
          </a:bodyPr>
          <a:lstStyle/>
          <a:p>
            <a:pPr marL="568325" indent="-514350">
              <a:spcBef>
                <a:spcPts val="1800"/>
              </a:spcBef>
              <a:buFont typeface="+mj-lt"/>
              <a:buAutoNum type="romanUcPeriod"/>
            </a:pPr>
            <a:r>
              <a:rPr lang="en-US" altLang="en-US" sz="2400" dirty="0"/>
              <a:t>Quality</a:t>
            </a:r>
          </a:p>
          <a:p>
            <a:pPr marL="568325" indent="-514350">
              <a:spcBef>
                <a:spcPts val="1800"/>
              </a:spcBef>
              <a:buFont typeface="+mj-lt"/>
              <a:buAutoNum type="romanUcPeriod"/>
            </a:pPr>
            <a:r>
              <a:rPr lang="en-US" altLang="en-US" sz="2400" dirty="0"/>
              <a:t>Software Testing</a:t>
            </a:r>
          </a:p>
          <a:p>
            <a:pPr marL="568325" indent="-514350">
              <a:spcBef>
                <a:spcPts val="1800"/>
              </a:spcBef>
              <a:buFont typeface="+mj-lt"/>
              <a:buAutoNum type="romanUcPeriod"/>
            </a:pPr>
            <a:r>
              <a:rPr lang="en-US" altLang="en-US" sz="2400" dirty="0"/>
              <a:t>Unit Testing</a:t>
            </a:r>
          </a:p>
          <a:p>
            <a:pPr marL="568325" indent="-514350">
              <a:spcBef>
                <a:spcPts val="1800"/>
              </a:spcBef>
              <a:buFont typeface="+mj-lt"/>
              <a:buAutoNum type="romanUcPeriod"/>
            </a:pPr>
            <a:r>
              <a:rPr lang="en-US" altLang="en-US" sz="2400" dirty="0"/>
              <a:t>JUnit</a:t>
            </a:r>
          </a:p>
          <a:p>
            <a:pPr marL="568325" indent="-514350">
              <a:spcBef>
                <a:spcPts val="1800"/>
              </a:spcBef>
              <a:buFont typeface="+mj-lt"/>
              <a:buAutoNum type="romanUcPeriod"/>
            </a:pPr>
            <a:r>
              <a:rPr lang="en-US" altLang="en-US" sz="2400" dirty="0"/>
              <a:t>Advance features: Stub &amp; Mock</a:t>
            </a:r>
          </a:p>
        </p:txBody>
      </p:sp>
    </p:spTree>
    <p:extLst>
      <p:ext uri="{BB962C8B-B14F-4D97-AF65-F5344CB8AC3E}">
        <p14:creationId xmlns:p14="http://schemas.microsoft.com/office/powerpoint/2010/main" val="835068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When</a:t>
            </a:r>
            <a:endParaRPr lang="en-US" dirty="0"/>
          </a:p>
        </p:txBody>
      </p:sp>
      <p:sp>
        <p:nvSpPr>
          <p:cNvPr id="3" name="TextBox 2"/>
          <p:cNvSpPr txBox="1"/>
          <p:nvPr/>
        </p:nvSpPr>
        <p:spPr>
          <a:xfrm>
            <a:off x="922228" y="1402915"/>
            <a:ext cx="10543732" cy="2308324"/>
          </a:xfrm>
          <a:prstGeom prst="rect">
            <a:avLst/>
          </a:prstGeom>
          <a:noFill/>
        </p:spPr>
        <p:txBody>
          <a:bodyPr wrap="square" rtlCol="0">
            <a:spAutoFit/>
          </a:bodyPr>
          <a:lstStyle/>
          <a:p>
            <a:r>
              <a:rPr lang="en-US" dirty="0"/>
              <a:t>Developing</a:t>
            </a:r>
          </a:p>
          <a:p>
            <a:pPr marL="800100" lvl="1" indent="-342900">
              <a:buFont typeface="Arial" panose="020B0604020202020204" pitchFamily="34" charset="0"/>
              <a:buChar char="•"/>
            </a:pPr>
            <a:r>
              <a:rPr lang="en-US" dirty="0"/>
              <a:t>Write tests first: Test Driven Development</a:t>
            </a:r>
          </a:p>
          <a:p>
            <a:pPr marL="800100" lvl="1" indent="-342900">
              <a:buFont typeface="Arial" panose="020B0604020202020204" pitchFamily="34" charset="0"/>
              <a:buChar char="•"/>
            </a:pPr>
            <a:r>
              <a:rPr lang="en-US" dirty="0"/>
              <a:t>Let your unit tests guide your development</a:t>
            </a:r>
          </a:p>
          <a:p>
            <a:endParaRPr lang="en-US" dirty="0"/>
          </a:p>
          <a:p>
            <a:r>
              <a:rPr lang="en-US" dirty="0"/>
              <a:t>Debugging – write tests to reproduce bugs before debugging and fixing them</a:t>
            </a:r>
          </a:p>
          <a:p>
            <a:endParaRPr lang="en-US" dirty="0"/>
          </a:p>
        </p:txBody>
      </p:sp>
    </p:spTree>
    <p:extLst>
      <p:ext uri="{BB962C8B-B14F-4D97-AF65-F5344CB8AC3E}">
        <p14:creationId xmlns:p14="http://schemas.microsoft.com/office/powerpoint/2010/main" val="2588948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Test Driven Development</a:t>
            </a:r>
            <a:endParaRPr lang="en-US" dirty="0"/>
          </a:p>
        </p:txBody>
      </p:sp>
      <p:sp>
        <p:nvSpPr>
          <p:cNvPr id="4" name="TextBox 3"/>
          <p:cNvSpPr txBox="1"/>
          <p:nvPr/>
        </p:nvSpPr>
        <p:spPr>
          <a:xfrm>
            <a:off x="2505206" y="6066977"/>
            <a:ext cx="7017928" cy="276999"/>
          </a:xfrm>
          <a:prstGeom prst="rect">
            <a:avLst/>
          </a:prstGeom>
          <a:noFill/>
        </p:spPr>
        <p:txBody>
          <a:bodyPr wrap="square" rtlCol="0">
            <a:spAutoFit/>
          </a:bodyPr>
          <a:lstStyle/>
          <a:p>
            <a:r>
              <a:rPr lang="en-US" sz="1200" dirty="0"/>
              <a:t>https://en.wikipedia.org/wiki/Test-driven_development#/media/File:TDD_Global_Lifecycle.png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488" y="987475"/>
            <a:ext cx="8631544" cy="5064288"/>
          </a:xfrm>
          <a:prstGeom prst="rect">
            <a:avLst/>
          </a:prstGeom>
        </p:spPr>
      </p:pic>
    </p:spTree>
    <p:extLst>
      <p:ext uri="{BB962C8B-B14F-4D97-AF65-F5344CB8AC3E}">
        <p14:creationId xmlns:p14="http://schemas.microsoft.com/office/powerpoint/2010/main" val="131034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20" name="Content Placeholder 2"/>
          <p:cNvSpPr>
            <a:spLocks noGrp="1"/>
          </p:cNvSpPr>
          <p:nvPr>
            <p:ph idx="1"/>
          </p:nvPr>
        </p:nvSpPr>
        <p:spPr>
          <a:xfrm>
            <a:off x="571501" y="1344635"/>
            <a:ext cx="9291690" cy="4517546"/>
          </a:xfrm>
        </p:spPr>
        <p:txBody>
          <a:bodyPr>
            <a:normAutofit fontScale="77500" lnSpcReduction="20000"/>
          </a:bodyPr>
          <a:lstStyle/>
          <a:p>
            <a:r>
              <a:rPr lang="en-US" altLang="en-US" dirty="0"/>
              <a:t>Living documentation and test of developer understanding</a:t>
            </a:r>
          </a:p>
          <a:p>
            <a:r>
              <a:rPr lang="en-US" altLang="en-US" dirty="0"/>
              <a:t>Lead/drive to better design</a:t>
            </a:r>
          </a:p>
          <a:p>
            <a:pPr lvl="2"/>
            <a:r>
              <a:rPr lang="en-US" altLang="en-US" dirty="0"/>
              <a:t>separate read-only and write methods</a:t>
            </a:r>
          </a:p>
          <a:p>
            <a:pPr lvl="2"/>
            <a:r>
              <a:rPr lang="en-US" dirty="0"/>
              <a:t>avoid code smells such as long classes, long methods, large conditionals</a:t>
            </a:r>
            <a:endParaRPr lang="en-US" altLang="en-US" dirty="0"/>
          </a:p>
          <a:p>
            <a:pPr lvl="2"/>
            <a:r>
              <a:rPr lang="en-US" altLang="en-US" dirty="0"/>
              <a:t>prefer composition to inheritance</a:t>
            </a:r>
          </a:p>
          <a:p>
            <a:pPr lvl="2"/>
            <a:r>
              <a:rPr lang="en-US" altLang="en-US" dirty="0"/>
              <a:t>dependencies/references injection instead of creating a new instance</a:t>
            </a:r>
          </a:p>
          <a:p>
            <a:r>
              <a:rPr lang="en-US" altLang="en-US" dirty="0"/>
              <a:t>We (people) make mistakes</a:t>
            </a:r>
          </a:p>
          <a:p>
            <a:r>
              <a:rPr lang="en-US" altLang="en-US" dirty="0"/>
              <a:t>Know how code works and when / where it’s broken</a:t>
            </a:r>
          </a:p>
          <a:p>
            <a:r>
              <a:rPr lang="en-US" altLang="en-US" dirty="0"/>
              <a:t>Easier code refactoring and maintenance: add new features, upgrade third-party libraries, help new members</a:t>
            </a:r>
          </a:p>
          <a:p>
            <a:r>
              <a:rPr lang="en-US" altLang="en-US" dirty="0"/>
              <a:t>Continuous Integration and Continuous Delivery</a:t>
            </a:r>
          </a:p>
          <a:p>
            <a:r>
              <a:rPr lang="en-US" altLang="en-US" dirty="0"/>
              <a:t>Fewer bugs.</a:t>
            </a:r>
          </a:p>
          <a:p>
            <a:r>
              <a:rPr lang="en-US" altLang="en-US" dirty="0"/>
              <a:t>Increasing returns.</a:t>
            </a:r>
          </a:p>
          <a:p>
            <a:pPr lvl="0">
              <a:defRPr/>
            </a:pPr>
            <a:r>
              <a:rPr lang="en-US" altLang="en-US" dirty="0"/>
              <a:t>Code coverage measurement</a:t>
            </a:r>
          </a:p>
          <a:p>
            <a:pPr lvl="2">
              <a:defRPr/>
            </a:pPr>
            <a:endParaRPr lang="en-US" altLang="en-US" dirty="0"/>
          </a:p>
          <a:p>
            <a:endParaRPr lang="en-US" altLang="en-US" dirty="0"/>
          </a:p>
          <a:p>
            <a:endParaRPr lang="en-US" altLang="en-US" dirty="0"/>
          </a:p>
          <a:p>
            <a:endParaRPr lang="en-US" dirty="0"/>
          </a:p>
        </p:txBody>
      </p:sp>
      <p:pic>
        <p:nvPicPr>
          <p:cNvPr id="29700" name="Picture 4"/>
          <p:cNvPicPr>
            <a:picLocks noChangeAspect="1" noChangeArrowheads="1"/>
          </p:cNvPicPr>
          <p:nvPr/>
        </p:nvPicPr>
        <p:blipFill>
          <a:blip r:embed="rId3"/>
          <a:srcRect/>
          <a:stretch>
            <a:fillRect/>
          </a:stretch>
        </p:blipFill>
        <p:spPr bwMode="auto">
          <a:xfrm>
            <a:off x="9529405" y="533136"/>
            <a:ext cx="1876425" cy="1885950"/>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405633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33137"/>
            <a:ext cx="11049000" cy="894829"/>
          </a:xfrm>
        </p:spPr>
        <p:txBody>
          <a:bodyPr>
            <a:normAutofit/>
          </a:bodyPr>
          <a:lstStyle/>
          <a:p>
            <a:r>
              <a:rPr lang="en-US" dirty="0"/>
              <a:t>What to test?</a:t>
            </a:r>
            <a:br>
              <a:rPr lang="en-US" dirty="0"/>
            </a:br>
            <a:endParaRPr lang="en-US" dirty="0"/>
          </a:p>
        </p:txBody>
      </p:sp>
      <p:sp>
        <p:nvSpPr>
          <p:cNvPr id="61443" name="Content Placeholder 2"/>
          <p:cNvSpPr>
            <a:spLocks noGrp="1"/>
          </p:cNvSpPr>
          <p:nvPr>
            <p:ph idx="1"/>
          </p:nvPr>
        </p:nvSpPr>
        <p:spPr/>
        <p:txBody>
          <a:bodyPr/>
          <a:lstStyle/>
          <a:p>
            <a:r>
              <a:rPr lang="en-US" altLang="en-US" dirty="0"/>
              <a:t>public interface/methods of the class:  </a:t>
            </a:r>
          </a:p>
          <a:p>
            <a:pPr lvl="3"/>
            <a:r>
              <a:rPr lang="en-US" dirty="0"/>
              <a:t>ensure that all your non-trivial code paths are tested (including happy path and boundary/edge cases)</a:t>
            </a:r>
          </a:p>
          <a:p>
            <a:pPr lvl="3"/>
            <a:r>
              <a:rPr lang="en-US" altLang="en-US" dirty="0"/>
              <a:t>Provide negative tests and verify exceptions thrown</a:t>
            </a:r>
          </a:p>
          <a:p>
            <a:r>
              <a:rPr lang="en-US" altLang="en-US" dirty="0"/>
              <a:t> Don’t need to test trivial code: </a:t>
            </a:r>
          </a:p>
          <a:p>
            <a:pPr lvl="3"/>
            <a:r>
              <a:rPr lang="en-US" altLang="en-US" dirty="0"/>
              <a:t>getters and setters</a:t>
            </a:r>
          </a:p>
          <a:p>
            <a:pPr lvl="3"/>
            <a:r>
              <a:rPr lang="en-US" dirty="0"/>
              <a:t>other trivial implementations (e.g. without any conditional logic)</a:t>
            </a:r>
            <a:endParaRPr lang="en-US" altLang="en-US" dirty="0"/>
          </a:p>
          <a:p>
            <a:pPr lvl="3"/>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ox(in)">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ox(in)">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box(in)">
                                      <p:cBhvr>
                                        <p:cTn id="17" dur="500"/>
                                        <p:tgtEl>
                                          <p:spTgt spid="61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box(in)">
                                      <p:cBhvr>
                                        <p:cTn id="22" dur="500"/>
                                        <p:tgtEl>
                                          <p:spTgt spid="61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1443">
                                            <p:txEl>
                                              <p:pRg st="4" end="4"/>
                                            </p:txEl>
                                          </p:spTgt>
                                        </p:tgtEl>
                                        <p:attrNameLst>
                                          <p:attrName>style.visibility</p:attrName>
                                        </p:attrNameLst>
                                      </p:cBhvr>
                                      <p:to>
                                        <p:strVal val="visible"/>
                                      </p:to>
                                    </p:set>
                                    <p:animEffect transition="in" filter="box(in)">
                                      <p:cBhvr>
                                        <p:cTn id="27" dur="500"/>
                                        <p:tgtEl>
                                          <p:spTgt spid="614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1443">
                                            <p:txEl>
                                              <p:pRg st="5" end="5"/>
                                            </p:txEl>
                                          </p:spTgt>
                                        </p:tgtEl>
                                        <p:attrNameLst>
                                          <p:attrName>style.visibility</p:attrName>
                                        </p:attrNameLst>
                                      </p:cBhvr>
                                      <p:to>
                                        <p:strVal val="visible"/>
                                      </p:to>
                                    </p:set>
                                    <p:animEffect transition="in" filter="box(in)">
                                      <p:cBhvr>
                                        <p:cTn id="32" dur="500"/>
                                        <p:tgtEl>
                                          <p:spTgt spid="61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good Unit Tests?</a:t>
            </a:r>
          </a:p>
        </p:txBody>
      </p:sp>
      <p:sp>
        <p:nvSpPr>
          <p:cNvPr id="34819" name="Content Placeholder 2"/>
          <p:cNvSpPr>
            <a:spLocks noGrp="1"/>
          </p:cNvSpPr>
          <p:nvPr>
            <p:ph idx="1"/>
          </p:nvPr>
        </p:nvSpPr>
        <p:spPr>
          <a:xfrm>
            <a:off x="571501" y="1335641"/>
            <a:ext cx="9334500" cy="4869950"/>
          </a:xfrm>
        </p:spPr>
        <p:txBody>
          <a:bodyPr>
            <a:normAutofit/>
          </a:bodyPr>
          <a:lstStyle/>
          <a:p>
            <a:r>
              <a:rPr lang="en-US" b="1" dirty="0"/>
              <a:t>A good test is an abstraction of how client interact with the system</a:t>
            </a:r>
            <a:endParaRPr lang="en-US" altLang="en-US" b="1" dirty="0"/>
          </a:p>
          <a:p>
            <a:r>
              <a:rPr lang="en-US" altLang="en-US" dirty="0"/>
              <a:t>Keep unit tests small, fast and independent</a:t>
            </a:r>
          </a:p>
          <a:p>
            <a:r>
              <a:rPr lang="en-US" altLang="en-US" dirty="0"/>
              <a:t>Be fully automated and non-interactive</a:t>
            </a:r>
          </a:p>
          <a:p>
            <a:r>
              <a:rPr lang="en-US" altLang="en-US" dirty="0"/>
              <a:t>Verify that a known, fixed input produces a known, fixed output</a:t>
            </a:r>
          </a:p>
          <a:p>
            <a:r>
              <a:rPr lang="en-US" altLang="en-US" dirty="0"/>
              <a:t>Verify single unit of code and not the integration</a:t>
            </a:r>
          </a:p>
          <a:p>
            <a:r>
              <a:rPr lang="en-US" altLang="en-US" dirty="0"/>
              <a:t>One assertion per test method</a:t>
            </a:r>
          </a:p>
          <a:p>
            <a:r>
              <a:rPr lang="en-US" altLang="en-US" dirty="0"/>
              <a:t>Name tests properly – </a:t>
            </a:r>
            <a:r>
              <a:rPr lang="en-US" altLang="en-US" dirty="0" err="1"/>
              <a:t>methodUnderTest_Condition_Result</a:t>
            </a:r>
            <a:endParaRPr lang="en-US" altLang="en-US" dirty="0"/>
          </a:p>
          <a:p>
            <a:r>
              <a:rPr lang="en-US" altLang="en-US" dirty="0"/>
              <a:t>Ensure that unit tests run completely in-memory</a:t>
            </a:r>
          </a:p>
          <a:p>
            <a:r>
              <a:rPr lang="en-US" altLang="en-US" dirty="0"/>
              <a:t>Use the strongest assertions possible</a:t>
            </a:r>
          </a:p>
          <a:p>
            <a:endParaRPr lang="en-US" altLang="en-US" dirty="0"/>
          </a:p>
          <a:p>
            <a:endParaRPr lang="en-US" altLang="en-US" dirty="0"/>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good Unit Tests? (cont.)</a:t>
            </a:r>
          </a:p>
        </p:txBody>
      </p:sp>
      <p:sp>
        <p:nvSpPr>
          <p:cNvPr id="34819" name="Content Placeholder 2"/>
          <p:cNvSpPr>
            <a:spLocks noGrp="1"/>
          </p:cNvSpPr>
          <p:nvPr>
            <p:ph idx="1"/>
          </p:nvPr>
        </p:nvSpPr>
        <p:spPr>
          <a:xfrm>
            <a:off x="571501" y="1335641"/>
            <a:ext cx="9334500" cy="4869950"/>
          </a:xfrm>
        </p:spPr>
        <p:txBody>
          <a:bodyPr>
            <a:normAutofit fontScale="92500" lnSpcReduction="10000"/>
          </a:bodyPr>
          <a:lstStyle/>
          <a:p>
            <a:r>
              <a:rPr lang="en-US" dirty="0"/>
              <a:t>Put assertion parameters in the proper order: expected, actual</a:t>
            </a:r>
          </a:p>
          <a:p>
            <a:r>
              <a:rPr lang="en-US" dirty="0"/>
              <a:t>Ensure that test classes exist in the same Java package as the production class under test</a:t>
            </a:r>
          </a:p>
          <a:p>
            <a:r>
              <a:rPr lang="en-US" dirty="0"/>
              <a:t>Ensure that test code is separated from production code (</a:t>
            </a:r>
            <a:r>
              <a:rPr lang="en-US" b="1" dirty="0"/>
              <a:t>Testing Behavior vs. Testing implementation</a:t>
            </a:r>
            <a:r>
              <a:rPr lang="en-US" dirty="0"/>
              <a:t>)</a:t>
            </a:r>
          </a:p>
          <a:p>
            <a:r>
              <a:rPr lang="en-US" dirty="0"/>
              <a:t>Do not print anything out in unit tests</a:t>
            </a:r>
          </a:p>
          <a:p>
            <a:r>
              <a:rPr lang="en-US" dirty="0"/>
              <a:t>Do not initialize in a unit test class constructor; use an @Before method instead</a:t>
            </a:r>
          </a:p>
          <a:p>
            <a:r>
              <a:rPr lang="en-US" dirty="0"/>
              <a:t>Do not use static members in a test class</a:t>
            </a:r>
          </a:p>
          <a:p>
            <a:r>
              <a:rPr lang="en-US" altLang="en-US" dirty="0">
                <a:solidFill>
                  <a:srgbClr val="121212"/>
                </a:solidFill>
                <a:latin typeface="Open Sans"/>
              </a:rPr>
              <a:t>Do not use </a:t>
            </a:r>
            <a:r>
              <a:rPr lang="en-US" altLang="en-US" sz="2000" dirty="0" err="1">
                <a:solidFill>
                  <a:srgbClr val="121212"/>
                </a:solidFill>
                <a:latin typeface="Courier New" panose="02070309020205020404" pitchFamily="49" charset="0"/>
                <a:cs typeface="Courier New" panose="02070309020205020404" pitchFamily="49" charset="0"/>
              </a:rPr>
              <a:t>Thread.sleep</a:t>
            </a:r>
            <a:r>
              <a:rPr lang="en-US" altLang="en-US" dirty="0">
                <a:solidFill>
                  <a:srgbClr val="121212"/>
                </a:solidFill>
                <a:latin typeface="Open Sans"/>
              </a:rPr>
              <a:t> in unit tests</a:t>
            </a:r>
          </a:p>
          <a:p>
            <a:r>
              <a:rPr lang="en-US" dirty="0"/>
              <a:t>Do not declare that methods throw any particular type of exception, just throw Exception</a:t>
            </a:r>
          </a:p>
          <a:p>
            <a:r>
              <a:rPr lang="en-US" altLang="en-US" dirty="0"/>
              <a:t>Write clean test code.</a:t>
            </a:r>
          </a:p>
          <a:p>
            <a:endParaRPr lang="en-US" altLang="en-US" dirty="0"/>
          </a:p>
          <a:p>
            <a:endParaRPr lang="en-US" altLang="en-US" dirty="0"/>
          </a:p>
        </p:txBody>
      </p:sp>
    </p:spTree>
    <p:extLst>
      <p:ext uri="{BB962C8B-B14F-4D97-AF65-F5344CB8AC3E}">
        <p14:creationId xmlns:p14="http://schemas.microsoft.com/office/powerpoint/2010/main" val="179893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Structure</a:t>
            </a:r>
          </a:p>
        </p:txBody>
      </p:sp>
      <p:sp>
        <p:nvSpPr>
          <p:cNvPr id="34819" name="Content Placeholder 2"/>
          <p:cNvSpPr>
            <a:spLocks noGrp="1"/>
          </p:cNvSpPr>
          <p:nvPr>
            <p:ph idx="1"/>
          </p:nvPr>
        </p:nvSpPr>
        <p:spPr>
          <a:xfrm>
            <a:off x="771917" y="1426404"/>
            <a:ext cx="9334500" cy="1993202"/>
          </a:xfrm>
        </p:spPr>
        <p:txBody>
          <a:bodyPr/>
          <a:lstStyle/>
          <a:p>
            <a:pPr marL="457200" indent="-457200">
              <a:buFont typeface="+mj-lt"/>
              <a:buAutoNum type="arabicPeriod"/>
            </a:pPr>
            <a:r>
              <a:rPr lang="en-US" altLang="en-US" dirty="0"/>
              <a:t>Set up the test data</a:t>
            </a:r>
          </a:p>
          <a:p>
            <a:pPr marL="457200" indent="-457200">
              <a:buFont typeface="+mj-lt"/>
              <a:buAutoNum type="arabicPeriod"/>
            </a:pPr>
            <a:r>
              <a:rPr lang="en-US" altLang="en-US" dirty="0"/>
              <a:t>Call your method under test</a:t>
            </a:r>
          </a:p>
          <a:p>
            <a:pPr marL="457200" indent="-457200">
              <a:buFont typeface="+mj-lt"/>
              <a:buAutoNum type="arabicPeriod"/>
            </a:pPr>
            <a:r>
              <a:rPr lang="en-US" altLang="en-US" dirty="0"/>
              <a:t>Assert that the expected results are returned</a:t>
            </a:r>
          </a:p>
          <a:p>
            <a:pPr marL="457200" indent="-457200">
              <a:buFont typeface="+mj-lt"/>
              <a:buAutoNum type="arabicPeriod"/>
            </a:pPr>
            <a:r>
              <a:rPr lang="en-US" altLang="en-US" dirty="0"/>
              <a:t>Clean up / teardown (Optional)</a:t>
            </a:r>
          </a:p>
          <a:p>
            <a:endParaRPr lang="en-US" altLang="en-US" dirty="0"/>
          </a:p>
        </p:txBody>
      </p:sp>
      <p:sp>
        <p:nvSpPr>
          <p:cNvPr id="4" name="Content Placeholder 2"/>
          <p:cNvSpPr txBox="1">
            <a:spLocks/>
          </p:cNvSpPr>
          <p:nvPr/>
        </p:nvSpPr>
        <p:spPr>
          <a:xfrm>
            <a:off x="774005" y="3858536"/>
            <a:ext cx="9334500" cy="1993202"/>
          </a:xfrm>
          <a:prstGeom prst="rect">
            <a:avLst/>
          </a:prstGeom>
        </p:spPr>
        <p:txBody>
          <a:bodyPr vert="horz" lIns="0" tIns="0" rIns="0" bIns="0" rtlCol="0">
            <a:normAutofit fontScale="92500"/>
          </a:bodyPr>
          <a:lstStyle>
            <a:lvl1pPr marL="342900" indent="-342900" algn="l" defTabSz="914400" rtl="0" eaLnBrk="1" latinLnBrk="0" hangingPunct="1">
              <a:spcBef>
                <a:spcPts val="750"/>
              </a:spcBef>
              <a:buFont typeface="Arial" panose="020B0604020202020204" pitchFamily="34" charset="0"/>
              <a:buChar char="•"/>
              <a:defRPr sz="2400" b="0" kern="1200">
                <a:solidFill>
                  <a:schemeClr val="tx1"/>
                </a:solidFill>
                <a:latin typeface="+mn-lt"/>
                <a:ea typeface="+mn-ea"/>
                <a:cs typeface="+mn-cs"/>
              </a:defRPr>
            </a:lvl1pPr>
            <a:lvl2pPr marL="342900" indent="-342900" algn="l" defTabSz="914400" rtl="0" eaLnBrk="1" latinLnBrk="0" hangingPunct="1">
              <a:spcBef>
                <a:spcPts val="750"/>
              </a:spcBef>
              <a:buFont typeface="Arial" panose="020B0604020202020204" pitchFamily="34" charset="0"/>
              <a:buChar char="•"/>
              <a:defRPr sz="2400" kern="1200">
                <a:solidFill>
                  <a:schemeClr val="tx1"/>
                </a:solidFill>
                <a:latin typeface="+mn-lt"/>
                <a:ea typeface="+mn-ea"/>
                <a:cs typeface="+mn-cs"/>
              </a:defRPr>
            </a:lvl2pPr>
            <a:lvl3pPr marL="914400" indent="-287338" algn="l" defTabSz="914400" rtl="0" eaLnBrk="1" latinLnBrk="0" hangingPunct="1">
              <a:spcBef>
                <a:spcPts val="750"/>
              </a:spcBef>
              <a:buSzPct val="75000"/>
              <a:buFont typeface="Courier New" panose="02070309020205020404" pitchFamily="49" charset="0"/>
              <a:buChar char="o"/>
              <a:tabLst/>
              <a:defRPr sz="2400" kern="1200">
                <a:solidFill>
                  <a:schemeClr val="tx1"/>
                </a:solidFill>
                <a:latin typeface="+mn-lt"/>
                <a:ea typeface="+mn-ea"/>
                <a:cs typeface="+mn-cs"/>
              </a:defRPr>
            </a:lvl3pPr>
            <a:lvl4pPr marL="627063" indent="-285750" algn="l" defTabSz="914400" rtl="0" eaLnBrk="1" latinLnBrk="0" hangingPunct="1">
              <a:spcBef>
                <a:spcPts val="375"/>
              </a:spcBef>
              <a:buFont typeface="Arial" pitchFamily="34" charset="0"/>
              <a:buChar char="–"/>
              <a:tabLst/>
              <a:defRPr sz="200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a:lstStyle>
          <a:p>
            <a:pPr marL="0" indent="0" fontAlgn="auto">
              <a:spcAft>
                <a:spcPts val="0"/>
              </a:spcAft>
              <a:buNone/>
            </a:pPr>
            <a:r>
              <a:rPr lang="en-US" altLang="en-US" dirty="0"/>
              <a:t>Behavior-Driven Development style</a:t>
            </a:r>
          </a:p>
          <a:p>
            <a:pPr lvl="1" fontAlgn="auto">
              <a:spcAft>
                <a:spcPts val="0"/>
              </a:spcAft>
            </a:pPr>
            <a:r>
              <a:rPr lang="en-US" altLang="en-US" b="1" dirty="0"/>
              <a:t>Given</a:t>
            </a:r>
            <a:r>
              <a:rPr lang="en-US" altLang="en-US" dirty="0"/>
              <a:t>: describes the state of the world before you begin the behavior you're specifying in this scenario.</a:t>
            </a:r>
          </a:p>
          <a:p>
            <a:pPr lvl="1" fontAlgn="auto">
              <a:spcAft>
                <a:spcPts val="0"/>
              </a:spcAft>
            </a:pPr>
            <a:r>
              <a:rPr lang="en-US" altLang="en-US" b="1" dirty="0"/>
              <a:t>When</a:t>
            </a:r>
            <a:r>
              <a:rPr lang="en-US" altLang="en-US" dirty="0"/>
              <a:t>: executes the behavior that you’re specifying.</a:t>
            </a:r>
          </a:p>
          <a:p>
            <a:pPr lvl="1" fontAlgn="auto">
              <a:spcAft>
                <a:spcPts val="0"/>
              </a:spcAft>
            </a:pPr>
            <a:r>
              <a:rPr lang="en-US" altLang="en-US" b="1" dirty="0"/>
              <a:t>Then</a:t>
            </a:r>
            <a:r>
              <a:rPr lang="en-US" altLang="en-US" dirty="0"/>
              <a:t>: </a:t>
            </a:r>
            <a:r>
              <a:rPr lang="en-US" dirty="0"/>
              <a:t>describes the changes you expect due to the specified behavior.</a:t>
            </a:r>
            <a:endParaRPr lang="en-US" altLang="en-US" dirty="0"/>
          </a:p>
        </p:txBody>
      </p:sp>
    </p:spTree>
    <p:extLst>
      <p:ext uri="{BB962C8B-B14F-4D97-AF65-F5344CB8AC3E}">
        <p14:creationId xmlns:p14="http://schemas.microsoft.com/office/powerpoint/2010/main" val="22127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33137"/>
            <a:ext cx="11049000" cy="893267"/>
          </a:xfrm>
        </p:spPr>
        <p:txBody>
          <a:bodyPr/>
          <a:lstStyle/>
          <a:p>
            <a:r>
              <a:rPr lang="en-US" dirty="0"/>
              <a:t>Test Structure (cont.)</a:t>
            </a:r>
          </a:p>
        </p:txBody>
      </p:sp>
      <p:sp>
        <p:nvSpPr>
          <p:cNvPr id="4" name="Content Placeholder 2"/>
          <p:cNvSpPr txBox="1">
            <a:spLocks/>
          </p:cNvSpPr>
          <p:nvPr/>
        </p:nvSpPr>
        <p:spPr>
          <a:xfrm>
            <a:off x="774005" y="1327759"/>
            <a:ext cx="9823014" cy="4697260"/>
          </a:xfrm>
          <a:prstGeom prst="rect">
            <a:avLst/>
          </a:prstGeom>
        </p:spPr>
        <p:txBody>
          <a:bodyPr vert="horz" lIns="0" tIns="0" rIns="0" bIns="0" rtlCol="0">
            <a:normAutofit fontScale="92500" lnSpcReduction="10000"/>
          </a:bodyPr>
          <a:lstStyle>
            <a:lvl1pPr marL="342900" indent="-342900" algn="l" defTabSz="914400" rtl="0" eaLnBrk="1" latinLnBrk="0" hangingPunct="1">
              <a:spcBef>
                <a:spcPts val="750"/>
              </a:spcBef>
              <a:buFont typeface="Arial" panose="020B0604020202020204" pitchFamily="34" charset="0"/>
              <a:buChar char="•"/>
              <a:defRPr sz="2400" b="0" kern="1200">
                <a:solidFill>
                  <a:schemeClr val="tx1"/>
                </a:solidFill>
                <a:latin typeface="+mn-lt"/>
                <a:ea typeface="+mn-ea"/>
                <a:cs typeface="+mn-cs"/>
              </a:defRPr>
            </a:lvl1pPr>
            <a:lvl2pPr marL="342900" indent="-342900" algn="l" defTabSz="914400" rtl="0" eaLnBrk="1" latinLnBrk="0" hangingPunct="1">
              <a:spcBef>
                <a:spcPts val="750"/>
              </a:spcBef>
              <a:buFont typeface="Arial" panose="020B0604020202020204" pitchFamily="34" charset="0"/>
              <a:buChar char="•"/>
              <a:defRPr sz="2400" kern="1200">
                <a:solidFill>
                  <a:schemeClr val="tx1"/>
                </a:solidFill>
                <a:latin typeface="+mn-lt"/>
                <a:ea typeface="+mn-ea"/>
                <a:cs typeface="+mn-cs"/>
              </a:defRPr>
            </a:lvl2pPr>
            <a:lvl3pPr marL="914400" indent="-287338" algn="l" defTabSz="914400" rtl="0" eaLnBrk="1" latinLnBrk="0" hangingPunct="1">
              <a:spcBef>
                <a:spcPts val="750"/>
              </a:spcBef>
              <a:buSzPct val="75000"/>
              <a:buFont typeface="Courier New" panose="02070309020205020404" pitchFamily="49" charset="0"/>
              <a:buChar char="o"/>
              <a:tabLst/>
              <a:defRPr sz="2400" kern="1200">
                <a:solidFill>
                  <a:schemeClr val="tx1"/>
                </a:solidFill>
                <a:latin typeface="+mn-lt"/>
                <a:ea typeface="+mn-ea"/>
                <a:cs typeface="+mn-cs"/>
              </a:defRPr>
            </a:lvl3pPr>
            <a:lvl4pPr marL="627063" indent="-285750" algn="l" defTabSz="914400" rtl="0" eaLnBrk="1" latinLnBrk="0" hangingPunct="1">
              <a:spcBef>
                <a:spcPts val="375"/>
              </a:spcBef>
              <a:buFont typeface="Arial" pitchFamily="34" charset="0"/>
              <a:buChar char="–"/>
              <a:tabLst/>
              <a:defRPr sz="200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a:lstStyle>
          <a:p>
            <a:pPr marL="0" indent="0" fontAlgn="auto">
              <a:spcAft>
                <a:spcPts val="0"/>
              </a:spcAft>
              <a:buNone/>
            </a:pPr>
            <a:r>
              <a:rPr lang="en-US" altLang="en-US" dirty="0">
                <a:latin typeface="Courier New" panose="02070309020205020404" pitchFamily="49" charset="0"/>
                <a:cs typeface="Courier New" panose="02070309020205020404" pitchFamily="49" charset="0"/>
              </a:rPr>
              <a:t>Feature: User trades stocks</a:t>
            </a:r>
          </a:p>
          <a:p>
            <a:pPr marL="0" indent="0" fontAlgn="auto">
              <a:spcAft>
                <a:spcPts val="0"/>
              </a:spcAft>
              <a:buNone/>
            </a:pPr>
            <a:r>
              <a:rPr lang="en-US" altLang="en-US" dirty="0">
                <a:latin typeface="Courier New" panose="02070309020205020404" pitchFamily="49" charset="0"/>
                <a:cs typeface="Courier New" panose="02070309020205020404" pitchFamily="49" charset="0"/>
              </a:rPr>
              <a:t>  Scenario: User requests a sell before close of trading</a:t>
            </a:r>
          </a:p>
          <a:p>
            <a:pPr marL="0" indent="0" fontAlgn="auto">
              <a:spcAft>
                <a:spcPts val="0"/>
              </a:spcAft>
              <a:buNone/>
            </a:pP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Given</a:t>
            </a:r>
            <a:r>
              <a:rPr lang="en-US" altLang="en-US" dirty="0">
                <a:latin typeface="Courier New" panose="02070309020205020404" pitchFamily="49" charset="0"/>
                <a:cs typeface="Courier New" panose="02070309020205020404" pitchFamily="49" charset="0"/>
              </a:rPr>
              <a:t> I have 100 shares of MSFT stock</a:t>
            </a:r>
          </a:p>
          <a:p>
            <a:pPr marL="0" indent="0" fontAlgn="auto">
              <a:spcAft>
                <a:spcPts val="0"/>
              </a:spcAft>
              <a:buNone/>
            </a:pPr>
            <a:r>
              <a:rPr lang="en-US" altLang="en-US" dirty="0">
                <a:latin typeface="Courier New" panose="02070309020205020404" pitchFamily="49" charset="0"/>
                <a:cs typeface="Courier New" panose="02070309020205020404" pitchFamily="49" charset="0"/>
              </a:rPr>
              <a:t>       And I have 150 shares of APPL stock</a:t>
            </a:r>
          </a:p>
          <a:p>
            <a:pPr marL="0" indent="0" fontAlgn="auto">
              <a:spcAft>
                <a:spcPts val="0"/>
              </a:spcAft>
              <a:buNone/>
            </a:pPr>
            <a:r>
              <a:rPr lang="en-US" altLang="en-US" dirty="0">
                <a:latin typeface="Courier New" panose="02070309020205020404" pitchFamily="49" charset="0"/>
                <a:cs typeface="Courier New" panose="02070309020205020404" pitchFamily="49" charset="0"/>
              </a:rPr>
              <a:t>       And the time is before close of trading</a:t>
            </a:r>
          </a:p>
          <a:p>
            <a:pPr marL="0" indent="0" fontAlgn="auto">
              <a:spcAft>
                <a:spcPts val="0"/>
              </a:spcAft>
              <a:buNone/>
            </a:pPr>
            <a:endParaRPr lang="en-US" altLang="en-US" dirty="0">
              <a:latin typeface="Courier New" panose="02070309020205020404" pitchFamily="49" charset="0"/>
              <a:cs typeface="Courier New" panose="02070309020205020404" pitchFamily="49" charset="0"/>
            </a:endParaRPr>
          </a:p>
          <a:p>
            <a:pPr marL="0" indent="0" fontAlgn="auto">
              <a:spcAft>
                <a:spcPts val="0"/>
              </a:spcAft>
              <a:buNone/>
            </a:pP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When</a:t>
            </a:r>
            <a:r>
              <a:rPr lang="en-US" altLang="en-US" dirty="0">
                <a:latin typeface="Courier New" panose="02070309020205020404" pitchFamily="49" charset="0"/>
                <a:cs typeface="Courier New" panose="02070309020205020404" pitchFamily="49" charset="0"/>
              </a:rPr>
              <a:t> I ask to </a:t>
            </a:r>
            <a:r>
              <a:rPr lang="en-US" altLang="en-US" i="1" dirty="0">
                <a:latin typeface="Courier New" panose="02070309020205020404" pitchFamily="49" charset="0"/>
                <a:cs typeface="Courier New" panose="02070309020205020404" pitchFamily="49" charset="0"/>
              </a:rPr>
              <a:t>sell 20</a:t>
            </a:r>
            <a:r>
              <a:rPr lang="en-US" altLang="en-US" dirty="0">
                <a:latin typeface="Courier New" panose="02070309020205020404" pitchFamily="49" charset="0"/>
                <a:cs typeface="Courier New" panose="02070309020205020404" pitchFamily="49" charset="0"/>
              </a:rPr>
              <a:t> shares of </a:t>
            </a:r>
            <a:r>
              <a:rPr lang="en-US" altLang="en-US" i="1" dirty="0">
                <a:latin typeface="Courier New" panose="02070309020205020404" pitchFamily="49" charset="0"/>
                <a:cs typeface="Courier New" panose="02070309020205020404" pitchFamily="49" charset="0"/>
              </a:rPr>
              <a:t>MSFT</a:t>
            </a:r>
            <a:r>
              <a:rPr lang="en-US" altLang="en-US" dirty="0">
                <a:latin typeface="Courier New" panose="02070309020205020404" pitchFamily="49" charset="0"/>
                <a:cs typeface="Courier New" panose="02070309020205020404" pitchFamily="49" charset="0"/>
              </a:rPr>
              <a:t> stock</a:t>
            </a:r>
          </a:p>
          <a:p>
            <a:pPr marL="0" indent="0" fontAlgn="auto">
              <a:spcAft>
                <a:spcPts val="0"/>
              </a:spcAft>
              <a:buNone/>
            </a:pPr>
            <a:r>
              <a:rPr lang="en-US" altLang="en-US" dirty="0">
                <a:latin typeface="Courier New" panose="02070309020205020404" pitchFamily="49" charset="0"/>
                <a:cs typeface="Courier New" panose="02070309020205020404" pitchFamily="49" charset="0"/>
              </a:rPr>
              <a:t>     </a:t>
            </a:r>
          </a:p>
          <a:p>
            <a:pPr marL="0" indent="0" fontAlgn="auto">
              <a:spcAft>
                <a:spcPts val="0"/>
              </a:spcAft>
              <a:buNone/>
            </a:pP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Then</a:t>
            </a:r>
            <a:r>
              <a:rPr lang="en-US" altLang="en-US" dirty="0">
                <a:latin typeface="Courier New" panose="02070309020205020404" pitchFamily="49" charset="0"/>
                <a:cs typeface="Courier New" panose="02070309020205020404" pitchFamily="49" charset="0"/>
              </a:rPr>
              <a:t> I should have </a:t>
            </a:r>
            <a:r>
              <a:rPr lang="en-US" altLang="en-US" i="1" dirty="0">
                <a:latin typeface="Courier New" panose="02070309020205020404" pitchFamily="49" charset="0"/>
                <a:cs typeface="Courier New" panose="02070309020205020404" pitchFamily="49" charset="0"/>
              </a:rPr>
              <a:t>80</a:t>
            </a:r>
            <a:r>
              <a:rPr lang="en-US" altLang="en-US" dirty="0">
                <a:latin typeface="Courier New" panose="02070309020205020404" pitchFamily="49" charset="0"/>
                <a:cs typeface="Courier New" panose="02070309020205020404" pitchFamily="49" charset="0"/>
              </a:rPr>
              <a:t> shares of </a:t>
            </a:r>
            <a:r>
              <a:rPr lang="en-US" altLang="en-US" i="1" dirty="0">
                <a:latin typeface="Courier New" panose="02070309020205020404" pitchFamily="49" charset="0"/>
                <a:cs typeface="Courier New" panose="02070309020205020404" pitchFamily="49" charset="0"/>
              </a:rPr>
              <a:t>MSFT</a:t>
            </a:r>
            <a:r>
              <a:rPr lang="en-US" altLang="en-US" dirty="0">
                <a:latin typeface="Courier New" panose="02070309020205020404" pitchFamily="49" charset="0"/>
                <a:cs typeface="Courier New" panose="02070309020205020404" pitchFamily="49" charset="0"/>
              </a:rPr>
              <a:t> stock</a:t>
            </a:r>
          </a:p>
          <a:p>
            <a:pPr marL="0" indent="0" fontAlgn="auto">
              <a:spcAft>
                <a:spcPts val="0"/>
              </a:spcAft>
              <a:buNone/>
            </a:pPr>
            <a:r>
              <a:rPr lang="en-US" altLang="en-US" dirty="0">
                <a:latin typeface="Courier New" panose="02070309020205020404" pitchFamily="49" charset="0"/>
                <a:cs typeface="Courier New" panose="02070309020205020404" pitchFamily="49" charset="0"/>
              </a:rPr>
              <a:t>      And I should have 150 shares of APPL stock</a:t>
            </a:r>
          </a:p>
          <a:p>
            <a:pPr marL="0" indent="0" fontAlgn="auto">
              <a:spcAft>
                <a:spcPts val="0"/>
              </a:spcAft>
              <a:buNone/>
            </a:pPr>
            <a:r>
              <a:rPr lang="en-US" altLang="en-US" dirty="0">
                <a:latin typeface="Courier New" panose="02070309020205020404" pitchFamily="49" charset="0"/>
                <a:cs typeface="Courier New" panose="02070309020205020404" pitchFamily="49" charset="0"/>
              </a:rPr>
              <a:t>      And a sell order for </a:t>
            </a:r>
            <a:r>
              <a:rPr lang="en-US" altLang="en-US" i="1" dirty="0">
                <a:latin typeface="Courier New" panose="02070309020205020404" pitchFamily="49" charset="0"/>
                <a:cs typeface="Courier New" panose="02070309020205020404" pitchFamily="49" charset="0"/>
              </a:rPr>
              <a:t>20</a:t>
            </a:r>
            <a:r>
              <a:rPr lang="en-US" altLang="en-US" dirty="0">
                <a:latin typeface="Courier New" panose="02070309020205020404" pitchFamily="49" charset="0"/>
                <a:cs typeface="Courier New" panose="02070309020205020404" pitchFamily="49" charset="0"/>
              </a:rPr>
              <a:t> shares of </a:t>
            </a:r>
            <a:r>
              <a:rPr lang="en-US" altLang="en-US" i="1" dirty="0">
                <a:latin typeface="Courier New" panose="02070309020205020404" pitchFamily="49" charset="0"/>
                <a:cs typeface="Courier New" panose="02070309020205020404" pitchFamily="49" charset="0"/>
              </a:rPr>
              <a:t>MSFT</a:t>
            </a:r>
            <a:r>
              <a:rPr lang="en-US" altLang="en-US" dirty="0">
                <a:latin typeface="Courier New" panose="02070309020205020404" pitchFamily="49" charset="0"/>
                <a:cs typeface="Courier New" panose="02070309020205020404" pitchFamily="49" charset="0"/>
              </a:rPr>
              <a:t> stock should have been executed</a:t>
            </a:r>
          </a:p>
        </p:txBody>
      </p:sp>
    </p:spTree>
    <p:extLst>
      <p:ext uri="{BB962C8B-B14F-4D97-AF65-F5344CB8AC3E}">
        <p14:creationId xmlns:p14="http://schemas.microsoft.com/office/powerpoint/2010/main" val="271248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Unit Test Frameworks</a:t>
            </a:r>
          </a:p>
        </p:txBody>
      </p:sp>
      <p:graphicFrame>
        <p:nvGraphicFramePr>
          <p:cNvPr id="6" name="Table 5"/>
          <p:cNvGraphicFramePr>
            <a:graphicFrameLocks noGrp="1"/>
          </p:cNvGraphicFramePr>
          <p:nvPr>
            <p:extLst>
              <p:ext uri="{D42A27DB-BD31-4B8C-83A1-F6EECF244321}">
                <p14:modId xmlns:p14="http://schemas.microsoft.com/office/powerpoint/2010/main" val="1379101297"/>
              </p:ext>
            </p:extLst>
          </p:nvPr>
        </p:nvGraphicFramePr>
        <p:xfrm>
          <a:off x="1872047" y="1123818"/>
          <a:ext cx="8447906" cy="5195534"/>
        </p:xfrm>
        <a:graphic>
          <a:graphicData uri="http://schemas.openxmlformats.org/drawingml/2006/table">
            <a:tbl>
              <a:tblPr/>
              <a:tblGrid>
                <a:gridCol w="1683228">
                  <a:extLst>
                    <a:ext uri="{9D8B030D-6E8A-4147-A177-3AD203B41FA5}">
                      <a16:colId xmlns:a16="http://schemas.microsoft.com/office/drawing/2014/main" val="20000"/>
                    </a:ext>
                  </a:extLst>
                </a:gridCol>
                <a:gridCol w="6764678">
                  <a:extLst>
                    <a:ext uri="{9D8B030D-6E8A-4147-A177-3AD203B41FA5}">
                      <a16:colId xmlns:a16="http://schemas.microsoft.com/office/drawing/2014/main" val="20001"/>
                    </a:ext>
                  </a:extLst>
                </a:gridCol>
              </a:tblGrid>
              <a:tr h="511488">
                <a:tc>
                  <a:txBody>
                    <a:bodyPr/>
                    <a:lstStyle/>
                    <a:p>
                      <a:pPr marL="0" marR="0">
                        <a:lnSpc>
                          <a:spcPct val="115000"/>
                        </a:lnSpc>
                        <a:spcBef>
                          <a:spcPts val="0"/>
                        </a:spcBef>
                        <a:spcAft>
                          <a:spcPts val="0"/>
                        </a:spcAft>
                      </a:pPr>
                      <a:r>
                        <a:rPr lang="en-US" sz="2200" b="1" dirty="0">
                          <a:solidFill>
                            <a:srgbClr val="365F91"/>
                          </a:solidFill>
                          <a:latin typeface="Calibri"/>
                          <a:ea typeface="Calibri"/>
                          <a:cs typeface="Times New Roman"/>
                        </a:rPr>
                        <a:t>Name</a:t>
                      </a:r>
                      <a:endParaRPr lang="en-US" sz="2200" dirty="0">
                        <a:solidFill>
                          <a:srgbClr val="365F91"/>
                        </a:solidFill>
                        <a:latin typeface="Calibri"/>
                        <a:ea typeface="Calibri"/>
                        <a:cs typeface="Times New Roman"/>
                      </a:endParaRPr>
                    </a:p>
                  </a:txBody>
                  <a:tcPr marL="68575" marR="68575"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a:solidFill>
                            <a:srgbClr val="365F91"/>
                          </a:solidFill>
                          <a:latin typeface="Calibri"/>
                          <a:ea typeface="Calibri"/>
                          <a:cs typeface="Times New Roman"/>
                        </a:rPr>
                        <a:t>Description</a:t>
                      </a:r>
                      <a:endParaRPr lang="en-US" sz="2200" dirty="0">
                        <a:solidFill>
                          <a:srgbClr val="365F91"/>
                        </a:solidFill>
                        <a:latin typeface="Calibri"/>
                        <a:ea typeface="Calibri"/>
                        <a:cs typeface="Times New Roman"/>
                      </a:endParaRPr>
                    </a:p>
                  </a:txBody>
                  <a:tcPr marL="68575" marR="68575"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0"/>
                  </a:ext>
                </a:extLst>
              </a:tr>
              <a:tr h="511488">
                <a:tc>
                  <a:txBody>
                    <a:bodyPr/>
                    <a:lstStyle/>
                    <a:p>
                      <a:pPr marL="0" marR="0">
                        <a:lnSpc>
                          <a:spcPct val="115000"/>
                        </a:lnSpc>
                        <a:spcBef>
                          <a:spcPts val="0"/>
                        </a:spcBef>
                        <a:spcAft>
                          <a:spcPts val="0"/>
                        </a:spcAft>
                      </a:pPr>
                      <a:r>
                        <a:rPr lang="en-US" sz="2200" b="1" dirty="0">
                          <a:solidFill>
                            <a:schemeClr val="tx1"/>
                          </a:solidFill>
                          <a:latin typeface="Calibri"/>
                          <a:ea typeface="Calibri"/>
                          <a:cs typeface="Times New Roman"/>
                        </a:rPr>
                        <a:t>JUnit </a:t>
                      </a:r>
                      <a:endParaRPr lang="en-US" sz="2200" dirty="0">
                        <a:solidFill>
                          <a:schemeClr val="tx1"/>
                        </a:solidFill>
                        <a:latin typeface="Calibri"/>
                        <a:ea typeface="Calibri"/>
                        <a:cs typeface="Times New Roman"/>
                      </a:endParaRPr>
                    </a:p>
                  </a:txBody>
                  <a:tcPr marL="68575" marR="68575" marT="0" marB="0">
                    <a:lnL>
                      <a:noFill/>
                    </a:lnL>
                    <a:lnR>
                      <a:noFill/>
                    </a:lnR>
                    <a:lnT w="12700" cap="flat" cmpd="sng" algn="ctr">
                      <a:solidFill>
                        <a:srgbClr val="4F81BD"/>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2200" dirty="0">
                          <a:solidFill>
                            <a:schemeClr val="tx1"/>
                          </a:solidFill>
                          <a:latin typeface="Calibri"/>
                          <a:ea typeface="Calibri"/>
                          <a:cs typeface="Times New Roman"/>
                        </a:rPr>
                        <a:t>Testing tool default for Java</a:t>
                      </a:r>
                    </a:p>
                  </a:txBody>
                  <a:tcPr marL="68575" marR="68575" marT="0" marB="0">
                    <a:lnL>
                      <a:noFill/>
                    </a:lnL>
                    <a:lnR>
                      <a:noFill/>
                    </a:lnR>
                    <a:lnT w="12700" cap="flat" cmpd="sng" algn="ctr">
                      <a:solidFill>
                        <a:srgbClr val="4F81BD"/>
                      </a:solidFill>
                      <a:prstDash val="solid"/>
                      <a:round/>
                      <a:headEnd type="none" w="med" len="med"/>
                      <a:tailEnd type="none" w="med" len="med"/>
                    </a:lnT>
                    <a:lnB>
                      <a:noFill/>
                    </a:lnB>
                  </a:tcPr>
                </a:tc>
                <a:extLst>
                  <a:ext uri="{0D108BD9-81ED-4DB2-BD59-A6C34878D82A}">
                    <a16:rowId xmlns:a16="http://schemas.microsoft.com/office/drawing/2014/main" val="10002"/>
                  </a:ext>
                </a:extLst>
              </a:tr>
              <a:tr h="1628347">
                <a:tc>
                  <a:txBody>
                    <a:bodyPr/>
                    <a:lstStyle/>
                    <a:p>
                      <a:pPr marL="0" marR="0">
                        <a:lnSpc>
                          <a:spcPct val="115000"/>
                        </a:lnSpc>
                        <a:spcBef>
                          <a:spcPts val="0"/>
                        </a:spcBef>
                        <a:spcAft>
                          <a:spcPts val="0"/>
                        </a:spcAft>
                      </a:pPr>
                      <a:r>
                        <a:rPr lang="en-US" sz="2200" b="1" dirty="0" err="1">
                          <a:solidFill>
                            <a:schemeClr val="tx1"/>
                          </a:solidFill>
                          <a:latin typeface="Calibri"/>
                          <a:ea typeface="Calibri"/>
                          <a:cs typeface="Times New Roman"/>
                        </a:rPr>
                        <a:t>TestNG</a:t>
                      </a:r>
                      <a:endParaRPr lang="en-US" sz="2200" dirty="0">
                        <a:solidFill>
                          <a:schemeClr val="tx1"/>
                        </a:solidFill>
                        <a:latin typeface="Calibri"/>
                        <a:ea typeface="Calibri"/>
                        <a:cs typeface="Times New Roman"/>
                      </a:endParaRPr>
                    </a:p>
                  </a:txBody>
                  <a:tcPr marL="68575" marR="68575" marT="0" marB="0">
                    <a:lnL>
                      <a:noFill/>
                    </a:lnL>
                    <a:lnR>
                      <a:noFill/>
                    </a:lnR>
                    <a:lnT>
                      <a:noFill/>
                    </a:lnT>
                    <a:lnB>
                      <a:noFill/>
                    </a:lnB>
                    <a:solidFill>
                      <a:srgbClr val="D3DFEE"/>
                    </a:solidFill>
                  </a:tcPr>
                </a:tc>
                <a:tc>
                  <a:txBody>
                    <a:bodyPr/>
                    <a:lstStyle/>
                    <a:p>
                      <a:pPr marL="0" marR="0">
                        <a:lnSpc>
                          <a:spcPct val="115000"/>
                        </a:lnSpc>
                        <a:spcBef>
                          <a:spcPts val="0"/>
                        </a:spcBef>
                        <a:spcAft>
                          <a:spcPts val="0"/>
                        </a:spcAft>
                      </a:pPr>
                      <a:r>
                        <a:rPr lang="en-US" sz="2200" dirty="0">
                          <a:solidFill>
                            <a:schemeClr val="tx1"/>
                          </a:solidFill>
                          <a:latin typeface="Calibri"/>
                          <a:ea typeface="Calibri"/>
                          <a:cs typeface="Times New Roman"/>
                        </a:rPr>
                        <a:t>A multi-purpose testing framework, which include unit tests, functional tests, and integration tests, even no-functional tests (as loading tests, timed tests). Easier to use than JUnit</a:t>
                      </a:r>
                    </a:p>
                  </a:txBody>
                  <a:tcPr marL="68575" marR="68575" marT="0" marB="0">
                    <a:lnL>
                      <a:noFill/>
                    </a:lnL>
                    <a:lnR>
                      <a:noFill/>
                    </a:lnR>
                    <a:lnT>
                      <a:noFill/>
                    </a:lnT>
                    <a:lnB>
                      <a:noFill/>
                    </a:lnB>
                    <a:lnTlToBr w="12700" cmpd="sng">
                      <a:noFill/>
                      <a:prstDash val="solid"/>
                    </a:lnTlToBr>
                    <a:lnBlToTr w="12700" cmpd="sng">
                      <a:noFill/>
                      <a:prstDash val="solid"/>
                    </a:lnBlToTr>
                    <a:solidFill>
                      <a:srgbClr val="D3DFEE"/>
                    </a:solidFill>
                  </a:tcPr>
                </a:tc>
                <a:extLst>
                  <a:ext uri="{0D108BD9-81ED-4DB2-BD59-A6C34878D82A}">
                    <a16:rowId xmlns:a16="http://schemas.microsoft.com/office/drawing/2014/main" val="10003"/>
                  </a:ext>
                </a:extLst>
              </a:tr>
              <a:tr h="814173">
                <a:tc>
                  <a:txBody>
                    <a:bodyPr/>
                    <a:lstStyle/>
                    <a:p>
                      <a:pPr marL="0" marR="0">
                        <a:lnSpc>
                          <a:spcPct val="115000"/>
                        </a:lnSpc>
                        <a:spcBef>
                          <a:spcPts val="0"/>
                        </a:spcBef>
                        <a:spcAft>
                          <a:spcPts val="0"/>
                        </a:spcAft>
                      </a:pPr>
                      <a:r>
                        <a:rPr lang="en-US" sz="2200" b="1" dirty="0" err="1">
                          <a:solidFill>
                            <a:schemeClr val="tx1"/>
                          </a:solidFill>
                          <a:latin typeface="Calibri"/>
                          <a:ea typeface="Calibri"/>
                          <a:cs typeface="Times New Roman"/>
                        </a:rPr>
                        <a:t>DbUnit</a:t>
                      </a:r>
                      <a:r>
                        <a:rPr lang="en-US" sz="2200" b="1" dirty="0">
                          <a:solidFill>
                            <a:schemeClr val="tx1"/>
                          </a:solidFill>
                          <a:latin typeface="Calibri"/>
                          <a:ea typeface="Calibri"/>
                          <a:cs typeface="Times New Roman"/>
                        </a:rPr>
                        <a:t> </a:t>
                      </a:r>
                      <a:endParaRPr lang="en-US" sz="2200" dirty="0">
                        <a:solidFill>
                          <a:schemeClr val="tx1"/>
                        </a:solidFill>
                        <a:latin typeface="Calibri"/>
                        <a:ea typeface="Calibri"/>
                        <a:cs typeface="Times New Roman"/>
                      </a:endParaRPr>
                    </a:p>
                  </a:txBody>
                  <a:tcPr marL="68575" marR="68575" marT="0" marB="0">
                    <a:lnL>
                      <a:noFill/>
                    </a:lnL>
                    <a:lnR>
                      <a:noFill/>
                    </a:lnR>
                    <a:lnT>
                      <a:noFill/>
                    </a:lnT>
                    <a:lnB>
                      <a:noFill/>
                    </a:lnB>
                  </a:tcPr>
                </a:tc>
                <a:tc>
                  <a:txBody>
                    <a:bodyPr/>
                    <a:lstStyle/>
                    <a:p>
                      <a:pPr marL="0" marR="0">
                        <a:lnSpc>
                          <a:spcPct val="115000"/>
                        </a:lnSpc>
                        <a:spcBef>
                          <a:spcPts val="0"/>
                        </a:spcBef>
                        <a:spcAft>
                          <a:spcPts val="0"/>
                        </a:spcAft>
                      </a:pPr>
                      <a:r>
                        <a:rPr lang="en-US" sz="2200" dirty="0">
                          <a:solidFill>
                            <a:schemeClr val="tx1"/>
                          </a:solidFill>
                          <a:latin typeface="Calibri"/>
                          <a:ea typeface="Calibri"/>
                          <a:cs typeface="Times New Roman"/>
                        </a:rPr>
                        <a:t>A JUnit extension to perform unit testing with database-driven programs</a:t>
                      </a:r>
                    </a:p>
                  </a:txBody>
                  <a:tcPr marL="68575" marR="68575" marT="0" marB="0">
                    <a:lnL>
                      <a:noFill/>
                    </a:lnL>
                    <a:lnR>
                      <a:noFill/>
                    </a:lnR>
                    <a:lnT>
                      <a:noFill/>
                    </a:lnT>
                    <a:lnB>
                      <a:noFill/>
                    </a:lnB>
                  </a:tcPr>
                </a:tc>
                <a:extLst>
                  <a:ext uri="{0D108BD9-81ED-4DB2-BD59-A6C34878D82A}">
                    <a16:rowId xmlns:a16="http://schemas.microsoft.com/office/drawing/2014/main" val="10004"/>
                  </a:ext>
                </a:extLst>
              </a:tr>
              <a:tr h="508779">
                <a:tc>
                  <a:txBody>
                    <a:bodyPr/>
                    <a:lstStyle/>
                    <a:p>
                      <a:pPr marL="0" marR="0">
                        <a:lnSpc>
                          <a:spcPct val="115000"/>
                        </a:lnSpc>
                        <a:spcBef>
                          <a:spcPts val="0"/>
                        </a:spcBef>
                        <a:spcAft>
                          <a:spcPts val="0"/>
                        </a:spcAft>
                      </a:pPr>
                      <a:r>
                        <a:rPr lang="en-US" sz="2200" b="1" dirty="0" err="1">
                          <a:solidFill>
                            <a:schemeClr val="tx1"/>
                          </a:solidFill>
                          <a:latin typeface="Calibri"/>
                          <a:ea typeface="Calibri"/>
                          <a:cs typeface="Times New Roman"/>
                        </a:rPr>
                        <a:t>Mockito</a:t>
                      </a:r>
                      <a:endParaRPr lang="en-US" sz="2200" dirty="0">
                        <a:solidFill>
                          <a:schemeClr val="tx1"/>
                        </a:solidFill>
                        <a:latin typeface="Calibri"/>
                        <a:ea typeface="Calibri"/>
                        <a:cs typeface="Times New Roman"/>
                      </a:endParaRPr>
                    </a:p>
                  </a:txBody>
                  <a:tcPr marL="68575" marR="68575" marT="0" marB="0">
                    <a:lnL>
                      <a:noFill/>
                    </a:lnL>
                    <a:lnR>
                      <a:noFill/>
                    </a:lnR>
                    <a:lnT>
                      <a:noFill/>
                    </a:lnT>
                    <a:lnB w="12700" cap="flat" cmpd="sng" algn="ctr">
                      <a:no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2200" dirty="0">
                          <a:solidFill>
                            <a:schemeClr val="tx1"/>
                          </a:solidFill>
                          <a:latin typeface="Calibri"/>
                          <a:ea typeface="Calibri"/>
                          <a:cs typeface="Times New Roman"/>
                        </a:rPr>
                        <a:t>A famous mock framework for Java</a:t>
                      </a:r>
                    </a:p>
                  </a:txBody>
                  <a:tcPr marL="68575" marR="68575" marT="0" marB="0">
                    <a:lnL>
                      <a:noFill/>
                    </a:lnL>
                    <a:lnR>
                      <a:noFill/>
                    </a:lnR>
                    <a:lnT>
                      <a:noFill/>
                    </a:lnT>
                    <a:lnB w="12700" cap="flat" cmpd="sng" algn="ctr">
                      <a:noFill/>
                      <a:prstDash val="solid"/>
                      <a:round/>
                      <a:headEnd type="none" w="med" len="med"/>
                      <a:tailEnd type="none" w="med" len="med"/>
                    </a:lnB>
                    <a:solidFill>
                      <a:srgbClr val="D3DFEE"/>
                    </a:solidFill>
                  </a:tcPr>
                </a:tc>
                <a:extLst>
                  <a:ext uri="{0D108BD9-81ED-4DB2-BD59-A6C34878D82A}">
                    <a16:rowId xmlns:a16="http://schemas.microsoft.com/office/drawing/2014/main" val="3239005090"/>
                  </a:ext>
                </a:extLst>
              </a:tr>
              <a:tr h="1221259">
                <a:tc>
                  <a:txBody>
                    <a:bodyPr/>
                    <a:lstStyle/>
                    <a:p>
                      <a:pPr marL="0" marR="0">
                        <a:lnSpc>
                          <a:spcPct val="115000"/>
                        </a:lnSpc>
                        <a:spcBef>
                          <a:spcPts val="0"/>
                        </a:spcBef>
                        <a:spcAft>
                          <a:spcPts val="0"/>
                        </a:spcAft>
                      </a:pPr>
                      <a:r>
                        <a:rPr lang="en-US" sz="2200" b="1" dirty="0" err="1">
                          <a:solidFill>
                            <a:schemeClr val="tx1"/>
                          </a:solidFill>
                          <a:latin typeface="Calibri"/>
                          <a:ea typeface="Calibri"/>
                          <a:cs typeface="Times New Roman"/>
                        </a:rPr>
                        <a:t>JMockit</a:t>
                      </a:r>
                      <a:endParaRPr lang="en-US" sz="2200" dirty="0">
                        <a:solidFill>
                          <a:schemeClr val="tx1"/>
                        </a:solidFill>
                        <a:latin typeface="Calibri"/>
                        <a:ea typeface="Calibri"/>
                        <a:cs typeface="Times New Roman"/>
                      </a:endParaRPr>
                    </a:p>
                  </a:txBody>
                  <a:tcPr marL="68575" marR="68575" marT="0" marB="0">
                    <a:lnL>
                      <a:noFill/>
                    </a:lnL>
                    <a:lnR>
                      <a:noFill/>
                    </a:lnR>
                    <a:lnT>
                      <a:noFill/>
                    </a:lnT>
                    <a:lnB w="12700" cap="flat" cmpd="sng" algn="ctr">
                      <a:solidFill>
                        <a:srgbClr val="4F81BD"/>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200" dirty="0">
                          <a:solidFill>
                            <a:schemeClr val="tx1"/>
                          </a:solidFill>
                          <a:latin typeface="Calibri"/>
                          <a:ea typeface="Calibri"/>
                          <a:cs typeface="Times New Roman"/>
                        </a:rPr>
                        <a:t>Open source framework and tests can easily be written that will mock final classes, static methods, constructors, and so on. No limitations</a:t>
                      </a:r>
                    </a:p>
                  </a:txBody>
                  <a:tcPr marL="68575" marR="68575" marT="0" marB="0">
                    <a:lnL>
                      <a:noFill/>
                    </a:lnL>
                    <a:lnR>
                      <a:noFill/>
                    </a:lnR>
                    <a:lnT>
                      <a:noFill/>
                    </a:lnT>
                    <a:lnB w="12700" cap="flat" cmpd="sng" algn="ctr">
                      <a:solidFill>
                        <a:srgbClr val="4F81BD"/>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ctrTitle"/>
          </p:nvPr>
        </p:nvSpPr>
        <p:spPr/>
        <p:txBody>
          <a:bodyPr/>
          <a:lstStyle/>
          <a:p>
            <a:r>
              <a:rPr lang="en-US" altLang="en-US" dirty="0"/>
              <a:t>Unit testing with </a:t>
            </a:r>
            <a:r>
              <a:rPr lang="en-US" altLang="en-US" dirty="0" err="1"/>
              <a:t>JUnit</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7171" name="Content Placeholder 2"/>
          <p:cNvSpPr>
            <a:spLocks noGrp="1"/>
          </p:cNvSpPr>
          <p:nvPr>
            <p:ph idx="1"/>
          </p:nvPr>
        </p:nvSpPr>
        <p:spPr/>
        <p:txBody>
          <a:bodyPr>
            <a:normAutofit/>
          </a:bodyPr>
          <a:lstStyle/>
          <a:p>
            <a:r>
              <a:rPr lang="en-US" altLang="en-US" dirty="0"/>
              <a:t>After the end of the course, you will have acquired sufficient knowledge to: </a:t>
            </a:r>
          </a:p>
          <a:p>
            <a:pPr marL="628650" lvl="3" indent="-285750"/>
            <a:r>
              <a:rPr lang="en-US" altLang="en-US" sz="2000" dirty="0"/>
              <a:t> Understand Unit Test concepts and methodologies</a:t>
            </a:r>
          </a:p>
          <a:p>
            <a:pPr marL="628650" lvl="3" indent="-285750"/>
            <a:r>
              <a:rPr lang="en-US" sz="2000" dirty="0"/>
              <a:t> Implement Unit Tests with JUnit</a:t>
            </a:r>
            <a:endParaRPr lang="en-US" altLang="en-US" sz="2000" dirty="0"/>
          </a:p>
        </p:txBody>
      </p:sp>
      <p:sp>
        <p:nvSpPr>
          <p:cNvPr id="3" name="5-Point Star 2"/>
          <p:cNvSpPr/>
          <p:nvPr/>
        </p:nvSpPr>
        <p:spPr>
          <a:xfrm>
            <a:off x="3582444" y="3344450"/>
            <a:ext cx="4008329" cy="2642992"/>
          </a:xfrm>
          <a:prstGeom prst="star5">
            <a:avLst/>
          </a:prstGeom>
          <a:solidFill>
            <a:schemeClr val="bg1">
              <a:lumMod val="6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b="1" dirty="0"/>
              <a:t>Your friend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br>
              <a:rPr lang="en-US" dirty="0"/>
            </a:br>
            <a:endParaRPr lang="en-US" dirty="0"/>
          </a:p>
        </p:txBody>
      </p:sp>
      <p:sp>
        <p:nvSpPr>
          <p:cNvPr id="53251" name="Content Placeholder 2"/>
          <p:cNvSpPr>
            <a:spLocks noGrp="1"/>
          </p:cNvSpPr>
          <p:nvPr>
            <p:ph idx="1"/>
          </p:nvPr>
        </p:nvSpPr>
        <p:spPr/>
        <p:txBody>
          <a:bodyPr/>
          <a:lstStyle/>
          <a:p>
            <a:r>
              <a:rPr lang="en-US" altLang="en-US" dirty="0"/>
              <a:t>A Java framework to write Unit Tests. </a:t>
            </a:r>
          </a:p>
          <a:p>
            <a:r>
              <a:rPr lang="en-US" altLang="en-US" dirty="0"/>
              <a:t>Most JDK versions or IDEs supported</a:t>
            </a:r>
          </a:p>
          <a:p>
            <a:r>
              <a:rPr lang="en-US" altLang="en-US" dirty="0"/>
              <a:t>Each method is run separately in a different instance</a:t>
            </a:r>
          </a:p>
          <a:p>
            <a:endParaRPr lang="en-US" altLang="en-US" dirty="0"/>
          </a:p>
        </p:txBody>
      </p:sp>
      <p:pic>
        <p:nvPicPr>
          <p:cNvPr id="53252" name="Picture 6" descr="http://www.first8.nl/wp-content/uploads/2014/01/Junit-logo.png"/>
          <p:cNvPicPr>
            <a:picLocks noChangeAspect="1" noChangeArrowheads="1"/>
          </p:cNvPicPr>
          <p:nvPr/>
        </p:nvPicPr>
        <p:blipFill>
          <a:blip r:embed="rId3"/>
          <a:srcRect/>
          <a:stretch>
            <a:fillRect/>
          </a:stretch>
        </p:blipFill>
        <p:spPr bwMode="auto">
          <a:xfrm>
            <a:off x="9589244" y="595817"/>
            <a:ext cx="2026341" cy="1217787"/>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API</a:t>
            </a:r>
            <a:br>
              <a:rPr lang="en-US" dirty="0"/>
            </a:br>
            <a:endParaRPr lang="en-US" dirty="0"/>
          </a:p>
        </p:txBody>
      </p:sp>
      <p:sp>
        <p:nvSpPr>
          <p:cNvPr id="54275" name="Content Placeholder 2"/>
          <p:cNvSpPr>
            <a:spLocks noGrp="1"/>
          </p:cNvSpPr>
          <p:nvPr>
            <p:ph idx="1"/>
          </p:nvPr>
        </p:nvSpPr>
        <p:spPr>
          <a:xfrm>
            <a:off x="571500" y="1239724"/>
            <a:ext cx="9334500" cy="902227"/>
          </a:xfrm>
        </p:spPr>
        <p:txBody>
          <a:bodyPr>
            <a:normAutofit/>
          </a:bodyPr>
          <a:lstStyle/>
          <a:p>
            <a:r>
              <a:rPr lang="en-US" altLang="en-US" dirty="0"/>
              <a:t>org.junit.* and org.junit.runner.* contains all the core classes and annotations.	</a:t>
            </a:r>
          </a:p>
        </p:txBody>
      </p:sp>
      <p:graphicFrame>
        <p:nvGraphicFramePr>
          <p:cNvPr id="5" name="Table 4"/>
          <p:cNvGraphicFramePr>
            <a:graphicFrameLocks noGrp="1"/>
          </p:cNvGraphicFramePr>
          <p:nvPr>
            <p:extLst>
              <p:ext uri="{D42A27DB-BD31-4B8C-83A1-F6EECF244321}">
                <p14:modId xmlns:p14="http://schemas.microsoft.com/office/powerpoint/2010/main" val="59223483"/>
              </p:ext>
            </p:extLst>
          </p:nvPr>
        </p:nvGraphicFramePr>
        <p:xfrm>
          <a:off x="701458" y="2138970"/>
          <a:ext cx="10308920" cy="3861218"/>
        </p:xfrm>
        <a:graphic>
          <a:graphicData uri="http://schemas.openxmlformats.org/drawingml/2006/table">
            <a:tbl>
              <a:tblPr>
                <a:tableStyleId>{69012ECD-51FC-41F1-AA8D-1B2483CD663E}</a:tableStyleId>
              </a:tblPr>
              <a:tblGrid>
                <a:gridCol w="741719">
                  <a:extLst>
                    <a:ext uri="{9D8B030D-6E8A-4147-A177-3AD203B41FA5}">
                      <a16:colId xmlns:a16="http://schemas.microsoft.com/office/drawing/2014/main" val="20000"/>
                    </a:ext>
                  </a:extLst>
                </a:gridCol>
                <a:gridCol w="3238130">
                  <a:extLst>
                    <a:ext uri="{9D8B030D-6E8A-4147-A177-3AD203B41FA5}">
                      <a16:colId xmlns:a16="http://schemas.microsoft.com/office/drawing/2014/main" val="20001"/>
                    </a:ext>
                  </a:extLst>
                </a:gridCol>
                <a:gridCol w="6329071">
                  <a:extLst>
                    <a:ext uri="{9D8B030D-6E8A-4147-A177-3AD203B41FA5}">
                      <a16:colId xmlns:a16="http://schemas.microsoft.com/office/drawing/2014/main" val="20002"/>
                    </a:ext>
                  </a:extLst>
                </a:gridCol>
              </a:tblGrid>
              <a:tr h="46453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b="1" kern="1200" baseline="0" dirty="0">
                          <a:solidFill>
                            <a:srgbClr val="003F60"/>
                          </a:solidFill>
                          <a:latin typeface="Calibri"/>
                          <a:ea typeface="Calibri"/>
                          <a:cs typeface="Times New Roman"/>
                        </a:rPr>
                        <a:t> #</a:t>
                      </a: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solidFill>
                      <a:srgbClr val="D3DFEE"/>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000" b="1" kern="1200" baseline="0" dirty="0">
                          <a:solidFill>
                            <a:srgbClr val="003F60"/>
                          </a:solidFill>
                          <a:latin typeface="Calibri"/>
                          <a:ea typeface="Calibri"/>
                          <a:cs typeface="Times New Roman"/>
                        </a:rPr>
                        <a:t>Class Name</a:t>
                      </a: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solidFill>
                      <a:srgbClr val="D3DFEE"/>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000" b="1" kern="1200" baseline="0" dirty="0">
                          <a:solidFill>
                            <a:srgbClr val="003F60"/>
                          </a:solidFill>
                          <a:latin typeface="Calibri"/>
                          <a:ea typeface="Calibri"/>
                          <a:cs typeface="Times New Roman"/>
                        </a:rPr>
                        <a:t>Functionality</a:t>
                      </a: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solidFill>
                      <a:srgbClr val="D3DFEE"/>
                    </a:solidFill>
                  </a:tcPr>
                </a:tc>
                <a:extLst>
                  <a:ext uri="{0D108BD9-81ED-4DB2-BD59-A6C34878D82A}">
                    <a16:rowId xmlns:a16="http://schemas.microsoft.com/office/drawing/2014/main" val="10000"/>
                  </a:ext>
                </a:extLst>
              </a:tr>
              <a:tr h="47789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Calibri"/>
                          <a:cs typeface="Times New Roman"/>
                        </a:rPr>
                        <a:t>1</a:t>
                      </a: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Courier New" panose="02070309020205020404" pitchFamily="49" charset="0"/>
                          <a:ea typeface="Calibri"/>
                          <a:cs typeface="Courier New" panose="02070309020205020404" pitchFamily="49" charset="0"/>
                        </a:rPr>
                        <a:t>Assert</a:t>
                      </a: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Calibri"/>
                          <a:cs typeface="Times New Roman"/>
                        </a:rPr>
                        <a:t>Contains a set of assert methods.</a:t>
                      </a: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1"/>
                  </a:ext>
                </a:extLst>
              </a:tr>
              <a:tr h="7056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Calibri"/>
                          <a:cs typeface="Times New Roman"/>
                        </a:rPr>
                        <a:t>2</a:t>
                      </a: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Courier New" panose="02070309020205020404" pitchFamily="49" charset="0"/>
                          <a:ea typeface="Calibri"/>
                          <a:cs typeface="Courier New" panose="02070309020205020404" pitchFamily="49" charset="0"/>
                        </a:rPr>
                        <a:t>@Test</a:t>
                      </a: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Calibri"/>
                          <a:cs typeface="Times New Roman"/>
                        </a:rPr>
                        <a:t>Any classes that contain one o</a:t>
                      </a:r>
                      <a:r>
                        <a:rPr lang="en-US" sz="1800" b="0" kern="1200" baseline="0" dirty="0">
                          <a:solidFill>
                            <a:schemeClr val="tx1"/>
                          </a:solidFill>
                          <a:latin typeface="+mn-lt"/>
                          <a:ea typeface="Calibri"/>
                          <a:cs typeface="Times New Roman"/>
                        </a:rPr>
                        <a:t>r more </a:t>
                      </a:r>
                      <a:r>
                        <a:rPr lang="en-US" sz="1800" b="1" kern="1200" baseline="0" dirty="0">
                          <a:solidFill>
                            <a:schemeClr val="tx1"/>
                          </a:solidFill>
                          <a:latin typeface="+mn-lt"/>
                          <a:ea typeface="Calibri"/>
                          <a:cs typeface="Times New Roman"/>
                        </a:rPr>
                        <a:t>public void</a:t>
                      </a:r>
                      <a:r>
                        <a:rPr lang="en-US" sz="1800" b="0" kern="1200" baseline="0" dirty="0">
                          <a:solidFill>
                            <a:schemeClr val="tx1"/>
                          </a:solidFill>
                          <a:latin typeface="+mn-lt"/>
                          <a:ea typeface="Calibri"/>
                          <a:cs typeface="Times New Roman"/>
                        </a:rPr>
                        <a:t> methods with @Test annotation are test classes.</a:t>
                      </a:r>
                      <a:endParaRPr lang="en-US" sz="1800" b="0" kern="1200" dirty="0">
                        <a:solidFill>
                          <a:schemeClr val="tx1"/>
                        </a:solidFill>
                        <a:latin typeface="+mn-lt"/>
                        <a:ea typeface="Calibri"/>
                        <a:cs typeface="Times New Roman"/>
                      </a:endParaRP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2"/>
                  </a:ext>
                </a:extLst>
              </a:tr>
              <a:tr h="7078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Calibri"/>
                        <a:cs typeface="Times New Roman"/>
                      </a:endParaRP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Courier New" panose="02070309020205020404" pitchFamily="49" charset="0"/>
                          <a:ea typeface="Calibri"/>
                          <a:cs typeface="Courier New" panose="02070309020205020404" pitchFamily="49" charset="0"/>
                        </a:rPr>
                        <a:t>@</a:t>
                      </a:r>
                      <a:r>
                        <a:rPr lang="en-US" sz="1800" b="0" kern="1200" dirty="0" err="1">
                          <a:solidFill>
                            <a:schemeClr val="tx1"/>
                          </a:solidFill>
                          <a:latin typeface="Courier New" panose="02070309020205020404" pitchFamily="49" charset="0"/>
                          <a:ea typeface="Calibri"/>
                          <a:cs typeface="Courier New" panose="02070309020205020404" pitchFamily="49" charset="0"/>
                        </a:rPr>
                        <a:t>RunWith</a:t>
                      </a:r>
                      <a:r>
                        <a:rPr lang="en-US" sz="1800" b="0" kern="1200" dirty="0">
                          <a:solidFill>
                            <a:schemeClr val="tx1"/>
                          </a:solidFill>
                          <a:latin typeface="Courier New" panose="02070309020205020404" pitchFamily="49" charset="0"/>
                          <a:ea typeface="Calibri"/>
                          <a:cs typeface="Courier New" panose="02070309020205020404" pitchFamily="49" charset="0"/>
                        </a:rPr>
                        <a:t>(</a:t>
                      </a:r>
                      <a:r>
                        <a:rPr lang="en-US" sz="1800" b="0" kern="1200" dirty="0" err="1">
                          <a:solidFill>
                            <a:schemeClr val="tx1"/>
                          </a:solidFill>
                          <a:latin typeface="Courier New" panose="02070309020205020404" pitchFamily="49" charset="0"/>
                          <a:ea typeface="Calibri"/>
                          <a:cs typeface="Courier New" panose="02070309020205020404" pitchFamily="49" charset="0"/>
                        </a:rPr>
                        <a:t>Suite.class</a:t>
                      </a:r>
                      <a:r>
                        <a:rPr lang="en-US" sz="1800" b="0" kern="1200" dirty="0">
                          <a:solidFill>
                            <a:schemeClr val="tx1"/>
                          </a:solidFill>
                          <a:latin typeface="Courier New" panose="02070309020205020404" pitchFamily="49" charset="0"/>
                          <a:ea typeface="Calibri"/>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Courier New" panose="02070309020205020404" pitchFamily="49" charset="0"/>
                          <a:ea typeface="Calibri"/>
                          <a:cs typeface="Courier New" panose="02070309020205020404" pitchFamily="49" charset="0"/>
                        </a:rPr>
                        <a:t>@</a:t>
                      </a:r>
                      <a:r>
                        <a:rPr lang="en-US" sz="1800" b="0" kern="1200" dirty="0" err="1">
                          <a:solidFill>
                            <a:schemeClr val="tx1"/>
                          </a:solidFill>
                          <a:latin typeface="Courier New" panose="02070309020205020404" pitchFamily="49" charset="0"/>
                          <a:ea typeface="Calibri"/>
                          <a:cs typeface="Courier New" panose="02070309020205020404" pitchFamily="49" charset="0"/>
                        </a:rPr>
                        <a:t>Suite.SuiteClasses</a:t>
                      </a:r>
                      <a:r>
                        <a:rPr lang="en-US" sz="1800" b="0" kern="1200" dirty="0">
                          <a:solidFill>
                            <a:schemeClr val="tx1"/>
                          </a:solidFill>
                          <a:latin typeface="Courier New" panose="02070309020205020404" pitchFamily="49" charset="0"/>
                          <a:ea typeface="Calibri"/>
                          <a:cs typeface="Courier New" panose="02070309020205020404" pitchFamily="49" charset="0"/>
                        </a:rPr>
                        <a:t>({})</a:t>
                      </a: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Calibri"/>
                          <a:cs typeface="Times New Roman"/>
                        </a:rPr>
                        <a:t>Works</a:t>
                      </a:r>
                      <a:r>
                        <a:rPr lang="en-US" sz="1800" b="0" kern="1200" baseline="0" dirty="0">
                          <a:solidFill>
                            <a:schemeClr val="tx1"/>
                          </a:solidFill>
                          <a:latin typeface="+mn-lt"/>
                          <a:ea typeface="Calibri"/>
                          <a:cs typeface="Times New Roman"/>
                        </a:rPr>
                        <a:t> together to aggregate multiple test classes into one test suite that can be run together.</a:t>
                      </a:r>
                      <a:endParaRPr lang="en-US" sz="1800" b="0" kern="1200" dirty="0">
                        <a:solidFill>
                          <a:schemeClr val="tx1"/>
                        </a:solidFill>
                        <a:latin typeface="+mn-lt"/>
                        <a:ea typeface="Calibri"/>
                        <a:cs typeface="Times New Roman"/>
                      </a:endParaRP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2845144372"/>
                  </a:ext>
                </a:extLst>
              </a:tr>
              <a:tr h="6698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Calibri"/>
                          <a:cs typeface="Times New Roman"/>
                        </a:rPr>
                        <a:t>3</a:t>
                      </a: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Courier New" panose="02070309020205020404" pitchFamily="49" charset="0"/>
                          <a:ea typeface="Calibri"/>
                          <a:cs typeface="Courier New" panose="02070309020205020404" pitchFamily="49" charset="0"/>
                        </a:rPr>
                        <a:t>Result</a:t>
                      </a: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Calibri"/>
                          <a:cs typeface="Times New Roman"/>
                        </a:rPr>
                        <a:t>Collects the results of executing tests.</a:t>
                      </a: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3"/>
                  </a:ext>
                </a:extLst>
              </a:tr>
              <a:tr h="8354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Calibri"/>
                          <a:cs typeface="Times New Roman"/>
                        </a:rPr>
                        <a:t>4</a:t>
                      </a: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tx1"/>
                          </a:solidFill>
                          <a:latin typeface="Courier New" panose="02070309020205020404" pitchFamily="49" charset="0"/>
                          <a:ea typeface="Calibri"/>
                          <a:cs typeface="Courier New" panose="02070309020205020404" pitchFamily="49" charset="0"/>
                        </a:rPr>
                        <a:t>JUnitCore</a:t>
                      </a:r>
                      <a:endParaRPr lang="en-US" sz="1800" b="0" kern="1200" dirty="0">
                        <a:solidFill>
                          <a:schemeClr val="tx1"/>
                        </a:solidFill>
                        <a:latin typeface="Courier New" panose="02070309020205020404" pitchFamily="49" charset="0"/>
                        <a:ea typeface="Calibri"/>
                        <a:cs typeface="Courier New" panose="02070309020205020404" pitchFamily="49" charset="0"/>
                      </a:endParaRP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Calibri"/>
                          <a:cs typeface="Times New Roman"/>
                        </a:rPr>
                        <a:t>Used</a:t>
                      </a:r>
                      <a:r>
                        <a:rPr lang="en-US" sz="1800" b="0" kern="1200" baseline="0" dirty="0">
                          <a:solidFill>
                            <a:schemeClr val="tx1"/>
                          </a:solidFill>
                          <a:latin typeface="+mn-lt"/>
                          <a:ea typeface="Calibri"/>
                          <a:cs typeface="Times New Roman"/>
                        </a:rPr>
                        <a:t> to execute tests in test classes or test suites from command line or programmatically.</a:t>
                      </a:r>
                      <a:endParaRPr lang="en-US" sz="1800" b="0" kern="1200" dirty="0">
                        <a:solidFill>
                          <a:schemeClr val="tx1"/>
                        </a:solidFill>
                        <a:latin typeface="+mn-lt"/>
                        <a:ea typeface="Calibri"/>
                        <a:cs typeface="Times New Roman"/>
                      </a:endParaRPr>
                    </a:p>
                  </a:txBody>
                  <a:tcPr marL="35873" marR="35873" marT="35854" marB="3585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Junit</a:t>
            </a:r>
            <a:r>
              <a:rPr lang="en-US" dirty="0"/>
              <a:t> API – </a:t>
            </a:r>
            <a:r>
              <a:rPr lang="en-US" dirty="0" err="1"/>
              <a:t>Bacis</a:t>
            </a:r>
            <a:r>
              <a:rPr lang="en-US" dirty="0"/>
              <a:t> Annotations</a:t>
            </a:r>
          </a:p>
        </p:txBody>
      </p:sp>
      <p:graphicFrame>
        <p:nvGraphicFramePr>
          <p:cNvPr id="5" name="Table 4"/>
          <p:cNvGraphicFramePr>
            <a:graphicFrameLocks noGrp="1"/>
          </p:cNvGraphicFramePr>
          <p:nvPr>
            <p:extLst>
              <p:ext uri="{D42A27DB-BD31-4B8C-83A1-F6EECF244321}">
                <p14:modId xmlns:p14="http://schemas.microsoft.com/office/powerpoint/2010/main" val="3267151221"/>
              </p:ext>
            </p:extLst>
          </p:nvPr>
        </p:nvGraphicFramePr>
        <p:xfrm>
          <a:off x="1303628" y="1238867"/>
          <a:ext cx="9259068" cy="4981463"/>
        </p:xfrm>
        <a:graphic>
          <a:graphicData uri="http://schemas.openxmlformats.org/drawingml/2006/table">
            <a:tbl>
              <a:tblPr/>
              <a:tblGrid>
                <a:gridCol w="509673">
                  <a:extLst>
                    <a:ext uri="{9D8B030D-6E8A-4147-A177-3AD203B41FA5}">
                      <a16:colId xmlns:a16="http://schemas.microsoft.com/office/drawing/2014/main" val="20000"/>
                    </a:ext>
                  </a:extLst>
                </a:gridCol>
                <a:gridCol w="8749395">
                  <a:extLst>
                    <a:ext uri="{9D8B030D-6E8A-4147-A177-3AD203B41FA5}">
                      <a16:colId xmlns:a16="http://schemas.microsoft.com/office/drawing/2014/main" val="20001"/>
                    </a:ext>
                  </a:extLst>
                </a:gridCol>
              </a:tblGrid>
              <a:tr h="364358">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b="1" kern="1200" baseline="0" dirty="0">
                          <a:solidFill>
                            <a:srgbClr val="003F60"/>
                          </a:solidFill>
                          <a:latin typeface="Calibri"/>
                          <a:ea typeface="Calibri"/>
                          <a:cs typeface="Times New Roman"/>
                        </a:rPr>
                        <a:t>#</a:t>
                      </a:r>
                    </a:p>
                  </a:txBody>
                  <a:tcPr marL="17603" marR="17603" marT="17603" marB="17603">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solidFill>
                      <a:srgbClr val="D3DFEE"/>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000" b="1" kern="1200" baseline="0" dirty="0">
                          <a:solidFill>
                            <a:srgbClr val="003F60"/>
                          </a:solidFill>
                          <a:latin typeface="Calibri"/>
                          <a:ea typeface="Calibri"/>
                          <a:cs typeface="Times New Roman"/>
                        </a:rPr>
                        <a:t>Annotation &amp; Description</a:t>
                      </a:r>
                    </a:p>
                  </a:txBody>
                  <a:tcPr marL="17603" marR="17603" marT="17603" marB="17603">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solidFill>
                      <a:srgbClr val="D3DFEE"/>
                    </a:solidFill>
                  </a:tcPr>
                </a:tc>
                <a:extLst>
                  <a:ext uri="{0D108BD9-81ED-4DB2-BD59-A6C34878D82A}">
                    <a16:rowId xmlns:a16="http://schemas.microsoft.com/office/drawing/2014/main" val="10000"/>
                  </a:ext>
                </a:extLst>
              </a:tr>
              <a:tr h="768354">
                <a:tc>
                  <a:txBody>
                    <a:bodyPr/>
                    <a:lstStyle/>
                    <a:p>
                      <a:pPr algn="ctr" fontAlgn="t"/>
                      <a:r>
                        <a:rPr lang="en-US" sz="1500" b="0" kern="1200" dirty="0">
                          <a:solidFill>
                            <a:schemeClr val="tx1"/>
                          </a:solidFill>
                          <a:latin typeface="+mn-lt"/>
                          <a:ea typeface="Calibri"/>
                          <a:cs typeface="Times New Roman"/>
                        </a:rPr>
                        <a:t>1</a:t>
                      </a:r>
                    </a:p>
                  </a:txBody>
                  <a:tcPr marL="17160" marR="17160" marT="17161" marB="17161">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algn="just" fontAlgn="t"/>
                      <a:r>
                        <a:rPr lang="en-US" sz="1500" b="1" kern="1200" dirty="0">
                          <a:solidFill>
                            <a:schemeClr val="tx1"/>
                          </a:solidFill>
                          <a:latin typeface="+mn-lt"/>
                          <a:ea typeface="Calibri"/>
                          <a:cs typeface="Times New Roman"/>
                        </a:rPr>
                        <a:t>@Test</a:t>
                      </a:r>
                    </a:p>
                    <a:p>
                      <a:pPr algn="just" fontAlgn="t"/>
                      <a:r>
                        <a:rPr lang="en-US" sz="1500" b="0" kern="1200" dirty="0">
                          <a:solidFill>
                            <a:schemeClr val="tx1"/>
                          </a:solidFill>
                          <a:latin typeface="+mn-lt"/>
                          <a:ea typeface="Calibri"/>
                          <a:cs typeface="Times New Roman"/>
                        </a:rPr>
                        <a:t>The Test annotation tells JUnit that the </a:t>
                      </a:r>
                      <a:r>
                        <a:rPr lang="en-US" sz="1800" b="1" kern="1200" dirty="0">
                          <a:solidFill>
                            <a:schemeClr val="tx1"/>
                          </a:solidFill>
                          <a:latin typeface="+mn-lt"/>
                          <a:ea typeface="Calibri"/>
                          <a:cs typeface="Times New Roman"/>
                        </a:rPr>
                        <a:t>public void</a:t>
                      </a:r>
                      <a:r>
                        <a:rPr lang="en-US" sz="1500" b="1" kern="1200" dirty="0">
                          <a:solidFill>
                            <a:schemeClr val="tx1"/>
                          </a:solidFill>
                          <a:latin typeface="+mn-lt"/>
                          <a:ea typeface="Calibri"/>
                          <a:cs typeface="Times New Roman"/>
                        </a:rPr>
                        <a:t> </a:t>
                      </a:r>
                      <a:r>
                        <a:rPr lang="en-US" sz="1500" b="0" kern="1200" dirty="0">
                          <a:solidFill>
                            <a:schemeClr val="tx1"/>
                          </a:solidFill>
                          <a:latin typeface="+mn-lt"/>
                          <a:ea typeface="Calibri"/>
                          <a:cs typeface="Times New Roman"/>
                        </a:rPr>
                        <a:t>method to which it is attached can be run as a test case.</a:t>
                      </a:r>
                    </a:p>
                  </a:txBody>
                  <a:tcPr marL="17160" marR="17160" marT="17161" marB="17161">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1"/>
                  </a:ext>
                </a:extLst>
              </a:tr>
              <a:tr h="768354">
                <a:tc>
                  <a:txBody>
                    <a:bodyPr/>
                    <a:lstStyle/>
                    <a:p>
                      <a:pPr algn="ctr" fontAlgn="t"/>
                      <a:r>
                        <a:rPr lang="en-US" sz="1500" b="0" kern="1200" dirty="0">
                          <a:solidFill>
                            <a:schemeClr val="tx1"/>
                          </a:solidFill>
                          <a:latin typeface="+mn-lt"/>
                          <a:ea typeface="Calibri"/>
                          <a:cs typeface="Times New Roman"/>
                        </a:rPr>
                        <a:t>2</a:t>
                      </a:r>
                    </a:p>
                  </a:txBody>
                  <a:tcPr marL="17160" marR="17160" marT="17161" marB="17161">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algn="just" fontAlgn="t"/>
                      <a:r>
                        <a:rPr lang="en-US" sz="1500" b="1" kern="1200" dirty="0">
                          <a:solidFill>
                            <a:schemeClr val="tx1"/>
                          </a:solidFill>
                          <a:latin typeface="+mn-lt"/>
                          <a:ea typeface="Calibri"/>
                          <a:cs typeface="Times New Roman"/>
                        </a:rPr>
                        <a:t>@Before</a:t>
                      </a:r>
                    </a:p>
                    <a:p>
                      <a:pPr algn="just" fontAlgn="t"/>
                      <a:r>
                        <a:rPr lang="en-US" sz="1500" b="0" kern="1200" dirty="0">
                          <a:solidFill>
                            <a:schemeClr val="tx1"/>
                          </a:solidFill>
                          <a:latin typeface="+mn-lt"/>
                          <a:ea typeface="Calibri"/>
                          <a:cs typeface="Times New Roman"/>
                        </a:rPr>
                        <a:t>Several tests need similar objects created before they can run. Annotating a public void method with @Before causes that method to be run before each Test method.</a:t>
                      </a:r>
                    </a:p>
                  </a:txBody>
                  <a:tcPr marL="17160" marR="17160" marT="17161" marB="17161">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2"/>
                  </a:ext>
                </a:extLst>
              </a:tr>
              <a:tr h="1012265">
                <a:tc>
                  <a:txBody>
                    <a:bodyPr/>
                    <a:lstStyle/>
                    <a:p>
                      <a:pPr algn="ctr" fontAlgn="t"/>
                      <a:r>
                        <a:rPr lang="en-US" sz="1500" b="0" kern="1200" dirty="0">
                          <a:solidFill>
                            <a:schemeClr val="tx1"/>
                          </a:solidFill>
                          <a:latin typeface="+mn-lt"/>
                          <a:ea typeface="Calibri"/>
                          <a:cs typeface="Times New Roman"/>
                        </a:rPr>
                        <a:t>3</a:t>
                      </a:r>
                    </a:p>
                  </a:txBody>
                  <a:tcPr marL="17160" marR="17160" marT="17161" marB="17161">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algn="just" fontAlgn="t"/>
                      <a:r>
                        <a:rPr lang="en-US" sz="1500" b="1" kern="1200" dirty="0">
                          <a:solidFill>
                            <a:schemeClr val="tx1"/>
                          </a:solidFill>
                          <a:latin typeface="+mn-lt"/>
                          <a:ea typeface="Calibri"/>
                          <a:cs typeface="Times New Roman"/>
                        </a:rPr>
                        <a:t>@After</a:t>
                      </a:r>
                    </a:p>
                    <a:p>
                      <a:pPr algn="just" fontAlgn="t"/>
                      <a:r>
                        <a:rPr lang="en-US" sz="1500" b="0" kern="1200" dirty="0">
                          <a:solidFill>
                            <a:schemeClr val="tx1"/>
                          </a:solidFill>
                          <a:latin typeface="+mn-lt"/>
                          <a:ea typeface="Calibri"/>
                          <a:cs typeface="Times New Roman"/>
                        </a:rPr>
                        <a:t>If you allocate external resources in a Before method you need to release them after the test runs. Annotating a public void method with @After causes that method to be run after the Test method.</a:t>
                      </a:r>
                    </a:p>
                  </a:txBody>
                  <a:tcPr marL="17160" marR="17160" marT="17161" marB="17161">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3"/>
                  </a:ext>
                </a:extLst>
              </a:tr>
              <a:tr h="768354">
                <a:tc>
                  <a:txBody>
                    <a:bodyPr/>
                    <a:lstStyle/>
                    <a:p>
                      <a:pPr algn="ctr" fontAlgn="t"/>
                      <a:r>
                        <a:rPr lang="en-US" sz="1500" b="0" kern="1200" dirty="0">
                          <a:solidFill>
                            <a:schemeClr val="tx1"/>
                          </a:solidFill>
                          <a:latin typeface="+mn-lt"/>
                          <a:ea typeface="Calibri"/>
                          <a:cs typeface="Times New Roman"/>
                        </a:rPr>
                        <a:t>4</a:t>
                      </a:r>
                    </a:p>
                  </a:txBody>
                  <a:tcPr marL="17160" marR="17160" marT="17161" marB="17161">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algn="just" fontAlgn="t"/>
                      <a:r>
                        <a:rPr lang="en-US" sz="1500" b="1" kern="1200" dirty="0">
                          <a:solidFill>
                            <a:schemeClr val="tx1"/>
                          </a:solidFill>
                          <a:latin typeface="+mn-lt"/>
                          <a:ea typeface="Calibri"/>
                          <a:cs typeface="Times New Roman"/>
                        </a:rPr>
                        <a:t>@</a:t>
                      </a:r>
                      <a:r>
                        <a:rPr lang="en-US" sz="1500" b="1" kern="1200" dirty="0" err="1">
                          <a:solidFill>
                            <a:schemeClr val="tx1"/>
                          </a:solidFill>
                          <a:latin typeface="+mn-lt"/>
                          <a:ea typeface="Calibri"/>
                          <a:cs typeface="Times New Roman"/>
                        </a:rPr>
                        <a:t>BeforeClass</a:t>
                      </a:r>
                      <a:endParaRPr lang="en-US" sz="1500" b="1" kern="1200" dirty="0">
                        <a:solidFill>
                          <a:schemeClr val="tx1"/>
                        </a:solidFill>
                        <a:latin typeface="+mn-lt"/>
                        <a:ea typeface="Calibri"/>
                        <a:cs typeface="Times New Roman"/>
                      </a:endParaRPr>
                    </a:p>
                    <a:p>
                      <a:pPr algn="just" fontAlgn="t"/>
                      <a:r>
                        <a:rPr lang="en-US" sz="1500" b="0" kern="1200" dirty="0">
                          <a:solidFill>
                            <a:schemeClr val="tx1"/>
                          </a:solidFill>
                          <a:latin typeface="+mn-lt"/>
                          <a:ea typeface="Calibri"/>
                          <a:cs typeface="Times New Roman"/>
                        </a:rPr>
                        <a:t>Annotating a </a:t>
                      </a:r>
                      <a:r>
                        <a:rPr lang="en-US" sz="1800" b="1" kern="1200" dirty="0">
                          <a:solidFill>
                            <a:schemeClr val="tx1"/>
                          </a:solidFill>
                          <a:latin typeface="+mn-lt"/>
                          <a:ea typeface="Calibri"/>
                          <a:cs typeface="Times New Roman"/>
                        </a:rPr>
                        <a:t>public static void </a:t>
                      </a:r>
                      <a:r>
                        <a:rPr lang="en-US" sz="1500" b="0" kern="1200" dirty="0">
                          <a:solidFill>
                            <a:schemeClr val="tx1"/>
                          </a:solidFill>
                          <a:latin typeface="+mn-lt"/>
                          <a:ea typeface="Calibri"/>
                          <a:cs typeface="Times New Roman"/>
                        </a:rPr>
                        <a:t>method with @</a:t>
                      </a:r>
                      <a:r>
                        <a:rPr lang="en-US" sz="1500" b="0" kern="1200" dirty="0" err="1">
                          <a:solidFill>
                            <a:schemeClr val="tx1"/>
                          </a:solidFill>
                          <a:latin typeface="+mn-lt"/>
                          <a:ea typeface="Calibri"/>
                          <a:cs typeface="Times New Roman"/>
                        </a:rPr>
                        <a:t>BeforeClass</a:t>
                      </a:r>
                      <a:r>
                        <a:rPr lang="en-US" sz="1500" b="0" kern="1200" dirty="0">
                          <a:solidFill>
                            <a:schemeClr val="tx1"/>
                          </a:solidFill>
                          <a:latin typeface="+mn-lt"/>
                          <a:ea typeface="Calibri"/>
                          <a:cs typeface="Times New Roman"/>
                        </a:rPr>
                        <a:t> causes it to be </a:t>
                      </a:r>
                      <a:r>
                        <a:rPr lang="en-US" sz="1500" b="1" i="1" kern="1200" dirty="0">
                          <a:solidFill>
                            <a:schemeClr val="tx1"/>
                          </a:solidFill>
                          <a:latin typeface="+mn-lt"/>
                          <a:ea typeface="Calibri"/>
                          <a:cs typeface="Times New Roman"/>
                        </a:rPr>
                        <a:t>run once </a:t>
                      </a:r>
                      <a:r>
                        <a:rPr lang="en-US" sz="1500" b="0" kern="1200" dirty="0">
                          <a:solidFill>
                            <a:schemeClr val="tx1"/>
                          </a:solidFill>
                          <a:latin typeface="+mn-lt"/>
                          <a:ea typeface="Calibri"/>
                          <a:cs typeface="Times New Roman"/>
                        </a:rPr>
                        <a:t>before any of the test methods in the class.</a:t>
                      </a:r>
                    </a:p>
                  </a:txBody>
                  <a:tcPr marL="17160" marR="17160" marT="17161" marB="17161">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4"/>
                  </a:ext>
                </a:extLst>
              </a:tr>
              <a:tr h="768354">
                <a:tc>
                  <a:txBody>
                    <a:bodyPr/>
                    <a:lstStyle/>
                    <a:p>
                      <a:pPr algn="ctr" fontAlgn="t"/>
                      <a:r>
                        <a:rPr lang="en-US" sz="1500" b="0" kern="1200" dirty="0">
                          <a:solidFill>
                            <a:schemeClr val="tx1"/>
                          </a:solidFill>
                          <a:latin typeface="+mn-lt"/>
                          <a:ea typeface="Calibri"/>
                          <a:cs typeface="Times New Roman"/>
                        </a:rPr>
                        <a:t>5</a:t>
                      </a:r>
                    </a:p>
                  </a:txBody>
                  <a:tcPr marL="17160" marR="17160" marT="17161" marB="17161">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algn="just" fontAlgn="t"/>
                      <a:r>
                        <a:rPr lang="en-US" sz="1500" b="1" kern="1200" dirty="0">
                          <a:solidFill>
                            <a:schemeClr val="tx1"/>
                          </a:solidFill>
                          <a:latin typeface="+mn-lt"/>
                          <a:ea typeface="Calibri"/>
                          <a:cs typeface="Times New Roman"/>
                        </a:rPr>
                        <a:t>@</a:t>
                      </a:r>
                      <a:r>
                        <a:rPr lang="en-US" sz="1500" b="1" kern="1200" dirty="0" err="1">
                          <a:solidFill>
                            <a:schemeClr val="tx1"/>
                          </a:solidFill>
                          <a:latin typeface="+mn-lt"/>
                          <a:ea typeface="Calibri"/>
                          <a:cs typeface="Times New Roman"/>
                        </a:rPr>
                        <a:t>AfterClass</a:t>
                      </a:r>
                      <a:endParaRPr lang="en-US" sz="1500" b="1" kern="1200" dirty="0">
                        <a:solidFill>
                          <a:schemeClr val="tx1"/>
                        </a:solidFill>
                        <a:latin typeface="+mn-lt"/>
                        <a:ea typeface="Calibri"/>
                        <a:cs typeface="Times New Roman"/>
                      </a:endParaRPr>
                    </a:p>
                    <a:p>
                      <a:pPr algn="just" fontAlgn="t"/>
                      <a:r>
                        <a:rPr lang="en-US" sz="1500" b="0" kern="1200" dirty="0">
                          <a:solidFill>
                            <a:schemeClr val="tx1"/>
                          </a:solidFill>
                          <a:latin typeface="+mn-lt"/>
                          <a:ea typeface="Calibri"/>
                          <a:cs typeface="Times New Roman"/>
                        </a:rPr>
                        <a:t>This will perform the method after all tests have finished. This can be used to perform clean-up activities.</a:t>
                      </a:r>
                    </a:p>
                  </a:txBody>
                  <a:tcPr marL="17160" marR="17160" marT="17161" marB="17161">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5"/>
                  </a:ext>
                </a:extLst>
              </a:tr>
              <a:tr h="531424">
                <a:tc>
                  <a:txBody>
                    <a:bodyPr/>
                    <a:lstStyle/>
                    <a:p>
                      <a:pPr algn="ctr" fontAlgn="t"/>
                      <a:r>
                        <a:rPr lang="en-US" sz="1500" b="0" kern="1200" dirty="0">
                          <a:solidFill>
                            <a:schemeClr val="tx1"/>
                          </a:solidFill>
                          <a:latin typeface="+mn-lt"/>
                          <a:ea typeface="Calibri"/>
                          <a:cs typeface="Times New Roman"/>
                        </a:rPr>
                        <a:t>6</a:t>
                      </a:r>
                    </a:p>
                  </a:txBody>
                  <a:tcPr marL="17160" marR="17160" marT="17161" marB="17161">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algn="just" fontAlgn="t"/>
                      <a:r>
                        <a:rPr lang="en-US" sz="1500" b="1" kern="1200" dirty="0">
                          <a:solidFill>
                            <a:schemeClr val="tx1"/>
                          </a:solidFill>
                          <a:latin typeface="+mn-lt"/>
                          <a:ea typeface="Calibri"/>
                          <a:cs typeface="Times New Roman"/>
                        </a:rPr>
                        <a:t>@Ignore</a:t>
                      </a:r>
                    </a:p>
                    <a:p>
                      <a:pPr algn="just" fontAlgn="t"/>
                      <a:r>
                        <a:rPr lang="en-US" sz="1500" b="0" kern="1200" dirty="0">
                          <a:solidFill>
                            <a:schemeClr val="tx1"/>
                          </a:solidFill>
                          <a:latin typeface="+mn-lt"/>
                          <a:ea typeface="Calibri"/>
                          <a:cs typeface="Times New Roman"/>
                        </a:rPr>
                        <a:t>The Ignore annotation is used to ignore the test and that test will not be executed.</a:t>
                      </a:r>
                    </a:p>
                  </a:txBody>
                  <a:tcPr marL="17160" marR="17160" marT="17161" marB="17161">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33138"/>
            <a:ext cx="11049000" cy="669362"/>
          </a:xfrm>
        </p:spPr>
        <p:txBody>
          <a:bodyPr>
            <a:normAutofit fontScale="90000"/>
          </a:bodyPr>
          <a:lstStyle/>
          <a:p>
            <a:r>
              <a:rPr lang="en-US" dirty="0"/>
              <a:t>JUnit 4 – Lifecycle of standard tests</a:t>
            </a:r>
            <a:br>
              <a:rPr lang="en-US" dirty="0"/>
            </a:br>
            <a:endParaRPr lang="en-US" dirty="0"/>
          </a:p>
        </p:txBody>
      </p:sp>
      <p:grpSp>
        <p:nvGrpSpPr>
          <p:cNvPr id="34" name="Group 33"/>
          <p:cNvGrpSpPr/>
          <p:nvPr/>
        </p:nvGrpSpPr>
        <p:grpSpPr>
          <a:xfrm>
            <a:off x="3400739" y="1416542"/>
            <a:ext cx="3852810" cy="4763194"/>
            <a:chOff x="1849347" y="1416542"/>
            <a:chExt cx="3852810" cy="4763194"/>
          </a:xfrm>
        </p:grpSpPr>
        <p:sp>
          <p:nvSpPr>
            <p:cNvPr id="3" name="Rectangle 2"/>
            <p:cNvSpPr/>
            <p:nvPr/>
          </p:nvSpPr>
          <p:spPr>
            <a:xfrm>
              <a:off x="1849347" y="2321169"/>
              <a:ext cx="3852809" cy="3858567"/>
            </a:xfrm>
            <a:prstGeom prst="rect">
              <a:avLst/>
            </a:prstGeom>
            <a:solidFill>
              <a:schemeClr val="bg1">
                <a:lumMod val="8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2897312" y="2506894"/>
              <a:ext cx="1253448" cy="482886"/>
            </a:xfrm>
            <a:prstGeom prst="rect">
              <a:avLst/>
            </a:prstGeom>
            <a:solidFill>
              <a:srgbClr val="125D78"/>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b="1" dirty="0"/>
                <a:t>@</a:t>
              </a:r>
              <a:r>
                <a:rPr lang="en-US" sz="1200" b="1" dirty="0" err="1"/>
                <a:t>BeforeClass</a:t>
              </a:r>
              <a:endParaRPr lang="en-US" sz="1200" b="1" dirty="0"/>
            </a:p>
          </p:txBody>
        </p:sp>
        <p:sp>
          <p:nvSpPr>
            <p:cNvPr id="6" name="Rectangle 5"/>
            <p:cNvSpPr/>
            <p:nvPr/>
          </p:nvSpPr>
          <p:spPr>
            <a:xfrm>
              <a:off x="2895602" y="3275739"/>
              <a:ext cx="1253448" cy="438355"/>
            </a:xfrm>
            <a:prstGeom prst="rect">
              <a:avLst/>
            </a:prstGeom>
            <a:solidFill>
              <a:srgbClr val="125D78"/>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b="1" dirty="0"/>
                <a:t>@Before</a:t>
              </a:r>
            </a:p>
          </p:txBody>
        </p:sp>
        <p:sp>
          <p:nvSpPr>
            <p:cNvPr id="7" name="Rectangle 6"/>
            <p:cNvSpPr/>
            <p:nvPr/>
          </p:nvSpPr>
          <p:spPr>
            <a:xfrm>
              <a:off x="2904166" y="4784325"/>
              <a:ext cx="1253448" cy="438355"/>
            </a:xfrm>
            <a:prstGeom prst="rect">
              <a:avLst/>
            </a:prstGeom>
            <a:solidFill>
              <a:srgbClr val="18799C"/>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b="1" dirty="0"/>
                <a:t>@After</a:t>
              </a:r>
            </a:p>
          </p:txBody>
        </p:sp>
        <p:sp>
          <p:nvSpPr>
            <p:cNvPr id="8" name="Rectangle 7"/>
            <p:cNvSpPr/>
            <p:nvPr/>
          </p:nvSpPr>
          <p:spPr>
            <a:xfrm>
              <a:off x="2902456" y="5512075"/>
              <a:ext cx="1253448" cy="446066"/>
            </a:xfrm>
            <a:prstGeom prst="rect">
              <a:avLst/>
            </a:prstGeom>
            <a:solidFill>
              <a:srgbClr val="1E99C4"/>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b="1" dirty="0"/>
                <a:t>@</a:t>
              </a:r>
              <a:r>
                <a:rPr lang="en-US" sz="1200" b="1" dirty="0" err="1"/>
                <a:t>AfterClass</a:t>
              </a:r>
              <a:endParaRPr lang="en-US" sz="1200" b="1" dirty="0"/>
            </a:p>
          </p:txBody>
        </p:sp>
        <p:sp>
          <p:nvSpPr>
            <p:cNvPr id="9" name="Rectangle 8"/>
            <p:cNvSpPr/>
            <p:nvPr/>
          </p:nvSpPr>
          <p:spPr>
            <a:xfrm>
              <a:off x="3955551" y="3934989"/>
              <a:ext cx="890432" cy="482886"/>
            </a:xfrm>
            <a:prstGeom prst="rect">
              <a:avLst/>
            </a:prstGeom>
            <a:solidFill>
              <a:srgbClr val="C00000"/>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b="1" dirty="0"/>
                <a:t>@Test</a:t>
              </a:r>
            </a:p>
          </p:txBody>
        </p:sp>
        <p:sp>
          <p:nvSpPr>
            <p:cNvPr id="10" name="Rectangle 9"/>
            <p:cNvSpPr/>
            <p:nvPr/>
          </p:nvSpPr>
          <p:spPr>
            <a:xfrm>
              <a:off x="1849347" y="1416542"/>
              <a:ext cx="3852810" cy="489382"/>
            </a:xfrm>
            <a:prstGeom prst="rect">
              <a:avLst/>
            </a:prstGeom>
            <a:solidFill>
              <a:srgbClr val="FFC000"/>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b="1" dirty="0"/>
                <a:t>Parameter Resolver</a:t>
              </a:r>
            </a:p>
          </p:txBody>
        </p:sp>
        <p:cxnSp>
          <p:nvCxnSpPr>
            <p:cNvPr id="12" name="Straight Arrow Connector 11"/>
            <p:cNvCxnSpPr/>
            <p:nvPr/>
          </p:nvCxnSpPr>
          <p:spPr>
            <a:xfrm>
              <a:off x="3513762" y="2989780"/>
              <a:ext cx="0" cy="285959"/>
            </a:xfrm>
            <a:prstGeom prst="straightConnector1">
              <a:avLst/>
            </a:prstGeom>
            <a:ln w="38100" cap="sq">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lt1"/>
            </a:fontRef>
          </p:style>
        </p:cxnSp>
        <p:cxnSp>
          <p:nvCxnSpPr>
            <p:cNvPr id="13" name="Straight Arrow Connector 12"/>
            <p:cNvCxnSpPr/>
            <p:nvPr/>
          </p:nvCxnSpPr>
          <p:spPr>
            <a:xfrm>
              <a:off x="3513762" y="5222680"/>
              <a:ext cx="0" cy="289394"/>
            </a:xfrm>
            <a:prstGeom prst="straightConnector1">
              <a:avLst/>
            </a:prstGeom>
            <a:ln w="38100" cap="sq">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lt1"/>
            </a:fontRef>
          </p:style>
        </p:cxnSp>
        <p:sp>
          <p:nvSpPr>
            <p:cNvPr id="14" name="TextBox 13"/>
            <p:cNvSpPr txBox="1"/>
            <p:nvPr/>
          </p:nvSpPr>
          <p:spPr>
            <a:xfrm>
              <a:off x="4315146" y="5640512"/>
              <a:ext cx="1215865" cy="338554"/>
            </a:xfrm>
            <a:prstGeom prst="rect">
              <a:avLst/>
            </a:prstGeom>
            <a:noFill/>
          </p:spPr>
          <p:txBody>
            <a:bodyPr wrap="square" rtlCol="0">
              <a:spAutoFit/>
            </a:bodyPr>
            <a:lstStyle/>
            <a:p>
              <a:r>
                <a:rPr lang="en-US" sz="1600" b="1" dirty="0"/>
                <a:t>Class Test</a:t>
              </a:r>
            </a:p>
          </p:txBody>
        </p:sp>
        <p:cxnSp>
          <p:nvCxnSpPr>
            <p:cNvPr id="19" name="Straight Arrow Connector 18"/>
            <p:cNvCxnSpPr/>
            <p:nvPr/>
          </p:nvCxnSpPr>
          <p:spPr>
            <a:xfrm flipV="1">
              <a:off x="2260315" y="1905924"/>
              <a:ext cx="0" cy="600970"/>
            </a:xfrm>
            <a:prstGeom prst="straightConnector1">
              <a:avLst/>
            </a:prstGeom>
            <a:ln w="38100" cap="sq">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lt1"/>
            </a:fontRef>
          </p:style>
        </p:cxnSp>
        <p:cxnSp>
          <p:nvCxnSpPr>
            <p:cNvPr id="20" name="Straight Arrow Connector 19"/>
            <p:cNvCxnSpPr/>
            <p:nvPr/>
          </p:nvCxnSpPr>
          <p:spPr>
            <a:xfrm flipV="1">
              <a:off x="5125092" y="1936746"/>
              <a:ext cx="0" cy="600970"/>
            </a:xfrm>
            <a:prstGeom prst="straightConnector1">
              <a:avLst/>
            </a:prstGeom>
            <a:ln w="38100" cap="sq">
              <a:solidFill>
                <a:schemeClr val="tx1">
                  <a:lumMod val="50000"/>
                  <a:lumOff val="50000"/>
                </a:schemeClr>
              </a:solidFill>
              <a:headEnd type="triangle"/>
              <a:tailEnd type="none"/>
            </a:ln>
          </p:spPr>
          <p:style>
            <a:lnRef idx="1">
              <a:schemeClr val="accent1"/>
            </a:lnRef>
            <a:fillRef idx="0">
              <a:schemeClr val="accent1"/>
            </a:fillRef>
            <a:effectRef idx="0">
              <a:schemeClr val="accent1"/>
            </a:effectRef>
            <a:fontRef idx="minor">
              <a:schemeClr val="lt1"/>
            </a:fontRef>
          </p:style>
        </p:cxnSp>
        <p:sp>
          <p:nvSpPr>
            <p:cNvPr id="21" name="TextBox 20"/>
            <p:cNvSpPr txBox="1"/>
            <p:nvPr/>
          </p:nvSpPr>
          <p:spPr>
            <a:xfrm>
              <a:off x="2321960" y="1900722"/>
              <a:ext cx="1150706" cy="461665"/>
            </a:xfrm>
            <a:prstGeom prst="rect">
              <a:avLst/>
            </a:prstGeom>
            <a:noFill/>
          </p:spPr>
          <p:txBody>
            <a:bodyPr wrap="square" rtlCol="0">
              <a:spAutoFit/>
            </a:bodyPr>
            <a:lstStyle/>
            <a:p>
              <a:r>
                <a:rPr lang="en-US" sz="1200" dirty="0"/>
                <a:t>parameter context</a:t>
              </a:r>
            </a:p>
          </p:txBody>
        </p:sp>
        <p:sp>
          <p:nvSpPr>
            <p:cNvPr id="22" name="TextBox 21"/>
            <p:cNvSpPr txBox="1"/>
            <p:nvPr/>
          </p:nvSpPr>
          <p:spPr>
            <a:xfrm>
              <a:off x="4457269" y="1888738"/>
              <a:ext cx="717485" cy="461665"/>
            </a:xfrm>
            <a:prstGeom prst="rect">
              <a:avLst/>
            </a:prstGeom>
            <a:noFill/>
          </p:spPr>
          <p:txBody>
            <a:bodyPr wrap="square" rtlCol="0">
              <a:spAutoFit/>
            </a:bodyPr>
            <a:lstStyle/>
            <a:p>
              <a:r>
                <a:rPr lang="en-US" sz="1200" dirty="0"/>
                <a:t>objects/ mocks</a:t>
              </a:r>
            </a:p>
          </p:txBody>
        </p:sp>
        <p:cxnSp>
          <p:nvCxnSpPr>
            <p:cNvPr id="24" name="Straight Arrow Connector 23"/>
            <p:cNvCxnSpPr/>
            <p:nvPr/>
          </p:nvCxnSpPr>
          <p:spPr>
            <a:xfrm>
              <a:off x="4149050" y="3496634"/>
              <a:ext cx="251717" cy="458903"/>
            </a:xfrm>
            <a:prstGeom prst="straightConnector1">
              <a:avLst/>
            </a:prstGeom>
            <a:ln w="38100" cap="sq">
              <a:solidFill>
                <a:schemeClr val="tx1">
                  <a:lumMod val="50000"/>
                  <a:lumOff val="50000"/>
                </a:schemeClr>
              </a:solidFill>
              <a:round/>
              <a:tailEnd type="triangle"/>
            </a:ln>
          </p:spPr>
          <p:style>
            <a:lnRef idx="1">
              <a:schemeClr val="accent1"/>
            </a:lnRef>
            <a:fillRef idx="0">
              <a:schemeClr val="accent1"/>
            </a:fillRef>
            <a:effectRef idx="0">
              <a:schemeClr val="accent1"/>
            </a:effectRef>
            <a:fontRef idx="minor">
              <a:schemeClr val="lt1"/>
            </a:fontRef>
          </p:style>
        </p:cxnSp>
        <p:cxnSp>
          <p:nvCxnSpPr>
            <p:cNvPr id="29" name="Straight Arrow Connector 28"/>
            <p:cNvCxnSpPr>
              <a:stCxn id="9" idx="2"/>
            </p:cNvCxnSpPr>
            <p:nvPr/>
          </p:nvCxnSpPr>
          <p:spPr>
            <a:xfrm flipH="1">
              <a:off x="3775751" y="4417875"/>
              <a:ext cx="625016" cy="366450"/>
            </a:xfrm>
            <a:prstGeom prst="straightConnector1">
              <a:avLst/>
            </a:prstGeom>
            <a:ln w="38100" cap="sq">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lt1"/>
            </a:fontRef>
          </p:style>
        </p:cxnSp>
        <p:cxnSp>
          <p:nvCxnSpPr>
            <p:cNvPr id="31" name="Straight Arrow Connector 30"/>
            <p:cNvCxnSpPr/>
            <p:nvPr/>
          </p:nvCxnSpPr>
          <p:spPr>
            <a:xfrm flipV="1">
              <a:off x="3369924" y="3696981"/>
              <a:ext cx="0" cy="1066796"/>
            </a:xfrm>
            <a:prstGeom prst="straightConnector1">
              <a:avLst/>
            </a:prstGeom>
            <a:ln w="38100" cap="sq">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lt1"/>
            </a:fontRef>
          </p:style>
        </p:cxnSp>
      </p:grpSp>
      <p:sp>
        <p:nvSpPr>
          <p:cNvPr id="23" name="TextBox 9"/>
          <p:cNvSpPr txBox="1">
            <a:spLocks noChangeArrowheads="1"/>
          </p:cNvSpPr>
          <p:nvPr/>
        </p:nvSpPr>
        <p:spPr bwMode="auto">
          <a:xfrm>
            <a:off x="3400739" y="6265952"/>
            <a:ext cx="4277709" cy="307777"/>
          </a:xfrm>
          <a:prstGeom prst="rect">
            <a:avLst/>
          </a:prstGeom>
          <a:noFill/>
          <a:ln w="9525">
            <a:noFill/>
            <a:miter lim="800000"/>
            <a:headEnd/>
            <a:tailEnd/>
          </a:ln>
        </p:spPr>
        <p:txBody>
          <a:bodyPr wrap="square">
            <a:spAutoFit/>
          </a:bodyPr>
          <a:lstStyle/>
          <a:p>
            <a:pPr algn="ctr"/>
            <a:r>
              <a:rPr lang="en-US" altLang="en-US" sz="1400" dirty="0">
                <a:solidFill>
                  <a:srgbClr val="111111"/>
                </a:solidFill>
              </a:rPr>
              <a:t>Figure 8: </a:t>
            </a:r>
            <a:r>
              <a:rPr lang="en-US" altLang="en-US" sz="1400" dirty="0"/>
              <a:t>Test lifecycle</a:t>
            </a:r>
          </a:p>
        </p:txBody>
      </p:sp>
    </p:spTree>
    <p:extLst>
      <p:ext uri="{BB962C8B-B14F-4D97-AF65-F5344CB8AC3E}">
        <p14:creationId xmlns:p14="http://schemas.microsoft.com/office/powerpoint/2010/main" val="358566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 class </a:t>
            </a:r>
            <a:br>
              <a:rPr lang="en-US" dirty="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85581843"/>
              </p:ext>
            </p:extLst>
          </p:nvPr>
        </p:nvGraphicFramePr>
        <p:xfrm>
          <a:off x="1864673" y="1093674"/>
          <a:ext cx="8462654" cy="5128753"/>
        </p:xfrm>
        <a:graphic>
          <a:graphicData uri="http://schemas.openxmlformats.org/drawingml/2006/table">
            <a:tbl>
              <a:tblPr/>
              <a:tblGrid>
                <a:gridCol w="459927">
                  <a:extLst>
                    <a:ext uri="{9D8B030D-6E8A-4147-A177-3AD203B41FA5}">
                      <a16:colId xmlns:a16="http://schemas.microsoft.com/office/drawing/2014/main" val="20000"/>
                    </a:ext>
                  </a:extLst>
                </a:gridCol>
                <a:gridCol w="8002727">
                  <a:extLst>
                    <a:ext uri="{9D8B030D-6E8A-4147-A177-3AD203B41FA5}">
                      <a16:colId xmlns:a16="http://schemas.microsoft.com/office/drawing/2014/main" val="20001"/>
                    </a:ext>
                  </a:extLst>
                </a:gridCol>
              </a:tblGrid>
              <a:tr h="479009">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b="1" kern="1200" baseline="0" dirty="0">
                          <a:solidFill>
                            <a:srgbClr val="003F60"/>
                          </a:solidFill>
                          <a:latin typeface="Calibri"/>
                          <a:ea typeface="Calibri"/>
                          <a:cs typeface="Times New Roman"/>
                        </a:rPr>
                        <a:t>#</a:t>
                      </a:r>
                    </a:p>
                  </a:txBody>
                  <a:tcPr marL="29630" marR="29630" marT="29624" marB="2962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solidFill>
                      <a:srgbClr val="D3DFEE"/>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000" b="1" kern="1200" baseline="0" dirty="0">
                          <a:solidFill>
                            <a:srgbClr val="003F60"/>
                          </a:solidFill>
                          <a:latin typeface="Calibri"/>
                          <a:ea typeface="Calibri"/>
                          <a:cs typeface="Times New Roman"/>
                        </a:rPr>
                        <a:t>Methods &amp; Description</a:t>
                      </a:r>
                    </a:p>
                  </a:txBody>
                  <a:tcPr marL="29630" marR="29630" marT="29624" marB="2962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solidFill>
                      <a:srgbClr val="D3DFEE"/>
                    </a:solidFill>
                  </a:tcPr>
                </a:tc>
                <a:extLst>
                  <a:ext uri="{0D108BD9-81ED-4DB2-BD59-A6C34878D82A}">
                    <a16:rowId xmlns:a16="http://schemas.microsoft.com/office/drawing/2014/main" val="10000"/>
                  </a:ext>
                </a:extLst>
              </a:tr>
              <a:tr h="721332">
                <a:tc>
                  <a:txBody>
                    <a:bodyPr/>
                    <a:lstStyle/>
                    <a:p>
                      <a:pPr algn="ctr" fontAlgn="t"/>
                      <a:r>
                        <a:rPr lang="en-US" sz="1800" b="0" kern="1200" dirty="0">
                          <a:solidFill>
                            <a:schemeClr val="tx1"/>
                          </a:solidFill>
                          <a:latin typeface="+mn-lt"/>
                          <a:ea typeface="Calibri"/>
                          <a:cs typeface="Times New Roman"/>
                        </a:rPr>
                        <a:t>1</a:t>
                      </a:r>
                    </a:p>
                  </a:txBody>
                  <a:tcPr marL="29630" marR="29630" marT="29624" marB="2962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algn="l" fontAlgn="t"/>
                      <a:r>
                        <a:rPr lang="en-US" sz="1800" b="0" kern="1200" dirty="0">
                          <a:solidFill>
                            <a:schemeClr val="tx1"/>
                          </a:solidFill>
                          <a:latin typeface="Courier New" panose="02070309020205020404" pitchFamily="49" charset="0"/>
                          <a:ea typeface="Calibri"/>
                          <a:cs typeface="Courier New" panose="02070309020205020404" pitchFamily="49" charset="0"/>
                        </a:rPr>
                        <a:t>void </a:t>
                      </a:r>
                      <a:r>
                        <a:rPr lang="en-US" sz="1800" b="0" kern="1200" dirty="0" err="1">
                          <a:solidFill>
                            <a:schemeClr val="tx1"/>
                          </a:solidFill>
                          <a:latin typeface="Courier New" panose="02070309020205020404" pitchFamily="49" charset="0"/>
                          <a:ea typeface="Calibri"/>
                          <a:cs typeface="Courier New" panose="02070309020205020404" pitchFamily="49" charset="0"/>
                        </a:rPr>
                        <a:t>assert</a:t>
                      </a:r>
                      <a:r>
                        <a:rPr lang="en-US" sz="1800" b="1" kern="1200" dirty="0" err="1">
                          <a:solidFill>
                            <a:schemeClr val="tx1"/>
                          </a:solidFill>
                          <a:latin typeface="Courier New" panose="02070309020205020404" pitchFamily="49" charset="0"/>
                          <a:ea typeface="Calibri"/>
                          <a:cs typeface="Courier New" panose="02070309020205020404" pitchFamily="49" charset="0"/>
                        </a:rPr>
                        <a:t>Not</a:t>
                      </a:r>
                      <a:r>
                        <a:rPr lang="en-US" sz="1800" b="0" kern="1200" dirty="0" err="1">
                          <a:solidFill>
                            <a:schemeClr val="tx1"/>
                          </a:solidFill>
                          <a:latin typeface="Courier New" panose="02070309020205020404" pitchFamily="49" charset="0"/>
                          <a:ea typeface="Calibri"/>
                          <a:cs typeface="Courier New" panose="02070309020205020404" pitchFamily="49" charset="0"/>
                        </a:rPr>
                        <a:t>Equals</a:t>
                      </a:r>
                      <a:r>
                        <a:rPr lang="en-US" sz="1800" b="0" kern="1200" dirty="0">
                          <a:solidFill>
                            <a:schemeClr val="tx1"/>
                          </a:solidFill>
                          <a:latin typeface="Courier New" panose="02070309020205020404" pitchFamily="49" charset="0"/>
                          <a:ea typeface="Calibri"/>
                          <a:cs typeface="Courier New" panose="02070309020205020404" pitchFamily="49" charset="0"/>
                        </a:rPr>
                        <a:t>([String message,] Object expected, Object actual)</a:t>
                      </a:r>
                    </a:p>
                    <a:p>
                      <a:pPr algn="l" fontAlgn="t"/>
                      <a:r>
                        <a:rPr lang="en-US" sz="1800" b="0" kern="1200" dirty="0">
                          <a:solidFill>
                            <a:schemeClr val="tx1"/>
                          </a:solidFill>
                          <a:latin typeface="+mn-lt"/>
                          <a:ea typeface="Calibri"/>
                          <a:cs typeface="Times New Roman"/>
                        </a:rPr>
                        <a:t>Check that two primitives/ objects are equal</a:t>
                      </a:r>
                    </a:p>
                  </a:txBody>
                  <a:tcPr marL="29630" marR="29630" marT="29624" marB="2962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1"/>
                  </a:ext>
                </a:extLst>
              </a:tr>
              <a:tr h="721332">
                <a:tc>
                  <a:txBody>
                    <a:bodyPr/>
                    <a:lstStyle/>
                    <a:p>
                      <a:pPr algn="ctr" fontAlgn="t"/>
                      <a:r>
                        <a:rPr lang="en-US" sz="1800" b="0" kern="1200" dirty="0">
                          <a:solidFill>
                            <a:schemeClr val="tx1"/>
                          </a:solidFill>
                          <a:latin typeface="+mn-lt"/>
                          <a:ea typeface="Calibri"/>
                          <a:cs typeface="Times New Roman"/>
                        </a:rPr>
                        <a:t>2</a:t>
                      </a:r>
                    </a:p>
                  </a:txBody>
                  <a:tcPr marL="29630" marR="29630" marT="29624" marB="2962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algn="l" fontAlgn="t"/>
                      <a:r>
                        <a:rPr lang="en-US" sz="1800" b="0" kern="1200" dirty="0">
                          <a:solidFill>
                            <a:schemeClr val="tx1"/>
                          </a:solidFill>
                          <a:latin typeface="Courier New" panose="02070309020205020404" pitchFamily="49" charset="0"/>
                          <a:ea typeface="Calibri"/>
                          <a:cs typeface="Courier New" panose="02070309020205020404" pitchFamily="49" charset="0"/>
                        </a:rPr>
                        <a:t>void </a:t>
                      </a:r>
                      <a:r>
                        <a:rPr lang="en-US" sz="1800" b="0" kern="1200" dirty="0" err="1">
                          <a:solidFill>
                            <a:schemeClr val="tx1"/>
                          </a:solidFill>
                          <a:latin typeface="Courier New" panose="02070309020205020404" pitchFamily="49" charset="0"/>
                          <a:ea typeface="Calibri"/>
                          <a:cs typeface="Courier New" panose="02070309020205020404" pitchFamily="49" charset="0"/>
                        </a:rPr>
                        <a:t>assertFalse</a:t>
                      </a:r>
                      <a:r>
                        <a:rPr lang="en-US" sz="1800" b="0" kern="1200" dirty="0">
                          <a:solidFill>
                            <a:schemeClr val="tx1"/>
                          </a:solidFill>
                          <a:latin typeface="Courier New" panose="02070309020205020404" pitchFamily="49" charset="0"/>
                          <a:ea typeface="Calibri"/>
                          <a:cs typeface="Courier New" panose="02070309020205020404" pitchFamily="49" charset="0"/>
                        </a:rPr>
                        <a:t>([String message,] </a:t>
                      </a:r>
                      <a:r>
                        <a:rPr lang="en-US" sz="1800" b="0" kern="1200" dirty="0" err="1">
                          <a:solidFill>
                            <a:schemeClr val="tx1"/>
                          </a:solidFill>
                          <a:latin typeface="Courier New" panose="02070309020205020404" pitchFamily="49" charset="0"/>
                          <a:ea typeface="Calibri"/>
                          <a:cs typeface="Courier New" panose="02070309020205020404" pitchFamily="49" charset="0"/>
                        </a:rPr>
                        <a:t>boolean</a:t>
                      </a:r>
                      <a:r>
                        <a:rPr lang="en-US" sz="1800" b="0" kern="1200" dirty="0">
                          <a:solidFill>
                            <a:schemeClr val="tx1"/>
                          </a:solidFill>
                          <a:latin typeface="Courier New" panose="02070309020205020404" pitchFamily="49" charset="0"/>
                          <a:ea typeface="Calibri"/>
                          <a:cs typeface="Courier New" panose="02070309020205020404" pitchFamily="49" charset="0"/>
                        </a:rPr>
                        <a:t> condition)</a:t>
                      </a:r>
                    </a:p>
                    <a:p>
                      <a:pPr algn="l" fontAlgn="t"/>
                      <a:r>
                        <a:rPr lang="en-US" sz="1800" b="0" kern="1200" dirty="0">
                          <a:solidFill>
                            <a:schemeClr val="tx1"/>
                          </a:solidFill>
                          <a:latin typeface="+mn-lt"/>
                          <a:ea typeface="Calibri"/>
                          <a:cs typeface="Times New Roman"/>
                        </a:rPr>
                        <a:t>Check that a condition is false</a:t>
                      </a:r>
                    </a:p>
                  </a:txBody>
                  <a:tcPr marL="29630" marR="29630" marT="29624" marB="2962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2"/>
                  </a:ext>
                </a:extLst>
              </a:tr>
              <a:tr h="721332">
                <a:tc>
                  <a:txBody>
                    <a:bodyPr/>
                    <a:lstStyle/>
                    <a:p>
                      <a:pPr algn="ctr" fontAlgn="t"/>
                      <a:r>
                        <a:rPr lang="en-US" sz="1800" b="0" kern="1200" dirty="0">
                          <a:solidFill>
                            <a:schemeClr val="tx1"/>
                          </a:solidFill>
                          <a:latin typeface="+mn-lt"/>
                          <a:ea typeface="Calibri"/>
                          <a:cs typeface="Times New Roman"/>
                        </a:rPr>
                        <a:t>3</a:t>
                      </a:r>
                    </a:p>
                  </a:txBody>
                  <a:tcPr marL="29630" marR="29630" marT="29624" marB="2962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algn="l" fontAlgn="t"/>
                      <a:r>
                        <a:rPr lang="en-US" sz="1800" b="0" kern="1200" dirty="0">
                          <a:solidFill>
                            <a:schemeClr val="tx1"/>
                          </a:solidFill>
                          <a:latin typeface="Courier New" panose="02070309020205020404" pitchFamily="49" charset="0"/>
                          <a:ea typeface="Calibri"/>
                          <a:cs typeface="Courier New" panose="02070309020205020404" pitchFamily="49" charset="0"/>
                        </a:rPr>
                        <a:t>void </a:t>
                      </a:r>
                      <a:r>
                        <a:rPr lang="en-US" sz="1800" b="0" kern="1200" dirty="0" err="1">
                          <a:solidFill>
                            <a:schemeClr val="tx1"/>
                          </a:solidFill>
                          <a:latin typeface="Courier New" panose="02070309020205020404" pitchFamily="49" charset="0"/>
                          <a:ea typeface="Calibri"/>
                          <a:cs typeface="Courier New" panose="02070309020205020404" pitchFamily="49" charset="0"/>
                        </a:rPr>
                        <a:t>assertTrue</a:t>
                      </a:r>
                      <a:r>
                        <a:rPr lang="en-US" sz="1800" b="0" kern="1200" dirty="0">
                          <a:solidFill>
                            <a:schemeClr val="tx1"/>
                          </a:solidFill>
                          <a:latin typeface="Courier New" panose="02070309020205020404" pitchFamily="49" charset="0"/>
                          <a:ea typeface="Calibri"/>
                          <a:cs typeface="Courier New" panose="02070309020205020404" pitchFamily="49" charset="0"/>
                        </a:rPr>
                        <a:t>([String message,] </a:t>
                      </a:r>
                      <a:r>
                        <a:rPr lang="en-US" sz="1800" b="0" kern="1200" dirty="0" err="1">
                          <a:solidFill>
                            <a:schemeClr val="tx1"/>
                          </a:solidFill>
                          <a:latin typeface="Courier New" panose="02070309020205020404" pitchFamily="49" charset="0"/>
                          <a:ea typeface="Calibri"/>
                          <a:cs typeface="Courier New" panose="02070309020205020404" pitchFamily="49" charset="0"/>
                        </a:rPr>
                        <a:t>boolean</a:t>
                      </a:r>
                      <a:r>
                        <a:rPr lang="en-US" sz="1800" b="0" kern="1200" dirty="0">
                          <a:solidFill>
                            <a:schemeClr val="tx1"/>
                          </a:solidFill>
                          <a:latin typeface="Courier New" panose="02070309020205020404" pitchFamily="49" charset="0"/>
                          <a:ea typeface="Calibri"/>
                          <a:cs typeface="Courier New" panose="02070309020205020404" pitchFamily="49" charset="0"/>
                        </a:rPr>
                        <a:t> condition)</a:t>
                      </a:r>
                    </a:p>
                    <a:p>
                      <a:pPr algn="l" fontAlgn="t"/>
                      <a:r>
                        <a:rPr lang="en-US" sz="1800" b="0" kern="1200" dirty="0">
                          <a:solidFill>
                            <a:schemeClr val="tx1"/>
                          </a:solidFill>
                          <a:latin typeface="+mn-lt"/>
                          <a:ea typeface="Calibri"/>
                          <a:cs typeface="Times New Roman"/>
                        </a:rPr>
                        <a:t>Check that a condition is true.</a:t>
                      </a:r>
                    </a:p>
                  </a:txBody>
                  <a:tcPr marL="29630" marR="29630" marT="29624" marB="2962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3"/>
                  </a:ext>
                </a:extLst>
              </a:tr>
              <a:tr h="721332">
                <a:tc>
                  <a:txBody>
                    <a:bodyPr/>
                    <a:lstStyle/>
                    <a:p>
                      <a:pPr algn="ctr" fontAlgn="t"/>
                      <a:r>
                        <a:rPr lang="en-US" sz="1800" b="0" kern="1200" dirty="0">
                          <a:solidFill>
                            <a:schemeClr val="tx1"/>
                          </a:solidFill>
                          <a:latin typeface="+mn-lt"/>
                          <a:ea typeface="Calibri"/>
                          <a:cs typeface="Times New Roman"/>
                        </a:rPr>
                        <a:t>4</a:t>
                      </a:r>
                    </a:p>
                  </a:txBody>
                  <a:tcPr marL="29630" marR="29630" marT="29624" marB="2962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algn="l" fontAlgn="t"/>
                      <a:r>
                        <a:rPr lang="en-US" sz="1800" b="0" kern="1200" dirty="0">
                          <a:solidFill>
                            <a:schemeClr val="tx1"/>
                          </a:solidFill>
                          <a:latin typeface="Courier New" panose="02070309020205020404" pitchFamily="49" charset="0"/>
                          <a:ea typeface="Calibri"/>
                          <a:cs typeface="Courier New" panose="02070309020205020404" pitchFamily="49" charset="0"/>
                        </a:rPr>
                        <a:t>void </a:t>
                      </a:r>
                      <a:r>
                        <a:rPr lang="en-US" sz="1800" b="0" kern="1200" dirty="0" err="1">
                          <a:solidFill>
                            <a:schemeClr val="tx1"/>
                          </a:solidFill>
                          <a:latin typeface="Courier New" panose="02070309020205020404" pitchFamily="49" charset="0"/>
                          <a:ea typeface="Calibri"/>
                          <a:cs typeface="Courier New" panose="02070309020205020404" pitchFamily="49" charset="0"/>
                        </a:rPr>
                        <a:t>assert</a:t>
                      </a:r>
                      <a:r>
                        <a:rPr lang="en-US" sz="1800" b="1" kern="1200" dirty="0" err="1">
                          <a:solidFill>
                            <a:schemeClr val="tx1"/>
                          </a:solidFill>
                          <a:latin typeface="Courier New" panose="02070309020205020404" pitchFamily="49" charset="0"/>
                          <a:ea typeface="Calibri"/>
                          <a:cs typeface="Courier New" panose="02070309020205020404" pitchFamily="49" charset="0"/>
                        </a:rPr>
                        <a:t>Not</a:t>
                      </a:r>
                      <a:r>
                        <a:rPr lang="en-US" sz="1800" b="0" kern="1200" dirty="0" err="1">
                          <a:solidFill>
                            <a:schemeClr val="tx1"/>
                          </a:solidFill>
                          <a:latin typeface="Courier New" panose="02070309020205020404" pitchFamily="49" charset="0"/>
                          <a:ea typeface="Calibri"/>
                          <a:cs typeface="Courier New" panose="02070309020205020404" pitchFamily="49" charset="0"/>
                        </a:rPr>
                        <a:t>Null</a:t>
                      </a:r>
                      <a:r>
                        <a:rPr lang="en-US" sz="1800" b="0" kern="1200" dirty="0">
                          <a:solidFill>
                            <a:schemeClr val="tx1"/>
                          </a:solidFill>
                          <a:latin typeface="Courier New" panose="02070309020205020404" pitchFamily="49" charset="0"/>
                          <a:ea typeface="Calibri"/>
                          <a:cs typeface="Courier New" panose="02070309020205020404" pitchFamily="49" charset="0"/>
                        </a:rPr>
                        <a:t>([String message,] Object object)</a:t>
                      </a:r>
                    </a:p>
                    <a:p>
                      <a:pPr algn="l" fontAlgn="t"/>
                      <a:r>
                        <a:rPr lang="en-US" sz="1800" b="0" kern="1200" dirty="0">
                          <a:solidFill>
                            <a:schemeClr val="tx1"/>
                          </a:solidFill>
                          <a:latin typeface="+mn-lt"/>
                          <a:ea typeface="Calibri"/>
                          <a:cs typeface="Times New Roman"/>
                        </a:rPr>
                        <a:t>Check that an object isn't null.</a:t>
                      </a:r>
                    </a:p>
                  </a:txBody>
                  <a:tcPr marL="29630" marR="29630" marT="29624" marB="2962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4"/>
                  </a:ext>
                </a:extLst>
              </a:tr>
              <a:tr h="721332">
                <a:tc>
                  <a:txBody>
                    <a:bodyPr/>
                    <a:lstStyle/>
                    <a:p>
                      <a:pPr algn="ctr" fontAlgn="t"/>
                      <a:r>
                        <a:rPr lang="en-US" sz="1800" b="0" kern="1200" dirty="0">
                          <a:solidFill>
                            <a:schemeClr val="tx1"/>
                          </a:solidFill>
                          <a:latin typeface="+mn-lt"/>
                          <a:ea typeface="Calibri"/>
                          <a:cs typeface="Times New Roman"/>
                        </a:rPr>
                        <a:t>5</a:t>
                      </a:r>
                    </a:p>
                  </a:txBody>
                  <a:tcPr marL="29630" marR="29630" marT="29624" marB="2962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algn="l" fontAlgn="t"/>
                      <a:r>
                        <a:rPr lang="en-US" sz="1800" b="0" kern="1200" dirty="0">
                          <a:solidFill>
                            <a:schemeClr val="tx1"/>
                          </a:solidFill>
                          <a:latin typeface="Courier New" panose="02070309020205020404" pitchFamily="49" charset="0"/>
                          <a:ea typeface="Calibri"/>
                          <a:cs typeface="Courier New" panose="02070309020205020404" pitchFamily="49" charset="0"/>
                        </a:rPr>
                        <a:t>void </a:t>
                      </a:r>
                      <a:r>
                        <a:rPr lang="en-US" sz="1800" b="0" kern="1200" dirty="0" err="1">
                          <a:solidFill>
                            <a:schemeClr val="tx1"/>
                          </a:solidFill>
                          <a:latin typeface="Courier New" panose="02070309020205020404" pitchFamily="49" charset="0"/>
                          <a:ea typeface="Calibri"/>
                          <a:cs typeface="Courier New" panose="02070309020205020404" pitchFamily="49" charset="0"/>
                        </a:rPr>
                        <a:t>assert</a:t>
                      </a:r>
                      <a:r>
                        <a:rPr lang="en-US" sz="1800" b="1" kern="1200" dirty="0" err="1">
                          <a:solidFill>
                            <a:schemeClr val="tx1"/>
                          </a:solidFill>
                          <a:latin typeface="Courier New" panose="02070309020205020404" pitchFamily="49" charset="0"/>
                          <a:ea typeface="Calibri"/>
                          <a:cs typeface="Courier New" panose="02070309020205020404" pitchFamily="49" charset="0"/>
                        </a:rPr>
                        <a:t>Not</a:t>
                      </a:r>
                      <a:r>
                        <a:rPr lang="en-US" sz="1800" b="0" kern="1200" dirty="0" err="1">
                          <a:solidFill>
                            <a:schemeClr val="tx1"/>
                          </a:solidFill>
                          <a:latin typeface="Courier New" panose="02070309020205020404" pitchFamily="49" charset="0"/>
                          <a:ea typeface="Calibri"/>
                          <a:cs typeface="Courier New" panose="02070309020205020404" pitchFamily="49" charset="0"/>
                        </a:rPr>
                        <a:t>Same</a:t>
                      </a:r>
                      <a:r>
                        <a:rPr lang="en-US" sz="1800" b="0" kern="1200" dirty="0">
                          <a:solidFill>
                            <a:schemeClr val="tx1"/>
                          </a:solidFill>
                          <a:latin typeface="Courier New" panose="02070309020205020404" pitchFamily="49" charset="0"/>
                          <a:ea typeface="Calibri"/>
                          <a:cs typeface="Courier New" panose="02070309020205020404" pitchFamily="49" charset="0"/>
                        </a:rPr>
                        <a:t>([String message,] Object expected, Object</a:t>
                      </a:r>
                      <a:r>
                        <a:rPr lang="en-US" sz="1800" b="0" kern="1200" baseline="0" dirty="0">
                          <a:solidFill>
                            <a:schemeClr val="tx1"/>
                          </a:solidFill>
                          <a:latin typeface="Courier New" panose="02070309020205020404" pitchFamily="49" charset="0"/>
                          <a:ea typeface="Calibri"/>
                          <a:cs typeface="Courier New" panose="02070309020205020404" pitchFamily="49" charset="0"/>
                        </a:rPr>
                        <a:t> actual</a:t>
                      </a:r>
                      <a:r>
                        <a:rPr lang="en-US" sz="1800" b="0" kern="1200" dirty="0">
                          <a:solidFill>
                            <a:schemeClr val="tx1"/>
                          </a:solidFill>
                          <a:latin typeface="Courier New" panose="02070309020205020404" pitchFamily="49" charset="0"/>
                          <a:ea typeface="Calibri"/>
                          <a:cs typeface="Courier New" panose="02070309020205020404" pitchFamily="49" charset="0"/>
                        </a:rPr>
                        <a:t>)</a:t>
                      </a:r>
                    </a:p>
                    <a:p>
                      <a:pPr algn="l" fontAlgn="t"/>
                      <a:r>
                        <a:rPr lang="en-US" sz="1800" b="0" kern="1200" dirty="0">
                          <a:solidFill>
                            <a:schemeClr val="tx1"/>
                          </a:solidFill>
                          <a:latin typeface="+mn-lt"/>
                          <a:ea typeface="Calibri"/>
                          <a:cs typeface="Times New Roman"/>
                        </a:rPr>
                        <a:t>Check that two objects refer</a:t>
                      </a:r>
                      <a:r>
                        <a:rPr lang="en-US" sz="1800" b="0" kern="1200" baseline="0" dirty="0">
                          <a:solidFill>
                            <a:schemeClr val="tx1"/>
                          </a:solidFill>
                          <a:latin typeface="+mn-lt"/>
                          <a:ea typeface="Calibri"/>
                          <a:cs typeface="Times New Roman"/>
                        </a:rPr>
                        <a:t> to the same object</a:t>
                      </a:r>
                      <a:r>
                        <a:rPr lang="en-US" sz="1800" b="0" kern="1200" dirty="0">
                          <a:solidFill>
                            <a:schemeClr val="tx1"/>
                          </a:solidFill>
                          <a:latin typeface="+mn-lt"/>
                          <a:ea typeface="Calibri"/>
                          <a:cs typeface="Times New Roman"/>
                        </a:rPr>
                        <a:t>.</a:t>
                      </a:r>
                    </a:p>
                  </a:txBody>
                  <a:tcPr marL="29630" marR="29630" marT="29624" marB="2962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5"/>
                  </a:ext>
                </a:extLst>
              </a:tr>
              <a:tr h="721332">
                <a:tc>
                  <a:txBody>
                    <a:bodyPr/>
                    <a:lstStyle/>
                    <a:p>
                      <a:pPr algn="ctr" fontAlgn="t"/>
                      <a:r>
                        <a:rPr lang="en-US" sz="1800" b="0" kern="1200" dirty="0">
                          <a:solidFill>
                            <a:schemeClr val="tx1"/>
                          </a:solidFill>
                          <a:latin typeface="+mn-lt"/>
                          <a:ea typeface="Calibri"/>
                          <a:cs typeface="Times New Roman"/>
                        </a:rPr>
                        <a:t>6</a:t>
                      </a:r>
                    </a:p>
                  </a:txBody>
                  <a:tcPr marL="29630" marR="29630" marT="29624" marB="2962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tc>
                  <a:txBody>
                    <a:bodyPr/>
                    <a:lstStyle/>
                    <a:p>
                      <a:pPr algn="l" fontAlgn="t"/>
                      <a:r>
                        <a:rPr lang="en-US" sz="1800" b="0" kern="1200" dirty="0">
                          <a:solidFill>
                            <a:schemeClr val="tx1"/>
                          </a:solidFill>
                          <a:latin typeface="Courier New" panose="02070309020205020404" pitchFamily="49" charset="0"/>
                          <a:ea typeface="Calibri"/>
                          <a:cs typeface="Courier New" panose="02070309020205020404" pitchFamily="49" charset="0"/>
                        </a:rPr>
                        <a:t>void fail([String message])</a:t>
                      </a:r>
                    </a:p>
                    <a:p>
                      <a:pPr algn="l" fontAlgn="t"/>
                      <a:r>
                        <a:rPr lang="en-US" sz="1800" b="0" kern="1200" dirty="0">
                          <a:solidFill>
                            <a:schemeClr val="tx1"/>
                          </a:solidFill>
                          <a:latin typeface="+mn-lt"/>
                          <a:ea typeface="Calibri"/>
                          <a:cs typeface="Times New Roman"/>
                        </a:rPr>
                        <a:t>Fails a test with or</a:t>
                      </a:r>
                      <a:r>
                        <a:rPr lang="en-US" sz="1800" b="0" kern="1200" baseline="0" dirty="0">
                          <a:solidFill>
                            <a:schemeClr val="tx1"/>
                          </a:solidFill>
                          <a:latin typeface="+mn-lt"/>
                          <a:ea typeface="Calibri"/>
                          <a:cs typeface="Times New Roman"/>
                        </a:rPr>
                        <a:t> without</a:t>
                      </a:r>
                      <a:r>
                        <a:rPr lang="en-US" sz="1800" b="0" kern="1200" dirty="0">
                          <a:solidFill>
                            <a:schemeClr val="tx1"/>
                          </a:solidFill>
                          <a:latin typeface="+mn-lt"/>
                          <a:ea typeface="Calibri"/>
                          <a:cs typeface="Times New Roman"/>
                        </a:rPr>
                        <a:t> message.</a:t>
                      </a:r>
                    </a:p>
                  </a:txBody>
                  <a:tcPr marL="29630" marR="29630" marT="29624" marB="29624">
                    <a:lnL w="12700" cap="flat" cmpd="sng" algn="ctr">
                      <a:solidFill>
                        <a:srgbClr val="D3DFEE"/>
                      </a:solidFill>
                      <a:prstDash val="solid"/>
                      <a:round/>
                      <a:headEnd type="none" w="med" len="med"/>
                      <a:tailEnd type="none" w="med" len="med"/>
                    </a:lnL>
                    <a:lnR w="12700" cap="flat" cmpd="sng" algn="ctr">
                      <a:solidFill>
                        <a:srgbClr val="D3DFEE"/>
                      </a:solidFill>
                      <a:prstDash val="solid"/>
                      <a:round/>
                      <a:headEnd type="none" w="med" len="med"/>
                      <a:tailEnd type="none" w="med" len="med"/>
                    </a:lnR>
                    <a:lnT w="12700" cap="flat" cmpd="sng" algn="ctr">
                      <a:solidFill>
                        <a:srgbClr val="D3DFEE"/>
                      </a:solidFill>
                      <a:prstDash val="solid"/>
                      <a:round/>
                      <a:headEnd type="none" w="med" len="med"/>
                      <a:tailEnd type="none" w="med" len="med"/>
                    </a:lnT>
                    <a:lnB w="12700" cap="flat" cmpd="sng" algn="ctr">
                      <a:solidFill>
                        <a:srgbClr val="D3DFEE"/>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33138"/>
            <a:ext cx="11049000" cy="707598"/>
          </a:xfrm>
        </p:spPr>
        <p:txBody>
          <a:bodyPr/>
          <a:lstStyle/>
          <a:p>
            <a:r>
              <a:rPr lang="en-US" dirty="0"/>
              <a:t>Test Class</a:t>
            </a:r>
          </a:p>
        </p:txBody>
      </p:sp>
      <p:sp>
        <p:nvSpPr>
          <p:cNvPr id="4" name="TextBox 3"/>
          <p:cNvSpPr txBox="1"/>
          <p:nvPr/>
        </p:nvSpPr>
        <p:spPr>
          <a:xfrm>
            <a:off x="688933" y="1240735"/>
            <a:ext cx="873064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Containing any public void methods with </a:t>
            </a:r>
            <a:r>
              <a:rPr lang="en-US" sz="2000" b="1" dirty="0">
                <a:latin typeface="Courier New" panose="02070309020205020404" pitchFamily="49" charset="0"/>
                <a:cs typeface="Courier New" panose="02070309020205020404" pitchFamily="49" charset="0"/>
              </a:rPr>
              <a:t>@Test</a:t>
            </a:r>
            <a:r>
              <a:rPr lang="en-US" sz="2000" dirty="0">
                <a:latin typeface="Courier New" panose="02070309020205020404" pitchFamily="49" charset="0"/>
                <a:cs typeface="Courier New" panose="02070309020205020404" pitchFamily="49" charset="0"/>
              </a:rPr>
              <a:t> </a:t>
            </a:r>
            <a:r>
              <a:rPr lang="en-US" sz="2000" dirty="0"/>
              <a:t>annotation</a:t>
            </a:r>
          </a:p>
        </p:txBody>
      </p:sp>
      <p:pic>
        <p:nvPicPr>
          <p:cNvPr id="7" name="Picture 6"/>
          <p:cNvPicPr>
            <a:picLocks noChangeAspect="1"/>
          </p:cNvPicPr>
          <p:nvPr/>
        </p:nvPicPr>
        <p:blipFill>
          <a:blip r:embed="rId3"/>
          <a:stretch>
            <a:fillRect/>
          </a:stretch>
        </p:blipFill>
        <p:spPr>
          <a:xfrm>
            <a:off x="1078738" y="1759645"/>
            <a:ext cx="9901168" cy="42027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33138"/>
            <a:ext cx="11049000" cy="707598"/>
          </a:xfrm>
        </p:spPr>
        <p:txBody>
          <a:bodyPr/>
          <a:lstStyle/>
          <a:p>
            <a:r>
              <a:rPr lang="en-US" dirty="0"/>
              <a:t>Test Suite</a:t>
            </a:r>
          </a:p>
        </p:txBody>
      </p:sp>
      <p:sp>
        <p:nvSpPr>
          <p:cNvPr id="4" name="TextBox 3"/>
          <p:cNvSpPr txBox="1"/>
          <p:nvPr/>
        </p:nvSpPr>
        <p:spPr>
          <a:xfrm>
            <a:off x="688933" y="1240735"/>
            <a:ext cx="8730640" cy="1034129"/>
          </a:xfrm>
          <a:prstGeom prst="rect">
            <a:avLst/>
          </a:prstGeom>
          <a:noFill/>
        </p:spPr>
        <p:txBody>
          <a:bodyPr wrap="square" rtlCol="0">
            <a:spAutoFit/>
          </a:bodyPr>
          <a:lstStyle/>
          <a:p>
            <a:pPr marL="285750" indent="-285750">
              <a:buFont typeface="Arial" panose="020B0604020202020204" pitchFamily="34" charset="0"/>
              <a:buChar char="•"/>
            </a:pPr>
            <a:r>
              <a:rPr lang="en-US" sz="1800" dirty="0"/>
              <a:t>Aggregating multiple test classes into one test suite</a:t>
            </a:r>
          </a:p>
          <a:p>
            <a:pPr marL="285750" indent="-285750">
              <a:lnSpc>
                <a:spcPct val="120000"/>
              </a:lnSpc>
              <a:buFont typeface="Arial" panose="020B0604020202020204" pitchFamily="34" charset="0"/>
              <a:buChar char="•"/>
            </a:pPr>
            <a:r>
              <a:rPr lang="en-US" sz="1800" dirty="0"/>
              <a:t>Using two annotations to achieve this: </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RunWith</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Suite.class</a:t>
            </a:r>
            <a:r>
              <a:rPr lang="en-US" sz="1800" b="1"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t>
            </a:r>
            <a:r>
              <a:rPr lang="en-US" sz="1800" dirty="0"/>
              <a:t>and </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Suite.SuiteClasses</a:t>
            </a:r>
            <a:r>
              <a:rPr lang="en-US" sz="1800" b="1" dirty="0">
                <a:latin typeface="Courier New" panose="02070309020205020404" pitchFamily="49" charset="0"/>
                <a:cs typeface="Courier New" panose="02070309020205020404" pitchFamily="49" charset="0"/>
              </a:rPr>
              <a:t>({})</a:t>
            </a:r>
          </a:p>
        </p:txBody>
      </p:sp>
      <p:pic>
        <p:nvPicPr>
          <p:cNvPr id="6" name="Picture 5"/>
          <p:cNvPicPr>
            <a:picLocks noChangeAspect="1"/>
          </p:cNvPicPr>
          <p:nvPr/>
        </p:nvPicPr>
        <p:blipFill>
          <a:blip r:embed="rId3"/>
          <a:stretch>
            <a:fillRect/>
          </a:stretch>
        </p:blipFill>
        <p:spPr>
          <a:xfrm>
            <a:off x="1453019" y="2300673"/>
            <a:ext cx="5570081" cy="3786976"/>
          </a:xfrm>
          <a:prstGeom prst="rect">
            <a:avLst/>
          </a:prstGeom>
        </p:spPr>
      </p:pic>
    </p:spTree>
    <p:extLst>
      <p:ext uri="{BB962C8B-B14F-4D97-AF65-F5344CB8AC3E}">
        <p14:creationId xmlns:p14="http://schemas.microsoft.com/office/powerpoint/2010/main" val="147067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Runner</a:t>
            </a:r>
          </a:p>
        </p:txBody>
      </p:sp>
      <p:sp>
        <p:nvSpPr>
          <p:cNvPr id="3" name="Content Placeholder 2"/>
          <p:cNvSpPr>
            <a:spLocks noGrp="1"/>
          </p:cNvSpPr>
          <p:nvPr>
            <p:ph idx="1"/>
          </p:nvPr>
        </p:nvSpPr>
        <p:spPr>
          <a:xfrm>
            <a:off x="571501" y="1338721"/>
            <a:ext cx="9334500" cy="677969"/>
          </a:xfrm>
        </p:spPr>
        <p:txBody>
          <a:bodyPr/>
          <a:lstStyle/>
          <a:p>
            <a:r>
              <a:rPr lang="en-US" dirty="0">
                <a:solidFill>
                  <a:srgbClr val="000000"/>
                </a:solidFill>
                <a:latin typeface="Verdana" panose="020B0604030504040204" pitchFamily="34" charset="0"/>
              </a:rPr>
              <a:t>To execute tests in test classes or test suites</a:t>
            </a:r>
            <a:endParaRPr lang="en-US" dirty="0"/>
          </a:p>
          <a:p>
            <a:endParaRPr lang="en-US" dirty="0"/>
          </a:p>
        </p:txBody>
      </p:sp>
      <p:pic>
        <p:nvPicPr>
          <p:cNvPr id="4" name="Picture 3"/>
          <p:cNvPicPr>
            <a:picLocks noChangeAspect="1"/>
          </p:cNvPicPr>
          <p:nvPr/>
        </p:nvPicPr>
        <p:blipFill>
          <a:blip r:embed="rId3"/>
          <a:stretch>
            <a:fillRect/>
          </a:stretch>
        </p:blipFill>
        <p:spPr>
          <a:xfrm>
            <a:off x="571500" y="2226113"/>
            <a:ext cx="10971930" cy="3611015"/>
          </a:xfrm>
          <a:prstGeom prst="rect">
            <a:avLst/>
          </a:prstGeom>
        </p:spPr>
      </p:pic>
    </p:spTree>
    <p:extLst>
      <p:ext uri="{BB962C8B-B14F-4D97-AF65-F5344CB8AC3E}">
        <p14:creationId xmlns:p14="http://schemas.microsoft.com/office/powerpoint/2010/main" val="410785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endParaRPr lang="en-US" dirty="0"/>
          </a:p>
        </p:txBody>
      </p:sp>
      <p:sp>
        <p:nvSpPr>
          <p:cNvPr id="60419" name="Content Placeholder 2"/>
          <p:cNvSpPr>
            <a:spLocks noGrp="1"/>
          </p:cNvSpPr>
          <p:nvPr>
            <p:ph idx="1"/>
          </p:nvPr>
        </p:nvSpPr>
        <p:spPr/>
        <p:txBody>
          <a:bodyPr/>
          <a:lstStyle/>
          <a:p>
            <a:r>
              <a:rPr lang="en-US" altLang="en-US" dirty="0"/>
              <a:t>Will see in detail how to create and run tests and we will show how to use specific annotations and assertions of JUnit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in Eclipse</a:t>
            </a:r>
          </a:p>
        </p:txBody>
      </p:sp>
      <p:pic>
        <p:nvPicPr>
          <p:cNvPr id="3" name="Picture 2"/>
          <p:cNvPicPr>
            <a:picLocks noChangeAspect="1"/>
          </p:cNvPicPr>
          <p:nvPr/>
        </p:nvPicPr>
        <p:blipFill>
          <a:blip r:embed="rId3"/>
          <a:stretch>
            <a:fillRect/>
          </a:stretch>
        </p:blipFill>
        <p:spPr>
          <a:xfrm>
            <a:off x="2062578" y="1241776"/>
            <a:ext cx="4032628" cy="2238375"/>
          </a:xfrm>
          <a:prstGeom prst="rect">
            <a:avLst/>
          </a:prstGeom>
        </p:spPr>
      </p:pic>
      <p:pic>
        <p:nvPicPr>
          <p:cNvPr id="4" name="Picture 3"/>
          <p:cNvPicPr>
            <a:picLocks noChangeAspect="1"/>
          </p:cNvPicPr>
          <p:nvPr/>
        </p:nvPicPr>
        <p:blipFill>
          <a:blip r:embed="rId4"/>
          <a:stretch>
            <a:fillRect/>
          </a:stretch>
        </p:blipFill>
        <p:spPr>
          <a:xfrm>
            <a:off x="6067047" y="2714625"/>
            <a:ext cx="4486275" cy="3628031"/>
          </a:xfrm>
          <a:prstGeom prst="rect">
            <a:avLst/>
          </a:prstGeom>
        </p:spPr>
      </p:pic>
    </p:spTree>
    <p:extLst>
      <p:ext uri="{BB962C8B-B14F-4D97-AF65-F5344CB8AC3E}">
        <p14:creationId xmlns:p14="http://schemas.microsoft.com/office/powerpoint/2010/main" val="389935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6147" name="Content Placeholder 2"/>
          <p:cNvSpPr>
            <a:spLocks noGrp="1"/>
          </p:cNvSpPr>
          <p:nvPr>
            <p:ph idx="1"/>
          </p:nvPr>
        </p:nvSpPr>
        <p:spPr/>
        <p:txBody>
          <a:bodyPr/>
          <a:lstStyle/>
          <a:p>
            <a:r>
              <a:rPr lang="en-US" altLang="en-US" dirty="0"/>
              <a:t>To get the most out of the course, you should have: </a:t>
            </a:r>
          </a:p>
          <a:p>
            <a:pPr marL="574675" indent="-234950">
              <a:buFont typeface="Arial" panose="020B0604020202020204" pitchFamily="34" charset="0"/>
              <a:buChar char="-"/>
            </a:pPr>
            <a:r>
              <a:rPr lang="en-US" altLang="en-US" sz="2000" dirty="0"/>
              <a:t>Knowledge of OOP</a:t>
            </a:r>
          </a:p>
          <a:p>
            <a:pPr marL="574675" lvl="2" indent="-234950">
              <a:buFont typeface="Arial" panose="020B0604020202020204" pitchFamily="34" charset="0"/>
              <a:buChar char="-"/>
            </a:pPr>
            <a:r>
              <a:rPr lang="en-US" altLang="en-US" sz="2000" dirty="0"/>
              <a:t>Java Fundamental</a:t>
            </a:r>
          </a:p>
          <a:p>
            <a:pPr marL="574675" lvl="2" indent="-234950">
              <a:buFont typeface="Arial" panose="020B0604020202020204" pitchFamily="34" charset="0"/>
              <a:buChar char="-"/>
            </a:pPr>
            <a:r>
              <a:rPr lang="en-US" altLang="en-US" sz="2000" dirty="0"/>
              <a:t>Eclipse</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in Eclipse</a:t>
            </a:r>
          </a:p>
        </p:txBody>
      </p:sp>
      <p:pic>
        <p:nvPicPr>
          <p:cNvPr id="5" name="Picture 4"/>
          <p:cNvPicPr>
            <a:picLocks noChangeAspect="1"/>
          </p:cNvPicPr>
          <p:nvPr/>
        </p:nvPicPr>
        <p:blipFill>
          <a:blip r:embed="rId4"/>
          <a:stretch>
            <a:fillRect/>
          </a:stretch>
        </p:blipFill>
        <p:spPr>
          <a:xfrm>
            <a:off x="2321058" y="1060731"/>
            <a:ext cx="7548297" cy="4770882"/>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685840873"/>
              </p:ext>
            </p:extLst>
          </p:nvPr>
        </p:nvGraphicFramePr>
        <p:xfrm>
          <a:off x="3362326" y="848869"/>
          <a:ext cx="5133975" cy="5245583"/>
        </p:xfrm>
        <a:graphic>
          <a:graphicData uri="http://schemas.openxmlformats.org/presentationml/2006/ole">
            <mc:AlternateContent xmlns:mc="http://schemas.openxmlformats.org/markup-compatibility/2006">
              <mc:Choice xmlns:v="urn:schemas-microsoft-com:vml" Requires="v">
                <p:oleObj spid="_x0000_s1026" name="Bitmap Image" r:id="rId5" imgW="5695920" imgH="5819760" progId="Paint.Picture">
                  <p:embed/>
                </p:oleObj>
              </mc:Choice>
              <mc:Fallback>
                <p:oleObj name="Bitmap Image" r:id="rId5" imgW="5695920" imgH="5819760" progId="Paint.Picture">
                  <p:embed/>
                  <p:pic>
                    <p:nvPicPr>
                      <p:cNvPr id="7" name="Object 6"/>
                      <p:cNvPicPr/>
                      <p:nvPr/>
                    </p:nvPicPr>
                    <p:blipFill>
                      <a:blip r:embed="rId6"/>
                      <a:stretch>
                        <a:fillRect/>
                      </a:stretch>
                    </p:blipFill>
                    <p:spPr>
                      <a:xfrm>
                        <a:off x="3362326" y="848869"/>
                        <a:ext cx="5133975" cy="5245583"/>
                      </a:xfrm>
                      <a:prstGeom prst="rect">
                        <a:avLst/>
                      </a:prstGeom>
                    </p:spPr>
                  </p:pic>
                </p:oleObj>
              </mc:Fallback>
            </mc:AlternateContent>
          </a:graphicData>
        </a:graphic>
      </p:graphicFrame>
    </p:spTree>
    <p:extLst>
      <p:ext uri="{BB962C8B-B14F-4D97-AF65-F5344CB8AC3E}">
        <p14:creationId xmlns:p14="http://schemas.microsoft.com/office/powerpoint/2010/main" val="1714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in Eclipse</a:t>
            </a:r>
          </a:p>
        </p:txBody>
      </p:sp>
      <p:pic>
        <p:nvPicPr>
          <p:cNvPr id="4" name="Content Placeholder 3"/>
          <p:cNvPicPr>
            <a:picLocks noGrp="1" noChangeAspect="1"/>
          </p:cNvPicPr>
          <p:nvPr>
            <p:ph idx="1"/>
          </p:nvPr>
        </p:nvPicPr>
        <p:blipFill>
          <a:blip r:embed="rId2"/>
          <a:stretch>
            <a:fillRect/>
          </a:stretch>
        </p:blipFill>
        <p:spPr>
          <a:xfrm>
            <a:off x="2493800" y="1123818"/>
            <a:ext cx="7204400" cy="5141879"/>
          </a:xfrm>
        </p:spPr>
      </p:pic>
    </p:spTree>
    <p:extLst>
      <p:ext uri="{BB962C8B-B14F-4D97-AF65-F5344CB8AC3E}">
        <p14:creationId xmlns:p14="http://schemas.microsoft.com/office/powerpoint/2010/main" val="71900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&amp; Disadvantages</a:t>
            </a:r>
            <a:br>
              <a:rPr lang="en-US" dirty="0"/>
            </a:br>
            <a:endParaRPr lang="en-US" dirty="0"/>
          </a:p>
        </p:txBody>
      </p:sp>
      <p:sp>
        <p:nvSpPr>
          <p:cNvPr id="61443" name="Content Placeholder 2"/>
          <p:cNvSpPr>
            <a:spLocks noGrp="1"/>
          </p:cNvSpPr>
          <p:nvPr>
            <p:ph idx="1"/>
          </p:nvPr>
        </p:nvSpPr>
        <p:spPr/>
        <p:txBody>
          <a:bodyPr/>
          <a:lstStyle/>
          <a:p>
            <a:r>
              <a:rPr lang="en-US" altLang="en-US" dirty="0"/>
              <a:t>Advantages:  </a:t>
            </a:r>
          </a:p>
          <a:p>
            <a:pPr lvl="3"/>
            <a:r>
              <a:rPr lang="en-US" altLang="en-US" dirty="0"/>
              <a:t>Quick to write / reuse test cases &amp; test data</a:t>
            </a:r>
          </a:p>
          <a:p>
            <a:pPr lvl="3"/>
            <a:r>
              <a:rPr lang="en-US" altLang="en-US" dirty="0"/>
              <a:t>Easy manage tests of whole project</a:t>
            </a:r>
          </a:p>
          <a:p>
            <a:pPr lvl="3"/>
            <a:r>
              <a:rPr lang="en-US" altLang="en-US" dirty="0"/>
              <a:t>Asserts for contrast between expected and real output</a:t>
            </a:r>
          </a:p>
          <a:p>
            <a:pPr lvl="3"/>
            <a:r>
              <a:rPr lang="en-US" altLang="en-US" dirty="0"/>
              <a:t>Integrate with tools – Ant, Maven, IDEs</a:t>
            </a:r>
          </a:p>
          <a:p>
            <a:r>
              <a:rPr lang="en-US" altLang="en-US" dirty="0"/>
              <a:t> Disadvantages: </a:t>
            </a:r>
          </a:p>
          <a:p>
            <a:pPr marL="450851" lvl="3" indent="-166688" defTabSz="944563">
              <a:lnSpc>
                <a:spcPct val="90000"/>
              </a:lnSpc>
              <a:spcBef>
                <a:spcPct val="40000"/>
              </a:spcBef>
              <a:buClr>
                <a:schemeClr val="tx2"/>
              </a:buClr>
              <a:defRPr/>
            </a:pPr>
            <a:r>
              <a:rPr lang="en-US" altLang="en-US" dirty="0"/>
              <a:t>  Unable to do dependency tests.</a:t>
            </a:r>
          </a:p>
          <a:p>
            <a:pPr marL="450851" lvl="3" indent="-166688" defTabSz="944563">
              <a:lnSpc>
                <a:spcPct val="90000"/>
              </a:lnSpc>
              <a:spcBef>
                <a:spcPct val="40000"/>
              </a:spcBef>
              <a:buClr>
                <a:schemeClr val="tx2"/>
              </a:buClr>
              <a:defRPr/>
            </a:pPr>
            <a:r>
              <a:rPr lang="en-US" altLang="en-US" dirty="0"/>
              <a:t>  Not suitable for larger test suite.</a:t>
            </a:r>
          </a:p>
          <a:p>
            <a:pPr lvl="3"/>
            <a:endParaRPr lang="en-US" altLang="en-US" dirty="0"/>
          </a:p>
        </p:txBody>
      </p:sp>
      <p:pic>
        <p:nvPicPr>
          <p:cNvPr id="61444" name="Picture 2"/>
          <p:cNvPicPr>
            <a:picLocks noChangeAspect="1" noChangeArrowheads="1"/>
          </p:cNvPicPr>
          <p:nvPr/>
        </p:nvPicPr>
        <p:blipFill>
          <a:blip r:embed="rId3"/>
          <a:srcRect/>
          <a:stretch>
            <a:fillRect/>
          </a:stretch>
        </p:blipFill>
        <p:spPr bwMode="auto">
          <a:xfrm>
            <a:off x="8429284" y="1226197"/>
            <a:ext cx="1897423" cy="1749846"/>
          </a:xfrm>
          <a:prstGeom prst="rect">
            <a:avLst/>
          </a:prstGeom>
          <a:noFill/>
          <a:ln w="12700">
            <a:noFill/>
            <a:miter lim="800000"/>
            <a:headEnd type="none" w="sm" len="sm"/>
            <a:tailEnd type="none" w="sm" len="sm"/>
          </a:ln>
        </p:spPr>
      </p:pic>
      <p:pic>
        <p:nvPicPr>
          <p:cNvPr id="7" name="Picture 2"/>
          <p:cNvPicPr>
            <a:picLocks noChangeAspect="1" noChangeArrowheads="1"/>
          </p:cNvPicPr>
          <p:nvPr/>
        </p:nvPicPr>
        <p:blipFill>
          <a:blip r:embed="rId4"/>
          <a:srcRect/>
          <a:stretch>
            <a:fillRect/>
          </a:stretch>
        </p:blipFill>
        <p:spPr bwMode="auto">
          <a:xfrm>
            <a:off x="8618637" y="3570662"/>
            <a:ext cx="1708070" cy="1617146"/>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160258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ox(in)">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ox(in)">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box(in)">
                                      <p:cBhvr>
                                        <p:cTn id="17" dur="500"/>
                                        <p:tgtEl>
                                          <p:spTgt spid="61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box(in)">
                                      <p:cBhvr>
                                        <p:cTn id="22" dur="500"/>
                                        <p:tgtEl>
                                          <p:spTgt spid="61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1443">
                                            <p:txEl>
                                              <p:pRg st="4" end="4"/>
                                            </p:txEl>
                                          </p:spTgt>
                                        </p:tgtEl>
                                        <p:attrNameLst>
                                          <p:attrName>style.visibility</p:attrName>
                                        </p:attrNameLst>
                                      </p:cBhvr>
                                      <p:to>
                                        <p:strVal val="visible"/>
                                      </p:to>
                                    </p:set>
                                    <p:animEffect transition="in" filter="box(in)">
                                      <p:cBhvr>
                                        <p:cTn id="27" dur="500"/>
                                        <p:tgtEl>
                                          <p:spTgt spid="614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1443">
                                            <p:txEl>
                                              <p:pRg st="5" end="5"/>
                                            </p:txEl>
                                          </p:spTgt>
                                        </p:tgtEl>
                                        <p:attrNameLst>
                                          <p:attrName>style.visibility</p:attrName>
                                        </p:attrNameLst>
                                      </p:cBhvr>
                                      <p:to>
                                        <p:strVal val="visible"/>
                                      </p:to>
                                    </p:set>
                                    <p:animEffect transition="in" filter="box(in)">
                                      <p:cBhvr>
                                        <p:cTn id="32" dur="500"/>
                                        <p:tgtEl>
                                          <p:spTgt spid="614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1443">
                                            <p:txEl>
                                              <p:pRg st="6" end="6"/>
                                            </p:txEl>
                                          </p:spTgt>
                                        </p:tgtEl>
                                        <p:attrNameLst>
                                          <p:attrName>style.visibility</p:attrName>
                                        </p:attrNameLst>
                                      </p:cBhvr>
                                      <p:to>
                                        <p:strVal val="visible"/>
                                      </p:to>
                                    </p:set>
                                    <p:animEffect transition="in" filter="box(in)">
                                      <p:cBhvr>
                                        <p:cTn id="37" dur="500"/>
                                        <p:tgtEl>
                                          <p:spTgt spid="614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61443">
                                            <p:txEl>
                                              <p:pRg st="7" end="7"/>
                                            </p:txEl>
                                          </p:spTgt>
                                        </p:tgtEl>
                                        <p:attrNameLst>
                                          <p:attrName>style.visibility</p:attrName>
                                        </p:attrNameLst>
                                      </p:cBhvr>
                                      <p:to>
                                        <p:strVal val="visible"/>
                                      </p:to>
                                    </p:set>
                                    <p:animEffect transition="in" filter="box(in)">
                                      <p:cBhvr>
                                        <p:cTn id="42" dur="500"/>
                                        <p:tgtEl>
                                          <p:spTgt spid="614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ox(in)">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ctrTitle"/>
          </p:nvPr>
        </p:nvSpPr>
        <p:spPr/>
        <p:txBody>
          <a:bodyPr/>
          <a:lstStyle/>
          <a:p>
            <a:r>
              <a:rPr lang="en-US" altLang="en-US" dirty="0"/>
              <a:t>Advance: Stub &amp; Mock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 and timeout</a:t>
            </a:r>
          </a:p>
        </p:txBody>
      </p:sp>
      <p:pic>
        <p:nvPicPr>
          <p:cNvPr id="3" name="Picture 2"/>
          <p:cNvPicPr>
            <a:picLocks noChangeAspect="1"/>
          </p:cNvPicPr>
          <p:nvPr/>
        </p:nvPicPr>
        <p:blipFill>
          <a:blip r:embed="rId3"/>
          <a:stretch>
            <a:fillRect/>
          </a:stretch>
        </p:blipFill>
        <p:spPr>
          <a:xfrm>
            <a:off x="825785" y="4129872"/>
            <a:ext cx="7265863" cy="1758461"/>
          </a:xfrm>
          <a:prstGeom prst="rect">
            <a:avLst/>
          </a:prstGeom>
        </p:spPr>
      </p:pic>
      <p:pic>
        <p:nvPicPr>
          <p:cNvPr id="6" name="Picture 5"/>
          <p:cNvPicPr>
            <a:picLocks noChangeAspect="1"/>
          </p:cNvPicPr>
          <p:nvPr/>
        </p:nvPicPr>
        <p:blipFill>
          <a:blip r:embed="rId4"/>
          <a:stretch>
            <a:fillRect/>
          </a:stretch>
        </p:blipFill>
        <p:spPr>
          <a:xfrm>
            <a:off x="825785" y="1714500"/>
            <a:ext cx="6887274" cy="1754170"/>
          </a:xfrm>
          <a:prstGeom prst="rect">
            <a:avLst/>
          </a:prstGeom>
        </p:spPr>
      </p:pic>
      <p:sp>
        <p:nvSpPr>
          <p:cNvPr id="7" name="TextBox 6"/>
          <p:cNvSpPr txBox="1"/>
          <p:nvPr/>
        </p:nvSpPr>
        <p:spPr>
          <a:xfrm>
            <a:off x="825785" y="1375946"/>
            <a:ext cx="6941591" cy="338554"/>
          </a:xfrm>
          <a:prstGeom prst="rect">
            <a:avLst/>
          </a:prstGeom>
          <a:noFill/>
        </p:spPr>
        <p:txBody>
          <a:bodyPr wrap="square" rtlCol="0">
            <a:spAutoFit/>
          </a:bodyPr>
          <a:lstStyle/>
          <a:p>
            <a:r>
              <a:rPr lang="en-US" sz="1600" dirty="0"/>
              <a:t>Set </a:t>
            </a:r>
            <a:r>
              <a:rPr lang="en-US" sz="1600" dirty="0">
                <a:solidFill>
                  <a:srgbClr val="FF0000"/>
                </a:solidFill>
              </a:rPr>
              <a:t>expected</a:t>
            </a:r>
            <a:r>
              <a:rPr lang="en-US" sz="1600" dirty="0"/>
              <a:t> parameter to an exception class</a:t>
            </a:r>
          </a:p>
        </p:txBody>
      </p:sp>
      <p:sp>
        <p:nvSpPr>
          <p:cNvPr id="8" name="TextBox 7"/>
          <p:cNvSpPr txBox="1"/>
          <p:nvPr/>
        </p:nvSpPr>
        <p:spPr>
          <a:xfrm>
            <a:off x="825785" y="3828290"/>
            <a:ext cx="6941591" cy="338554"/>
          </a:xfrm>
          <a:prstGeom prst="rect">
            <a:avLst/>
          </a:prstGeom>
          <a:noFill/>
        </p:spPr>
        <p:txBody>
          <a:bodyPr wrap="square" rtlCol="0">
            <a:spAutoFit/>
          </a:bodyPr>
          <a:lstStyle/>
          <a:p>
            <a:r>
              <a:rPr lang="en-US" sz="1600" dirty="0"/>
              <a:t>Set </a:t>
            </a:r>
            <a:r>
              <a:rPr lang="en-US" sz="1600" dirty="0">
                <a:solidFill>
                  <a:srgbClr val="FF0000"/>
                </a:solidFill>
              </a:rPr>
              <a:t>timeout</a:t>
            </a:r>
            <a:r>
              <a:rPr lang="en-US" sz="1600" dirty="0"/>
              <a:t> parameter to a number of milliseconds</a:t>
            </a:r>
          </a:p>
        </p:txBody>
      </p:sp>
    </p:spTree>
    <p:extLst>
      <p:ext uri="{BB962C8B-B14F-4D97-AF65-F5344CB8AC3E}">
        <p14:creationId xmlns:p14="http://schemas.microsoft.com/office/powerpoint/2010/main" val="50035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Tests</a:t>
            </a:r>
          </a:p>
        </p:txBody>
      </p:sp>
      <p:pic>
        <p:nvPicPr>
          <p:cNvPr id="4" name="Picture 3"/>
          <p:cNvPicPr>
            <a:picLocks noChangeAspect="1"/>
          </p:cNvPicPr>
          <p:nvPr/>
        </p:nvPicPr>
        <p:blipFill>
          <a:blip r:embed="rId3"/>
          <a:stretch>
            <a:fillRect/>
          </a:stretch>
        </p:blipFill>
        <p:spPr>
          <a:xfrm>
            <a:off x="6353041" y="1714500"/>
            <a:ext cx="4219575" cy="3857625"/>
          </a:xfrm>
          <a:prstGeom prst="rect">
            <a:avLst/>
          </a:prstGeom>
        </p:spPr>
      </p:pic>
      <p:pic>
        <p:nvPicPr>
          <p:cNvPr id="5" name="Picture 4"/>
          <p:cNvPicPr>
            <a:picLocks noChangeAspect="1"/>
          </p:cNvPicPr>
          <p:nvPr/>
        </p:nvPicPr>
        <p:blipFill>
          <a:blip r:embed="rId4"/>
          <a:stretch>
            <a:fillRect/>
          </a:stretch>
        </p:blipFill>
        <p:spPr>
          <a:xfrm>
            <a:off x="904808" y="1714500"/>
            <a:ext cx="5114925" cy="2962275"/>
          </a:xfrm>
          <a:prstGeom prst="rect">
            <a:avLst/>
          </a:prstGeom>
        </p:spPr>
      </p:pic>
    </p:spTree>
    <p:extLst>
      <p:ext uri="{BB962C8B-B14F-4D97-AF65-F5344CB8AC3E}">
        <p14:creationId xmlns:p14="http://schemas.microsoft.com/office/powerpoint/2010/main" val="133571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Tests (cont.)</a:t>
            </a:r>
          </a:p>
        </p:txBody>
      </p:sp>
      <p:pic>
        <p:nvPicPr>
          <p:cNvPr id="3" name="Picture 2"/>
          <p:cNvPicPr>
            <a:picLocks noChangeAspect="1"/>
          </p:cNvPicPr>
          <p:nvPr/>
        </p:nvPicPr>
        <p:blipFill>
          <a:blip r:embed="rId3"/>
          <a:stretch>
            <a:fillRect/>
          </a:stretch>
        </p:blipFill>
        <p:spPr>
          <a:xfrm>
            <a:off x="2216359" y="954914"/>
            <a:ext cx="7533818" cy="5683100"/>
          </a:xfrm>
          <a:prstGeom prst="rect">
            <a:avLst/>
          </a:prstGeom>
        </p:spPr>
      </p:pic>
    </p:spTree>
    <p:extLst>
      <p:ext uri="{BB962C8B-B14F-4D97-AF65-F5344CB8AC3E}">
        <p14:creationId xmlns:p14="http://schemas.microsoft.com/office/powerpoint/2010/main" val="90184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Doubles</a:t>
            </a:r>
          </a:p>
        </p:txBody>
      </p:sp>
      <p:sp>
        <p:nvSpPr>
          <p:cNvPr id="64515" name="Content Placeholder 2"/>
          <p:cNvSpPr>
            <a:spLocks noGrp="1"/>
          </p:cNvSpPr>
          <p:nvPr>
            <p:ph idx="1"/>
          </p:nvPr>
        </p:nvSpPr>
        <p:spPr/>
        <p:txBody>
          <a:bodyPr/>
          <a:lstStyle/>
          <a:p>
            <a:r>
              <a:rPr lang="en-US" altLang="en-US" dirty="0"/>
              <a:t>Object that stands for a real object in a test.</a:t>
            </a:r>
          </a:p>
          <a:p>
            <a:r>
              <a:rPr lang="en-US" altLang="en-US" dirty="0"/>
              <a:t>Verify logic independently when code it depends on is not available or unusable</a:t>
            </a:r>
          </a:p>
          <a:p>
            <a:r>
              <a:rPr lang="en-US" altLang="en-US" dirty="0"/>
              <a:t>Avoid Slow Test.</a:t>
            </a:r>
          </a:p>
          <a:p>
            <a:endParaRPr lang="en-US" altLang="en-US" dirty="0"/>
          </a:p>
        </p:txBody>
      </p:sp>
      <p:graphicFrame>
        <p:nvGraphicFramePr>
          <p:cNvPr id="9" name="Diagram 8"/>
          <p:cNvGraphicFramePr/>
          <p:nvPr>
            <p:extLst>
              <p:ext uri="{D42A27DB-BD31-4B8C-83A1-F6EECF244321}">
                <p14:modId xmlns:p14="http://schemas.microsoft.com/office/powerpoint/2010/main" val="3339586833"/>
              </p:ext>
            </p:extLst>
          </p:nvPr>
        </p:nvGraphicFramePr>
        <p:xfrm>
          <a:off x="5046650" y="2932115"/>
          <a:ext cx="6563458" cy="3356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4517" name="TextBox 9"/>
          <p:cNvSpPr txBox="1">
            <a:spLocks noChangeArrowheads="1"/>
          </p:cNvSpPr>
          <p:nvPr/>
        </p:nvSpPr>
        <p:spPr bwMode="auto">
          <a:xfrm>
            <a:off x="6091754" y="5674453"/>
            <a:ext cx="4277709" cy="307777"/>
          </a:xfrm>
          <a:prstGeom prst="rect">
            <a:avLst/>
          </a:prstGeom>
          <a:noFill/>
          <a:ln w="9525">
            <a:noFill/>
            <a:miter lim="800000"/>
            <a:headEnd/>
            <a:tailEnd/>
          </a:ln>
        </p:spPr>
        <p:txBody>
          <a:bodyPr wrap="square">
            <a:spAutoFit/>
          </a:bodyPr>
          <a:lstStyle/>
          <a:p>
            <a:pPr algn="ctr"/>
            <a:r>
              <a:rPr lang="en-US" altLang="en-US" sz="1400" dirty="0">
                <a:solidFill>
                  <a:srgbClr val="111111"/>
                </a:solidFill>
              </a:rPr>
              <a:t>Figure 9: </a:t>
            </a:r>
            <a:r>
              <a:rPr lang="en-US" altLang="en-US" sz="1400" dirty="0"/>
              <a:t>Test Double variations</a:t>
            </a: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7662" y="4157101"/>
            <a:ext cx="4103000" cy="15360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500" y="533137"/>
            <a:ext cx="11049000" cy="531575"/>
          </a:xfrm>
        </p:spPr>
        <p:txBody>
          <a:bodyPr/>
          <a:lstStyle/>
          <a:p>
            <a:r>
              <a:rPr lang="en-US" dirty="0"/>
              <a:t>Fake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738187"/>
            <a:ext cx="7620000" cy="5381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500" y="533137"/>
            <a:ext cx="11049000" cy="531575"/>
          </a:xfrm>
        </p:spPr>
        <p:txBody>
          <a:bodyPr/>
          <a:lstStyle/>
          <a:p>
            <a:r>
              <a:rPr lang="en-US" dirty="0"/>
              <a:t>Stub</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738187"/>
            <a:ext cx="7620000" cy="5381625"/>
          </a:xfrm>
          <a:prstGeom prst="rect">
            <a:avLst/>
          </a:prstGeom>
        </p:spPr>
      </p:pic>
    </p:spTree>
    <p:extLst>
      <p:ext uri="{BB962C8B-B14F-4D97-AF65-F5344CB8AC3E}">
        <p14:creationId xmlns:p14="http://schemas.microsoft.com/office/powerpoint/2010/main" val="164223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References</a:t>
            </a:r>
          </a:p>
        </p:txBody>
      </p:sp>
      <p:sp>
        <p:nvSpPr>
          <p:cNvPr id="11267" name="Content Placeholder 2"/>
          <p:cNvSpPr>
            <a:spLocks noGrp="1"/>
          </p:cNvSpPr>
          <p:nvPr>
            <p:ph idx="1"/>
          </p:nvPr>
        </p:nvSpPr>
        <p:spPr>
          <a:xfrm>
            <a:off x="609079" y="1228583"/>
            <a:ext cx="9334500" cy="4753647"/>
          </a:xfrm>
        </p:spPr>
        <p:txBody>
          <a:bodyPr>
            <a:normAutofit/>
          </a:bodyPr>
          <a:lstStyle/>
          <a:p>
            <a:r>
              <a:rPr lang="en-US" altLang="en-US" sz="2000" dirty="0">
                <a:sym typeface="Wingdings" pitchFamily="2" charset="2"/>
              </a:rPr>
              <a:t>Quality Concepts: </a:t>
            </a:r>
          </a:p>
          <a:p>
            <a:pPr marL="0" lvl="1" indent="0">
              <a:buNone/>
            </a:pPr>
            <a:r>
              <a:rPr lang="en-US" altLang="en-US" sz="2000" dirty="0"/>
              <a:t>	 </a:t>
            </a:r>
            <a:r>
              <a:rPr lang="en-US" altLang="en-US" sz="2000" dirty="0">
                <a:sym typeface="Wingdings" pitchFamily="2" charset="2"/>
                <a:hlinkClick r:id="rId3"/>
              </a:rPr>
              <a:t>http://asq.org/learn-about-quality/basic-concepts.html</a:t>
            </a:r>
            <a:endParaRPr lang="en-US" altLang="en-US" sz="2000" dirty="0"/>
          </a:p>
          <a:p>
            <a:r>
              <a:rPr lang="en-US" altLang="en-US" sz="2000" dirty="0">
                <a:sym typeface="Wingdings" pitchFamily="2" charset="2"/>
              </a:rPr>
              <a:t>JUnit 	</a:t>
            </a:r>
          </a:p>
          <a:p>
            <a:pPr marL="0" lvl="1" indent="0">
              <a:buNone/>
            </a:pPr>
            <a:r>
              <a:rPr lang="en-US" altLang="en-US" sz="2000" dirty="0"/>
              <a:t>	 </a:t>
            </a:r>
            <a:r>
              <a:rPr lang="en-US" altLang="en-US" sz="2000" dirty="0">
                <a:sym typeface="Wingdings" pitchFamily="2" charset="2"/>
              </a:rPr>
              <a:t>https://junit.org/junit4/</a:t>
            </a:r>
          </a:p>
          <a:p>
            <a:r>
              <a:rPr lang="en-US" altLang="en-US" sz="2000" dirty="0">
                <a:sym typeface="Wingdings" pitchFamily="2" charset="2"/>
              </a:rPr>
              <a:t>Stub &amp; Mock</a:t>
            </a:r>
          </a:p>
          <a:p>
            <a:pPr marL="0" lvl="1" indent="0">
              <a:buNone/>
            </a:pPr>
            <a:r>
              <a:rPr lang="en-US" altLang="en-US" sz="2000" dirty="0"/>
              <a:t>	 </a:t>
            </a:r>
            <a:r>
              <a:rPr lang="en-US" altLang="en-US" sz="2000" dirty="0">
                <a:hlinkClick r:id="rId4"/>
              </a:rPr>
              <a:t>http://spring.io/blog/2007/01/15/unit-testing-with-stubs-and-mocks/</a:t>
            </a:r>
            <a:endParaRPr lang="en-US" altLang="en-US" sz="2000" dirty="0"/>
          </a:p>
          <a:p>
            <a:pPr marL="0" lvl="1" indent="0">
              <a:buNone/>
            </a:pPr>
            <a:r>
              <a:rPr lang="en-US" altLang="en-US" sz="2000" dirty="0"/>
              <a:t>	 </a:t>
            </a:r>
            <a:r>
              <a:rPr lang="en-US" altLang="en-US" sz="2000" dirty="0">
                <a:hlinkClick r:id="rId5"/>
              </a:rPr>
              <a:t>http://xunitpatterns.com/Test%20Double.html </a:t>
            </a:r>
            <a:endParaRPr lang="en-US" altLang="en-US" sz="2000" dirty="0"/>
          </a:p>
          <a:p>
            <a:pPr lvl="1"/>
            <a:r>
              <a:rPr lang="en-US" altLang="en-US" sz="2000" dirty="0"/>
              <a:t>Test Driven Development</a:t>
            </a:r>
          </a:p>
          <a:p>
            <a:pPr marL="0" lvl="1" indent="0">
              <a:buNone/>
            </a:pPr>
            <a:r>
              <a:rPr lang="en-US" altLang="en-US" sz="2000" dirty="0"/>
              <a:t>	</a:t>
            </a:r>
            <a:r>
              <a:rPr lang="en-US" altLang="en-US" sz="2000" dirty="0">
                <a:hlinkClick r:id="rId6"/>
              </a:rPr>
              <a:t>https://www.guru99.com/test-driven-development.html</a:t>
            </a:r>
            <a:endParaRPr lang="en-US" altLang="en-US" sz="2000" dirty="0"/>
          </a:p>
          <a:p>
            <a:pPr marL="0" lvl="1" indent="0">
              <a:buNone/>
            </a:pPr>
            <a:r>
              <a:rPr lang="en-US" altLang="en-US" sz="2000" dirty="0"/>
              <a:t>	https://en.wikipedia.org/wiki/Test-driven_development</a:t>
            </a:r>
          </a:p>
          <a:p>
            <a:pPr marL="0" indent="0">
              <a:buNone/>
            </a:pPr>
            <a:r>
              <a:rPr lang="en-US" altLang="en-US" sz="2000" dirty="0"/>
              <a:t>	https://martinfowler.com/articles/practical-test-pyramid.html</a:t>
            </a:r>
          </a:p>
        </p:txBody>
      </p:sp>
      <p:sp>
        <p:nvSpPr>
          <p:cNvPr id="11268" name="Rectangle 4"/>
          <p:cNvSpPr>
            <a:spLocks noChangeArrowheads="1"/>
          </p:cNvSpPr>
          <p:nvPr/>
        </p:nvSpPr>
        <p:spPr bwMode="auto">
          <a:xfrm>
            <a:off x="1524000" y="-771383"/>
            <a:ext cx="4476606" cy="1999966"/>
          </a:xfrm>
          <a:prstGeom prst="rect">
            <a:avLst/>
          </a:prstGeom>
          <a:noFill/>
          <a:ln w="9525">
            <a:noFill/>
            <a:miter lim="800000"/>
            <a:headEnd/>
            <a:tailEnd/>
          </a:ln>
        </p:spPr>
        <p:txBody>
          <a:bodyPr wrap="none" lIns="914112" tIns="914112" rIns="914112" bIns="914112" anchor="ctr">
            <a:spAutoFit/>
          </a:bodyPr>
          <a:lstStyle/>
          <a:p>
            <a:r>
              <a:rPr lang="en-US" altLang="en-US" sz="1000">
                <a:latin typeface="Segoe UI" pitchFamily="34" charset="0"/>
                <a:cs typeface="Segoe UI" pitchFamily="34" charset="0"/>
              </a:rPr>
              <a:t>http://xunitpatterns.com/Test%20Double.html </a:t>
            </a:r>
            <a:endParaRPr lang="en-US"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500" y="533137"/>
            <a:ext cx="11049000" cy="493997"/>
          </a:xfrm>
        </p:spPr>
        <p:txBody>
          <a:bodyPr/>
          <a:lstStyle/>
          <a:p>
            <a:r>
              <a:rPr lang="en-US" dirty="0"/>
              <a:t>Mock</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738187"/>
            <a:ext cx="7620000" cy="5381625"/>
          </a:xfrm>
          <a:prstGeom prst="rect">
            <a:avLst/>
          </a:prstGeom>
        </p:spPr>
      </p:pic>
    </p:spTree>
    <p:extLst>
      <p:ext uri="{BB962C8B-B14F-4D97-AF65-F5344CB8AC3E}">
        <p14:creationId xmlns:p14="http://schemas.microsoft.com/office/powerpoint/2010/main" val="1386103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Test Stub</a:t>
            </a:r>
            <a:endParaRPr lang="en-US" dirty="0"/>
          </a:p>
        </p:txBody>
      </p:sp>
      <p:sp>
        <p:nvSpPr>
          <p:cNvPr id="65539" name="Content Placeholder 4"/>
          <p:cNvSpPr>
            <a:spLocks noGrp="1"/>
          </p:cNvSpPr>
          <p:nvPr>
            <p:ph idx="1"/>
          </p:nvPr>
        </p:nvSpPr>
        <p:spPr>
          <a:xfrm>
            <a:off x="1087694" y="1703439"/>
            <a:ext cx="8071054" cy="4267729"/>
          </a:xfrm>
        </p:spPr>
        <p:txBody>
          <a:bodyPr>
            <a:normAutofit/>
          </a:bodyPr>
          <a:lstStyle/>
          <a:p>
            <a:r>
              <a:rPr lang="en-US" altLang="en-US" dirty="0"/>
              <a:t> A variation of Test Double.</a:t>
            </a:r>
          </a:p>
          <a:p>
            <a:r>
              <a:rPr lang="en-US" altLang="en-US" dirty="0"/>
              <a:t> Verify logic independently when it depends on indirect inputs from other components.</a:t>
            </a:r>
          </a:p>
        </p:txBody>
      </p:sp>
      <p:grpSp>
        <p:nvGrpSpPr>
          <p:cNvPr id="2" name="Group 9"/>
          <p:cNvGrpSpPr/>
          <p:nvPr/>
        </p:nvGrpSpPr>
        <p:grpSpPr>
          <a:xfrm>
            <a:off x="1087694" y="1253614"/>
            <a:ext cx="9096520" cy="4901122"/>
            <a:chOff x="919163" y="2144713"/>
            <a:chExt cx="7469187" cy="4165600"/>
          </a:xfrm>
        </p:grpSpPr>
        <p:pic>
          <p:nvPicPr>
            <p:cNvPr id="6554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9163" y="2144713"/>
              <a:ext cx="7469187"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Right Arrow 4"/>
            <p:cNvSpPr>
              <a:spLocks noChangeArrowheads="1"/>
            </p:cNvSpPr>
            <p:nvPr/>
          </p:nvSpPr>
          <p:spPr bwMode="auto">
            <a:xfrm rot="10136794">
              <a:off x="4211638" y="3133725"/>
              <a:ext cx="1285875" cy="292100"/>
            </a:xfrm>
            <a:prstGeom prst="rightArrow">
              <a:avLst>
                <a:gd name="adj1" fmla="val 50000"/>
                <a:gd name="adj2" fmla="val 49952"/>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7" name="TextBox 6"/>
            <p:cNvSpPr txBox="1"/>
            <p:nvPr/>
          </p:nvSpPr>
          <p:spPr>
            <a:xfrm>
              <a:off x="5526088" y="2941638"/>
              <a:ext cx="1974850" cy="369887"/>
            </a:xfrm>
            <a:prstGeom prst="rect">
              <a:avLst/>
            </a:prstGeom>
            <a:noFill/>
          </p:spPr>
          <p:txBody>
            <a:bodyPr>
              <a:spAutoFit/>
            </a:bodyPr>
            <a:lstStyle/>
            <a:p>
              <a:pPr>
                <a:defRPr/>
              </a:pPr>
              <a:r>
                <a:rPr lang="en-US" sz="1800" dirty="0">
                  <a:solidFill>
                    <a:schemeClr val="accent2">
                      <a:lumMod val="75000"/>
                      <a:lumOff val="25000"/>
                    </a:schemeClr>
                  </a:solidFill>
                </a:rPr>
                <a:t>Need a Stub here</a:t>
              </a:r>
            </a:p>
          </p:txBody>
        </p:sp>
      </p:grpSp>
    </p:spTree>
    <p:extLst>
      <p:ext uri="{BB962C8B-B14F-4D97-AF65-F5344CB8AC3E}">
        <p14:creationId xmlns:p14="http://schemas.microsoft.com/office/powerpoint/2010/main" val="406895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Mock Object</a:t>
            </a:r>
            <a:endParaRPr lang="en-US" dirty="0"/>
          </a:p>
        </p:txBody>
      </p:sp>
      <p:sp>
        <p:nvSpPr>
          <p:cNvPr id="107523" name="Content Placeholder 4"/>
          <p:cNvSpPr>
            <a:spLocks noGrp="1"/>
          </p:cNvSpPr>
          <p:nvPr>
            <p:ph idx="1"/>
          </p:nvPr>
        </p:nvSpPr>
        <p:spPr>
          <a:xfrm>
            <a:off x="1279423" y="1502957"/>
            <a:ext cx="9354163" cy="4267729"/>
          </a:xfrm>
        </p:spPr>
        <p:txBody>
          <a:bodyPr/>
          <a:lstStyle/>
          <a:p>
            <a:r>
              <a:rPr lang="en-US" altLang="en-US" dirty="0"/>
              <a:t> A variation of Test Double.</a:t>
            </a:r>
          </a:p>
          <a:p>
            <a:r>
              <a:rPr lang="en-US" altLang="en-US" dirty="0"/>
              <a:t> Verify logic independently when it depends on indirect inputs from other components.</a:t>
            </a:r>
          </a:p>
          <a:p>
            <a:r>
              <a:rPr lang="en-US" altLang="en-US" dirty="0"/>
              <a:t> Mock Object implements Behavior Verification for indirect outputs of the SUT.</a:t>
            </a:r>
          </a:p>
          <a:p>
            <a:endParaRPr lang="en-US" altLang="en-US" dirty="0"/>
          </a:p>
          <a:p>
            <a:endParaRPr lang="en-US" altLang="en-US" dirty="0"/>
          </a:p>
        </p:txBody>
      </p:sp>
      <p:grpSp>
        <p:nvGrpSpPr>
          <p:cNvPr id="2" name="Group 6"/>
          <p:cNvGrpSpPr/>
          <p:nvPr/>
        </p:nvGrpSpPr>
        <p:grpSpPr>
          <a:xfrm>
            <a:off x="571500" y="1068866"/>
            <a:ext cx="9969909" cy="5347455"/>
            <a:chOff x="344488" y="2139950"/>
            <a:chExt cx="8281987" cy="4325938"/>
          </a:xfrm>
        </p:grpSpPr>
        <p:pic>
          <p:nvPicPr>
            <p:cNvPr id="6758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1700" y="2139950"/>
              <a:ext cx="7724775" cy="432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Right Arrow 5"/>
            <p:cNvSpPr>
              <a:spLocks noChangeArrowheads="1"/>
            </p:cNvSpPr>
            <p:nvPr/>
          </p:nvSpPr>
          <p:spPr bwMode="auto">
            <a:xfrm rot="1610762">
              <a:off x="1087438" y="5565775"/>
              <a:ext cx="728662" cy="292100"/>
            </a:xfrm>
            <a:prstGeom prst="rightArrow">
              <a:avLst>
                <a:gd name="adj1" fmla="val 50000"/>
                <a:gd name="adj2" fmla="val 62595"/>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8" name="TextBox 7"/>
            <p:cNvSpPr txBox="1"/>
            <p:nvPr/>
          </p:nvSpPr>
          <p:spPr>
            <a:xfrm>
              <a:off x="344488" y="4837113"/>
              <a:ext cx="1285011" cy="1017245"/>
            </a:xfrm>
            <a:prstGeom prst="rect">
              <a:avLst/>
            </a:prstGeom>
            <a:noFill/>
          </p:spPr>
          <p:txBody>
            <a:bodyPr wrap="square">
              <a:spAutoFit/>
            </a:bodyPr>
            <a:lstStyle/>
            <a:p>
              <a:pPr>
                <a:defRPr/>
              </a:pPr>
              <a:r>
                <a:rPr lang="en-US" sz="1600" b="1" dirty="0">
                  <a:solidFill>
                    <a:schemeClr val="accent2">
                      <a:lumMod val="75000"/>
                      <a:lumOff val="25000"/>
                    </a:schemeClr>
                  </a:solidFill>
                </a:rPr>
                <a:t>Need a Mock here</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Mockito</a:t>
            </a:r>
            <a:endParaRPr lang="en-US" dirty="0"/>
          </a:p>
        </p:txBody>
      </p:sp>
      <p:sp>
        <p:nvSpPr>
          <p:cNvPr id="5" name="Content Placeholder 4"/>
          <p:cNvSpPr>
            <a:spLocks noGrp="1"/>
          </p:cNvSpPr>
          <p:nvPr>
            <p:ph idx="1"/>
          </p:nvPr>
        </p:nvSpPr>
        <p:spPr>
          <a:xfrm>
            <a:off x="1969544" y="1551194"/>
            <a:ext cx="7152968" cy="4267729"/>
          </a:xfrm>
        </p:spPr>
        <p:txBody>
          <a:bodyPr>
            <a:normAutofit/>
          </a:bodyPr>
          <a:lstStyle/>
          <a:p>
            <a:pPr marL="342900" indent="-342900">
              <a:buClr>
                <a:schemeClr val="tx2"/>
              </a:buClr>
              <a:buFont typeface="Arial" pitchFamily="34" charset="0"/>
              <a:buChar char="•"/>
              <a:defRPr/>
            </a:pPr>
            <a:r>
              <a:rPr lang="en-US" dirty="0">
                <a:solidFill>
                  <a:srgbClr val="16161D"/>
                </a:solidFill>
              </a:rPr>
              <a:t>Mocking framework </a:t>
            </a:r>
          </a:p>
          <a:p>
            <a:pPr marL="342900" indent="-342900">
              <a:buClr>
                <a:schemeClr val="tx2"/>
              </a:buClr>
              <a:buFont typeface="Arial" pitchFamily="34" charset="0"/>
              <a:buChar char="•"/>
              <a:defRPr/>
            </a:pPr>
            <a:r>
              <a:rPr lang="en-US" dirty="0">
                <a:solidFill>
                  <a:srgbClr val="16161D"/>
                </a:solidFill>
              </a:rPr>
              <a:t>Create Test Double such as Dummy, Stub, Mock Object easily</a:t>
            </a:r>
            <a:endParaRPr lang="en-US" dirty="0"/>
          </a:p>
        </p:txBody>
      </p:sp>
      <p:grpSp>
        <p:nvGrpSpPr>
          <p:cNvPr id="15" name="Group 14"/>
          <p:cNvGrpSpPr/>
          <p:nvPr/>
        </p:nvGrpSpPr>
        <p:grpSpPr>
          <a:xfrm>
            <a:off x="1152573" y="1123818"/>
            <a:ext cx="9141801" cy="5114750"/>
            <a:chOff x="803275" y="1579563"/>
            <a:chExt cx="7413625" cy="4733817"/>
          </a:xfrm>
        </p:grpSpPr>
        <p:pic>
          <p:nvPicPr>
            <p:cNvPr id="6963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3275" y="1579563"/>
              <a:ext cx="7253288"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p:nvPr/>
          </p:nvGrpSpPr>
          <p:grpSpPr>
            <a:xfrm>
              <a:off x="2835275" y="5883275"/>
              <a:ext cx="2227263" cy="430105"/>
              <a:chOff x="2835275" y="5883275"/>
              <a:chExt cx="2227263" cy="430105"/>
            </a:xfrm>
          </p:grpSpPr>
          <p:sp>
            <p:nvSpPr>
              <p:cNvPr id="69637" name="Right Arrow 4"/>
              <p:cNvSpPr>
                <a:spLocks noChangeArrowheads="1"/>
              </p:cNvSpPr>
              <p:nvPr/>
            </p:nvSpPr>
            <p:spPr bwMode="auto">
              <a:xfrm rot="-8848936">
                <a:off x="2835275" y="5883275"/>
                <a:ext cx="450850" cy="265113"/>
              </a:xfrm>
              <a:prstGeom prst="rightArrow">
                <a:avLst>
                  <a:gd name="adj1" fmla="val 50000"/>
                  <a:gd name="adj2" fmla="val 50018"/>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6" name="TextBox 5"/>
              <p:cNvSpPr txBox="1"/>
              <p:nvPr/>
            </p:nvSpPr>
            <p:spPr>
              <a:xfrm>
                <a:off x="3352800" y="5949950"/>
                <a:ext cx="1709738" cy="363430"/>
              </a:xfrm>
              <a:prstGeom prst="rect">
                <a:avLst/>
              </a:prstGeom>
              <a:noFill/>
            </p:spPr>
            <p:txBody>
              <a:bodyPr>
                <a:spAutoFit/>
              </a:bodyPr>
              <a:lstStyle/>
              <a:p>
                <a:pPr>
                  <a:defRPr/>
                </a:pPr>
                <a:r>
                  <a:rPr lang="en-US" sz="1600" b="1" dirty="0">
                    <a:solidFill>
                      <a:schemeClr val="accent2">
                        <a:lumMod val="75000"/>
                        <a:lumOff val="25000"/>
                      </a:schemeClr>
                    </a:solidFill>
                  </a:rPr>
                  <a:t>Mock object</a:t>
                </a:r>
              </a:p>
            </p:txBody>
          </p:sp>
        </p:grpSp>
        <p:grpSp>
          <p:nvGrpSpPr>
            <p:cNvPr id="12" name="Group 11"/>
            <p:cNvGrpSpPr/>
            <p:nvPr/>
          </p:nvGrpSpPr>
          <p:grpSpPr>
            <a:xfrm>
              <a:off x="2873375" y="3319463"/>
              <a:ext cx="2262188" cy="406400"/>
              <a:chOff x="2873375" y="3319463"/>
              <a:chExt cx="2262188" cy="406400"/>
            </a:xfrm>
          </p:grpSpPr>
          <p:sp>
            <p:nvSpPr>
              <p:cNvPr id="69639" name="Right Arrow 6"/>
              <p:cNvSpPr>
                <a:spLocks noChangeArrowheads="1"/>
              </p:cNvSpPr>
              <p:nvPr/>
            </p:nvSpPr>
            <p:spPr bwMode="auto">
              <a:xfrm rot="9239164">
                <a:off x="2873375" y="3530600"/>
                <a:ext cx="493713" cy="195263"/>
              </a:xfrm>
              <a:prstGeom prst="rightArrow">
                <a:avLst>
                  <a:gd name="adj1" fmla="val 50000"/>
                  <a:gd name="adj2" fmla="val 49995"/>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9" name="TextBox 8"/>
              <p:cNvSpPr txBox="1"/>
              <p:nvPr/>
            </p:nvSpPr>
            <p:spPr>
              <a:xfrm>
                <a:off x="3425825" y="3319463"/>
                <a:ext cx="1709738" cy="363431"/>
              </a:xfrm>
              <a:prstGeom prst="rect">
                <a:avLst/>
              </a:prstGeom>
              <a:noFill/>
            </p:spPr>
            <p:txBody>
              <a:bodyPr>
                <a:spAutoFit/>
              </a:bodyPr>
              <a:lstStyle/>
              <a:p>
                <a:pPr>
                  <a:defRPr/>
                </a:pPr>
                <a:r>
                  <a:rPr lang="en-US" sz="1600" b="1" dirty="0">
                    <a:solidFill>
                      <a:schemeClr val="accent2">
                        <a:lumMod val="75000"/>
                        <a:lumOff val="25000"/>
                      </a:schemeClr>
                    </a:solidFill>
                  </a:rPr>
                  <a:t>Stub object</a:t>
                </a:r>
              </a:p>
            </p:txBody>
          </p:sp>
        </p:grpSp>
        <p:grpSp>
          <p:nvGrpSpPr>
            <p:cNvPr id="13" name="Group 12"/>
            <p:cNvGrpSpPr/>
            <p:nvPr/>
          </p:nvGrpSpPr>
          <p:grpSpPr>
            <a:xfrm>
              <a:off x="6262688" y="4341813"/>
              <a:ext cx="1954212" cy="792055"/>
              <a:chOff x="6262688" y="4341813"/>
              <a:chExt cx="1954212" cy="792055"/>
            </a:xfrm>
          </p:grpSpPr>
          <p:sp>
            <p:nvSpPr>
              <p:cNvPr id="69641" name="Right Arrow 9"/>
              <p:cNvSpPr>
                <a:spLocks noChangeArrowheads="1"/>
              </p:cNvSpPr>
              <p:nvPr/>
            </p:nvSpPr>
            <p:spPr bwMode="auto">
              <a:xfrm rot="-7793474">
                <a:off x="6112669" y="4491832"/>
                <a:ext cx="495300" cy="195262"/>
              </a:xfrm>
              <a:prstGeom prst="rightArrow">
                <a:avLst>
                  <a:gd name="adj1" fmla="val 50000"/>
                  <a:gd name="adj2" fmla="val 50156"/>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1" name="TextBox 10"/>
              <p:cNvSpPr txBox="1"/>
              <p:nvPr/>
            </p:nvSpPr>
            <p:spPr>
              <a:xfrm>
                <a:off x="6507164" y="4770438"/>
                <a:ext cx="1709736" cy="363430"/>
              </a:xfrm>
              <a:prstGeom prst="rect">
                <a:avLst/>
              </a:prstGeom>
              <a:noFill/>
            </p:spPr>
            <p:txBody>
              <a:bodyPr>
                <a:spAutoFit/>
              </a:bodyPr>
              <a:lstStyle/>
              <a:p>
                <a:pPr>
                  <a:defRPr/>
                </a:pPr>
                <a:r>
                  <a:rPr lang="en-US" sz="1600" b="1" dirty="0">
                    <a:solidFill>
                      <a:schemeClr val="accent2">
                        <a:lumMod val="75000"/>
                        <a:lumOff val="25000"/>
                      </a:schemeClr>
                    </a:solidFill>
                  </a:rPr>
                  <a:t>Dummy object</a:t>
                </a: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n-US"/>
              <a:t>Summary</a:t>
            </a:r>
            <a:endParaRPr lang="en-US" dirty="0"/>
          </a:p>
        </p:txBody>
      </p:sp>
      <p:sp>
        <p:nvSpPr>
          <p:cNvPr id="76803" name="Content Placeholder 2"/>
          <p:cNvSpPr>
            <a:spLocks noGrp="1"/>
          </p:cNvSpPr>
          <p:nvPr>
            <p:ph idx="1"/>
          </p:nvPr>
        </p:nvSpPr>
        <p:spPr/>
        <p:txBody>
          <a:bodyPr>
            <a:normAutofit/>
          </a:bodyPr>
          <a:lstStyle/>
          <a:p>
            <a:r>
              <a:rPr lang="en-US" altLang="en-US" dirty="0"/>
              <a:t> Software Testing</a:t>
            </a:r>
          </a:p>
          <a:p>
            <a:r>
              <a:rPr lang="en-US" altLang="en-US" dirty="0"/>
              <a:t> Test Driven Development</a:t>
            </a:r>
          </a:p>
          <a:p>
            <a:r>
              <a:rPr lang="en-US" altLang="en-US" dirty="0"/>
              <a:t> Unit Testing with JUnit</a:t>
            </a:r>
          </a:p>
          <a:p>
            <a:r>
              <a:rPr lang="en-US" altLang="en-US" dirty="0"/>
              <a:t> Stub, Mock and how to use</a:t>
            </a:r>
          </a:p>
        </p:txBody>
      </p:sp>
      <p:sp>
        <p:nvSpPr>
          <p:cNvPr id="4" name="5-Point Star 3"/>
          <p:cNvSpPr/>
          <p:nvPr/>
        </p:nvSpPr>
        <p:spPr>
          <a:xfrm>
            <a:off x="3707704" y="3151348"/>
            <a:ext cx="4872625" cy="2836094"/>
          </a:xfrm>
          <a:prstGeom prst="star5">
            <a:avLst/>
          </a:prstGeom>
          <a:solidFill>
            <a:schemeClr val="bg1">
              <a:lumMod val="6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b="1" dirty="0"/>
              <a:t>Get along with your friend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ctrTitle"/>
          </p:nvPr>
        </p:nvSpPr>
        <p:spPr/>
        <p:txBody>
          <a:bodyPr/>
          <a:lstStyle/>
          <a:p>
            <a:r>
              <a:rPr lang="en-US" altLang="en-US" dirty="0"/>
              <a:t>Questions &amp; Answer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itle 3"/>
          <p:cNvSpPr>
            <a:spLocks noGrp="1"/>
          </p:cNvSpPr>
          <p:nvPr>
            <p:ph type="ctrTitle"/>
          </p:nvPr>
        </p:nvSpPr>
        <p:spPr/>
        <p:txBody>
          <a:bodyPr/>
          <a:lstStyle/>
          <a:p>
            <a:br>
              <a:rPr lang="en-US" altLang="en-US" dirty="0"/>
            </a:br>
            <a:r>
              <a:rPr lang="en-US" altLang="en-US" dirty="0"/>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33138"/>
            <a:ext cx="11049000" cy="669362"/>
          </a:xfrm>
        </p:spPr>
        <p:txBody>
          <a:bodyPr>
            <a:normAutofit fontScale="90000"/>
          </a:bodyPr>
          <a:lstStyle/>
          <a:p>
            <a:r>
              <a:rPr lang="en-US" dirty="0"/>
              <a:t>JUnit 5 vs JUnit 4 – Annotations</a:t>
            </a:r>
            <a:br>
              <a:rPr lang="en-US"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67000373"/>
              </p:ext>
            </p:extLst>
          </p:nvPr>
        </p:nvGraphicFramePr>
        <p:xfrm>
          <a:off x="1691014" y="1127348"/>
          <a:ext cx="7791189" cy="5010407"/>
        </p:xfrm>
        <a:graphic>
          <a:graphicData uri="http://schemas.openxmlformats.org/drawingml/2006/table">
            <a:tbl>
              <a:tblPr/>
              <a:tblGrid>
                <a:gridCol w="2597063">
                  <a:extLst>
                    <a:ext uri="{9D8B030D-6E8A-4147-A177-3AD203B41FA5}">
                      <a16:colId xmlns:a16="http://schemas.microsoft.com/office/drawing/2014/main" val="46368637"/>
                    </a:ext>
                  </a:extLst>
                </a:gridCol>
                <a:gridCol w="2597063">
                  <a:extLst>
                    <a:ext uri="{9D8B030D-6E8A-4147-A177-3AD203B41FA5}">
                      <a16:colId xmlns:a16="http://schemas.microsoft.com/office/drawing/2014/main" val="2113640238"/>
                    </a:ext>
                  </a:extLst>
                </a:gridCol>
                <a:gridCol w="2597063">
                  <a:extLst>
                    <a:ext uri="{9D8B030D-6E8A-4147-A177-3AD203B41FA5}">
                      <a16:colId xmlns:a16="http://schemas.microsoft.com/office/drawing/2014/main" val="1537951203"/>
                    </a:ext>
                  </a:extLst>
                </a:gridCol>
              </a:tblGrid>
              <a:tr h="398023">
                <a:tc>
                  <a:txBody>
                    <a:bodyPr/>
                    <a:lstStyle/>
                    <a:p>
                      <a:r>
                        <a:rPr lang="en-US" b="1" cap="all" dirty="0">
                          <a:effectLst/>
                        </a:rPr>
                        <a:t>FEATURE</a:t>
                      </a:r>
                    </a:p>
                  </a:txBody>
                  <a:tcPr marL="76200" marR="76200" marT="76200" marB="76200"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DADADA"/>
                    </a:solidFill>
                  </a:tcPr>
                </a:tc>
                <a:tc>
                  <a:txBody>
                    <a:bodyPr/>
                    <a:lstStyle/>
                    <a:p>
                      <a:r>
                        <a:rPr lang="en-US" b="1" cap="all">
                          <a:effectLst/>
                        </a:rPr>
                        <a:t>JUNIT 4</a:t>
                      </a:r>
                    </a:p>
                  </a:txBody>
                  <a:tcPr marL="76200" marR="76200" marT="76200" marB="76200"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DADADA"/>
                    </a:solidFill>
                  </a:tcPr>
                </a:tc>
                <a:tc>
                  <a:txBody>
                    <a:bodyPr/>
                    <a:lstStyle/>
                    <a:p>
                      <a:r>
                        <a:rPr lang="en-US" b="1" cap="all">
                          <a:effectLst/>
                        </a:rPr>
                        <a:t>JUNIT 5</a:t>
                      </a:r>
                    </a:p>
                  </a:txBody>
                  <a:tcPr marL="76200" marR="76200" marT="76200" marB="76200"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DADADA"/>
                    </a:solidFill>
                  </a:tcPr>
                </a:tc>
                <a:extLst>
                  <a:ext uri="{0D108BD9-81ED-4DB2-BD59-A6C34878D82A}">
                    <a16:rowId xmlns:a16="http://schemas.microsoft.com/office/drawing/2014/main" val="2004020576"/>
                  </a:ext>
                </a:extLst>
              </a:tr>
              <a:tr h="398023">
                <a:tc>
                  <a:txBody>
                    <a:bodyPr/>
                    <a:lstStyle/>
                    <a:p>
                      <a:r>
                        <a:rPr lang="en-US" dirty="0">
                          <a:effectLst/>
                        </a:rPr>
                        <a:t>Declare a test method: </a:t>
                      </a:r>
                      <a:r>
                        <a:rPr lang="en-US" b="1" dirty="0">
                          <a:effectLst/>
                        </a:rPr>
                        <a:t>public void</a:t>
                      </a:r>
                    </a:p>
                  </a:txBody>
                  <a:tcPr marL="76200" marR="76200" marT="76200" marB="76200" anchor="ctr">
                    <a:lnL>
                      <a:noFill/>
                    </a:lnL>
                    <a:lnR>
                      <a:noFill/>
                    </a:lnR>
                    <a:lnT w="9525" cap="flat" cmpd="sng" algn="ctr">
                      <a:solidFill>
                        <a:srgbClr val="C3C3C3"/>
                      </a:solidFill>
                      <a:prstDash val="solid"/>
                      <a:round/>
                      <a:headEnd type="none" w="med" len="med"/>
                      <a:tailEnd type="none" w="med" len="med"/>
                    </a:lnT>
                    <a:lnB>
                      <a:noFill/>
                    </a:lnB>
                    <a:solidFill>
                      <a:srgbClr val="FFFFFF"/>
                    </a:solidFill>
                  </a:tcPr>
                </a:tc>
                <a:tc>
                  <a:txBody>
                    <a:bodyPr/>
                    <a:lstStyle/>
                    <a:p>
                      <a:r>
                        <a:rPr lang="en-US" dirty="0">
                          <a:solidFill>
                            <a:srgbClr val="FF0000"/>
                          </a:solidFill>
                          <a:effectLst/>
                        </a:rPr>
                        <a:t>@Test</a:t>
                      </a:r>
                    </a:p>
                  </a:txBody>
                  <a:tcPr marL="76200" marR="76200" marT="76200" marB="76200" anchor="ctr">
                    <a:lnL>
                      <a:noFill/>
                    </a:lnL>
                    <a:lnR>
                      <a:noFill/>
                    </a:lnR>
                    <a:lnT w="9525" cap="flat" cmpd="sng" algn="ctr">
                      <a:solidFill>
                        <a:srgbClr val="C3C3C3"/>
                      </a:solidFill>
                      <a:prstDash val="solid"/>
                      <a:round/>
                      <a:headEnd type="none" w="med" len="med"/>
                      <a:tailEnd type="none" w="med" len="med"/>
                    </a:lnT>
                    <a:lnB>
                      <a:noFill/>
                    </a:lnB>
                    <a:solidFill>
                      <a:srgbClr val="FFFFFF"/>
                    </a:solidFill>
                  </a:tcPr>
                </a:tc>
                <a:tc>
                  <a:txBody>
                    <a:bodyPr/>
                    <a:lstStyle/>
                    <a:p>
                      <a:r>
                        <a:rPr lang="en-US" dirty="0">
                          <a:solidFill>
                            <a:srgbClr val="FF0000"/>
                          </a:solidFill>
                          <a:effectLst/>
                        </a:rPr>
                        <a:t>@Test</a:t>
                      </a:r>
                    </a:p>
                  </a:txBody>
                  <a:tcPr marL="76200" marR="76200" marT="76200" marB="76200" anchor="ctr">
                    <a:lnL>
                      <a:noFill/>
                    </a:lnL>
                    <a:lnR>
                      <a:noFill/>
                    </a:lnR>
                    <a:lnT w="9525" cap="flat" cmpd="sng" algn="ctr">
                      <a:solidFill>
                        <a:srgbClr val="C3C3C3"/>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04144154"/>
                  </a:ext>
                </a:extLst>
              </a:tr>
              <a:tr h="608741">
                <a:tc>
                  <a:txBody>
                    <a:bodyPr/>
                    <a:lstStyle/>
                    <a:p>
                      <a:r>
                        <a:rPr lang="en-US" dirty="0">
                          <a:effectLst/>
                        </a:rPr>
                        <a:t>Execute before all test methods in the current class</a:t>
                      </a: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a:t>
                      </a:r>
                      <a:r>
                        <a:rPr lang="en-US" dirty="0" err="1">
                          <a:solidFill>
                            <a:srgbClr val="FF0000"/>
                          </a:solidFill>
                          <a:effectLst/>
                        </a:rPr>
                        <a:t>BeforeClass</a:t>
                      </a:r>
                      <a:endParaRPr lang="en-US" dirty="0">
                        <a:solidFill>
                          <a:srgbClr val="FF0000"/>
                        </a:solidFill>
                        <a:effectLst/>
                      </a:endParaRP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a:t>
                      </a:r>
                      <a:r>
                        <a:rPr lang="en-US" dirty="0" err="1">
                          <a:solidFill>
                            <a:srgbClr val="FF0000"/>
                          </a:solidFill>
                          <a:effectLst/>
                        </a:rPr>
                        <a:t>BeforeAll</a:t>
                      </a:r>
                      <a:endParaRPr lang="en-US" dirty="0">
                        <a:solidFill>
                          <a:srgbClr val="FF0000"/>
                        </a:solidFill>
                        <a:effectLst/>
                      </a:endParaRP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96504099"/>
                  </a:ext>
                </a:extLst>
              </a:tr>
              <a:tr h="608741">
                <a:tc>
                  <a:txBody>
                    <a:bodyPr/>
                    <a:lstStyle/>
                    <a:p>
                      <a:r>
                        <a:rPr lang="en-US">
                          <a:effectLst/>
                        </a:rPr>
                        <a:t>Execute after all test methods in the current class</a:t>
                      </a: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a:t>
                      </a:r>
                      <a:r>
                        <a:rPr lang="en-US" dirty="0" err="1">
                          <a:solidFill>
                            <a:srgbClr val="FF0000"/>
                          </a:solidFill>
                          <a:effectLst/>
                        </a:rPr>
                        <a:t>AfterClass</a:t>
                      </a:r>
                      <a:endParaRPr lang="en-US" dirty="0">
                        <a:solidFill>
                          <a:srgbClr val="FF0000"/>
                        </a:solidFill>
                        <a:effectLst/>
                      </a:endParaRP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a:t>
                      </a:r>
                      <a:r>
                        <a:rPr lang="en-US" dirty="0" err="1">
                          <a:solidFill>
                            <a:srgbClr val="FF0000"/>
                          </a:solidFill>
                          <a:effectLst/>
                        </a:rPr>
                        <a:t>AfterAll</a:t>
                      </a:r>
                      <a:endParaRPr lang="en-US" dirty="0">
                        <a:solidFill>
                          <a:srgbClr val="FF0000"/>
                        </a:solidFill>
                        <a:effectLst/>
                      </a:endParaRP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3046515486"/>
                  </a:ext>
                </a:extLst>
              </a:tr>
              <a:tr h="608741">
                <a:tc>
                  <a:txBody>
                    <a:bodyPr/>
                    <a:lstStyle/>
                    <a:p>
                      <a:r>
                        <a:rPr lang="en-US" dirty="0">
                          <a:effectLst/>
                        </a:rPr>
                        <a:t>Execute before each test method</a:t>
                      </a: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@Before</a:t>
                      </a: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a:t>
                      </a:r>
                      <a:r>
                        <a:rPr lang="en-US" dirty="0" err="1">
                          <a:solidFill>
                            <a:srgbClr val="FF0000"/>
                          </a:solidFill>
                          <a:effectLst/>
                        </a:rPr>
                        <a:t>BeforeEach</a:t>
                      </a:r>
                      <a:endParaRPr lang="en-US" dirty="0">
                        <a:solidFill>
                          <a:srgbClr val="FF0000"/>
                        </a:solidFill>
                        <a:effectLst/>
                      </a:endParaRP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231860542"/>
                  </a:ext>
                </a:extLst>
              </a:tr>
              <a:tr h="398023">
                <a:tc>
                  <a:txBody>
                    <a:bodyPr/>
                    <a:lstStyle/>
                    <a:p>
                      <a:r>
                        <a:rPr lang="en-US">
                          <a:effectLst/>
                        </a:rPr>
                        <a:t>Execute after each test method</a:t>
                      </a: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@After</a:t>
                      </a: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a:t>
                      </a:r>
                      <a:r>
                        <a:rPr lang="en-US" dirty="0" err="1">
                          <a:solidFill>
                            <a:srgbClr val="FF0000"/>
                          </a:solidFill>
                          <a:effectLst/>
                        </a:rPr>
                        <a:t>AfterEach</a:t>
                      </a:r>
                      <a:endParaRPr lang="en-US" dirty="0">
                        <a:solidFill>
                          <a:srgbClr val="FF0000"/>
                        </a:solidFill>
                        <a:effectLst/>
                      </a:endParaRP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2523867763"/>
                  </a:ext>
                </a:extLst>
              </a:tr>
              <a:tr h="398023">
                <a:tc>
                  <a:txBody>
                    <a:bodyPr/>
                    <a:lstStyle/>
                    <a:p>
                      <a:r>
                        <a:rPr lang="en-US">
                          <a:effectLst/>
                        </a:rPr>
                        <a:t>Disable a test method / class</a:t>
                      </a: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@Ignore</a:t>
                      </a: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@Disabled</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2724558488"/>
                  </a:ext>
                </a:extLst>
              </a:tr>
              <a:tr h="398023">
                <a:tc>
                  <a:txBody>
                    <a:bodyPr/>
                    <a:lstStyle/>
                    <a:p>
                      <a:r>
                        <a:rPr lang="en-US">
                          <a:effectLst/>
                        </a:rPr>
                        <a:t>Test factory for dynamic tests</a:t>
                      </a:r>
                    </a:p>
                  </a:txBody>
                  <a:tcPr marL="76200" marR="76200" marT="76200" marB="76200" anchor="ctr">
                    <a:lnL>
                      <a:noFill/>
                    </a:lnL>
                    <a:lnR>
                      <a:noFill/>
                    </a:lnR>
                    <a:lnT>
                      <a:noFill/>
                    </a:lnT>
                    <a:lnB>
                      <a:noFill/>
                    </a:lnB>
                    <a:solidFill>
                      <a:srgbClr val="FFFFFF"/>
                    </a:solidFill>
                  </a:tcPr>
                </a:tc>
                <a:tc>
                  <a:txBody>
                    <a:bodyPr/>
                    <a:lstStyle/>
                    <a:p>
                      <a:r>
                        <a:rPr lang="en-US">
                          <a:effectLst/>
                        </a:rPr>
                        <a:t>NA</a:t>
                      </a: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a:t>
                      </a:r>
                      <a:r>
                        <a:rPr lang="en-US" dirty="0" err="1">
                          <a:solidFill>
                            <a:srgbClr val="FF0000"/>
                          </a:solidFill>
                          <a:effectLst/>
                        </a:rPr>
                        <a:t>TestFactory</a:t>
                      </a:r>
                      <a:endParaRPr lang="en-US" dirty="0">
                        <a:solidFill>
                          <a:srgbClr val="FF0000"/>
                        </a:solidFill>
                        <a:effectLst/>
                      </a:endParaRP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2973510816"/>
                  </a:ext>
                </a:extLst>
              </a:tr>
              <a:tr h="398023">
                <a:tc>
                  <a:txBody>
                    <a:bodyPr/>
                    <a:lstStyle/>
                    <a:p>
                      <a:r>
                        <a:rPr lang="en-US">
                          <a:effectLst/>
                        </a:rPr>
                        <a:t>Nested tests</a:t>
                      </a:r>
                    </a:p>
                  </a:txBody>
                  <a:tcPr marL="76200" marR="76200" marT="76200" marB="76200" anchor="ctr">
                    <a:lnL>
                      <a:noFill/>
                    </a:lnL>
                    <a:lnR>
                      <a:noFill/>
                    </a:lnR>
                    <a:lnT>
                      <a:noFill/>
                    </a:lnT>
                    <a:lnB>
                      <a:noFill/>
                    </a:lnB>
                    <a:solidFill>
                      <a:srgbClr val="FFFFFF"/>
                    </a:solidFill>
                  </a:tcPr>
                </a:tc>
                <a:tc>
                  <a:txBody>
                    <a:bodyPr/>
                    <a:lstStyle/>
                    <a:p>
                      <a:r>
                        <a:rPr lang="en-US">
                          <a:effectLst/>
                        </a:rPr>
                        <a:t>NA</a:t>
                      </a: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@Nested</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2183489334"/>
                  </a:ext>
                </a:extLst>
              </a:tr>
              <a:tr h="398023">
                <a:tc>
                  <a:txBody>
                    <a:bodyPr/>
                    <a:lstStyle/>
                    <a:p>
                      <a:r>
                        <a:rPr lang="en-US">
                          <a:effectLst/>
                        </a:rPr>
                        <a:t>Tagging and filtering</a:t>
                      </a: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@Category</a:t>
                      </a: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@Tag</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3884771133"/>
                  </a:ext>
                </a:extLst>
              </a:tr>
              <a:tr h="398023">
                <a:tc>
                  <a:txBody>
                    <a:bodyPr/>
                    <a:lstStyle/>
                    <a:p>
                      <a:r>
                        <a:rPr lang="en-US">
                          <a:effectLst/>
                        </a:rPr>
                        <a:t>Register custom extensions</a:t>
                      </a:r>
                    </a:p>
                  </a:txBody>
                  <a:tcPr marL="76200" marR="76200" marT="76200" marB="76200" anchor="ctr">
                    <a:lnL>
                      <a:noFill/>
                    </a:lnL>
                    <a:lnR>
                      <a:noFill/>
                    </a:lnR>
                    <a:lnT>
                      <a:noFill/>
                    </a:lnT>
                    <a:lnB>
                      <a:noFill/>
                    </a:lnB>
                    <a:solidFill>
                      <a:srgbClr val="FFFFFF"/>
                    </a:solidFill>
                  </a:tcPr>
                </a:tc>
                <a:tc>
                  <a:txBody>
                    <a:bodyPr/>
                    <a:lstStyle/>
                    <a:p>
                      <a:r>
                        <a:rPr lang="en-US">
                          <a:effectLst/>
                        </a:rPr>
                        <a:t>NA</a:t>
                      </a:r>
                    </a:p>
                  </a:txBody>
                  <a:tcPr marL="76200" marR="76200" marT="76200" marB="76200" anchor="ctr">
                    <a:lnL>
                      <a:noFill/>
                    </a:lnL>
                    <a:lnR>
                      <a:noFill/>
                    </a:lnR>
                    <a:lnT>
                      <a:noFill/>
                    </a:lnT>
                    <a:lnB>
                      <a:noFill/>
                    </a:lnB>
                    <a:solidFill>
                      <a:srgbClr val="FFFFFF"/>
                    </a:solidFill>
                  </a:tcPr>
                </a:tc>
                <a:tc>
                  <a:txBody>
                    <a:bodyPr/>
                    <a:lstStyle/>
                    <a:p>
                      <a:r>
                        <a:rPr lang="en-US" dirty="0">
                          <a:solidFill>
                            <a:srgbClr val="FF0000"/>
                          </a:solidFill>
                          <a:effectLst/>
                        </a:rPr>
                        <a:t>@</a:t>
                      </a:r>
                      <a:r>
                        <a:rPr lang="en-US" dirty="0" err="1">
                          <a:solidFill>
                            <a:srgbClr val="FF0000"/>
                          </a:solidFill>
                          <a:effectLst/>
                        </a:rPr>
                        <a:t>ExtendWith</a:t>
                      </a:r>
                      <a:endParaRPr lang="en-US" dirty="0">
                        <a:solidFill>
                          <a:srgbClr val="FF0000"/>
                        </a:solidFill>
                        <a:effectLst/>
                      </a:endParaRP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1283922217"/>
                  </a:ext>
                </a:extLst>
              </a:tr>
            </a:tbl>
          </a:graphicData>
        </a:graphic>
      </p:graphicFrame>
    </p:spTree>
    <p:extLst>
      <p:ext uri="{BB962C8B-B14F-4D97-AF65-F5344CB8AC3E}">
        <p14:creationId xmlns:p14="http://schemas.microsoft.com/office/powerpoint/2010/main" val="64758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a:bodyPr>
          <a:lstStyle/>
          <a:p>
            <a:r>
              <a:rPr lang="en-US" altLang="en-US" dirty="0"/>
              <a:t>Revision History</a:t>
            </a:r>
          </a:p>
        </p:txBody>
      </p:sp>
      <p:graphicFrame>
        <p:nvGraphicFramePr>
          <p:cNvPr id="4" name="Group 77"/>
          <p:cNvGraphicFramePr>
            <a:graphicFrameLocks noGrp="1"/>
          </p:cNvGraphicFramePr>
          <p:nvPr>
            <p:ph idx="1"/>
            <p:extLst>
              <p:ext uri="{D42A27DB-BD31-4B8C-83A1-F6EECF244321}">
                <p14:modId xmlns:p14="http://schemas.microsoft.com/office/powerpoint/2010/main" val="792625921"/>
              </p:ext>
            </p:extLst>
          </p:nvPr>
        </p:nvGraphicFramePr>
        <p:xfrm>
          <a:off x="571500" y="1191985"/>
          <a:ext cx="11201399" cy="4873681"/>
        </p:xfrm>
        <a:graphic>
          <a:graphicData uri="http://schemas.openxmlformats.org/drawingml/2006/table">
            <a:tbl>
              <a:tblPr/>
              <a:tblGrid>
                <a:gridCol w="1057008">
                  <a:extLst>
                    <a:ext uri="{9D8B030D-6E8A-4147-A177-3AD203B41FA5}">
                      <a16:colId xmlns:a16="http://schemas.microsoft.com/office/drawing/2014/main" val="20000"/>
                    </a:ext>
                  </a:extLst>
                </a:gridCol>
                <a:gridCol w="1114587">
                  <a:extLst>
                    <a:ext uri="{9D8B030D-6E8A-4147-A177-3AD203B41FA5}">
                      <a16:colId xmlns:a16="http://schemas.microsoft.com/office/drawing/2014/main" val="20001"/>
                    </a:ext>
                  </a:extLst>
                </a:gridCol>
                <a:gridCol w="3440415">
                  <a:extLst>
                    <a:ext uri="{9D8B030D-6E8A-4147-A177-3AD203B41FA5}">
                      <a16:colId xmlns:a16="http://schemas.microsoft.com/office/drawing/2014/main" val="20002"/>
                    </a:ext>
                  </a:extLst>
                </a:gridCol>
                <a:gridCol w="1776759">
                  <a:extLst>
                    <a:ext uri="{9D8B030D-6E8A-4147-A177-3AD203B41FA5}">
                      <a16:colId xmlns:a16="http://schemas.microsoft.com/office/drawing/2014/main" val="20003"/>
                    </a:ext>
                  </a:extLst>
                </a:gridCol>
                <a:gridCol w="3812630">
                  <a:extLst>
                    <a:ext uri="{9D8B030D-6E8A-4147-A177-3AD203B41FA5}">
                      <a16:colId xmlns:a16="http://schemas.microsoft.com/office/drawing/2014/main" val="20004"/>
                    </a:ext>
                  </a:extLst>
                </a:gridCol>
              </a:tblGrid>
              <a:tr h="964180">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800" b="1" i="0" u="none" strike="noStrike" cap="none" normalizeH="0" baseline="0" dirty="0">
                          <a:ln>
                            <a:noFill/>
                          </a:ln>
                          <a:solidFill>
                            <a:schemeClr val="tx1"/>
                          </a:solidFill>
                          <a:effectLst/>
                          <a:latin typeface="Arial" charset="0"/>
                        </a:rPr>
                        <a:t>Date</a:t>
                      </a:r>
                    </a:p>
                  </a:txBody>
                  <a:tcPr marL="98709" marR="98709"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800" b="1" i="0" u="none" strike="noStrike" cap="none" normalizeH="0" baseline="0" dirty="0">
                          <a:ln>
                            <a:noFill/>
                          </a:ln>
                          <a:solidFill>
                            <a:schemeClr val="tx1"/>
                          </a:solidFill>
                          <a:effectLst/>
                          <a:latin typeface="Arial" charset="0"/>
                        </a:rPr>
                        <a:t>Version</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800" b="1" i="0" u="none" strike="noStrike" cap="none" normalizeH="0" baseline="0" dirty="0">
                          <a:ln>
                            <a:noFill/>
                          </a:ln>
                          <a:solidFill>
                            <a:schemeClr val="tx1"/>
                          </a:solidFill>
                          <a:effectLst/>
                          <a:latin typeface="Arial" charset="0"/>
                        </a:rPr>
                        <a:t>Description</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800" b="1" i="0" u="none" strike="noStrike" cap="none" normalizeH="0" baseline="0" dirty="0">
                          <a:ln>
                            <a:noFill/>
                          </a:ln>
                          <a:solidFill>
                            <a:schemeClr val="tx1"/>
                          </a:solidFill>
                          <a:effectLst/>
                          <a:latin typeface="Arial" charset="0"/>
                        </a:rPr>
                        <a:t>Updated by</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800" b="1" i="0" u="none" strike="noStrike" cap="none" normalizeH="0" baseline="0" dirty="0">
                          <a:ln>
                            <a:noFill/>
                          </a:ln>
                          <a:solidFill>
                            <a:schemeClr val="tx1"/>
                          </a:solidFill>
                          <a:effectLst/>
                          <a:latin typeface="Arial" charset="0"/>
                        </a:rPr>
                        <a:t>Reviewed and Approved By</a:t>
                      </a:r>
                    </a:p>
                  </a:txBody>
                  <a:tcPr marL="98709" marR="98709"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113">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2676">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Aug 2017</a:t>
                      </a:r>
                    </a:p>
                  </a:txBody>
                  <a:tcPr marL="98709" marR="98709"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2.0</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Retheme with </a:t>
                      </a:r>
                      <a:r>
                        <a:rPr kumimoji="0" lang="en-US" sz="1600" b="0" i="0" u="none" strike="noStrike" cap="none" normalizeH="0" baseline="0">
                          <a:ln>
                            <a:noFill/>
                          </a:ln>
                          <a:solidFill>
                            <a:schemeClr val="tx1"/>
                          </a:solidFill>
                          <a:effectLst/>
                          <a:latin typeface="Arial" charset="0"/>
                        </a:rPr>
                        <a:t>DXC template</a:t>
                      </a:r>
                      <a:endParaRPr kumimoji="0" lang="en-US" sz="1600" b="0" i="0" u="none" strike="noStrike" cap="none" normalizeH="0" baseline="0" dirty="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 Quang Tran</a:t>
                      </a:r>
                    </a:p>
                  </a:txBody>
                  <a:tcPr marL="98709" marR="98709"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519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0" i="0" u="none" strike="noStrike" cap="none" normalizeH="0" baseline="0" dirty="0">
                          <a:ln>
                            <a:noFill/>
                          </a:ln>
                          <a:solidFill>
                            <a:schemeClr val="tx1"/>
                          </a:solidFill>
                          <a:effectLst/>
                          <a:latin typeface="Arial" charset="0"/>
                        </a:rPr>
                        <a:t>Oct </a:t>
                      </a:r>
                    </a:p>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400" b="0" i="0" u="none" strike="noStrike" cap="none" normalizeH="0" baseline="0" dirty="0">
                          <a:ln>
                            <a:noFill/>
                          </a:ln>
                          <a:solidFill>
                            <a:schemeClr val="tx1"/>
                          </a:solidFill>
                          <a:effectLst/>
                          <a:latin typeface="Arial" charset="0"/>
                        </a:rPr>
                        <a:t>2018</a:t>
                      </a:r>
                    </a:p>
                  </a:txBody>
                  <a:tcPr marL="98709" marR="98709"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400" b="0" i="0" u="none" strike="noStrike" cap="none" normalizeH="0" baseline="0" dirty="0">
                          <a:ln>
                            <a:noFill/>
                          </a:ln>
                          <a:solidFill>
                            <a:schemeClr val="tx1"/>
                          </a:solidFill>
                          <a:effectLst/>
                          <a:latin typeface="Arial" charset="0"/>
                        </a:rPr>
                        <a:t>3.0</a:t>
                      </a:r>
                    </a:p>
                  </a:txBody>
                  <a:tcPr marL="98709" marR="9870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0" fontAlgn="base" latinLnBrk="0" hangingPunct="0">
                        <a:lnSpc>
                          <a:spcPct val="85000"/>
                        </a:lnSpc>
                        <a:spcBef>
                          <a:spcPct val="3500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rPr>
                        <a:t>Add Test Driven Development and emphasize test first approach</a:t>
                      </a:r>
                    </a:p>
                    <a:p>
                      <a:pPr marL="285750" marR="0" lvl="0" indent="-285750" algn="l" defTabSz="914400" rtl="0" eaLnBrk="0" fontAlgn="base" latinLnBrk="0" hangingPunct="0">
                        <a:lnSpc>
                          <a:spcPct val="85000"/>
                        </a:lnSpc>
                        <a:spcBef>
                          <a:spcPct val="3500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rPr>
                        <a:t>Add continuous integration and delivery processes and where unit testing is</a:t>
                      </a:r>
                    </a:p>
                    <a:p>
                      <a:pPr marL="285750" marR="0" lvl="0" indent="-285750" algn="l" defTabSz="914400" rtl="0" eaLnBrk="0" fontAlgn="base" latinLnBrk="0" hangingPunct="0">
                        <a:lnSpc>
                          <a:spcPct val="85000"/>
                        </a:lnSpc>
                        <a:spcBef>
                          <a:spcPct val="3500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rPr>
                        <a:t>Upgrade JUnit version from 3.x to 4.x</a:t>
                      </a:r>
                    </a:p>
                    <a:p>
                      <a:pPr marL="285750" marR="0" lvl="0" indent="-285750" algn="l" defTabSz="914400" rtl="0" eaLnBrk="0" fontAlgn="base" latinLnBrk="0" hangingPunct="0">
                        <a:lnSpc>
                          <a:spcPct val="85000"/>
                        </a:lnSpc>
                        <a:spcBef>
                          <a:spcPct val="3500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rPr>
                        <a:t>Update benefits of Unit Testing</a:t>
                      </a:r>
                    </a:p>
                  </a:txBody>
                  <a:tcPr marL="98709" marR="9870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defRPr/>
                      </a:pPr>
                      <a:r>
                        <a:rPr kumimoji="0" lang="en-US" sz="1400" b="0" i="0" u="none" strike="noStrike" cap="none" normalizeH="0" baseline="0" dirty="0">
                          <a:ln>
                            <a:noFill/>
                          </a:ln>
                          <a:solidFill>
                            <a:schemeClr val="tx1"/>
                          </a:solidFill>
                          <a:effectLst/>
                          <a:latin typeface="Arial" charset="0"/>
                        </a:rPr>
                        <a:t>Duong Le</a:t>
                      </a:r>
                    </a:p>
                  </a:txBody>
                  <a:tcPr marL="98709" marR="9870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dirty="0">
                        <a:ln>
                          <a:noFill/>
                        </a:ln>
                        <a:solidFill>
                          <a:schemeClr val="tx1"/>
                        </a:solidFill>
                        <a:effectLst/>
                        <a:latin typeface="Arial" charset="0"/>
                      </a:endParaRPr>
                    </a:p>
                  </a:txBody>
                  <a:tcPr marL="98709" marR="98709"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39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a:ln>
                          <a:noFill/>
                        </a:ln>
                        <a:solidFill>
                          <a:schemeClr val="tx1"/>
                        </a:solidFill>
                        <a:effectLst/>
                        <a:latin typeface="Arial" charset="0"/>
                      </a:endParaRPr>
                    </a:p>
                  </a:txBody>
                  <a:tcPr marL="98709" marR="98709"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a:ln>
                          <a:noFill/>
                        </a:ln>
                        <a:solidFill>
                          <a:schemeClr val="tx1"/>
                        </a:solidFill>
                        <a:effectLst/>
                        <a:latin typeface="Arial" charset="0"/>
                      </a:endParaRPr>
                    </a:p>
                  </a:txBody>
                  <a:tcPr marL="98709" marR="9870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dirty="0">
                        <a:ln>
                          <a:noFill/>
                        </a:ln>
                        <a:solidFill>
                          <a:schemeClr val="tx1"/>
                        </a:solidFill>
                        <a:effectLst/>
                        <a:latin typeface="Arial" charset="0"/>
                      </a:endParaRPr>
                    </a:p>
                  </a:txBody>
                  <a:tcPr marL="98709" marR="9870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a:ln>
                          <a:noFill/>
                        </a:ln>
                        <a:solidFill>
                          <a:schemeClr val="tx1"/>
                        </a:solidFill>
                        <a:effectLst/>
                        <a:latin typeface="Arial" charset="0"/>
                      </a:endParaRPr>
                    </a:p>
                  </a:txBody>
                  <a:tcPr marL="98709" marR="9870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a:ln>
                          <a:noFill/>
                        </a:ln>
                        <a:solidFill>
                          <a:schemeClr val="tx1"/>
                        </a:solidFill>
                        <a:effectLst/>
                        <a:latin typeface="Arial" charset="0"/>
                      </a:endParaRPr>
                    </a:p>
                  </a:txBody>
                  <a:tcPr marL="98709" marR="98709"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039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a:ln>
                          <a:noFill/>
                        </a:ln>
                        <a:solidFill>
                          <a:schemeClr val="tx1"/>
                        </a:solidFill>
                        <a:effectLst/>
                        <a:latin typeface="Arial" charset="0"/>
                      </a:endParaRPr>
                    </a:p>
                  </a:txBody>
                  <a:tcPr marL="98709" marR="98709"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a:ln>
                          <a:noFill/>
                        </a:ln>
                        <a:solidFill>
                          <a:schemeClr val="tx1"/>
                        </a:solidFill>
                        <a:effectLst/>
                        <a:latin typeface="Arial" charset="0"/>
                      </a:endParaRPr>
                    </a:p>
                  </a:txBody>
                  <a:tcPr marL="98709" marR="9870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a:ln>
                          <a:noFill/>
                        </a:ln>
                        <a:solidFill>
                          <a:schemeClr val="tx1"/>
                        </a:solidFill>
                        <a:effectLst/>
                        <a:latin typeface="Arial" charset="0"/>
                      </a:endParaRPr>
                    </a:p>
                  </a:txBody>
                  <a:tcPr marL="98709" marR="9870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a:ln>
                          <a:noFill/>
                        </a:ln>
                        <a:solidFill>
                          <a:schemeClr val="tx1"/>
                        </a:solidFill>
                        <a:effectLst/>
                        <a:latin typeface="Arial" charset="0"/>
                      </a:endParaRPr>
                    </a:p>
                  </a:txBody>
                  <a:tcPr marL="98709" marR="9870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400" b="0" i="0" u="none" strike="noStrike" cap="none" normalizeH="0" baseline="0" dirty="0">
                        <a:ln>
                          <a:noFill/>
                        </a:ln>
                        <a:solidFill>
                          <a:schemeClr val="tx1"/>
                        </a:solidFill>
                        <a:effectLst/>
                        <a:latin typeface="Arial" charset="0"/>
                      </a:endParaRPr>
                    </a:p>
                  </a:txBody>
                  <a:tcPr marL="98709" marR="98709"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2699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en-US" altLang="en-US" dirty="0"/>
              <a:t>Quality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Product / Service Quality</a:t>
            </a:r>
            <a:endParaRPr lang="en-US" dirty="0"/>
          </a:p>
        </p:txBody>
      </p:sp>
      <p:sp>
        <p:nvSpPr>
          <p:cNvPr id="16387" name="Content Placeholder 2"/>
          <p:cNvSpPr>
            <a:spLocks noGrp="1"/>
          </p:cNvSpPr>
          <p:nvPr>
            <p:ph idx="1"/>
          </p:nvPr>
        </p:nvSpPr>
        <p:spPr>
          <a:xfrm>
            <a:off x="571501" y="1251039"/>
            <a:ext cx="5040159" cy="1392615"/>
          </a:xfrm>
        </p:spPr>
        <p:txBody>
          <a:bodyPr/>
          <a:lstStyle/>
          <a:p>
            <a:pPr>
              <a:buNone/>
            </a:pPr>
            <a:r>
              <a:rPr lang="en-US" altLang="en-US" dirty="0"/>
              <a:t>Think about: </a:t>
            </a:r>
          </a:p>
          <a:p>
            <a:r>
              <a:rPr lang="en-US" dirty="0"/>
              <a:t> Products you buy</a:t>
            </a:r>
          </a:p>
          <a:p>
            <a:r>
              <a:rPr lang="en-US" dirty="0"/>
              <a:t> Services you use</a:t>
            </a:r>
          </a:p>
          <a:p>
            <a:endParaRPr lang="en-US"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345" y="1123818"/>
            <a:ext cx="4895155" cy="326343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499" y="2841842"/>
            <a:ext cx="5550037" cy="31080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Quality? </a:t>
            </a:r>
            <a:endParaRPr lang="en-US" dirty="0"/>
          </a:p>
        </p:txBody>
      </p:sp>
      <p:sp>
        <p:nvSpPr>
          <p:cNvPr id="16387" name="Content Placeholder 2"/>
          <p:cNvSpPr>
            <a:spLocks noGrp="1"/>
          </p:cNvSpPr>
          <p:nvPr>
            <p:ph idx="1"/>
          </p:nvPr>
        </p:nvSpPr>
        <p:spPr/>
        <p:txBody>
          <a:bodyPr>
            <a:normAutofit/>
          </a:bodyPr>
          <a:lstStyle/>
          <a:p>
            <a:r>
              <a:rPr lang="en-US" altLang="en-US" dirty="0"/>
              <a:t> Outcome of products / services</a:t>
            </a:r>
          </a:p>
          <a:p>
            <a:r>
              <a:rPr lang="en-US" altLang="en-US" dirty="0"/>
              <a:t> Conform to requirements and satisfy customers</a:t>
            </a:r>
          </a:p>
        </p:txBody>
      </p:sp>
      <p:grpSp>
        <p:nvGrpSpPr>
          <p:cNvPr id="7" name="Group 6"/>
          <p:cNvGrpSpPr/>
          <p:nvPr/>
        </p:nvGrpSpPr>
        <p:grpSpPr>
          <a:xfrm>
            <a:off x="5046689" y="3058832"/>
            <a:ext cx="5073484" cy="3018853"/>
            <a:chOff x="3522689" y="3058831"/>
            <a:chExt cx="5073484" cy="3018853"/>
          </a:xfrm>
        </p:grpSpPr>
        <p:pic>
          <p:nvPicPr>
            <p:cNvPr id="16388" name="Picture 6"/>
            <p:cNvPicPr>
              <a:picLocks noChangeAspect="1" noChangeArrowheads="1"/>
            </p:cNvPicPr>
            <p:nvPr/>
          </p:nvPicPr>
          <p:blipFill>
            <a:blip r:embed="rId3"/>
            <a:srcRect/>
            <a:stretch>
              <a:fillRect/>
            </a:stretch>
          </p:blipFill>
          <p:spPr bwMode="auto">
            <a:xfrm>
              <a:off x="3522689" y="3058831"/>
              <a:ext cx="5032476" cy="2362200"/>
            </a:xfrm>
            <a:prstGeom prst="rect">
              <a:avLst/>
            </a:prstGeom>
            <a:noFill/>
            <a:ln w="12700">
              <a:noFill/>
              <a:miter lim="800000"/>
              <a:headEnd type="none" w="sm" len="sm"/>
              <a:tailEnd type="none" w="sm" len="sm"/>
            </a:ln>
          </p:spPr>
        </p:pic>
        <p:sp>
          <p:nvSpPr>
            <p:cNvPr id="6" name="Rectangle 4"/>
            <p:cNvSpPr>
              <a:spLocks noChangeArrowheads="1"/>
            </p:cNvSpPr>
            <p:nvPr/>
          </p:nvSpPr>
          <p:spPr bwMode="auto">
            <a:xfrm>
              <a:off x="4033518" y="5801459"/>
              <a:ext cx="4562655" cy="276225"/>
            </a:xfrm>
            <a:prstGeom prst="rect">
              <a:avLst/>
            </a:prstGeom>
            <a:noFill/>
            <a:ln>
              <a:noFill/>
            </a:ln>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1200" dirty="0">
                  <a:solidFill>
                    <a:srgbClr val="111111"/>
                  </a:solidFill>
                  <a:latin typeface="+mj-lt"/>
                  <a:cs typeface="Miriam Fixed" panose="020B0509050101010101" pitchFamily="49" charset="-79"/>
                </a:rPr>
                <a:t>Figure 1: What is Quality?</a:t>
              </a:r>
              <a:endParaRPr lang="en-US" altLang="en-US" sz="1200" u="sng" dirty="0">
                <a:solidFill>
                  <a:srgbClr val="0000FF"/>
                </a:solidFill>
                <a:latin typeface="+mj-lt"/>
                <a:cs typeface="Miriam Fixed" panose="020B0509050101010101" pitchFamily="49" charset="-79"/>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p:txBody>
          <a:bodyPr/>
          <a:lstStyle/>
          <a:p>
            <a:r>
              <a:rPr lang="en-US" altLang="en-US" dirty="0"/>
              <a:t>Software Testing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 Training Template_20170704 (Lite Version).potx" id="{D176A7FD-2F9D-4A8D-B870-5558139FECBF}" vid="{B71DC273-75A5-4CEA-A9F6-A2F64F35B19F}"/>
    </a:ext>
  </a:extLst>
</a:theme>
</file>

<file path=ppt/theme/theme2.xml><?xml version="1.0" encoding="utf-8"?>
<a:theme xmlns:a="http://schemas.openxmlformats.org/drawingml/2006/main" name="1_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133D2F2FB8974E95A905D6081A39A3" ma:contentTypeVersion="0" ma:contentTypeDescription="Create a new document." ma:contentTypeScope="" ma:versionID="91717e8ca3bfdd2be0a0c3ee789c0309">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DDF84FF-AB54-4E6C-9CA8-36A7DE6A3A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CC35159-59BF-4F35-875D-9B1E551FDBAA}">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3217</Words>
  <Application>Microsoft Office PowerPoint</Application>
  <PresentationFormat>Widescreen</PresentationFormat>
  <Paragraphs>567</Paragraphs>
  <Slides>58</Slides>
  <Notes>50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71" baseType="lpstr">
      <vt:lpstr>MS PGothic</vt:lpstr>
      <vt:lpstr>Arial</vt:lpstr>
      <vt:lpstr>Calibri</vt:lpstr>
      <vt:lpstr>Courier New</vt:lpstr>
      <vt:lpstr>Miriam Fixed</vt:lpstr>
      <vt:lpstr>Open Sans</vt:lpstr>
      <vt:lpstr>Segoe UI</vt:lpstr>
      <vt:lpstr>Times New Roman</vt:lpstr>
      <vt:lpstr>Verdana</vt:lpstr>
      <vt:lpstr>Wingdings</vt:lpstr>
      <vt:lpstr>DXC</vt:lpstr>
      <vt:lpstr>1_DXC</vt:lpstr>
      <vt:lpstr>Bitmap Image</vt:lpstr>
      <vt:lpstr>Unit Testing with JUnit</vt:lpstr>
      <vt:lpstr>Agenda </vt:lpstr>
      <vt:lpstr>Course Objectives</vt:lpstr>
      <vt:lpstr>Prerequisites</vt:lpstr>
      <vt:lpstr>Further References</vt:lpstr>
      <vt:lpstr>Quality</vt:lpstr>
      <vt:lpstr>Product / Service Quality</vt:lpstr>
      <vt:lpstr>What is Quality? </vt:lpstr>
      <vt:lpstr>Software Testing</vt:lpstr>
      <vt:lpstr>Software Testing Methods</vt:lpstr>
      <vt:lpstr>Software Testing Levels</vt:lpstr>
      <vt:lpstr>Testing Pyramids &amp; Ice-Cream Cones</vt:lpstr>
      <vt:lpstr>Testing in the software development life cycles</vt:lpstr>
      <vt:lpstr>Testing in Scrum</vt:lpstr>
      <vt:lpstr>Why should we automate testing?</vt:lpstr>
      <vt:lpstr>Unit Testing</vt:lpstr>
      <vt:lpstr>What is Unit Testing?</vt:lpstr>
      <vt:lpstr>Example - Create a Book  </vt:lpstr>
      <vt:lpstr>Example - Create a Book</vt:lpstr>
      <vt:lpstr>When</vt:lpstr>
      <vt:lpstr>Test Driven Development</vt:lpstr>
      <vt:lpstr>Benefits</vt:lpstr>
      <vt:lpstr>What to test? </vt:lpstr>
      <vt:lpstr>How to write good Unit Tests?</vt:lpstr>
      <vt:lpstr>How to write good Unit Tests? (cont.)</vt:lpstr>
      <vt:lpstr>Test Structure</vt:lpstr>
      <vt:lpstr>Test Structure (cont.)</vt:lpstr>
      <vt:lpstr>Java Unit Test Frameworks</vt:lpstr>
      <vt:lpstr>Unit testing with JUnit</vt:lpstr>
      <vt:lpstr>Overview </vt:lpstr>
      <vt:lpstr>JUnit API </vt:lpstr>
      <vt:lpstr>Junit API – Bacis Annotations</vt:lpstr>
      <vt:lpstr>JUnit 4 – Lifecycle of standard tests </vt:lpstr>
      <vt:lpstr>Assert class  </vt:lpstr>
      <vt:lpstr>Test Class</vt:lpstr>
      <vt:lpstr>Test Suite</vt:lpstr>
      <vt:lpstr>Test Runner</vt:lpstr>
      <vt:lpstr>Demo </vt:lpstr>
      <vt:lpstr>Junit in Eclipse</vt:lpstr>
      <vt:lpstr>Junit in Eclipse</vt:lpstr>
      <vt:lpstr>Junit in Eclipse</vt:lpstr>
      <vt:lpstr>Advantages &amp; Disadvantages </vt:lpstr>
      <vt:lpstr>Advance: Stub &amp; Mock</vt:lpstr>
      <vt:lpstr>Handling Exception and timeout</vt:lpstr>
      <vt:lpstr>Parameterized Tests</vt:lpstr>
      <vt:lpstr>Parameterized Tests (cont.)</vt:lpstr>
      <vt:lpstr>Test Doubles</vt:lpstr>
      <vt:lpstr>Fake</vt:lpstr>
      <vt:lpstr>Stub</vt:lpstr>
      <vt:lpstr>Mock</vt:lpstr>
      <vt:lpstr>Test Stub</vt:lpstr>
      <vt:lpstr>Mock Object</vt:lpstr>
      <vt:lpstr>Mockito</vt:lpstr>
      <vt:lpstr>Summary</vt:lpstr>
      <vt:lpstr>Questions &amp; Answer</vt:lpstr>
      <vt:lpstr> Thank You!</vt:lpstr>
      <vt:lpstr>JUnit 5 vs JUnit 4 – Annotations </vt:lpstr>
      <vt:lpstr>Revision History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2015-11-05T06:12:27Z</dcterms:created>
  <dcterms:modified xsi:type="dcterms:W3CDTF">2019-08-07T16:33:56Z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0x010100CE133D2F2FB8974E95A905D6081A39A3</vt:lpwstr>
  </property>
</Properties>
</file>