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8"/>
  </p:notesMasterIdLst>
  <p:handoutMasterIdLst>
    <p:handoutMasterId r:id="rId59"/>
  </p:handoutMasterIdLst>
  <p:sldIdLst>
    <p:sldId id="256" r:id="rId5"/>
    <p:sldId id="679" r:id="rId6"/>
    <p:sldId id="680" r:id="rId7"/>
    <p:sldId id="681" r:id="rId8"/>
    <p:sldId id="682" r:id="rId9"/>
    <p:sldId id="673" r:id="rId10"/>
    <p:sldId id="539" r:id="rId11"/>
    <p:sldId id="506" r:id="rId12"/>
    <p:sldId id="645" r:id="rId13"/>
    <p:sldId id="685" r:id="rId14"/>
    <p:sldId id="686" r:id="rId15"/>
    <p:sldId id="687" r:id="rId16"/>
    <p:sldId id="462" r:id="rId17"/>
    <p:sldId id="451" r:id="rId18"/>
    <p:sldId id="688" r:id="rId19"/>
    <p:sldId id="689" r:id="rId20"/>
    <p:sldId id="691" r:id="rId21"/>
    <p:sldId id="690" r:id="rId22"/>
    <p:sldId id="692" r:id="rId23"/>
    <p:sldId id="693" r:id="rId24"/>
    <p:sldId id="694" r:id="rId25"/>
    <p:sldId id="513" r:id="rId26"/>
    <p:sldId id="695" r:id="rId27"/>
    <p:sldId id="696" r:id="rId28"/>
    <p:sldId id="386" r:id="rId29"/>
    <p:sldId id="697" r:id="rId30"/>
    <p:sldId id="698" r:id="rId31"/>
    <p:sldId id="699" r:id="rId32"/>
    <p:sldId id="627" r:id="rId33"/>
    <p:sldId id="659" r:id="rId34"/>
    <p:sldId id="662" r:id="rId35"/>
    <p:sldId id="700" r:id="rId36"/>
    <p:sldId id="701" r:id="rId37"/>
    <p:sldId id="702" r:id="rId38"/>
    <p:sldId id="703" r:id="rId39"/>
    <p:sldId id="704" r:id="rId40"/>
    <p:sldId id="705" r:id="rId41"/>
    <p:sldId id="641" r:id="rId42"/>
    <p:sldId id="387" r:id="rId43"/>
    <p:sldId id="473" r:id="rId44"/>
    <p:sldId id="389" r:id="rId45"/>
    <p:sldId id="391" r:id="rId46"/>
    <p:sldId id="706" r:id="rId47"/>
    <p:sldId id="707" r:id="rId48"/>
    <p:sldId id="708" r:id="rId49"/>
    <p:sldId id="709" r:id="rId50"/>
    <p:sldId id="710" r:id="rId51"/>
    <p:sldId id="683" r:id="rId52"/>
    <p:sldId id="711" r:id="rId53"/>
    <p:sldId id="712" r:id="rId54"/>
    <p:sldId id="715" r:id="rId55"/>
    <p:sldId id="713" r:id="rId56"/>
    <p:sldId id="714" r:id="rId57"/>
  </p:sldIdLst>
  <p:sldSz cx="12192000" cy="68580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en Tan" initials="TT" lastIdx="1" clrIdx="0">
    <p:extLst>
      <p:ext uri="{19B8F6BF-5375-455C-9EA6-DF929625EA0E}">
        <p15:presenceInfo xmlns:p15="http://schemas.microsoft.com/office/powerpoint/2012/main" userId="Tien Tan" providerId="None"/>
      </p:ext>
    </p:extLst>
  </p:cmAuthor>
  <p:cmAuthor id="2" name="Tan, Tien Quoc" initials="TTQ" lastIdx="9" clrIdx="1">
    <p:extLst>
      <p:ext uri="{19B8F6BF-5375-455C-9EA6-DF929625EA0E}">
        <p15:presenceInfo xmlns:p15="http://schemas.microsoft.com/office/powerpoint/2012/main" userId="Tan, Tien Quoc" providerId="None"/>
      </p:ext>
    </p:extLst>
  </p:cmAuthor>
  <p:cmAuthor id="3" name="Nguyen, Thu Vu Xuan" initials="NTVX" lastIdx="1" clrIdx="2">
    <p:extLst>
      <p:ext uri="{19B8F6BF-5375-455C-9EA6-DF929625EA0E}">
        <p15:presenceInfo xmlns:p15="http://schemas.microsoft.com/office/powerpoint/2012/main" userId="Nguyen, Thu Vu Xu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863D"/>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69" autoAdjust="0"/>
    <p:restoredTop sz="73902" autoAdjust="0"/>
  </p:normalViewPr>
  <p:slideViewPr>
    <p:cSldViewPr snapToGrid="0" snapToObjects="1">
      <p:cViewPr varScale="1">
        <p:scale>
          <a:sx n="63" d="100"/>
          <a:sy n="63" d="100"/>
        </p:scale>
        <p:origin x="917" y="48"/>
      </p:cViewPr>
      <p:guideLst>
        <p:guide orient="horz" pos="2160"/>
        <p:guide pos="3840"/>
      </p:guideLst>
    </p:cSldViewPr>
  </p:slideViewPr>
  <p:outlineViewPr>
    <p:cViewPr>
      <p:scale>
        <a:sx n="33" d="100"/>
        <a:sy n="33" d="100"/>
      </p:scale>
      <p:origin x="0" y="30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6098B4-A103-447D-8D8A-836F11C258A9}" type="datetimeFigureOut">
              <a:rPr lang="en-US" smtClean="0"/>
              <a:pPr/>
              <a:t>03/13/2019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E151B1-8A20-4E4C-A101-61B611C7C3E0}" type="slidenum">
              <a:rPr lang="en-US" smtClean="0"/>
              <a:pPr/>
              <a:t>‹#›</a:t>
            </a:fld>
            <a:endParaRPr lang="en-US"/>
          </a:p>
        </p:txBody>
      </p:sp>
    </p:spTree>
    <p:extLst>
      <p:ext uri="{BB962C8B-B14F-4D97-AF65-F5344CB8AC3E}">
        <p14:creationId xmlns:p14="http://schemas.microsoft.com/office/powerpoint/2010/main" val="358077849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64FAA7-1903-4401-AA4E-62DB1CDFADCC}" type="datetimeFigureOut">
              <a:rPr lang="en-US" smtClean="0"/>
              <a:pPr/>
              <a:t>03/13/2019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C1AF64-E24C-4ABD-8FF7-320F858B9B01}" type="slidenum">
              <a:rPr lang="en-US" smtClean="0"/>
              <a:pPr/>
              <a:t>‹#›</a:t>
            </a:fld>
            <a:endParaRPr lang="en-US"/>
          </a:p>
        </p:txBody>
      </p:sp>
    </p:spTree>
    <p:extLst>
      <p:ext uri="{BB962C8B-B14F-4D97-AF65-F5344CB8AC3E}">
        <p14:creationId xmlns:p14="http://schemas.microsoft.com/office/powerpoint/2010/main" val="83816924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1</a:t>
            </a:fld>
            <a:endParaRPr lang="en-US"/>
          </a:p>
        </p:txBody>
      </p:sp>
      <p:sp>
        <p:nvSpPr>
          <p:cNvPr id="5" name="Date Placeholder 4"/>
          <p:cNvSpPr>
            <a:spLocks noGrp="1"/>
          </p:cNvSpPr>
          <p:nvPr>
            <p:ph type="dt" idx="11"/>
          </p:nvPr>
        </p:nvSpPr>
        <p:spPr/>
        <p:txBody>
          <a:bodyPr/>
          <a:lstStyle/>
          <a:p>
            <a:fld id="{E20ED65E-7A38-4378-98A9-33B7623E8687}" type="datetime1">
              <a:rPr lang="en-US" smtClean="0"/>
              <a:pPr/>
              <a:t>03/13/2019</a:t>
            </a:fld>
            <a:endParaRPr lang="en-US"/>
          </a:p>
        </p:txBody>
      </p:sp>
    </p:spTree>
    <p:extLst>
      <p:ext uri="{BB962C8B-B14F-4D97-AF65-F5344CB8AC3E}">
        <p14:creationId xmlns:p14="http://schemas.microsoft.com/office/powerpoint/2010/main" val="4182102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1" kern="1200" dirty="0">
                <a:solidFill>
                  <a:schemeClr val="tx1"/>
                </a:solidFill>
                <a:effectLst/>
                <a:latin typeface="+mn-lt"/>
                <a:ea typeface="+mn-ea"/>
                <a:cs typeface="+mn-cs"/>
              </a:rPr>
              <a:t>&lt;!-- Another way to put jQuery into no-conflict mode. --&gt;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="prototype.js"&gt;&lt;/script&gt;</a:t>
            </a:r>
          </a:p>
          <a:p>
            <a:pPr fontAlgn="base"/>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="jquery.js"&gt;&lt;/script&gt;</a:t>
            </a:r>
          </a:p>
          <a:p>
            <a:pPr fontAlgn="base"/>
            <a:r>
              <a:rPr lang="en-US" sz="1200" b="0" i="0" kern="1200" dirty="0">
                <a:solidFill>
                  <a:schemeClr val="tx1"/>
                </a:solidFill>
                <a:effectLst/>
                <a:latin typeface="+mn-lt"/>
                <a:ea typeface="+mn-ea"/>
                <a:cs typeface="+mn-cs"/>
              </a:rPr>
              <a:t>&lt;script&gt;</a:t>
            </a:r>
          </a:p>
          <a:p>
            <a:pPr fontAlgn="base"/>
            <a:r>
              <a:rPr lang="en-US" sz="1200" b="0" i="0" kern="1200" dirty="0" err="1">
                <a:solidFill>
                  <a:schemeClr val="tx1"/>
                </a:solidFill>
                <a:effectLst/>
                <a:latin typeface="+mn-lt"/>
                <a:ea typeface="+mn-ea"/>
                <a:cs typeface="+mn-cs"/>
              </a:rPr>
              <a:t>jQuery.noConflict</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jQuery( document ).ready(</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 ) {</a:t>
            </a:r>
          </a:p>
          <a:p>
            <a:pPr fontAlgn="base"/>
            <a:r>
              <a:rPr lang="en-US" sz="1200" b="0" i="1" kern="1200" dirty="0">
                <a:solidFill>
                  <a:schemeClr val="tx1"/>
                </a:solidFill>
                <a:effectLst/>
                <a:latin typeface="+mn-lt"/>
                <a:ea typeface="+mn-ea"/>
                <a:cs typeface="+mn-cs"/>
              </a:rPr>
              <a:t>// You can use the locally-scoped $ in here as an alias to jQuery.</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"div" ).hide();</a:t>
            </a:r>
          </a:p>
          <a:p>
            <a:pPr fontAlgn="base"/>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 The $ variable in the global scope has the prototype.js meaning.</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window.onload</a:t>
            </a:r>
            <a:r>
              <a:rPr lang="en-US" sz="1200" b="0" i="0" kern="1200" dirty="0">
                <a:solidFill>
                  <a:schemeClr val="tx1"/>
                </a:solidFill>
                <a:effectLst/>
                <a:latin typeface="+mn-lt"/>
                <a:ea typeface="+mn-ea"/>
                <a:cs typeface="+mn-cs"/>
              </a:rPr>
              <a:t> = </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var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mainDiv</a:t>
            </a:r>
            <a:r>
              <a:rPr lang="en-US" sz="1200" b="0" i="0" kern="1200" dirty="0">
                <a:solidFill>
                  <a:schemeClr val="tx1"/>
                </a:solidFill>
                <a:effectLst/>
                <a:latin typeface="+mn-lt"/>
                <a:ea typeface="+mn-ea"/>
                <a:cs typeface="+mn-cs"/>
              </a:rPr>
              <a:t> = $( "main"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&lt;/script&gt;</a:t>
            </a:r>
          </a:p>
          <a:p>
            <a:endParaRPr lang="en-US" dirty="0"/>
          </a:p>
        </p:txBody>
      </p:sp>
      <p:sp>
        <p:nvSpPr>
          <p:cNvPr id="4" name="Date Placeholder 3"/>
          <p:cNvSpPr>
            <a:spLocks noGrp="1"/>
          </p:cNvSpPr>
          <p:nvPr>
            <p:ph type="dt" idx="1"/>
          </p:nvPr>
        </p:nvSpPr>
        <p:spPr/>
        <p:txBody>
          <a:bodyPr/>
          <a:lstStyle/>
          <a:p>
            <a:fld id="{427B8C35-E871-4C01-B384-181A87ECE45E}"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17</a:t>
            </a:fld>
            <a:endParaRPr lang="en-US"/>
          </a:p>
        </p:txBody>
      </p:sp>
    </p:spTree>
    <p:extLst>
      <p:ext uri="{BB962C8B-B14F-4D97-AF65-F5344CB8AC3E}">
        <p14:creationId xmlns:p14="http://schemas.microsoft.com/office/powerpoint/2010/main" val="205049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18</a:t>
            </a:fld>
            <a:endParaRPr lang="en-US"/>
          </a:p>
        </p:txBody>
      </p:sp>
    </p:spTree>
    <p:extLst>
      <p:ext uri="{BB962C8B-B14F-4D97-AF65-F5344CB8AC3E}">
        <p14:creationId xmlns:p14="http://schemas.microsoft.com/office/powerpoint/2010/main" val="348423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$(document).ready(function(){</a:t>
            </a:r>
            <a:br>
              <a:rPr lang="en-US" dirty="0"/>
            </a:br>
            <a:br>
              <a:rPr lang="en-US" dirty="0"/>
            </a:br>
            <a:r>
              <a:rPr lang="en-US" dirty="0"/>
              <a:t>  </a:t>
            </a:r>
            <a:r>
              <a:rPr lang="en-US" i="1" dirty="0"/>
              <a:t>// jQuery methods go here...</a:t>
            </a:r>
            <a:br>
              <a:rPr lang="en-US" dirty="0"/>
            </a:br>
            <a:br>
              <a:rPr lang="en-US" dirty="0"/>
            </a:br>
            <a:r>
              <a:rPr lang="en-US" dirty="0"/>
              <a:t>});</a:t>
            </a:r>
          </a:p>
          <a:p>
            <a:endParaRPr lang="en-US" dirty="0"/>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19</a:t>
            </a:fld>
            <a:endParaRPr lang="en-US"/>
          </a:p>
        </p:txBody>
      </p:sp>
    </p:spTree>
    <p:extLst>
      <p:ext uri="{BB962C8B-B14F-4D97-AF65-F5344CB8AC3E}">
        <p14:creationId xmlns:p14="http://schemas.microsoft.com/office/powerpoint/2010/main" val="40425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20</a:t>
            </a:fld>
            <a:endParaRPr lang="en-US"/>
          </a:p>
        </p:txBody>
      </p:sp>
    </p:spTree>
    <p:extLst>
      <p:ext uri="{BB962C8B-B14F-4D97-AF65-F5344CB8AC3E}">
        <p14:creationId xmlns:p14="http://schemas.microsoft.com/office/powerpoint/2010/main" val="1226176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&lt;html&gt;</a:t>
            </a:r>
          </a:p>
          <a:p>
            <a:pPr fontAlgn="base"/>
            <a:r>
              <a:rPr lang="en-US" sz="1200" b="0" i="0" kern="1200" dirty="0">
                <a:solidFill>
                  <a:schemeClr val="tx1"/>
                </a:solidFill>
                <a:effectLst/>
                <a:latin typeface="+mn-lt"/>
                <a:ea typeface="+mn-ea"/>
                <a:cs typeface="+mn-cs"/>
              </a:rPr>
              <a:t>&lt;head&gt;</a:t>
            </a:r>
          </a:p>
          <a:p>
            <a:pPr fontAlgn="base"/>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="https://code.jquery.com/jquery-1.9.1.min.js"&gt;&lt;/script&gt;</a:t>
            </a:r>
          </a:p>
          <a:p>
            <a:pPr fontAlgn="base"/>
            <a:r>
              <a:rPr lang="en-US" sz="1200" b="0" i="0" kern="1200" dirty="0">
                <a:solidFill>
                  <a:schemeClr val="tx1"/>
                </a:solidFill>
                <a:effectLst/>
                <a:latin typeface="+mn-lt"/>
                <a:ea typeface="+mn-ea"/>
                <a:cs typeface="+mn-cs"/>
              </a:rPr>
              <a:t>&lt;script&gt;</a:t>
            </a:r>
          </a:p>
          <a:p>
            <a:pPr fontAlgn="base"/>
            <a:r>
              <a:rPr lang="en-US" sz="1200" b="0" i="0" kern="1200" dirty="0">
                <a:solidFill>
                  <a:schemeClr val="tx1"/>
                </a:solidFill>
                <a:effectLst/>
                <a:latin typeface="+mn-lt"/>
                <a:ea typeface="+mn-ea"/>
                <a:cs typeface="+mn-cs"/>
              </a:rPr>
              <a:t>$( document ).ready(</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console.log( "document loaded"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window ).on( "load", </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console.log( "window loaded"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&lt;/script&gt;</a:t>
            </a:r>
          </a:p>
          <a:p>
            <a:pPr fontAlgn="base"/>
            <a:r>
              <a:rPr lang="en-US" sz="1200" b="0" i="0" kern="1200" dirty="0">
                <a:solidFill>
                  <a:schemeClr val="tx1"/>
                </a:solidFill>
                <a:effectLst/>
                <a:latin typeface="+mn-lt"/>
                <a:ea typeface="+mn-ea"/>
                <a:cs typeface="+mn-cs"/>
              </a:rPr>
              <a:t>&lt;/head&gt;</a:t>
            </a:r>
          </a:p>
          <a:p>
            <a:pPr fontAlgn="base"/>
            <a:r>
              <a:rPr lang="en-US" sz="1200" b="0" i="0" kern="1200" dirty="0">
                <a:solidFill>
                  <a:schemeClr val="tx1"/>
                </a:solidFill>
                <a:effectLst/>
                <a:latin typeface="+mn-lt"/>
                <a:ea typeface="+mn-ea"/>
                <a:cs typeface="+mn-cs"/>
              </a:rPr>
              <a:t>&lt;body&gt;</a:t>
            </a:r>
          </a:p>
          <a:p>
            <a:pPr fontAlgn="base"/>
            <a:r>
              <a:rPr lang="en-US" sz="1200" b="0" i="0" kern="1200" dirty="0">
                <a:solidFill>
                  <a:schemeClr val="tx1"/>
                </a:solidFill>
                <a:effectLst/>
                <a:latin typeface="+mn-lt"/>
                <a:ea typeface="+mn-ea"/>
                <a:cs typeface="+mn-cs"/>
              </a:rPr>
              <a:t>&lt;iframe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="http://techcrunch.com"&gt;&lt;/iframe&gt;</a:t>
            </a:r>
          </a:p>
          <a:p>
            <a:pPr fontAlgn="base"/>
            <a:r>
              <a:rPr lang="en-US" sz="1200" b="0" i="0" kern="1200" dirty="0">
                <a:solidFill>
                  <a:schemeClr val="tx1"/>
                </a:solidFill>
                <a:effectLst/>
                <a:latin typeface="+mn-lt"/>
                <a:ea typeface="+mn-ea"/>
                <a:cs typeface="+mn-cs"/>
              </a:rPr>
              <a:t>&lt;/body&gt;</a:t>
            </a:r>
          </a:p>
          <a:p>
            <a:pPr fontAlgn="base"/>
            <a:r>
              <a:rPr lang="en-US" sz="1200" b="0" i="0" kern="1200" dirty="0">
                <a:solidFill>
                  <a:schemeClr val="tx1"/>
                </a:solidFill>
                <a:effectLst/>
                <a:latin typeface="+mn-lt"/>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21</a:t>
            </a:fld>
            <a:endParaRPr lang="en-US"/>
          </a:p>
        </p:txBody>
      </p:sp>
    </p:spTree>
    <p:extLst>
      <p:ext uri="{BB962C8B-B14F-4D97-AF65-F5344CB8AC3E}">
        <p14:creationId xmlns:p14="http://schemas.microsoft.com/office/powerpoint/2010/main" val="3318305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3A0B340A-0D1E-4DCB-B093-9A1FBF242850}" type="datetime1">
              <a:rPr lang="en-US" smtClean="0"/>
              <a:pPr/>
              <a:t>03/13/2019</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22</a:t>
            </a:fld>
            <a:endParaRPr lang="en-US"/>
          </a:p>
        </p:txBody>
      </p:sp>
    </p:spTree>
    <p:extLst>
      <p:ext uri="{BB962C8B-B14F-4D97-AF65-F5344CB8AC3E}">
        <p14:creationId xmlns:p14="http://schemas.microsoft.com/office/powerpoint/2010/main" val="1607854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23</a:t>
            </a:fld>
            <a:endParaRPr lang="en-US"/>
          </a:p>
        </p:txBody>
      </p:sp>
    </p:spTree>
    <p:extLst>
      <p:ext uri="{BB962C8B-B14F-4D97-AF65-F5344CB8AC3E}">
        <p14:creationId xmlns:p14="http://schemas.microsoft.com/office/powerpoint/2010/main" val="3352009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24</a:t>
            </a:fld>
            <a:endParaRPr lang="en-US"/>
          </a:p>
        </p:txBody>
      </p:sp>
    </p:spTree>
    <p:extLst>
      <p:ext uri="{BB962C8B-B14F-4D97-AF65-F5344CB8AC3E}">
        <p14:creationId xmlns:p14="http://schemas.microsoft.com/office/powerpoint/2010/main" val="291132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46A1E145-ACDB-4CC5-B8A5-AEFCEF68B194}" type="datetime1">
              <a:rPr lang="en-US" smtClean="0"/>
              <a:t>03/13/2019</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25</a:t>
            </a:fld>
            <a:endParaRPr lang="en-US"/>
          </a:p>
        </p:txBody>
      </p:sp>
    </p:spTree>
    <p:extLst>
      <p:ext uri="{BB962C8B-B14F-4D97-AF65-F5344CB8AC3E}">
        <p14:creationId xmlns:p14="http://schemas.microsoft.com/office/powerpoint/2010/main" val="455770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26</a:t>
            </a:fld>
            <a:endParaRPr lang="en-US"/>
          </a:p>
        </p:txBody>
      </p:sp>
    </p:spTree>
    <p:extLst>
      <p:ext uri="{BB962C8B-B14F-4D97-AF65-F5344CB8AC3E}">
        <p14:creationId xmlns:p14="http://schemas.microsoft.com/office/powerpoint/2010/main" val="37491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085C4F0-499B-441E-9BD7-77FCF857B8E9}" type="datetime1">
              <a:rPr lang="en-US" smtClean="0"/>
              <a:t>03/13/2019</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6</a:t>
            </a:fld>
            <a:endParaRPr lang="en-US"/>
          </a:p>
        </p:txBody>
      </p:sp>
    </p:spTree>
    <p:extLst>
      <p:ext uri="{BB962C8B-B14F-4D97-AF65-F5344CB8AC3E}">
        <p14:creationId xmlns:p14="http://schemas.microsoft.com/office/powerpoint/2010/main" val="328991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http://api.jquery.com/category/events/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https://www.w3schools.com/jquery/jquery_ref_events.asp</a:t>
            </a:r>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27</a:t>
            </a:fld>
            <a:endParaRPr lang="en-US"/>
          </a:p>
        </p:txBody>
      </p:sp>
    </p:spTree>
    <p:extLst>
      <p:ext uri="{BB962C8B-B14F-4D97-AF65-F5344CB8AC3E}">
        <p14:creationId xmlns:p14="http://schemas.microsoft.com/office/powerpoint/2010/main" val="231744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
          </p:nvPr>
        </p:nvSpPr>
        <p:spPr/>
        <p:txBody>
          <a:bodyPr/>
          <a:lstStyle/>
          <a:p>
            <a:fld id="{9A39723D-0C41-4376-A0A5-491E64D9B8A3}"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28</a:t>
            </a:fld>
            <a:endParaRPr lang="en-US"/>
          </a:p>
        </p:txBody>
      </p:sp>
    </p:spTree>
    <p:extLst>
      <p:ext uri="{BB962C8B-B14F-4D97-AF65-F5344CB8AC3E}">
        <p14:creationId xmlns:p14="http://schemas.microsoft.com/office/powerpoint/2010/main" val="1341601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3D18355E-69B6-4CBC-A36E-1750488A7387}"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30</a:t>
            </a:fld>
            <a:endParaRPr lang="en-US"/>
          </a:p>
        </p:txBody>
      </p:sp>
    </p:spTree>
    <p:extLst>
      <p:ext uri="{BB962C8B-B14F-4D97-AF65-F5344CB8AC3E}">
        <p14:creationId xmlns:p14="http://schemas.microsoft.com/office/powerpoint/2010/main" val="2604033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="https://ajax.googleapis.com/ajax/libs/</a:t>
            </a:r>
            <a:r>
              <a:rPr lang="en-US" dirty="0" err="1"/>
              <a:t>jquery</a:t>
            </a:r>
            <a:r>
              <a:rPr lang="en-US" dirty="0"/>
              <a:t>/3.3.1/jquery.min.js"&gt;&lt;/script&gt;</a:t>
            </a:r>
          </a:p>
          <a:p>
            <a:r>
              <a:rPr lang="en-US" dirty="0"/>
              <a:t>&lt;script&gt;</a:t>
            </a:r>
          </a:p>
          <a:p>
            <a:r>
              <a:rPr lang="en-US" dirty="0"/>
              <a:t>$(document).ready(function(){</a:t>
            </a:r>
          </a:p>
          <a:p>
            <a:r>
              <a:rPr lang="en-US" dirty="0"/>
              <a:t>  $("#btn1").click(function(){</a:t>
            </a:r>
          </a:p>
          <a:p>
            <a:r>
              <a:rPr lang="en-US" dirty="0"/>
              <a:t>    alert("Text: " + $("#test").text());</a:t>
            </a:r>
          </a:p>
          <a:p>
            <a:r>
              <a:rPr lang="en-US" dirty="0"/>
              <a:t>  });</a:t>
            </a:r>
          </a:p>
          <a:p>
            <a:r>
              <a:rPr lang="en-US" dirty="0"/>
              <a:t>  $("#btn2").click(function(){</a:t>
            </a:r>
          </a:p>
          <a:p>
            <a:r>
              <a:rPr lang="en-US" dirty="0"/>
              <a:t>    alert("HTML: " + $("#test").html());</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&lt;p id="test"&gt;This is some &lt;b&gt;bold&lt;/b&gt; text in a paragraph.&lt;/p&gt;</a:t>
            </a:r>
          </a:p>
          <a:p>
            <a:endParaRPr lang="en-US" dirty="0"/>
          </a:p>
          <a:p>
            <a:r>
              <a:rPr lang="en-US" dirty="0"/>
              <a:t>&lt;button id="btn1"&gt;Show Text&lt;/button&gt;</a:t>
            </a:r>
          </a:p>
          <a:p>
            <a:r>
              <a:rPr lang="en-US" dirty="0"/>
              <a:t>&lt;button id="btn2"&gt;Show HTML&lt;/button&gt;</a:t>
            </a:r>
          </a:p>
          <a:p>
            <a:endParaRPr lang="en-US" dirty="0"/>
          </a:p>
          <a:p>
            <a:r>
              <a:rPr lang="en-US" dirty="0"/>
              <a:t>&lt;/body&gt;</a:t>
            </a:r>
          </a:p>
          <a:p>
            <a:r>
              <a:rPr lang="en-US" dirty="0"/>
              <a:t>&lt;/html&gt;</a:t>
            </a:r>
          </a:p>
          <a:p>
            <a:endParaRPr lang="en-US" dirty="0"/>
          </a:p>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="https://ajax.googleapis.com/ajax/libs/</a:t>
            </a:r>
            <a:r>
              <a:rPr lang="en-US" dirty="0" err="1"/>
              <a:t>jquery</a:t>
            </a:r>
            <a:r>
              <a:rPr lang="en-US" dirty="0"/>
              <a:t>/3.3.1/jquery.min.js"&gt;&lt;/script&gt;</a:t>
            </a:r>
          </a:p>
          <a:p>
            <a:r>
              <a:rPr lang="en-US" dirty="0"/>
              <a:t>&lt;script&gt;</a:t>
            </a:r>
          </a:p>
          <a:p>
            <a:r>
              <a:rPr lang="en-US" dirty="0"/>
              <a:t>$(document).ready(function(){</a:t>
            </a:r>
          </a:p>
          <a:p>
            <a:r>
              <a:rPr lang="en-US" dirty="0"/>
              <a:t>  $("button").click(function(){</a:t>
            </a:r>
          </a:p>
          <a:p>
            <a:r>
              <a:rPr lang="en-US" dirty="0"/>
              <a:t>    alert("Value: " + $("#test").</a:t>
            </a:r>
            <a:r>
              <a:rPr lang="en-US" dirty="0" err="1"/>
              <a:t>val</a:t>
            </a:r>
            <a:r>
              <a:rPr lang="en-US" dirty="0"/>
              <a:t>());</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&lt;p&gt;Name: &lt;input type="text" id="test" value="Mickey Mouse"&gt;&lt;/p&gt;</a:t>
            </a:r>
          </a:p>
          <a:p>
            <a:endParaRPr lang="en-US" dirty="0"/>
          </a:p>
          <a:p>
            <a:r>
              <a:rPr lang="en-US" dirty="0"/>
              <a:t>&lt;button&gt;Show Value&lt;/button&gt;</a:t>
            </a:r>
          </a:p>
          <a:p>
            <a:endParaRPr lang="en-US" dirty="0"/>
          </a:p>
          <a:p>
            <a:r>
              <a:rPr lang="en-US" dirty="0"/>
              <a:t>&lt;/body&gt;</a:t>
            </a:r>
          </a:p>
          <a:p>
            <a:r>
              <a:rPr lang="en-US" dirty="0"/>
              <a:t>&lt;/html&gt;</a:t>
            </a:r>
          </a:p>
          <a:p>
            <a:endParaRPr lang="en-US" dirty="0"/>
          </a:p>
          <a:p>
            <a:endParaRPr lang="en-US" dirty="0"/>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32</a:t>
            </a:fld>
            <a:endParaRPr lang="en-US"/>
          </a:p>
        </p:txBody>
      </p:sp>
    </p:spTree>
    <p:extLst>
      <p:ext uri="{BB962C8B-B14F-4D97-AF65-F5344CB8AC3E}">
        <p14:creationId xmlns:p14="http://schemas.microsoft.com/office/powerpoint/2010/main" val="2629366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kern="1200" dirty="0">
                <a:solidFill>
                  <a:schemeClr val="tx1"/>
                </a:solidFill>
                <a:effectLst/>
                <a:latin typeface="+mn-lt"/>
                <a:ea typeface="+mn-ea"/>
                <a:cs typeface="+mn-cs"/>
              </a:rPr>
              <a:t>&lt;!DOCTYPE html&gt;</a:t>
            </a:r>
          </a:p>
          <a:p>
            <a:r>
              <a:rPr lang="en-US" sz="1200" b="0" i="0" kern="1200" dirty="0">
                <a:solidFill>
                  <a:schemeClr val="tx1"/>
                </a:solidFill>
                <a:effectLst/>
                <a:latin typeface="+mn-lt"/>
                <a:ea typeface="+mn-ea"/>
                <a:cs typeface="+mn-cs"/>
              </a:rPr>
              <a:t>&lt;html&gt;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="https://ajax.googleapis.com/ajax/libs/</a:t>
            </a:r>
            <a:r>
              <a:rPr lang="en-US" sz="1200" b="0" i="0" kern="1200" dirty="0" err="1">
                <a:solidFill>
                  <a:schemeClr val="tx1"/>
                </a:solidFill>
                <a:effectLst/>
                <a:latin typeface="+mn-lt"/>
                <a:ea typeface="+mn-ea"/>
                <a:cs typeface="+mn-cs"/>
              </a:rPr>
              <a:t>jquery</a:t>
            </a:r>
            <a:r>
              <a:rPr lang="en-US" sz="1200" b="0" i="0" kern="1200" dirty="0">
                <a:solidFill>
                  <a:schemeClr val="tx1"/>
                </a:solidFill>
                <a:effectLst/>
                <a:latin typeface="+mn-lt"/>
                <a:ea typeface="+mn-ea"/>
                <a:cs typeface="+mn-cs"/>
              </a:rPr>
              <a:t>/3.3.1/jquery.min.js"&gt;&lt;/script&gt;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$(document).ready(function(){</a:t>
            </a:r>
          </a:p>
          <a:p>
            <a:r>
              <a:rPr lang="en-US" sz="1200" b="0" i="0" kern="1200" dirty="0">
                <a:solidFill>
                  <a:schemeClr val="tx1"/>
                </a:solidFill>
                <a:effectLst/>
                <a:latin typeface="+mn-lt"/>
                <a:ea typeface="+mn-ea"/>
                <a:cs typeface="+mn-cs"/>
              </a:rPr>
              <a:t>  $("#btn1").click(function(){</a:t>
            </a:r>
          </a:p>
          <a:p>
            <a:r>
              <a:rPr lang="en-US" sz="1200" b="0" i="0" kern="1200" dirty="0">
                <a:solidFill>
                  <a:schemeClr val="tx1"/>
                </a:solidFill>
                <a:effectLst/>
                <a:latin typeface="+mn-lt"/>
                <a:ea typeface="+mn-ea"/>
                <a:cs typeface="+mn-cs"/>
              </a:rPr>
              <a:t>    $("#test1").text("Hello world!");</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$("#btn2").click(function(){</a:t>
            </a:r>
          </a:p>
          <a:p>
            <a:r>
              <a:rPr lang="en-US" sz="1200" b="0" i="0" kern="1200" dirty="0">
                <a:solidFill>
                  <a:schemeClr val="tx1"/>
                </a:solidFill>
                <a:effectLst/>
                <a:latin typeface="+mn-lt"/>
                <a:ea typeface="+mn-ea"/>
                <a:cs typeface="+mn-cs"/>
              </a:rPr>
              <a:t>    $("#test2").html("&lt;b&gt;Hello world!&lt;/b&gt;");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$("#btn3").click(function(){</a:t>
            </a:r>
          </a:p>
          <a:p>
            <a:r>
              <a:rPr lang="en-US" sz="1200" b="0" i="0" kern="1200" dirty="0">
                <a:solidFill>
                  <a:schemeClr val="tx1"/>
                </a:solidFill>
                <a:effectLst/>
                <a:latin typeface="+mn-lt"/>
                <a:ea typeface="+mn-ea"/>
                <a:cs typeface="+mn-cs"/>
              </a:rPr>
              <a:t>    $("#test3").</a:t>
            </a:r>
            <a:r>
              <a:rPr lang="en-US" sz="1200" b="0" i="0" kern="1200" dirty="0" err="1">
                <a:solidFill>
                  <a:schemeClr val="tx1"/>
                </a:solidFill>
                <a:effectLst/>
                <a:latin typeface="+mn-lt"/>
                <a:ea typeface="+mn-ea"/>
                <a:cs typeface="+mn-cs"/>
              </a:rPr>
              <a:t>val</a:t>
            </a:r>
            <a:r>
              <a:rPr lang="en-US" sz="1200" b="0" i="0" kern="1200" dirty="0">
                <a:solidFill>
                  <a:schemeClr val="tx1"/>
                </a:solidFill>
                <a:effectLst/>
                <a:latin typeface="+mn-lt"/>
                <a:ea typeface="+mn-ea"/>
                <a:cs typeface="+mn-cs"/>
              </a:rPr>
              <a:t>("Dolly Duck");</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&lt;body&gt;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&lt;p id="test1"&gt;This is a paragraph.&lt;/p&gt;</a:t>
            </a:r>
          </a:p>
          <a:p>
            <a:r>
              <a:rPr lang="en-US" sz="1200" b="0" i="0" kern="1200" dirty="0">
                <a:solidFill>
                  <a:schemeClr val="tx1"/>
                </a:solidFill>
                <a:effectLst/>
                <a:latin typeface="+mn-lt"/>
                <a:ea typeface="+mn-ea"/>
                <a:cs typeface="+mn-cs"/>
              </a:rPr>
              <a:t>&lt;p id="test2"&gt;This is another paragraph.&lt;/p&gt;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&lt;p&gt;Input field: &lt;input type="text" id="test3" value="Mickey Mouse"&gt;&lt;/p&gt;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&lt;button id="btn1"&gt;Set Text&lt;/button&gt;</a:t>
            </a:r>
          </a:p>
          <a:p>
            <a:r>
              <a:rPr lang="en-US" sz="1200" b="0" i="0" kern="1200" dirty="0">
                <a:solidFill>
                  <a:schemeClr val="tx1"/>
                </a:solidFill>
                <a:effectLst/>
                <a:latin typeface="+mn-lt"/>
                <a:ea typeface="+mn-ea"/>
                <a:cs typeface="+mn-cs"/>
              </a:rPr>
              <a:t>&lt;button id="btn2"&gt;Set HTML&lt;/button&gt;</a:t>
            </a:r>
          </a:p>
          <a:p>
            <a:r>
              <a:rPr lang="en-US" sz="1200" b="0" i="0" kern="1200" dirty="0">
                <a:solidFill>
                  <a:schemeClr val="tx1"/>
                </a:solidFill>
                <a:effectLst/>
                <a:latin typeface="+mn-lt"/>
                <a:ea typeface="+mn-ea"/>
                <a:cs typeface="+mn-cs"/>
              </a:rPr>
              <a:t>&lt;button id="btn3"&gt;Set Value&lt;/button&gt;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&lt;/body&gt;</a:t>
            </a:r>
          </a:p>
          <a:p>
            <a:r>
              <a:rPr lang="en-US" sz="1200" b="0" i="0" kern="1200" dirty="0">
                <a:solidFill>
                  <a:schemeClr val="tx1"/>
                </a:solidFill>
                <a:effectLst/>
                <a:latin typeface="+mn-lt"/>
                <a:ea typeface="+mn-ea"/>
                <a:cs typeface="+mn-cs"/>
              </a:rPr>
              <a:t>&lt;/html&gt;</a:t>
            </a:r>
          </a:p>
          <a:p>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33</a:t>
            </a:fld>
            <a:endParaRPr lang="en-US"/>
          </a:p>
        </p:txBody>
      </p:sp>
    </p:spTree>
    <p:extLst>
      <p:ext uri="{BB962C8B-B14F-4D97-AF65-F5344CB8AC3E}">
        <p14:creationId xmlns:p14="http://schemas.microsoft.com/office/powerpoint/2010/main" val="3492103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a:solidFill>
                  <a:schemeClr val="tx1"/>
                </a:solidFill>
                <a:effectLst/>
                <a:latin typeface="+mn-lt"/>
                <a:ea typeface="+mn-ea"/>
                <a:cs typeface="+mn-cs"/>
              </a:rPr>
              <a:t>&lt;!DOCTYPE html&gt;</a:t>
            </a:r>
          </a:p>
          <a:p>
            <a:r>
              <a:rPr lang="en-US" sz="1200" b="0" i="0" kern="1200" dirty="0">
                <a:solidFill>
                  <a:schemeClr val="tx1"/>
                </a:solidFill>
                <a:effectLst/>
                <a:latin typeface="+mn-lt"/>
                <a:ea typeface="+mn-ea"/>
                <a:cs typeface="+mn-cs"/>
              </a:rPr>
              <a:t>&lt;html&gt;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="https://ajax.googleapis.com/ajax/libs/</a:t>
            </a:r>
            <a:r>
              <a:rPr lang="en-US" sz="1200" b="0" i="0" kern="1200" dirty="0" err="1">
                <a:solidFill>
                  <a:schemeClr val="tx1"/>
                </a:solidFill>
                <a:effectLst/>
                <a:latin typeface="+mn-lt"/>
                <a:ea typeface="+mn-ea"/>
                <a:cs typeface="+mn-cs"/>
              </a:rPr>
              <a:t>jquery</a:t>
            </a:r>
            <a:r>
              <a:rPr lang="en-US" sz="1200" b="0" i="0" kern="1200" dirty="0">
                <a:solidFill>
                  <a:schemeClr val="tx1"/>
                </a:solidFill>
                <a:effectLst/>
                <a:latin typeface="+mn-lt"/>
                <a:ea typeface="+mn-ea"/>
                <a:cs typeface="+mn-cs"/>
              </a:rPr>
              <a:t>/3.3.1/jquery.min.js"&gt;&lt;/script&gt;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$(document).ready(function(){</a:t>
            </a:r>
          </a:p>
          <a:p>
            <a:r>
              <a:rPr lang="en-US" sz="1200" b="0" i="0" kern="1200" dirty="0">
                <a:solidFill>
                  <a:schemeClr val="tx1"/>
                </a:solidFill>
                <a:effectLst/>
                <a:latin typeface="+mn-lt"/>
                <a:ea typeface="+mn-ea"/>
                <a:cs typeface="+mn-cs"/>
              </a:rPr>
              <a:t>  $("#btn1").click(function(){</a:t>
            </a:r>
          </a:p>
          <a:p>
            <a:r>
              <a:rPr lang="en-US" sz="1200" b="0" i="0" kern="1200" dirty="0">
                <a:solidFill>
                  <a:schemeClr val="tx1"/>
                </a:solidFill>
                <a:effectLst/>
                <a:latin typeface="+mn-lt"/>
                <a:ea typeface="+mn-ea"/>
                <a:cs typeface="+mn-cs"/>
              </a:rPr>
              <a:t>    $("#test1").text(function(</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origText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return "Old text: " + </a:t>
            </a:r>
            <a:r>
              <a:rPr lang="en-US" sz="1200" b="0" i="0" kern="1200" dirty="0" err="1">
                <a:solidFill>
                  <a:schemeClr val="tx1"/>
                </a:solidFill>
                <a:effectLst/>
                <a:latin typeface="+mn-lt"/>
                <a:ea typeface="+mn-ea"/>
                <a:cs typeface="+mn-cs"/>
              </a:rPr>
              <a:t>origText</a:t>
            </a:r>
            <a:r>
              <a:rPr lang="en-US" sz="1200" b="0" i="0" kern="1200" dirty="0">
                <a:solidFill>
                  <a:schemeClr val="tx1"/>
                </a:solidFill>
                <a:effectLst/>
                <a:latin typeface="+mn-lt"/>
                <a:ea typeface="+mn-ea"/>
                <a:cs typeface="+mn-cs"/>
              </a:rPr>
              <a:t> + " New text: Hello world! (index: " +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$("#btn2").click(function(){</a:t>
            </a:r>
          </a:p>
          <a:p>
            <a:r>
              <a:rPr lang="en-US" sz="1200" b="0" i="0" kern="1200" dirty="0">
                <a:solidFill>
                  <a:schemeClr val="tx1"/>
                </a:solidFill>
                <a:effectLst/>
                <a:latin typeface="+mn-lt"/>
                <a:ea typeface="+mn-ea"/>
                <a:cs typeface="+mn-cs"/>
              </a:rPr>
              <a:t>    $("#test2").html(function(</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origText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return "Old html: " + </a:t>
            </a:r>
            <a:r>
              <a:rPr lang="en-US" sz="1200" b="0" i="0" kern="1200" dirty="0" err="1">
                <a:solidFill>
                  <a:schemeClr val="tx1"/>
                </a:solidFill>
                <a:effectLst/>
                <a:latin typeface="+mn-lt"/>
                <a:ea typeface="+mn-ea"/>
                <a:cs typeface="+mn-cs"/>
              </a:rPr>
              <a:t>origText</a:t>
            </a:r>
            <a:r>
              <a:rPr lang="en-US" sz="1200" b="0" i="0" kern="1200" dirty="0">
                <a:solidFill>
                  <a:schemeClr val="tx1"/>
                </a:solidFill>
                <a:effectLst/>
                <a:latin typeface="+mn-lt"/>
                <a:ea typeface="+mn-ea"/>
                <a:cs typeface="+mn-cs"/>
              </a:rPr>
              <a:t> + " New html: Hello &lt;b&gt;world!&lt;/b&gt; (index: " +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&lt;body&gt;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&lt;p id="test1"&gt;This is a &lt;b&gt;bold&lt;/b&gt; paragraph.&lt;/p&gt;</a:t>
            </a:r>
          </a:p>
          <a:p>
            <a:r>
              <a:rPr lang="en-US" sz="1200" b="0" i="0" kern="1200" dirty="0">
                <a:solidFill>
                  <a:schemeClr val="tx1"/>
                </a:solidFill>
                <a:effectLst/>
                <a:latin typeface="+mn-lt"/>
                <a:ea typeface="+mn-ea"/>
                <a:cs typeface="+mn-cs"/>
              </a:rPr>
              <a:t>&lt;p id="test2"&gt;This is another &lt;b&gt;bold&lt;/b&gt; paragraph.&lt;/p&gt;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&lt;button id="btn1"&gt;Show Old/New Text&lt;/button&gt;</a:t>
            </a:r>
          </a:p>
          <a:p>
            <a:r>
              <a:rPr lang="en-US" sz="1200" b="0" i="0" kern="1200" dirty="0">
                <a:solidFill>
                  <a:schemeClr val="tx1"/>
                </a:solidFill>
                <a:effectLst/>
                <a:latin typeface="+mn-lt"/>
                <a:ea typeface="+mn-ea"/>
                <a:cs typeface="+mn-cs"/>
              </a:rPr>
              <a:t>&lt;button id="btn2"&gt;Show Old/New HTML&lt;/button&gt;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&lt;/body&gt;</a:t>
            </a:r>
          </a:p>
          <a:p>
            <a:r>
              <a:rPr lang="en-US" sz="1200" b="0" i="0" kern="1200" dirty="0">
                <a:solidFill>
                  <a:schemeClr val="tx1"/>
                </a:solidFill>
                <a:effectLst/>
                <a:latin typeface="+mn-lt"/>
                <a:ea typeface="+mn-ea"/>
                <a:cs typeface="+mn-cs"/>
              </a:rPr>
              <a:t>&lt;/html&gt;</a:t>
            </a: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34</a:t>
            </a:fld>
            <a:endParaRPr lang="en-US"/>
          </a:p>
        </p:txBody>
      </p:sp>
    </p:spTree>
    <p:extLst>
      <p:ext uri="{BB962C8B-B14F-4D97-AF65-F5344CB8AC3E}">
        <p14:creationId xmlns:p14="http://schemas.microsoft.com/office/powerpoint/2010/main" val="1236915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http://api.jquery.com/category/manipulation/</a:t>
            </a: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35</a:t>
            </a:fld>
            <a:endParaRPr lang="en-US"/>
          </a:p>
        </p:txBody>
      </p:sp>
    </p:spTree>
    <p:extLst>
      <p:ext uri="{BB962C8B-B14F-4D97-AF65-F5344CB8AC3E}">
        <p14:creationId xmlns:p14="http://schemas.microsoft.com/office/powerpoint/2010/main" val="3133556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https://www.w3schools.com/jquery/tryit.asp?filename=tryjquery_css_getcolor</a:t>
            </a:r>
          </a:p>
          <a:p>
            <a:r>
              <a:rPr lang="en-US" sz="1200" b="0" i="0" kern="1200" dirty="0">
                <a:solidFill>
                  <a:schemeClr val="tx1"/>
                </a:solidFill>
                <a:effectLst/>
                <a:latin typeface="+mn-lt"/>
                <a:ea typeface="+mn-ea"/>
                <a:cs typeface="+mn-cs"/>
              </a:rPr>
              <a:t>https://www.w3schools.com/jquery/tryit.asp?filename=tryjquery_dom_addclass</a:t>
            </a: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36</a:t>
            </a:fld>
            <a:endParaRPr lang="en-US"/>
          </a:p>
        </p:txBody>
      </p:sp>
    </p:spTree>
    <p:extLst>
      <p:ext uri="{BB962C8B-B14F-4D97-AF65-F5344CB8AC3E}">
        <p14:creationId xmlns:p14="http://schemas.microsoft.com/office/powerpoint/2010/main" val="1104875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a:solidFill>
                  <a:schemeClr val="tx1"/>
                </a:solidFill>
                <a:effectLst/>
                <a:latin typeface="+mn-lt"/>
                <a:ea typeface="+mn-ea"/>
                <a:cs typeface="+mn-cs"/>
              </a:rPr>
              <a:t>https://www.w3schools.com/jquery/tryit.asp?filename=tryjquery_dim_width_height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&lt;!DOCTYPE html&gt;</a:t>
            </a:r>
          </a:p>
          <a:p>
            <a:r>
              <a:rPr lang="en-US" sz="1200" b="0" i="0" kern="1200" dirty="0">
                <a:solidFill>
                  <a:schemeClr val="tx1"/>
                </a:solidFill>
                <a:effectLst/>
                <a:latin typeface="+mn-lt"/>
                <a:ea typeface="+mn-ea"/>
                <a:cs typeface="+mn-cs"/>
              </a:rPr>
              <a:t>&lt;html&gt;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="https://ajax.googleapis.com/ajax/libs/</a:t>
            </a:r>
            <a:r>
              <a:rPr lang="en-US" sz="1200" b="0" i="0" kern="1200" dirty="0" err="1">
                <a:solidFill>
                  <a:schemeClr val="tx1"/>
                </a:solidFill>
                <a:effectLst/>
                <a:latin typeface="+mn-lt"/>
                <a:ea typeface="+mn-ea"/>
                <a:cs typeface="+mn-cs"/>
              </a:rPr>
              <a:t>jquery</a:t>
            </a:r>
            <a:r>
              <a:rPr lang="en-US" sz="1200" b="0" i="0" kern="1200" dirty="0">
                <a:solidFill>
                  <a:schemeClr val="tx1"/>
                </a:solidFill>
                <a:effectLst/>
                <a:latin typeface="+mn-lt"/>
                <a:ea typeface="+mn-ea"/>
                <a:cs typeface="+mn-cs"/>
              </a:rPr>
              <a:t>/3.3.1/jquery.min.js"&gt;&lt;/script&gt;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$(document).ready(function(){</a:t>
            </a:r>
          </a:p>
          <a:p>
            <a:r>
              <a:rPr lang="en-US" sz="1200" b="0" i="0" kern="1200" dirty="0">
                <a:solidFill>
                  <a:schemeClr val="tx1"/>
                </a:solidFill>
                <a:effectLst/>
                <a:latin typeface="+mn-lt"/>
                <a:ea typeface="+mn-ea"/>
                <a:cs typeface="+mn-cs"/>
              </a:rPr>
              <a:t>  $("button").click(function(){</a:t>
            </a:r>
          </a:p>
          <a:p>
            <a:r>
              <a:rPr lang="en-US" sz="1200" b="0" i="0" kern="1200" dirty="0">
                <a:solidFill>
                  <a:schemeClr val="tx1"/>
                </a:solidFill>
                <a:effectLst/>
                <a:latin typeface="+mn-lt"/>
                <a:ea typeface="+mn-ea"/>
                <a:cs typeface="+mn-cs"/>
              </a:rPr>
              <a:t>    var txt = "";</a:t>
            </a:r>
          </a:p>
          <a:p>
            <a:r>
              <a:rPr lang="en-US" sz="1200" b="0" i="0" kern="1200" dirty="0">
                <a:solidFill>
                  <a:schemeClr val="tx1"/>
                </a:solidFill>
                <a:effectLst/>
                <a:latin typeface="+mn-lt"/>
                <a:ea typeface="+mn-ea"/>
                <a:cs typeface="+mn-cs"/>
              </a:rPr>
              <a:t>    txt += "Width of div: " + $("#div1").width() + "&lt;/</a:t>
            </a:r>
            <a:r>
              <a:rPr lang="en-US" sz="1200" b="0" i="0" kern="1200" dirty="0" err="1">
                <a:solidFill>
                  <a:schemeClr val="tx1"/>
                </a:solidFill>
                <a:effectLst/>
                <a:latin typeface="+mn-lt"/>
                <a:ea typeface="+mn-ea"/>
                <a:cs typeface="+mn-cs"/>
              </a:rPr>
              <a:t>br</a:t>
            </a:r>
            <a:r>
              <a:rPr lang="en-US" sz="1200" b="0" i="0" kern="1200" dirty="0">
                <a:solidFill>
                  <a:schemeClr val="tx1"/>
                </a:solidFill>
                <a:effectLst/>
                <a:latin typeface="+mn-lt"/>
                <a:ea typeface="+mn-ea"/>
                <a:cs typeface="+mn-cs"/>
              </a:rPr>
              <a:t>&gt;";</a:t>
            </a:r>
          </a:p>
          <a:p>
            <a:r>
              <a:rPr lang="en-US" sz="1200" b="0" i="0" kern="1200" dirty="0">
                <a:solidFill>
                  <a:schemeClr val="tx1"/>
                </a:solidFill>
                <a:effectLst/>
                <a:latin typeface="+mn-lt"/>
                <a:ea typeface="+mn-ea"/>
                <a:cs typeface="+mn-cs"/>
              </a:rPr>
              <a:t>    txt += "Height of div: " + $("#div1").height();</a:t>
            </a:r>
          </a:p>
          <a:p>
            <a:r>
              <a:rPr lang="en-US" sz="1200" b="0" i="0" kern="1200" dirty="0">
                <a:solidFill>
                  <a:schemeClr val="tx1"/>
                </a:solidFill>
                <a:effectLst/>
                <a:latin typeface="+mn-lt"/>
                <a:ea typeface="+mn-ea"/>
                <a:cs typeface="+mn-cs"/>
              </a:rPr>
              <a:t>    $("#div1").html(txt);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&lt;style&gt;</a:t>
            </a:r>
          </a:p>
          <a:p>
            <a:r>
              <a:rPr lang="en-US" sz="1200" b="0" i="0" kern="1200" dirty="0">
                <a:solidFill>
                  <a:schemeClr val="tx1"/>
                </a:solidFill>
                <a:effectLst/>
                <a:latin typeface="+mn-lt"/>
                <a:ea typeface="+mn-ea"/>
                <a:cs typeface="+mn-cs"/>
              </a:rPr>
              <a:t>#div1 {</a:t>
            </a:r>
          </a:p>
          <a:p>
            <a:r>
              <a:rPr lang="en-US" sz="1200" b="0" i="0" kern="1200" dirty="0">
                <a:solidFill>
                  <a:schemeClr val="tx1"/>
                </a:solidFill>
                <a:effectLst/>
                <a:latin typeface="+mn-lt"/>
                <a:ea typeface="+mn-ea"/>
                <a:cs typeface="+mn-cs"/>
              </a:rPr>
              <a:t>  height: 100px;</a:t>
            </a:r>
          </a:p>
          <a:p>
            <a:r>
              <a:rPr lang="en-US" sz="1200" b="0" i="0" kern="1200" dirty="0">
                <a:solidFill>
                  <a:schemeClr val="tx1"/>
                </a:solidFill>
                <a:effectLst/>
                <a:latin typeface="+mn-lt"/>
                <a:ea typeface="+mn-ea"/>
                <a:cs typeface="+mn-cs"/>
              </a:rPr>
              <a:t>  width: 300px;</a:t>
            </a:r>
          </a:p>
          <a:p>
            <a:r>
              <a:rPr lang="en-US" sz="1200" b="0" i="0" kern="1200" dirty="0">
                <a:solidFill>
                  <a:schemeClr val="tx1"/>
                </a:solidFill>
                <a:effectLst/>
                <a:latin typeface="+mn-lt"/>
                <a:ea typeface="+mn-ea"/>
                <a:cs typeface="+mn-cs"/>
              </a:rPr>
              <a:t>  padding: 10px;</a:t>
            </a:r>
          </a:p>
          <a:p>
            <a:r>
              <a:rPr lang="en-US" sz="1200" b="0" i="0" kern="1200" dirty="0">
                <a:solidFill>
                  <a:schemeClr val="tx1"/>
                </a:solidFill>
                <a:effectLst/>
                <a:latin typeface="+mn-lt"/>
                <a:ea typeface="+mn-ea"/>
                <a:cs typeface="+mn-cs"/>
              </a:rPr>
              <a:t>  margin: 3px;</a:t>
            </a:r>
          </a:p>
          <a:p>
            <a:r>
              <a:rPr lang="en-US" sz="1200" b="0" i="0" kern="1200" dirty="0">
                <a:solidFill>
                  <a:schemeClr val="tx1"/>
                </a:solidFill>
                <a:effectLst/>
                <a:latin typeface="+mn-lt"/>
                <a:ea typeface="+mn-ea"/>
                <a:cs typeface="+mn-cs"/>
              </a:rPr>
              <a:t>  border: 1px solid blue;</a:t>
            </a:r>
          </a:p>
          <a:p>
            <a:r>
              <a:rPr lang="en-US" sz="1200" b="0" i="0" kern="1200" dirty="0">
                <a:solidFill>
                  <a:schemeClr val="tx1"/>
                </a:solidFill>
                <a:effectLst/>
                <a:latin typeface="+mn-lt"/>
                <a:ea typeface="+mn-ea"/>
                <a:cs typeface="+mn-cs"/>
              </a:rPr>
              <a:t>  background-color: </a:t>
            </a:r>
            <a:r>
              <a:rPr lang="en-US" sz="1200" b="0" i="0" kern="1200" dirty="0" err="1">
                <a:solidFill>
                  <a:schemeClr val="tx1"/>
                </a:solidFill>
                <a:effectLst/>
                <a:latin typeface="+mn-lt"/>
                <a:ea typeface="+mn-ea"/>
                <a:cs typeface="+mn-cs"/>
              </a:rPr>
              <a:t>lightblue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&lt;/style&gt;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&lt;body&gt;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&lt;div id="div1"&gt;&lt;/div&gt;</a:t>
            </a:r>
          </a:p>
          <a:p>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br</a:t>
            </a:r>
            <a:r>
              <a:rPr lang="en-US" sz="1200" b="0" i="0" kern="1200" dirty="0">
                <a:solidFill>
                  <a:schemeClr val="tx1"/>
                </a:solidFill>
                <a:effectLst/>
                <a:latin typeface="+mn-lt"/>
                <a:ea typeface="+mn-ea"/>
                <a:cs typeface="+mn-cs"/>
              </a:rPr>
              <a:t>&gt;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&lt;button&gt;Display dimensions of div&lt;/button&gt;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&lt;p&gt;width() - returns the width of an element.&lt;/p&gt;</a:t>
            </a:r>
          </a:p>
          <a:p>
            <a:r>
              <a:rPr lang="en-US" sz="1200" b="0" i="0" kern="1200" dirty="0">
                <a:solidFill>
                  <a:schemeClr val="tx1"/>
                </a:solidFill>
                <a:effectLst/>
                <a:latin typeface="+mn-lt"/>
                <a:ea typeface="+mn-ea"/>
                <a:cs typeface="+mn-cs"/>
              </a:rPr>
              <a:t>&lt;p&gt;height() - returns the height of an element.&lt;/p&gt;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&lt;/body&gt;</a:t>
            </a:r>
          </a:p>
          <a:p>
            <a:r>
              <a:rPr lang="en-US" sz="1200" b="0" i="0" kern="1200" dirty="0">
                <a:solidFill>
                  <a:schemeClr val="tx1"/>
                </a:solidFill>
                <a:effectLst/>
                <a:latin typeface="+mn-lt"/>
                <a:ea typeface="+mn-ea"/>
                <a:cs typeface="+mn-cs"/>
              </a:rPr>
              <a:t>&lt;/html&gt;</a:t>
            </a:r>
          </a:p>
          <a:p>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37</a:t>
            </a:fld>
            <a:endParaRPr lang="en-US"/>
          </a:p>
        </p:txBody>
      </p:sp>
    </p:spTree>
    <p:extLst>
      <p:ext uri="{BB962C8B-B14F-4D97-AF65-F5344CB8AC3E}">
        <p14:creationId xmlns:p14="http://schemas.microsoft.com/office/powerpoint/2010/main" val="3994730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39</a:t>
            </a:fld>
            <a:endParaRPr lang="en-US"/>
          </a:p>
        </p:txBody>
      </p:sp>
      <p:sp>
        <p:nvSpPr>
          <p:cNvPr id="5" name="Date Placeholder 4"/>
          <p:cNvSpPr>
            <a:spLocks noGrp="1"/>
          </p:cNvSpPr>
          <p:nvPr>
            <p:ph type="dt" idx="11"/>
          </p:nvPr>
        </p:nvSpPr>
        <p:spPr/>
        <p:txBody>
          <a:bodyPr/>
          <a:lstStyle/>
          <a:p>
            <a:fld id="{4940E96F-5B09-410A-A124-E40C345B5B78}" type="datetime1">
              <a:rPr lang="en-US" smtClean="0"/>
              <a:pPr/>
              <a:t>03/13/2019</a:t>
            </a:fld>
            <a:endParaRPr lang="en-US"/>
          </a:p>
        </p:txBody>
      </p:sp>
    </p:spTree>
    <p:extLst>
      <p:ext uri="{BB962C8B-B14F-4D97-AF65-F5344CB8AC3E}">
        <p14:creationId xmlns:p14="http://schemas.microsoft.com/office/powerpoint/2010/main" val="175717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https://www.quackit.com/javascript/examples/</a:t>
            </a:r>
          </a:p>
        </p:txBody>
      </p:sp>
      <p:sp>
        <p:nvSpPr>
          <p:cNvPr id="4" name="Date Placeholder 3"/>
          <p:cNvSpPr>
            <a:spLocks noGrp="1"/>
          </p:cNvSpPr>
          <p:nvPr>
            <p:ph type="dt" idx="10"/>
          </p:nvPr>
        </p:nvSpPr>
        <p:spPr/>
        <p:txBody>
          <a:bodyPr/>
          <a:lstStyle/>
          <a:p>
            <a:fld id="{A75B5A5B-9EF3-4D76-AAAA-B71A956A5163}" type="datetime1">
              <a:rPr lang="en-US" smtClean="0"/>
              <a:t>03/13/2019</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a:t>
            </a:fld>
            <a:endParaRPr lang="en-US"/>
          </a:p>
        </p:txBody>
      </p:sp>
    </p:spTree>
    <p:extLst>
      <p:ext uri="{BB962C8B-B14F-4D97-AF65-F5344CB8AC3E}">
        <p14:creationId xmlns:p14="http://schemas.microsoft.com/office/powerpoint/2010/main" val="2261941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http://www.w3schools.com/ajax/default.asp</a:t>
            </a:r>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40</a:t>
            </a:fld>
            <a:endParaRPr lang="en-US"/>
          </a:p>
        </p:txBody>
      </p:sp>
      <p:sp>
        <p:nvSpPr>
          <p:cNvPr id="5" name="Date Placeholder 4"/>
          <p:cNvSpPr>
            <a:spLocks noGrp="1"/>
          </p:cNvSpPr>
          <p:nvPr>
            <p:ph type="dt" idx="11"/>
          </p:nvPr>
        </p:nvSpPr>
        <p:spPr/>
        <p:txBody>
          <a:bodyPr/>
          <a:lstStyle/>
          <a:p>
            <a:fld id="{23EE9EC2-A9AC-4D0C-A0DF-C20F5BEDFC7A}" type="datetime1">
              <a:rPr lang="en-US" smtClean="0"/>
              <a:pPr/>
              <a:t>03/13/2019</a:t>
            </a:fld>
            <a:endParaRPr lang="en-US"/>
          </a:p>
        </p:txBody>
      </p:sp>
    </p:spTree>
    <p:extLst>
      <p:ext uri="{BB962C8B-B14F-4D97-AF65-F5344CB8AC3E}">
        <p14:creationId xmlns:p14="http://schemas.microsoft.com/office/powerpoint/2010/main" val="2549832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Dynamically Modify And Enhance Images By Changing Their URL</a:t>
            </a:r>
            <a:endParaRPr lang="en-US" dirty="0"/>
          </a:p>
          <a:p>
            <a:r>
              <a:rPr lang="en-US" dirty="0"/>
              <a:t>URL parameters: http://www.cdnconnect.com/docs/image-api/image-resizing</a:t>
            </a:r>
          </a:p>
          <a:p>
            <a:r>
              <a:rPr lang="en-US" dirty="0"/>
              <a:t>http://www.cdnconnect.com/docs/foresightjs</a:t>
            </a:r>
          </a:p>
          <a:p>
            <a:endParaRPr lang="en-US" dirty="0"/>
          </a:p>
          <a:p>
            <a:r>
              <a:rPr lang="en-US" dirty="0" err="1"/>
              <a:t>Picturefill</a:t>
            </a:r>
            <a:r>
              <a:rPr lang="en-US" dirty="0"/>
              <a:t>:</a:t>
            </a:r>
            <a:r>
              <a:rPr lang="en-US" baseline="0" dirty="0"/>
              <a:t> http://scottjehl.github.io/picturefill/</a:t>
            </a:r>
          </a:p>
          <a:p>
            <a:r>
              <a:rPr lang="en-US" dirty="0"/>
              <a:t>http://www.w3.org/community/respimg/wiki/Main_Page</a:t>
            </a:r>
          </a:p>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41</a:t>
            </a:fld>
            <a:endParaRPr lang="en-US"/>
          </a:p>
        </p:txBody>
      </p:sp>
      <p:sp>
        <p:nvSpPr>
          <p:cNvPr id="5" name="Date Placeholder 4"/>
          <p:cNvSpPr>
            <a:spLocks noGrp="1"/>
          </p:cNvSpPr>
          <p:nvPr>
            <p:ph type="dt" idx="11"/>
          </p:nvPr>
        </p:nvSpPr>
        <p:spPr/>
        <p:txBody>
          <a:bodyPr/>
          <a:lstStyle/>
          <a:p>
            <a:fld id="{48E0A505-7292-459B-B56A-F1B03CA9813A}" type="datetime1">
              <a:rPr lang="en-US" smtClean="0"/>
              <a:pPr/>
              <a:t>03/13/2019</a:t>
            </a:fld>
            <a:endParaRPr lang="en-US"/>
          </a:p>
        </p:txBody>
      </p:sp>
    </p:spTree>
    <p:extLst>
      <p:ext uri="{BB962C8B-B14F-4D97-AF65-F5344CB8AC3E}">
        <p14:creationId xmlns:p14="http://schemas.microsoft.com/office/powerpoint/2010/main" val="3762925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xhttp.open</a:t>
            </a:r>
            <a:r>
              <a:rPr lang="en-US" sz="1200" b="0" i="0" kern="1200" dirty="0">
                <a:solidFill>
                  <a:schemeClr val="tx1"/>
                </a:solidFill>
                <a:effectLst/>
                <a:latin typeface="+mn-lt"/>
                <a:ea typeface="+mn-ea"/>
                <a:cs typeface="+mn-cs"/>
              </a:rPr>
              <a:t>("GET", "ajax_info.txt", false);</a:t>
            </a:r>
            <a:br>
              <a:rPr lang="en-US" dirty="0"/>
            </a:br>
            <a:r>
              <a:rPr lang="en-US" sz="1200" b="0" i="0" kern="1200" dirty="0" err="1">
                <a:solidFill>
                  <a:schemeClr val="tx1"/>
                </a:solidFill>
                <a:effectLst/>
                <a:latin typeface="+mn-lt"/>
                <a:ea typeface="+mn-ea"/>
                <a:cs typeface="+mn-cs"/>
              </a:rPr>
              <a:t>xhttp.send</a:t>
            </a:r>
            <a:r>
              <a:rPr lang="en-US" sz="1200" b="0" i="0" kern="1200" dirty="0">
                <a:solidFill>
                  <a:schemeClr val="tx1"/>
                </a:solidFill>
                <a:effectLst/>
                <a:latin typeface="+mn-lt"/>
                <a:ea typeface="+mn-ea"/>
                <a:cs typeface="+mn-cs"/>
              </a:rPr>
              <a:t>();</a:t>
            </a:r>
            <a:br>
              <a:rPr lang="en-US" dirty="0"/>
            </a:b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xhttp.responseText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42</a:t>
            </a:fld>
            <a:endParaRPr lang="en-US"/>
          </a:p>
        </p:txBody>
      </p:sp>
      <p:sp>
        <p:nvSpPr>
          <p:cNvPr id="5" name="Date Placeholder 4"/>
          <p:cNvSpPr>
            <a:spLocks noGrp="1"/>
          </p:cNvSpPr>
          <p:nvPr>
            <p:ph type="dt" idx="11"/>
          </p:nvPr>
        </p:nvSpPr>
        <p:spPr/>
        <p:txBody>
          <a:bodyPr/>
          <a:lstStyle/>
          <a:p>
            <a:fld id="{29BA6662-A1E8-458A-8F35-B1F02DEDB382}" type="datetime1">
              <a:rPr lang="en-US" smtClean="0"/>
              <a:pPr/>
              <a:t>03/13/2019</a:t>
            </a:fld>
            <a:endParaRPr lang="en-US"/>
          </a:p>
        </p:txBody>
      </p:sp>
    </p:spTree>
    <p:extLst>
      <p:ext uri="{BB962C8B-B14F-4D97-AF65-F5344CB8AC3E}">
        <p14:creationId xmlns:p14="http://schemas.microsoft.com/office/powerpoint/2010/main" val="393218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https://www.w3schools.com/jquery/tryit.asp?filename=tryjquery_ajax_load</a:t>
            </a: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43</a:t>
            </a:fld>
            <a:endParaRPr lang="en-US"/>
          </a:p>
        </p:txBody>
      </p:sp>
    </p:spTree>
    <p:extLst>
      <p:ext uri="{BB962C8B-B14F-4D97-AF65-F5344CB8AC3E}">
        <p14:creationId xmlns:p14="http://schemas.microsoft.com/office/powerpoint/2010/main" val="2027066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44</a:t>
            </a:fld>
            <a:endParaRPr lang="en-US"/>
          </a:p>
        </p:txBody>
      </p:sp>
    </p:spTree>
    <p:extLst>
      <p:ext uri="{BB962C8B-B14F-4D97-AF65-F5344CB8AC3E}">
        <p14:creationId xmlns:p14="http://schemas.microsoft.com/office/powerpoint/2010/main" val="1105628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45</a:t>
            </a:fld>
            <a:endParaRPr lang="en-US"/>
          </a:p>
        </p:txBody>
      </p:sp>
    </p:spTree>
    <p:extLst>
      <p:ext uri="{BB962C8B-B14F-4D97-AF65-F5344CB8AC3E}">
        <p14:creationId xmlns:p14="http://schemas.microsoft.com/office/powerpoint/2010/main" val="1553954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https://www.w3schools.com/jquery/tryit.asp?filename=tryjquery_ajax_get</a:t>
            </a: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46</a:t>
            </a:fld>
            <a:endParaRPr lang="en-US"/>
          </a:p>
        </p:txBody>
      </p:sp>
    </p:spTree>
    <p:extLst>
      <p:ext uri="{BB962C8B-B14F-4D97-AF65-F5344CB8AC3E}">
        <p14:creationId xmlns:p14="http://schemas.microsoft.com/office/powerpoint/2010/main" val="6672644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effectLst/>
                <a:latin typeface="+mn-lt"/>
                <a:ea typeface="+mn-ea"/>
                <a:cs typeface="+mn-cs"/>
              </a:rPr>
              <a:t>https://www.w3schools.com/jquery/tryit.asp?filename=tryjquery_ajax_post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&lt;!DOCTYPE html&gt;</a:t>
            </a:r>
          </a:p>
          <a:p>
            <a:r>
              <a:rPr lang="en-US" sz="1200" b="0" i="0" kern="1200" dirty="0">
                <a:solidFill>
                  <a:schemeClr val="tx1"/>
                </a:solidFill>
                <a:effectLst/>
                <a:latin typeface="+mn-lt"/>
                <a:ea typeface="+mn-ea"/>
                <a:cs typeface="+mn-cs"/>
              </a:rPr>
              <a:t>&lt;html&gt;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="https://ajax.googleapis.com/ajax/libs/</a:t>
            </a:r>
            <a:r>
              <a:rPr lang="en-US" sz="1200" b="0" i="0" kern="1200" dirty="0" err="1">
                <a:solidFill>
                  <a:schemeClr val="tx1"/>
                </a:solidFill>
                <a:effectLst/>
                <a:latin typeface="+mn-lt"/>
                <a:ea typeface="+mn-ea"/>
                <a:cs typeface="+mn-cs"/>
              </a:rPr>
              <a:t>jquery</a:t>
            </a:r>
            <a:r>
              <a:rPr lang="en-US" sz="1200" b="0" i="0" kern="1200" dirty="0">
                <a:solidFill>
                  <a:schemeClr val="tx1"/>
                </a:solidFill>
                <a:effectLst/>
                <a:latin typeface="+mn-lt"/>
                <a:ea typeface="+mn-ea"/>
                <a:cs typeface="+mn-cs"/>
              </a:rPr>
              <a:t>/3.3.1/jquery.min.js"&gt;&lt;/script&gt;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$(document).ready(function(){</a:t>
            </a:r>
          </a:p>
          <a:p>
            <a:r>
              <a:rPr lang="en-US" sz="1200" b="0" i="0" kern="1200" dirty="0">
                <a:solidFill>
                  <a:schemeClr val="tx1"/>
                </a:solidFill>
                <a:effectLst/>
                <a:latin typeface="+mn-lt"/>
                <a:ea typeface="+mn-ea"/>
                <a:cs typeface="+mn-cs"/>
              </a:rPr>
              <a:t>  $("button").click(function(){</a:t>
            </a:r>
          </a:p>
          <a:p>
            <a:r>
              <a:rPr lang="en-US" sz="1200" b="0" i="0" kern="1200" dirty="0">
                <a:solidFill>
                  <a:schemeClr val="tx1"/>
                </a:solidFill>
                <a:effectLst/>
                <a:latin typeface="+mn-lt"/>
                <a:ea typeface="+mn-ea"/>
                <a:cs typeface="+mn-cs"/>
              </a:rPr>
              <a:t>    $.post("demo_test_post.asp",</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name: "Donald Duck",</a:t>
            </a:r>
          </a:p>
          <a:p>
            <a:r>
              <a:rPr lang="en-US" sz="1200" b="0" i="0" kern="1200" dirty="0">
                <a:solidFill>
                  <a:schemeClr val="tx1"/>
                </a:solidFill>
                <a:effectLst/>
                <a:latin typeface="+mn-lt"/>
                <a:ea typeface="+mn-ea"/>
                <a:cs typeface="+mn-cs"/>
              </a:rPr>
              <a:t>      city: "Duckburg"</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function(</a:t>
            </a:r>
            <a:r>
              <a:rPr lang="en-US" sz="1200" b="0" i="0" kern="1200" dirty="0" err="1">
                <a:solidFill>
                  <a:schemeClr val="tx1"/>
                </a:solidFill>
                <a:effectLst/>
                <a:latin typeface="+mn-lt"/>
                <a:ea typeface="+mn-ea"/>
                <a:cs typeface="+mn-cs"/>
              </a:rPr>
              <a:t>data,status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alert("Data: " + data + "\</a:t>
            </a:r>
            <a:r>
              <a:rPr lang="en-US" sz="1200" b="0" i="0" kern="1200" dirty="0" err="1">
                <a:solidFill>
                  <a:schemeClr val="tx1"/>
                </a:solidFill>
                <a:effectLst/>
                <a:latin typeface="+mn-lt"/>
                <a:ea typeface="+mn-ea"/>
                <a:cs typeface="+mn-cs"/>
              </a:rPr>
              <a:t>nStatus</a:t>
            </a:r>
            <a:r>
              <a:rPr lang="en-US" sz="1200" b="0" i="0" kern="1200" dirty="0">
                <a:solidFill>
                  <a:schemeClr val="tx1"/>
                </a:solidFill>
                <a:effectLst/>
                <a:latin typeface="+mn-lt"/>
                <a:ea typeface="+mn-ea"/>
                <a:cs typeface="+mn-cs"/>
              </a:rPr>
              <a:t>: " + status);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&lt;body&gt;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&lt;button&gt;Send an HTTP POST request to a page and get the result back&lt;/button&gt;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&lt;/body&gt;</a:t>
            </a:r>
          </a:p>
          <a:p>
            <a:r>
              <a:rPr lang="en-US" sz="1200" b="0" i="0" kern="1200" dirty="0">
                <a:solidFill>
                  <a:schemeClr val="tx1"/>
                </a:solidFill>
                <a:effectLst/>
                <a:latin typeface="+mn-lt"/>
                <a:ea typeface="+mn-ea"/>
                <a:cs typeface="+mn-cs"/>
              </a:rPr>
              <a:t>&lt;/html&gt;</a:t>
            </a:r>
          </a:p>
          <a:p>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47</a:t>
            </a:fld>
            <a:endParaRPr lang="en-US"/>
          </a:p>
        </p:txBody>
      </p:sp>
    </p:spTree>
    <p:extLst>
      <p:ext uri="{BB962C8B-B14F-4D97-AF65-F5344CB8AC3E}">
        <p14:creationId xmlns:p14="http://schemas.microsoft.com/office/powerpoint/2010/main" val="3246467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F6A56EF1-461B-4410-B17A-6FB743A8D717}"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48</a:t>
            </a:fld>
            <a:endParaRPr lang="en-US"/>
          </a:p>
        </p:txBody>
      </p:sp>
    </p:spTree>
    <p:extLst>
      <p:ext uri="{BB962C8B-B14F-4D97-AF65-F5344CB8AC3E}">
        <p14:creationId xmlns:p14="http://schemas.microsoft.com/office/powerpoint/2010/main" val="2178903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effectLst/>
                <a:latin typeface="+mn-lt"/>
                <a:ea typeface="+mn-ea"/>
                <a:cs typeface="+mn-cs"/>
              </a:rPr>
              <a:t>https://www.w3schools.com/jquery/tryit.asp?filename=tryjquery_ajax_post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&lt;!DOCTYPE html&gt;</a:t>
            </a:r>
          </a:p>
          <a:p>
            <a:r>
              <a:rPr lang="en-US" sz="1200" b="0" i="0" kern="1200" dirty="0">
                <a:solidFill>
                  <a:schemeClr val="tx1"/>
                </a:solidFill>
                <a:effectLst/>
                <a:latin typeface="+mn-lt"/>
                <a:ea typeface="+mn-ea"/>
                <a:cs typeface="+mn-cs"/>
              </a:rPr>
              <a:t>&lt;html&gt;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="https://ajax.googleapis.com/ajax/libs/</a:t>
            </a:r>
            <a:r>
              <a:rPr lang="en-US" sz="1200" b="0" i="0" kern="1200" dirty="0" err="1">
                <a:solidFill>
                  <a:schemeClr val="tx1"/>
                </a:solidFill>
                <a:effectLst/>
                <a:latin typeface="+mn-lt"/>
                <a:ea typeface="+mn-ea"/>
                <a:cs typeface="+mn-cs"/>
              </a:rPr>
              <a:t>jquery</a:t>
            </a:r>
            <a:r>
              <a:rPr lang="en-US" sz="1200" b="0" i="0" kern="1200" dirty="0">
                <a:solidFill>
                  <a:schemeClr val="tx1"/>
                </a:solidFill>
                <a:effectLst/>
                <a:latin typeface="+mn-lt"/>
                <a:ea typeface="+mn-ea"/>
                <a:cs typeface="+mn-cs"/>
              </a:rPr>
              <a:t>/3.3.1/jquery.min.js"&gt;&lt;/script&gt;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$(document).ready(function(){</a:t>
            </a:r>
          </a:p>
          <a:p>
            <a:r>
              <a:rPr lang="en-US" sz="1200" b="0" i="0" kern="1200" dirty="0">
                <a:solidFill>
                  <a:schemeClr val="tx1"/>
                </a:solidFill>
                <a:effectLst/>
                <a:latin typeface="+mn-lt"/>
                <a:ea typeface="+mn-ea"/>
                <a:cs typeface="+mn-cs"/>
              </a:rPr>
              <a:t>  $("button").click(function(){</a:t>
            </a:r>
          </a:p>
          <a:p>
            <a:r>
              <a:rPr lang="en-US" sz="1200" b="0" i="0" kern="1200" dirty="0">
                <a:solidFill>
                  <a:schemeClr val="tx1"/>
                </a:solidFill>
                <a:effectLst/>
                <a:latin typeface="+mn-lt"/>
                <a:ea typeface="+mn-ea"/>
                <a:cs typeface="+mn-cs"/>
              </a:rPr>
              <a:t>    $.post("demo_test_post.asp",</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name: "Donald Duck",</a:t>
            </a:r>
          </a:p>
          <a:p>
            <a:r>
              <a:rPr lang="en-US" sz="1200" b="0" i="0" kern="1200" dirty="0">
                <a:solidFill>
                  <a:schemeClr val="tx1"/>
                </a:solidFill>
                <a:effectLst/>
                <a:latin typeface="+mn-lt"/>
                <a:ea typeface="+mn-ea"/>
                <a:cs typeface="+mn-cs"/>
              </a:rPr>
              <a:t>      city: "Duckburg"</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function(</a:t>
            </a:r>
            <a:r>
              <a:rPr lang="en-US" sz="1200" b="0" i="0" kern="1200" dirty="0" err="1">
                <a:solidFill>
                  <a:schemeClr val="tx1"/>
                </a:solidFill>
                <a:effectLst/>
                <a:latin typeface="+mn-lt"/>
                <a:ea typeface="+mn-ea"/>
                <a:cs typeface="+mn-cs"/>
              </a:rPr>
              <a:t>data,status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alert("Data: " + data + "\</a:t>
            </a:r>
            <a:r>
              <a:rPr lang="en-US" sz="1200" b="0" i="0" kern="1200" dirty="0" err="1">
                <a:solidFill>
                  <a:schemeClr val="tx1"/>
                </a:solidFill>
                <a:effectLst/>
                <a:latin typeface="+mn-lt"/>
                <a:ea typeface="+mn-ea"/>
                <a:cs typeface="+mn-cs"/>
              </a:rPr>
              <a:t>nStatus</a:t>
            </a:r>
            <a:r>
              <a:rPr lang="en-US" sz="1200" b="0" i="0" kern="1200" dirty="0">
                <a:solidFill>
                  <a:schemeClr val="tx1"/>
                </a:solidFill>
                <a:effectLst/>
                <a:latin typeface="+mn-lt"/>
                <a:ea typeface="+mn-ea"/>
                <a:cs typeface="+mn-cs"/>
              </a:rPr>
              <a:t>: " + status);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&lt;/script&gt;</a:t>
            </a:r>
          </a:p>
          <a:p>
            <a:r>
              <a:rPr lang="en-US" sz="1200" b="0" i="0" kern="1200" dirty="0">
                <a:solidFill>
                  <a:schemeClr val="tx1"/>
                </a:solidFill>
                <a:effectLst/>
                <a:latin typeface="+mn-lt"/>
                <a:ea typeface="+mn-ea"/>
                <a:cs typeface="+mn-cs"/>
              </a:rPr>
              <a:t>&lt;/head&gt;</a:t>
            </a:r>
          </a:p>
          <a:p>
            <a:r>
              <a:rPr lang="en-US" sz="1200" b="0" i="0" kern="1200" dirty="0">
                <a:solidFill>
                  <a:schemeClr val="tx1"/>
                </a:solidFill>
                <a:effectLst/>
                <a:latin typeface="+mn-lt"/>
                <a:ea typeface="+mn-ea"/>
                <a:cs typeface="+mn-cs"/>
              </a:rPr>
              <a:t>&lt;body&gt;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&lt;button&gt;Send an HTTP POST request to a page and get the result back&lt;/button&gt;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&lt;/body&gt;</a:t>
            </a:r>
          </a:p>
          <a:p>
            <a:r>
              <a:rPr lang="en-US" sz="1200" b="0" i="0" kern="1200" dirty="0">
                <a:solidFill>
                  <a:schemeClr val="tx1"/>
                </a:solidFill>
                <a:effectLst/>
                <a:latin typeface="+mn-lt"/>
                <a:ea typeface="+mn-ea"/>
                <a:cs typeface="+mn-cs"/>
              </a:rPr>
              <a:t>&lt;/html&gt;</a:t>
            </a:r>
          </a:p>
          <a:p>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49</a:t>
            </a:fld>
            <a:endParaRPr lang="en-US"/>
          </a:p>
        </p:txBody>
      </p:sp>
    </p:spTree>
    <p:extLst>
      <p:ext uri="{BB962C8B-B14F-4D97-AF65-F5344CB8AC3E}">
        <p14:creationId xmlns:p14="http://schemas.microsoft.com/office/powerpoint/2010/main" val="119068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6A69FF1-CE37-4567-9601-2E5A3C499EA5}" type="datetime1">
              <a:rPr lang="en-US" smtClean="0"/>
              <a:t>03/13/2019</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9</a:t>
            </a:fld>
            <a:endParaRPr lang="en-US"/>
          </a:p>
        </p:txBody>
      </p:sp>
    </p:spTree>
    <p:extLst>
      <p:ext uri="{BB962C8B-B14F-4D97-AF65-F5344CB8AC3E}">
        <p14:creationId xmlns:p14="http://schemas.microsoft.com/office/powerpoint/2010/main" val="3917816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fontAlgn="base"/>
            <a:r>
              <a:rPr lang="en-US" sz="1200" b="1" i="0" kern="1200" dirty="0">
                <a:solidFill>
                  <a:schemeClr val="tx1"/>
                </a:solidFill>
                <a:effectLst/>
                <a:latin typeface="+mn-lt"/>
                <a:ea typeface="+mn-ea"/>
                <a:cs typeface="+mn-cs"/>
              </a:rPr>
              <a:t>&lt;!doctype html&gt;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&lt;html </a:t>
            </a:r>
            <a:r>
              <a:rPr lang="en-US" sz="1200" b="0" i="0" kern="1200" dirty="0" err="1">
                <a:solidFill>
                  <a:schemeClr val="tx1"/>
                </a:solidFill>
                <a:effectLst/>
                <a:latin typeface="+mn-lt"/>
                <a:ea typeface="+mn-ea"/>
                <a:cs typeface="+mn-cs"/>
              </a:rPr>
              <a:t>lang</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"&gt;</a:t>
            </a:r>
          </a:p>
          <a:p>
            <a:pPr fontAlgn="base"/>
            <a:r>
              <a:rPr lang="en-US" sz="1200" b="0" i="0" kern="1200" dirty="0">
                <a:solidFill>
                  <a:schemeClr val="tx1"/>
                </a:solidFill>
                <a:effectLst/>
                <a:latin typeface="+mn-lt"/>
                <a:ea typeface="+mn-ea"/>
                <a:cs typeface="+mn-cs"/>
              </a:rPr>
              <a:t>&lt;head&gt;</a:t>
            </a:r>
          </a:p>
          <a:p>
            <a:pPr fontAlgn="base"/>
            <a:r>
              <a:rPr lang="en-US" sz="1200" b="0" i="0" kern="1200" dirty="0">
                <a:solidFill>
                  <a:schemeClr val="tx1"/>
                </a:solidFill>
                <a:effectLst/>
                <a:latin typeface="+mn-lt"/>
                <a:ea typeface="+mn-ea"/>
                <a:cs typeface="+mn-cs"/>
              </a:rPr>
              <a:t>&lt;meta charset="utf-8"&gt;</a:t>
            </a:r>
          </a:p>
          <a:p>
            <a:pPr fontAlgn="base"/>
            <a:r>
              <a:rPr lang="en-US" sz="1200" b="0" i="0" kern="1200" dirty="0">
                <a:solidFill>
                  <a:schemeClr val="tx1"/>
                </a:solidFill>
                <a:effectLst/>
                <a:latin typeface="+mn-lt"/>
                <a:ea typeface="+mn-ea"/>
                <a:cs typeface="+mn-cs"/>
              </a:rPr>
              <a:t>&lt;title&gt;</a:t>
            </a:r>
            <a:r>
              <a:rPr lang="en-US" sz="1200" b="0" i="0" kern="1200" dirty="0" err="1">
                <a:solidFill>
                  <a:schemeClr val="tx1"/>
                </a:solidFill>
                <a:effectLst/>
                <a:latin typeface="+mn-lt"/>
                <a:ea typeface="+mn-ea"/>
                <a:cs typeface="+mn-cs"/>
              </a:rPr>
              <a:t>deferred.done</a:t>
            </a:r>
            <a:r>
              <a:rPr lang="en-US" sz="1200" b="0" i="0" kern="1200" dirty="0">
                <a:solidFill>
                  <a:schemeClr val="tx1"/>
                </a:solidFill>
                <a:effectLst/>
                <a:latin typeface="+mn-lt"/>
                <a:ea typeface="+mn-ea"/>
                <a:cs typeface="+mn-cs"/>
              </a:rPr>
              <a:t> demo&lt;/title&gt;</a:t>
            </a:r>
          </a:p>
          <a:p>
            <a:pPr fontAlgn="base"/>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="https://code.jquery.com/jquery-1.10.2.js"&gt;&lt;/script&gt;</a:t>
            </a:r>
          </a:p>
          <a:p>
            <a:pPr fontAlgn="base"/>
            <a:r>
              <a:rPr lang="en-US" sz="1200" b="0" i="0" kern="1200" dirty="0">
                <a:solidFill>
                  <a:schemeClr val="tx1"/>
                </a:solidFill>
                <a:effectLst/>
                <a:latin typeface="+mn-lt"/>
                <a:ea typeface="+mn-ea"/>
                <a:cs typeface="+mn-cs"/>
              </a:rPr>
              <a:t>&lt;/head&gt;</a:t>
            </a:r>
          </a:p>
          <a:p>
            <a:pPr fontAlgn="base"/>
            <a:r>
              <a:rPr lang="en-US" sz="1200" b="0" i="0" kern="1200" dirty="0">
                <a:solidFill>
                  <a:schemeClr val="tx1"/>
                </a:solidFill>
                <a:effectLst/>
                <a:latin typeface="+mn-lt"/>
                <a:ea typeface="+mn-ea"/>
                <a:cs typeface="+mn-cs"/>
              </a:rPr>
              <a:t>&lt;body&gt;</a:t>
            </a:r>
          </a:p>
          <a:p>
            <a:pPr fontAlgn="base"/>
            <a:r>
              <a:rPr lang="en-US" sz="1200" b="0" i="0" kern="1200" dirty="0">
                <a:solidFill>
                  <a:schemeClr val="tx1"/>
                </a:solidFill>
                <a:effectLst/>
                <a:latin typeface="+mn-lt"/>
                <a:ea typeface="+mn-ea"/>
                <a:cs typeface="+mn-cs"/>
              </a:rPr>
              <a:t>&lt;button&gt;Go&lt;/button&gt;</a:t>
            </a:r>
          </a:p>
          <a:p>
            <a:pPr fontAlgn="base"/>
            <a:r>
              <a:rPr lang="en-US" sz="1200" b="0" i="0" kern="1200" dirty="0">
                <a:solidFill>
                  <a:schemeClr val="tx1"/>
                </a:solidFill>
                <a:effectLst/>
                <a:latin typeface="+mn-lt"/>
                <a:ea typeface="+mn-ea"/>
                <a:cs typeface="+mn-cs"/>
              </a:rPr>
              <a:t>&lt;p&gt;Ready...&lt;/p&gt;</a:t>
            </a:r>
          </a:p>
          <a:p>
            <a:pPr fontAlgn="base"/>
            <a:r>
              <a:rPr lang="en-US" sz="1200" b="0" i="0" kern="1200" dirty="0">
                <a:solidFill>
                  <a:schemeClr val="tx1"/>
                </a:solidFill>
                <a:effectLst/>
                <a:latin typeface="+mn-lt"/>
                <a:ea typeface="+mn-ea"/>
                <a:cs typeface="+mn-cs"/>
              </a:rPr>
              <a:t>&lt;script&gt;</a:t>
            </a:r>
          </a:p>
          <a:p>
            <a:pPr fontAlgn="base"/>
            <a:r>
              <a:rPr lang="en-US" sz="1200" b="0" i="1" kern="1200" dirty="0">
                <a:solidFill>
                  <a:schemeClr val="tx1"/>
                </a:solidFill>
                <a:effectLst/>
                <a:latin typeface="+mn-lt"/>
                <a:ea typeface="+mn-ea"/>
                <a:cs typeface="+mn-cs"/>
              </a:rPr>
              <a:t>// 3 functions to call when the Deferred object is resolved</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fn1</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"p" ).append( " 1 " );</a:t>
            </a:r>
          </a:p>
          <a:p>
            <a:pPr fontAlgn="base"/>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fn2</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"p" ).append( " 2 " );</a:t>
            </a:r>
          </a:p>
          <a:p>
            <a:pPr fontAlgn="base"/>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fn3</a:t>
            </a:r>
            <a:r>
              <a:rPr lang="en-US" sz="1200" b="0" i="0" kern="1200" dirty="0">
                <a:solidFill>
                  <a:schemeClr val="tx1"/>
                </a:solidFill>
                <a:effectLst/>
                <a:latin typeface="+mn-lt"/>
                <a:ea typeface="+mn-ea"/>
                <a:cs typeface="+mn-cs"/>
              </a:rPr>
              <a:t>( n ) {</a:t>
            </a:r>
          </a:p>
          <a:p>
            <a:pPr fontAlgn="base"/>
            <a:r>
              <a:rPr lang="en-US" sz="1200" b="0" i="0" kern="1200" dirty="0">
                <a:solidFill>
                  <a:schemeClr val="tx1"/>
                </a:solidFill>
                <a:effectLst/>
                <a:latin typeface="+mn-lt"/>
                <a:ea typeface="+mn-ea"/>
                <a:cs typeface="+mn-cs"/>
              </a:rPr>
              <a:t>$( "p" ).append( n + " 3 " + n );</a:t>
            </a:r>
          </a:p>
          <a:p>
            <a:pPr fontAlgn="base"/>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 Create a deferred object</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var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dfd</a:t>
            </a:r>
            <a:r>
              <a:rPr lang="en-US" sz="1200" b="0" i="0" kern="1200" dirty="0">
                <a:solidFill>
                  <a:schemeClr val="tx1"/>
                </a:solidFill>
                <a:effectLst/>
                <a:latin typeface="+mn-lt"/>
                <a:ea typeface="+mn-ea"/>
                <a:cs typeface="+mn-cs"/>
              </a:rPr>
              <a:t> = $.Deferred();</a:t>
            </a:r>
          </a:p>
          <a:p>
            <a:pPr fontAlgn="base"/>
            <a:r>
              <a:rPr lang="en-US" sz="1200" b="0" i="1" kern="1200" dirty="0">
                <a:solidFill>
                  <a:schemeClr val="tx1"/>
                </a:solidFill>
                <a:effectLst/>
                <a:latin typeface="+mn-lt"/>
                <a:ea typeface="+mn-ea"/>
                <a:cs typeface="+mn-cs"/>
              </a:rPr>
              <a:t>// Add handlers to be called when </a:t>
            </a:r>
            <a:r>
              <a:rPr lang="en-US" sz="1200" b="0" i="1" kern="1200" dirty="0" err="1">
                <a:solidFill>
                  <a:schemeClr val="tx1"/>
                </a:solidFill>
                <a:effectLst/>
                <a:latin typeface="+mn-lt"/>
                <a:ea typeface="+mn-ea"/>
                <a:cs typeface="+mn-cs"/>
              </a:rPr>
              <a:t>dfd</a:t>
            </a:r>
            <a:r>
              <a:rPr lang="en-US" sz="1200" b="0" i="1" kern="1200" dirty="0">
                <a:solidFill>
                  <a:schemeClr val="tx1"/>
                </a:solidFill>
                <a:effectLst/>
                <a:latin typeface="+mn-lt"/>
                <a:ea typeface="+mn-ea"/>
                <a:cs typeface="+mn-cs"/>
              </a:rPr>
              <a:t> is resolved</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dfd</a:t>
            </a:r>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 .done() can take any number of functions or arrays of functions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.done( [ fn1, fn2 ], fn3, [ fn2, fn1 ] )</a:t>
            </a:r>
          </a:p>
          <a:p>
            <a:pPr fontAlgn="base"/>
            <a:r>
              <a:rPr lang="en-US" sz="1200" b="0" i="1" kern="1200" dirty="0">
                <a:solidFill>
                  <a:schemeClr val="tx1"/>
                </a:solidFill>
                <a:effectLst/>
                <a:latin typeface="+mn-lt"/>
                <a:ea typeface="+mn-ea"/>
                <a:cs typeface="+mn-cs"/>
              </a:rPr>
              <a:t>// We can chain done methods, too</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.done(</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n ) {</a:t>
            </a:r>
          </a:p>
          <a:p>
            <a:pPr fontAlgn="base"/>
            <a:r>
              <a:rPr lang="en-US" sz="1200" b="0" i="0" kern="1200" dirty="0">
                <a:solidFill>
                  <a:schemeClr val="tx1"/>
                </a:solidFill>
                <a:effectLst/>
                <a:latin typeface="+mn-lt"/>
                <a:ea typeface="+mn-ea"/>
                <a:cs typeface="+mn-cs"/>
              </a:rPr>
              <a:t>$( "p" ).append( n + " we're done." );</a:t>
            </a:r>
          </a:p>
          <a:p>
            <a:pPr fontAlgn="base"/>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 Resolve the Deferred object when the button is clicked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"button" ).on( "click", </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p>
          <a:p>
            <a:pPr fontAlgn="base"/>
            <a:r>
              <a:rPr lang="en-US" sz="1200" b="0" i="0" kern="1200" dirty="0" err="1">
                <a:solidFill>
                  <a:schemeClr val="tx1"/>
                </a:solidFill>
                <a:effectLst/>
                <a:latin typeface="+mn-lt"/>
                <a:ea typeface="+mn-ea"/>
                <a:cs typeface="+mn-cs"/>
              </a:rPr>
              <a:t>dfd.resolve</a:t>
            </a:r>
            <a:r>
              <a:rPr lang="en-US" sz="1200" b="0" i="0" kern="1200" dirty="0">
                <a:solidFill>
                  <a:schemeClr val="tx1"/>
                </a:solidFill>
                <a:effectLst/>
                <a:latin typeface="+mn-lt"/>
                <a:ea typeface="+mn-ea"/>
                <a:cs typeface="+mn-cs"/>
              </a:rPr>
              <a:t>( "and"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&lt;/script&gt;</a:t>
            </a:r>
          </a:p>
          <a:p>
            <a:pPr fontAlgn="base"/>
            <a:r>
              <a:rPr lang="en-US" sz="1200" b="0" i="0" kern="1200" dirty="0">
                <a:solidFill>
                  <a:schemeClr val="tx1"/>
                </a:solidFill>
                <a:effectLst/>
                <a:latin typeface="+mn-lt"/>
                <a:ea typeface="+mn-ea"/>
                <a:cs typeface="+mn-cs"/>
              </a:rPr>
              <a:t>&lt;/body&gt;</a:t>
            </a:r>
          </a:p>
          <a:p>
            <a:pPr fontAlgn="base"/>
            <a:r>
              <a:rPr lang="en-US" sz="1200" b="0" i="0" kern="1200" dirty="0">
                <a:solidFill>
                  <a:schemeClr val="tx1"/>
                </a:solidFill>
                <a:effectLst/>
                <a:latin typeface="+mn-lt"/>
                <a:ea typeface="+mn-ea"/>
                <a:cs typeface="+mn-cs"/>
              </a:rPr>
              <a:t>&lt;/html&gt;</a:t>
            </a: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50</a:t>
            </a:fld>
            <a:endParaRPr lang="en-US"/>
          </a:p>
        </p:txBody>
      </p:sp>
    </p:spTree>
    <p:extLst>
      <p:ext uri="{BB962C8B-B14F-4D97-AF65-F5344CB8AC3E}">
        <p14:creationId xmlns:p14="http://schemas.microsoft.com/office/powerpoint/2010/main" val="1696752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fontAlgn="base"/>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51</a:t>
            </a:fld>
            <a:endParaRPr lang="en-US"/>
          </a:p>
        </p:txBody>
      </p:sp>
    </p:spTree>
    <p:extLst>
      <p:ext uri="{BB962C8B-B14F-4D97-AF65-F5344CB8AC3E}">
        <p14:creationId xmlns:p14="http://schemas.microsoft.com/office/powerpoint/2010/main" val="2856947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fontAlgn="base"/>
            <a:r>
              <a:rPr lang="en-US" sz="1200" b="1" i="0" kern="1200" dirty="0">
                <a:solidFill>
                  <a:schemeClr val="tx1"/>
                </a:solidFill>
                <a:effectLst/>
                <a:latin typeface="+mn-lt"/>
                <a:ea typeface="+mn-ea"/>
                <a:cs typeface="+mn-cs"/>
              </a:rPr>
              <a:t>&lt;!doctype html&gt;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&lt;html </a:t>
            </a:r>
            <a:r>
              <a:rPr lang="en-US" sz="1200" b="0" i="0" kern="1200" dirty="0" err="1">
                <a:solidFill>
                  <a:schemeClr val="tx1"/>
                </a:solidFill>
                <a:effectLst/>
                <a:latin typeface="+mn-lt"/>
                <a:ea typeface="+mn-ea"/>
                <a:cs typeface="+mn-cs"/>
              </a:rPr>
              <a:t>lang</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"&gt;</a:t>
            </a:r>
          </a:p>
          <a:p>
            <a:pPr fontAlgn="base"/>
            <a:r>
              <a:rPr lang="en-US" sz="1200" b="0" i="0" kern="1200" dirty="0">
                <a:solidFill>
                  <a:schemeClr val="tx1"/>
                </a:solidFill>
                <a:effectLst/>
                <a:latin typeface="+mn-lt"/>
                <a:ea typeface="+mn-ea"/>
                <a:cs typeface="+mn-cs"/>
              </a:rPr>
              <a:t>&lt;head&gt;</a:t>
            </a:r>
          </a:p>
          <a:p>
            <a:pPr fontAlgn="base"/>
            <a:r>
              <a:rPr lang="en-US" sz="1200" b="0" i="0" kern="1200" dirty="0">
                <a:solidFill>
                  <a:schemeClr val="tx1"/>
                </a:solidFill>
                <a:effectLst/>
                <a:latin typeface="+mn-lt"/>
                <a:ea typeface="+mn-ea"/>
                <a:cs typeface="+mn-cs"/>
              </a:rPr>
              <a:t>&lt;meta charset="utf-8"&gt;</a:t>
            </a:r>
          </a:p>
          <a:p>
            <a:pPr fontAlgn="base"/>
            <a:r>
              <a:rPr lang="en-US" sz="1200" b="0" i="0" kern="1200" dirty="0">
                <a:solidFill>
                  <a:schemeClr val="tx1"/>
                </a:solidFill>
                <a:effectLst/>
                <a:latin typeface="+mn-lt"/>
                <a:ea typeface="+mn-ea"/>
                <a:cs typeface="+mn-cs"/>
              </a:rPr>
              <a:t>&lt;title&gt;</a:t>
            </a:r>
            <a:r>
              <a:rPr lang="en-US" sz="1200" b="0" i="0" kern="1200" dirty="0" err="1">
                <a:solidFill>
                  <a:schemeClr val="tx1"/>
                </a:solidFill>
                <a:effectLst/>
                <a:latin typeface="+mn-lt"/>
                <a:ea typeface="+mn-ea"/>
                <a:cs typeface="+mn-cs"/>
              </a:rPr>
              <a:t>deferred.done</a:t>
            </a:r>
            <a:r>
              <a:rPr lang="en-US" sz="1200" b="0" i="0" kern="1200" dirty="0">
                <a:solidFill>
                  <a:schemeClr val="tx1"/>
                </a:solidFill>
                <a:effectLst/>
                <a:latin typeface="+mn-lt"/>
                <a:ea typeface="+mn-ea"/>
                <a:cs typeface="+mn-cs"/>
              </a:rPr>
              <a:t> demo&lt;/title&gt;</a:t>
            </a:r>
          </a:p>
          <a:p>
            <a:pPr fontAlgn="base"/>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="https://code.jquery.com/jquery-1.10.2.js"&gt;&lt;/script&gt;</a:t>
            </a:r>
          </a:p>
          <a:p>
            <a:pPr fontAlgn="base"/>
            <a:r>
              <a:rPr lang="en-US" sz="1200" b="0" i="0" kern="1200" dirty="0">
                <a:solidFill>
                  <a:schemeClr val="tx1"/>
                </a:solidFill>
                <a:effectLst/>
                <a:latin typeface="+mn-lt"/>
                <a:ea typeface="+mn-ea"/>
                <a:cs typeface="+mn-cs"/>
              </a:rPr>
              <a:t>&lt;/head&gt;</a:t>
            </a:r>
          </a:p>
          <a:p>
            <a:pPr fontAlgn="base"/>
            <a:r>
              <a:rPr lang="en-US" sz="1200" b="0" i="0" kern="1200" dirty="0">
                <a:solidFill>
                  <a:schemeClr val="tx1"/>
                </a:solidFill>
                <a:effectLst/>
                <a:latin typeface="+mn-lt"/>
                <a:ea typeface="+mn-ea"/>
                <a:cs typeface="+mn-cs"/>
              </a:rPr>
              <a:t>&lt;body&gt;</a:t>
            </a:r>
          </a:p>
          <a:p>
            <a:pPr fontAlgn="base"/>
            <a:r>
              <a:rPr lang="en-US" sz="1200" b="0" i="0" kern="1200" dirty="0">
                <a:solidFill>
                  <a:schemeClr val="tx1"/>
                </a:solidFill>
                <a:effectLst/>
                <a:latin typeface="+mn-lt"/>
                <a:ea typeface="+mn-ea"/>
                <a:cs typeface="+mn-cs"/>
              </a:rPr>
              <a:t>&lt;button&gt;Go&lt;/button&gt;</a:t>
            </a:r>
          </a:p>
          <a:p>
            <a:pPr fontAlgn="base"/>
            <a:r>
              <a:rPr lang="en-US" sz="1200" b="0" i="0" kern="1200" dirty="0">
                <a:solidFill>
                  <a:schemeClr val="tx1"/>
                </a:solidFill>
                <a:effectLst/>
                <a:latin typeface="+mn-lt"/>
                <a:ea typeface="+mn-ea"/>
                <a:cs typeface="+mn-cs"/>
              </a:rPr>
              <a:t>&lt;p&gt;Ready...&lt;/p&gt;</a:t>
            </a:r>
          </a:p>
          <a:p>
            <a:pPr fontAlgn="base"/>
            <a:r>
              <a:rPr lang="en-US" sz="1200" b="0" i="0" kern="1200" dirty="0">
                <a:solidFill>
                  <a:schemeClr val="tx1"/>
                </a:solidFill>
                <a:effectLst/>
                <a:latin typeface="+mn-lt"/>
                <a:ea typeface="+mn-ea"/>
                <a:cs typeface="+mn-cs"/>
              </a:rPr>
              <a:t>&lt;script&gt;</a:t>
            </a:r>
          </a:p>
          <a:p>
            <a:pPr fontAlgn="base"/>
            <a:r>
              <a:rPr lang="en-US" sz="1200" b="0" i="1" kern="1200" dirty="0">
                <a:solidFill>
                  <a:schemeClr val="tx1"/>
                </a:solidFill>
                <a:effectLst/>
                <a:latin typeface="+mn-lt"/>
                <a:ea typeface="+mn-ea"/>
                <a:cs typeface="+mn-cs"/>
              </a:rPr>
              <a:t>// 3 functions to call when the Deferred object is resolved</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fn1</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"p" ).append( " 1 " );</a:t>
            </a:r>
          </a:p>
          <a:p>
            <a:pPr fontAlgn="base"/>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fn2</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"p" ).append( " 2 " );</a:t>
            </a:r>
          </a:p>
          <a:p>
            <a:pPr fontAlgn="base"/>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fn3</a:t>
            </a:r>
            <a:r>
              <a:rPr lang="en-US" sz="1200" b="0" i="0" kern="1200" dirty="0">
                <a:solidFill>
                  <a:schemeClr val="tx1"/>
                </a:solidFill>
                <a:effectLst/>
                <a:latin typeface="+mn-lt"/>
                <a:ea typeface="+mn-ea"/>
                <a:cs typeface="+mn-cs"/>
              </a:rPr>
              <a:t>( n ) {</a:t>
            </a:r>
          </a:p>
          <a:p>
            <a:pPr fontAlgn="base"/>
            <a:r>
              <a:rPr lang="en-US" sz="1200" b="0" i="0" kern="1200" dirty="0">
                <a:solidFill>
                  <a:schemeClr val="tx1"/>
                </a:solidFill>
                <a:effectLst/>
                <a:latin typeface="+mn-lt"/>
                <a:ea typeface="+mn-ea"/>
                <a:cs typeface="+mn-cs"/>
              </a:rPr>
              <a:t>$( "p" ).append( n + " 3 " + n );</a:t>
            </a:r>
          </a:p>
          <a:p>
            <a:pPr fontAlgn="base"/>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 Create a deferred object</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var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dfd</a:t>
            </a:r>
            <a:r>
              <a:rPr lang="en-US" sz="1200" b="0" i="0" kern="1200" dirty="0">
                <a:solidFill>
                  <a:schemeClr val="tx1"/>
                </a:solidFill>
                <a:effectLst/>
                <a:latin typeface="+mn-lt"/>
                <a:ea typeface="+mn-ea"/>
                <a:cs typeface="+mn-cs"/>
              </a:rPr>
              <a:t> = $.Deferred();</a:t>
            </a:r>
          </a:p>
          <a:p>
            <a:pPr fontAlgn="base"/>
            <a:r>
              <a:rPr lang="en-US" sz="1200" b="0" i="1" kern="1200" dirty="0">
                <a:solidFill>
                  <a:schemeClr val="tx1"/>
                </a:solidFill>
                <a:effectLst/>
                <a:latin typeface="+mn-lt"/>
                <a:ea typeface="+mn-ea"/>
                <a:cs typeface="+mn-cs"/>
              </a:rPr>
              <a:t>// Add handlers to be called when </a:t>
            </a:r>
            <a:r>
              <a:rPr lang="en-US" sz="1200" b="0" i="1" kern="1200" dirty="0" err="1">
                <a:solidFill>
                  <a:schemeClr val="tx1"/>
                </a:solidFill>
                <a:effectLst/>
                <a:latin typeface="+mn-lt"/>
                <a:ea typeface="+mn-ea"/>
                <a:cs typeface="+mn-cs"/>
              </a:rPr>
              <a:t>dfd</a:t>
            </a:r>
            <a:r>
              <a:rPr lang="en-US" sz="1200" b="0" i="1" kern="1200" dirty="0">
                <a:solidFill>
                  <a:schemeClr val="tx1"/>
                </a:solidFill>
                <a:effectLst/>
                <a:latin typeface="+mn-lt"/>
                <a:ea typeface="+mn-ea"/>
                <a:cs typeface="+mn-cs"/>
              </a:rPr>
              <a:t> is resolved</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dfd</a:t>
            </a:r>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 .done() can take any number of functions or arrays of functions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.done( [ fn1, fn2 ], fn3, [ fn2, fn1 ] )</a:t>
            </a:r>
          </a:p>
          <a:p>
            <a:pPr fontAlgn="base"/>
            <a:r>
              <a:rPr lang="en-US" sz="1200" b="0" i="1" kern="1200" dirty="0">
                <a:solidFill>
                  <a:schemeClr val="tx1"/>
                </a:solidFill>
                <a:effectLst/>
                <a:latin typeface="+mn-lt"/>
                <a:ea typeface="+mn-ea"/>
                <a:cs typeface="+mn-cs"/>
              </a:rPr>
              <a:t>// We can chain done methods, too</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.done(</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n ) {</a:t>
            </a:r>
          </a:p>
          <a:p>
            <a:pPr fontAlgn="base"/>
            <a:r>
              <a:rPr lang="en-US" sz="1200" b="0" i="0" kern="1200" dirty="0">
                <a:solidFill>
                  <a:schemeClr val="tx1"/>
                </a:solidFill>
                <a:effectLst/>
                <a:latin typeface="+mn-lt"/>
                <a:ea typeface="+mn-ea"/>
                <a:cs typeface="+mn-cs"/>
              </a:rPr>
              <a:t>$( "p" ).append( n + " we're done." );</a:t>
            </a:r>
          </a:p>
          <a:p>
            <a:pPr fontAlgn="base"/>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 Resolve the Deferred object when the button is clicked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"button" ).on( "click", </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p>
          <a:p>
            <a:pPr fontAlgn="base"/>
            <a:r>
              <a:rPr lang="en-US" sz="1200" b="0" i="0" kern="1200" dirty="0" err="1">
                <a:solidFill>
                  <a:schemeClr val="tx1"/>
                </a:solidFill>
                <a:effectLst/>
                <a:latin typeface="+mn-lt"/>
                <a:ea typeface="+mn-ea"/>
                <a:cs typeface="+mn-cs"/>
              </a:rPr>
              <a:t>dfd.resolve</a:t>
            </a:r>
            <a:r>
              <a:rPr lang="en-US" sz="1200" b="0" i="0" kern="1200" dirty="0">
                <a:solidFill>
                  <a:schemeClr val="tx1"/>
                </a:solidFill>
                <a:effectLst/>
                <a:latin typeface="+mn-lt"/>
                <a:ea typeface="+mn-ea"/>
                <a:cs typeface="+mn-cs"/>
              </a:rPr>
              <a:t>( "and"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&lt;/script&gt;</a:t>
            </a:r>
          </a:p>
          <a:p>
            <a:pPr fontAlgn="base"/>
            <a:r>
              <a:rPr lang="en-US" sz="1200" b="0" i="0" kern="1200" dirty="0">
                <a:solidFill>
                  <a:schemeClr val="tx1"/>
                </a:solidFill>
                <a:effectLst/>
                <a:latin typeface="+mn-lt"/>
                <a:ea typeface="+mn-ea"/>
                <a:cs typeface="+mn-cs"/>
              </a:rPr>
              <a:t>&lt;/body&gt;</a:t>
            </a:r>
          </a:p>
          <a:p>
            <a:pPr fontAlgn="base"/>
            <a:r>
              <a:rPr lang="en-US" sz="1200" b="0" i="0" kern="1200" dirty="0">
                <a:solidFill>
                  <a:schemeClr val="tx1"/>
                </a:solidFill>
                <a:effectLst/>
                <a:latin typeface="+mn-lt"/>
                <a:ea typeface="+mn-ea"/>
                <a:cs typeface="+mn-cs"/>
              </a:rPr>
              <a:t>&lt;/html&gt;</a:t>
            </a:r>
          </a:p>
        </p:txBody>
      </p:sp>
      <p:sp>
        <p:nvSpPr>
          <p:cNvPr id="4" name="Date Placeholder 3"/>
          <p:cNvSpPr>
            <a:spLocks noGrp="1"/>
          </p:cNvSpPr>
          <p:nvPr>
            <p:ph type="dt" idx="1"/>
          </p:nvPr>
        </p:nvSpPr>
        <p:spPr/>
        <p:txBody>
          <a:bodyPr/>
          <a:lstStyle/>
          <a:p>
            <a:fld id="{737127BA-091F-4094-BFDE-63348C190071}"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52</a:t>
            </a:fld>
            <a:endParaRPr lang="en-US"/>
          </a:p>
        </p:txBody>
      </p:sp>
    </p:spTree>
    <p:extLst>
      <p:ext uri="{BB962C8B-B14F-4D97-AF65-F5344CB8AC3E}">
        <p14:creationId xmlns:p14="http://schemas.microsoft.com/office/powerpoint/2010/main" val="1772019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F6A56EF1-461B-4410-B17A-6FB743A8D717}"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53</a:t>
            </a:fld>
            <a:endParaRPr lang="en-US"/>
          </a:p>
        </p:txBody>
      </p:sp>
    </p:spTree>
    <p:extLst>
      <p:ext uri="{BB962C8B-B14F-4D97-AF65-F5344CB8AC3E}">
        <p14:creationId xmlns:p14="http://schemas.microsoft.com/office/powerpoint/2010/main" val="367758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6A69FF1-CE37-4567-9601-2E5A3C499EA5}" type="datetime1">
              <a:rPr lang="en-US" smtClean="0"/>
              <a:t>03/13/2019</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10</a:t>
            </a:fld>
            <a:endParaRPr lang="en-US"/>
          </a:p>
        </p:txBody>
      </p:sp>
    </p:spTree>
    <p:extLst>
      <p:ext uri="{BB962C8B-B14F-4D97-AF65-F5344CB8AC3E}">
        <p14:creationId xmlns:p14="http://schemas.microsoft.com/office/powerpoint/2010/main" val="2004724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6A69FF1-CE37-4567-9601-2E5A3C499EA5}" type="datetime1">
              <a:rPr lang="en-US" smtClean="0"/>
              <a:t>03/13/2019</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11</a:t>
            </a:fld>
            <a:endParaRPr lang="en-US"/>
          </a:p>
        </p:txBody>
      </p:sp>
    </p:spTree>
    <p:extLst>
      <p:ext uri="{BB962C8B-B14F-4D97-AF65-F5344CB8AC3E}">
        <p14:creationId xmlns:p14="http://schemas.microsoft.com/office/powerpoint/2010/main" val="1063735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&lt;head&gt;</a:t>
            </a:r>
            <a:br>
              <a:rPr lang="en-US" dirty="0"/>
            </a:br>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="https://ajax.googleapis.com/ajax/libs/</a:t>
            </a:r>
            <a:r>
              <a:rPr lang="en-US" sz="1200" b="0" i="0" kern="1200" dirty="0" err="1">
                <a:solidFill>
                  <a:schemeClr val="tx1"/>
                </a:solidFill>
                <a:effectLst/>
                <a:latin typeface="+mn-lt"/>
                <a:ea typeface="+mn-ea"/>
                <a:cs typeface="+mn-cs"/>
              </a:rPr>
              <a:t>jquery</a:t>
            </a:r>
            <a:r>
              <a:rPr lang="en-US" sz="1200" b="0" i="0" kern="1200" dirty="0">
                <a:solidFill>
                  <a:schemeClr val="tx1"/>
                </a:solidFill>
                <a:effectLst/>
                <a:latin typeface="+mn-lt"/>
                <a:ea typeface="+mn-ea"/>
                <a:cs typeface="+mn-cs"/>
              </a:rPr>
              <a:t>/3.3.1/jquery.min.js"&gt;&lt;/script&gt;</a:t>
            </a:r>
            <a:br>
              <a:rPr lang="en-US" dirty="0"/>
            </a:br>
            <a:r>
              <a:rPr lang="en-US" sz="1200" b="0" i="0" kern="1200" dirty="0">
                <a:solidFill>
                  <a:schemeClr val="tx1"/>
                </a:solidFill>
                <a:effectLst/>
                <a:latin typeface="+mn-lt"/>
                <a:ea typeface="+mn-ea"/>
                <a:cs typeface="+mn-cs"/>
              </a:rPr>
              <a:t>&lt;/head&gt;</a:t>
            </a:r>
            <a:endParaRPr lang="en-US" dirty="0"/>
          </a:p>
        </p:txBody>
      </p:sp>
      <p:sp>
        <p:nvSpPr>
          <p:cNvPr id="4" name="Date Placeholder 3"/>
          <p:cNvSpPr>
            <a:spLocks noGrp="1"/>
          </p:cNvSpPr>
          <p:nvPr>
            <p:ph type="dt" idx="10"/>
          </p:nvPr>
        </p:nvSpPr>
        <p:spPr/>
        <p:txBody>
          <a:bodyPr/>
          <a:lstStyle/>
          <a:p>
            <a:fld id="{66A69FF1-CE37-4567-9601-2E5A3C499EA5}" type="datetime1">
              <a:rPr lang="en-US" smtClean="0"/>
              <a:t>03/13/2019</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12</a:t>
            </a:fld>
            <a:endParaRPr lang="en-US"/>
          </a:p>
        </p:txBody>
      </p:sp>
    </p:spTree>
    <p:extLst>
      <p:ext uri="{BB962C8B-B14F-4D97-AF65-F5344CB8AC3E}">
        <p14:creationId xmlns:p14="http://schemas.microsoft.com/office/powerpoint/2010/main" val="1618893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6D199F83-35E2-4119-89FB-0F5DB81FD32F}"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14</a:t>
            </a:fld>
            <a:endParaRPr lang="en-US"/>
          </a:p>
        </p:txBody>
      </p:sp>
    </p:spTree>
    <p:extLst>
      <p:ext uri="{BB962C8B-B14F-4D97-AF65-F5344CB8AC3E}">
        <p14:creationId xmlns:p14="http://schemas.microsoft.com/office/powerpoint/2010/main" val="2535733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fontAlgn="base"/>
            <a:r>
              <a:rPr lang="en-US" sz="1200" b="0" i="1" kern="1200" dirty="0">
                <a:solidFill>
                  <a:schemeClr val="tx1"/>
                </a:solidFill>
                <a:effectLst/>
                <a:latin typeface="+mn-lt"/>
                <a:ea typeface="+mn-ea"/>
                <a:cs typeface="+mn-cs"/>
              </a:rPr>
              <a:t>&lt;!-- Putting jQuery into no-conflict mode. --&gt;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="prototype.js"&gt;&lt;/script&gt;</a:t>
            </a:r>
          </a:p>
          <a:p>
            <a:pPr fontAlgn="base"/>
            <a:r>
              <a:rPr lang="en-US" sz="1200" b="0" i="0" kern="1200" dirty="0">
                <a:solidFill>
                  <a:schemeClr val="tx1"/>
                </a:solidFill>
                <a:effectLst/>
                <a:latin typeface="+mn-lt"/>
                <a:ea typeface="+mn-ea"/>
                <a:cs typeface="+mn-cs"/>
              </a:rPr>
              <a:t>&lt;script </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="jquery.js"&gt;&lt;/script&gt;</a:t>
            </a:r>
          </a:p>
          <a:p>
            <a:pPr fontAlgn="base"/>
            <a:r>
              <a:rPr lang="en-US" sz="1200" b="0" i="0" kern="1200" dirty="0">
                <a:solidFill>
                  <a:schemeClr val="tx1"/>
                </a:solidFill>
                <a:effectLst/>
                <a:latin typeface="+mn-lt"/>
                <a:ea typeface="+mn-ea"/>
                <a:cs typeface="+mn-cs"/>
              </a:rPr>
              <a:t>&lt;script&gt;</a:t>
            </a:r>
          </a:p>
          <a:p>
            <a:pPr fontAlgn="base"/>
            <a:r>
              <a:rPr lang="en-US" sz="1200" b="1" i="0" kern="1200" dirty="0">
                <a:solidFill>
                  <a:schemeClr val="tx1"/>
                </a:solidFill>
                <a:effectLst/>
                <a:latin typeface="+mn-lt"/>
                <a:ea typeface="+mn-ea"/>
                <a:cs typeface="+mn-cs"/>
              </a:rPr>
              <a:t>var</a:t>
            </a:r>
            <a:r>
              <a:rPr lang="en-US" sz="1200" b="0" i="0" kern="1200" dirty="0">
                <a:solidFill>
                  <a:schemeClr val="tx1"/>
                </a:solidFill>
                <a:effectLst/>
                <a:latin typeface="+mn-lt"/>
                <a:ea typeface="+mn-ea"/>
                <a:cs typeface="+mn-cs"/>
              </a:rPr>
              <a:t> $j = </a:t>
            </a:r>
            <a:r>
              <a:rPr lang="en-US" sz="1200" b="0" i="0" kern="1200" dirty="0" err="1">
                <a:solidFill>
                  <a:schemeClr val="tx1"/>
                </a:solidFill>
                <a:effectLst/>
                <a:latin typeface="+mn-lt"/>
                <a:ea typeface="+mn-ea"/>
                <a:cs typeface="+mn-cs"/>
              </a:rPr>
              <a:t>jQuery.noConflict</a:t>
            </a:r>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 $j is now an alias to the jQuery function; creating the new alias is optional.</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$j(document).ready(</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$j( "div" ).hide();</a:t>
            </a:r>
          </a:p>
          <a:p>
            <a:pPr fontAlgn="base"/>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 The $ variable now has the prototype meaning, which is a shortcut for</a:t>
            </a:r>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document.getElementById</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mainDiv</a:t>
            </a:r>
            <a:r>
              <a:rPr lang="en-US" sz="1200" b="0" i="1" kern="1200" dirty="0">
                <a:solidFill>
                  <a:schemeClr val="tx1"/>
                </a:solidFill>
                <a:effectLst/>
                <a:latin typeface="+mn-lt"/>
                <a:ea typeface="+mn-ea"/>
                <a:cs typeface="+mn-cs"/>
              </a:rPr>
              <a:t> below is a DOM element, not a jQuery object.</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window.onload</a:t>
            </a:r>
            <a:r>
              <a:rPr lang="en-US" sz="1200" b="0" i="0" kern="1200" dirty="0">
                <a:solidFill>
                  <a:schemeClr val="tx1"/>
                </a:solidFill>
                <a:effectLst/>
                <a:latin typeface="+mn-lt"/>
                <a:ea typeface="+mn-ea"/>
                <a:cs typeface="+mn-cs"/>
              </a:rPr>
              <a:t> = </a:t>
            </a:r>
            <a:r>
              <a:rPr lang="en-US" sz="1200" b="1" i="0"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var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mainDiv</a:t>
            </a:r>
            <a:r>
              <a:rPr lang="en-US" sz="1200" b="0" i="0" kern="1200" dirty="0">
                <a:solidFill>
                  <a:schemeClr val="tx1"/>
                </a:solidFill>
                <a:effectLst/>
                <a:latin typeface="+mn-lt"/>
                <a:ea typeface="+mn-ea"/>
                <a:cs typeface="+mn-cs"/>
              </a:rPr>
              <a:t> = $( "main" );</a:t>
            </a:r>
          </a:p>
          <a:p>
            <a:pPr fontAlgn="base"/>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&lt;/script&gt;</a:t>
            </a:r>
          </a:p>
          <a:p>
            <a:pPr fontAlgn="base"/>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427B8C35-E871-4C01-B384-181A87ECE45E}" type="datetime1">
              <a:rPr lang="en-US" smtClean="0"/>
              <a:t>03/13/2019</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16</a:t>
            </a:fld>
            <a:endParaRPr lang="en-US"/>
          </a:p>
        </p:txBody>
      </p:sp>
    </p:spTree>
    <p:extLst>
      <p:ext uri="{BB962C8B-B14F-4D97-AF65-F5344CB8AC3E}">
        <p14:creationId xmlns:p14="http://schemas.microsoft.com/office/powerpoint/2010/main" val="3665438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37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175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13 March, 2019</a:t>
            </a:fld>
            <a:endParaRPr lang="en-US" sz="875" b="0" dirty="0">
              <a:solidFill>
                <a:schemeClr val="tx1"/>
              </a:solidFill>
            </a:endParaRPr>
          </a:p>
        </p:txBody>
      </p:sp>
      <p:pic>
        <p:nvPicPr>
          <p:cNvPr id="41" name="Picture 2" descr="P:\p2\008_Presentations\Presentation Formats\0002-17 New Brand Template\Support\PowerPoint images\bookBlue_Cover2.jpg"/>
          <p:cNvPicPr>
            <a:picLocks noChangeAspect="1" noChangeArrowheads="1"/>
          </p:cNvPicPr>
          <p:nvPr userDrawn="1"/>
        </p:nvPicPr>
        <p:blipFill>
          <a:blip r:embed="rId3"/>
          <a:srcRect/>
          <a:stretch>
            <a:fillRect/>
          </a:stretch>
        </p:blipFill>
        <p:spPr bwMode="auto">
          <a:xfrm>
            <a:off x="0" y="0"/>
            <a:ext cx="12192000" cy="6858000"/>
          </a:xfrm>
          <a:prstGeom prst="rect">
            <a:avLst/>
          </a:prstGeom>
          <a:noFill/>
        </p:spPr>
      </p:pic>
      <p:grpSp>
        <p:nvGrpSpPr>
          <p:cNvPr id="42" name="Group 7"/>
          <p:cNvGrpSpPr>
            <a:grpSpLocks/>
          </p:cNvGrpSpPr>
          <p:nvPr userDrawn="1"/>
        </p:nvGrpSpPr>
        <p:grpSpPr bwMode="auto">
          <a:xfrm>
            <a:off x="469900" y="327026"/>
            <a:ext cx="1303867" cy="544513"/>
            <a:chOff x="0" y="0"/>
            <a:chExt cx="616" cy="343"/>
          </a:xfrm>
        </p:grpSpPr>
        <p:sp>
          <p:nvSpPr>
            <p:cNvPr id="43"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sz="2880"/>
            </a:p>
          </p:txBody>
        </p:sp>
        <p:sp>
          <p:nvSpPr>
            <p:cNvPr id="44"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sz="2880"/>
            </a:p>
          </p:txBody>
        </p:sp>
        <p:sp>
          <p:nvSpPr>
            <p:cNvPr id="45"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sz="2880"/>
            </a:p>
          </p:txBody>
        </p:sp>
        <p:sp>
          <p:nvSpPr>
            <p:cNvPr id="46"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sz="2880"/>
            </a:p>
          </p:txBody>
        </p:sp>
      </p:grpSp>
      <p:sp>
        <p:nvSpPr>
          <p:cNvPr id="47" name="Text Box 66"/>
          <p:cNvSpPr txBox="1">
            <a:spLocks noChangeArrowheads="1"/>
          </p:cNvSpPr>
          <p:nvPr userDrawn="1"/>
        </p:nvSpPr>
        <p:spPr bwMode="auto">
          <a:xfrm>
            <a:off x="488951" y="6575664"/>
            <a:ext cx="5077884"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a:solidFill>
                  <a:schemeClr val="bg1"/>
                </a:solidFill>
              </a:rPr>
              <a:t>CSC Proprietary and Confidential</a:t>
            </a:r>
          </a:p>
        </p:txBody>
      </p:sp>
    </p:spTree>
    <p:extLst>
      <p:ext uri="{BB962C8B-B14F-4D97-AF65-F5344CB8AC3E}">
        <p14:creationId xmlns:p14="http://schemas.microsoft.com/office/powerpoint/2010/main" val="379483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419205" y="6095768"/>
            <a:ext cx="2255520" cy="640631"/>
          </a:xfrm>
          <a:prstGeom prst="rect">
            <a:avLst/>
          </a:prstGeom>
        </p:spPr>
      </p:pic>
      <p:sp>
        <p:nvSpPr>
          <p:cNvPr id="8"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itle 1"/>
          <p:cNvSpPr>
            <a:spLocks noGrp="1"/>
          </p:cNvSpPr>
          <p:nvPr>
            <p:ph type="ctrTitle"/>
          </p:nvPr>
        </p:nvSpPr>
        <p:spPr>
          <a:xfrm>
            <a:off x="571500" y="533400"/>
            <a:ext cx="8382000" cy="2857500"/>
          </a:xfrm>
        </p:spPr>
        <p:txBody>
          <a:bodyPr anchor="b" anchorCtr="0">
            <a:noAutofit/>
          </a:bodyPr>
          <a:lstStyle>
            <a:lvl1pPr>
              <a:defRPr sz="48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19"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13 March, 2019</a:t>
            </a:fld>
            <a:endParaRPr lang="en-US" sz="875" b="0" dirty="0">
              <a:solidFill>
                <a:schemeClr val="tx1"/>
              </a:solidFill>
            </a:endParaRPr>
          </a:p>
        </p:txBody>
      </p:sp>
    </p:spTree>
    <p:extLst>
      <p:ext uri="{BB962C8B-B14F-4D97-AF65-F5344CB8AC3E}">
        <p14:creationId xmlns:p14="http://schemas.microsoft.com/office/powerpoint/2010/main" val="370326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13 March, 2019</a:t>
            </a:fld>
            <a:endParaRPr lang="en-US" sz="875" b="0" dirty="0">
              <a:solidFill>
                <a:schemeClr val="bg1"/>
              </a:solidFill>
            </a:endParaRPr>
          </a:p>
        </p:txBody>
      </p:sp>
    </p:spTree>
    <p:extLst>
      <p:ext uri="{BB962C8B-B14F-4D97-AF65-F5344CB8AC3E}">
        <p14:creationId xmlns:p14="http://schemas.microsoft.com/office/powerpoint/2010/main" val="154192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285750" indent="-285750">
              <a:spcBef>
                <a:spcPts val="563"/>
              </a:spcBef>
              <a:buFont typeface="Arial" panose="020B0604020202020204" pitchFamily="34" charset="0"/>
              <a:buChar char="•"/>
              <a:tabLst>
                <a:tab pos="3960813" algn="r"/>
              </a:tabLst>
              <a:defRPr sz="2400" b="0"/>
            </a:lvl1pPr>
            <a:lvl2pPr marL="428625" indent="-142875">
              <a:spcBef>
                <a:spcPts val="375"/>
              </a:spcBef>
              <a:buFont typeface="Arial" pitchFamily="34" charset="0"/>
              <a:buChar char="–"/>
              <a:tabLst>
                <a:tab pos="3960813" algn="r"/>
              </a:tabLst>
              <a:defRPr sz="1250"/>
            </a:lvl2pPr>
            <a:lvl3pPr marL="571500" indent="-142875">
              <a:spcBef>
                <a:spcPts val="375"/>
              </a:spcBef>
              <a:buFont typeface="Arial" pitchFamily="34" charset="0"/>
              <a:buChar char="–"/>
              <a:tabLst>
                <a:tab pos="3960813" algn="r"/>
              </a:tabLst>
              <a:defRPr sz="1250"/>
            </a:lvl3pPr>
            <a:lvl4pPr marL="714375" indent="-142875">
              <a:spcBef>
                <a:spcPts val="375"/>
              </a:spcBef>
              <a:buFont typeface="Arial" pitchFamily="34" charset="0"/>
              <a:buChar char="–"/>
              <a:tabLst>
                <a:tab pos="3960813" algn="r"/>
              </a:tabLst>
              <a:defRPr sz="1250"/>
            </a:lvl4pPr>
            <a:lvl5pPr marL="857250" indent="-142875">
              <a:spcBef>
                <a:spcPts val="375"/>
              </a:spcBef>
              <a:buFont typeface="Arial" pitchFamily="34" charset="0"/>
              <a:buChar char="–"/>
              <a:tabLst>
                <a:tab pos="3960813" algn="r"/>
              </a:tabLst>
              <a:defRPr sz="1250"/>
            </a:lvl5pPr>
            <a:lvl6pPr marL="1000125" indent="-142875">
              <a:spcBef>
                <a:spcPts val="375"/>
              </a:spcBef>
              <a:buFont typeface="Arial" pitchFamily="34" charset="0"/>
              <a:buChar char="–"/>
              <a:tabLst>
                <a:tab pos="3960813" algn="r"/>
              </a:tabLst>
              <a:defRPr sz="1250" baseline="0"/>
            </a:lvl6pPr>
            <a:lvl7pPr marL="1143000" indent="-142875">
              <a:spcBef>
                <a:spcPts val="375"/>
              </a:spcBef>
              <a:buFont typeface="Arial" pitchFamily="34" charset="0"/>
              <a:buChar char="–"/>
              <a:tabLst>
                <a:tab pos="3960813" algn="r"/>
              </a:tabLst>
              <a:defRPr sz="1250" baseline="0"/>
            </a:lvl7pPr>
            <a:lvl8pPr marL="1285875" indent="-142875">
              <a:spcBef>
                <a:spcPts val="375"/>
              </a:spcBef>
              <a:buFont typeface="Arial" pitchFamily="34" charset="0"/>
              <a:buChar char="–"/>
              <a:tabLst>
                <a:tab pos="3960813" algn="r"/>
              </a:tabLst>
              <a:defRPr sz="1250" baseline="0"/>
            </a:lvl8pPr>
            <a:lvl9pPr marL="1428750" indent="-142875">
              <a:spcBef>
                <a:spcPts val="375"/>
              </a:spcBef>
              <a:buFont typeface="Arial" pitchFamily="34" charset="0"/>
              <a:buChar char="–"/>
              <a:tabLst>
                <a:tab pos="3960813" algn="r"/>
              </a:tabLst>
              <a:defRPr sz="1250" baseline="0"/>
            </a:lvl9pPr>
          </a:lstStyle>
          <a:p>
            <a:pPr lvl="0"/>
            <a:r>
              <a:rPr lang="en-US" dirty="0"/>
              <a:t>Edit Master text styles</a:t>
            </a:r>
          </a:p>
        </p:txBody>
      </p:sp>
    </p:spTree>
    <p:extLst>
      <p:ext uri="{BB962C8B-B14F-4D97-AF65-F5344CB8AC3E}">
        <p14:creationId xmlns:p14="http://schemas.microsoft.com/office/powerpoint/2010/main" val="198326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SzPct val="100000"/>
              <a:defRPr b="0"/>
            </a:lvl1pPr>
            <a:lvl2pPr marL="394891" indent="-176609">
              <a:buFont typeface="Arial" panose="020B0604020202020204" pitchFamily="34" charset="0"/>
              <a:buChar char="-"/>
              <a:defRPr sz="2000"/>
            </a:lvl2pPr>
            <a:lvl3pPr marL="540743" indent="-145852">
              <a:buSzPct val="75000"/>
              <a:buFont typeface="Courier New" panose="02070309020205020404" pitchFamily="49" charset="0"/>
              <a:buChar char="o"/>
              <a:defRPr sz="1600"/>
            </a:lvl3pPr>
            <a:lvl4pPr marL="285750" indent="-142875">
              <a:buFont typeface="Arial" pitchFamily="34" charset="0"/>
              <a:buChar char="–"/>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393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726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250"/>
            </a:lvl1pPr>
            <a:lvl2pPr>
              <a:defRPr sz="1250"/>
            </a:lvl2pPr>
            <a:lvl3pPr>
              <a:defRPr sz="1250"/>
            </a:lvl3pPr>
            <a:lvl4pPr marL="285750" indent="-142875">
              <a:buFont typeface="Arial" pitchFamily="34" charset="0"/>
              <a:buChar char="–"/>
              <a:defRPr sz="1250"/>
            </a:lvl4pPr>
            <a:lvl5pPr marL="428625" indent="-142875">
              <a:buFont typeface="Arial" pitchFamily="34" charset="0"/>
              <a:buChar char="–"/>
              <a:defRPr sz="1250"/>
            </a:lvl5pPr>
            <a:lvl6pPr marL="571500" indent="-142875">
              <a:buFont typeface="Arial" pitchFamily="34" charset="0"/>
              <a:buChar char="–"/>
              <a:defRPr sz="1250" baseline="0"/>
            </a:lvl6pPr>
            <a:lvl7pPr marL="714375" indent="-142875">
              <a:buFont typeface="Arial" pitchFamily="34" charset="0"/>
              <a:buChar char="–"/>
              <a:defRPr sz="1250" baseline="0"/>
            </a:lvl7pPr>
            <a:lvl8pPr marL="857250" indent="-142875">
              <a:buFont typeface="Arial" pitchFamily="34" charset="0"/>
              <a:buChar char="–"/>
              <a:defRPr sz="1250" baseline="0"/>
            </a:lvl8pPr>
            <a:lvl9pPr marL="1000125" indent="-142875">
              <a:buFont typeface="Arial" pitchFamily="34" charset="0"/>
              <a:buChar cha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6500" y="1714499"/>
            <a:ext cx="5334000" cy="4267728"/>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9214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itle 1"/>
          <p:cNvSpPr>
            <a:spLocks noGrp="1"/>
          </p:cNvSpPr>
          <p:nvPr>
            <p:ph type="title"/>
          </p:nvPr>
        </p:nvSpPr>
        <p:spPr>
          <a:xfrm>
            <a:off x="488951" y="455963"/>
            <a:ext cx="11211983" cy="785813"/>
          </a:xfrm>
        </p:spPr>
        <p:txBody>
          <a:bodyPr/>
          <a:lstStyle>
            <a:lvl1pPr>
              <a:defRPr>
                <a:solidFill>
                  <a:schemeClr val="bg1">
                    <a:lumMod val="50000"/>
                  </a:schemeClr>
                </a:solidFill>
              </a:defRPr>
            </a:lvl1pPr>
          </a:lstStyle>
          <a:p>
            <a:r>
              <a:rPr lang="en-US"/>
              <a:t>Click to edit Master title style</a:t>
            </a:r>
            <a:endParaRPr lang="en-US" dirty="0"/>
          </a:p>
        </p:txBody>
      </p:sp>
      <p:sp>
        <p:nvSpPr>
          <p:cNvPr id="19" name="Content Placeholder 2"/>
          <p:cNvSpPr>
            <a:spLocks noGrp="1"/>
          </p:cNvSpPr>
          <p:nvPr>
            <p:ph idx="1"/>
          </p:nvPr>
        </p:nvSpPr>
        <p:spPr>
          <a:xfrm>
            <a:off x="488951" y="1412532"/>
            <a:ext cx="11211983"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775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a:p>
            <a:pPr lvl="1"/>
            <a:r>
              <a:rPr lang="en-US" dirty="0"/>
              <a:t>	</a:t>
            </a:r>
          </a:p>
        </p:txBody>
      </p:sp>
      <p:pic>
        <p:nvPicPr>
          <p:cNvPr id="7" name="Picture 6"/>
          <p:cNvPicPr>
            <a:picLocks noChangeAspect="1"/>
          </p:cNvPicPr>
          <p:nvPr/>
        </p:nvPicPr>
        <p:blipFill>
          <a:blip r:embed="rId10"/>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13 March, 2019</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Tree>
    <p:extLst>
      <p:ext uri="{BB962C8B-B14F-4D97-AF65-F5344CB8AC3E}">
        <p14:creationId xmlns:p14="http://schemas.microsoft.com/office/powerpoint/2010/main" val="650856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5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85000"/>
        </a:lnSpc>
        <a:spcBef>
          <a:spcPct val="0"/>
        </a:spcBef>
        <a:buNone/>
        <a:defRPr sz="3200" b="1" kern="1200">
          <a:solidFill>
            <a:schemeClr val="tx1"/>
          </a:solidFill>
          <a:latin typeface="+mj-lt"/>
          <a:ea typeface="+mj-ea"/>
          <a:cs typeface="+mj-cs"/>
        </a:defRPr>
      </a:lvl1pPr>
    </p:titleStyle>
    <p:bodyStyle>
      <a:lvl1pPr marL="214313" indent="-214313" algn="l" defTabSz="914400" rtl="0" eaLnBrk="1" latinLnBrk="0" hangingPunct="1">
        <a:spcBef>
          <a:spcPts val="750"/>
        </a:spcBef>
        <a:buSzPct val="100000"/>
        <a:buFont typeface="Arial" panose="020B0604020202020204" pitchFamily="34" charset="0"/>
        <a:buChar char="•"/>
        <a:defRPr sz="2400" b="1" kern="1200">
          <a:solidFill>
            <a:schemeClr val="tx1"/>
          </a:solidFill>
          <a:latin typeface="+mn-lt"/>
          <a:ea typeface="+mn-ea"/>
          <a:cs typeface="+mn-cs"/>
        </a:defRPr>
      </a:lvl1pPr>
      <a:lvl2pPr marL="0" indent="0" algn="l" defTabSz="914400" rtl="0" eaLnBrk="1" latinLnBrk="0" hangingPunct="1">
        <a:spcBef>
          <a:spcPts val="750"/>
        </a:spcBef>
        <a:buFontTx/>
        <a:buNone/>
        <a:defRPr sz="1250" kern="1200">
          <a:solidFill>
            <a:schemeClr val="tx1"/>
          </a:solidFill>
          <a:latin typeface="+mn-lt"/>
          <a:ea typeface="+mn-ea"/>
          <a:cs typeface="+mn-cs"/>
        </a:defRPr>
      </a:lvl2pPr>
      <a:lvl3pPr marL="394891" indent="-176609" algn="l" defTabSz="914400" rtl="0" eaLnBrk="1" latinLnBrk="0" hangingPunct="1">
        <a:spcBef>
          <a:spcPts val="750"/>
        </a:spcBef>
        <a:buSzPct val="100000"/>
        <a:buFont typeface="Arial" panose="020B0604020202020204" pitchFamily="34" charset="0"/>
        <a:buChar char="-"/>
        <a:tabLst/>
        <a:defRPr sz="2000" kern="1200">
          <a:solidFill>
            <a:schemeClr val="tx1"/>
          </a:solidFill>
          <a:latin typeface="+mn-lt"/>
          <a:ea typeface="+mn-ea"/>
          <a:cs typeface="+mn-cs"/>
        </a:defRPr>
      </a:lvl3pPr>
      <a:lvl4pPr marL="602258" indent="-207368" algn="l" defTabSz="914400" rtl="0" eaLnBrk="1" latinLnBrk="0" hangingPunct="1">
        <a:spcBef>
          <a:spcPts val="375"/>
        </a:spcBef>
        <a:buSzPct val="75000"/>
        <a:buFont typeface="Courier New" panose="02070309020205020404" pitchFamily="49" charset="0"/>
        <a:buChar char="o"/>
        <a:tabLst/>
        <a:defRPr sz="16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jquery.com/download/"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jquery.com/download/"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jquery.com/using-jquery-core/utility-method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cssref/css_selectors.asp"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api.jquery.com/category/selector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hyperlink" Target="http://api.jquery.com/category/effect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jquery/tryit.asp?filename=tryjquery_dom_html_get"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jquery/tryit.asp?filename=tryjquery_dom_html_set"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jquery/tryit.asp?filename=tryjquery_dom_html_callback"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hyperlink" Target="http://api.jquery.com/jQuery.ajax"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hyperlink" Target="https://www.w3schools.com/jquery/tryit.asp?filename=tryjquery_ajax_load_callback"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hyperlink" Target="https://learn.jquery.com/ajax/jquery-ajax-methods/"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jQuery</a:t>
            </a:r>
          </a:p>
        </p:txBody>
      </p:sp>
    </p:spTree>
    <p:extLst>
      <p:ext uri="{BB962C8B-B14F-4D97-AF65-F5344CB8AC3E}">
        <p14:creationId xmlns:p14="http://schemas.microsoft.com/office/powerpoint/2010/main" val="328673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7"/>
            <a:ext cx="11049000" cy="490991"/>
          </a:xfrm>
        </p:spPr>
        <p:txBody>
          <a:bodyPr>
            <a:normAutofit/>
          </a:bodyPr>
          <a:lstStyle/>
          <a:p>
            <a:r>
              <a:rPr lang="en-US" dirty="0"/>
              <a:t>jQuery - How to add?</a:t>
            </a:r>
          </a:p>
        </p:txBody>
      </p:sp>
      <p:sp>
        <p:nvSpPr>
          <p:cNvPr id="17" name="Content Placeholder 2"/>
          <p:cNvSpPr>
            <a:spLocks noGrp="1"/>
          </p:cNvSpPr>
          <p:nvPr>
            <p:ph idx="1"/>
          </p:nvPr>
        </p:nvSpPr>
        <p:spPr>
          <a:xfrm>
            <a:off x="571500" y="1421261"/>
            <a:ext cx="9334500" cy="4903602"/>
          </a:xfrm>
        </p:spPr>
        <p:txBody>
          <a:bodyPr>
            <a:noAutofit/>
          </a:bodyPr>
          <a:lstStyle/>
          <a:p>
            <a:r>
              <a:rPr lang="en-US" dirty="0"/>
              <a:t>The jQuery library is stored as a single JavaScript file, containing all the jQuery methods.</a:t>
            </a:r>
          </a:p>
          <a:p>
            <a:r>
              <a:rPr lang="en-US" dirty="0"/>
              <a:t>There are several ways to start using jQuery on your web site. You can:</a:t>
            </a:r>
          </a:p>
          <a:p>
            <a:pPr marL="218282" lvl="1" indent="0">
              <a:buNone/>
            </a:pPr>
            <a:r>
              <a:rPr lang="en-US" dirty="0"/>
              <a:t>1. Download the jQuery library from jQuery.com</a:t>
            </a:r>
          </a:p>
          <a:p>
            <a:pPr marL="218282" lvl="1" indent="0">
              <a:buNone/>
            </a:pPr>
            <a:r>
              <a:rPr lang="en-US" dirty="0"/>
              <a:t>2. Include jQuery from a CDN, like Google, Microsoft </a:t>
            </a:r>
          </a:p>
          <a:p>
            <a:pPr marL="218282" lvl="1" indent="0">
              <a:buNone/>
            </a:pPr>
            <a:endParaRPr lang="en-US" dirty="0"/>
          </a:p>
        </p:txBody>
      </p:sp>
    </p:spTree>
    <p:extLst>
      <p:ext uri="{BB962C8B-B14F-4D97-AF65-F5344CB8AC3E}">
        <p14:creationId xmlns:p14="http://schemas.microsoft.com/office/powerpoint/2010/main" val="23498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7"/>
            <a:ext cx="11049000" cy="490991"/>
          </a:xfrm>
        </p:spPr>
        <p:txBody>
          <a:bodyPr>
            <a:normAutofit/>
          </a:bodyPr>
          <a:lstStyle/>
          <a:p>
            <a:r>
              <a:rPr lang="en-US" dirty="0"/>
              <a:t>jQuery - How to add?(</a:t>
            </a:r>
            <a:r>
              <a:rPr lang="en-US" dirty="0" err="1"/>
              <a:t>cont</a:t>
            </a:r>
            <a:r>
              <a:rPr lang="en-US" dirty="0"/>
              <a:t>)</a:t>
            </a:r>
          </a:p>
        </p:txBody>
      </p:sp>
      <p:sp>
        <p:nvSpPr>
          <p:cNvPr id="17" name="Content Placeholder 2"/>
          <p:cNvSpPr>
            <a:spLocks noGrp="1"/>
          </p:cNvSpPr>
          <p:nvPr>
            <p:ph idx="1"/>
          </p:nvPr>
        </p:nvSpPr>
        <p:spPr>
          <a:xfrm>
            <a:off x="571500" y="1421261"/>
            <a:ext cx="9334500" cy="4903602"/>
          </a:xfrm>
        </p:spPr>
        <p:txBody>
          <a:bodyPr>
            <a:noAutofit/>
          </a:bodyPr>
          <a:lstStyle/>
          <a:p>
            <a:pPr marL="457200" lvl="1" indent="-457200">
              <a:buSzPct val="100000"/>
              <a:buAutoNum type="arabicPeriod"/>
            </a:pPr>
            <a:r>
              <a:rPr lang="en-US" sz="2400" dirty="0"/>
              <a:t>Download the jQuery library</a:t>
            </a:r>
          </a:p>
          <a:p>
            <a:r>
              <a:rPr lang="en-US" dirty="0"/>
              <a:t>There are two versions of jQuery available for downloading:</a:t>
            </a:r>
          </a:p>
          <a:p>
            <a:pPr lvl="1"/>
            <a:r>
              <a:rPr lang="en-US" dirty="0"/>
              <a:t>Production version - this is for your live website because it has been minified and compressed</a:t>
            </a:r>
          </a:p>
          <a:p>
            <a:pPr lvl="1"/>
            <a:r>
              <a:rPr lang="en-US" dirty="0"/>
              <a:t>Development version - this is for testing and development (uncompressed and readable code)</a:t>
            </a:r>
          </a:p>
          <a:p>
            <a:r>
              <a:rPr lang="en-US" dirty="0"/>
              <a:t>Both versions can be downloaded from </a:t>
            </a:r>
            <a:r>
              <a:rPr lang="en-US" dirty="0">
                <a:hlinkClick r:id="rId3"/>
              </a:rPr>
              <a:t>jQuery.com</a:t>
            </a:r>
            <a:r>
              <a:rPr lang="en-US" dirty="0"/>
              <a:t>.</a:t>
            </a:r>
          </a:p>
          <a:p>
            <a:r>
              <a:rPr lang="en-US" dirty="0"/>
              <a:t>It can be added to a web page with the following mark-up:</a:t>
            </a:r>
          </a:p>
          <a:p>
            <a:pPr marL="0" indent="0">
              <a:buNone/>
            </a:pPr>
            <a:endParaRPr lang="en-US" dirty="0"/>
          </a:p>
          <a:p>
            <a:pPr marL="218282" lvl="1" indent="0">
              <a:buNone/>
            </a:pPr>
            <a:endParaRPr lang="en-US" dirty="0"/>
          </a:p>
        </p:txBody>
      </p:sp>
      <p:pic>
        <p:nvPicPr>
          <p:cNvPr id="3" name="Picture 2">
            <a:extLst>
              <a:ext uri="{FF2B5EF4-FFF2-40B4-BE49-F238E27FC236}">
                <a16:creationId xmlns:a16="http://schemas.microsoft.com/office/drawing/2014/main" id="{E47AEC13-BE59-4EF6-82BD-91383F124386}"/>
              </a:ext>
            </a:extLst>
          </p:cNvPr>
          <p:cNvPicPr>
            <a:picLocks noChangeAspect="1"/>
          </p:cNvPicPr>
          <p:nvPr/>
        </p:nvPicPr>
        <p:blipFill>
          <a:blip r:embed="rId4"/>
          <a:stretch>
            <a:fillRect/>
          </a:stretch>
        </p:blipFill>
        <p:spPr>
          <a:xfrm>
            <a:off x="948524" y="4743258"/>
            <a:ext cx="7476148" cy="1011365"/>
          </a:xfrm>
          <a:prstGeom prst="rect">
            <a:avLst/>
          </a:prstGeom>
        </p:spPr>
      </p:pic>
    </p:spTree>
    <p:extLst>
      <p:ext uri="{BB962C8B-B14F-4D97-AF65-F5344CB8AC3E}">
        <p14:creationId xmlns:p14="http://schemas.microsoft.com/office/powerpoint/2010/main" val="42701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7"/>
            <a:ext cx="11049000" cy="490991"/>
          </a:xfrm>
        </p:spPr>
        <p:txBody>
          <a:bodyPr>
            <a:normAutofit/>
          </a:bodyPr>
          <a:lstStyle/>
          <a:p>
            <a:r>
              <a:rPr lang="en-US" dirty="0"/>
              <a:t>jQuery - How to add?(</a:t>
            </a:r>
            <a:r>
              <a:rPr lang="en-US" dirty="0" err="1"/>
              <a:t>cont</a:t>
            </a:r>
            <a:r>
              <a:rPr lang="en-US" dirty="0"/>
              <a:t>)</a:t>
            </a:r>
          </a:p>
        </p:txBody>
      </p:sp>
      <p:sp>
        <p:nvSpPr>
          <p:cNvPr id="17" name="Content Placeholder 2"/>
          <p:cNvSpPr>
            <a:spLocks noGrp="1"/>
          </p:cNvSpPr>
          <p:nvPr>
            <p:ph idx="1"/>
          </p:nvPr>
        </p:nvSpPr>
        <p:spPr>
          <a:xfrm>
            <a:off x="571500" y="1421261"/>
            <a:ext cx="9334500" cy="4903602"/>
          </a:xfrm>
        </p:spPr>
        <p:txBody>
          <a:bodyPr>
            <a:noAutofit/>
          </a:bodyPr>
          <a:lstStyle/>
          <a:p>
            <a:pPr marL="0" indent="0">
              <a:buNone/>
            </a:pPr>
            <a:r>
              <a:rPr lang="en-US" dirty="0"/>
              <a:t>2. jQuery CDN (Content Delivery Network).</a:t>
            </a:r>
          </a:p>
          <a:p>
            <a:r>
              <a:rPr lang="en-US" dirty="0"/>
              <a:t>If you don't want to download and host jQuery yourself, you can include it from a CDN</a:t>
            </a:r>
          </a:p>
          <a:p>
            <a:r>
              <a:rPr lang="en-US" dirty="0"/>
              <a:t>Both Google and Microsoft host jQuery. </a:t>
            </a:r>
          </a:p>
          <a:p>
            <a:r>
              <a:rPr lang="en-US" dirty="0"/>
              <a:t>For example, To use jQuery from Google</a:t>
            </a:r>
          </a:p>
          <a:p>
            <a:endParaRPr lang="en-US" dirty="0"/>
          </a:p>
          <a:p>
            <a:endParaRPr lang="en-US" dirty="0"/>
          </a:p>
          <a:p>
            <a:endParaRPr lang="en-US" dirty="0"/>
          </a:p>
          <a:p>
            <a:r>
              <a:rPr lang="en-US" dirty="0"/>
              <a:t>For more information, you can access </a:t>
            </a:r>
            <a:r>
              <a:rPr lang="en-US" dirty="0">
                <a:hlinkClick r:id="rId3"/>
              </a:rPr>
              <a:t>http://jquery.com/download/</a:t>
            </a:r>
            <a:endParaRPr lang="en-US" dirty="0"/>
          </a:p>
          <a:p>
            <a:pPr marL="0" indent="0">
              <a:buNone/>
            </a:pPr>
            <a:endParaRPr lang="en-US" dirty="0"/>
          </a:p>
          <a:p>
            <a:pPr marL="0" indent="0">
              <a:buNone/>
            </a:pPr>
            <a:endParaRPr lang="en-US" dirty="0"/>
          </a:p>
          <a:p>
            <a:pPr marL="218282" lvl="1" indent="0">
              <a:buNone/>
            </a:pPr>
            <a:endParaRPr lang="en-US" dirty="0"/>
          </a:p>
        </p:txBody>
      </p:sp>
      <p:pic>
        <p:nvPicPr>
          <p:cNvPr id="4" name="Picture 3">
            <a:extLst>
              <a:ext uri="{FF2B5EF4-FFF2-40B4-BE49-F238E27FC236}">
                <a16:creationId xmlns:a16="http://schemas.microsoft.com/office/drawing/2014/main" id="{BAE660C8-4580-4FC0-9D4C-8A04DE657AFC}"/>
              </a:ext>
            </a:extLst>
          </p:cNvPr>
          <p:cNvPicPr>
            <a:picLocks noChangeAspect="1"/>
          </p:cNvPicPr>
          <p:nvPr/>
        </p:nvPicPr>
        <p:blipFill>
          <a:blip r:embed="rId4"/>
          <a:stretch>
            <a:fillRect/>
          </a:stretch>
        </p:blipFill>
        <p:spPr>
          <a:xfrm>
            <a:off x="742607" y="3686340"/>
            <a:ext cx="9742513" cy="995388"/>
          </a:xfrm>
          <a:prstGeom prst="rect">
            <a:avLst/>
          </a:prstGeom>
        </p:spPr>
      </p:pic>
    </p:spTree>
    <p:extLst>
      <p:ext uri="{BB962C8B-B14F-4D97-AF65-F5344CB8AC3E}">
        <p14:creationId xmlns:p14="http://schemas.microsoft.com/office/powerpoint/2010/main" val="297530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533136"/>
            <a:ext cx="8382000" cy="2857500"/>
          </a:xfrm>
        </p:spPr>
        <p:txBody>
          <a:bodyPr>
            <a:noAutofit/>
          </a:bodyPr>
          <a:lstStyle/>
          <a:p>
            <a:r>
              <a:rPr lang="en-US" dirty="0"/>
              <a:t>jQuery Syntax </a:t>
            </a:r>
            <a:endParaRPr lang="en-US" sz="4400" dirty="0"/>
          </a:p>
        </p:txBody>
      </p:sp>
    </p:spTree>
    <p:extLst>
      <p:ext uri="{BB962C8B-B14F-4D97-AF65-F5344CB8AC3E}">
        <p14:creationId xmlns:p14="http://schemas.microsoft.com/office/powerpoint/2010/main" val="114299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Basics	</a:t>
            </a:r>
          </a:p>
        </p:txBody>
      </p:sp>
      <p:sp>
        <p:nvSpPr>
          <p:cNvPr id="3" name="Content Placeholder 2"/>
          <p:cNvSpPr>
            <a:spLocks noGrp="1"/>
          </p:cNvSpPr>
          <p:nvPr>
            <p:ph idx="1"/>
          </p:nvPr>
        </p:nvSpPr>
        <p:spPr>
          <a:xfrm>
            <a:off x="571501" y="1714501"/>
            <a:ext cx="10150576" cy="4267729"/>
          </a:xfrm>
        </p:spPr>
        <p:txBody>
          <a:bodyPr>
            <a:normAutofit/>
          </a:bodyPr>
          <a:lstStyle/>
          <a:p>
            <a:pPr>
              <a:defRPr/>
            </a:pPr>
            <a:r>
              <a:rPr lang="en-US" dirty="0"/>
              <a:t>Basic syntax is: </a:t>
            </a:r>
            <a:r>
              <a:rPr lang="en-US" b="1" dirty="0"/>
              <a:t>$</a:t>
            </a:r>
            <a:r>
              <a:rPr lang="en-US" dirty="0"/>
              <a:t>(selector)</a:t>
            </a:r>
            <a:r>
              <a:rPr lang="en-US" b="1" dirty="0"/>
              <a:t>.action</a:t>
            </a:r>
            <a:r>
              <a:rPr lang="en-US" dirty="0"/>
              <a:t>() </a:t>
            </a:r>
          </a:p>
          <a:p>
            <a:pPr lvl="1">
              <a:buFontTx/>
              <a:buChar char="-"/>
              <a:defRPr/>
            </a:pPr>
            <a:r>
              <a:rPr lang="en-US" dirty="0"/>
              <a:t>A dollar sign ($) to define jQuery</a:t>
            </a:r>
          </a:p>
          <a:p>
            <a:pPr lvl="1">
              <a:buFontTx/>
              <a:buChar char="-"/>
              <a:defRPr/>
            </a:pPr>
            <a:r>
              <a:rPr lang="en-US" dirty="0"/>
              <a:t>A (selector) to query (or find) elements</a:t>
            </a:r>
          </a:p>
          <a:p>
            <a:pPr lvl="1">
              <a:buFontTx/>
              <a:buChar char="-"/>
              <a:defRPr/>
            </a:pPr>
            <a:r>
              <a:rPr lang="en-US" dirty="0"/>
              <a:t>A jQuery action() to be performed on the element(s) </a:t>
            </a:r>
          </a:p>
          <a:p>
            <a:pPr lvl="1">
              <a:buFontTx/>
              <a:buChar char="-"/>
              <a:defRPr/>
            </a:pPr>
            <a:r>
              <a:rPr lang="en-US" dirty="0"/>
              <a:t>To be noted with </a:t>
            </a:r>
            <a:r>
              <a:rPr lang="en-US" u="sng" dirty="0">
                <a:hlinkClick r:id="rId3"/>
              </a:rPr>
              <a:t>utility method</a:t>
            </a:r>
            <a:endParaRPr lang="en-US" u="sng" dirty="0"/>
          </a:p>
          <a:p>
            <a:pPr>
              <a:defRPr/>
            </a:pPr>
            <a:r>
              <a:rPr lang="en-US" dirty="0"/>
              <a:t>Examples:</a:t>
            </a:r>
          </a:p>
          <a:p>
            <a:pPr lvl="1">
              <a:buFontTx/>
              <a:buChar char="-"/>
              <a:defRPr/>
            </a:pPr>
            <a:r>
              <a:rPr lang="en-US" dirty="0"/>
              <a:t>$(this).hide() - hides the current element.</a:t>
            </a:r>
          </a:p>
          <a:p>
            <a:pPr lvl="1">
              <a:buFontTx/>
              <a:buChar char="-"/>
              <a:defRPr/>
            </a:pPr>
            <a:r>
              <a:rPr lang="en-US" dirty="0"/>
              <a:t>$("p").hide() - hides all &lt;p&gt; elements.</a:t>
            </a:r>
          </a:p>
          <a:p>
            <a:pPr lvl="1">
              <a:buFontTx/>
              <a:buChar char="-"/>
              <a:defRPr/>
            </a:pPr>
            <a:r>
              <a:rPr lang="en-US" dirty="0"/>
              <a:t>$(".test").hide() - hides all elements with class="test".</a:t>
            </a:r>
          </a:p>
          <a:p>
            <a:pPr lvl="1">
              <a:buFontTx/>
              <a:buChar char="-"/>
              <a:defRPr/>
            </a:pPr>
            <a:r>
              <a:rPr lang="en-US" dirty="0"/>
              <a:t>$("#test").hide() - hides the element with id="test".</a:t>
            </a:r>
          </a:p>
          <a:p>
            <a:endParaRPr lang="en-US" dirty="0"/>
          </a:p>
          <a:p>
            <a:pPr lvl="1">
              <a:buFontTx/>
              <a:buChar char="-"/>
              <a:defRPr/>
            </a:pPr>
            <a:endParaRPr lang="en-US" dirty="0"/>
          </a:p>
        </p:txBody>
      </p:sp>
    </p:spTree>
    <p:extLst>
      <p:ext uri="{BB962C8B-B14F-4D97-AF65-F5344CB8AC3E}">
        <p14:creationId xmlns:p14="http://schemas.microsoft.com/office/powerpoint/2010/main" val="171047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Avoiding Conflicts with Other Libraries</a:t>
            </a:r>
          </a:p>
        </p:txBody>
      </p:sp>
      <p:sp>
        <p:nvSpPr>
          <p:cNvPr id="3" name="Content Placeholder 2"/>
          <p:cNvSpPr>
            <a:spLocks noGrp="1"/>
          </p:cNvSpPr>
          <p:nvPr>
            <p:ph idx="1"/>
          </p:nvPr>
        </p:nvSpPr>
        <p:spPr>
          <a:xfrm>
            <a:off x="571501" y="1714501"/>
            <a:ext cx="10150576" cy="4267729"/>
          </a:xfrm>
        </p:spPr>
        <p:txBody>
          <a:bodyPr>
            <a:normAutofit/>
          </a:bodyPr>
          <a:lstStyle/>
          <a:p>
            <a:pPr>
              <a:defRPr/>
            </a:pPr>
            <a:r>
              <a:rPr lang="en-US" dirty="0"/>
              <a:t>There are several ways to avoid conflicts with Other Libraries. You can </a:t>
            </a:r>
          </a:p>
          <a:p>
            <a:pPr marL="675482" lvl="1" indent="-457200">
              <a:buFont typeface="+mj-lt"/>
              <a:buAutoNum type="arabicPeriod"/>
            </a:pPr>
            <a:r>
              <a:rPr lang="en-US" dirty="0"/>
              <a:t>Putting jQuery Into No-Conflict Mode</a:t>
            </a:r>
          </a:p>
          <a:p>
            <a:pPr marL="675482" lvl="1" indent="-457200">
              <a:buFont typeface="+mj-lt"/>
              <a:buAutoNum type="arabicPeriod"/>
            </a:pPr>
            <a:r>
              <a:rPr lang="en-US" dirty="0"/>
              <a:t>Including jQuery Before Other Libraries</a:t>
            </a:r>
          </a:p>
          <a:p>
            <a:pPr marL="218282" lvl="1" indent="0">
              <a:buNone/>
            </a:pPr>
            <a:endParaRPr lang="en-US" b="1" dirty="0"/>
          </a:p>
        </p:txBody>
      </p:sp>
    </p:spTree>
    <p:extLst>
      <p:ext uri="{BB962C8B-B14F-4D97-AF65-F5344CB8AC3E}">
        <p14:creationId xmlns:p14="http://schemas.microsoft.com/office/powerpoint/2010/main" val="57060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Avoiding Conflicts with Other Libraries (</a:t>
            </a:r>
            <a:r>
              <a:rPr lang="en-US" dirty="0" err="1"/>
              <a:t>cont</a:t>
            </a:r>
            <a:r>
              <a:rPr lang="en-US" dirty="0"/>
              <a:t>)</a:t>
            </a:r>
          </a:p>
        </p:txBody>
      </p:sp>
      <p:sp>
        <p:nvSpPr>
          <p:cNvPr id="3" name="Content Placeholder 2"/>
          <p:cNvSpPr>
            <a:spLocks noGrp="1"/>
          </p:cNvSpPr>
          <p:nvPr>
            <p:ph idx="1"/>
          </p:nvPr>
        </p:nvSpPr>
        <p:spPr>
          <a:xfrm>
            <a:off x="571501" y="1085089"/>
            <a:ext cx="10150576" cy="4897142"/>
          </a:xfrm>
        </p:spPr>
        <p:txBody>
          <a:bodyPr>
            <a:normAutofit/>
          </a:bodyPr>
          <a:lstStyle/>
          <a:p>
            <a:pPr marL="675482" lvl="1" indent="-457200">
              <a:buFont typeface="+mj-lt"/>
              <a:buAutoNum type="arabicPeriod"/>
            </a:pPr>
            <a:r>
              <a:rPr lang="en-US" sz="2400" dirty="0"/>
              <a:t>Putting jQuery Into No-Conflict Mode</a:t>
            </a:r>
          </a:p>
          <a:p>
            <a:pPr marL="218282" lvl="1" indent="0">
              <a:buNone/>
            </a:pPr>
            <a:r>
              <a:rPr lang="en-US" sz="2400" b="1" dirty="0"/>
              <a:t>- </a:t>
            </a:r>
            <a:r>
              <a:rPr lang="en-US" sz="2400" dirty="0"/>
              <a:t>Assign a new variable name to replace the $ alias.</a:t>
            </a:r>
            <a:endParaRPr lang="en-US" sz="2400" b="1" dirty="0"/>
          </a:p>
        </p:txBody>
      </p:sp>
      <p:pic>
        <p:nvPicPr>
          <p:cNvPr id="4" name="Picture 3">
            <a:extLst>
              <a:ext uri="{FF2B5EF4-FFF2-40B4-BE49-F238E27FC236}">
                <a16:creationId xmlns:a16="http://schemas.microsoft.com/office/drawing/2014/main" id="{B30128D8-1B81-47A3-A62C-9F920037E55A}"/>
              </a:ext>
            </a:extLst>
          </p:cNvPr>
          <p:cNvPicPr>
            <a:picLocks noChangeAspect="1"/>
          </p:cNvPicPr>
          <p:nvPr/>
        </p:nvPicPr>
        <p:blipFill>
          <a:blip r:embed="rId3"/>
          <a:stretch>
            <a:fillRect/>
          </a:stretch>
        </p:blipFill>
        <p:spPr>
          <a:xfrm>
            <a:off x="891966" y="2243329"/>
            <a:ext cx="9239586" cy="3738902"/>
          </a:xfrm>
          <a:prstGeom prst="rect">
            <a:avLst/>
          </a:prstGeom>
        </p:spPr>
      </p:pic>
    </p:spTree>
    <p:extLst>
      <p:ext uri="{BB962C8B-B14F-4D97-AF65-F5344CB8AC3E}">
        <p14:creationId xmlns:p14="http://schemas.microsoft.com/office/powerpoint/2010/main" val="249646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Avoiding Conflicts with Other Libraries (</a:t>
            </a:r>
            <a:r>
              <a:rPr lang="en-US" dirty="0" err="1"/>
              <a:t>cont</a:t>
            </a:r>
            <a:r>
              <a:rPr lang="en-US" dirty="0"/>
              <a:t>)</a:t>
            </a:r>
          </a:p>
        </p:txBody>
      </p:sp>
      <p:sp>
        <p:nvSpPr>
          <p:cNvPr id="3" name="Content Placeholder 2"/>
          <p:cNvSpPr>
            <a:spLocks noGrp="1"/>
          </p:cNvSpPr>
          <p:nvPr>
            <p:ph idx="1"/>
          </p:nvPr>
        </p:nvSpPr>
        <p:spPr>
          <a:xfrm>
            <a:off x="571501" y="1158240"/>
            <a:ext cx="10150576" cy="4962143"/>
          </a:xfrm>
        </p:spPr>
        <p:txBody>
          <a:bodyPr>
            <a:normAutofit/>
          </a:bodyPr>
          <a:lstStyle/>
          <a:p>
            <a:pPr marL="675482" lvl="1" indent="-457200">
              <a:buFont typeface="+mj-lt"/>
              <a:buAutoNum type="arabicPeriod"/>
            </a:pPr>
            <a:r>
              <a:rPr lang="en-US" sz="2400" dirty="0"/>
              <a:t>Putting jQuery Into No-Conflict Mode (</a:t>
            </a:r>
            <a:r>
              <a:rPr lang="en-US" sz="2400" dirty="0" err="1"/>
              <a:t>cont</a:t>
            </a:r>
            <a:r>
              <a:rPr lang="en-US" sz="2400" dirty="0"/>
              <a:t>)</a:t>
            </a:r>
          </a:p>
          <a:p>
            <a:pPr marL="218282" lvl="1" indent="0">
              <a:buNone/>
            </a:pPr>
            <a:r>
              <a:rPr lang="en-US" sz="2400" dirty="0"/>
              <a:t> - Add the $ as an argument passed to your</a:t>
            </a:r>
          </a:p>
          <a:p>
            <a:pPr marL="218282" lvl="1" indent="0">
              <a:buNone/>
            </a:pPr>
            <a:r>
              <a:rPr lang="en-US" sz="2400" dirty="0"/>
              <a:t>	 jQuery( document ).ready() function</a:t>
            </a:r>
            <a:endParaRPr lang="en-US" sz="2400" b="1" dirty="0"/>
          </a:p>
        </p:txBody>
      </p:sp>
      <p:pic>
        <p:nvPicPr>
          <p:cNvPr id="5" name="Picture 4">
            <a:extLst>
              <a:ext uri="{FF2B5EF4-FFF2-40B4-BE49-F238E27FC236}">
                <a16:creationId xmlns:a16="http://schemas.microsoft.com/office/drawing/2014/main" id="{A58D65C8-B6FE-45FB-A9BD-B0D6698E03D4}"/>
              </a:ext>
            </a:extLst>
          </p:cNvPr>
          <p:cNvPicPr>
            <a:picLocks noChangeAspect="1"/>
          </p:cNvPicPr>
          <p:nvPr/>
        </p:nvPicPr>
        <p:blipFill>
          <a:blip r:embed="rId3"/>
          <a:stretch>
            <a:fillRect/>
          </a:stretch>
        </p:blipFill>
        <p:spPr>
          <a:xfrm>
            <a:off x="680876" y="2473817"/>
            <a:ext cx="9804244" cy="3646566"/>
          </a:xfrm>
          <a:prstGeom prst="rect">
            <a:avLst/>
          </a:prstGeom>
        </p:spPr>
      </p:pic>
    </p:spTree>
    <p:extLst>
      <p:ext uri="{BB962C8B-B14F-4D97-AF65-F5344CB8AC3E}">
        <p14:creationId xmlns:p14="http://schemas.microsoft.com/office/powerpoint/2010/main" val="249295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Avoiding Conflicts with Other Libraries(</a:t>
            </a:r>
            <a:r>
              <a:rPr lang="en-US" dirty="0" err="1"/>
              <a:t>cont</a:t>
            </a:r>
            <a:r>
              <a:rPr lang="en-US" dirty="0"/>
              <a:t>)</a:t>
            </a:r>
          </a:p>
        </p:txBody>
      </p:sp>
      <p:sp>
        <p:nvSpPr>
          <p:cNvPr id="3" name="Content Placeholder 2"/>
          <p:cNvSpPr>
            <a:spLocks noGrp="1"/>
          </p:cNvSpPr>
          <p:nvPr>
            <p:ph idx="1"/>
          </p:nvPr>
        </p:nvSpPr>
        <p:spPr>
          <a:xfrm>
            <a:off x="571501" y="1714501"/>
            <a:ext cx="10150576" cy="4267729"/>
          </a:xfrm>
        </p:spPr>
        <p:txBody>
          <a:bodyPr>
            <a:normAutofit/>
          </a:bodyPr>
          <a:lstStyle/>
          <a:p>
            <a:pPr marL="218282" lvl="1" indent="0">
              <a:buNone/>
            </a:pPr>
            <a:r>
              <a:rPr lang="en-US" sz="2400" dirty="0"/>
              <a:t>2. Including jQuery Before Other Libraries</a:t>
            </a:r>
          </a:p>
          <a:p>
            <a:pPr marL="218282" lvl="1" indent="0">
              <a:buNone/>
            </a:pPr>
            <a:endParaRPr lang="en-US" b="1" dirty="0"/>
          </a:p>
        </p:txBody>
      </p:sp>
      <p:pic>
        <p:nvPicPr>
          <p:cNvPr id="4" name="Picture 3">
            <a:extLst>
              <a:ext uri="{FF2B5EF4-FFF2-40B4-BE49-F238E27FC236}">
                <a16:creationId xmlns:a16="http://schemas.microsoft.com/office/drawing/2014/main" id="{7EC25C19-73A5-43DA-8037-EFD07B715116}"/>
              </a:ext>
            </a:extLst>
          </p:cNvPr>
          <p:cNvPicPr>
            <a:picLocks noChangeAspect="1"/>
          </p:cNvPicPr>
          <p:nvPr/>
        </p:nvPicPr>
        <p:blipFill>
          <a:blip r:embed="rId3"/>
          <a:stretch>
            <a:fillRect/>
          </a:stretch>
        </p:blipFill>
        <p:spPr>
          <a:xfrm>
            <a:off x="744964" y="2328672"/>
            <a:ext cx="9977113" cy="3413760"/>
          </a:xfrm>
          <a:prstGeom prst="rect">
            <a:avLst/>
          </a:prstGeom>
        </p:spPr>
      </p:pic>
    </p:spTree>
    <p:extLst>
      <p:ext uri="{BB962C8B-B14F-4D97-AF65-F5344CB8AC3E}">
        <p14:creationId xmlns:p14="http://schemas.microsoft.com/office/powerpoint/2010/main" val="365890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The Document Ready Event</a:t>
            </a:r>
          </a:p>
        </p:txBody>
      </p:sp>
      <p:sp>
        <p:nvSpPr>
          <p:cNvPr id="3" name="Content Placeholder 2"/>
          <p:cNvSpPr>
            <a:spLocks noGrp="1"/>
          </p:cNvSpPr>
          <p:nvPr>
            <p:ph idx="1"/>
          </p:nvPr>
        </p:nvSpPr>
        <p:spPr>
          <a:xfrm>
            <a:off x="571501" y="1714501"/>
            <a:ext cx="10150576" cy="4267729"/>
          </a:xfrm>
        </p:spPr>
        <p:txBody>
          <a:bodyPr>
            <a:normAutofit/>
          </a:bodyPr>
          <a:lstStyle/>
          <a:p>
            <a:pPr lvl="1">
              <a:buFont typeface="Arial" panose="020B0604020202020204" pitchFamily="34" charset="0"/>
              <a:buChar char="•"/>
            </a:pPr>
            <a:r>
              <a:rPr lang="en-US" sz="2400" dirty="0"/>
              <a:t>Situation: if methods are run before the document is fully loaded, action can be failed:</a:t>
            </a:r>
          </a:p>
          <a:p>
            <a:pPr lvl="1"/>
            <a:r>
              <a:rPr lang="en-US" dirty="0"/>
              <a:t>Trying to hide an element that is not created yet</a:t>
            </a:r>
          </a:p>
          <a:p>
            <a:pPr lvl="1"/>
            <a:r>
              <a:rPr lang="en-US" dirty="0"/>
              <a:t>Trying to get the size of an image that is not loaded yet</a:t>
            </a:r>
          </a:p>
          <a:p>
            <a:pPr lvl="1">
              <a:buFont typeface="Arial" panose="020B0604020202020204" pitchFamily="34" charset="0"/>
              <a:buChar char="•"/>
            </a:pPr>
            <a:r>
              <a:rPr lang="en-US" b="1" dirty="0"/>
              <a:t>Solution: </a:t>
            </a:r>
            <a:r>
              <a:rPr lang="en-US" dirty="0"/>
              <a:t>put all jQuery methods are inside a document ready event:</a:t>
            </a:r>
          </a:p>
          <a:p>
            <a:pPr marL="218282" lvl="1" indent="0">
              <a:buNone/>
            </a:pPr>
            <a:endParaRPr lang="en-US" b="1" dirty="0"/>
          </a:p>
        </p:txBody>
      </p:sp>
      <p:pic>
        <p:nvPicPr>
          <p:cNvPr id="5" name="Picture 4">
            <a:extLst>
              <a:ext uri="{FF2B5EF4-FFF2-40B4-BE49-F238E27FC236}">
                <a16:creationId xmlns:a16="http://schemas.microsoft.com/office/drawing/2014/main" id="{87D956E4-DACE-4D01-ABBB-89615C49B865}"/>
              </a:ext>
            </a:extLst>
          </p:cNvPr>
          <p:cNvPicPr>
            <a:picLocks noChangeAspect="1"/>
          </p:cNvPicPr>
          <p:nvPr/>
        </p:nvPicPr>
        <p:blipFill>
          <a:blip r:embed="rId3"/>
          <a:stretch>
            <a:fillRect/>
          </a:stretch>
        </p:blipFill>
        <p:spPr>
          <a:xfrm>
            <a:off x="1327231" y="4019600"/>
            <a:ext cx="7963073" cy="1771599"/>
          </a:xfrm>
          <a:prstGeom prst="rect">
            <a:avLst/>
          </a:prstGeom>
        </p:spPr>
      </p:pic>
    </p:spTree>
    <p:extLst>
      <p:ext uri="{BB962C8B-B14F-4D97-AF65-F5344CB8AC3E}">
        <p14:creationId xmlns:p14="http://schemas.microsoft.com/office/powerpoint/2010/main" val="183515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209AF-8841-4587-8807-CBEE49175E26}"/>
              </a:ext>
            </a:extLst>
          </p:cNvPr>
          <p:cNvSpPr>
            <a:spLocks noGrp="1"/>
          </p:cNvSpPr>
          <p:nvPr>
            <p:ph type="title"/>
          </p:nvPr>
        </p:nvSpPr>
        <p:spPr/>
        <p:txBody>
          <a:bodyPr/>
          <a:lstStyle/>
          <a:p>
            <a:r>
              <a:rPr lang="en-US" dirty="0"/>
              <a:t>INTRODUCTION </a:t>
            </a:r>
            <a:br>
              <a:rPr lang="en-US" dirty="0"/>
            </a:br>
            <a:endParaRPr lang="en-US" dirty="0"/>
          </a:p>
        </p:txBody>
      </p:sp>
      <p:sp>
        <p:nvSpPr>
          <p:cNvPr id="3" name="Content Placeholder 2">
            <a:extLst>
              <a:ext uri="{FF2B5EF4-FFF2-40B4-BE49-F238E27FC236}">
                <a16:creationId xmlns:a16="http://schemas.microsoft.com/office/drawing/2014/main" id="{40D9F6C9-EDD3-4F76-828A-A429269AAC94}"/>
              </a:ext>
            </a:extLst>
          </p:cNvPr>
          <p:cNvSpPr>
            <a:spLocks noGrp="1"/>
          </p:cNvSpPr>
          <p:nvPr>
            <p:ph idx="1"/>
          </p:nvPr>
        </p:nvSpPr>
        <p:spPr/>
        <p:txBody>
          <a:bodyPr/>
          <a:lstStyle/>
          <a:p>
            <a:r>
              <a:rPr lang="en-US" dirty="0"/>
              <a:t> Your role </a:t>
            </a:r>
          </a:p>
          <a:p>
            <a:r>
              <a:rPr lang="en-US" dirty="0"/>
              <a:t>Your background and experience in the subject – HTML, CSS, JavaScript, jQuery</a:t>
            </a:r>
          </a:p>
          <a:p>
            <a:r>
              <a:rPr lang="en-US" dirty="0"/>
              <a:t> What do you want from this course</a:t>
            </a:r>
          </a:p>
        </p:txBody>
      </p:sp>
    </p:spTree>
    <p:extLst>
      <p:ext uri="{BB962C8B-B14F-4D97-AF65-F5344CB8AC3E}">
        <p14:creationId xmlns:p14="http://schemas.microsoft.com/office/powerpoint/2010/main" val="81810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The Document Ready Event(</a:t>
            </a:r>
            <a:r>
              <a:rPr lang="en-US" b="0" dirty="0" err="1"/>
              <a:t>cont</a:t>
            </a:r>
            <a:r>
              <a:rPr lang="en-US" b="0" dirty="0"/>
              <a:t>)</a:t>
            </a:r>
          </a:p>
        </p:txBody>
      </p:sp>
      <p:sp>
        <p:nvSpPr>
          <p:cNvPr id="3" name="Content Placeholder 2"/>
          <p:cNvSpPr>
            <a:spLocks noGrp="1"/>
          </p:cNvSpPr>
          <p:nvPr>
            <p:ph idx="1"/>
          </p:nvPr>
        </p:nvSpPr>
        <p:spPr>
          <a:xfrm>
            <a:off x="571501" y="1714501"/>
            <a:ext cx="10150576" cy="4267729"/>
          </a:xfrm>
        </p:spPr>
        <p:txBody>
          <a:bodyPr>
            <a:normAutofit/>
          </a:bodyPr>
          <a:lstStyle/>
          <a:p>
            <a:pPr lvl="1">
              <a:buFont typeface="Arial" panose="020B0604020202020204" pitchFamily="34" charset="0"/>
              <a:buChar char="•"/>
            </a:pPr>
            <a:r>
              <a:rPr lang="en-US" sz="2400" dirty="0"/>
              <a:t>A page can't be manipulated safely until the document is "ready.“</a:t>
            </a:r>
          </a:p>
          <a:p>
            <a:pPr lvl="1">
              <a:buFont typeface="Arial" panose="020B0604020202020204" pitchFamily="34" charset="0"/>
              <a:buChar char="•"/>
            </a:pPr>
            <a:r>
              <a:rPr lang="en-US" sz="2400" dirty="0"/>
              <a:t> jQuery detects this state of readiness for you. Code included inside  Document Ready Event  will only run once the page Document Object Model (DOM) is ready for JavaScript code to execute. </a:t>
            </a:r>
          </a:p>
          <a:p>
            <a:pPr lvl="1">
              <a:buFont typeface="Arial" panose="020B0604020202020204" pitchFamily="34" charset="0"/>
              <a:buChar char="•"/>
            </a:pPr>
            <a:r>
              <a:rPr lang="en-US" sz="2400" dirty="0"/>
              <a:t>The jQuery team has also created an even shorter method for the document ready event:</a:t>
            </a:r>
          </a:p>
          <a:p>
            <a:pPr marL="218282" lvl="1" indent="0">
              <a:buNone/>
            </a:pPr>
            <a:endParaRPr lang="en-US" sz="2400" dirty="0"/>
          </a:p>
        </p:txBody>
      </p:sp>
      <p:pic>
        <p:nvPicPr>
          <p:cNvPr id="4" name="Picture 3">
            <a:extLst>
              <a:ext uri="{FF2B5EF4-FFF2-40B4-BE49-F238E27FC236}">
                <a16:creationId xmlns:a16="http://schemas.microsoft.com/office/drawing/2014/main" id="{0AA362DE-10E0-4080-8A59-75C646D80F1C}"/>
              </a:ext>
            </a:extLst>
          </p:cNvPr>
          <p:cNvPicPr>
            <a:picLocks noChangeAspect="1"/>
          </p:cNvPicPr>
          <p:nvPr/>
        </p:nvPicPr>
        <p:blipFill>
          <a:blip r:embed="rId3"/>
          <a:stretch>
            <a:fillRect/>
          </a:stretch>
        </p:blipFill>
        <p:spPr>
          <a:xfrm>
            <a:off x="1203832" y="4354778"/>
            <a:ext cx="6233288" cy="1627452"/>
          </a:xfrm>
          <a:prstGeom prst="rect">
            <a:avLst/>
          </a:prstGeom>
        </p:spPr>
      </p:pic>
    </p:spTree>
    <p:extLst>
      <p:ext uri="{BB962C8B-B14F-4D97-AF65-F5344CB8AC3E}">
        <p14:creationId xmlns:p14="http://schemas.microsoft.com/office/powerpoint/2010/main" val="157881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Document Ready Event vs </a:t>
            </a:r>
            <a:r>
              <a:rPr lang="en-US" b="0" dirty="0" err="1"/>
              <a:t>window.onload</a:t>
            </a:r>
            <a:endParaRPr lang="en-US" b="0" dirty="0"/>
          </a:p>
        </p:txBody>
      </p:sp>
      <p:sp>
        <p:nvSpPr>
          <p:cNvPr id="3" name="Content Placeholder 2"/>
          <p:cNvSpPr>
            <a:spLocks noGrp="1"/>
          </p:cNvSpPr>
          <p:nvPr>
            <p:ph idx="1"/>
          </p:nvPr>
        </p:nvSpPr>
        <p:spPr>
          <a:xfrm>
            <a:off x="571501" y="1255777"/>
            <a:ext cx="10150576" cy="4726454"/>
          </a:xfrm>
        </p:spPr>
        <p:txBody>
          <a:bodyPr>
            <a:normAutofit/>
          </a:bodyPr>
          <a:lstStyle/>
          <a:p>
            <a:pPr lvl="1">
              <a:buFont typeface="Arial" panose="020B0604020202020204" pitchFamily="34" charset="0"/>
              <a:buChar char="•"/>
            </a:pPr>
            <a:r>
              <a:rPr lang="en-US" sz="2400" dirty="0"/>
              <a:t>Code included inside $( window ).on( "load", function() { ... }) will run once the entire page (images or iframes), not just the DOM, is ready.</a:t>
            </a:r>
          </a:p>
          <a:p>
            <a:pPr lvl="1">
              <a:buFont typeface="Arial" panose="020B0604020202020204" pitchFamily="34" charset="0"/>
              <a:buChar char="•"/>
            </a:pPr>
            <a:r>
              <a:rPr lang="en-US" sz="2400" dirty="0"/>
              <a:t>You can also pass a named function to $( document ).ready() </a:t>
            </a:r>
          </a:p>
          <a:p>
            <a:pPr marL="218282" lvl="1" indent="0">
              <a:buNone/>
            </a:pPr>
            <a:r>
              <a:rPr lang="en-US" sz="2400" dirty="0"/>
              <a:t>						   </a:t>
            </a:r>
            <a:r>
              <a:rPr lang="en-US" sz="2000" dirty="0"/>
              <a:t>$( window ).on( "load" )</a:t>
            </a:r>
          </a:p>
          <a:p>
            <a:pPr marL="218282" lvl="1" indent="0">
              <a:buNone/>
            </a:pPr>
            <a:r>
              <a:rPr lang="en-US" sz="2400" dirty="0"/>
              <a:t> instead of passing an anonymous function.</a:t>
            </a:r>
          </a:p>
          <a:p>
            <a:pPr marL="218282" lvl="1" indent="0">
              <a:buNone/>
            </a:pPr>
            <a:endParaRPr lang="en-US" sz="2400" dirty="0"/>
          </a:p>
          <a:p>
            <a:pPr lvl="1">
              <a:buFont typeface="Arial" panose="020B0604020202020204" pitchFamily="34" charset="0"/>
              <a:buChar char="•"/>
            </a:pPr>
            <a:endParaRPr lang="en-US" sz="2400" dirty="0"/>
          </a:p>
          <a:p>
            <a:pPr marL="218282" lvl="1" indent="0">
              <a:buNone/>
            </a:pPr>
            <a:endParaRPr lang="en-US" sz="2400" dirty="0"/>
          </a:p>
        </p:txBody>
      </p:sp>
      <p:pic>
        <p:nvPicPr>
          <p:cNvPr id="7" name="Picture 6">
            <a:extLst>
              <a:ext uri="{FF2B5EF4-FFF2-40B4-BE49-F238E27FC236}">
                <a16:creationId xmlns:a16="http://schemas.microsoft.com/office/drawing/2014/main" id="{5AEBA0BB-7D7B-4CFB-B8EF-93CF3C16902F}"/>
              </a:ext>
            </a:extLst>
          </p:cNvPr>
          <p:cNvPicPr>
            <a:picLocks noChangeAspect="1"/>
          </p:cNvPicPr>
          <p:nvPr/>
        </p:nvPicPr>
        <p:blipFill>
          <a:blip r:embed="rId3"/>
          <a:stretch>
            <a:fillRect/>
          </a:stretch>
        </p:blipFill>
        <p:spPr>
          <a:xfrm>
            <a:off x="881386" y="3608832"/>
            <a:ext cx="7811510" cy="2373398"/>
          </a:xfrm>
          <a:prstGeom prst="rect">
            <a:avLst/>
          </a:prstGeom>
        </p:spPr>
      </p:pic>
    </p:spTree>
    <p:extLst>
      <p:ext uri="{BB962C8B-B14F-4D97-AF65-F5344CB8AC3E}">
        <p14:creationId xmlns:p14="http://schemas.microsoft.com/office/powerpoint/2010/main" val="423339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jQuery Selector</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776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jQuery - Selectors</a:t>
            </a:r>
          </a:p>
        </p:txBody>
      </p:sp>
      <p:sp>
        <p:nvSpPr>
          <p:cNvPr id="3" name="Content Placeholder 2"/>
          <p:cNvSpPr>
            <a:spLocks noGrp="1"/>
          </p:cNvSpPr>
          <p:nvPr>
            <p:ph idx="1"/>
          </p:nvPr>
        </p:nvSpPr>
        <p:spPr>
          <a:xfrm>
            <a:off x="571501" y="1523999"/>
            <a:ext cx="10150576" cy="4458231"/>
          </a:xfrm>
        </p:spPr>
        <p:txBody>
          <a:bodyPr>
            <a:normAutofit/>
          </a:bodyPr>
          <a:lstStyle/>
          <a:p>
            <a:pPr lvl="1">
              <a:buFont typeface="Arial" panose="020B0604020202020204" pitchFamily="34" charset="0"/>
              <a:buChar char="•"/>
            </a:pPr>
            <a:r>
              <a:rPr lang="en-US" dirty="0"/>
              <a:t>jQuery selectors are used to "find" (or select) HTML elements based on their name, id, classes, types, attributes, values of attributes and much more</a:t>
            </a:r>
          </a:p>
          <a:p>
            <a:pPr lvl="1">
              <a:buFont typeface="Arial" panose="020B0604020202020204" pitchFamily="34" charset="0"/>
              <a:buChar char="•"/>
            </a:pPr>
            <a:r>
              <a:rPr lang="en-US" dirty="0"/>
              <a:t>It's based on the existing </a:t>
            </a:r>
            <a:r>
              <a:rPr lang="en-US" dirty="0">
                <a:hlinkClick r:id="rId3"/>
              </a:rPr>
              <a:t>CSS Selectors</a:t>
            </a:r>
            <a:r>
              <a:rPr lang="en-US" dirty="0"/>
              <a:t>, and in addition, it has some own custom selectors.</a:t>
            </a:r>
            <a:endParaRPr lang="en-US" sz="2400" dirty="0"/>
          </a:p>
          <a:p>
            <a:pPr lvl="1">
              <a:buFont typeface="Arial" panose="020B0604020202020204" pitchFamily="34" charset="0"/>
              <a:buChar char="•"/>
            </a:pPr>
            <a:r>
              <a:rPr lang="en-US" dirty="0"/>
              <a:t>For a complete selector reference, visit the </a:t>
            </a:r>
            <a:r>
              <a:rPr lang="en-US" u="sng" dirty="0">
                <a:hlinkClick r:id="rId4"/>
              </a:rPr>
              <a:t>Selectors documentation on api.jquery.com</a:t>
            </a:r>
            <a:r>
              <a:rPr lang="en-US" dirty="0"/>
              <a:t>.</a:t>
            </a:r>
            <a:endParaRPr lang="en-US" sz="2400" dirty="0"/>
          </a:p>
          <a:p>
            <a:pPr lvl="1">
              <a:buFont typeface="Arial" panose="020B0604020202020204" pitchFamily="34" charset="0"/>
              <a:buChar char="•"/>
            </a:pPr>
            <a:r>
              <a:rPr lang="en-US" dirty="0"/>
              <a:t>All selectors in jQuery start with the dollar sign and parentheses: </a:t>
            </a:r>
            <a:r>
              <a:rPr lang="en-US" b="1" dirty="0"/>
              <a:t>$().</a:t>
            </a:r>
          </a:p>
          <a:p>
            <a:pPr lvl="1">
              <a:buFontTx/>
              <a:buChar char="-"/>
              <a:defRPr/>
            </a:pPr>
            <a:r>
              <a:rPr lang="en-US" sz="2400" dirty="0"/>
              <a:t>$(this)                 select the current element.</a:t>
            </a:r>
          </a:p>
          <a:p>
            <a:pPr lvl="1">
              <a:buFontTx/>
              <a:buChar char="-"/>
              <a:defRPr/>
            </a:pPr>
            <a:r>
              <a:rPr lang="en-US" sz="2400" dirty="0"/>
              <a:t>$("p")                  select all &lt;p&gt; elements.</a:t>
            </a:r>
          </a:p>
          <a:p>
            <a:pPr lvl="1">
              <a:buFontTx/>
              <a:buChar char="-"/>
              <a:defRPr/>
            </a:pPr>
            <a:r>
              <a:rPr lang="en-US" sz="2400" dirty="0"/>
              <a:t>$(".test")             select all elements with class="test".</a:t>
            </a:r>
          </a:p>
          <a:p>
            <a:pPr lvl="1">
              <a:buFontTx/>
              <a:buChar char="-"/>
              <a:defRPr/>
            </a:pPr>
            <a:r>
              <a:rPr lang="en-US" sz="2400" dirty="0"/>
              <a:t>$("#test")            select the element with id="test".</a:t>
            </a:r>
          </a:p>
          <a:p>
            <a:pPr marL="218282" lvl="1" indent="0">
              <a:buNone/>
            </a:pPr>
            <a:endParaRPr lang="en-US" sz="2400" b="1" dirty="0"/>
          </a:p>
        </p:txBody>
      </p:sp>
    </p:spTree>
    <p:extLst>
      <p:ext uri="{BB962C8B-B14F-4D97-AF65-F5344CB8AC3E}">
        <p14:creationId xmlns:p14="http://schemas.microsoft.com/office/powerpoint/2010/main" val="20760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9" y="258806"/>
            <a:ext cx="11049000" cy="1181363"/>
          </a:xfrm>
        </p:spPr>
        <p:txBody>
          <a:bodyPr>
            <a:normAutofit/>
          </a:bodyPr>
          <a:lstStyle/>
          <a:p>
            <a:r>
              <a:rPr lang="en-US" b="0" dirty="0"/>
              <a:t>jQuery – Selectors (</a:t>
            </a:r>
            <a:r>
              <a:rPr lang="en-US" b="0" dirty="0" err="1"/>
              <a:t>cont</a:t>
            </a:r>
            <a:r>
              <a:rPr lang="en-US" b="0" dirty="0"/>
              <a:t>)</a:t>
            </a:r>
          </a:p>
        </p:txBody>
      </p:sp>
      <p:pic>
        <p:nvPicPr>
          <p:cNvPr id="6" name="Picture 5">
            <a:extLst>
              <a:ext uri="{FF2B5EF4-FFF2-40B4-BE49-F238E27FC236}">
                <a16:creationId xmlns:a16="http://schemas.microsoft.com/office/drawing/2014/main" id="{52032EBE-6C36-4AD8-8CC3-76E1FDABA8EF}"/>
              </a:ext>
            </a:extLst>
          </p:cNvPr>
          <p:cNvPicPr>
            <a:picLocks noChangeAspect="1"/>
          </p:cNvPicPr>
          <p:nvPr/>
        </p:nvPicPr>
        <p:blipFill>
          <a:blip r:embed="rId3"/>
          <a:stretch>
            <a:fillRect/>
          </a:stretch>
        </p:blipFill>
        <p:spPr>
          <a:xfrm>
            <a:off x="1992274" y="829056"/>
            <a:ext cx="8207451" cy="5770138"/>
          </a:xfrm>
          <a:prstGeom prst="rect">
            <a:avLst/>
          </a:prstGeom>
        </p:spPr>
      </p:pic>
    </p:spTree>
    <p:extLst>
      <p:ext uri="{BB962C8B-B14F-4D97-AF65-F5344CB8AC3E}">
        <p14:creationId xmlns:p14="http://schemas.microsoft.com/office/powerpoint/2010/main" val="51985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533136"/>
            <a:ext cx="9560052" cy="2857500"/>
          </a:xfrm>
        </p:spPr>
        <p:txBody>
          <a:bodyPr>
            <a:noAutofit/>
          </a:bodyPr>
          <a:lstStyle/>
          <a:p>
            <a:r>
              <a:rPr lang="en-US" dirty="0"/>
              <a:t>jQuery Event and Effect</a:t>
            </a:r>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9" y="258806"/>
            <a:ext cx="11049000" cy="1181363"/>
          </a:xfrm>
        </p:spPr>
        <p:txBody>
          <a:bodyPr>
            <a:normAutofit/>
          </a:bodyPr>
          <a:lstStyle/>
          <a:p>
            <a:r>
              <a:rPr lang="en-US" b="0" dirty="0"/>
              <a:t>jQuery – Event</a:t>
            </a:r>
          </a:p>
        </p:txBody>
      </p:sp>
      <p:sp>
        <p:nvSpPr>
          <p:cNvPr id="4" name="Content Placeholder 2">
            <a:extLst>
              <a:ext uri="{FF2B5EF4-FFF2-40B4-BE49-F238E27FC236}">
                <a16:creationId xmlns:a16="http://schemas.microsoft.com/office/drawing/2014/main" id="{D83E5D34-3B42-47CF-9BC5-A7B77EEB3918}"/>
              </a:ext>
            </a:extLst>
          </p:cNvPr>
          <p:cNvSpPr>
            <a:spLocks noGrp="1"/>
          </p:cNvSpPr>
          <p:nvPr>
            <p:ph idx="1"/>
          </p:nvPr>
        </p:nvSpPr>
        <p:spPr>
          <a:xfrm>
            <a:off x="571501" y="1231393"/>
            <a:ext cx="10150576" cy="4750838"/>
          </a:xfrm>
        </p:spPr>
        <p:txBody>
          <a:bodyPr>
            <a:normAutofit/>
          </a:bodyPr>
          <a:lstStyle/>
          <a:p>
            <a:r>
              <a:rPr lang="en-US" dirty="0"/>
              <a:t>All the different visitors' actions that a web page can respond to are called events.</a:t>
            </a:r>
          </a:p>
          <a:p>
            <a:r>
              <a:rPr lang="en-US" dirty="0"/>
              <a:t>An event represents the precise moment when something happens: moving a mouse over an element, selecting a radio button, clicking on an element</a:t>
            </a:r>
          </a:p>
          <a:p>
            <a:endParaRPr lang="en-US" sz="2400" b="1" dirty="0"/>
          </a:p>
        </p:txBody>
      </p:sp>
      <p:pic>
        <p:nvPicPr>
          <p:cNvPr id="3" name="Picture 2">
            <a:extLst>
              <a:ext uri="{FF2B5EF4-FFF2-40B4-BE49-F238E27FC236}">
                <a16:creationId xmlns:a16="http://schemas.microsoft.com/office/drawing/2014/main" id="{3838A828-C388-49E0-B5E3-2B9F9A8794EB}"/>
              </a:ext>
            </a:extLst>
          </p:cNvPr>
          <p:cNvPicPr>
            <a:picLocks noChangeAspect="1"/>
          </p:cNvPicPr>
          <p:nvPr/>
        </p:nvPicPr>
        <p:blipFill>
          <a:blip r:embed="rId3"/>
          <a:stretch>
            <a:fillRect/>
          </a:stretch>
        </p:blipFill>
        <p:spPr>
          <a:xfrm>
            <a:off x="571500" y="3519286"/>
            <a:ext cx="11181587" cy="2259721"/>
          </a:xfrm>
          <a:prstGeom prst="rect">
            <a:avLst/>
          </a:prstGeom>
        </p:spPr>
      </p:pic>
    </p:spTree>
    <p:extLst>
      <p:ext uri="{BB962C8B-B14F-4D97-AF65-F5344CB8AC3E}">
        <p14:creationId xmlns:p14="http://schemas.microsoft.com/office/powerpoint/2010/main" val="292637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9" y="258806"/>
            <a:ext cx="11049000" cy="1181363"/>
          </a:xfrm>
        </p:spPr>
        <p:txBody>
          <a:bodyPr>
            <a:normAutofit/>
          </a:bodyPr>
          <a:lstStyle/>
          <a:p>
            <a:r>
              <a:rPr lang="en-US" b="0" dirty="0"/>
              <a:t>jQuery – Event (</a:t>
            </a:r>
            <a:r>
              <a:rPr lang="en-US" b="0" dirty="0" err="1"/>
              <a:t>cont</a:t>
            </a:r>
            <a:r>
              <a:rPr lang="en-US" b="0" dirty="0"/>
              <a:t>)</a:t>
            </a:r>
          </a:p>
        </p:txBody>
      </p:sp>
      <p:sp>
        <p:nvSpPr>
          <p:cNvPr id="4" name="Content Placeholder 2">
            <a:extLst>
              <a:ext uri="{FF2B5EF4-FFF2-40B4-BE49-F238E27FC236}">
                <a16:creationId xmlns:a16="http://schemas.microsoft.com/office/drawing/2014/main" id="{D83E5D34-3B42-47CF-9BC5-A7B77EEB3918}"/>
              </a:ext>
            </a:extLst>
          </p:cNvPr>
          <p:cNvSpPr>
            <a:spLocks noGrp="1"/>
          </p:cNvSpPr>
          <p:nvPr>
            <p:ph idx="1"/>
          </p:nvPr>
        </p:nvSpPr>
        <p:spPr>
          <a:xfrm>
            <a:off x="571501" y="1231393"/>
            <a:ext cx="10150576" cy="4750838"/>
          </a:xfrm>
        </p:spPr>
        <p:txBody>
          <a:bodyPr>
            <a:normAutofit/>
          </a:bodyPr>
          <a:lstStyle/>
          <a:p>
            <a:r>
              <a:rPr lang="en-US" dirty="0"/>
              <a:t>In jQuery, most DOM events have an equivalent jQuery method.</a:t>
            </a:r>
          </a:p>
          <a:p>
            <a:r>
              <a:rPr lang="en-US" dirty="0"/>
              <a:t>To assign a click event to all paragraphs on a page, you can do this:</a:t>
            </a:r>
          </a:p>
          <a:p>
            <a:endParaRPr lang="en-US" dirty="0"/>
          </a:p>
          <a:p>
            <a:endParaRPr lang="en-US" dirty="0"/>
          </a:p>
          <a:p>
            <a:r>
              <a:rPr lang="en-US" dirty="0"/>
              <a:t>The next step is to define what should happen when the event fires. You must pass a function to the event:</a:t>
            </a:r>
          </a:p>
          <a:p>
            <a:endParaRPr lang="en-US" dirty="0"/>
          </a:p>
          <a:p>
            <a:endParaRPr lang="en-US" sz="2400" b="1" dirty="0"/>
          </a:p>
        </p:txBody>
      </p:sp>
      <p:pic>
        <p:nvPicPr>
          <p:cNvPr id="5" name="Picture 4">
            <a:extLst>
              <a:ext uri="{FF2B5EF4-FFF2-40B4-BE49-F238E27FC236}">
                <a16:creationId xmlns:a16="http://schemas.microsoft.com/office/drawing/2014/main" id="{C36BAD41-B83F-4646-8969-50C4FC717AE2}"/>
              </a:ext>
            </a:extLst>
          </p:cNvPr>
          <p:cNvPicPr>
            <a:picLocks noChangeAspect="1"/>
          </p:cNvPicPr>
          <p:nvPr/>
        </p:nvPicPr>
        <p:blipFill>
          <a:blip r:embed="rId3"/>
          <a:stretch>
            <a:fillRect/>
          </a:stretch>
        </p:blipFill>
        <p:spPr>
          <a:xfrm>
            <a:off x="1016428" y="2126990"/>
            <a:ext cx="3482420" cy="811282"/>
          </a:xfrm>
          <a:prstGeom prst="rect">
            <a:avLst/>
          </a:prstGeom>
        </p:spPr>
      </p:pic>
      <p:pic>
        <p:nvPicPr>
          <p:cNvPr id="6" name="Picture 5">
            <a:extLst>
              <a:ext uri="{FF2B5EF4-FFF2-40B4-BE49-F238E27FC236}">
                <a16:creationId xmlns:a16="http://schemas.microsoft.com/office/drawing/2014/main" id="{2EA99192-643D-47F8-846B-28E3A88E3283}"/>
              </a:ext>
            </a:extLst>
          </p:cNvPr>
          <p:cNvPicPr>
            <a:picLocks noChangeAspect="1"/>
          </p:cNvPicPr>
          <p:nvPr/>
        </p:nvPicPr>
        <p:blipFill>
          <a:blip r:embed="rId4"/>
          <a:stretch>
            <a:fillRect/>
          </a:stretch>
        </p:blipFill>
        <p:spPr>
          <a:xfrm>
            <a:off x="1016428" y="4224492"/>
            <a:ext cx="5079572" cy="1181363"/>
          </a:xfrm>
          <a:prstGeom prst="rect">
            <a:avLst/>
          </a:prstGeom>
        </p:spPr>
      </p:pic>
    </p:spTree>
    <p:extLst>
      <p:ext uri="{BB962C8B-B14F-4D97-AF65-F5344CB8AC3E}">
        <p14:creationId xmlns:p14="http://schemas.microsoft.com/office/powerpoint/2010/main" val="21125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9" y="258806"/>
            <a:ext cx="11049000" cy="1181363"/>
          </a:xfrm>
        </p:spPr>
        <p:txBody>
          <a:bodyPr>
            <a:normAutofit/>
          </a:bodyPr>
          <a:lstStyle/>
          <a:p>
            <a:r>
              <a:rPr lang="en-US" b="0" dirty="0"/>
              <a:t>jQuery – Effect</a:t>
            </a:r>
          </a:p>
        </p:txBody>
      </p:sp>
      <p:sp>
        <p:nvSpPr>
          <p:cNvPr id="4" name="Content Placeholder 2">
            <a:extLst>
              <a:ext uri="{FF2B5EF4-FFF2-40B4-BE49-F238E27FC236}">
                <a16:creationId xmlns:a16="http://schemas.microsoft.com/office/drawing/2014/main" id="{D83E5D34-3B42-47CF-9BC5-A7B77EEB3918}"/>
              </a:ext>
            </a:extLst>
          </p:cNvPr>
          <p:cNvSpPr>
            <a:spLocks noGrp="1"/>
          </p:cNvSpPr>
          <p:nvPr>
            <p:ph idx="1"/>
          </p:nvPr>
        </p:nvSpPr>
        <p:spPr>
          <a:xfrm>
            <a:off x="571501" y="1231393"/>
            <a:ext cx="10150576" cy="4750838"/>
          </a:xfrm>
        </p:spPr>
        <p:txBody>
          <a:bodyPr>
            <a:normAutofit fontScale="92500" lnSpcReduction="20000"/>
          </a:bodyPr>
          <a:lstStyle/>
          <a:p>
            <a:r>
              <a:rPr lang="en-US" dirty="0"/>
              <a:t>jQuery makes it trivial to add simple effects to your page. </a:t>
            </a:r>
          </a:p>
          <a:p>
            <a:r>
              <a:rPr lang="en-US" dirty="0"/>
              <a:t>Effects can use the built-in settings, or provide a customized duration. You can also create custom animations of arbitrary CSS properties.</a:t>
            </a:r>
          </a:p>
          <a:p>
            <a:r>
              <a:rPr lang="en-US" dirty="0"/>
              <a:t>For complete details on jQuery effects, visit the </a:t>
            </a:r>
            <a:r>
              <a:rPr lang="en-US" u="sng" dirty="0">
                <a:hlinkClick r:id="rId3"/>
              </a:rPr>
              <a:t>Effects documentation on api.jquery.com</a:t>
            </a:r>
            <a:r>
              <a:rPr lang="en-US" dirty="0"/>
              <a:t>. </a:t>
            </a:r>
          </a:p>
          <a:p>
            <a:r>
              <a:rPr lang="en-US" dirty="0"/>
              <a:t>Hide() and show() </a:t>
            </a:r>
          </a:p>
          <a:p>
            <a:pPr marL="218282" lvl="1" indent="0">
              <a:buNone/>
            </a:pPr>
            <a:r>
              <a:rPr lang="en-US" sz="2100" dirty="0"/>
              <a:t>– $(selector).hide(speed, callback)</a:t>
            </a:r>
          </a:p>
          <a:p>
            <a:pPr marL="218282" lvl="1" indent="0">
              <a:buNone/>
            </a:pPr>
            <a:r>
              <a:rPr lang="en-US" sz="2100" dirty="0"/>
              <a:t>– $(selector).show(speed, callback) </a:t>
            </a:r>
          </a:p>
          <a:p>
            <a:r>
              <a:rPr lang="en-US" dirty="0"/>
              <a:t>The toggle() </a:t>
            </a:r>
          </a:p>
          <a:p>
            <a:pPr marL="218282" lvl="1" indent="0">
              <a:buNone/>
            </a:pPr>
            <a:r>
              <a:rPr lang="en-US" dirty="0"/>
              <a:t>– $(selector).toggle(</a:t>
            </a:r>
            <a:r>
              <a:rPr lang="en-US" dirty="0" err="1"/>
              <a:t>speed,callback</a:t>
            </a:r>
            <a:r>
              <a:rPr lang="en-US" dirty="0"/>
              <a:t>)</a:t>
            </a:r>
          </a:p>
          <a:p>
            <a:pPr marL="214313" lvl="1" indent="-214313">
              <a:buSzPct val="100000"/>
              <a:buFont typeface="Arial" panose="020B0604020202020204" pitchFamily="34" charset="0"/>
              <a:buChar char="•"/>
            </a:pPr>
            <a:r>
              <a:rPr lang="en-US" sz="2400" dirty="0"/>
              <a:t>Slide methods (</a:t>
            </a:r>
            <a:r>
              <a:rPr lang="en-US" sz="2400" dirty="0" err="1"/>
              <a:t>slideDown</a:t>
            </a:r>
            <a:r>
              <a:rPr lang="en-US" sz="2400" dirty="0"/>
              <a:t>, </a:t>
            </a:r>
            <a:r>
              <a:rPr lang="en-US" sz="2400" dirty="0" err="1"/>
              <a:t>slideUp</a:t>
            </a:r>
            <a:r>
              <a:rPr lang="en-US" sz="2400" dirty="0"/>
              <a:t>, </a:t>
            </a:r>
            <a:r>
              <a:rPr lang="en-US" sz="2400" dirty="0" err="1"/>
              <a:t>slideToggle</a:t>
            </a:r>
            <a:r>
              <a:rPr lang="en-US" sz="2400" dirty="0"/>
              <a:t>)</a:t>
            </a:r>
          </a:p>
          <a:p>
            <a:pPr marL="218282" lvl="1" indent="0">
              <a:buNone/>
            </a:pPr>
            <a:r>
              <a:rPr lang="en-US" dirty="0"/>
              <a:t> – $(selector).</a:t>
            </a:r>
            <a:r>
              <a:rPr lang="en-US" dirty="0" err="1"/>
              <a:t>slideUp</a:t>
            </a:r>
            <a:r>
              <a:rPr lang="en-US" dirty="0"/>
              <a:t>(</a:t>
            </a:r>
            <a:r>
              <a:rPr lang="en-US" dirty="0" err="1"/>
              <a:t>speed,callback</a:t>
            </a:r>
            <a:r>
              <a:rPr lang="en-US" dirty="0"/>
              <a:t>) </a:t>
            </a:r>
          </a:p>
          <a:p>
            <a:pPr marL="218282" lvl="1" indent="0">
              <a:buNone/>
            </a:pPr>
            <a:r>
              <a:rPr lang="en-US" dirty="0"/>
              <a:t>– $(selector).</a:t>
            </a:r>
            <a:r>
              <a:rPr lang="en-US" dirty="0" err="1"/>
              <a:t>slideDown</a:t>
            </a:r>
            <a:r>
              <a:rPr lang="en-US" dirty="0"/>
              <a:t>(</a:t>
            </a:r>
            <a:r>
              <a:rPr lang="en-US" dirty="0" err="1"/>
              <a:t>speed,callback</a:t>
            </a:r>
            <a:r>
              <a:rPr lang="en-US" dirty="0"/>
              <a:t>) </a:t>
            </a:r>
          </a:p>
          <a:p>
            <a:pPr marL="218282" lvl="1" indent="0">
              <a:buNone/>
            </a:pPr>
            <a:r>
              <a:rPr lang="en-US" dirty="0"/>
              <a:t>– $(selector).</a:t>
            </a:r>
            <a:r>
              <a:rPr lang="en-US" dirty="0" err="1"/>
              <a:t>slideToggle</a:t>
            </a:r>
            <a:r>
              <a:rPr lang="en-US" dirty="0"/>
              <a:t>(</a:t>
            </a:r>
            <a:r>
              <a:rPr lang="en-US" dirty="0" err="1"/>
              <a:t>speed,callback</a:t>
            </a:r>
            <a:r>
              <a:rPr lang="en-US" dirty="0"/>
              <a:t>)</a:t>
            </a:r>
            <a:endParaRPr lang="en-US" b="1" dirty="0"/>
          </a:p>
        </p:txBody>
      </p:sp>
    </p:spTree>
    <p:extLst>
      <p:ext uri="{BB962C8B-B14F-4D97-AF65-F5344CB8AC3E}">
        <p14:creationId xmlns:p14="http://schemas.microsoft.com/office/powerpoint/2010/main" val="266330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499" y="533136"/>
            <a:ext cx="9383661" cy="2857500"/>
          </a:xfrm>
        </p:spPr>
        <p:txBody>
          <a:bodyPr>
            <a:noAutofit/>
          </a:bodyPr>
          <a:lstStyle/>
          <a:p>
            <a:r>
              <a:rPr lang="en-US" dirty="0"/>
              <a:t>Document Object Model Manipulation</a:t>
            </a:r>
          </a:p>
        </p:txBody>
      </p:sp>
    </p:spTree>
    <p:extLst>
      <p:ext uri="{BB962C8B-B14F-4D97-AF65-F5344CB8AC3E}">
        <p14:creationId xmlns:p14="http://schemas.microsoft.com/office/powerpoint/2010/main" val="423590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891-65EF-4FCF-ABC7-CB87B5DC2CF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17280C7-DA73-4C53-BA52-E9D77C128137}"/>
              </a:ext>
            </a:extLst>
          </p:cNvPr>
          <p:cNvSpPr>
            <a:spLocks noGrp="1"/>
          </p:cNvSpPr>
          <p:nvPr>
            <p:ph idx="1"/>
          </p:nvPr>
        </p:nvSpPr>
        <p:spPr/>
        <p:txBody>
          <a:bodyPr/>
          <a:lstStyle/>
          <a:p>
            <a:r>
              <a:rPr lang="en-US" dirty="0"/>
              <a:t>jQuery and its features</a:t>
            </a:r>
          </a:p>
          <a:p>
            <a:pPr marL="0" indent="0">
              <a:buNone/>
            </a:pPr>
            <a:r>
              <a:rPr lang="en-US" dirty="0"/>
              <a:t>	-  Basic knowledge </a:t>
            </a:r>
          </a:p>
          <a:p>
            <a:pPr marL="0" indent="0">
              <a:buNone/>
            </a:pPr>
            <a:r>
              <a:rPr lang="en-US" dirty="0"/>
              <a:t>	- $.ajax, Defer and Promise </a:t>
            </a:r>
          </a:p>
        </p:txBody>
      </p:sp>
    </p:spTree>
    <p:extLst>
      <p:ext uri="{BB962C8B-B14F-4D97-AF65-F5344CB8AC3E}">
        <p14:creationId xmlns:p14="http://schemas.microsoft.com/office/powerpoint/2010/main" val="29997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DOM</a:t>
            </a:r>
          </a:p>
        </p:txBody>
      </p:sp>
      <p:sp>
        <p:nvSpPr>
          <p:cNvPr id="3" name="Content Placeholder 2"/>
          <p:cNvSpPr>
            <a:spLocks noGrp="1"/>
          </p:cNvSpPr>
          <p:nvPr>
            <p:ph idx="1"/>
          </p:nvPr>
        </p:nvSpPr>
        <p:spPr>
          <a:xfrm>
            <a:off x="571501" y="1714501"/>
            <a:ext cx="9334500" cy="4267729"/>
          </a:xfrm>
        </p:spPr>
        <p:txBody>
          <a:bodyPr>
            <a:normAutofit lnSpcReduction="10000"/>
          </a:bodyPr>
          <a:lstStyle/>
          <a:p>
            <a:r>
              <a:rPr lang="en-US" dirty="0"/>
              <a:t>When a web page is loaded, the browser creates a Document Object Model of the page</a:t>
            </a:r>
            <a:r>
              <a:rPr lang="en-US" altLang="en-US" dirty="0"/>
              <a:t>.</a:t>
            </a:r>
          </a:p>
          <a:p>
            <a:r>
              <a:rPr lang="en-US" dirty="0"/>
              <a:t>The HTML DOM is a standard object model and programming interface for HTML. </a:t>
            </a:r>
          </a:p>
          <a:p>
            <a:r>
              <a:rPr lang="en-US" dirty="0"/>
              <a:t>It defines:</a:t>
            </a:r>
          </a:p>
          <a:p>
            <a:pPr marL="707034" lvl="2" indent="-342900">
              <a:buFont typeface="Arial" panose="020B0604020202020204" pitchFamily="34" charset="0"/>
              <a:buChar char="-"/>
            </a:pPr>
            <a:r>
              <a:rPr lang="en-US" sz="2000" dirty="0"/>
              <a:t>The HTML elements as objects</a:t>
            </a:r>
          </a:p>
          <a:p>
            <a:pPr marL="707034" lvl="2" indent="-342900">
              <a:buFont typeface="Arial" panose="020B0604020202020204" pitchFamily="34" charset="0"/>
              <a:buChar char="-"/>
            </a:pPr>
            <a:r>
              <a:rPr lang="en-US" sz="2000" dirty="0"/>
              <a:t>The </a:t>
            </a:r>
            <a:r>
              <a:rPr lang="en-US" sz="2000" b="1" dirty="0"/>
              <a:t>properties</a:t>
            </a:r>
            <a:r>
              <a:rPr lang="en-US" sz="2000" dirty="0"/>
              <a:t> of all HTML elements</a:t>
            </a:r>
          </a:p>
          <a:p>
            <a:pPr marL="707034" lvl="2" indent="-342900">
              <a:buFont typeface="Arial" panose="020B0604020202020204" pitchFamily="34" charset="0"/>
              <a:buChar char="-"/>
            </a:pPr>
            <a:r>
              <a:rPr lang="en-US" sz="2000" dirty="0"/>
              <a:t>The </a:t>
            </a:r>
            <a:r>
              <a:rPr lang="en-US" sz="2000" b="1" dirty="0"/>
              <a:t>methods</a:t>
            </a:r>
            <a:r>
              <a:rPr lang="en-US" sz="2000" dirty="0"/>
              <a:t> to access all HTML elements</a:t>
            </a:r>
          </a:p>
          <a:p>
            <a:pPr marL="707034" lvl="2" indent="-342900">
              <a:buFont typeface="Arial" panose="020B0604020202020204" pitchFamily="34" charset="0"/>
              <a:buChar char="-"/>
            </a:pPr>
            <a:r>
              <a:rPr lang="en-US" sz="2000" dirty="0"/>
              <a:t>The </a:t>
            </a:r>
            <a:r>
              <a:rPr lang="en-US" sz="2000" b="1" dirty="0"/>
              <a:t>events</a:t>
            </a:r>
            <a:r>
              <a:rPr lang="en-US" sz="2000" dirty="0"/>
              <a:t> for all HTML elements</a:t>
            </a:r>
          </a:p>
          <a:p>
            <a:pPr marL="380604" indent="-342900"/>
            <a:r>
              <a:rPr lang="en-US" sz="2800" dirty="0"/>
              <a:t>For complete details on jQuery DOM manipulation, visit the </a:t>
            </a:r>
            <a:r>
              <a:rPr lang="en-US" sz="2800" u="sng" dirty="0"/>
              <a:t> http://api.jquery.com/category/manipulation/</a:t>
            </a:r>
            <a:endParaRPr lang="en-US" altLang="en-US" sz="2800" dirty="0"/>
          </a:p>
          <a:p>
            <a:pPr lvl="1"/>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419544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DOM</a:t>
            </a:r>
          </a:p>
        </p:txBody>
      </p:sp>
      <p:pic>
        <p:nvPicPr>
          <p:cNvPr id="14338" name="Picture 2" descr="Image result for dom object html">
            <a:extLst>
              <a:ext uri="{FF2B5EF4-FFF2-40B4-BE49-F238E27FC236}">
                <a16:creationId xmlns:a16="http://schemas.microsoft.com/office/drawing/2014/main" id="{AB054235-C2BB-4861-BDCB-8F81A6851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071" y="1580470"/>
            <a:ext cx="9356564" cy="427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9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Get Content and Attributes</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Three simple, but useful, jQuery methods for DOM manipulation are:</a:t>
            </a:r>
          </a:p>
          <a:p>
            <a:pPr lvl="1"/>
            <a:r>
              <a:rPr lang="en-US" dirty="0"/>
              <a:t>text() - Sets or returns the text content of selected elements</a:t>
            </a:r>
          </a:p>
          <a:p>
            <a:pPr lvl="1"/>
            <a:r>
              <a:rPr lang="en-US" dirty="0"/>
              <a:t>html() - Sets or returns the content of selected elements (including HTML markup)</a:t>
            </a:r>
          </a:p>
          <a:p>
            <a:pPr lvl="1"/>
            <a:r>
              <a:rPr lang="en-US" dirty="0" err="1"/>
              <a:t>val</a:t>
            </a:r>
            <a:r>
              <a:rPr lang="en-US" dirty="0"/>
              <a:t>() - Sets or returns the value of form fields</a:t>
            </a:r>
          </a:p>
          <a:p>
            <a:pPr marL="218282" lvl="1" indent="0">
              <a:buNone/>
            </a:pPr>
            <a:r>
              <a:rPr lang="en-US" dirty="0">
                <a:hlinkClick r:id="rId3"/>
              </a:rPr>
              <a:t>https://www.w3schools.com/jquery/tryit.asp?filename=tryjquery_dom_html_get</a:t>
            </a:r>
            <a:endParaRPr lang="en-US" dirty="0"/>
          </a:p>
          <a:p>
            <a:pPr marL="218282" lvl="1" indent="0">
              <a:buNone/>
            </a:pPr>
            <a:r>
              <a:rPr lang="en-US" dirty="0"/>
              <a:t>https://www.w3schools.com/jquery/tryit.asp?filename=tryjquery_dom_val_get</a:t>
            </a:r>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2710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Set Content and Attributes</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We will use the same three methods from the previous page to </a:t>
            </a:r>
            <a:r>
              <a:rPr lang="en-US" b="1" dirty="0"/>
              <a:t>set content</a:t>
            </a:r>
            <a:r>
              <a:rPr lang="en-US" dirty="0"/>
              <a:t>:</a:t>
            </a:r>
          </a:p>
          <a:p>
            <a:pPr lvl="1"/>
            <a:r>
              <a:rPr lang="en-US" dirty="0"/>
              <a:t>text() - Sets or returns the text content of selected elements</a:t>
            </a:r>
          </a:p>
          <a:p>
            <a:pPr lvl="1"/>
            <a:r>
              <a:rPr lang="en-US" dirty="0"/>
              <a:t>html() - Sets or returns the content of selected elements (including HTML markup)</a:t>
            </a:r>
          </a:p>
          <a:p>
            <a:pPr lvl="1"/>
            <a:r>
              <a:rPr lang="en-US" dirty="0" err="1"/>
              <a:t>val</a:t>
            </a:r>
            <a:r>
              <a:rPr lang="en-US" dirty="0"/>
              <a:t>() - Sets or returns the value of form fields</a:t>
            </a:r>
          </a:p>
          <a:p>
            <a:pPr marL="218282" lvl="1" indent="0">
              <a:buNone/>
            </a:pPr>
            <a:r>
              <a:rPr lang="en-US" dirty="0">
                <a:hlinkClick r:id="rId3"/>
              </a:rPr>
              <a:t>https://www.w3schools.com/jquery/tryit.asp?filename=tryjquery_dom_html_set</a:t>
            </a:r>
            <a:endParaRPr lang="en-US" dirty="0"/>
          </a:p>
          <a:p>
            <a:pPr marL="218282" lvl="1" indent="0">
              <a:buNone/>
            </a:pPr>
            <a:r>
              <a:rPr lang="en-US" dirty="0"/>
              <a:t>https://www.w3schools.com/jquery/tryit.asp?filename=tryjquery_dom_html_callback</a:t>
            </a:r>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423059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Set Content and Attributes (</a:t>
            </a:r>
            <a:r>
              <a:rPr lang="en-US" b="0" dirty="0" err="1"/>
              <a:t>cont</a:t>
            </a:r>
            <a:r>
              <a:rPr lang="en-US" b="0" dirty="0"/>
              <a:t>)</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A Callback Function for text(), html(), and </a:t>
            </a:r>
            <a:r>
              <a:rPr lang="en-US" dirty="0" err="1"/>
              <a:t>val</a:t>
            </a:r>
            <a:r>
              <a:rPr lang="en-US" dirty="0"/>
              <a:t>()</a:t>
            </a:r>
          </a:p>
          <a:p>
            <a:pPr lvl="1">
              <a:buFontTx/>
              <a:buChar char="-"/>
            </a:pPr>
            <a:r>
              <a:rPr lang="en-US" dirty="0"/>
              <a:t>Has 2 parameter : current index and original (old) value.</a:t>
            </a:r>
          </a:p>
          <a:p>
            <a:pPr lvl="1">
              <a:buFontTx/>
              <a:buChar char="-"/>
            </a:pPr>
            <a:r>
              <a:rPr lang="en-US" dirty="0"/>
              <a:t>Return a new value which wish to use for the function.</a:t>
            </a:r>
          </a:p>
          <a:p>
            <a:pPr marL="218282" lvl="1" indent="0">
              <a:buNone/>
            </a:pPr>
            <a:endParaRPr lang="en-US" dirty="0"/>
          </a:p>
          <a:p>
            <a:pPr marL="218282" lvl="1" indent="0">
              <a:buNone/>
            </a:pPr>
            <a:endParaRPr lang="en-US" dirty="0"/>
          </a:p>
          <a:p>
            <a:pPr marL="218282" lvl="1" indent="0">
              <a:buNone/>
            </a:pPr>
            <a:r>
              <a:rPr lang="en-US" dirty="0">
                <a:hlinkClick r:id="rId3"/>
              </a:rPr>
              <a:t>https://www.w3schools.com/jquery/tryit.asp?filename=tryjquery_dom_html_callback</a:t>
            </a:r>
            <a:endParaRPr lang="en-US" dirty="0"/>
          </a:p>
          <a:p>
            <a:pPr marL="218282" lvl="1" indent="0">
              <a:buNone/>
            </a:pPr>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88783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Add / Remove Elements</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We will look at four jQuery methods that are used to add new content:</a:t>
            </a:r>
          </a:p>
          <a:p>
            <a:pPr lvl="1"/>
            <a:r>
              <a:rPr lang="en-US" dirty="0"/>
              <a:t>append() - Inserts content at the end of the selected elements</a:t>
            </a:r>
          </a:p>
          <a:p>
            <a:pPr lvl="1"/>
            <a:r>
              <a:rPr lang="en-US" dirty="0"/>
              <a:t>prepend() - Inserts content at the beginning of the selected elements</a:t>
            </a:r>
          </a:p>
          <a:p>
            <a:pPr lvl="1"/>
            <a:r>
              <a:rPr lang="en-US" dirty="0"/>
              <a:t>after() - Inserts content after the selected elements</a:t>
            </a:r>
          </a:p>
          <a:p>
            <a:pPr lvl="1"/>
            <a:r>
              <a:rPr lang="en-US" dirty="0"/>
              <a:t>before() - Inserts content before the selected elements</a:t>
            </a:r>
          </a:p>
          <a:p>
            <a:r>
              <a:rPr lang="en-US" dirty="0"/>
              <a:t>To remove elements and content, there are mainly two jQuery methods:</a:t>
            </a:r>
          </a:p>
          <a:p>
            <a:pPr lvl="1"/>
            <a:r>
              <a:rPr lang="en-US" dirty="0"/>
              <a:t>remove() - Removes the selected element (and its child elements)</a:t>
            </a:r>
          </a:p>
          <a:p>
            <a:pPr lvl="1"/>
            <a:r>
              <a:rPr lang="en-US" dirty="0"/>
              <a:t>empty() - Removes the child elements from the selected element</a:t>
            </a:r>
          </a:p>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68056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Get and Set CSS Classes</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jQuery has several methods for CSS manipulation. We will look at the following methods:</a:t>
            </a:r>
          </a:p>
          <a:p>
            <a:pPr lvl="1"/>
            <a:r>
              <a:rPr lang="en-US" sz="2400" dirty="0" err="1"/>
              <a:t>addClass</a:t>
            </a:r>
            <a:r>
              <a:rPr lang="en-US" sz="2400" dirty="0"/>
              <a:t>() - Adds one or more classes to the selected elements</a:t>
            </a:r>
          </a:p>
          <a:p>
            <a:pPr lvl="1"/>
            <a:r>
              <a:rPr lang="en-US" sz="2400" dirty="0" err="1"/>
              <a:t>removeClass</a:t>
            </a:r>
            <a:r>
              <a:rPr lang="en-US" sz="2400" dirty="0"/>
              <a:t>() - Removes one or more classes from the selected elements</a:t>
            </a:r>
          </a:p>
          <a:p>
            <a:pPr lvl="1"/>
            <a:r>
              <a:rPr lang="en-US" sz="2400" dirty="0" err="1"/>
              <a:t>toggleClass</a:t>
            </a:r>
            <a:r>
              <a:rPr lang="en-US" sz="2400" dirty="0"/>
              <a:t>() - Toggles between adding/removing classes from the selected elements</a:t>
            </a:r>
          </a:p>
          <a:p>
            <a:pPr lvl="1"/>
            <a:r>
              <a:rPr lang="en-US" sz="2400" dirty="0" err="1"/>
              <a:t>css</a:t>
            </a:r>
            <a:r>
              <a:rPr lang="en-US" sz="2400" dirty="0"/>
              <a:t>() - Sets or returns the style attribute</a:t>
            </a:r>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213474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Dimensions</a:t>
            </a:r>
          </a:p>
        </p:txBody>
      </p:sp>
      <p:sp>
        <p:nvSpPr>
          <p:cNvPr id="3" name="Content Placeholder 2"/>
          <p:cNvSpPr>
            <a:spLocks noGrp="1"/>
          </p:cNvSpPr>
          <p:nvPr>
            <p:ph idx="1"/>
          </p:nvPr>
        </p:nvSpPr>
        <p:spPr>
          <a:xfrm>
            <a:off x="488021" y="1295135"/>
            <a:ext cx="9334500" cy="4267729"/>
          </a:xfrm>
        </p:spPr>
        <p:txBody>
          <a:bodyPr>
            <a:normAutofit/>
          </a:bodyPr>
          <a:lstStyle/>
          <a:p>
            <a:r>
              <a:rPr lang="en-US" dirty="0"/>
              <a:t>jQuery has several important methods for working with dimensions:</a:t>
            </a:r>
          </a:p>
          <a:p>
            <a:pPr lvl="1"/>
            <a:r>
              <a:rPr lang="en-US" dirty="0"/>
              <a:t>width()</a:t>
            </a:r>
          </a:p>
          <a:p>
            <a:pPr lvl="1"/>
            <a:r>
              <a:rPr lang="en-US" dirty="0"/>
              <a:t>height()</a:t>
            </a:r>
          </a:p>
          <a:p>
            <a:pPr lvl="1"/>
            <a:r>
              <a:rPr lang="en-US" dirty="0" err="1"/>
              <a:t>innerWidth</a:t>
            </a:r>
            <a:r>
              <a:rPr lang="en-US" dirty="0"/>
              <a:t>()</a:t>
            </a:r>
          </a:p>
          <a:p>
            <a:pPr lvl="1"/>
            <a:r>
              <a:rPr lang="en-US" dirty="0" err="1"/>
              <a:t>innerHeight</a:t>
            </a:r>
            <a:r>
              <a:rPr lang="en-US" dirty="0"/>
              <a:t>()</a:t>
            </a:r>
          </a:p>
          <a:p>
            <a:pPr lvl="1"/>
            <a:r>
              <a:rPr lang="en-US" dirty="0" err="1"/>
              <a:t>outerWidth</a:t>
            </a:r>
            <a:r>
              <a:rPr lang="en-US" dirty="0"/>
              <a:t>()</a:t>
            </a:r>
          </a:p>
          <a:p>
            <a:pPr lvl="1"/>
            <a:r>
              <a:rPr lang="en-US" dirty="0" err="1"/>
              <a:t>outerHeight</a:t>
            </a:r>
            <a:r>
              <a:rPr lang="en-US" dirty="0"/>
              <a:t>()</a:t>
            </a:r>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pic>
        <p:nvPicPr>
          <p:cNvPr id="14338" name="Picture 2" descr="jQuery Dimensions">
            <a:extLst>
              <a:ext uri="{FF2B5EF4-FFF2-40B4-BE49-F238E27FC236}">
                <a16:creationId xmlns:a16="http://schemas.microsoft.com/office/drawing/2014/main" id="{34BDE87C-9EE5-4D36-BA07-73AD05633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803" y="1887897"/>
            <a:ext cx="4648200" cy="408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43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$.ajax()</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082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with traditional web?</a:t>
            </a:r>
          </a:p>
        </p:txBody>
      </p:sp>
      <p:sp>
        <p:nvSpPr>
          <p:cNvPr id="5" name="Content Placeholder 4"/>
          <p:cNvSpPr>
            <a:spLocks noGrp="1"/>
          </p:cNvSpPr>
          <p:nvPr>
            <p:ph idx="1"/>
          </p:nvPr>
        </p:nvSpPr>
        <p:spPr/>
        <p:txBody>
          <a:bodyPr>
            <a:normAutofit/>
          </a:bodyPr>
          <a:lstStyle/>
          <a:p>
            <a:r>
              <a:rPr lang="en-US" dirty="0"/>
              <a:t>In traditional web, to get information from server:</a:t>
            </a:r>
          </a:p>
          <a:p>
            <a:pPr lvl="1"/>
            <a:r>
              <a:rPr lang="en-US" dirty="0"/>
              <a:t>Make html form</a:t>
            </a:r>
          </a:p>
          <a:p>
            <a:pPr lvl="1"/>
            <a:r>
              <a:rPr lang="en-US" dirty="0"/>
              <a:t>GET or POST data to the server (like Submit button)</a:t>
            </a:r>
          </a:p>
          <a:p>
            <a:pPr lvl="1"/>
            <a:r>
              <a:rPr lang="en-US" dirty="0"/>
              <a:t>The browser loads a result page.</a:t>
            </a:r>
          </a:p>
          <a:p>
            <a:endParaRPr lang="en-US" dirty="0"/>
          </a:p>
          <a:p>
            <a:r>
              <a:rPr lang="en-US" dirty="0"/>
              <a:t>Traditional web app run slowly  and tend to be less user friendly.</a:t>
            </a:r>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EC65-0EF3-46B5-A875-8936AA1A29C6}"/>
              </a:ext>
            </a:extLst>
          </p:cNvPr>
          <p:cNvSpPr>
            <a:spLocks noGrp="1"/>
          </p:cNvSpPr>
          <p:nvPr>
            <p:ph type="title"/>
          </p:nvPr>
        </p:nvSpPr>
        <p:spPr/>
        <p:txBody>
          <a:bodyPr>
            <a:normAutofit/>
          </a:bodyPr>
          <a:lstStyle/>
          <a:p>
            <a:r>
              <a:rPr lang="en-US" dirty="0"/>
              <a:t>PREREQUISITE</a:t>
            </a:r>
          </a:p>
        </p:txBody>
      </p:sp>
      <p:sp>
        <p:nvSpPr>
          <p:cNvPr id="3" name="Content Placeholder 2">
            <a:extLst>
              <a:ext uri="{FF2B5EF4-FFF2-40B4-BE49-F238E27FC236}">
                <a16:creationId xmlns:a16="http://schemas.microsoft.com/office/drawing/2014/main" id="{B1C959A3-25D4-46BB-9A48-01467BD14ECE}"/>
              </a:ext>
            </a:extLst>
          </p:cNvPr>
          <p:cNvSpPr>
            <a:spLocks noGrp="1"/>
          </p:cNvSpPr>
          <p:nvPr>
            <p:ph idx="1"/>
          </p:nvPr>
        </p:nvSpPr>
        <p:spPr/>
        <p:txBody>
          <a:bodyPr/>
          <a:lstStyle/>
          <a:p>
            <a:r>
              <a:rPr lang="en-US" dirty="0"/>
              <a:t>Have knowledge  </a:t>
            </a:r>
          </a:p>
          <a:p>
            <a:pPr marL="218282" lvl="1" indent="0">
              <a:buNone/>
            </a:pPr>
            <a:r>
              <a:rPr lang="en-US" dirty="0"/>
              <a:t>– Html(5), </a:t>
            </a:r>
            <a:r>
              <a:rPr lang="en-US" dirty="0" err="1"/>
              <a:t>Css</a:t>
            </a:r>
            <a:r>
              <a:rPr lang="en-US" dirty="0"/>
              <a:t>(3), JavaScript</a:t>
            </a:r>
          </a:p>
          <a:p>
            <a:pPr marL="218282" lvl="1" indent="0">
              <a:buNone/>
            </a:pPr>
            <a:r>
              <a:rPr lang="en-US" dirty="0"/>
              <a:t>– Editor: VS, Eclipse, Notepad++, Brackets, … </a:t>
            </a:r>
          </a:p>
          <a:p>
            <a:pPr marL="218282" lvl="1" indent="0">
              <a:buNone/>
            </a:pPr>
            <a:r>
              <a:rPr lang="en-US" dirty="0"/>
              <a:t>– Developer tool: Firebug (Firefox), Chrome developer tool…</a:t>
            </a:r>
          </a:p>
        </p:txBody>
      </p:sp>
    </p:spTree>
    <p:extLst>
      <p:ext uri="{BB962C8B-B14F-4D97-AF65-F5344CB8AC3E}">
        <p14:creationId xmlns:p14="http://schemas.microsoft.com/office/powerpoint/2010/main" val="356106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Ajax come in?</a:t>
            </a:r>
          </a:p>
        </p:txBody>
      </p:sp>
      <p:sp>
        <p:nvSpPr>
          <p:cNvPr id="5" name="Content Placeholder 4"/>
          <p:cNvSpPr>
            <a:spLocks noGrp="1"/>
          </p:cNvSpPr>
          <p:nvPr>
            <p:ph idx="1"/>
          </p:nvPr>
        </p:nvSpPr>
        <p:spPr/>
        <p:txBody>
          <a:bodyPr>
            <a:noAutofit/>
          </a:bodyPr>
          <a:lstStyle/>
          <a:p>
            <a:r>
              <a:rPr lang="en-US" dirty="0"/>
              <a:t>AJAX = Asynchronous JavaScript and XML</a:t>
            </a:r>
          </a:p>
          <a:p>
            <a:r>
              <a:rPr lang="en-US" dirty="0"/>
              <a:t>Update a web page without reloading the page</a:t>
            </a:r>
          </a:p>
          <a:p>
            <a:r>
              <a:rPr lang="en-US" dirty="0"/>
              <a:t>Request data from a server - after the page has loaded</a:t>
            </a:r>
          </a:p>
          <a:p>
            <a:r>
              <a:rPr lang="en-US" dirty="0"/>
              <a:t>Receive data from a server - after the page has loaded</a:t>
            </a:r>
          </a:p>
          <a:p>
            <a:r>
              <a:rPr lang="en-US" dirty="0"/>
              <a:t>Send data to a server - in the background</a:t>
            </a:r>
          </a:p>
        </p:txBody>
      </p:sp>
      <p:pic>
        <p:nvPicPr>
          <p:cNvPr id="2" name="Picture 1"/>
          <p:cNvPicPr>
            <a:picLocks noChangeAspect="1"/>
          </p:cNvPicPr>
          <p:nvPr/>
        </p:nvPicPr>
        <p:blipFill>
          <a:blip r:embed="rId3"/>
          <a:stretch>
            <a:fillRect/>
          </a:stretch>
        </p:blipFill>
        <p:spPr>
          <a:xfrm>
            <a:off x="8403598" y="296741"/>
            <a:ext cx="3004805" cy="1417760"/>
          </a:xfrm>
          <a:prstGeom prst="rect">
            <a:avLst/>
          </a:prstGeom>
        </p:spPr>
      </p:pic>
    </p:spTree>
    <p:extLst>
      <p:ext uri="{BB962C8B-B14F-4D97-AF65-F5344CB8AC3E}">
        <p14:creationId xmlns:p14="http://schemas.microsoft.com/office/powerpoint/2010/main" val="40258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send request</a:t>
            </a:r>
          </a:p>
        </p:txBody>
      </p:sp>
      <p:sp>
        <p:nvSpPr>
          <p:cNvPr id="3" name="Content Placeholder 2"/>
          <p:cNvSpPr>
            <a:spLocks noGrp="1"/>
          </p:cNvSpPr>
          <p:nvPr>
            <p:ph idx="1"/>
          </p:nvPr>
        </p:nvSpPr>
        <p:spPr>
          <a:xfrm>
            <a:off x="571500" y="1441896"/>
            <a:ext cx="9334500" cy="4267729"/>
          </a:xfrm>
        </p:spPr>
        <p:txBody>
          <a:bodyPr>
            <a:normAutofit/>
          </a:bodyPr>
          <a:lstStyle/>
          <a:p>
            <a:r>
              <a:rPr lang="en-US" dirty="0"/>
              <a:t>Create </a:t>
            </a:r>
            <a:r>
              <a:rPr lang="en-US" dirty="0" err="1"/>
              <a:t>XmlHttpRequest</a:t>
            </a:r>
            <a:r>
              <a:rPr lang="en-US" dirty="0"/>
              <a:t> object</a:t>
            </a:r>
          </a:p>
          <a:p>
            <a:endParaRPr lang="en-US" dirty="0"/>
          </a:p>
          <a:p>
            <a:endParaRPr lang="en-US" dirty="0"/>
          </a:p>
          <a:p>
            <a:r>
              <a:rPr lang="en-US" dirty="0"/>
              <a:t>Send request to server</a:t>
            </a:r>
          </a:p>
          <a:p>
            <a:endParaRPr lang="en-US" dirty="0"/>
          </a:p>
        </p:txBody>
      </p:sp>
      <p:pic>
        <p:nvPicPr>
          <p:cNvPr id="6" name="Picture 5"/>
          <p:cNvPicPr>
            <a:picLocks noChangeAspect="1"/>
          </p:cNvPicPr>
          <p:nvPr/>
        </p:nvPicPr>
        <p:blipFill>
          <a:blip r:embed="rId3"/>
          <a:stretch>
            <a:fillRect/>
          </a:stretch>
        </p:blipFill>
        <p:spPr>
          <a:xfrm>
            <a:off x="571500" y="2018339"/>
            <a:ext cx="4723398" cy="666833"/>
          </a:xfrm>
          <a:prstGeom prst="rect">
            <a:avLst/>
          </a:prstGeom>
        </p:spPr>
      </p:pic>
      <p:pic>
        <p:nvPicPr>
          <p:cNvPr id="8" name="Picture 7"/>
          <p:cNvPicPr>
            <a:picLocks noChangeAspect="1"/>
          </p:cNvPicPr>
          <p:nvPr/>
        </p:nvPicPr>
        <p:blipFill>
          <a:blip r:embed="rId4"/>
          <a:stretch>
            <a:fillRect/>
          </a:stretch>
        </p:blipFill>
        <p:spPr>
          <a:xfrm>
            <a:off x="571500" y="3461013"/>
            <a:ext cx="7534831" cy="2677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example</a:t>
            </a:r>
          </a:p>
        </p:txBody>
      </p:sp>
      <p:pic>
        <p:nvPicPr>
          <p:cNvPr id="4" name="Picture 3"/>
          <p:cNvPicPr>
            <a:picLocks noChangeAspect="1"/>
          </p:cNvPicPr>
          <p:nvPr/>
        </p:nvPicPr>
        <p:blipFill>
          <a:blip r:embed="rId3"/>
          <a:stretch>
            <a:fillRect/>
          </a:stretch>
        </p:blipFill>
        <p:spPr>
          <a:xfrm>
            <a:off x="2271253" y="2710194"/>
            <a:ext cx="7177396" cy="2786114"/>
          </a:xfrm>
          <a:prstGeom prst="rect">
            <a:avLst/>
          </a:prstGeom>
        </p:spPr>
      </p:pic>
      <p:pic>
        <p:nvPicPr>
          <p:cNvPr id="6" name="Picture 5"/>
          <p:cNvPicPr>
            <a:picLocks noChangeAspect="1"/>
          </p:cNvPicPr>
          <p:nvPr/>
        </p:nvPicPr>
        <p:blipFill>
          <a:blip r:embed="rId4"/>
          <a:stretch>
            <a:fillRect/>
          </a:stretch>
        </p:blipFill>
        <p:spPr>
          <a:xfrm>
            <a:off x="2271253" y="1381861"/>
            <a:ext cx="7177396" cy="10477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AJAX load() Method</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For complete details on jQuery - Ajax, visit the </a:t>
            </a:r>
            <a:r>
              <a:rPr lang="en-US" dirty="0">
                <a:hlinkClick r:id="rId3"/>
              </a:rPr>
              <a:t>http://api.jquery.com/jQuery.ajax</a:t>
            </a:r>
            <a:endParaRPr lang="en-US" dirty="0"/>
          </a:p>
          <a:p>
            <a:r>
              <a:rPr lang="en-US" dirty="0"/>
              <a:t>The jQuery load() method is a simple, but powerful AJAX method.</a:t>
            </a:r>
          </a:p>
          <a:p>
            <a:r>
              <a:rPr lang="en-US" dirty="0"/>
              <a:t>The load() method loads data from a server and puts the returned data into the selected element.</a:t>
            </a:r>
          </a:p>
          <a:p>
            <a:pPr marL="0" indent="0">
              <a:buNone/>
            </a:pPr>
            <a:endParaRPr lang="en-US" dirty="0"/>
          </a:p>
          <a:p>
            <a:endParaRPr lang="en-US" dirty="0"/>
          </a:p>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pic>
        <p:nvPicPr>
          <p:cNvPr id="6" name="Picture 5">
            <a:extLst>
              <a:ext uri="{FF2B5EF4-FFF2-40B4-BE49-F238E27FC236}">
                <a16:creationId xmlns:a16="http://schemas.microsoft.com/office/drawing/2014/main" id="{E0308301-33D7-4E42-B68B-79AA0007DC10}"/>
              </a:ext>
            </a:extLst>
          </p:cNvPr>
          <p:cNvPicPr>
            <a:picLocks noChangeAspect="1"/>
          </p:cNvPicPr>
          <p:nvPr/>
        </p:nvPicPr>
        <p:blipFill>
          <a:blip r:embed="rId4"/>
          <a:stretch>
            <a:fillRect/>
          </a:stretch>
        </p:blipFill>
        <p:spPr>
          <a:xfrm>
            <a:off x="571500" y="4058375"/>
            <a:ext cx="8455024" cy="1403641"/>
          </a:xfrm>
          <a:prstGeom prst="rect">
            <a:avLst/>
          </a:prstGeom>
        </p:spPr>
      </p:pic>
    </p:spTree>
    <p:extLst>
      <p:ext uri="{BB962C8B-B14F-4D97-AF65-F5344CB8AC3E}">
        <p14:creationId xmlns:p14="http://schemas.microsoft.com/office/powerpoint/2010/main" val="164936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AJAX load() Method (</a:t>
            </a:r>
            <a:r>
              <a:rPr lang="en-US" b="0" dirty="0" err="1"/>
              <a:t>cont</a:t>
            </a:r>
            <a:r>
              <a:rPr lang="en-US" b="0" dirty="0"/>
              <a:t>)</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The optional callback parameter specifies a callback function to run when the load() method is completed. The callback function can have different parameters:</a:t>
            </a:r>
          </a:p>
          <a:p>
            <a:pPr lvl="1"/>
            <a:r>
              <a:rPr lang="en-US" dirty="0" err="1"/>
              <a:t>responseTxt</a:t>
            </a:r>
            <a:r>
              <a:rPr lang="en-US" dirty="0"/>
              <a:t> - contains the resulting content if the call succeeds</a:t>
            </a:r>
          </a:p>
          <a:p>
            <a:pPr lvl="1"/>
            <a:r>
              <a:rPr lang="en-US" dirty="0" err="1"/>
              <a:t>statusTxt</a:t>
            </a:r>
            <a:r>
              <a:rPr lang="en-US" dirty="0"/>
              <a:t> - contains the status of the call</a:t>
            </a:r>
          </a:p>
          <a:p>
            <a:pPr lvl="1"/>
            <a:r>
              <a:rPr lang="en-US" dirty="0" err="1"/>
              <a:t>xhr</a:t>
            </a:r>
            <a:r>
              <a:rPr lang="en-US" dirty="0"/>
              <a:t> - contains the </a:t>
            </a:r>
            <a:r>
              <a:rPr lang="en-US" dirty="0" err="1"/>
              <a:t>XMLHttpRequest</a:t>
            </a:r>
            <a:r>
              <a:rPr lang="en-US" dirty="0"/>
              <a:t> object</a:t>
            </a:r>
          </a:p>
          <a:p>
            <a:pPr marL="0" indent="0">
              <a:buNone/>
            </a:pPr>
            <a:r>
              <a:rPr lang="en-US" dirty="0">
                <a:hlinkClick r:id="rId3"/>
              </a:rPr>
              <a:t>https://www.w3schools.com/jquery/tryit.asp?filename=tryjquery_ajax_load_callback</a:t>
            </a:r>
            <a:endParaRPr lang="en-US" dirty="0"/>
          </a:p>
          <a:p>
            <a:pPr marL="0" indent="0">
              <a:buNone/>
            </a:pPr>
            <a:endParaRPr lang="en-US" dirty="0"/>
          </a:p>
          <a:p>
            <a:pPr marL="0" indent="0">
              <a:buNone/>
            </a:pPr>
            <a:r>
              <a:rPr lang="en-US" dirty="0">
                <a:hlinkClick r:id="rId4"/>
              </a:rPr>
              <a:t>https://learn.jquery.com/ajax/jquery-ajax-methods/</a:t>
            </a: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326536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 AJAX get() and post() Methods</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Two commonly used methods for a request-response between a client and server are: GET and POST.</a:t>
            </a:r>
          </a:p>
          <a:p>
            <a:pPr lvl="1"/>
            <a:r>
              <a:rPr lang="en-US" b="1" dirty="0"/>
              <a:t>GET</a:t>
            </a:r>
            <a:r>
              <a:rPr lang="en-US" dirty="0"/>
              <a:t> - Requests data from a specified resource</a:t>
            </a:r>
          </a:p>
          <a:p>
            <a:pPr lvl="1"/>
            <a:r>
              <a:rPr lang="en-US" b="1" dirty="0"/>
              <a:t>POST</a:t>
            </a:r>
            <a:r>
              <a:rPr lang="en-US" dirty="0"/>
              <a:t> - Submits data to be processed to a specified resource</a:t>
            </a:r>
          </a:p>
          <a:p>
            <a:pPr lvl="1"/>
            <a:r>
              <a:rPr lang="en-US" dirty="0"/>
              <a:t>GET is basically used for just getting (retrieving) some data from the server. </a:t>
            </a:r>
            <a:r>
              <a:rPr lang="en-US" b="1" dirty="0"/>
              <a:t>Note:</a:t>
            </a:r>
            <a:r>
              <a:rPr lang="en-US" dirty="0"/>
              <a:t> The GET method may return cached data.</a:t>
            </a:r>
          </a:p>
          <a:p>
            <a:pPr lvl="1"/>
            <a:r>
              <a:rPr lang="en-US" dirty="0"/>
              <a:t>POST can also be used to get some data from the server. However, the POST method NEVER caches data, and is often used to send data along with the request.</a:t>
            </a:r>
          </a:p>
          <a:p>
            <a:pPr marL="0" indent="0">
              <a:buNone/>
            </a:pPr>
            <a:endParaRPr lang="en-US" dirty="0"/>
          </a:p>
          <a:p>
            <a:endParaRPr lang="en-US" dirty="0"/>
          </a:p>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395840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$.get() Method</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The $.get() method requests data from the server with an HTTP GET request.</a:t>
            </a:r>
          </a:p>
          <a:p>
            <a:endParaRPr lang="en-US" dirty="0"/>
          </a:p>
          <a:p>
            <a:pPr lvl="1"/>
            <a:endParaRPr lang="en-US" b="1" dirty="0"/>
          </a:p>
          <a:p>
            <a:pPr lvl="1"/>
            <a:endParaRPr lang="en-US" b="1" dirty="0"/>
          </a:p>
          <a:p>
            <a:pPr lvl="1"/>
            <a:endParaRPr lang="en-US" dirty="0"/>
          </a:p>
          <a:p>
            <a:pPr lvl="1"/>
            <a:r>
              <a:rPr lang="en-US" dirty="0"/>
              <a:t>The required URL parameter specifies the URL you wish to request.</a:t>
            </a:r>
          </a:p>
          <a:p>
            <a:pPr lvl="1"/>
            <a:r>
              <a:rPr lang="en-US" dirty="0"/>
              <a:t>The optional callback parameter is the name of a function to be executed if the request succeeds.</a:t>
            </a:r>
          </a:p>
          <a:p>
            <a:pPr marL="0" indent="0">
              <a:buNone/>
            </a:pPr>
            <a:endParaRPr lang="en-US" dirty="0"/>
          </a:p>
          <a:p>
            <a:endParaRPr lang="en-US" dirty="0"/>
          </a:p>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pic>
        <p:nvPicPr>
          <p:cNvPr id="6" name="Picture 5">
            <a:extLst>
              <a:ext uri="{FF2B5EF4-FFF2-40B4-BE49-F238E27FC236}">
                <a16:creationId xmlns:a16="http://schemas.microsoft.com/office/drawing/2014/main" id="{41F18129-E188-412E-AD45-013733120F70}"/>
              </a:ext>
            </a:extLst>
          </p:cNvPr>
          <p:cNvPicPr>
            <a:picLocks noChangeAspect="1"/>
          </p:cNvPicPr>
          <p:nvPr/>
        </p:nvPicPr>
        <p:blipFill>
          <a:blip r:embed="rId3"/>
          <a:stretch>
            <a:fillRect/>
          </a:stretch>
        </p:blipFill>
        <p:spPr>
          <a:xfrm>
            <a:off x="845713" y="2537423"/>
            <a:ext cx="3543407" cy="1437169"/>
          </a:xfrm>
          <a:prstGeom prst="rect">
            <a:avLst/>
          </a:prstGeom>
        </p:spPr>
      </p:pic>
    </p:spTree>
    <p:extLst>
      <p:ext uri="{BB962C8B-B14F-4D97-AF65-F5344CB8AC3E}">
        <p14:creationId xmlns:p14="http://schemas.microsoft.com/office/powerpoint/2010/main" val="217602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$.post() Method</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The $.post() method requests data from the server using an HTTP POST request.</a:t>
            </a:r>
          </a:p>
          <a:p>
            <a:endParaRPr lang="en-US" dirty="0"/>
          </a:p>
          <a:p>
            <a:pPr lvl="1"/>
            <a:endParaRPr lang="en-US" b="1" dirty="0"/>
          </a:p>
          <a:p>
            <a:pPr lvl="1"/>
            <a:endParaRPr lang="en-US" b="1" dirty="0"/>
          </a:p>
          <a:p>
            <a:pPr lvl="1"/>
            <a:endParaRPr lang="en-US" dirty="0"/>
          </a:p>
          <a:p>
            <a:pPr lvl="1"/>
            <a:r>
              <a:rPr lang="en-US" dirty="0"/>
              <a:t>The required URL parameter specifies the URL you wish to request.</a:t>
            </a:r>
          </a:p>
          <a:p>
            <a:pPr lvl="1"/>
            <a:r>
              <a:rPr lang="en-US" dirty="0"/>
              <a:t>The optional data parameter specifies some data to send along with the request.</a:t>
            </a:r>
          </a:p>
          <a:p>
            <a:pPr lvl="1"/>
            <a:r>
              <a:rPr lang="en-US" dirty="0"/>
              <a:t>The optional callback parameter is the name of a function to be executed if the request succeeds.</a:t>
            </a:r>
          </a:p>
          <a:p>
            <a:pPr marL="0" indent="0">
              <a:buNone/>
            </a:pPr>
            <a:endParaRPr lang="en-US" dirty="0"/>
          </a:p>
          <a:p>
            <a:endParaRPr lang="en-US" dirty="0"/>
          </a:p>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pic>
        <p:nvPicPr>
          <p:cNvPr id="5" name="Picture 4">
            <a:extLst>
              <a:ext uri="{FF2B5EF4-FFF2-40B4-BE49-F238E27FC236}">
                <a16:creationId xmlns:a16="http://schemas.microsoft.com/office/drawing/2014/main" id="{9FA7F81A-0079-45B0-A981-551AA06DF7E3}"/>
              </a:ext>
            </a:extLst>
          </p:cNvPr>
          <p:cNvPicPr>
            <a:picLocks noChangeAspect="1"/>
          </p:cNvPicPr>
          <p:nvPr/>
        </p:nvPicPr>
        <p:blipFill>
          <a:blip r:embed="rId3"/>
          <a:stretch>
            <a:fillRect/>
          </a:stretch>
        </p:blipFill>
        <p:spPr>
          <a:xfrm>
            <a:off x="754246" y="2684484"/>
            <a:ext cx="4268858" cy="1229148"/>
          </a:xfrm>
          <a:prstGeom prst="rect">
            <a:avLst/>
          </a:prstGeom>
        </p:spPr>
      </p:pic>
    </p:spTree>
    <p:extLst>
      <p:ext uri="{BB962C8B-B14F-4D97-AF65-F5344CB8AC3E}">
        <p14:creationId xmlns:p14="http://schemas.microsoft.com/office/powerpoint/2010/main" val="423573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Defer and Promise</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456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$.DEFERRED</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3 important methods </a:t>
            </a:r>
          </a:p>
          <a:p>
            <a:pPr lvl="1"/>
            <a:r>
              <a:rPr lang="en-US" dirty="0"/>
              <a:t>.resolve()</a:t>
            </a:r>
          </a:p>
          <a:p>
            <a:pPr lvl="1"/>
            <a:r>
              <a:rPr lang="en-US" dirty="0"/>
              <a:t>.reject()</a:t>
            </a:r>
          </a:p>
          <a:p>
            <a:pPr lvl="1"/>
            <a:r>
              <a:rPr lang="en-US" dirty="0"/>
              <a:t>.promise()</a:t>
            </a:r>
          </a:p>
          <a:p>
            <a:r>
              <a:rPr lang="en-US" dirty="0"/>
              <a:t> 3 important events to attach a callback </a:t>
            </a:r>
          </a:p>
          <a:p>
            <a:pPr lvl="1"/>
            <a:r>
              <a:rPr lang="en-US" dirty="0"/>
              <a:t>.done() </a:t>
            </a:r>
          </a:p>
          <a:p>
            <a:pPr lvl="1"/>
            <a:r>
              <a:rPr lang="en-US" dirty="0"/>
              <a:t>.fail() </a:t>
            </a:r>
          </a:p>
          <a:p>
            <a:pPr lvl="1"/>
            <a:r>
              <a:rPr lang="en-US" dirty="0"/>
              <a:t>.always()</a:t>
            </a:r>
          </a:p>
          <a:p>
            <a:endParaRPr lang="en-US" dirty="0"/>
          </a:p>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89081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446-7DD1-4873-8140-DB5DD0064757}"/>
              </a:ext>
            </a:extLst>
          </p:cNvPr>
          <p:cNvSpPr>
            <a:spLocks noGrp="1"/>
          </p:cNvSpPr>
          <p:nvPr>
            <p:ph type="title"/>
          </p:nvPr>
        </p:nvSpPr>
        <p:spPr/>
        <p:txBody>
          <a:bodyPr/>
          <a:lstStyle/>
          <a:p>
            <a:r>
              <a:rPr lang="en-US" dirty="0"/>
              <a:t>ASSESSMENT DISCIPLINES &amp; TIMETABLE </a:t>
            </a:r>
            <a:br>
              <a:rPr lang="en-US" dirty="0"/>
            </a:br>
            <a:endParaRPr lang="en-US" dirty="0"/>
          </a:p>
        </p:txBody>
      </p:sp>
      <p:sp>
        <p:nvSpPr>
          <p:cNvPr id="3" name="Content Placeholder 2">
            <a:extLst>
              <a:ext uri="{FF2B5EF4-FFF2-40B4-BE49-F238E27FC236}">
                <a16:creationId xmlns:a16="http://schemas.microsoft.com/office/drawing/2014/main" id="{3749C68E-E043-4C10-994A-D91791EE7954}"/>
              </a:ext>
            </a:extLst>
          </p:cNvPr>
          <p:cNvSpPr>
            <a:spLocks noGrp="1"/>
          </p:cNvSpPr>
          <p:nvPr>
            <p:ph idx="1"/>
          </p:nvPr>
        </p:nvSpPr>
        <p:spPr/>
        <p:txBody>
          <a:bodyPr/>
          <a:lstStyle/>
          <a:p>
            <a:r>
              <a:rPr lang="en-US" dirty="0"/>
              <a:t>Assessment Disciplines </a:t>
            </a:r>
          </a:p>
          <a:p>
            <a:pPr marL="0" indent="0">
              <a:buNone/>
            </a:pPr>
            <a:r>
              <a:rPr lang="en-US" dirty="0"/>
              <a:t>	– Class Participation : Required </a:t>
            </a:r>
          </a:p>
          <a:p>
            <a:pPr marL="0" indent="0">
              <a:buNone/>
            </a:pPr>
            <a:r>
              <a:rPr lang="en-US" dirty="0"/>
              <a:t>	– Assignment Completion : 100% </a:t>
            </a:r>
          </a:p>
          <a:p>
            <a:pPr marL="0" indent="0">
              <a:buNone/>
            </a:pPr>
            <a:r>
              <a:rPr lang="en-US" dirty="0"/>
              <a:t>	– Pass Criteria: &gt;=70%</a:t>
            </a:r>
          </a:p>
          <a:p>
            <a:pPr marL="0" indent="0">
              <a:buNone/>
            </a:pPr>
            <a:r>
              <a:rPr lang="en-US" dirty="0"/>
              <a:t>• Course Timetable </a:t>
            </a:r>
          </a:p>
          <a:p>
            <a:pPr marL="0" indent="0">
              <a:buNone/>
            </a:pPr>
            <a:r>
              <a:rPr lang="en-US" dirty="0"/>
              <a:t>	– Lecture Duration: 3 hours</a:t>
            </a:r>
          </a:p>
          <a:p>
            <a:r>
              <a:rPr lang="en-US" dirty="0"/>
              <a:t>Assignment Duration : One week</a:t>
            </a:r>
          </a:p>
        </p:txBody>
      </p:sp>
    </p:spTree>
    <p:extLst>
      <p:ext uri="{BB962C8B-B14F-4D97-AF65-F5344CB8AC3E}">
        <p14:creationId xmlns:p14="http://schemas.microsoft.com/office/powerpoint/2010/main" val="340101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$.DEFERRED(</a:t>
            </a:r>
            <a:r>
              <a:rPr lang="en-US" b="0" dirty="0" err="1"/>
              <a:t>cont</a:t>
            </a:r>
            <a:r>
              <a:rPr lang="en-US" b="0" dirty="0"/>
              <a:t>)</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Once resolve() is called, the .done callback attached will be executed.</a:t>
            </a:r>
          </a:p>
          <a:p>
            <a:r>
              <a:rPr lang="en-US" dirty="0"/>
              <a:t>Once reject() is called, the .fail callback attached will be executed. </a:t>
            </a:r>
          </a:p>
          <a:p>
            <a:r>
              <a:rPr lang="en-US" dirty="0"/>
              <a:t>The .always() is executed whether the deferred is resolved or rejected.</a:t>
            </a:r>
          </a:p>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344980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$.DEFERRED(</a:t>
            </a:r>
            <a:r>
              <a:rPr lang="en-US" b="0" dirty="0" err="1"/>
              <a:t>cont</a:t>
            </a:r>
            <a:r>
              <a:rPr lang="en-US" b="0" dirty="0"/>
              <a:t>)</a:t>
            </a:r>
          </a:p>
        </p:txBody>
      </p:sp>
      <p:sp>
        <p:nvSpPr>
          <p:cNvPr id="3" name="Content Placeholder 2"/>
          <p:cNvSpPr>
            <a:spLocks noGrp="1"/>
          </p:cNvSpPr>
          <p:nvPr>
            <p:ph idx="1"/>
          </p:nvPr>
        </p:nvSpPr>
        <p:spPr>
          <a:xfrm>
            <a:off x="571501" y="1714501"/>
            <a:ext cx="9334500" cy="4267729"/>
          </a:xfrm>
        </p:spPr>
        <p:txBody>
          <a:bodyPr>
            <a:normAutofit/>
          </a:bodyPr>
          <a:lstStyle/>
          <a:p>
            <a:endParaRPr lang="en-US" dirty="0"/>
          </a:p>
          <a:p>
            <a:endParaRPr lang="en-US" dirty="0"/>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pic>
        <p:nvPicPr>
          <p:cNvPr id="5" name="Picture 4">
            <a:extLst>
              <a:ext uri="{FF2B5EF4-FFF2-40B4-BE49-F238E27FC236}">
                <a16:creationId xmlns:a16="http://schemas.microsoft.com/office/drawing/2014/main" id="{1FAC8265-9686-4275-9E1D-B612F7295191}"/>
              </a:ext>
            </a:extLst>
          </p:cNvPr>
          <p:cNvPicPr>
            <a:picLocks noChangeAspect="1"/>
          </p:cNvPicPr>
          <p:nvPr/>
        </p:nvPicPr>
        <p:blipFill>
          <a:blip r:embed="rId3"/>
          <a:stretch>
            <a:fillRect/>
          </a:stretch>
        </p:blipFill>
        <p:spPr>
          <a:xfrm>
            <a:off x="963168" y="1456027"/>
            <a:ext cx="7849597" cy="3687473"/>
          </a:xfrm>
          <a:prstGeom prst="rect">
            <a:avLst/>
          </a:prstGeom>
        </p:spPr>
      </p:pic>
    </p:spTree>
    <p:extLst>
      <p:ext uri="{BB962C8B-B14F-4D97-AF65-F5344CB8AC3E}">
        <p14:creationId xmlns:p14="http://schemas.microsoft.com/office/powerpoint/2010/main" val="312334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jQuery .PROMISE() METHOD</a:t>
            </a:r>
          </a:p>
        </p:txBody>
      </p:sp>
      <p:sp>
        <p:nvSpPr>
          <p:cNvPr id="3" name="Content Placeholder 2"/>
          <p:cNvSpPr>
            <a:spLocks noGrp="1"/>
          </p:cNvSpPr>
          <p:nvPr>
            <p:ph idx="1"/>
          </p:nvPr>
        </p:nvSpPr>
        <p:spPr>
          <a:xfrm>
            <a:off x="571501" y="1714501"/>
            <a:ext cx="9334500" cy="4267729"/>
          </a:xfrm>
        </p:spPr>
        <p:txBody>
          <a:bodyPr>
            <a:normAutofit/>
          </a:bodyPr>
          <a:lstStyle/>
          <a:p>
            <a:r>
              <a:rPr lang="en-US" dirty="0"/>
              <a:t>Another important method of deferred object. </a:t>
            </a:r>
          </a:p>
          <a:p>
            <a:r>
              <a:rPr lang="en-US" dirty="0"/>
              <a:t> Returns an object with almost the same interface than the Deferred, but – it only has then method to attach callbacks – it does not have the methods to resolve and reject. </a:t>
            </a:r>
          </a:p>
          <a:p>
            <a:r>
              <a:rPr lang="en-US" dirty="0"/>
              <a:t>The $.ajax method in </a:t>
            </a:r>
            <a:r>
              <a:rPr lang="en-US" dirty="0" err="1"/>
              <a:t>JQuery</a:t>
            </a:r>
            <a:r>
              <a:rPr lang="en-US" dirty="0"/>
              <a:t> returns a Promise </a:t>
            </a:r>
          </a:p>
          <a:p>
            <a:r>
              <a:rPr lang="en-US" dirty="0"/>
              <a:t>Can add as many callbacks as you want</a:t>
            </a:r>
          </a:p>
          <a:p>
            <a:endParaRPr lang="en-US" dirty="0"/>
          </a:p>
          <a:p>
            <a:pPr marL="218282" lvl="1" indent="0">
              <a:buNone/>
            </a:pPr>
            <a:endParaRPr lang="en-US" dirty="0"/>
          </a:p>
          <a:p>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295781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Exercises, Q&amp;A</a:t>
            </a:r>
          </a:p>
        </p:txBody>
      </p:sp>
    </p:spTree>
    <p:extLst>
      <p:ext uri="{BB962C8B-B14F-4D97-AF65-F5344CB8AC3E}">
        <p14:creationId xmlns:p14="http://schemas.microsoft.com/office/powerpoint/2010/main" val="42705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a:extLst>
              <a:ext uri="{FF2B5EF4-FFF2-40B4-BE49-F238E27FC236}">
                <a16:creationId xmlns:a16="http://schemas.microsoft.com/office/drawing/2014/main" id="{218130FF-F000-4F51-90EB-0BED34B21851}"/>
              </a:ext>
            </a:extLst>
          </p:cNvPr>
          <p:cNvSpPr>
            <a:spLocks noGrp="1"/>
          </p:cNvSpPr>
          <p:nvPr>
            <p:ph idx="1"/>
          </p:nvPr>
        </p:nvSpPr>
        <p:spPr>
          <a:xfrm>
            <a:off x="571500" y="1714500"/>
            <a:ext cx="9334500" cy="4267729"/>
          </a:xfrm>
        </p:spPr>
        <p:txBody>
          <a:bodyPr/>
          <a:lstStyle/>
          <a:p>
            <a:pPr lvl="1"/>
            <a:r>
              <a:rPr lang="en-US" altLang="en-US" sz="2400" kern="0" dirty="0"/>
              <a:t>https://api.jquery.com/ </a:t>
            </a:r>
          </a:p>
          <a:p>
            <a:pPr lvl="1"/>
            <a:r>
              <a:rPr lang="en-US" altLang="en-US" sz="2400" kern="0" dirty="0"/>
              <a:t>https://www.w3schools.com/jquery/</a:t>
            </a:r>
            <a:endParaRPr lang="en-US" dirty="0"/>
          </a:p>
        </p:txBody>
      </p:sp>
      <p:sp>
        <p:nvSpPr>
          <p:cNvPr id="13" name="Rectangle 1">
            <a:extLst>
              <a:ext uri="{FF2B5EF4-FFF2-40B4-BE49-F238E27FC236}">
                <a16:creationId xmlns:a16="http://schemas.microsoft.com/office/drawing/2014/main" id="{5BFD0ED8-F216-49FC-A37D-425C4D16733B}"/>
              </a:ext>
            </a:extLst>
          </p:cNvPr>
          <p:cNvSpPr>
            <a:spLocks noGrp="1" noChangeArrowheads="1"/>
          </p:cNvSpPr>
          <p:nvPr>
            <p:ph type="title"/>
          </p:nvPr>
        </p:nvSpPr>
        <p:spPr>
          <a:xfrm>
            <a:off x="571500" y="533136"/>
            <a:ext cx="11049000" cy="1181363"/>
          </a:xfrm>
        </p:spPr>
        <p:txBody>
          <a:bodyPr>
            <a:normAutofit/>
          </a:bodyPr>
          <a:lstStyle/>
          <a:p>
            <a:r>
              <a:rPr lang="en-US" b="1" dirty="0">
                <a:solidFill>
                  <a:srgbClr val="000000"/>
                </a:solidFill>
              </a:rPr>
              <a:t>Further Reference</a:t>
            </a:r>
            <a:endParaRPr lang="en-US" altLang="en-US" sz="4000" dirty="0">
              <a:solidFill>
                <a:srgbClr val="7F7F7F"/>
              </a:solidFill>
            </a:endParaRPr>
          </a:p>
        </p:txBody>
      </p:sp>
    </p:spTree>
    <p:extLst>
      <p:ext uri="{BB962C8B-B14F-4D97-AF65-F5344CB8AC3E}">
        <p14:creationId xmlns:p14="http://schemas.microsoft.com/office/powerpoint/2010/main" val="9852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571501" y="1714501"/>
            <a:ext cx="6914387" cy="4267729"/>
          </a:xfrm>
        </p:spPr>
        <p:txBody>
          <a:bodyPr>
            <a:normAutofit/>
          </a:bodyPr>
          <a:lstStyle/>
          <a:p>
            <a:pPr marL="571500" lvl="1" indent="-571500">
              <a:buFont typeface="+mj-lt"/>
              <a:buAutoNum type="romanUcPeriod"/>
            </a:pPr>
            <a:r>
              <a:rPr lang="en-US" sz="2400" dirty="0"/>
              <a:t>jQuery Overview</a:t>
            </a:r>
          </a:p>
          <a:p>
            <a:pPr marL="571500" lvl="1" indent="-571500">
              <a:buFont typeface="+mj-lt"/>
              <a:buAutoNum type="romanUcPeriod"/>
            </a:pPr>
            <a:r>
              <a:rPr lang="en-US" sz="2400" dirty="0"/>
              <a:t>jQuery Syntax</a:t>
            </a:r>
          </a:p>
          <a:p>
            <a:pPr marL="571500" lvl="1" indent="-571500">
              <a:buFont typeface="+mj-lt"/>
              <a:buAutoNum type="romanUcPeriod"/>
            </a:pPr>
            <a:r>
              <a:rPr lang="en-US" sz="2400" dirty="0"/>
              <a:t>jQuery Selector</a:t>
            </a:r>
          </a:p>
          <a:p>
            <a:pPr marL="571500" lvl="1" indent="-571500">
              <a:buFont typeface="+mj-lt"/>
              <a:buAutoNum type="romanUcPeriod"/>
            </a:pPr>
            <a:r>
              <a:rPr lang="en-US" sz="2400" dirty="0"/>
              <a:t>jQuery Event &amp; Effect</a:t>
            </a:r>
          </a:p>
          <a:p>
            <a:pPr marL="571500" lvl="1" indent="-571500">
              <a:buFont typeface="+mj-lt"/>
              <a:buAutoNum type="romanUcPeriod"/>
            </a:pPr>
            <a:r>
              <a:rPr lang="en-US" sz="2400" dirty="0"/>
              <a:t>DOM (Document Object Model) Manipulation</a:t>
            </a:r>
          </a:p>
          <a:p>
            <a:pPr marL="571500" lvl="1" indent="-571500">
              <a:buFont typeface="+mj-lt"/>
              <a:buAutoNum type="romanUcPeriod"/>
            </a:pPr>
            <a:r>
              <a:rPr lang="en-US" sz="2400" dirty="0"/>
              <a:t>$.ajax()</a:t>
            </a:r>
          </a:p>
          <a:p>
            <a:pPr marL="571500" lvl="1" indent="-571500">
              <a:buFont typeface="+mj-lt"/>
              <a:buAutoNum type="romanUcPeriod"/>
            </a:pPr>
            <a:r>
              <a:rPr lang="en-US" sz="2400" dirty="0"/>
              <a:t>Defer and Promise</a:t>
            </a:r>
          </a:p>
          <a:p>
            <a:pPr marL="571500" lvl="1" indent="-571500">
              <a:buFont typeface="+mj-lt"/>
              <a:buAutoNum type="romanUcPeriod"/>
            </a:pPr>
            <a:endParaRPr lang="en-US" sz="2400" dirty="0"/>
          </a:p>
          <a:p>
            <a:pPr marL="571500" lvl="1" indent="-571500">
              <a:buFont typeface="+mj-lt"/>
              <a:buAutoNum type="romanUcPeriod"/>
            </a:pPr>
            <a:endParaRPr lang="en-US" sz="2400" dirty="0"/>
          </a:p>
          <a:p>
            <a:pPr marL="0" lvl="1" indent="0">
              <a:buNone/>
            </a:pPr>
            <a:endParaRPr lang="en-US" sz="2400" dirty="0"/>
          </a:p>
          <a:p>
            <a:pPr lvl="1">
              <a:buNone/>
            </a:pPr>
            <a:endParaRPr lang="en-US" dirty="0"/>
          </a:p>
        </p:txBody>
      </p:sp>
      <p:pic>
        <p:nvPicPr>
          <p:cNvPr id="1026" name="Picture 2" descr="Káº¿t quáº£ hÃ¬nh áº£nh cho jquery">
            <a:extLst>
              <a:ext uri="{FF2B5EF4-FFF2-40B4-BE49-F238E27FC236}">
                <a16:creationId xmlns:a16="http://schemas.microsoft.com/office/drawing/2014/main" id="{34AB456D-D388-443C-BB16-135EB9AA4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888" y="1123818"/>
            <a:ext cx="3633216" cy="3633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t> jQuery Overview</a:t>
            </a:r>
          </a:p>
        </p:txBody>
      </p:sp>
    </p:spTree>
    <p:extLst>
      <p:ext uri="{BB962C8B-B14F-4D97-AF65-F5344CB8AC3E}">
        <p14:creationId xmlns:p14="http://schemas.microsoft.com/office/powerpoint/2010/main" val="68453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jQuery?</a:t>
            </a:r>
          </a:p>
        </p:txBody>
      </p:sp>
      <p:sp>
        <p:nvSpPr>
          <p:cNvPr id="17" name="Content Placeholder 2"/>
          <p:cNvSpPr>
            <a:spLocks noGrp="1"/>
          </p:cNvSpPr>
          <p:nvPr>
            <p:ph idx="1"/>
          </p:nvPr>
        </p:nvSpPr>
        <p:spPr>
          <a:xfrm>
            <a:off x="571501" y="1131438"/>
            <a:ext cx="9334500" cy="4903602"/>
          </a:xfrm>
        </p:spPr>
        <p:txBody>
          <a:bodyPr>
            <a:noAutofit/>
          </a:bodyPr>
          <a:lstStyle/>
          <a:p>
            <a:r>
              <a:rPr lang="en-US" dirty="0"/>
              <a:t>jQuery is just a </a:t>
            </a:r>
            <a:r>
              <a:rPr lang="en-US" b="1" dirty="0"/>
              <a:t>JavaScript library</a:t>
            </a:r>
          </a:p>
          <a:p>
            <a:r>
              <a:rPr lang="en-US" dirty="0"/>
              <a:t>jQuery is a lightweight library.</a:t>
            </a:r>
          </a:p>
          <a:p>
            <a:r>
              <a:rPr lang="en-US" dirty="0"/>
              <a:t>"write less, do more”  - The purpose of jQuery is to make it much easier to use JavaScript </a:t>
            </a:r>
          </a:p>
          <a:p>
            <a:r>
              <a:rPr lang="en-US" dirty="0"/>
              <a:t>Awesome features: </a:t>
            </a:r>
          </a:p>
          <a:p>
            <a:pPr marL="0" indent="0">
              <a:buNone/>
            </a:pPr>
            <a:r>
              <a:rPr lang="en-US" dirty="0"/>
              <a:t>	– HTML element selections </a:t>
            </a:r>
          </a:p>
          <a:p>
            <a:pPr marL="0" indent="0">
              <a:buNone/>
            </a:pPr>
            <a:r>
              <a:rPr lang="en-US" dirty="0"/>
              <a:t>	– HTML/ DOM element manipulation </a:t>
            </a:r>
          </a:p>
          <a:p>
            <a:pPr marL="0" indent="0">
              <a:buNone/>
            </a:pPr>
            <a:r>
              <a:rPr lang="en-US" dirty="0"/>
              <a:t>	– CSS manipulation </a:t>
            </a:r>
          </a:p>
          <a:p>
            <a:pPr marL="0" indent="0">
              <a:buNone/>
            </a:pPr>
            <a:r>
              <a:rPr lang="en-US" dirty="0"/>
              <a:t>	– HTML event functions</a:t>
            </a:r>
          </a:p>
          <a:p>
            <a:pPr marL="0" indent="0">
              <a:buNone/>
            </a:pPr>
            <a:r>
              <a:rPr lang="en-US" dirty="0"/>
              <a:t>	– Effects and animations</a:t>
            </a:r>
          </a:p>
          <a:p>
            <a:pPr marL="0" indent="0">
              <a:buNone/>
            </a:pPr>
            <a:r>
              <a:rPr lang="en-US" dirty="0"/>
              <a:t>	– AJAX</a:t>
            </a:r>
          </a:p>
        </p:txBody>
      </p:sp>
    </p:spTree>
    <p:extLst>
      <p:ext uri="{BB962C8B-B14F-4D97-AF65-F5344CB8AC3E}">
        <p14:creationId xmlns:p14="http://schemas.microsoft.com/office/powerpoint/2010/main" val="169650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FE4A4F-7800-4A45-80D0-8041B7FD40D0}">
  <ds:schemaRefs>
    <ds:schemaRef ds:uri="http://schemas.microsoft.com/sharepoint/v3/contenttype/forms"/>
  </ds:schemaRefs>
</ds:datastoreItem>
</file>

<file path=customXml/itemProps2.xml><?xml version="1.0" encoding="utf-8"?>
<ds:datastoreItem xmlns:ds="http://schemas.openxmlformats.org/officeDocument/2006/customXml" ds:itemID="{FC47AF40-C1CA-4D87-93BA-630B6DD8D5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C0E2D77-1D43-47A8-86BA-611CAC7FA58F}">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25982</TotalTime>
  <Words>3734</Words>
  <Application>Microsoft Office PowerPoint</Application>
  <PresentationFormat>Widescreen</PresentationFormat>
  <Paragraphs>744</Paragraphs>
  <Slides>53</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Courier New</vt:lpstr>
      <vt:lpstr>DXC</vt:lpstr>
      <vt:lpstr>jQuery</vt:lpstr>
      <vt:lpstr>INTRODUCTION  </vt:lpstr>
      <vt:lpstr>OBJECTIVES</vt:lpstr>
      <vt:lpstr>PREREQUISITE</vt:lpstr>
      <vt:lpstr>ASSESSMENT DISCIPLINES &amp; TIMETABLE  </vt:lpstr>
      <vt:lpstr>Further Reference</vt:lpstr>
      <vt:lpstr>Agenda</vt:lpstr>
      <vt:lpstr> jQuery Overview</vt:lpstr>
      <vt:lpstr>What is jQuery?</vt:lpstr>
      <vt:lpstr>jQuery - How to add?</vt:lpstr>
      <vt:lpstr>jQuery - How to add?(cont)</vt:lpstr>
      <vt:lpstr>jQuery - How to add?(cont)</vt:lpstr>
      <vt:lpstr>jQuery Syntax </vt:lpstr>
      <vt:lpstr>Basics </vt:lpstr>
      <vt:lpstr>Avoiding Conflicts with Other Libraries</vt:lpstr>
      <vt:lpstr>Avoiding Conflicts with Other Libraries (cont)</vt:lpstr>
      <vt:lpstr>Avoiding Conflicts with Other Libraries (cont)</vt:lpstr>
      <vt:lpstr>Avoiding Conflicts with Other Libraries(cont)</vt:lpstr>
      <vt:lpstr>The Document Ready Event</vt:lpstr>
      <vt:lpstr>The Document Ready Event(cont)</vt:lpstr>
      <vt:lpstr>Document Ready Event vs window.onload</vt:lpstr>
      <vt:lpstr>jQuery Selector</vt:lpstr>
      <vt:lpstr>jQuery - Selectors</vt:lpstr>
      <vt:lpstr>jQuery – Selectors (cont)</vt:lpstr>
      <vt:lpstr>jQuery Event and Effect</vt:lpstr>
      <vt:lpstr>jQuery – Event</vt:lpstr>
      <vt:lpstr>jQuery – Event (cont)</vt:lpstr>
      <vt:lpstr>jQuery – Effect</vt:lpstr>
      <vt:lpstr>Document Object Model Manipulation</vt:lpstr>
      <vt:lpstr>HTML DOM</vt:lpstr>
      <vt:lpstr>HTML DOM</vt:lpstr>
      <vt:lpstr>jQuery - Get Content and Attributes</vt:lpstr>
      <vt:lpstr>jQuery - Set Content and Attributes</vt:lpstr>
      <vt:lpstr>jQuery - Set Content and Attributes (cont)</vt:lpstr>
      <vt:lpstr>jQuery - Add / Remove Elements</vt:lpstr>
      <vt:lpstr>jQuery - Get and Set CSS Classes</vt:lpstr>
      <vt:lpstr>jQuery - Dimensions</vt:lpstr>
      <vt:lpstr>$.ajax()</vt:lpstr>
      <vt:lpstr>Problem with traditional web?</vt:lpstr>
      <vt:lpstr>Why Ajax come in?</vt:lpstr>
      <vt:lpstr>Ajax – send request</vt:lpstr>
      <vt:lpstr>Ajax – example</vt:lpstr>
      <vt:lpstr>jQuery - AJAX load() Method</vt:lpstr>
      <vt:lpstr>jQuery - AJAX load() Method (cont)</vt:lpstr>
      <vt:lpstr>jQuery - AJAX get() and post() Methods</vt:lpstr>
      <vt:lpstr>jQuery $.get() Method</vt:lpstr>
      <vt:lpstr>jQuery $.post() Method</vt:lpstr>
      <vt:lpstr>Defer and Promise</vt:lpstr>
      <vt:lpstr>jQuery $.DEFERRED</vt:lpstr>
      <vt:lpstr>jQuery $.DEFERRED(cont)</vt:lpstr>
      <vt:lpstr>jQuery $.DEFERRED(cont)</vt:lpstr>
      <vt:lpstr>jQuery .PROMISE() METHOD</vt:lpstr>
      <vt:lpstr>Exercises, Q&amp;A</vt:lpstr>
    </vt:vector>
  </TitlesOfParts>
  <Company>QuickOffice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 Solving Mobile Fragmentation Problems</dc:title>
  <dc:creator>tnguyen346</dc:creator>
  <cp:lastModifiedBy> </cp:lastModifiedBy>
  <cp:revision>1450</cp:revision>
  <dcterms:created xsi:type="dcterms:W3CDTF">2012-03-16T14:01:31Z</dcterms:created>
  <dcterms:modified xsi:type="dcterms:W3CDTF">2019-03-13T01:45:21Z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