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2" r:id="rId5"/>
  </p:sldMasterIdLst>
  <p:notesMasterIdLst>
    <p:notesMasterId r:id="rId108"/>
  </p:notesMasterIdLst>
  <p:sldIdLst>
    <p:sldId id="257" r:id="rId6"/>
    <p:sldId id="286" r:id="rId7"/>
    <p:sldId id="287" r:id="rId8"/>
    <p:sldId id="288" r:id="rId9"/>
    <p:sldId id="436" r:id="rId10"/>
    <p:sldId id="435" r:id="rId11"/>
    <p:sldId id="437" r:id="rId12"/>
    <p:sldId id="393" r:id="rId13"/>
    <p:sldId id="379" r:id="rId14"/>
    <p:sldId id="384" r:id="rId15"/>
    <p:sldId id="380" r:id="rId16"/>
    <p:sldId id="381" r:id="rId17"/>
    <p:sldId id="385" r:id="rId18"/>
    <p:sldId id="382" r:id="rId19"/>
    <p:sldId id="383" r:id="rId20"/>
    <p:sldId id="386" r:id="rId21"/>
    <p:sldId id="387" r:id="rId22"/>
    <p:sldId id="388" r:id="rId23"/>
    <p:sldId id="389" r:id="rId24"/>
    <p:sldId id="390" r:id="rId25"/>
    <p:sldId id="438" r:id="rId26"/>
    <p:sldId id="396" r:id="rId27"/>
    <p:sldId id="394" r:id="rId28"/>
    <p:sldId id="399" r:id="rId29"/>
    <p:sldId id="483" r:id="rId30"/>
    <p:sldId id="397" r:id="rId31"/>
    <p:sldId id="398" r:id="rId32"/>
    <p:sldId id="401" r:id="rId33"/>
    <p:sldId id="482" r:id="rId34"/>
    <p:sldId id="402" r:id="rId35"/>
    <p:sldId id="410" r:id="rId36"/>
    <p:sldId id="439" r:id="rId37"/>
    <p:sldId id="404" r:id="rId38"/>
    <p:sldId id="405" r:id="rId39"/>
    <p:sldId id="406" r:id="rId40"/>
    <p:sldId id="407" r:id="rId41"/>
    <p:sldId id="408" r:id="rId42"/>
    <p:sldId id="409" r:id="rId43"/>
    <p:sldId id="440" r:id="rId44"/>
    <p:sldId id="411" r:id="rId45"/>
    <p:sldId id="412" r:id="rId46"/>
    <p:sldId id="413" r:id="rId47"/>
    <p:sldId id="414" r:id="rId48"/>
    <p:sldId id="415" r:id="rId49"/>
    <p:sldId id="416" r:id="rId50"/>
    <p:sldId id="441" r:id="rId51"/>
    <p:sldId id="417" r:id="rId52"/>
    <p:sldId id="418" r:id="rId53"/>
    <p:sldId id="419" r:id="rId54"/>
    <p:sldId id="420" r:id="rId55"/>
    <p:sldId id="421" r:id="rId56"/>
    <p:sldId id="422" r:id="rId57"/>
    <p:sldId id="423" r:id="rId58"/>
    <p:sldId id="424" r:id="rId59"/>
    <p:sldId id="425" r:id="rId60"/>
    <p:sldId id="426" r:id="rId61"/>
    <p:sldId id="427" r:id="rId62"/>
    <p:sldId id="428" r:id="rId63"/>
    <p:sldId id="481" r:id="rId64"/>
    <p:sldId id="442" r:id="rId65"/>
    <p:sldId id="429" r:id="rId66"/>
    <p:sldId id="430" r:id="rId67"/>
    <p:sldId id="431" r:id="rId68"/>
    <p:sldId id="432" r:id="rId69"/>
    <p:sldId id="433" r:id="rId70"/>
    <p:sldId id="434" r:id="rId71"/>
    <p:sldId id="443" r:id="rId72"/>
    <p:sldId id="447" r:id="rId73"/>
    <p:sldId id="448" r:id="rId74"/>
    <p:sldId id="449" r:id="rId75"/>
    <p:sldId id="452" r:id="rId76"/>
    <p:sldId id="453" r:id="rId77"/>
    <p:sldId id="454" r:id="rId78"/>
    <p:sldId id="455" r:id="rId79"/>
    <p:sldId id="456" r:id="rId80"/>
    <p:sldId id="457" r:id="rId81"/>
    <p:sldId id="458" r:id="rId82"/>
    <p:sldId id="459" r:id="rId83"/>
    <p:sldId id="460" r:id="rId84"/>
    <p:sldId id="461" r:id="rId85"/>
    <p:sldId id="462" r:id="rId86"/>
    <p:sldId id="463" r:id="rId87"/>
    <p:sldId id="464" r:id="rId88"/>
    <p:sldId id="465" r:id="rId89"/>
    <p:sldId id="466" r:id="rId90"/>
    <p:sldId id="467" r:id="rId91"/>
    <p:sldId id="468" r:id="rId92"/>
    <p:sldId id="469" r:id="rId93"/>
    <p:sldId id="470" r:id="rId94"/>
    <p:sldId id="472" r:id="rId95"/>
    <p:sldId id="473" r:id="rId96"/>
    <p:sldId id="474" r:id="rId97"/>
    <p:sldId id="475" r:id="rId98"/>
    <p:sldId id="476" r:id="rId99"/>
    <p:sldId id="477" r:id="rId100"/>
    <p:sldId id="478" r:id="rId101"/>
    <p:sldId id="479" r:id="rId102"/>
    <p:sldId id="480" r:id="rId103"/>
    <p:sldId id="336" r:id="rId104"/>
    <p:sldId id="484" r:id="rId105"/>
    <p:sldId id="298" r:id="rId106"/>
    <p:sldId id="378" r:id="rId107"/>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286">
          <p15:clr>
            <a:srgbClr val="A4A3A4"/>
          </p15:clr>
        </p15:guide>
        <p15:guide id="3" orient="horz" pos="894">
          <p15:clr>
            <a:srgbClr val="A4A3A4"/>
          </p15:clr>
        </p15:guide>
        <p15:guide id="4" orient="horz" pos="3890">
          <p15:clr>
            <a:srgbClr val="A4A3A4"/>
          </p15:clr>
        </p15:guide>
        <p15:guide id="5" orient="horz" pos="4235">
          <p15:clr>
            <a:srgbClr val="A4A3A4"/>
          </p15:clr>
        </p15:guide>
        <p15:guide id="6" orient="horz" pos="206">
          <p15:clr>
            <a:srgbClr val="A4A3A4"/>
          </p15:clr>
        </p15:guide>
        <p15:guide id="7" pos="2885">
          <p15:clr>
            <a:srgbClr val="A4A3A4"/>
          </p15:clr>
        </p15:guide>
        <p15:guide id="8" pos="222">
          <p15:clr>
            <a:srgbClr val="A4A3A4"/>
          </p15:clr>
        </p15:guide>
        <p15:guide id="9" pos="510">
          <p15:clr>
            <a:srgbClr val="A4A3A4"/>
          </p15:clr>
        </p15:guide>
        <p15:guide id="10" pos="898">
          <p15:clr>
            <a:srgbClr val="A4A3A4"/>
          </p15:clr>
        </p15:guide>
        <p15:guide id="11" pos="4867">
          <p15:clr>
            <a:srgbClr val="A4A3A4"/>
          </p15:clr>
        </p15:guide>
        <p15:guide id="12" pos="5246">
          <p15:clr>
            <a:srgbClr val="A4A3A4"/>
          </p15:clr>
        </p15:guide>
        <p15:guide id="13" pos="55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C"/>
    <a:srgbClr val="850057"/>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80" autoAdjust="0"/>
    <p:restoredTop sz="72281" autoAdjust="0"/>
  </p:normalViewPr>
  <p:slideViewPr>
    <p:cSldViewPr snapToGrid="0">
      <p:cViewPr varScale="1">
        <p:scale>
          <a:sx n="49" d="100"/>
          <a:sy n="49" d="100"/>
        </p:scale>
        <p:origin x="1600" y="40"/>
      </p:cViewPr>
      <p:guideLst>
        <p:guide orient="horz" pos="2160"/>
        <p:guide orient="horz" pos="286"/>
        <p:guide orient="horz" pos="894"/>
        <p:guide orient="horz" pos="3890"/>
        <p:guide orient="horz" pos="4235"/>
        <p:guide orient="horz" pos="206"/>
        <p:guide pos="2885"/>
        <p:guide pos="222"/>
        <p:guide pos="510"/>
        <p:guide pos="898"/>
        <p:guide pos="4867"/>
        <p:guide pos="5246"/>
        <p:guide pos="553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slide" Target="slides/slide102.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presProps" Target="pres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lvl1pPr>
          </a:lstStyle>
          <a:p>
            <a:pPr>
              <a:defRPr/>
            </a:pPr>
            <a:fld id="{BE36D08B-66B9-44DE-9722-BA1DFB754F79}" type="datetimeFigureOut">
              <a:rPr lang="en-US"/>
              <a:pPr>
                <a:defRPr/>
              </a:pPr>
              <a:t>7/26/2019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2226" tIns="46113" rIns="92226" bIns="46113" rtlCol="0" anchor="b"/>
          <a:lstStyle>
            <a:lvl1pPr algn="r" eaLnBrk="0" hangingPunct="0">
              <a:defRPr sz="1200"/>
            </a:lvl1pPr>
          </a:lstStyle>
          <a:p>
            <a:pPr>
              <a:defRPr/>
            </a:pPr>
            <a:fld id="{157B858C-56D6-4D2F-865E-89E519A44EAA}" type="slidenum">
              <a:rPr lang="en-US"/>
              <a:pPr>
                <a:defRPr/>
              </a:pPr>
              <a:t>‹#›</a:t>
            </a:fld>
            <a:endParaRPr lang="en-US"/>
          </a:p>
        </p:txBody>
      </p:sp>
    </p:spTree>
    <p:extLst>
      <p:ext uri="{BB962C8B-B14F-4D97-AF65-F5344CB8AC3E}">
        <p14:creationId xmlns:p14="http://schemas.microsoft.com/office/powerpoint/2010/main" val="1344512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ocwebchuan.com/reference/tag/tag_doctype.php#doctype"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hocwebchuan.com/reference/tag/valid_doctype.php#doctyp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youtube.com/watch?v=f47cmY9LtM4"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webcoban.vn/html/cach-chen-iframe-khung-trang-web-vao-trang-web.html" TargetMode="External"/><Relationship Id="rId4" Type="http://schemas.openxmlformats.org/officeDocument/2006/relationships/hyperlink" Target="https://www.youtube.com/watch?v=wcfoVffDwd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8" Type="http://schemas.openxmlformats.org/officeDocument/2006/relationships/hyperlink" Target="https://freetuts.net/dom-la-gi-cac-loai-dom-trong-javascript-366.html" TargetMode="External"/><Relationship Id="rId13" Type="http://schemas.openxmlformats.org/officeDocument/2006/relationships/hyperlink" Target="https://www.w3schools.com/tags/tryit.asp?filename=tryhtml_form_target" TargetMode="External"/><Relationship Id="rId3" Type="http://schemas.openxmlformats.org/officeDocument/2006/relationships/hyperlink" Target="https://www.codehub.vn/Phan-Biet-Character-Set-va-Character-Encoding" TargetMode="External"/><Relationship Id="rId7" Type="http://schemas.openxmlformats.org/officeDocument/2006/relationships/hyperlink" Target="https://www.ducanhplus.com/html-va-xhtml-giong-va-khac-nhau/" TargetMode="External"/><Relationship Id="rId12" Type="http://schemas.openxmlformats.org/officeDocument/2006/relationships/hyperlink" Target="https://www.w3schools.com/tags/tryit.asp?filename=tryhtml5_form_novalidate" TargetMode="External"/><Relationship Id="rId2" Type="http://schemas.openxmlformats.org/officeDocument/2006/relationships/slide" Target="../slides/slide51.xml"/><Relationship Id="rId1" Type="http://schemas.openxmlformats.org/officeDocument/2006/relationships/notesMaster" Target="../notesMasters/notesMaster1.xml"/><Relationship Id="rId6" Type="http://schemas.openxmlformats.org/officeDocument/2006/relationships/hyperlink" Target="https://www.w3schools.com/tags/att_form_autocomplete.asp" TargetMode="External"/><Relationship Id="rId11" Type="http://schemas.openxmlformats.org/officeDocument/2006/relationships/hyperlink" Target="https://www.w3schools.com/tags/att_form_name.asp" TargetMode="External"/><Relationship Id="rId5" Type="http://schemas.openxmlformats.org/officeDocument/2006/relationships/hyperlink" Target="https://hocwebchuan.com/reference/tag/valid_doctype.php#doctype" TargetMode="External"/><Relationship Id="rId10" Type="http://schemas.openxmlformats.org/officeDocument/2006/relationships/hyperlink" Target="https://www.w3schools.com/tags/att_form_method.asp" TargetMode="External"/><Relationship Id="rId4" Type="http://schemas.openxmlformats.org/officeDocument/2006/relationships/hyperlink" Target="https://hocwebchuan.com/reference/tag/tag_form.php" TargetMode="External"/><Relationship Id="rId9" Type="http://schemas.openxmlformats.org/officeDocument/2006/relationships/hyperlink" Target="https://www.w3schools.com/tags/att_form_enctype.asp"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w3schools.com/tags/tryit.asp?filename=tryhtml5_input_type_radio"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w3schools.com/tags/tryit.asp?filename=tryhtml5_input_type_checkbox"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w3schools.com/tags/tryit.asp?filename=tryhtml_select_name"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www.w3schools.com/tags/tryit.asp?filename=tryhtml_textarea"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hostinger.vn/huong-dan/khac-biet-giua-html-va-html5/"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labs.septeni-technology.jp/none/nhung-dieu-can-biet-ve-html5/"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w3schools.com/html/html5_new_elements.asp"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w3schools.com/html/tryit.asp?filename=tryhtml_elem_datalist"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www.w3schools.com/graphics/canvas_drawing.asp"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www.w3schools.com/html/html5_geolocation.asp" TargetMode="External"/><Relationship Id="rId2" Type="http://schemas.openxmlformats.org/officeDocument/2006/relationships/slide" Target="../slides/slide90.xml"/><Relationship Id="rId1" Type="http://schemas.openxmlformats.org/officeDocument/2006/relationships/notesMaster" Target="../notesMasters/notesMaster1.xml"/><Relationship Id="rId4" Type="http://schemas.openxmlformats.org/officeDocument/2006/relationships/hyperlink" Target="https://www.w3schools.com/html/tryit.asp?filename=tryhtml5_geolocation" TargetMode="Externa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www.w3schools.com/cssref/css3_pr_box-shadow.asp" TargetMode="External"/><Relationship Id="rId2" Type="http://schemas.openxmlformats.org/officeDocument/2006/relationships/slide" Target="../slides/slide93.xml"/><Relationship Id="rId1" Type="http://schemas.openxmlformats.org/officeDocument/2006/relationships/notesMaster" Target="../notesMasters/notesMaster1.xml"/><Relationship Id="rId4" Type="http://schemas.openxmlformats.org/officeDocument/2006/relationships/hyperlink" Target="https://www.w3schools.com/cssref/tryit.asp?filename=trycss3_box-shadow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css-tricks.com/almanac/properties/h/hanging-punctuation/"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itepoint.com/iso-2-letter-language-cod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t>This file has been revised on June 11 2015</a:t>
            </a:r>
            <a:r>
              <a:rPr lang="en-US" baseline="0" dirty="0"/>
              <a:t> for more information.</a:t>
            </a:r>
            <a:endParaRPr lang="en-US" dirty="0"/>
          </a:p>
          <a:p>
            <a:pPr eaLnBrk="1" hangingPunct="1">
              <a:spcBef>
                <a:spcPct val="0"/>
              </a:spcBef>
            </a:pPr>
            <a:r>
              <a:rPr lang="en-US" dirty="0">
                <a:hlinkClick r:id="rId3"/>
              </a:rPr>
              <a:t>https://hocwebchuan.com/reference/tag/tag_doctype.php#doctype</a:t>
            </a:r>
            <a:endParaRPr lang="en-US" dirty="0"/>
          </a:p>
          <a:p>
            <a:pPr eaLnBrk="1" hangingPunct="1">
              <a:spcBef>
                <a:spcPct val="0"/>
              </a:spcBef>
            </a:pPr>
            <a:r>
              <a:rPr lang="en-US" dirty="0">
                <a:hlinkClick r:id="rId4"/>
              </a:rPr>
              <a:t>https://hocwebchuan.com/reference/tag/valid_doctype.php#doctype</a:t>
            </a:r>
            <a:endParaRPr lang="en-US" dirty="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6B6C43-822D-4486-8AFD-BB71C7569BC7}" type="slidenum">
              <a:rPr lang="en-US" smtClean="0"/>
              <a:pPr/>
              <a:t>1</a:t>
            </a:fld>
            <a:endParaRPr lang="en-US" dirty="0"/>
          </a:p>
        </p:txBody>
      </p:sp>
    </p:spTree>
    <p:extLst>
      <p:ext uri="{BB962C8B-B14F-4D97-AF65-F5344CB8AC3E}">
        <p14:creationId xmlns:p14="http://schemas.microsoft.com/office/powerpoint/2010/main" val="132868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paragraphs are defined with the </a:t>
            </a:r>
            <a:r>
              <a:rPr lang="en-US" b="1" dirty="0"/>
              <a:t>&lt;p&gt;</a:t>
            </a:r>
            <a:r>
              <a:rPr lang="en-US" dirty="0"/>
              <a:t> tag.</a:t>
            </a:r>
          </a:p>
          <a:p>
            <a:r>
              <a:rPr lang="en-US" b="1" dirty="0"/>
              <a:t>&lt;p&gt;</a:t>
            </a:r>
            <a:r>
              <a:rPr lang="en-US" dirty="0"/>
              <a:t> element has a </a:t>
            </a:r>
            <a:r>
              <a:rPr lang="en-US" b="1" dirty="0"/>
              <a:t>title</a:t>
            </a:r>
            <a:r>
              <a:rPr lang="en-US" dirty="0"/>
              <a:t> attribute</a:t>
            </a:r>
          </a:p>
          <a:p>
            <a:endParaRPr lang="en-US" dirty="0"/>
          </a:p>
          <a:p>
            <a:r>
              <a:rPr lang="vi-VN" sz="1200" b="0" i="0" u="none" strike="noStrike" kern="1200" dirty="0">
                <a:solidFill>
                  <a:schemeClr val="tx1"/>
                </a:solidFill>
                <a:effectLst/>
                <a:latin typeface="+mn-lt"/>
                <a:ea typeface="+mn-ea"/>
                <a:cs typeface="+mn-cs"/>
              </a:rPr>
              <a:t>Tag &lt;p&gt; định nghĩa một đoạn văn bản.</a:t>
            </a:r>
          </a:p>
          <a:p>
            <a:r>
              <a:rPr lang="vi-VN" sz="1200" b="0" i="0" u="none" strike="noStrike" kern="1200" dirty="0">
                <a:solidFill>
                  <a:schemeClr val="tx1"/>
                </a:solidFill>
                <a:effectLst/>
                <a:latin typeface="+mn-lt"/>
                <a:ea typeface="+mn-ea"/>
                <a:cs typeface="+mn-cs"/>
              </a:rPr>
              <a:t>Tag &lt;p&gt; tự động tạo một khoảng trắng trước và sau nó, khoảng trắng này tùy trình duyệt sẽ khác nhau.</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16</a:t>
            </a:fld>
            <a:endParaRPr lang="en-US"/>
          </a:p>
        </p:txBody>
      </p:sp>
    </p:spTree>
    <p:extLst>
      <p:ext uri="{BB962C8B-B14F-4D97-AF65-F5344CB8AC3E}">
        <p14:creationId xmlns:p14="http://schemas.microsoft.com/office/powerpoint/2010/main" val="2505673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17</a:t>
            </a:fld>
            <a:endParaRPr lang="en-US"/>
          </a:p>
        </p:txBody>
      </p:sp>
    </p:spTree>
    <p:extLst>
      <p:ext uri="{BB962C8B-B14F-4D97-AF65-F5344CB8AC3E}">
        <p14:creationId xmlns:p14="http://schemas.microsoft.com/office/powerpoint/2010/main" val="1502089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images are defined with the </a:t>
            </a:r>
            <a:r>
              <a:rPr lang="en-US" b="1" dirty="0"/>
              <a:t>&lt;</a:t>
            </a:r>
            <a:r>
              <a:rPr lang="en-US" b="1" dirty="0" err="1"/>
              <a:t>img</a:t>
            </a:r>
            <a:r>
              <a:rPr lang="en-US" b="1" dirty="0"/>
              <a:t>&gt;</a:t>
            </a:r>
            <a:r>
              <a:rPr lang="en-US" dirty="0"/>
              <a:t> tag</a:t>
            </a:r>
          </a:p>
          <a:p>
            <a:r>
              <a:rPr lang="en-US" dirty="0"/>
              <a:t>&lt;</a:t>
            </a:r>
            <a:r>
              <a:rPr lang="en-US" dirty="0" err="1"/>
              <a:t>img</a:t>
            </a:r>
            <a:r>
              <a:rPr lang="en-US" dirty="0"/>
              <a:t> </a:t>
            </a:r>
            <a:r>
              <a:rPr lang="en-US" dirty="0" err="1"/>
              <a:t>src</a:t>
            </a:r>
            <a:r>
              <a:rPr lang="en-US" dirty="0"/>
              <a:t>="w3schools.jpg" width="104" height="142"&gt;</a:t>
            </a:r>
          </a:p>
          <a:p>
            <a:r>
              <a:rPr lang="en-US" dirty="0"/>
              <a:t>The image size is specified in pixels: width="104" means 104 screen pixels wide</a:t>
            </a:r>
          </a:p>
          <a:p>
            <a:endParaRPr lang="en-US" dirty="0"/>
          </a:p>
          <a:p>
            <a:r>
              <a:rPr lang="en-US" dirty="0"/>
              <a:t>The </a:t>
            </a:r>
            <a:r>
              <a:rPr lang="en-US" b="1" dirty="0"/>
              <a:t>alt</a:t>
            </a:r>
            <a:r>
              <a:rPr lang="en-US" dirty="0"/>
              <a:t> attribute specifies an alternative text to be used, when an HTML element cannot be displayed.</a:t>
            </a:r>
          </a:p>
          <a:p>
            <a:endParaRPr lang="en-US" dirty="0"/>
          </a:p>
          <a:p>
            <a:r>
              <a:rPr lang="en-US" dirty="0"/>
              <a:t>&lt;!DOCTYPE html&gt;</a:t>
            </a:r>
          </a:p>
          <a:p>
            <a:r>
              <a:rPr lang="en-US" dirty="0"/>
              <a:t>&lt;html&gt;</a:t>
            </a:r>
          </a:p>
          <a:p>
            <a:r>
              <a:rPr lang="en-US" dirty="0"/>
              <a:t>&lt;body&gt;</a:t>
            </a:r>
          </a:p>
          <a:p>
            <a:endParaRPr lang="en-US" dirty="0"/>
          </a:p>
          <a:p>
            <a:r>
              <a:rPr lang="en-US" dirty="0"/>
              <a:t>&lt;</a:t>
            </a:r>
            <a:r>
              <a:rPr lang="en-US" dirty="0" err="1"/>
              <a:t>img</a:t>
            </a:r>
            <a:r>
              <a:rPr lang="en-US" dirty="0"/>
              <a:t> </a:t>
            </a:r>
            <a:r>
              <a:rPr lang="en-US" dirty="0" err="1"/>
              <a:t>src</a:t>
            </a:r>
            <a:r>
              <a:rPr lang="en-US" dirty="0"/>
              <a:t>="C:\Users\tnguyen281\Desktop\Example.jpg" </a:t>
            </a:r>
          </a:p>
          <a:p>
            <a:r>
              <a:rPr lang="en-US" dirty="0"/>
              <a:t>	alt="Example Image" </a:t>
            </a:r>
          </a:p>
          <a:p>
            <a:r>
              <a:rPr lang="en-US" dirty="0"/>
              <a:t>	width="104" height="142"&gt;</a:t>
            </a:r>
          </a:p>
          <a:p>
            <a:endParaRPr lang="en-US" dirty="0"/>
          </a:p>
          <a:p>
            <a:r>
              <a:rPr lang="en-US" dirty="0"/>
              <a:t>&lt;/body&gt;</a:t>
            </a:r>
          </a:p>
          <a:p>
            <a:r>
              <a:rPr lang="en-US" dirty="0"/>
              <a:t>&lt;/html&gt;</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18</a:t>
            </a:fld>
            <a:endParaRPr lang="en-US"/>
          </a:p>
        </p:txBody>
      </p:sp>
    </p:spTree>
    <p:extLst>
      <p:ext uri="{BB962C8B-B14F-4D97-AF65-F5344CB8AC3E}">
        <p14:creationId xmlns:p14="http://schemas.microsoft.com/office/powerpoint/2010/main" val="3800328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HTML elements can have content. Void elements cannot have content, even though they can have attributes. Here are void elements: </a:t>
            </a:r>
            <a:r>
              <a:rPr lang="en-US" b="1" dirty="0"/>
              <a:t>area</a:t>
            </a:r>
            <a:r>
              <a:rPr lang="en-US" dirty="0"/>
              <a:t>, </a:t>
            </a:r>
            <a:r>
              <a:rPr lang="en-US" b="1" dirty="0"/>
              <a:t>base</a:t>
            </a:r>
            <a:r>
              <a:rPr lang="en-US" dirty="0"/>
              <a:t>, </a:t>
            </a:r>
            <a:r>
              <a:rPr lang="en-US" b="1" dirty="0" err="1"/>
              <a:t>br</a:t>
            </a:r>
            <a:r>
              <a:rPr lang="en-US" dirty="0"/>
              <a:t>, </a:t>
            </a:r>
            <a:r>
              <a:rPr lang="en-US" b="1" dirty="0"/>
              <a:t>col</a:t>
            </a:r>
            <a:r>
              <a:rPr lang="en-US" dirty="0"/>
              <a:t>, </a:t>
            </a:r>
            <a:r>
              <a:rPr lang="en-US" b="1" dirty="0"/>
              <a:t>command</a:t>
            </a:r>
            <a:r>
              <a:rPr lang="en-US" dirty="0"/>
              <a:t>, </a:t>
            </a:r>
            <a:r>
              <a:rPr lang="en-US" b="1" dirty="0"/>
              <a:t>embed</a:t>
            </a:r>
            <a:r>
              <a:rPr lang="en-US" dirty="0"/>
              <a:t>, </a:t>
            </a:r>
            <a:r>
              <a:rPr lang="en-US" b="1" dirty="0" err="1"/>
              <a:t>hr</a:t>
            </a:r>
            <a:r>
              <a:rPr lang="en-US" dirty="0"/>
              <a:t>, </a:t>
            </a:r>
            <a:r>
              <a:rPr lang="en-US" b="1" dirty="0" err="1"/>
              <a:t>img</a:t>
            </a:r>
            <a:r>
              <a:rPr lang="en-US" dirty="0"/>
              <a:t>, </a:t>
            </a:r>
            <a:r>
              <a:rPr lang="en-US" b="1" dirty="0"/>
              <a:t>input</a:t>
            </a:r>
            <a:r>
              <a:rPr lang="en-US" dirty="0"/>
              <a:t>, </a:t>
            </a:r>
            <a:r>
              <a:rPr lang="en-US" b="1" dirty="0" err="1"/>
              <a:t>keygen</a:t>
            </a:r>
            <a:r>
              <a:rPr lang="en-US" dirty="0"/>
              <a:t>, </a:t>
            </a:r>
            <a:r>
              <a:rPr lang="en-US" b="1" dirty="0"/>
              <a:t>link</a:t>
            </a:r>
            <a:r>
              <a:rPr lang="en-US" dirty="0"/>
              <a:t>, </a:t>
            </a:r>
            <a:r>
              <a:rPr lang="en-US" b="1" dirty="0"/>
              <a:t>meta</a:t>
            </a:r>
            <a:r>
              <a:rPr lang="en-US" dirty="0"/>
              <a:t>, </a:t>
            </a:r>
            <a:r>
              <a:rPr lang="en-US" b="1" dirty="0" err="1"/>
              <a:t>param</a:t>
            </a:r>
            <a:r>
              <a:rPr lang="en-US" dirty="0"/>
              <a:t>, </a:t>
            </a:r>
            <a:r>
              <a:rPr lang="en-US" b="1" dirty="0"/>
              <a:t>source</a:t>
            </a:r>
            <a:r>
              <a:rPr lang="en-US" dirty="0"/>
              <a:t>, </a:t>
            </a:r>
            <a:r>
              <a:rPr lang="en-US" b="1" dirty="0"/>
              <a:t>track</a:t>
            </a:r>
            <a:r>
              <a:rPr lang="en-US" dirty="0"/>
              <a:t> and </a:t>
            </a:r>
            <a:r>
              <a:rPr lang="en-US" b="1" dirty="0" err="1"/>
              <a:t>wbr</a:t>
            </a:r>
            <a:r>
              <a:rPr lang="en-US" dirty="0"/>
              <a:t>.</a:t>
            </a:r>
          </a:p>
          <a:p>
            <a:r>
              <a:rPr lang="en-US" dirty="0"/>
              <a:t>A void element can be written without an end tag ( &lt;</a:t>
            </a:r>
            <a:r>
              <a:rPr lang="en-US" dirty="0" err="1"/>
              <a:t>br</a:t>
            </a:r>
            <a:r>
              <a:rPr lang="en-US" dirty="0"/>
              <a:t>&gt; or &lt;</a:t>
            </a:r>
            <a:r>
              <a:rPr lang="en-US" dirty="0" err="1"/>
              <a:t>br</a:t>
            </a:r>
            <a:r>
              <a:rPr lang="en-US" dirty="0"/>
              <a:t>/&gt;)</a:t>
            </a:r>
          </a:p>
          <a:p>
            <a:r>
              <a:rPr lang="en-US" dirty="0"/>
              <a:t>In complex pages, it is a good idea to add comments. A comment starts with &lt;!-- and ends with --&gt;. HTML comments are not rendered.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19</a:t>
            </a:fld>
            <a:endParaRPr lang="en-US"/>
          </a:p>
        </p:txBody>
      </p:sp>
    </p:spTree>
    <p:extLst>
      <p:ext uri="{BB962C8B-B14F-4D97-AF65-F5344CB8AC3E}">
        <p14:creationId xmlns:p14="http://schemas.microsoft.com/office/powerpoint/2010/main" val="434472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browsers allow you to view the source code for a web page. There are two reasons why you would want to do that.</a:t>
            </a:r>
          </a:p>
          <a:p>
            <a:pPr marL="511175" lvl="1" indent="-342900">
              <a:buFont typeface="+mj-lt"/>
              <a:buAutoNum type="arabicPeriod"/>
            </a:pPr>
            <a:r>
              <a:rPr lang="en-US" dirty="0"/>
              <a:t>To learn from others how they built their web pages.</a:t>
            </a:r>
          </a:p>
          <a:p>
            <a:pPr marL="511175" lvl="1" indent="-342900">
              <a:buFont typeface="+mj-lt"/>
              <a:buAutoNum type="arabicPeriod"/>
            </a:pPr>
            <a:r>
              <a:rPr lang="en-US" dirty="0"/>
              <a:t>To verify HTML tags are being generated correctly when using a programming language to dynamically build web pages.</a:t>
            </a:r>
          </a:p>
          <a:p>
            <a:r>
              <a:rPr lang="en-US" dirty="0"/>
              <a:t>In Chrome and Firefox, you can press the CTRL+U to view an HTML source. In Internet Explorer, right-click on the page and select </a:t>
            </a:r>
            <a:r>
              <a:rPr lang="en-US" b="1" dirty="0"/>
              <a:t>View Source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20</a:t>
            </a:fld>
            <a:endParaRPr lang="en-US"/>
          </a:p>
        </p:txBody>
      </p:sp>
    </p:spTree>
    <p:extLst>
      <p:ext uri="{BB962C8B-B14F-4D97-AF65-F5344CB8AC3E}">
        <p14:creationId xmlns:p14="http://schemas.microsoft.com/office/powerpoint/2010/main" val="1102862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browser will remove extra spaces and extra lines when the page is displayed.</a:t>
            </a:r>
          </a:p>
          <a:p>
            <a:r>
              <a:rPr lang="en-US" dirty="0"/>
              <a:t>Any number of spaces, and any number of new lines, count as </a:t>
            </a:r>
            <a:r>
              <a:rPr lang="en-US" b="1" dirty="0"/>
              <a:t>only one space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22</a:t>
            </a:fld>
            <a:endParaRPr lang="en-US"/>
          </a:p>
        </p:txBody>
      </p:sp>
    </p:spTree>
    <p:extLst>
      <p:ext uri="{BB962C8B-B14F-4D97-AF65-F5344CB8AC3E}">
        <p14:creationId xmlns:p14="http://schemas.microsoft.com/office/powerpoint/2010/main" val="3727351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documents are divided into paragraphs.</a:t>
            </a:r>
          </a:p>
          <a:p>
            <a:r>
              <a:rPr lang="en-US" dirty="0"/>
              <a:t>The HTML </a:t>
            </a:r>
            <a:r>
              <a:rPr lang="en-US" b="1" dirty="0"/>
              <a:t>&lt;p&gt;</a:t>
            </a:r>
            <a:r>
              <a:rPr lang="en-US" dirty="0"/>
              <a:t> element defines a </a:t>
            </a:r>
            <a:r>
              <a:rPr lang="en-US" b="1" dirty="0"/>
              <a:t>paragraph</a:t>
            </a:r>
            <a:r>
              <a:rPr lang="en-US" dirty="0"/>
              <a:t>.</a:t>
            </a:r>
          </a:p>
          <a:p>
            <a:r>
              <a:rPr lang="en-US" dirty="0"/>
              <a:t>Browsers automatically add an empty line before and after a paragraph.</a:t>
            </a:r>
          </a:p>
          <a:p>
            <a:endParaRPr lang="en-US" dirty="0"/>
          </a:p>
          <a:p>
            <a:r>
              <a:rPr lang="en-US" dirty="0"/>
              <a:t>The browser will remove extra spaces and extra lines when the page is displayed.</a:t>
            </a:r>
          </a:p>
          <a:p>
            <a:r>
              <a:rPr lang="en-US" dirty="0"/>
              <a:t>Any number of spaces, and any number of new lines, count as </a:t>
            </a:r>
            <a:r>
              <a:rPr lang="en-US" b="1" dirty="0"/>
              <a:t>only one space</a:t>
            </a:r>
            <a:r>
              <a:rPr lang="en-US" dirty="0"/>
              <a:t>.</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HTML Use &lt;</a:t>
            </a:r>
            <a:r>
              <a:rPr lang="en-US" dirty="0" err="1"/>
              <a:t>br</a:t>
            </a:r>
            <a:r>
              <a:rPr lang="en-US" dirty="0"/>
              <a:t>&gt; if you want a line break (a new line) without starting a new paragraph</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23</a:t>
            </a:fld>
            <a:endParaRPr lang="en-US"/>
          </a:p>
        </p:txBody>
      </p:sp>
    </p:spTree>
    <p:extLst>
      <p:ext uri="{BB962C8B-B14F-4D97-AF65-F5344CB8AC3E}">
        <p14:creationId xmlns:p14="http://schemas.microsoft.com/office/powerpoint/2010/main" val="29570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Thẻ &lt;b&gt; như bạn nói sẽ in đậm văn bản bên trong phần tử. nó tương đương với sử dụng thẻ &lt;span&gt; với thuộc tính font-weight: bold trong CSS.</a:t>
            </a:r>
          </a:p>
          <a:p>
            <a:r>
              <a:rPr lang="vi-VN" sz="1200" b="0" i="0" kern="1200" dirty="0">
                <a:solidFill>
                  <a:schemeClr val="tx1"/>
                </a:solidFill>
                <a:effectLst/>
                <a:latin typeface="+mn-lt"/>
                <a:ea typeface="+mn-ea"/>
                <a:cs typeface="+mn-cs"/>
              </a:rPr>
              <a:t>Còn thẻ &lt;strong&gt; được dùng để nhấn mạnh ý nghĩa của văn bản bên trong thẻ so với các văn bản khác. Mặc dù trình duyệt cũng sẽ in đậm văn bản bên trong thẻ này tuy nhiên mục đích chính của &lt;strong&gt;là nhấn mạnh ý nghĩa của văn bản hơn là để hiển thị in đậm văn bản. Các công cụ tìm kiếm như Google sẽ nhấn mạnh văn bản trong thẻ &lt;strong&gt;hơn văn bản sử dụng &lt;b&gt; hoặc &lt;span&gt; với thuộc tính font-weight: bold;.</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25</a:t>
            </a:fld>
            <a:endParaRPr lang="en-US"/>
          </a:p>
        </p:txBody>
      </p:sp>
    </p:spTree>
    <p:extLst>
      <p:ext uri="{BB962C8B-B14F-4D97-AF65-F5344CB8AC3E}">
        <p14:creationId xmlns:p14="http://schemas.microsoft.com/office/powerpoint/2010/main" val="2265009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hyperlink is a text or an image you can click on, and jump to another document.</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28</a:t>
            </a:fld>
            <a:endParaRPr lang="en-US"/>
          </a:p>
        </p:txBody>
      </p:sp>
    </p:spTree>
    <p:extLst>
      <p:ext uri="{BB962C8B-B14F-4D97-AF65-F5344CB8AC3E}">
        <p14:creationId xmlns:p14="http://schemas.microsoft.com/office/powerpoint/2010/main" val="2361572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hlinkClick r:id="rId3"/>
              </a:rPr>
              <a:t>https://www.youtube.com/watch?v=f47cmY9LtM4</a:t>
            </a:r>
            <a:endParaRPr lang="en-US" dirty="0"/>
          </a:p>
          <a:p>
            <a:endParaRPr lang="en-US" dirty="0"/>
          </a:p>
          <a:p>
            <a:r>
              <a:rPr lang="vi-VN" sz="1200" b="0" i="0" kern="1200" dirty="0">
                <a:solidFill>
                  <a:schemeClr val="tx1"/>
                </a:solidFill>
                <a:effectLst/>
                <a:latin typeface="+mn-lt"/>
                <a:ea typeface="+mn-ea"/>
                <a:cs typeface="+mn-cs"/>
              </a:rPr>
              <a:t>- Thẻ &lt;frame&gt; xác định một khung trong một bộ khung, nó dùng để nhúng một tài liệu nào đó vào trang web hiện tại </a:t>
            </a:r>
            <a:r>
              <a:rPr lang="vi-VN" sz="1200" b="0" i="1" kern="1200" dirty="0">
                <a:solidFill>
                  <a:schemeClr val="tx1"/>
                </a:solidFill>
                <a:effectLst/>
                <a:latin typeface="+mn-lt"/>
                <a:ea typeface="+mn-ea"/>
                <a:cs typeface="+mn-cs"/>
              </a:rPr>
              <a:t>(tài liệu ở đây rất đa dạng, có thể là một trang web khác, tập tin pdf, tấm hình, ....)</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 Thẻ &lt;frame&gt; bắt buộc phải được đặt bên trong phần tử &lt;frameset&gt;</a:t>
            </a:r>
          </a:p>
          <a:p>
            <a:r>
              <a:rPr lang="vi-VN" sz="1200" b="0" i="0" kern="1200" dirty="0">
                <a:solidFill>
                  <a:schemeClr val="tx1"/>
                </a:solidFill>
                <a:effectLst/>
                <a:latin typeface="+mn-lt"/>
                <a:ea typeface="+mn-ea"/>
                <a:cs typeface="+mn-cs"/>
              </a:rPr>
              <a:t> Thẻ &lt;frame&gt; có ba thuộc tính cơ bản.</a:t>
            </a:r>
            <a:endParaRPr lang="en-US" sz="1200" b="0" i="0" kern="1200" dirty="0">
              <a:solidFill>
                <a:schemeClr val="tx1"/>
              </a:solidFill>
              <a:effectLst/>
              <a:latin typeface="+mn-lt"/>
              <a:ea typeface="+mn-ea"/>
              <a:cs typeface="+mn-cs"/>
            </a:endParaRPr>
          </a:p>
          <a:p>
            <a:r>
              <a:rPr lang="vi-VN" dirty="0">
                <a:effectLst/>
              </a:rPr>
              <a:t>Src</a:t>
            </a:r>
            <a:r>
              <a:rPr lang="en-US" dirty="0">
                <a:effectLst/>
              </a:rPr>
              <a:t> </a:t>
            </a:r>
            <a:r>
              <a:rPr lang="vi-VN" dirty="0">
                <a:effectLst/>
              </a:rPr>
              <a:t>Xác định đường dẫn đến tài liệu mà bạn muốn đặt vào khung</a:t>
            </a:r>
            <a:endParaRPr lang="en-US" dirty="0">
              <a:effectLst/>
            </a:endParaRPr>
          </a:p>
          <a:p>
            <a:r>
              <a:rPr lang="vi-VN" dirty="0">
                <a:effectLst/>
              </a:rPr>
              <a:t>Scrolling</a:t>
            </a:r>
            <a:r>
              <a:rPr lang="en-US" dirty="0">
                <a:effectLst/>
              </a:rPr>
              <a:t> </a:t>
            </a:r>
            <a:r>
              <a:rPr lang="vi-VN" dirty="0">
                <a:effectLst/>
              </a:rPr>
              <a:t>Xác định việc có nên hiển thị các thanh scroll hay không</a:t>
            </a:r>
            <a:endParaRPr lang="en-US" dirty="0">
              <a:effectLst/>
            </a:endParaRPr>
          </a:p>
          <a:p>
            <a:r>
              <a:rPr lang="vi-VN" dirty="0">
                <a:effectLst/>
              </a:rPr>
              <a:t>Noresize</a:t>
            </a:r>
            <a:r>
              <a:rPr lang="en-US" dirty="0">
                <a:effectLst/>
              </a:rPr>
              <a:t> </a:t>
            </a:r>
            <a:r>
              <a:rPr lang="vi-VN" dirty="0">
                <a:effectLst/>
              </a:rPr>
              <a:t>Ngăn chặn hành động kéo thả làm thay đổi kích thước của phần tử &lt;frame&gt;</a:t>
            </a:r>
            <a:endParaRPr lang="en-US" dirty="0">
              <a:effectLst/>
            </a:endParaRPr>
          </a:p>
          <a:p>
            <a:endParaRPr lang="en-US" dirty="0">
              <a:effectLst/>
            </a:endParaRPr>
          </a:p>
          <a:p>
            <a:r>
              <a:rPr lang="en-US" dirty="0">
                <a:hlinkClick r:id="rId4"/>
              </a:rPr>
              <a:t>https://www.youtube.com/watch?v=wcfoVffDwdA</a:t>
            </a:r>
            <a:endParaRPr lang="en-US" dirty="0"/>
          </a:p>
          <a:p>
            <a:r>
              <a:rPr lang="en-US" dirty="0">
                <a:hlinkClick r:id="rId5"/>
              </a:rPr>
              <a:t>http://webcoban.vn/html/cach-chen-iframe-khung-trang-web-vao-trang-web.html</a:t>
            </a:r>
            <a:endParaRPr lang="en-US" dirty="0"/>
          </a:p>
          <a:p>
            <a:pPr marL="171450" indent="-171450">
              <a:buFontTx/>
              <a:buChar char="-"/>
            </a:pPr>
            <a:r>
              <a:rPr lang="vi-VN" sz="1200" b="0" i="0" kern="1200" dirty="0">
                <a:solidFill>
                  <a:schemeClr val="tx1"/>
                </a:solidFill>
                <a:effectLst/>
                <a:latin typeface="+mn-lt"/>
                <a:ea typeface="+mn-ea"/>
                <a:cs typeface="+mn-cs"/>
              </a:rPr>
              <a:t>Khung là một phần tử được tạo nên bởi thẻ &lt;iframe&gt;, nó có chức năng gần giống với một cái Tab trên trình duyệt, đó chính là dùng để mở &amp; thao tác với trang web.</a:t>
            </a: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The difference is an iframe is able to "float" within content in a page, that is you can create an html page and position an iframe within it. This allows you to have a page and place another document directly in it. A </a:t>
            </a:r>
            <a:r>
              <a:rPr lang="en-US" dirty="0"/>
              <a:t>frameset</a:t>
            </a:r>
            <a:r>
              <a:rPr lang="en-US" sz="1200" b="0" i="0" kern="1200" dirty="0">
                <a:solidFill>
                  <a:schemeClr val="tx1"/>
                </a:solidFill>
                <a:effectLst/>
                <a:latin typeface="+mn-lt"/>
                <a:ea typeface="+mn-ea"/>
                <a:cs typeface="+mn-cs"/>
              </a:rPr>
              <a:t> allows you to split the screen into different pages (horizontally and vertically) and display different documents in each part.</a:t>
            </a:r>
          </a:p>
          <a:p>
            <a:pPr marL="0" indent="0">
              <a:buFontTx/>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157B858C-56D6-4D2F-865E-89E519A44EAA}" type="slidenum">
              <a:rPr lang="en-US" smtClean="0"/>
              <a:pPr>
                <a:defRPr/>
              </a:pPr>
              <a:t>29</a:t>
            </a:fld>
            <a:endParaRPr lang="en-US"/>
          </a:p>
        </p:txBody>
      </p:sp>
    </p:spTree>
    <p:extLst>
      <p:ext uri="{BB962C8B-B14F-4D97-AF65-F5344CB8AC3E}">
        <p14:creationId xmlns:p14="http://schemas.microsoft.com/office/powerpoint/2010/main" val="2828646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6</a:t>
            </a:fld>
            <a:endParaRPr lang="en-US"/>
          </a:p>
        </p:txBody>
      </p:sp>
    </p:spTree>
    <p:extLst>
      <p:ext uri="{BB962C8B-B14F-4D97-AF65-F5344CB8AC3E}">
        <p14:creationId xmlns:p14="http://schemas.microsoft.com/office/powerpoint/2010/main" val="3297084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HTML, images are defined with the </a:t>
            </a:r>
            <a:r>
              <a:rPr lang="en-US" b="1" dirty="0"/>
              <a:t>&lt;</a:t>
            </a:r>
            <a:r>
              <a:rPr lang="en-US" b="1" dirty="0" err="1"/>
              <a:t>img</a:t>
            </a:r>
            <a:r>
              <a:rPr lang="en-US" b="1" dirty="0"/>
              <a:t>&gt;</a:t>
            </a:r>
            <a:r>
              <a:rPr lang="en-US" dirty="0"/>
              <a:t> tag.</a:t>
            </a:r>
          </a:p>
          <a:p>
            <a:r>
              <a:rPr lang="en-US" dirty="0"/>
              <a:t>The &lt;</a:t>
            </a:r>
            <a:r>
              <a:rPr lang="en-US" dirty="0" err="1"/>
              <a:t>img</a:t>
            </a:r>
            <a:r>
              <a:rPr lang="en-US" dirty="0"/>
              <a:t>&gt; tag is empty, it contains attributes only, and does not have a closing tag.</a:t>
            </a:r>
          </a:p>
          <a:p>
            <a:r>
              <a:rPr lang="en-US" dirty="0"/>
              <a:t>The alt attribute specifies an alternate text for an image, if the image cannot be displayed.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30</a:t>
            </a:fld>
            <a:endParaRPr lang="en-US"/>
          </a:p>
        </p:txBody>
      </p:sp>
    </p:spTree>
    <p:extLst>
      <p:ext uri="{BB962C8B-B14F-4D97-AF65-F5344CB8AC3E}">
        <p14:creationId xmlns:p14="http://schemas.microsoft.com/office/powerpoint/2010/main" val="2461531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unordered list starts with the </a:t>
            </a:r>
            <a:r>
              <a:rPr lang="en-US" b="1" dirty="0"/>
              <a:t>&lt;</a:t>
            </a:r>
            <a:r>
              <a:rPr lang="en-US" b="1" dirty="0" err="1"/>
              <a:t>ul</a:t>
            </a:r>
            <a:r>
              <a:rPr lang="en-US" b="1" dirty="0"/>
              <a:t>&gt;</a:t>
            </a:r>
            <a:r>
              <a:rPr lang="en-US" dirty="0"/>
              <a:t> tag. Each list item starts with the </a:t>
            </a:r>
            <a:r>
              <a:rPr lang="en-US" b="1" dirty="0"/>
              <a:t>&lt;li&gt;</a:t>
            </a:r>
            <a:r>
              <a:rPr lang="en-US" dirty="0"/>
              <a:t> tag.</a:t>
            </a:r>
          </a:p>
          <a:p>
            <a:r>
              <a:rPr lang="en-US" dirty="0"/>
              <a:t>The list items will be marked with bullets (small black circles)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33</a:t>
            </a:fld>
            <a:endParaRPr lang="en-US"/>
          </a:p>
        </p:txBody>
      </p:sp>
    </p:spTree>
    <p:extLst>
      <p:ext uri="{BB962C8B-B14F-4D97-AF65-F5344CB8AC3E}">
        <p14:creationId xmlns:p14="http://schemas.microsoft.com/office/powerpoint/2010/main" val="1584176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a:t>
            </a:r>
            <a:r>
              <a:rPr lang="en-US" b="1" dirty="0"/>
              <a:t>style</a:t>
            </a:r>
            <a:r>
              <a:rPr lang="en-US" dirty="0"/>
              <a:t> attribute can be added to an </a:t>
            </a:r>
            <a:r>
              <a:rPr lang="en-US" b="1" dirty="0"/>
              <a:t>unordered list</a:t>
            </a:r>
            <a:r>
              <a:rPr lang="en-US" dirty="0"/>
              <a:t>, to define the style of the marker:</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34</a:t>
            </a:fld>
            <a:endParaRPr lang="en-US"/>
          </a:p>
        </p:txBody>
      </p:sp>
    </p:spTree>
    <p:extLst>
      <p:ext uri="{BB962C8B-B14F-4D97-AF65-F5344CB8AC3E}">
        <p14:creationId xmlns:p14="http://schemas.microsoft.com/office/powerpoint/2010/main" val="2221990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36</a:t>
            </a:fld>
            <a:endParaRPr lang="en-US"/>
          </a:p>
        </p:txBody>
      </p:sp>
    </p:spTree>
    <p:extLst>
      <p:ext uri="{BB962C8B-B14F-4D97-AF65-F5344CB8AC3E}">
        <p14:creationId xmlns:p14="http://schemas.microsoft.com/office/powerpoint/2010/main" val="892930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a:t>
            </a:r>
            <a:r>
              <a:rPr lang="en-US" b="1" dirty="0"/>
              <a:t>type</a:t>
            </a:r>
            <a:r>
              <a:rPr lang="en-US" dirty="0"/>
              <a:t> attribute can be added to an </a:t>
            </a:r>
            <a:r>
              <a:rPr lang="en-US" b="1" dirty="0"/>
              <a:t>ordered list</a:t>
            </a:r>
            <a:r>
              <a:rPr lang="en-US" dirty="0"/>
              <a:t>, to define the type of the marker:</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37</a:t>
            </a:fld>
            <a:endParaRPr lang="en-US"/>
          </a:p>
        </p:txBody>
      </p:sp>
    </p:spTree>
    <p:extLst>
      <p:ext uri="{BB962C8B-B14F-4D97-AF65-F5344CB8AC3E}">
        <p14:creationId xmlns:p14="http://schemas.microsoft.com/office/powerpoint/2010/main" val="2986464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39</a:t>
            </a:fld>
            <a:endParaRPr lang="en-US"/>
          </a:p>
        </p:txBody>
      </p:sp>
    </p:spTree>
    <p:extLst>
      <p:ext uri="{BB962C8B-B14F-4D97-AF65-F5344CB8AC3E}">
        <p14:creationId xmlns:p14="http://schemas.microsoft.com/office/powerpoint/2010/main" val="1176440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Tables are defined with the </a:t>
            </a:r>
            <a:r>
              <a:rPr lang="en-US" b="1" dirty="0"/>
              <a:t>&lt;table&gt;</a:t>
            </a:r>
            <a:r>
              <a:rPr lang="en-US" dirty="0"/>
              <a:t> tag.</a:t>
            </a:r>
          </a:p>
          <a:p>
            <a:r>
              <a:rPr lang="en-US" dirty="0"/>
              <a:t>Tables are divided into </a:t>
            </a:r>
            <a:r>
              <a:rPr lang="en-US" b="1" dirty="0"/>
              <a:t>table rows</a:t>
            </a:r>
            <a:r>
              <a:rPr lang="en-US" dirty="0"/>
              <a:t> with the </a:t>
            </a:r>
            <a:r>
              <a:rPr lang="en-US" b="1" dirty="0"/>
              <a:t>&lt;</a:t>
            </a:r>
            <a:r>
              <a:rPr lang="en-US" b="1" dirty="0" err="1"/>
              <a:t>tr</a:t>
            </a:r>
            <a:r>
              <a:rPr lang="en-US" b="1" dirty="0"/>
              <a:t>&gt;</a:t>
            </a:r>
            <a:r>
              <a:rPr lang="en-US" dirty="0"/>
              <a:t> tag.</a:t>
            </a:r>
          </a:p>
          <a:p>
            <a:r>
              <a:rPr lang="en-US" dirty="0"/>
              <a:t>Table rows are divided into </a:t>
            </a:r>
            <a:r>
              <a:rPr lang="en-US" b="1" dirty="0"/>
              <a:t>table data</a:t>
            </a:r>
            <a:r>
              <a:rPr lang="en-US" dirty="0"/>
              <a:t> with the </a:t>
            </a:r>
            <a:r>
              <a:rPr lang="en-US" b="1" dirty="0"/>
              <a:t>&lt;td&gt;</a:t>
            </a:r>
            <a:r>
              <a:rPr lang="en-US" dirty="0"/>
              <a:t> tag.</a:t>
            </a:r>
          </a:p>
          <a:p>
            <a:r>
              <a:rPr lang="en-US" dirty="0"/>
              <a:t>A table row can also be divided into </a:t>
            </a:r>
            <a:r>
              <a:rPr lang="en-US" b="1" dirty="0"/>
              <a:t>table headings</a:t>
            </a:r>
            <a:r>
              <a:rPr lang="en-US" dirty="0"/>
              <a:t> with the </a:t>
            </a:r>
            <a:r>
              <a:rPr lang="en-US" b="1" dirty="0"/>
              <a:t>&lt;</a:t>
            </a:r>
            <a:r>
              <a:rPr lang="en-US" b="1" dirty="0" err="1"/>
              <a:t>th</a:t>
            </a:r>
            <a:r>
              <a:rPr lang="en-US" b="1" dirty="0"/>
              <a:t>&gt;</a:t>
            </a:r>
            <a:r>
              <a:rPr lang="en-US" dirty="0"/>
              <a:t> tag.</a:t>
            </a:r>
          </a:p>
          <a:p>
            <a:r>
              <a:rPr lang="en-US" dirty="0"/>
              <a:t>Table data &lt;td&gt; are the data containers of the table.</a:t>
            </a:r>
          </a:p>
          <a:p>
            <a:r>
              <a:rPr lang="en-US" dirty="0"/>
              <a:t>They can contain all sorts of HTML elements like text, images, lists, other tables, etc.</a:t>
            </a:r>
          </a:p>
          <a:p>
            <a:pPr marL="0" indent="0">
              <a:buNone/>
            </a:pP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40</a:t>
            </a:fld>
            <a:endParaRPr lang="en-US"/>
          </a:p>
        </p:txBody>
      </p:sp>
    </p:spTree>
    <p:extLst>
      <p:ext uri="{BB962C8B-B14F-4D97-AF65-F5344CB8AC3E}">
        <p14:creationId xmlns:p14="http://schemas.microsoft.com/office/powerpoint/2010/main" val="2252257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41</a:t>
            </a:fld>
            <a:endParaRPr lang="en-US"/>
          </a:p>
        </p:txBody>
      </p:sp>
    </p:spTree>
    <p:extLst>
      <p:ext uri="{BB962C8B-B14F-4D97-AF65-F5344CB8AC3E}">
        <p14:creationId xmlns:p14="http://schemas.microsoft.com/office/powerpoint/2010/main" val="2817329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42</a:t>
            </a:fld>
            <a:endParaRPr lang="en-US"/>
          </a:p>
        </p:txBody>
      </p:sp>
    </p:spTree>
    <p:extLst>
      <p:ext uri="{BB962C8B-B14F-4D97-AF65-F5344CB8AC3E}">
        <p14:creationId xmlns:p14="http://schemas.microsoft.com/office/powerpoint/2010/main" val="2432278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To make a cell span more than one column, use the </a:t>
            </a:r>
            <a:r>
              <a:rPr lang="en-US" b="1" dirty="0" err="1"/>
              <a:t>colspan</a:t>
            </a:r>
            <a:r>
              <a:rPr lang="en-US" dirty="0"/>
              <a:t> attribute</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43</a:t>
            </a:fld>
            <a:endParaRPr lang="en-US"/>
          </a:p>
        </p:txBody>
      </p:sp>
    </p:spTree>
    <p:extLst>
      <p:ext uri="{BB962C8B-B14F-4D97-AF65-F5344CB8AC3E}">
        <p14:creationId xmlns:p14="http://schemas.microsoft.com/office/powerpoint/2010/main" val="1381144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57B858C-56D6-4D2F-865E-89E519A44EAA}" type="slidenum">
              <a:rPr lang="en-US" smtClean="0"/>
              <a:pPr>
                <a:defRPr/>
              </a:pPr>
              <a:t>7</a:t>
            </a:fld>
            <a:endParaRPr lang="en-US"/>
          </a:p>
        </p:txBody>
      </p:sp>
    </p:spTree>
    <p:extLst>
      <p:ext uri="{BB962C8B-B14F-4D97-AF65-F5344CB8AC3E}">
        <p14:creationId xmlns:p14="http://schemas.microsoft.com/office/powerpoint/2010/main" val="2454003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To make a cell span more than one row, use the </a:t>
            </a:r>
            <a:r>
              <a:rPr lang="en-US" b="1" dirty="0" err="1"/>
              <a:t>rowspan</a:t>
            </a:r>
            <a:r>
              <a:rPr lang="en-US" dirty="0"/>
              <a:t> attribute</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44</a:t>
            </a:fld>
            <a:endParaRPr lang="en-US"/>
          </a:p>
        </p:txBody>
      </p:sp>
    </p:spTree>
    <p:extLst>
      <p:ext uri="{BB962C8B-B14F-4D97-AF65-F5344CB8AC3E}">
        <p14:creationId xmlns:p14="http://schemas.microsoft.com/office/powerpoint/2010/main" val="3997721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To add a caption to a table, use the </a:t>
            </a:r>
            <a:r>
              <a:rPr lang="en-US" b="1" dirty="0"/>
              <a:t>&lt;caption&gt;</a:t>
            </a:r>
            <a:r>
              <a:rPr lang="en-US" dirty="0"/>
              <a:t> tag</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45</a:t>
            </a:fld>
            <a:endParaRPr lang="en-US"/>
          </a:p>
        </p:txBody>
      </p:sp>
    </p:spTree>
    <p:extLst>
      <p:ext uri="{BB962C8B-B14F-4D97-AF65-F5344CB8AC3E}">
        <p14:creationId xmlns:p14="http://schemas.microsoft.com/office/powerpoint/2010/main" val="207540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HTML forms are used to collect user input.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HTML forms contain </a:t>
            </a:r>
            <a:r>
              <a:rPr lang="en-US" b="1" dirty="0"/>
              <a:t>form elements</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47</a:t>
            </a:fld>
            <a:endParaRPr lang="en-US"/>
          </a:p>
        </p:txBody>
      </p:sp>
    </p:spTree>
    <p:extLst>
      <p:ext uri="{BB962C8B-B14F-4D97-AF65-F5344CB8AC3E}">
        <p14:creationId xmlns:p14="http://schemas.microsoft.com/office/powerpoint/2010/main" val="2940076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action attribute</a:t>
            </a:r>
            <a:r>
              <a:rPr lang="en-US" dirty="0"/>
              <a:t> defines the action to be performed when the form is submitted.</a:t>
            </a:r>
          </a:p>
          <a:p>
            <a:r>
              <a:rPr lang="en-US" dirty="0"/>
              <a:t>The common way to submit a form to a server, is by using a submit button.</a:t>
            </a:r>
          </a:p>
          <a:p>
            <a:r>
              <a:rPr lang="en-US" dirty="0"/>
              <a:t>Normally, the form is submitted to a web page on a web server.</a:t>
            </a:r>
          </a:p>
          <a:p>
            <a:r>
              <a:rPr lang="en-US" dirty="0"/>
              <a:t>If the action attribute is omitted, the action is set to the current page.</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48</a:t>
            </a:fld>
            <a:endParaRPr lang="en-US"/>
          </a:p>
        </p:txBody>
      </p:sp>
    </p:spTree>
    <p:extLst>
      <p:ext uri="{BB962C8B-B14F-4D97-AF65-F5344CB8AC3E}">
        <p14:creationId xmlns:p14="http://schemas.microsoft.com/office/powerpoint/2010/main" val="1440081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50</a:t>
            </a:fld>
            <a:endParaRPr lang="en-US"/>
          </a:p>
        </p:txBody>
      </p:sp>
    </p:spTree>
    <p:extLst>
      <p:ext uri="{BB962C8B-B14F-4D97-AF65-F5344CB8AC3E}">
        <p14:creationId xmlns:p14="http://schemas.microsoft.com/office/powerpoint/2010/main" val="2201054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hlinkClick r:id="rId3"/>
              </a:rPr>
              <a:t>https://www.codehub.vn/Phan-Biet-Character-Set-va-Character-Encoding</a:t>
            </a:r>
            <a:endParaRPr lang="en-US" dirty="0"/>
          </a:p>
          <a:p>
            <a:r>
              <a:rPr lang="en-US" dirty="0">
                <a:hlinkClick r:id="rId4"/>
              </a:rPr>
              <a:t>https://hocwebchuan.com/reference/tag/tag_form.php</a:t>
            </a:r>
            <a:endParaRPr lang="en-US" dirty="0"/>
          </a:p>
          <a:p>
            <a:r>
              <a:rPr lang="en-US" dirty="0">
                <a:hlinkClick r:id="rId5"/>
              </a:rPr>
              <a:t>https://hocwebchuan.com/reference/tag/valid_doctype.php#doctype</a:t>
            </a:r>
            <a:endParaRPr lang="en-US" dirty="0"/>
          </a:p>
          <a:p>
            <a:r>
              <a:rPr lang="en-US" dirty="0">
                <a:hlinkClick r:id="rId6"/>
              </a:rPr>
              <a:t>https://www.w3schools.com/tags/att_form_autocomplete.asp</a:t>
            </a:r>
            <a:endParaRPr lang="en-US" dirty="0"/>
          </a:p>
          <a:p>
            <a:r>
              <a:rPr lang="en-US" dirty="0">
                <a:hlinkClick r:id="rId7"/>
              </a:rPr>
              <a:t>https://www.ducanhplus.com/html-va-xhtml-giong-va-khac-nhau/</a:t>
            </a:r>
            <a:endParaRPr lang="en-US" dirty="0"/>
          </a:p>
          <a:p>
            <a:r>
              <a:rPr lang="en-US" dirty="0">
                <a:hlinkClick r:id="rId8"/>
              </a:rPr>
              <a:t>https://freetuts.net/dom-la-gi-cac-loai-dom-trong-javascript-366.html</a:t>
            </a:r>
            <a:endParaRPr lang="en-US" dirty="0"/>
          </a:p>
          <a:p>
            <a:r>
              <a:rPr lang="en-US" dirty="0">
                <a:hlinkClick r:id="rId9"/>
              </a:rPr>
              <a:t>https://www.w3schools.com/tags/att_form_enctype.asp</a:t>
            </a:r>
            <a:endParaRPr lang="en-US" dirty="0"/>
          </a:p>
          <a:p>
            <a:endParaRPr lang="en-US" dirty="0"/>
          </a:p>
          <a:p>
            <a:r>
              <a:rPr lang="en-US" sz="1200" b="0" i="0" kern="1200" dirty="0">
                <a:solidFill>
                  <a:schemeClr val="tx1"/>
                </a:solidFill>
                <a:effectLst/>
                <a:latin typeface="+mn-lt"/>
                <a:ea typeface="+mn-ea"/>
                <a:cs typeface="+mn-cs"/>
              </a:rPr>
              <a:t>accept-charset: accept-charset="ISO-8859-1“</a:t>
            </a:r>
            <a:r>
              <a:rPr lang="vi-VN" sz="1200" b="0" i="0" kern="1200" dirty="0">
                <a:solidFill>
                  <a:schemeClr val="tx1"/>
                </a:solidFill>
                <a:effectLst/>
                <a:latin typeface="+mn-lt"/>
                <a:ea typeface="+mn-ea"/>
                <a:cs typeface="+mn-cs"/>
              </a:rPr>
              <a:t>Chỉ định cụ thể bộ dữ liệu (character-sets) mà máy chủ có thể xử lý cho form dữ liệu.</a:t>
            </a:r>
            <a:br>
              <a:rPr lang="vi-VN" dirty="0"/>
            </a:br>
            <a:r>
              <a:rPr lang="vi-VN" sz="1200" b="0" i="0" kern="1200" dirty="0">
                <a:solidFill>
                  <a:schemeClr val="tx1"/>
                </a:solidFill>
                <a:effectLst/>
                <a:latin typeface="+mn-lt"/>
                <a:ea typeface="+mn-ea"/>
                <a:cs typeface="+mn-cs"/>
              </a:rPr>
              <a:t>Không được hỗ trợ trong trình duyệt </a:t>
            </a:r>
            <a:r>
              <a:rPr lang="vi-VN" sz="1200" b="1" i="0" kern="1200" dirty="0">
                <a:solidFill>
                  <a:schemeClr val="tx1"/>
                </a:solidFill>
                <a:effectLst/>
                <a:latin typeface="+mn-lt"/>
                <a:ea typeface="+mn-ea"/>
                <a:cs typeface="+mn-cs"/>
              </a:rPr>
              <a:t>IE</a:t>
            </a:r>
            <a:endParaRPr lang="en-US" sz="1200" b="1"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Text luôn là một chuỗi bit cần được dịch ra text con người có thể đọc được bằng cách sử dụng các bảng tra cứu. Nếu dùng sai bảng, ký tự sai sẽ được sử dụng.</a:t>
            </a:r>
          </a:p>
          <a:p>
            <a:r>
              <a:rPr lang="vi-VN" sz="1200" b="0" i="0" kern="1200" dirty="0">
                <a:solidFill>
                  <a:schemeClr val="tx1"/>
                </a:solidFill>
                <a:effectLst/>
                <a:latin typeface="+mn-lt"/>
                <a:ea typeface="+mn-ea"/>
                <a:cs typeface="+mn-cs"/>
              </a:rPr>
              <a:t>Bạn không thực sự làm việc với "ký tự" hay "văn bản", bạn luôn làm việc với </a:t>
            </a:r>
            <a:r>
              <a:rPr lang="vi-VN" sz="1200" b="0" i="1" kern="1200" dirty="0">
                <a:solidFill>
                  <a:schemeClr val="tx1"/>
                </a:solidFill>
                <a:effectLst/>
                <a:latin typeface="+mn-lt"/>
                <a:ea typeface="+mn-ea"/>
                <a:cs typeface="+mn-cs"/>
              </a:rPr>
              <a:t>bit</a:t>
            </a:r>
            <a:r>
              <a:rPr lang="vi-VN" sz="1200" b="0" i="0" kern="1200" dirty="0">
                <a:solidFill>
                  <a:schemeClr val="tx1"/>
                </a:solidFill>
                <a:effectLst/>
                <a:latin typeface="+mn-lt"/>
                <a:ea typeface="+mn-ea"/>
                <a:cs typeface="+mn-cs"/>
              </a:rPr>
              <a:t>thông qua hàng loạt lớp trừu tượng. Thường thì bạn sẽ gặp vấn đề nếu một trong các lớp trừu tượng này bị sai.</a:t>
            </a:r>
          </a:p>
          <a:p>
            <a:r>
              <a:rPr lang="vi-VN" sz="1200" b="0" i="0" kern="1200" dirty="0">
                <a:solidFill>
                  <a:schemeClr val="tx1"/>
                </a:solidFill>
                <a:effectLst/>
                <a:latin typeface="+mn-lt"/>
                <a:ea typeface="+mn-ea"/>
                <a:cs typeface="+mn-cs"/>
              </a:rPr>
              <a:t>Nếu 2 hệ thống giao tiếp với nhau, chúng luôn cần biết được việc sử dụng encoding nào. Một ví dụ đơn giản nhất là trang web báo cho trình duyệt biết việc nó được mã hoá bằng UTF-8.</a:t>
            </a:r>
            <a:endParaRPr 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vi-VN" sz="1200" b="0" i="0" kern="1200" dirty="0">
                <a:solidFill>
                  <a:schemeClr val="tx1"/>
                </a:solidFill>
                <a:effectLst/>
                <a:latin typeface="+mn-lt"/>
                <a:ea typeface="+mn-ea"/>
                <a:cs typeface="+mn-cs"/>
              </a:rPr>
              <a:t>Trong thời đại ngày nay, encoding tiêu chuẩn chính là UTF-8, do nó có thể mã hoá gần như mọi ký tự bạn cần, tương thích ngược với và khá hiệu quả về mặt bộ nhớ đối với hầu hết các trường hợp.</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Enctype</a:t>
            </a:r>
            <a:r>
              <a:rPr lang="en-US" sz="1200" b="0" i="0" kern="1200" dirty="0">
                <a:solidFill>
                  <a:schemeClr val="tx1"/>
                </a:solidFill>
                <a:effectLst/>
                <a:latin typeface="+mn-lt"/>
                <a:ea typeface="+mn-ea"/>
                <a:cs typeface="+mn-cs"/>
              </a:rPr>
              <a:t>: </a:t>
            </a:r>
            <a:r>
              <a:rPr lang="vi-VN" b="0" i="0" u="none" strike="noStrike" dirty="0">
                <a:effectLst/>
              </a:rPr>
              <a:t>Chỉ định cụ thể dạng dữ liệu gì trước khi gửi lên máy chủ.</a:t>
            </a:r>
            <a:r>
              <a:rPr lang="en-US" b="0" i="0" u="none" strike="noStrike" dirty="0">
                <a:effectLst/>
              </a:rPr>
              <a:t> </a:t>
            </a:r>
            <a:r>
              <a:rPr lang="en-US" dirty="0">
                <a:hlinkClick r:id="rId9"/>
              </a:rPr>
              <a:t>https://www.w3schools.com/tags/att_form_enctype.asp</a:t>
            </a:r>
            <a:endParaRPr lang="en-US" dirty="0"/>
          </a:p>
          <a:p>
            <a:r>
              <a:rPr lang="en-US" sz="1200" b="0" i="0" kern="1200" dirty="0">
                <a:solidFill>
                  <a:schemeClr val="tx1"/>
                </a:solidFill>
                <a:effectLst/>
                <a:latin typeface="+mn-lt"/>
                <a:ea typeface="+mn-ea"/>
                <a:cs typeface="+mn-cs"/>
              </a:rPr>
              <a:t>Method: </a:t>
            </a:r>
            <a:r>
              <a:rPr lang="vi-VN" sz="1200" b="0" i="0" kern="1200" dirty="0">
                <a:solidFill>
                  <a:schemeClr val="tx1"/>
                </a:solidFill>
                <a:effectLst/>
                <a:latin typeface="+mn-lt"/>
                <a:ea typeface="+mn-ea"/>
                <a:cs typeface="+mn-cs"/>
              </a:rPr>
              <a:t>Chỉ định cụ thể gửi dữ liệu bằng phương thức gì</a:t>
            </a:r>
            <a:r>
              <a:rPr lang="en-US" sz="1200" b="0" i="0" kern="1200" dirty="0">
                <a:solidFill>
                  <a:schemeClr val="tx1"/>
                </a:solidFill>
                <a:effectLst/>
                <a:latin typeface="+mn-lt"/>
                <a:ea typeface="+mn-ea"/>
                <a:cs typeface="+mn-cs"/>
              </a:rPr>
              <a:t> (Get/ Post) </a:t>
            </a:r>
            <a:r>
              <a:rPr lang="en-US" dirty="0">
                <a:hlinkClick r:id="rId10"/>
              </a:rPr>
              <a:t>https://www.w3schools.com/tags/att_form_method.asp</a:t>
            </a:r>
            <a:endParaRPr lang="en-US" dirty="0"/>
          </a:p>
          <a:p>
            <a:r>
              <a:rPr lang="en-US" sz="1200" b="0" i="0" kern="1200" dirty="0">
                <a:solidFill>
                  <a:schemeClr val="tx1"/>
                </a:solidFill>
                <a:effectLst/>
                <a:latin typeface="+mn-lt"/>
                <a:ea typeface="+mn-ea"/>
                <a:cs typeface="+mn-cs"/>
              </a:rPr>
              <a:t>Name: </a:t>
            </a:r>
            <a:r>
              <a:rPr lang="en-US" sz="1200" b="0" i="0" kern="1200" dirty="0" err="1">
                <a:solidFill>
                  <a:schemeClr val="tx1"/>
                </a:solidFill>
                <a:effectLst/>
                <a:latin typeface="+mn-lt"/>
                <a:ea typeface="+mn-ea"/>
                <a:cs typeface="+mn-cs"/>
              </a:rPr>
              <a:t>Chỉ</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form. </a:t>
            </a:r>
            <a:r>
              <a:rPr lang="vi-VN" sz="1200" b="0" i="0" kern="1200" dirty="0">
                <a:solidFill>
                  <a:schemeClr val="tx1"/>
                </a:solidFill>
                <a:effectLst/>
                <a:latin typeface="+mn-lt"/>
                <a:ea typeface="+mn-ea"/>
                <a:cs typeface="+mn-cs"/>
              </a:rPr>
              <a:t>Không được hỗ trợ trong </a:t>
            </a:r>
            <a:r>
              <a:rPr lang="vi-VN" sz="1200" b="0" i="0" u="none" strike="noStrike" kern="1200" dirty="0">
                <a:solidFill>
                  <a:schemeClr val="tx1"/>
                </a:solidFill>
                <a:effectLst/>
                <a:latin typeface="+mn-lt"/>
                <a:ea typeface="+mn-ea"/>
                <a:cs typeface="+mn-cs"/>
                <a:hlinkClick r:id="rId5"/>
              </a:rPr>
              <a:t>DTD Strict</a:t>
            </a:r>
            <a:r>
              <a:rPr lang="en-US" sz="1200" b="0" i="0" u="none" strike="noStrike" kern="1200" dirty="0">
                <a:solidFill>
                  <a:schemeClr val="tx1"/>
                </a:solidFill>
                <a:effectLst/>
                <a:latin typeface="+mn-lt"/>
                <a:ea typeface="+mn-ea"/>
                <a:cs typeface="+mn-cs"/>
              </a:rPr>
              <a:t> </a:t>
            </a:r>
            <a:r>
              <a:rPr lang="en-US" dirty="0">
                <a:hlinkClick r:id="rId11"/>
              </a:rPr>
              <a:t>https://www.w3schools.com/tags/att_form_name.asp</a:t>
            </a:r>
            <a:endParaRPr lang="en-US" dirty="0"/>
          </a:p>
          <a:p>
            <a:r>
              <a:rPr lang="en-US" dirty="0" err="1">
                <a:hlinkClick r:id="rId12"/>
              </a:rPr>
              <a:t>Novalidate</a:t>
            </a:r>
            <a:r>
              <a:rPr lang="en-US" dirty="0">
                <a:hlinkClick r:id="rId12"/>
              </a:rPr>
              <a:t>:  https://www.w3schools.com/tags/tryit.asp?filename=tryhtml5_form_novalidate</a:t>
            </a:r>
            <a:endParaRPr lang="vi-VN" sz="1200" b="0" i="0" kern="1200" dirty="0">
              <a:solidFill>
                <a:schemeClr val="tx1"/>
              </a:solidFill>
              <a:effectLst/>
              <a:latin typeface="+mn-lt"/>
              <a:ea typeface="+mn-ea"/>
              <a:cs typeface="+mn-cs"/>
            </a:endParaRPr>
          </a:p>
          <a:p>
            <a:r>
              <a:rPr lang="en-US" dirty="0">
                <a:hlinkClick r:id="rId13"/>
              </a:rPr>
              <a:t>Target: https://www.w3schools.com/tags/tryit.asp?filename=tryhtml_form_target</a:t>
            </a:r>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51</a:t>
            </a:fld>
            <a:endParaRPr lang="en-US"/>
          </a:p>
        </p:txBody>
      </p:sp>
    </p:spTree>
    <p:extLst>
      <p:ext uri="{BB962C8B-B14F-4D97-AF65-F5344CB8AC3E}">
        <p14:creationId xmlns:p14="http://schemas.microsoft.com/office/powerpoint/2010/main" val="3931318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57B858C-56D6-4D2F-865E-89E519A44EAA}" type="slidenum">
              <a:rPr lang="en-US" smtClean="0"/>
              <a:pPr>
                <a:defRPr/>
              </a:pPr>
              <a:t>52</a:t>
            </a:fld>
            <a:endParaRPr lang="en-US"/>
          </a:p>
        </p:txBody>
      </p:sp>
    </p:spTree>
    <p:extLst>
      <p:ext uri="{BB962C8B-B14F-4D97-AF65-F5344CB8AC3E}">
        <p14:creationId xmlns:p14="http://schemas.microsoft.com/office/powerpoint/2010/main" val="2658346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53</a:t>
            </a:fld>
            <a:endParaRPr lang="en-US"/>
          </a:p>
        </p:txBody>
      </p:sp>
    </p:spTree>
    <p:extLst>
      <p:ext uri="{BB962C8B-B14F-4D97-AF65-F5344CB8AC3E}">
        <p14:creationId xmlns:p14="http://schemas.microsoft.com/office/powerpoint/2010/main" val="40310347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https://www.w3schools.com/tags/tryit.asp?filename=tryhtml5_input_type_radio</a:t>
            </a:r>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54</a:t>
            </a:fld>
            <a:endParaRPr lang="en-US"/>
          </a:p>
        </p:txBody>
      </p:sp>
    </p:spTree>
    <p:extLst>
      <p:ext uri="{BB962C8B-B14F-4D97-AF65-F5344CB8AC3E}">
        <p14:creationId xmlns:p14="http://schemas.microsoft.com/office/powerpoint/2010/main" val="2917607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56</a:t>
            </a:fld>
            <a:endParaRPr lang="en-US"/>
          </a:p>
        </p:txBody>
      </p:sp>
    </p:spTree>
    <p:extLst>
      <p:ext uri="{BB962C8B-B14F-4D97-AF65-F5344CB8AC3E}">
        <p14:creationId xmlns:p14="http://schemas.microsoft.com/office/powerpoint/2010/main" val="657926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8</a:t>
            </a:fld>
            <a:endParaRPr lang="en-US"/>
          </a:p>
        </p:txBody>
      </p:sp>
    </p:spTree>
    <p:extLst>
      <p:ext uri="{BB962C8B-B14F-4D97-AF65-F5344CB8AC3E}">
        <p14:creationId xmlns:p14="http://schemas.microsoft.com/office/powerpoint/2010/main" val="30091784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https://www.w3schools.com/tags/tryit.asp?filename=tryhtml5_input_type_checkbox</a:t>
            </a:r>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57</a:t>
            </a:fld>
            <a:endParaRPr lang="en-US"/>
          </a:p>
        </p:txBody>
      </p:sp>
    </p:spTree>
    <p:extLst>
      <p:ext uri="{BB962C8B-B14F-4D97-AF65-F5344CB8AC3E}">
        <p14:creationId xmlns:p14="http://schemas.microsoft.com/office/powerpoint/2010/main" val="23196628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58</a:t>
            </a:fld>
            <a:endParaRPr lang="en-US"/>
          </a:p>
        </p:txBody>
      </p:sp>
    </p:spTree>
    <p:extLst>
      <p:ext uri="{BB962C8B-B14F-4D97-AF65-F5344CB8AC3E}">
        <p14:creationId xmlns:p14="http://schemas.microsoft.com/office/powerpoint/2010/main" val="24590211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https://www.w3schools.com/tags/tryit.asp?filename=tryhtml_select_name</a:t>
            </a:r>
            <a:endParaRPr lang="en-US" dirty="0"/>
          </a:p>
          <a:p>
            <a:r>
              <a:rPr lang="en-US" dirty="0">
                <a:hlinkClick r:id="rId4"/>
              </a:rPr>
              <a:t>https://www.w3schools.com/tags/tryit.asp?filename=tryhtml_textarea</a:t>
            </a:r>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59</a:t>
            </a:fld>
            <a:endParaRPr lang="en-US"/>
          </a:p>
        </p:txBody>
      </p:sp>
    </p:spTree>
    <p:extLst>
      <p:ext uri="{BB962C8B-B14F-4D97-AF65-F5344CB8AC3E}">
        <p14:creationId xmlns:p14="http://schemas.microsoft.com/office/powerpoint/2010/main" val="3458503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62</a:t>
            </a:fld>
            <a:endParaRPr lang="en-US"/>
          </a:p>
        </p:txBody>
      </p:sp>
    </p:spTree>
    <p:extLst>
      <p:ext uri="{BB962C8B-B14F-4D97-AF65-F5344CB8AC3E}">
        <p14:creationId xmlns:p14="http://schemas.microsoft.com/office/powerpoint/2010/main" val="3737675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63</a:t>
            </a:fld>
            <a:endParaRPr lang="en-US"/>
          </a:p>
        </p:txBody>
      </p:sp>
    </p:spTree>
    <p:extLst>
      <p:ext uri="{BB962C8B-B14F-4D97-AF65-F5344CB8AC3E}">
        <p14:creationId xmlns:p14="http://schemas.microsoft.com/office/powerpoint/2010/main" val="14823311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External Styling (External CSS)</a:t>
            </a:r>
          </a:p>
          <a:p>
            <a:pPr lvl="1"/>
            <a:r>
              <a:rPr lang="en-US" sz="1400" dirty="0"/>
              <a:t>An external style sheet is used to define the style for many pages.</a:t>
            </a:r>
          </a:p>
          <a:p>
            <a:pPr lvl="1"/>
            <a:r>
              <a:rPr lang="en-US" sz="1400" dirty="0"/>
              <a:t>With an </a:t>
            </a:r>
            <a:r>
              <a:rPr lang="en-US" sz="1400" b="1" dirty="0"/>
              <a:t>external style sheet</a:t>
            </a:r>
            <a:r>
              <a:rPr lang="en-US" sz="1400" dirty="0"/>
              <a:t>, you can change the look of an entire web site by changing one file!</a:t>
            </a:r>
          </a:p>
          <a:p>
            <a:pPr lvl="1"/>
            <a:r>
              <a:rPr lang="en-US" sz="1400" dirty="0"/>
              <a:t>To use an external style sheet, add a link to it in the </a:t>
            </a:r>
            <a:r>
              <a:rPr lang="en-US" sz="1400" b="1" dirty="0"/>
              <a:t>&lt;head&gt;</a:t>
            </a:r>
            <a:r>
              <a:rPr lang="en-US" sz="1400" dirty="0"/>
              <a:t> section of the HTML page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64</a:t>
            </a:fld>
            <a:endParaRPr lang="en-US"/>
          </a:p>
        </p:txBody>
      </p:sp>
    </p:spTree>
    <p:extLst>
      <p:ext uri="{BB962C8B-B14F-4D97-AF65-F5344CB8AC3E}">
        <p14:creationId xmlns:p14="http://schemas.microsoft.com/office/powerpoint/2010/main" val="23140557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ID's are unique</a:t>
            </a:r>
          </a:p>
          <a:p>
            <a:r>
              <a:rPr lang="en-US" dirty="0"/>
              <a:t>Each element can have only one ID</a:t>
            </a:r>
          </a:p>
          <a:p>
            <a:r>
              <a:rPr lang="en-US" dirty="0"/>
              <a:t>Each page can have only one element with that ID</a:t>
            </a:r>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65</a:t>
            </a:fld>
            <a:endParaRPr lang="en-US"/>
          </a:p>
        </p:txBody>
      </p:sp>
    </p:spTree>
    <p:extLst>
      <p:ext uri="{BB962C8B-B14F-4D97-AF65-F5344CB8AC3E}">
        <p14:creationId xmlns:p14="http://schemas.microsoft.com/office/powerpoint/2010/main" val="1546241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Classes are NOT unique</a:t>
            </a:r>
          </a:p>
          <a:p>
            <a:r>
              <a:rPr lang="en-US" dirty="0"/>
              <a:t>You can use the same class on multiple elements.</a:t>
            </a:r>
          </a:p>
          <a:p>
            <a:r>
              <a:rPr lang="en-US" dirty="0"/>
              <a:t>You can use multiple classes on the same element.</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66</a:t>
            </a:fld>
            <a:endParaRPr lang="en-US"/>
          </a:p>
        </p:txBody>
      </p:sp>
    </p:spTree>
    <p:extLst>
      <p:ext uri="{BB962C8B-B14F-4D97-AF65-F5344CB8AC3E}">
        <p14:creationId xmlns:p14="http://schemas.microsoft.com/office/powerpoint/2010/main" val="2347894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67</a:t>
            </a:fld>
            <a:endParaRPr lang="en-US"/>
          </a:p>
        </p:txBody>
      </p:sp>
    </p:spTree>
    <p:extLst>
      <p:ext uri="{BB962C8B-B14F-4D97-AF65-F5344CB8AC3E}">
        <p14:creationId xmlns:p14="http://schemas.microsoft.com/office/powerpoint/2010/main" val="3407863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t>This file has been revised on June 11 2015</a:t>
            </a:r>
            <a:r>
              <a:rPr lang="en-US" baseline="0" dirty="0"/>
              <a:t> for more information.</a:t>
            </a:r>
            <a:endParaRPr lang="en-US" dirty="0"/>
          </a:p>
          <a:p>
            <a:pPr eaLnBrk="1" hangingPunct="1">
              <a:spcBef>
                <a:spcPct val="0"/>
              </a:spcBef>
            </a:pPr>
            <a:r>
              <a:rPr lang="en-US" dirty="0">
                <a:hlinkClick r:id="rId3"/>
              </a:rPr>
              <a:t>https://www.hostinger.vn/huong-dan/khac-biet-giua-html-va-html5/</a:t>
            </a:r>
            <a:endParaRPr lang="en-US" dirty="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6B6C43-822D-4486-8AFD-BB71C7569BC7}" type="slidenum">
              <a:rPr lang="en-US" smtClean="0"/>
              <a:pPr/>
              <a:t>68</a:t>
            </a:fld>
            <a:endParaRPr lang="en-US"/>
          </a:p>
        </p:txBody>
      </p:sp>
    </p:spTree>
    <p:extLst>
      <p:ext uri="{BB962C8B-B14F-4D97-AF65-F5344CB8AC3E}">
        <p14:creationId xmlns:p14="http://schemas.microsoft.com/office/powerpoint/2010/main" val="195366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What is HTML?</a:t>
            </a:r>
          </a:p>
          <a:p>
            <a:r>
              <a:rPr lang="en-US"/>
              <a:t>HTML is a </a:t>
            </a:r>
            <a:r>
              <a:rPr lang="en-US" b="1"/>
              <a:t>markup</a:t>
            </a:r>
            <a:r>
              <a:rPr lang="en-US"/>
              <a:t> language for </a:t>
            </a:r>
            <a:r>
              <a:rPr lang="en-US" b="1"/>
              <a:t>describing</a:t>
            </a:r>
            <a:r>
              <a:rPr lang="en-US"/>
              <a:t> web documents (web pages).</a:t>
            </a:r>
          </a:p>
          <a:p>
            <a:r>
              <a:rPr lang="en-US"/>
              <a:t>HTML stands for </a:t>
            </a:r>
            <a:r>
              <a:rPr lang="en-US" b="1"/>
              <a:t>H</a:t>
            </a:r>
            <a:r>
              <a:rPr lang="en-US"/>
              <a:t>yper </a:t>
            </a:r>
            <a:r>
              <a:rPr lang="en-US" b="1"/>
              <a:t>T</a:t>
            </a:r>
            <a:r>
              <a:rPr lang="en-US"/>
              <a:t>ext </a:t>
            </a:r>
            <a:r>
              <a:rPr lang="en-US" b="1"/>
              <a:t>M</a:t>
            </a:r>
            <a:r>
              <a:rPr lang="en-US"/>
              <a:t>arkup </a:t>
            </a:r>
            <a:r>
              <a:rPr lang="en-US" b="1"/>
              <a:t>L</a:t>
            </a:r>
            <a:r>
              <a:rPr lang="en-US"/>
              <a:t>anguage</a:t>
            </a:r>
          </a:p>
          <a:p>
            <a:r>
              <a:rPr lang="en-US"/>
              <a:t>A markup language is a set of </a:t>
            </a:r>
            <a:r>
              <a:rPr lang="en-US" b="1"/>
              <a:t>markup tags</a:t>
            </a:r>
            <a:endParaRPr lang="en-US"/>
          </a:p>
          <a:p>
            <a:r>
              <a:rPr lang="en-US"/>
              <a:t>HTML documents are described by </a:t>
            </a:r>
            <a:r>
              <a:rPr lang="en-US" b="1"/>
              <a:t>HTML tags</a:t>
            </a:r>
            <a:endParaRPr lang="en-US"/>
          </a:p>
          <a:p>
            <a:r>
              <a:rPr lang="en-US"/>
              <a:t>Each HTML tag </a:t>
            </a:r>
            <a:r>
              <a:rPr lang="en-US" b="1"/>
              <a:t>describes</a:t>
            </a:r>
            <a:r>
              <a:rPr lang="en-US"/>
              <a:t> different document content</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9</a:t>
            </a:fld>
            <a:endParaRPr lang="en-US"/>
          </a:p>
        </p:txBody>
      </p:sp>
    </p:spTree>
    <p:extLst>
      <p:ext uri="{BB962C8B-B14F-4D97-AF65-F5344CB8AC3E}">
        <p14:creationId xmlns:p14="http://schemas.microsoft.com/office/powerpoint/2010/main" val="21498388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https://labs.septeni-technology.jp/none/nhung-dieu-can-biet-ve-html5/</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HTML5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chuẩn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tiếp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theo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ngôn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ngữ</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đánh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dấu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siêu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HyperText</a:t>
            </a:r>
            <a:r>
              <a:rPr lang="en-US" sz="1200" b="0" i="0" kern="1200" dirty="0">
                <a:solidFill>
                  <a:schemeClr val="tx1"/>
                </a:solidFill>
                <a:effectLst/>
                <a:latin typeface="+mn-lt"/>
                <a:ea typeface="+mn-ea"/>
                <a:cs typeface="+mn-cs"/>
              </a:rPr>
              <a:t> Markup Language explained (</a:t>
            </a:r>
            <a:r>
              <a:rPr lang="en-US" sz="1200" b="0" i="0" kern="1200" dirty="0" err="1">
                <a:solidFill>
                  <a:schemeClr val="tx1"/>
                </a:solidFill>
                <a:effectLst/>
                <a:latin typeface="+mn-lt"/>
                <a:ea typeface="+mn-ea"/>
                <a:cs typeface="+mn-cs"/>
              </a:rPr>
              <a:t>gọi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tắt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HTML).</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i="0" kern="1200" dirty="0">
                <a:solidFill>
                  <a:schemeClr val="tx1"/>
                </a:solidFill>
                <a:effectLst/>
                <a:latin typeface="+mn-lt"/>
                <a:ea typeface="+mn-ea"/>
                <a:cs typeface="+mn-cs"/>
              </a:rPr>
              <a:t>HTML5 là kết quả của sự hợp tác giữa tổ chức W3C và nhóm WHATWG. WHATWG làm việc với các web form và các ứng dụng, còn W3C thì được làm việc với XHTML 2.0. Trong năm 2006, họ quyết định hợp tác và tạo ra một phiên bản mới của HTML, đó chính là HTML5.</a:t>
            </a:r>
            <a:endParaRPr lang="en-US" sz="1200" b="0" i="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Giảm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plugins </a:t>
            </a:r>
            <a:r>
              <a:rPr lang="en-US" sz="1200" b="0" i="0" kern="1200" dirty="0" err="1">
                <a:solidFill>
                  <a:schemeClr val="tx1"/>
                </a:solidFill>
                <a:effectLst/>
                <a:latin typeface="+mn-lt"/>
                <a:ea typeface="+mn-ea"/>
                <a:cs typeface="+mn-cs"/>
              </a:rPr>
              <a:t>bên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ngoài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HTML5,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quyền</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Ngôn ngữ web HTML5 ra đời nhằm mục đích giảm bớt sự phụ thuộc và cần thiết của những công nghệ ứng dụng Internet độc quyền như Adobe Flash, Microsoft Silverlight và Sun JavaFX.</a:t>
            </a:r>
            <a:endParaRPr lang="en-US" sz="1200" b="0" i="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Thêm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đánh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dấu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trình</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Điểm đặc trưng đầu tiên của một ngôn ngữ đánh dấu (markup language) là các thẻ. Và ở mặt này thì HTML5 được bổ sung rất nhiều cái mới, từ các thẻ tổ chức nội dung (article, aside, title…) đến các thẻ hỗ trợ tương tác và multimedia (video, audio…). Trong HTML5 cũng xuất hiện một khái niệm gọi là semantic markup, tức là các thẻ có mang ngữ nghĩa. hẻ &lt;form&gt; của HTML5 cũng được xem là một cải tiến lớn. Giờ đây với Form 2.0 (một cách gọi form trong HTML5), tất cả những chức năng mà bạn cần (định dạng, validate data…) đã được xây dựng trực tiếp vào trong HTML.</a:t>
            </a:r>
            <a:endParaRPr lang="en-US" sz="1200" b="0" i="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cụ</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kế</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mới</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HTML5 và CSS3 cũng làm cho các ứng dụng Web và các trang Web hấp dẫn hơn. HTML5 có các tính năng mới được thêm vào giúp cho việc xây dựng ứng dụng web dễ dàng hơn rất nhiều. Ví dụ như nhiều màu sắc hơn và hỗ trợ đường cong, việc làm mờ, góc tròn (thay vì ép buộc các nhà thiết kế web sử dụng các file ảnh để tạo ra các góc tròn), và dĩ nhiên là cả việc lưu trữ offline. </a:t>
            </a:r>
            <a:endParaRPr lang="en-US" sz="1200" b="0" i="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Khả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năng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hoạt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động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xuyên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suốt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giữa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duyệt</a:t>
            </a:r>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70</a:t>
            </a:fld>
            <a:endParaRPr lang="en-US"/>
          </a:p>
        </p:txBody>
      </p:sp>
    </p:spTree>
    <p:extLst>
      <p:ext uri="{BB962C8B-B14F-4D97-AF65-F5344CB8AC3E}">
        <p14:creationId xmlns:p14="http://schemas.microsoft.com/office/powerpoint/2010/main" val="758588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a:solidFill>
                  <a:schemeClr val="tx1"/>
                </a:solidFill>
                <a:effectLst/>
                <a:latin typeface="+mn-lt"/>
                <a:ea typeface="+mn-ea"/>
                <a:cs typeface="+mn-cs"/>
              </a:rPr>
              <a:t>Thẻ &lt;section&gt; chia nội dung trang web ra thành nhiều phần chính. Mỗi &lt;section&gt; lại có thể có nhiều &lt;article&gt;. Một &lt;article&gt; có thể xem như một bài viết cụ thể (chẳng hạn như một blog entry rất thích hợp để đặt trong một &lt;article&gt;). Cuối cùng, thẻ &lt;aside&gt; thường đóng vai trò như một sidebar cung cấp các thông tin liên quan cho &lt;article&gt; chứa nó (thực tế thì bạn sẽ cần đến CSS nếu muốn hiển thị thẻ &lt;aside&gt; này như một sidebar).</a:t>
            </a:r>
            <a:endParaRPr lang="en-US" sz="1200" b="0" i="0" kern="1200" dirty="0">
              <a:solidFill>
                <a:schemeClr val="tx1"/>
              </a:solidFill>
              <a:effectLst/>
              <a:latin typeface="+mn-lt"/>
              <a:ea typeface="+mn-ea"/>
              <a:cs typeface="+mn-cs"/>
            </a:endParaRPr>
          </a:p>
          <a:p>
            <a:r>
              <a:rPr lang="en-US" dirty="0">
                <a:hlinkClick r:id="rId3"/>
              </a:rPr>
              <a:t>https://www.w3schools.com/html/html5_new_elements.asp</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Thẻ &lt;header&gt; và &lt;footer&gt; đánh dấu phần mở đầu và kết thúc của một trang web, đây là nơi thích hợp để đặt các banner, logo hình ảnh và thông tin bản quyền.</a:t>
            </a:r>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74</a:t>
            </a:fld>
            <a:endParaRPr lang="en-US"/>
          </a:p>
        </p:txBody>
      </p:sp>
    </p:spTree>
    <p:extLst>
      <p:ext uri="{BB962C8B-B14F-4D97-AF65-F5344CB8AC3E}">
        <p14:creationId xmlns:p14="http://schemas.microsoft.com/office/powerpoint/2010/main" val="19055068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78</a:t>
            </a:fld>
            <a:endParaRPr lang="en-US"/>
          </a:p>
        </p:txBody>
      </p:sp>
    </p:spTree>
    <p:extLst>
      <p:ext uri="{BB962C8B-B14F-4D97-AF65-F5344CB8AC3E}">
        <p14:creationId xmlns:p14="http://schemas.microsoft.com/office/powerpoint/2010/main" val="14522835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Avoiding common HTML5 mistakes </a:t>
            </a:r>
          </a:p>
          <a:p>
            <a:r>
              <a:rPr lang="en-US" dirty="0"/>
              <a:t>http://html5doctor.com/avoiding-common-html5-mistakes/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http://html5doctor.com/downloads/h5d-sectioning-flowchart.png</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82</a:t>
            </a:fld>
            <a:endParaRPr lang="en-US"/>
          </a:p>
        </p:txBody>
      </p:sp>
    </p:spTree>
    <p:extLst>
      <p:ext uri="{BB962C8B-B14F-4D97-AF65-F5344CB8AC3E}">
        <p14:creationId xmlns:p14="http://schemas.microsoft.com/office/powerpoint/2010/main" val="29617246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DCF362-C08F-40B9-AFE5-E8CA4905E866}" type="slidenum">
              <a:rPr lang="en-US" smtClean="0"/>
              <a:pPr>
                <a:defRPr/>
              </a:pPr>
              <a:t>83</a:t>
            </a:fld>
            <a:endParaRPr lang="en-US"/>
          </a:p>
        </p:txBody>
      </p:sp>
    </p:spTree>
    <p:extLst>
      <p:ext uri="{BB962C8B-B14F-4D97-AF65-F5344CB8AC3E}">
        <p14:creationId xmlns:p14="http://schemas.microsoft.com/office/powerpoint/2010/main" val="12101100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https://www.w3schools.com/html/tryit.asp?filename=tryhtml_elem_datalist</a:t>
            </a:r>
            <a:endParaRPr lang="en-US" b="1" dirty="0">
              <a:latin typeface="Arial" charset="0"/>
            </a:endParaRPr>
          </a:p>
          <a:p>
            <a:endParaRPr lang="en-US" b="1" dirty="0">
              <a:latin typeface="Arial" charset="0"/>
            </a:endParaRPr>
          </a:p>
          <a:p>
            <a:r>
              <a:rPr lang="en-US" b="1" dirty="0">
                <a:latin typeface="Arial" charset="0"/>
              </a:rPr>
              <a:t>We can use </a:t>
            </a:r>
            <a:r>
              <a:rPr lang="en-US" b="1" dirty="0" err="1">
                <a:latin typeface="Arial" charset="0"/>
              </a:rPr>
              <a:t>datalist</a:t>
            </a:r>
            <a:r>
              <a:rPr lang="en-US" b="1" dirty="0">
                <a:latin typeface="Arial" charset="0"/>
              </a:rPr>
              <a:t> with the various</a:t>
            </a:r>
            <a:r>
              <a:rPr lang="en-US" b="1" baseline="0" dirty="0">
                <a:latin typeface="Arial" charset="0"/>
              </a:rPr>
              <a:t> types of input – range, color, date, time, </a:t>
            </a:r>
            <a:r>
              <a:rPr lang="en-US" b="1" dirty="0"/>
              <a:t>datetime-local, ….</a:t>
            </a:r>
          </a:p>
          <a:p>
            <a:endParaRPr lang="en-US" dirty="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rPr>
              <a:t> http://demo.agektmr.com/datalist/</a:t>
            </a:r>
          </a:p>
          <a:p>
            <a:r>
              <a:rPr lang="en-US" dirty="0"/>
              <a:t>&lt;input type="range" value="0" min="0" max="100" list="number" /&gt; &lt;</a:t>
            </a:r>
            <a:r>
              <a:rPr lang="en-US" dirty="0" err="1"/>
              <a:t>datalist</a:t>
            </a:r>
            <a:r>
              <a:rPr lang="en-US" dirty="0"/>
              <a:t> id="number"&gt; &lt;option&gt;10&lt;/option&gt; &lt;option&gt;15&lt;/option&gt; &lt;option&gt;30&lt;/option&gt; &lt;option&gt;50&lt;/option&gt; &lt;option&gt;90&lt;/option&gt; &lt;/</a:t>
            </a:r>
            <a:r>
              <a:rPr lang="en-US" dirty="0" err="1"/>
              <a:t>datalist</a:t>
            </a:r>
            <a:r>
              <a:rPr lang="en-US" dirty="0"/>
              <a:t>&gt;</a:t>
            </a:r>
          </a:p>
          <a:p>
            <a:endParaRPr lang="en-US" dirty="0">
              <a:latin typeface="Arial" charset="0"/>
            </a:endParaRPr>
          </a:p>
          <a:p>
            <a:r>
              <a:rPr lang="en-US" dirty="0"/>
              <a:t>&lt;input type="color" value="#000000" list="color" /&gt; &lt;</a:t>
            </a:r>
            <a:r>
              <a:rPr lang="en-US" dirty="0" err="1"/>
              <a:t>datalist</a:t>
            </a:r>
            <a:r>
              <a:rPr lang="en-US" dirty="0"/>
              <a:t> id="color"&gt; &lt;option&gt;#ff0000&lt;/option&gt; &lt;option&gt;#0000ff&lt;/option&gt; &lt;option&gt;#00ff00&lt;/option&gt; &lt;option&gt;#ffff00&lt;/option&gt; &lt;option&gt;#00ffff&lt;/option&gt; &lt;/</a:t>
            </a:r>
            <a:r>
              <a:rPr lang="en-US" dirty="0" err="1"/>
              <a:t>datalist</a:t>
            </a:r>
            <a:r>
              <a:rPr lang="en-US" dirty="0"/>
              <a:t>&gt;</a:t>
            </a:r>
          </a:p>
          <a:p>
            <a:endParaRPr lang="en-US" dirty="0">
              <a:latin typeface="Arial" charset="0"/>
            </a:endParaRPr>
          </a:p>
          <a:p>
            <a:r>
              <a:rPr lang="en-US" sz="1200" b="1" i="0" kern="1200" dirty="0">
                <a:solidFill>
                  <a:schemeClr val="tx1"/>
                </a:solidFill>
                <a:effectLst/>
                <a:latin typeface="+mn-lt"/>
                <a:ea typeface="+mn-ea"/>
                <a:cs typeface="+mn-cs"/>
              </a:rPr>
              <a:t>User can input their own value instead of selecting from the list</a:t>
            </a:r>
            <a:endParaRPr lang="en-US" b="1" dirty="0">
              <a:latin typeface="Arial" charset="0"/>
            </a:endParaRPr>
          </a:p>
          <a:p>
            <a:r>
              <a:rPr lang="en-US" b="1" dirty="0">
                <a:latin typeface="Arial" charset="0"/>
              </a:rPr>
              <a:t>We can type more 2 characters into</a:t>
            </a:r>
            <a:r>
              <a:rPr lang="en-US" b="1" baseline="0" dirty="0">
                <a:latin typeface="Arial" charset="0"/>
              </a:rPr>
              <a:t> input of </a:t>
            </a:r>
            <a:r>
              <a:rPr lang="en-US" b="1" baseline="0" dirty="0" err="1">
                <a:latin typeface="Arial" charset="0"/>
              </a:rPr>
              <a:t>datalist</a:t>
            </a:r>
            <a:r>
              <a:rPr lang="en-US" b="1" baseline="0" dirty="0">
                <a:latin typeface="Arial" charset="0"/>
              </a:rPr>
              <a:t> – select control can’t</a:t>
            </a:r>
            <a:endParaRPr lang="en-US" b="1" dirty="0">
              <a:latin typeface="Arial" charset="0"/>
            </a:endParaRPr>
          </a:p>
          <a:p>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B0DCF362-C08F-40B9-AFE5-E8CA4905E866}" type="slidenum">
              <a:rPr lang="en-US" smtClean="0"/>
              <a:pPr>
                <a:defRPr/>
              </a:pPr>
              <a:t>85</a:t>
            </a:fld>
            <a:endParaRPr lang="en-US"/>
          </a:p>
        </p:txBody>
      </p:sp>
    </p:spTree>
    <p:extLst>
      <p:ext uri="{BB962C8B-B14F-4D97-AF65-F5344CB8AC3E}">
        <p14:creationId xmlns:p14="http://schemas.microsoft.com/office/powerpoint/2010/main" val="488909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86</a:t>
            </a:fld>
            <a:endParaRPr lang="en-US"/>
          </a:p>
        </p:txBody>
      </p:sp>
    </p:spTree>
    <p:extLst>
      <p:ext uri="{BB962C8B-B14F-4D97-AF65-F5344CB8AC3E}">
        <p14:creationId xmlns:p14="http://schemas.microsoft.com/office/powerpoint/2010/main" val="18168502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https://www.w3schools.com/graphics/canvas_drawing.asp</a:t>
            </a:r>
            <a:endParaRPr lang="en-US" dirty="0"/>
          </a:p>
          <a:p>
            <a:endParaRPr lang="en-US" dirty="0"/>
          </a:p>
          <a:p>
            <a:r>
              <a:rPr lang="en-US" dirty="0"/>
              <a:t>Awesome HTML5 Canvas Animations &amp; Applications:</a:t>
            </a:r>
          </a:p>
          <a:p>
            <a:r>
              <a:rPr lang="en-US" dirty="0"/>
              <a:t>http://blog.entheosweb.com/ideas/awesome-html5-canvas-animations-applications</a:t>
            </a:r>
          </a:p>
          <a:p>
            <a:endParaRPr lang="en-US" dirty="0"/>
          </a:p>
          <a:p>
            <a:r>
              <a:rPr lang="en-US" dirty="0" err="1"/>
              <a:t>fillRect</a:t>
            </a:r>
            <a:r>
              <a:rPr lang="en-US" dirty="0"/>
              <a:t>(</a:t>
            </a:r>
            <a:r>
              <a:rPr lang="en-US" dirty="0" err="1"/>
              <a:t>x,y,width,height</a:t>
            </a:r>
            <a:r>
              <a:rPr lang="en-US" dirty="0"/>
              <a:t>)</a:t>
            </a:r>
          </a:p>
          <a:p>
            <a:endParaRPr lang="en-US" dirty="0"/>
          </a:p>
          <a:p>
            <a:r>
              <a:rPr lang="en-US" dirty="0"/>
              <a:t>Canvas 3D</a:t>
            </a:r>
          </a:p>
          <a:p>
            <a:r>
              <a:rPr lang="en-US" dirty="0"/>
              <a:t>http://www.arc.id.au/Canvas3DGraphics.html</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87</a:t>
            </a:fld>
            <a:endParaRPr lang="en-US"/>
          </a:p>
        </p:txBody>
      </p:sp>
    </p:spTree>
    <p:extLst>
      <p:ext uri="{BB962C8B-B14F-4D97-AF65-F5344CB8AC3E}">
        <p14:creationId xmlns:p14="http://schemas.microsoft.com/office/powerpoint/2010/main" val="5059426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dirty="0">
                <a:hlinkClick r:id="rId3"/>
              </a:rPr>
              <a:t>https://www.w3schools.com/html/html5_geolocation.asp</a:t>
            </a:r>
            <a:endParaRPr lang="en-US" dirty="0"/>
          </a:p>
          <a:p>
            <a:pPr marL="174708" indent="-174708">
              <a:buFontTx/>
              <a:buChar char="-"/>
            </a:pPr>
            <a:r>
              <a:rPr lang="en-US" dirty="0">
                <a:hlinkClick r:id="rId4"/>
              </a:rPr>
              <a:t>https://www.w3schools.com/html/tryit.asp?filename=tryhtml5_geolocation</a:t>
            </a:r>
            <a:endParaRPr lang="en-US" dirty="0"/>
          </a:p>
        </p:txBody>
      </p:sp>
      <p:sp>
        <p:nvSpPr>
          <p:cNvPr id="4" name="Slide Number Placeholder 3"/>
          <p:cNvSpPr>
            <a:spLocks noGrp="1"/>
          </p:cNvSpPr>
          <p:nvPr>
            <p:ph type="sldNum" sz="quarter" idx="10"/>
          </p:nvPr>
        </p:nvSpPr>
        <p:spPr/>
        <p:txBody>
          <a:bodyPr/>
          <a:lstStyle/>
          <a:p>
            <a:pPr>
              <a:defRPr/>
            </a:pPr>
            <a:fld id="{B0DCF362-C08F-40B9-AFE5-E8CA4905E866}" type="slidenum">
              <a:rPr lang="en-US" smtClean="0"/>
              <a:pPr>
                <a:defRPr/>
              </a:pPr>
              <a:t>90</a:t>
            </a:fld>
            <a:endParaRPr lang="en-US"/>
          </a:p>
        </p:txBody>
      </p:sp>
    </p:spTree>
    <p:extLst>
      <p:ext uri="{BB962C8B-B14F-4D97-AF65-F5344CB8AC3E}">
        <p14:creationId xmlns:p14="http://schemas.microsoft.com/office/powerpoint/2010/main" val="24282186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Inset – inside or outside</a:t>
            </a:r>
          </a:p>
          <a:p>
            <a:r>
              <a:rPr lang="en-US" dirty="0"/>
              <a:t>First value – Offset X</a:t>
            </a:r>
          </a:p>
          <a:p>
            <a:r>
              <a:rPr lang="en-US" dirty="0"/>
              <a:t>Second value – Offset Y</a:t>
            </a:r>
          </a:p>
          <a:p>
            <a:r>
              <a:rPr lang="en-US" dirty="0"/>
              <a:t>Third value – Blur</a:t>
            </a:r>
          </a:p>
          <a:p>
            <a:r>
              <a:rPr lang="en-US" dirty="0"/>
              <a:t>Fourth value – Spread</a:t>
            </a:r>
            <a:r>
              <a:rPr lang="en-US" baseline="0" dirty="0"/>
              <a:t> radius</a:t>
            </a:r>
          </a:p>
          <a:p>
            <a:r>
              <a:rPr lang="en-US" dirty="0">
                <a:hlinkClick r:id="rId3"/>
              </a:rPr>
              <a:t>https://www.w3schools.com/cssref/css3_pr_box-shadow.asp</a:t>
            </a:r>
            <a:endParaRPr lang="en-US" dirty="0"/>
          </a:p>
          <a:p>
            <a:r>
              <a:rPr lang="en-US" dirty="0">
                <a:hlinkClick r:id="rId4"/>
              </a:rPr>
              <a:t>https://www.w3schools.com/cssref/tryit.asp?filename=trycss3_box-shadow2</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93</a:t>
            </a:fld>
            <a:endParaRPr lang="en-US"/>
          </a:p>
        </p:txBody>
      </p:sp>
    </p:spTree>
    <p:extLst>
      <p:ext uri="{BB962C8B-B14F-4D97-AF65-F5344CB8AC3E}">
        <p14:creationId xmlns:p14="http://schemas.microsoft.com/office/powerpoint/2010/main" val="67895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&lt;!DOCTYPE html&gt;</a:t>
            </a:r>
            <a:br>
              <a:rPr lang="en-US" dirty="0"/>
            </a:br>
            <a:r>
              <a:rPr lang="en-US" dirty="0"/>
              <a:t>&lt;html&gt;</a:t>
            </a:r>
            <a:br>
              <a:rPr lang="en-US" dirty="0"/>
            </a:br>
            <a:r>
              <a:rPr lang="en-US" dirty="0"/>
              <a:t>&lt;head&gt;</a:t>
            </a:r>
            <a:br>
              <a:rPr lang="en-US" dirty="0"/>
            </a:br>
            <a:r>
              <a:rPr lang="en-US" dirty="0"/>
              <a:t>&lt;title&gt;Page Title&lt;/title&gt;</a:t>
            </a:r>
            <a:br>
              <a:rPr lang="en-US" dirty="0"/>
            </a:br>
            <a:r>
              <a:rPr lang="en-US" dirty="0"/>
              <a:t>&lt;/head&gt;</a:t>
            </a:r>
            <a:br>
              <a:rPr lang="en-US" dirty="0"/>
            </a:br>
            <a:r>
              <a:rPr lang="en-US" dirty="0"/>
              <a:t>&lt;body&gt;</a:t>
            </a:r>
            <a:br>
              <a:rPr lang="en-US" dirty="0"/>
            </a:br>
            <a:br>
              <a:rPr lang="en-US" dirty="0"/>
            </a:br>
            <a:r>
              <a:rPr lang="en-US" dirty="0"/>
              <a:t>&lt;h1&gt;My First Heading&lt;/h1&gt;</a:t>
            </a:r>
            <a:br>
              <a:rPr lang="en-US" dirty="0"/>
            </a:br>
            <a:r>
              <a:rPr lang="en-US" dirty="0"/>
              <a:t>&lt;p&gt;My first paragraph.&lt;/p&gt;</a:t>
            </a:r>
            <a:br>
              <a:rPr lang="en-US" dirty="0"/>
            </a:br>
            <a:br>
              <a:rPr lang="en-US" dirty="0"/>
            </a:br>
            <a:r>
              <a:rPr lang="en-US" dirty="0"/>
              <a:t>&lt;/body&gt;</a:t>
            </a:r>
            <a:br>
              <a:rPr lang="en-US" dirty="0"/>
            </a:br>
            <a:r>
              <a:rPr lang="en-US" dirty="0"/>
              <a:t>&lt;/html&gt; </a:t>
            </a:r>
          </a:p>
          <a:p>
            <a:endParaRPr lang="en-US" dirty="0"/>
          </a:p>
          <a:p>
            <a:r>
              <a:rPr lang="en-US" dirty="0"/>
              <a:t>The </a:t>
            </a:r>
            <a:r>
              <a:rPr lang="en-US" b="1" dirty="0"/>
              <a:t>DOCTYPE</a:t>
            </a:r>
            <a:r>
              <a:rPr lang="en-US" dirty="0"/>
              <a:t> declaration defines the document type to be HTML</a:t>
            </a:r>
          </a:p>
          <a:p>
            <a:r>
              <a:rPr lang="en-US" dirty="0"/>
              <a:t>The text between </a:t>
            </a:r>
            <a:r>
              <a:rPr lang="en-US" b="1" dirty="0"/>
              <a:t>&lt;html&gt;</a:t>
            </a:r>
            <a:r>
              <a:rPr lang="en-US" dirty="0"/>
              <a:t> and </a:t>
            </a:r>
            <a:r>
              <a:rPr lang="en-US" b="1" dirty="0"/>
              <a:t>&lt;/html&gt;</a:t>
            </a:r>
            <a:r>
              <a:rPr lang="en-US" dirty="0"/>
              <a:t> describes an HTML document</a:t>
            </a:r>
          </a:p>
          <a:p>
            <a:r>
              <a:rPr lang="en-US" dirty="0"/>
              <a:t>The text between </a:t>
            </a:r>
            <a:r>
              <a:rPr lang="en-US" b="1" dirty="0"/>
              <a:t>&lt;head&gt;</a:t>
            </a:r>
            <a:r>
              <a:rPr lang="en-US" dirty="0"/>
              <a:t> and </a:t>
            </a:r>
            <a:r>
              <a:rPr lang="en-US" b="1" dirty="0"/>
              <a:t>&lt;/head&gt;</a:t>
            </a:r>
            <a:r>
              <a:rPr lang="en-US" dirty="0"/>
              <a:t> provides information about the document</a:t>
            </a:r>
          </a:p>
          <a:p>
            <a:r>
              <a:rPr lang="en-US" dirty="0"/>
              <a:t>The text between </a:t>
            </a:r>
            <a:r>
              <a:rPr lang="en-US" b="1" dirty="0"/>
              <a:t>&lt;title&gt;</a:t>
            </a:r>
            <a:r>
              <a:rPr lang="en-US" dirty="0"/>
              <a:t> and </a:t>
            </a:r>
            <a:r>
              <a:rPr lang="en-US" b="1" dirty="0"/>
              <a:t>&lt;/title&gt;</a:t>
            </a:r>
            <a:r>
              <a:rPr lang="en-US" dirty="0"/>
              <a:t> provides a title for the document</a:t>
            </a:r>
          </a:p>
          <a:p>
            <a:r>
              <a:rPr lang="en-US" dirty="0"/>
              <a:t>The text between </a:t>
            </a:r>
            <a:r>
              <a:rPr lang="en-US" b="1" dirty="0"/>
              <a:t>&lt;body&gt;</a:t>
            </a:r>
            <a:r>
              <a:rPr lang="en-US" dirty="0"/>
              <a:t> and </a:t>
            </a:r>
            <a:r>
              <a:rPr lang="en-US" b="1" dirty="0"/>
              <a:t>&lt;/body&gt;</a:t>
            </a:r>
            <a:r>
              <a:rPr lang="en-US" dirty="0"/>
              <a:t> describes the visible page content</a:t>
            </a:r>
          </a:p>
          <a:p>
            <a:r>
              <a:rPr lang="en-US" dirty="0"/>
              <a:t>The text between </a:t>
            </a:r>
            <a:r>
              <a:rPr lang="en-US" b="1" dirty="0"/>
              <a:t>&lt;h1&gt;</a:t>
            </a:r>
            <a:r>
              <a:rPr lang="en-US" dirty="0"/>
              <a:t> and </a:t>
            </a:r>
            <a:r>
              <a:rPr lang="en-US" b="1" dirty="0"/>
              <a:t>&lt;/h1&gt;</a:t>
            </a:r>
            <a:r>
              <a:rPr lang="en-US" dirty="0"/>
              <a:t> describes a heading</a:t>
            </a:r>
          </a:p>
          <a:p>
            <a:r>
              <a:rPr lang="en-US" dirty="0"/>
              <a:t>The text between </a:t>
            </a:r>
            <a:r>
              <a:rPr lang="en-US" b="1" dirty="0"/>
              <a:t>&lt;p&gt;</a:t>
            </a:r>
            <a:r>
              <a:rPr lang="en-US" dirty="0"/>
              <a:t> and </a:t>
            </a:r>
            <a:r>
              <a:rPr lang="en-US" b="1" dirty="0"/>
              <a:t>&lt;/p&gt;</a:t>
            </a:r>
            <a:r>
              <a:rPr lang="en-US" dirty="0"/>
              <a:t> describes a paragraph</a:t>
            </a:r>
          </a:p>
          <a:p>
            <a:r>
              <a:rPr lang="en-US" dirty="0"/>
              <a:t>Using this description, a web browser can display a document with a heading and a paragraph.</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11</a:t>
            </a:fld>
            <a:endParaRPr lang="en-US"/>
          </a:p>
        </p:txBody>
      </p:sp>
    </p:spTree>
    <p:extLst>
      <p:ext uri="{BB962C8B-B14F-4D97-AF65-F5344CB8AC3E}">
        <p14:creationId xmlns:p14="http://schemas.microsoft.com/office/powerpoint/2010/main" val="12507999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Inset – inside or outside</a:t>
            </a:r>
          </a:p>
          <a:p>
            <a:r>
              <a:rPr lang="en-US" dirty="0"/>
              <a:t>First value – Offset X</a:t>
            </a:r>
          </a:p>
          <a:p>
            <a:r>
              <a:rPr lang="en-US" dirty="0"/>
              <a:t>Second value – Offset Y</a:t>
            </a:r>
          </a:p>
          <a:p>
            <a:r>
              <a:rPr lang="en-US" dirty="0"/>
              <a:t>Third value – Blur</a:t>
            </a:r>
          </a:p>
          <a:p>
            <a:r>
              <a:rPr lang="en-US" dirty="0"/>
              <a:t>Fourth value – Spread</a:t>
            </a:r>
            <a:r>
              <a:rPr lang="en-US" baseline="0" dirty="0"/>
              <a:t> radius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94</a:t>
            </a:fld>
            <a:endParaRPr lang="en-US"/>
          </a:p>
        </p:txBody>
      </p:sp>
    </p:spTree>
    <p:extLst>
      <p:ext uri="{BB962C8B-B14F-4D97-AF65-F5344CB8AC3E}">
        <p14:creationId xmlns:p14="http://schemas.microsoft.com/office/powerpoint/2010/main" val="3411346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https://css-tricks.com/almanac/properties/h/hanging-punctuation/</a:t>
            </a:r>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95</a:t>
            </a:fld>
            <a:endParaRPr lang="en-US"/>
          </a:p>
        </p:txBody>
      </p:sp>
    </p:spTree>
    <p:extLst>
      <p:ext uri="{BB962C8B-B14F-4D97-AF65-F5344CB8AC3E}">
        <p14:creationId xmlns:p14="http://schemas.microsoft.com/office/powerpoint/2010/main" val="33718109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Background-size </a:t>
            </a:r>
          </a:p>
          <a:p>
            <a:pPr marL="171450" indent="-171450">
              <a:buFontTx/>
              <a:buChar char="-"/>
            </a:pPr>
            <a:r>
              <a:rPr lang="en-US" dirty="0"/>
              <a:t>Background-position</a:t>
            </a:r>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97</a:t>
            </a:fld>
            <a:endParaRPr lang="en-US"/>
          </a:p>
        </p:txBody>
      </p:sp>
    </p:spTree>
    <p:extLst>
      <p:ext uri="{BB962C8B-B14F-4D97-AF65-F5344CB8AC3E}">
        <p14:creationId xmlns:p14="http://schemas.microsoft.com/office/powerpoint/2010/main" val="14788695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Checking multi browsers</a:t>
            </a:r>
          </a:p>
          <a:p>
            <a:pPr marL="171450" indent="-171450">
              <a:buFontTx/>
              <a:buChar char="-"/>
            </a:pPr>
            <a:r>
              <a:rPr lang="en-US" dirty="0"/>
              <a:t>Format</a:t>
            </a:r>
            <a:r>
              <a:rPr lang="en-US" baseline="0" dirty="0"/>
              <a:t> code in HTML and CSS (Ctrl + K + D)</a:t>
            </a:r>
          </a:p>
          <a:p>
            <a:pPr marL="171450" indent="-171450">
              <a:buFontTx/>
              <a:buChar char="-"/>
            </a:pPr>
            <a:r>
              <a:rPr lang="en-US" baseline="0" dirty="0"/>
              <a:t>Comments in coding</a:t>
            </a:r>
          </a:p>
          <a:p>
            <a:pPr marL="171450" indent="-171450">
              <a:buFontTx/>
              <a:buChar char="-"/>
            </a:pPr>
            <a:r>
              <a:rPr lang="en-US" baseline="0" dirty="0"/>
              <a:t>Align elements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99</a:t>
            </a:fld>
            <a:endParaRPr lang="en-US"/>
          </a:p>
        </p:txBody>
      </p:sp>
    </p:spTree>
    <p:extLst>
      <p:ext uri="{BB962C8B-B14F-4D97-AF65-F5344CB8AC3E}">
        <p14:creationId xmlns:p14="http://schemas.microsoft.com/office/powerpoint/2010/main" val="13325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tags are keywords (tag names) surrounded by angle brackets:&lt;</a:t>
            </a:r>
            <a:r>
              <a:rPr lang="en-US" dirty="0" err="1"/>
              <a:t>tagname</a:t>
            </a:r>
            <a:r>
              <a:rPr lang="en-US" dirty="0"/>
              <a:t>&gt;content&lt;/</a:t>
            </a:r>
            <a:r>
              <a:rPr lang="en-US" dirty="0" err="1"/>
              <a:t>tagname</a:t>
            </a:r>
            <a:r>
              <a:rPr lang="en-US" dirty="0"/>
              <a:t>&gt;</a:t>
            </a:r>
          </a:p>
          <a:p>
            <a:r>
              <a:rPr lang="en-US" dirty="0"/>
              <a:t>HTML tags normally come in pairs like &lt;p&gt; and &lt;/p&gt;</a:t>
            </a:r>
          </a:p>
          <a:p>
            <a:r>
              <a:rPr lang="en-US" dirty="0"/>
              <a:t>The first tag in a pair is the start tag, the second tag is the end tag</a:t>
            </a:r>
          </a:p>
          <a:p>
            <a:r>
              <a:rPr lang="en-US" dirty="0"/>
              <a:t>The end tag is written like the start tag, but with a slash before the tag name</a:t>
            </a:r>
          </a:p>
          <a:p>
            <a:r>
              <a:rPr lang="en-US" dirty="0"/>
              <a:t>Note : 	The start tag is often called the opening tag. The end tag is often called the closing tag.</a:t>
            </a:r>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12</a:t>
            </a:fld>
            <a:endParaRPr lang="en-US"/>
          </a:p>
        </p:txBody>
      </p:sp>
    </p:spTree>
    <p:extLst>
      <p:ext uri="{BB962C8B-B14F-4D97-AF65-F5344CB8AC3E}">
        <p14:creationId xmlns:p14="http://schemas.microsoft.com/office/powerpoint/2010/main" val="67861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elements can have </a:t>
            </a:r>
            <a:r>
              <a:rPr lang="en-US" b="1" dirty="0"/>
              <a:t>attributes</a:t>
            </a:r>
            <a:endParaRPr lang="en-US" dirty="0"/>
          </a:p>
          <a:p>
            <a:r>
              <a:rPr lang="en-US" dirty="0"/>
              <a:t>Attributes provide </a:t>
            </a:r>
            <a:r>
              <a:rPr lang="en-US" b="1" dirty="0"/>
              <a:t>additional information</a:t>
            </a:r>
            <a:r>
              <a:rPr lang="en-US" dirty="0"/>
              <a:t> about an element</a:t>
            </a:r>
          </a:p>
          <a:p>
            <a:r>
              <a:rPr lang="en-US" dirty="0"/>
              <a:t>Attributes are always specified in </a:t>
            </a:r>
            <a:r>
              <a:rPr lang="en-US" b="1" dirty="0"/>
              <a:t>the start tag</a:t>
            </a:r>
            <a:endParaRPr lang="en-US" dirty="0"/>
          </a:p>
          <a:p>
            <a:r>
              <a:rPr lang="en-US" dirty="0"/>
              <a:t>Attributes come in name/value pairs like: </a:t>
            </a:r>
            <a:r>
              <a:rPr lang="en-US" b="1" dirty="0"/>
              <a:t>name="value"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14</a:t>
            </a:fld>
            <a:endParaRPr lang="en-US"/>
          </a:p>
        </p:txBody>
      </p:sp>
    </p:spTree>
    <p:extLst>
      <p:ext uri="{BB962C8B-B14F-4D97-AF65-F5344CB8AC3E}">
        <p14:creationId xmlns:p14="http://schemas.microsoft.com/office/powerpoint/2010/main" val="404351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https://www.sitepoint.com/iso-2-letter-language-codes/</a:t>
            </a:r>
            <a:endParaRPr lang="en-US" dirty="0"/>
          </a:p>
        </p:txBody>
      </p:sp>
      <p:sp>
        <p:nvSpPr>
          <p:cNvPr id="4" name="Slide Number Placeholder 3"/>
          <p:cNvSpPr>
            <a:spLocks noGrp="1"/>
          </p:cNvSpPr>
          <p:nvPr>
            <p:ph type="sldNum" sz="quarter" idx="10"/>
          </p:nvPr>
        </p:nvSpPr>
        <p:spPr/>
        <p:txBody>
          <a:bodyPr/>
          <a:lstStyle/>
          <a:p>
            <a:pPr>
              <a:defRPr/>
            </a:pPr>
            <a:fld id="{157B858C-56D6-4D2F-865E-89E519A44EAA}" type="slidenum">
              <a:rPr lang="en-US" smtClean="0"/>
              <a:pPr>
                <a:defRPr/>
              </a:pPr>
              <a:t>15</a:t>
            </a:fld>
            <a:endParaRPr lang="en-US"/>
          </a:p>
        </p:txBody>
      </p:sp>
    </p:spTree>
    <p:extLst>
      <p:ext uri="{BB962C8B-B14F-4D97-AF65-F5344CB8AC3E}">
        <p14:creationId xmlns:p14="http://schemas.microsoft.com/office/powerpoint/2010/main" val="344127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2\008_Presentations\Presentation Formats\0002-17 New Brand Template\Support\PowerPoint images\bookBlue_Cov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352425" y="327025"/>
            <a:ext cx="977900" cy="544513"/>
            <a:chOff x="0" y="0"/>
            <a:chExt cx="616" cy="343"/>
          </a:xfrm>
        </p:grpSpPr>
        <p:sp>
          <p:nvSpPr>
            <p:cNvPr id="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10" name="Text Box 66"/>
          <p:cNvSpPr txBox="1">
            <a:spLocks noChangeArrowheads="1"/>
          </p:cNvSpPr>
          <p:nvPr/>
        </p:nvSpPr>
        <p:spPr bwMode="auto">
          <a:xfrm>
            <a:off x="366713" y="6575425"/>
            <a:ext cx="3808412"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2878539" name="Rectangle 75"/>
          <p:cNvSpPr>
            <a:spLocks noGrp="1" noChangeArrowheads="1"/>
          </p:cNvSpPr>
          <p:nvPr>
            <p:ph type="ctrTitle"/>
          </p:nvPr>
        </p:nvSpPr>
        <p:spPr>
          <a:xfrm>
            <a:off x="4013159" y="3697741"/>
            <a:ext cx="4579420" cy="723339"/>
          </a:xfrm>
        </p:spPr>
        <p:txBody>
          <a:bodyPr/>
          <a:lstStyle>
            <a:lvl1pPr algn="r">
              <a:defRPr sz="2400">
                <a:solidFill>
                  <a:schemeClr val="bg1"/>
                </a:solidFill>
              </a:defRPr>
            </a:lvl1pPr>
          </a:lstStyle>
          <a:p>
            <a:r>
              <a:rPr lang="en-US"/>
              <a:t>Click to edit Master title style</a:t>
            </a:r>
            <a:endParaRPr lang="en-US" dirty="0"/>
          </a:p>
        </p:txBody>
      </p:sp>
      <p:sp>
        <p:nvSpPr>
          <p:cNvPr id="2878540" name="Rectangle 76"/>
          <p:cNvSpPr>
            <a:spLocks noGrp="1" noChangeArrowheads="1"/>
          </p:cNvSpPr>
          <p:nvPr>
            <p:ph type="subTitle" idx="1"/>
          </p:nvPr>
        </p:nvSpPr>
        <p:spPr>
          <a:xfrm>
            <a:off x="5233075" y="4595797"/>
            <a:ext cx="3368381" cy="193899"/>
          </a:xfrm>
        </p:spPr>
        <p:txBody>
          <a:bodyPr/>
          <a:lstStyle>
            <a:lvl1pPr marL="0" indent="0" algn="r">
              <a:buFontTx/>
              <a:buNone/>
              <a:defRPr sz="1400">
                <a:solidFill>
                  <a:schemeClr val="bg1"/>
                </a:solidFill>
              </a:defRPr>
            </a:lvl1pPr>
          </a:lstStyle>
          <a:p>
            <a:r>
              <a:rPr lang="en-US"/>
              <a:t>Click to edit Master subtitle style</a:t>
            </a:r>
            <a:endParaRPr lang="en-US" dirty="0"/>
          </a:p>
        </p:txBody>
      </p:sp>
      <p:pic>
        <p:nvPicPr>
          <p:cNvPr id="11" name="Picture 2" descr="P:\p2\008_Presentations\Presentation Formats\0002-17 New Brand Template\Support\PowerPoint images\bookBlue_Cover2.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grpSp>
        <p:nvGrpSpPr>
          <p:cNvPr id="12" name="Group 7"/>
          <p:cNvGrpSpPr>
            <a:grpSpLocks/>
          </p:cNvGrpSpPr>
          <p:nvPr userDrawn="1"/>
        </p:nvGrpSpPr>
        <p:grpSpPr bwMode="auto">
          <a:xfrm>
            <a:off x="352425" y="327025"/>
            <a:ext cx="977900" cy="544513"/>
            <a:chOff x="0" y="0"/>
            <a:chExt cx="616" cy="343"/>
          </a:xfrm>
        </p:grpSpPr>
        <p:sp>
          <p:nvSpPr>
            <p:cNvPr id="13"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a:p>
          </p:txBody>
        </p:sp>
        <p:sp>
          <p:nvSpPr>
            <p:cNvPr id="14"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5"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6"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a:p>
          </p:txBody>
        </p:sp>
      </p:grpSp>
      <p:sp>
        <p:nvSpPr>
          <p:cNvPr id="17" name="Text Box 66"/>
          <p:cNvSpPr txBox="1">
            <a:spLocks noChangeArrowheads="1"/>
          </p:cNvSpPr>
          <p:nvPr userDrawn="1"/>
        </p:nvSpPr>
        <p:spPr bwMode="auto">
          <a:xfrm>
            <a:off x="366713" y="6575663"/>
            <a:ext cx="3808413" cy="168275"/>
          </a:xfrm>
          <a:prstGeom prst="rect">
            <a:avLst/>
          </a:prstGeom>
          <a:noFill/>
          <a:ln w="9525">
            <a:noFill/>
            <a:miter lim="800000"/>
            <a:headEnd/>
            <a:tailEnd/>
          </a:ln>
          <a:effectLst/>
        </p:spPr>
        <p:txBody>
          <a:bodyPr lIns="0" tIns="0" rIns="0" bIns="0" anchor="ctr">
            <a:spAutoFit/>
          </a:bodyPr>
          <a:lstStyle/>
          <a:p>
            <a:pPr algn="l" defTabSz="820738">
              <a:spcBef>
                <a:spcPct val="50000"/>
              </a:spcBef>
            </a:pPr>
            <a:r>
              <a:rPr lang="en-US" sz="1100" dirty="0">
                <a:solidFill>
                  <a:schemeClr val="bg1"/>
                </a:solidFill>
              </a:rPr>
              <a:t>CSC Proprietary and Confidential</a:t>
            </a:r>
          </a:p>
        </p:txBody>
      </p:sp>
    </p:spTree>
    <p:extLst>
      <p:ext uri="{BB962C8B-B14F-4D97-AF65-F5344CB8AC3E}">
        <p14:creationId xmlns:p14="http://schemas.microsoft.com/office/powerpoint/2010/main" val="90075004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1" name="Picture 2" descr="P:\p2\008_Presentations\Presentation Formats\0002-17 New Brand Template\Support\PowerPoint images\bookBlue_Cover2.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12" name="Rectangle 75"/>
          <p:cNvSpPr>
            <a:spLocks noGrp="1" noChangeArrowheads="1"/>
          </p:cNvSpPr>
          <p:nvPr>
            <p:ph type="ctrTitle"/>
          </p:nvPr>
        </p:nvSpPr>
        <p:spPr>
          <a:xfrm>
            <a:off x="4013159" y="3697741"/>
            <a:ext cx="4579420" cy="723339"/>
          </a:xfrm>
        </p:spPr>
        <p:txBody>
          <a:bodyPr anchor="t"/>
          <a:lstStyle>
            <a:lvl1pPr algn="r">
              <a:defRPr sz="2400">
                <a:solidFill>
                  <a:schemeClr val="bg1"/>
                </a:solidFill>
              </a:defRPr>
            </a:lvl1pPr>
          </a:lstStyle>
          <a:p>
            <a:r>
              <a:rPr lang="en-US"/>
              <a:t>Click to edit Master title style</a:t>
            </a:r>
            <a:endParaRPr lang="en-US" dirty="0"/>
          </a:p>
        </p:txBody>
      </p:sp>
      <p:sp>
        <p:nvSpPr>
          <p:cNvPr id="13" name="Rectangle 76"/>
          <p:cNvSpPr>
            <a:spLocks noGrp="1" noChangeArrowheads="1"/>
          </p:cNvSpPr>
          <p:nvPr>
            <p:ph type="subTitle" idx="1"/>
          </p:nvPr>
        </p:nvSpPr>
        <p:spPr>
          <a:xfrm>
            <a:off x="5233075" y="4595797"/>
            <a:ext cx="3368381" cy="193899"/>
          </a:xfrm>
        </p:spPr>
        <p:txBody>
          <a:bodyPr/>
          <a:lstStyle>
            <a:lvl1pPr marL="0" indent="0" algn="r">
              <a:buFontTx/>
              <a:buNone/>
              <a:defRPr sz="1400">
                <a:solidFill>
                  <a:schemeClr val="bg1"/>
                </a:solidFill>
              </a:defRPr>
            </a:lvl1pPr>
          </a:lstStyle>
          <a:p>
            <a:r>
              <a:rPr lang="en-US"/>
              <a:t>Click to edit Master subtitle style</a:t>
            </a:r>
            <a:endParaRPr lang="en-US" dirty="0"/>
          </a:p>
        </p:txBody>
      </p:sp>
      <p:grpSp>
        <p:nvGrpSpPr>
          <p:cNvPr id="14" name="Group 7"/>
          <p:cNvGrpSpPr>
            <a:grpSpLocks/>
          </p:cNvGrpSpPr>
          <p:nvPr userDrawn="1"/>
        </p:nvGrpSpPr>
        <p:grpSpPr bwMode="auto">
          <a:xfrm>
            <a:off x="352425" y="327025"/>
            <a:ext cx="977900" cy="544513"/>
            <a:chOff x="0" y="0"/>
            <a:chExt cx="616" cy="343"/>
          </a:xfrm>
        </p:grpSpPr>
        <p:sp>
          <p:nvSpPr>
            <p:cNvPr id="15"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a:p>
          </p:txBody>
        </p:sp>
        <p:sp>
          <p:nvSpPr>
            <p:cNvPr id="16"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7"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8"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a:p>
          </p:txBody>
        </p:sp>
      </p:grpSp>
      <p:sp>
        <p:nvSpPr>
          <p:cNvPr id="19" name="Text Box 66"/>
          <p:cNvSpPr txBox="1">
            <a:spLocks noChangeArrowheads="1"/>
          </p:cNvSpPr>
          <p:nvPr userDrawn="1"/>
        </p:nvSpPr>
        <p:spPr bwMode="auto">
          <a:xfrm>
            <a:off x="366713" y="6575663"/>
            <a:ext cx="3808413" cy="168275"/>
          </a:xfrm>
          <a:prstGeom prst="rect">
            <a:avLst/>
          </a:prstGeom>
          <a:noFill/>
          <a:ln w="9525">
            <a:noFill/>
            <a:miter lim="800000"/>
            <a:headEnd/>
            <a:tailEnd/>
          </a:ln>
          <a:effectLst/>
        </p:spPr>
        <p:txBody>
          <a:bodyPr lIns="0" tIns="0" rIns="0" bIns="0" anchor="ctr">
            <a:spAutoFit/>
          </a:bodyPr>
          <a:lstStyle/>
          <a:p>
            <a:pPr algn="l" defTabSz="820738">
              <a:spcBef>
                <a:spcPct val="50000"/>
              </a:spcBef>
            </a:pPr>
            <a:r>
              <a:rPr lang="en-US" sz="1100" dirty="0">
                <a:solidFill>
                  <a:schemeClr val="bg1"/>
                </a:solidFill>
              </a:rPr>
              <a:t>CSC Proprietary and Confidential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Section and Thank You Slide">
    <p:spTree>
      <p:nvGrpSpPr>
        <p:cNvPr id="1" name=""/>
        <p:cNvGrpSpPr/>
        <p:nvPr/>
      </p:nvGrpSpPr>
      <p:grpSpPr>
        <a:xfrm>
          <a:off x="0" y="0"/>
          <a:ext cx="0" cy="0"/>
          <a:chOff x="0" y="0"/>
          <a:chExt cx="0" cy="0"/>
        </a:xfrm>
      </p:grpSpPr>
      <p:pic>
        <p:nvPicPr>
          <p:cNvPr id="13" name="Picture 1" descr="P:\p2\008_Presentations\Presentation Formats\0002-17 New Brand Template\Support\PowerPoint images\bookBlue_Cover2.jpg"/>
          <p:cNvPicPr>
            <a:picLocks noChangeAspect="1" noChangeArrowheads="1"/>
          </p:cNvPicPr>
          <p:nvPr userDrawn="1"/>
        </p:nvPicPr>
        <p:blipFill>
          <a:blip r:embed="rId2"/>
          <a:srcRect/>
          <a:stretch>
            <a:fillRect/>
          </a:stretch>
        </p:blipFill>
        <p:spPr bwMode="auto">
          <a:xfrm>
            <a:off x="0" y="0"/>
            <a:ext cx="9144000" cy="6858001"/>
          </a:xfrm>
          <a:prstGeom prst="rect">
            <a:avLst/>
          </a:prstGeom>
          <a:noFill/>
        </p:spPr>
      </p:pic>
      <p:sp>
        <p:nvSpPr>
          <p:cNvPr id="14" name="Rectangle 75"/>
          <p:cNvSpPr>
            <a:spLocks noGrp="1" noChangeArrowheads="1"/>
          </p:cNvSpPr>
          <p:nvPr>
            <p:ph type="ctrTitle"/>
          </p:nvPr>
        </p:nvSpPr>
        <p:spPr>
          <a:xfrm>
            <a:off x="4013159" y="3697741"/>
            <a:ext cx="4579420" cy="723339"/>
          </a:xfrm>
        </p:spPr>
        <p:txBody>
          <a:bodyPr anchor="t"/>
          <a:lstStyle>
            <a:lvl1pPr algn="r">
              <a:defRPr sz="2400">
                <a:solidFill>
                  <a:schemeClr val="bg1"/>
                </a:solidFill>
              </a:defRPr>
            </a:lvl1pPr>
          </a:lstStyle>
          <a:p>
            <a:r>
              <a:rPr lang="en-US"/>
              <a:t>Click to edit Master title style</a:t>
            </a:r>
            <a:endParaRPr lang="en-US" dirty="0"/>
          </a:p>
        </p:txBody>
      </p:sp>
      <p:sp>
        <p:nvSpPr>
          <p:cNvPr id="15" name="Rectangle 76"/>
          <p:cNvSpPr>
            <a:spLocks noGrp="1" noChangeArrowheads="1"/>
          </p:cNvSpPr>
          <p:nvPr>
            <p:ph type="subTitle" idx="1"/>
          </p:nvPr>
        </p:nvSpPr>
        <p:spPr>
          <a:xfrm>
            <a:off x="5233075" y="4595797"/>
            <a:ext cx="3368381" cy="193899"/>
          </a:xfrm>
        </p:spPr>
        <p:txBody>
          <a:bodyPr/>
          <a:lstStyle>
            <a:lvl1pPr marL="0" indent="0" algn="r">
              <a:buFontTx/>
              <a:buNone/>
              <a:defRPr sz="1400">
                <a:solidFill>
                  <a:schemeClr val="bg1"/>
                </a:solidFill>
              </a:defRPr>
            </a:lvl1pPr>
          </a:lstStyle>
          <a:p>
            <a:r>
              <a:rPr lang="en-US"/>
              <a:t>Click to edit Master subtitle style</a:t>
            </a:r>
            <a:endParaRPr lang="en-US" dirty="0"/>
          </a:p>
        </p:txBody>
      </p:sp>
      <p:grpSp>
        <p:nvGrpSpPr>
          <p:cNvPr id="16" name="Group 7"/>
          <p:cNvGrpSpPr>
            <a:grpSpLocks/>
          </p:cNvGrpSpPr>
          <p:nvPr userDrawn="1"/>
        </p:nvGrpSpPr>
        <p:grpSpPr bwMode="auto">
          <a:xfrm>
            <a:off x="352425" y="327025"/>
            <a:ext cx="977900" cy="544513"/>
            <a:chOff x="0" y="0"/>
            <a:chExt cx="616" cy="343"/>
          </a:xfrm>
        </p:grpSpPr>
        <p:sp>
          <p:nvSpPr>
            <p:cNvPr id="17"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a:p>
          </p:txBody>
        </p:sp>
        <p:sp>
          <p:nvSpPr>
            <p:cNvPr id="18"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9"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20"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a:p>
          </p:txBody>
        </p:sp>
      </p:grpSp>
      <p:sp>
        <p:nvSpPr>
          <p:cNvPr id="21" name="Text Box 66"/>
          <p:cNvSpPr txBox="1">
            <a:spLocks noChangeArrowheads="1"/>
          </p:cNvSpPr>
          <p:nvPr userDrawn="1"/>
        </p:nvSpPr>
        <p:spPr bwMode="auto">
          <a:xfrm>
            <a:off x="366713" y="6575663"/>
            <a:ext cx="3808413" cy="168275"/>
          </a:xfrm>
          <a:prstGeom prst="rect">
            <a:avLst/>
          </a:prstGeom>
          <a:noFill/>
          <a:ln w="9525">
            <a:noFill/>
            <a:miter lim="800000"/>
            <a:headEnd/>
            <a:tailEnd/>
          </a:ln>
          <a:effectLst/>
        </p:spPr>
        <p:txBody>
          <a:bodyPr lIns="0" tIns="0" rIns="0" bIns="0" anchor="ctr">
            <a:spAutoFit/>
          </a:bodyPr>
          <a:lstStyle/>
          <a:p>
            <a:pPr algn="l" defTabSz="820738">
              <a:spcBef>
                <a:spcPct val="50000"/>
              </a:spcBef>
            </a:pPr>
            <a:r>
              <a:rPr lang="en-US" sz="1100" dirty="0">
                <a:solidFill>
                  <a:schemeClr val="bg1"/>
                </a:solidFill>
              </a:rPr>
              <a:t>CSC Proprietary and Confidential</a:t>
            </a:r>
          </a:p>
        </p:txBody>
      </p:sp>
      <p:sp>
        <p:nvSpPr>
          <p:cNvPr id="22" name="Text Box 115"/>
          <p:cNvSpPr txBox="1">
            <a:spLocks noChangeArrowheads="1"/>
          </p:cNvSpPr>
          <p:nvPr userDrawn="1"/>
        </p:nvSpPr>
        <p:spPr bwMode="auto">
          <a:xfrm>
            <a:off x="8426156" y="6599902"/>
            <a:ext cx="365760" cy="152582"/>
          </a:xfrm>
          <a:prstGeom prst="rect">
            <a:avLst/>
          </a:prstGeom>
          <a:noFill/>
          <a:ln w="9525">
            <a:noFill/>
            <a:miter lim="800000"/>
            <a:headEnd/>
            <a:tailEnd/>
          </a:ln>
          <a:effectLst/>
        </p:spPr>
        <p:txBody>
          <a:bodyPr wrap="square" lIns="0" tIns="0" rIns="0" bIns="0" anchor="b">
            <a:spAutoFit/>
          </a:bodyPr>
          <a:lstStyle/>
          <a:p>
            <a:pPr algn="r" defTabSz="820738">
              <a:spcBef>
                <a:spcPct val="50000"/>
              </a:spcBef>
            </a:pPr>
            <a:fld id="{18E29826-F105-4F77-B977-03F4A4723A21}" type="slidenum">
              <a:rPr lang="en-US" sz="1000" b="0" smtClean="0">
                <a:solidFill>
                  <a:schemeClr val="bg1"/>
                </a:solidFill>
              </a:rPr>
              <a:pPr algn="r" defTabSz="820738">
                <a:spcBef>
                  <a:spcPct val="50000"/>
                </a:spcBef>
              </a:pPr>
              <a:t>‹#›</a:t>
            </a:fld>
            <a:r>
              <a:rPr lang="en-US" sz="1000" b="0" dirty="0">
                <a:solidFill>
                  <a:schemeClr val="bg1"/>
                </a:solidFill>
              </a:rPr>
              <a:t>    </a:t>
            </a:r>
          </a:p>
        </p:txBody>
      </p:sp>
      <p:sp>
        <p:nvSpPr>
          <p:cNvPr id="23" name="Text Box 115"/>
          <p:cNvSpPr txBox="1">
            <a:spLocks noChangeArrowheads="1"/>
          </p:cNvSpPr>
          <p:nvPr userDrawn="1"/>
        </p:nvSpPr>
        <p:spPr bwMode="auto">
          <a:xfrm>
            <a:off x="6564722" y="6598596"/>
            <a:ext cx="1828800" cy="153888"/>
          </a:xfrm>
          <a:prstGeom prst="rect">
            <a:avLst/>
          </a:prstGeom>
          <a:noFill/>
          <a:ln w="9525">
            <a:noFill/>
            <a:miter lim="800000"/>
            <a:headEnd/>
            <a:tailEnd/>
          </a:ln>
          <a:effectLst/>
        </p:spPr>
        <p:txBody>
          <a:bodyPr wrap="square" lIns="0" tIns="0" rIns="0" bIns="0" anchor="b">
            <a:spAutoFit/>
          </a:bodyPr>
          <a:lstStyle/>
          <a:p>
            <a:pPr algn="r" defTabSz="820738">
              <a:spcBef>
                <a:spcPct val="50000"/>
              </a:spcBef>
            </a:pPr>
            <a:fld id="{03C7D0F0-10D5-4191-B6F4-99306F468FEF}" type="datetime4">
              <a:rPr lang="en-US" sz="1000" b="0" smtClean="0">
                <a:solidFill>
                  <a:schemeClr val="bg1"/>
                </a:solidFill>
              </a:rPr>
              <a:pPr algn="r" defTabSz="820738">
                <a:spcBef>
                  <a:spcPct val="50000"/>
                </a:spcBef>
              </a:pPr>
              <a:t>July 26, 2019</a:t>
            </a:fld>
            <a:endParaRPr lang="en-US" sz="1000" b="0" dirty="0">
              <a:solidFill>
                <a:schemeClr val="bg1"/>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Section and Thank You Slide">
    <p:spTree>
      <p:nvGrpSpPr>
        <p:cNvPr id="1" name=""/>
        <p:cNvGrpSpPr/>
        <p:nvPr/>
      </p:nvGrpSpPr>
      <p:grpSpPr>
        <a:xfrm>
          <a:off x="0" y="0"/>
          <a:ext cx="0" cy="0"/>
          <a:chOff x="0" y="0"/>
          <a:chExt cx="0" cy="0"/>
        </a:xfrm>
      </p:grpSpPr>
      <p:pic>
        <p:nvPicPr>
          <p:cNvPr id="4" name="Picture 1" descr="P:\p2\008_Presentations\Presentation Formats\0002-17 New Brand Template\Support\PowerPoint images\bookBlue_Cov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352425" y="327025"/>
            <a:ext cx="977900" cy="544513"/>
            <a:chOff x="0" y="0"/>
            <a:chExt cx="616" cy="343"/>
          </a:xfrm>
        </p:grpSpPr>
        <p:sp>
          <p:nvSpPr>
            <p:cNvPr id="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10" name="Text Box 66"/>
          <p:cNvSpPr txBox="1">
            <a:spLocks noChangeArrowheads="1"/>
          </p:cNvSpPr>
          <p:nvPr/>
        </p:nvSpPr>
        <p:spPr bwMode="auto">
          <a:xfrm>
            <a:off x="366713" y="6575425"/>
            <a:ext cx="3808412"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11" name="Text Box 115"/>
          <p:cNvSpPr txBox="1">
            <a:spLocks noChangeArrowheads="1"/>
          </p:cNvSpPr>
          <p:nvPr/>
        </p:nvSpPr>
        <p:spPr bwMode="auto">
          <a:xfrm>
            <a:off x="8426450" y="6599238"/>
            <a:ext cx="365125"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87797EDC-5349-4A06-9264-0E24A4C5C309}" type="slidenum">
              <a:rPr lang="en-US" altLang="en-US" sz="1000">
                <a:solidFill>
                  <a:schemeClr val="bg1"/>
                </a:solidFill>
              </a:rPr>
              <a:pPr algn="r">
                <a:spcBef>
                  <a:spcPct val="50000"/>
                </a:spcBef>
              </a:pPr>
              <a:t>‹#›</a:t>
            </a:fld>
            <a:r>
              <a:rPr lang="en-US" altLang="en-US" sz="1000">
                <a:solidFill>
                  <a:schemeClr val="bg1"/>
                </a:solidFill>
              </a:rPr>
              <a:t>    </a:t>
            </a:r>
          </a:p>
        </p:txBody>
      </p:sp>
      <p:sp>
        <p:nvSpPr>
          <p:cNvPr id="12" name="Text Box 115"/>
          <p:cNvSpPr txBox="1">
            <a:spLocks noChangeArrowheads="1"/>
          </p:cNvSpPr>
          <p:nvPr/>
        </p:nvSpPr>
        <p:spPr bwMode="auto">
          <a:xfrm>
            <a:off x="6564313" y="6599238"/>
            <a:ext cx="18288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chemeClr val="bg1"/>
                </a:solidFill>
              </a:rPr>
              <a:pPr algn="r" defTabSz="820738" eaLnBrk="0" hangingPunct="0">
                <a:spcBef>
                  <a:spcPct val="50000"/>
                </a:spcBef>
                <a:defRPr/>
              </a:pPr>
              <a:t>July 26, 2019</a:t>
            </a:fld>
            <a:endParaRPr lang="en-US" sz="1000" dirty="0">
              <a:solidFill>
                <a:schemeClr val="bg1"/>
              </a:solidFill>
            </a:endParaRPr>
          </a:p>
        </p:txBody>
      </p:sp>
      <p:sp>
        <p:nvSpPr>
          <p:cNvPr id="2878539" name="Rectangle 75"/>
          <p:cNvSpPr>
            <a:spLocks noGrp="1" noChangeArrowheads="1"/>
          </p:cNvSpPr>
          <p:nvPr>
            <p:ph type="ctrTitle"/>
          </p:nvPr>
        </p:nvSpPr>
        <p:spPr>
          <a:xfrm>
            <a:off x="4013159" y="3697741"/>
            <a:ext cx="4579420" cy="723339"/>
          </a:xfrm>
        </p:spPr>
        <p:txBody>
          <a:bodyPr/>
          <a:lstStyle>
            <a:lvl1pPr algn="r">
              <a:defRPr sz="2400">
                <a:solidFill>
                  <a:schemeClr val="bg1"/>
                </a:solidFill>
              </a:defRPr>
            </a:lvl1pPr>
          </a:lstStyle>
          <a:p>
            <a:r>
              <a:rPr lang="en-US"/>
              <a:t>Click to edit Master title style</a:t>
            </a:r>
            <a:endParaRPr lang="en-US" dirty="0"/>
          </a:p>
        </p:txBody>
      </p:sp>
      <p:sp>
        <p:nvSpPr>
          <p:cNvPr id="2878540" name="Rectangle 76"/>
          <p:cNvSpPr>
            <a:spLocks noGrp="1" noChangeArrowheads="1"/>
          </p:cNvSpPr>
          <p:nvPr>
            <p:ph type="subTitle" idx="1"/>
          </p:nvPr>
        </p:nvSpPr>
        <p:spPr>
          <a:xfrm>
            <a:off x="5233075" y="4595797"/>
            <a:ext cx="3368381" cy="193899"/>
          </a:xfrm>
        </p:spPr>
        <p:txBody>
          <a:bodyPr/>
          <a:lstStyle>
            <a:lvl1pPr marL="0" indent="0" algn="r">
              <a:buFontTx/>
              <a:buNone/>
              <a:defRPr sz="1400">
                <a:solidFill>
                  <a:schemeClr val="bg1"/>
                </a:solidFill>
              </a:defRPr>
            </a:lvl1pPr>
          </a:lstStyle>
          <a:p>
            <a:r>
              <a:rPr lang="en-US"/>
              <a:t>Click to edit Master subtitle style</a:t>
            </a:r>
            <a:endParaRPr lang="en-US" dirty="0"/>
          </a:p>
        </p:txBody>
      </p:sp>
      <p:pic>
        <p:nvPicPr>
          <p:cNvPr id="13" name="Picture 1" descr="P:\p2\008_Presentations\Presentation Formats\0002-17 New Brand Template\Support\PowerPoint images\bookBlue_Cover2.jpg"/>
          <p:cNvPicPr>
            <a:picLocks noChangeAspect="1" noChangeArrowheads="1"/>
          </p:cNvPicPr>
          <p:nvPr userDrawn="1"/>
        </p:nvPicPr>
        <p:blipFill>
          <a:blip r:embed="rId2"/>
          <a:srcRect/>
          <a:stretch>
            <a:fillRect/>
          </a:stretch>
        </p:blipFill>
        <p:spPr bwMode="auto">
          <a:xfrm>
            <a:off x="0" y="0"/>
            <a:ext cx="9144000" cy="6858001"/>
          </a:xfrm>
          <a:prstGeom prst="rect">
            <a:avLst/>
          </a:prstGeom>
          <a:noFill/>
        </p:spPr>
      </p:pic>
      <p:grpSp>
        <p:nvGrpSpPr>
          <p:cNvPr id="14" name="Group 7"/>
          <p:cNvGrpSpPr>
            <a:grpSpLocks/>
          </p:cNvGrpSpPr>
          <p:nvPr userDrawn="1"/>
        </p:nvGrpSpPr>
        <p:grpSpPr bwMode="auto">
          <a:xfrm>
            <a:off x="352425" y="327025"/>
            <a:ext cx="977900" cy="544513"/>
            <a:chOff x="0" y="0"/>
            <a:chExt cx="616" cy="343"/>
          </a:xfrm>
        </p:grpSpPr>
        <p:sp>
          <p:nvSpPr>
            <p:cNvPr id="15"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a:p>
          </p:txBody>
        </p:sp>
        <p:sp>
          <p:nvSpPr>
            <p:cNvPr id="16"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7"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8"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a:p>
          </p:txBody>
        </p:sp>
      </p:grpSp>
      <p:sp>
        <p:nvSpPr>
          <p:cNvPr id="19" name="Text Box 66"/>
          <p:cNvSpPr txBox="1">
            <a:spLocks noChangeArrowheads="1"/>
          </p:cNvSpPr>
          <p:nvPr userDrawn="1"/>
        </p:nvSpPr>
        <p:spPr bwMode="auto">
          <a:xfrm>
            <a:off x="366713" y="6575663"/>
            <a:ext cx="3808413" cy="168275"/>
          </a:xfrm>
          <a:prstGeom prst="rect">
            <a:avLst/>
          </a:prstGeom>
          <a:noFill/>
          <a:ln w="9525">
            <a:noFill/>
            <a:miter lim="800000"/>
            <a:headEnd/>
            <a:tailEnd/>
          </a:ln>
          <a:effectLst/>
        </p:spPr>
        <p:txBody>
          <a:bodyPr lIns="0" tIns="0" rIns="0" bIns="0" anchor="ctr">
            <a:spAutoFit/>
          </a:bodyPr>
          <a:lstStyle/>
          <a:p>
            <a:pPr algn="l" defTabSz="820738">
              <a:spcBef>
                <a:spcPct val="50000"/>
              </a:spcBef>
            </a:pPr>
            <a:r>
              <a:rPr lang="en-US" sz="1100" dirty="0">
                <a:solidFill>
                  <a:schemeClr val="bg1"/>
                </a:solidFill>
              </a:rPr>
              <a:t>CSC Proprietary and Confidential</a:t>
            </a:r>
          </a:p>
        </p:txBody>
      </p:sp>
      <p:sp>
        <p:nvSpPr>
          <p:cNvPr id="20" name="Text Box 115"/>
          <p:cNvSpPr txBox="1">
            <a:spLocks noChangeArrowheads="1"/>
          </p:cNvSpPr>
          <p:nvPr userDrawn="1"/>
        </p:nvSpPr>
        <p:spPr bwMode="auto">
          <a:xfrm>
            <a:off x="8426156" y="6599902"/>
            <a:ext cx="365760" cy="152582"/>
          </a:xfrm>
          <a:prstGeom prst="rect">
            <a:avLst/>
          </a:prstGeom>
          <a:noFill/>
          <a:ln w="9525">
            <a:noFill/>
            <a:miter lim="800000"/>
            <a:headEnd/>
            <a:tailEnd/>
          </a:ln>
          <a:effectLst/>
        </p:spPr>
        <p:txBody>
          <a:bodyPr wrap="square" lIns="0" tIns="0" rIns="0" bIns="0" anchor="b">
            <a:spAutoFit/>
          </a:bodyPr>
          <a:lstStyle/>
          <a:p>
            <a:pPr algn="r" defTabSz="820738">
              <a:spcBef>
                <a:spcPct val="50000"/>
              </a:spcBef>
            </a:pPr>
            <a:fld id="{18E29826-F105-4F77-B977-03F4A4723A21}" type="slidenum">
              <a:rPr lang="en-US" sz="1000" b="0" smtClean="0">
                <a:solidFill>
                  <a:schemeClr val="bg1"/>
                </a:solidFill>
              </a:rPr>
              <a:pPr algn="r" defTabSz="820738">
                <a:spcBef>
                  <a:spcPct val="50000"/>
                </a:spcBef>
              </a:pPr>
              <a:t>‹#›</a:t>
            </a:fld>
            <a:r>
              <a:rPr lang="en-US" sz="1000" b="0" dirty="0">
                <a:solidFill>
                  <a:schemeClr val="bg1"/>
                </a:solidFill>
              </a:rPr>
              <a:t>    </a:t>
            </a:r>
          </a:p>
        </p:txBody>
      </p:sp>
      <p:sp>
        <p:nvSpPr>
          <p:cNvPr id="21" name="Text Box 115"/>
          <p:cNvSpPr txBox="1">
            <a:spLocks noChangeArrowheads="1"/>
          </p:cNvSpPr>
          <p:nvPr userDrawn="1"/>
        </p:nvSpPr>
        <p:spPr bwMode="auto">
          <a:xfrm>
            <a:off x="6564722" y="6598596"/>
            <a:ext cx="1828800" cy="153888"/>
          </a:xfrm>
          <a:prstGeom prst="rect">
            <a:avLst/>
          </a:prstGeom>
          <a:noFill/>
          <a:ln w="9525">
            <a:noFill/>
            <a:miter lim="800000"/>
            <a:headEnd/>
            <a:tailEnd/>
          </a:ln>
          <a:effectLst/>
        </p:spPr>
        <p:txBody>
          <a:bodyPr wrap="square" lIns="0" tIns="0" rIns="0" bIns="0" anchor="b">
            <a:spAutoFit/>
          </a:bodyPr>
          <a:lstStyle/>
          <a:p>
            <a:pPr algn="r" defTabSz="820738">
              <a:spcBef>
                <a:spcPct val="50000"/>
              </a:spcBef>
            </a:pPr>
            <a:fld id="{03C7D0F0-10D5-4191-B6F4-99306F468FEF}" type="datetime4">
              <a:rPr lang="en-US" sz="1000" b="0" smtClean="0">
                <a:solidFill>
                  <a:schemeClr val="bg1"/>
                </a:solidFill>
              </a:rPr>
              <a:pPr algn="r" defTabSz="820738">
                <a:spcBef>
                  <a:spcPct val="50000"/>
                </a:spcBef>
              </a:pPr>
              <a:t>July 26, 2019</a:t>
            </a:fld>
            <a:endParaRPr lang="en-US" sz="1000" b="0" dirty="0">
              <a:solidFill>
                <a:schemeClr val="bg1"/>
              </a:solidFill>
            </a:endParaRPr>
          </a:p>
        </p:txBody>
      </p:sp>
    </p:spTree>
    <p:extLst>
      <p:ext uri="{BB962C8B-B14F-4D97-AF65-F5344CB8AC3E}">
        <p14:creationId xmlns:p14="http://schemas.microsoft.com/office/powerpoint/2010/main" val="6041052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713" y="455962"/>
            <a:ext cx="8408987" cy="785813"/>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66713" y="1412532"/>
            <a:ext cx="8408987"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198468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66713" y="1412532"/>
            <a:ext cx="4151312" cy="159736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4387" y="1412532"/>
            <a:ext cx="4151313" cy="159736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2525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6712" y="457200"/>
            <a:ext cx="8408987" cy="725300"/>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66713" y="1412532"/>
            <a:ext cx="4151376" cy="350865"/>
          </a:xfrm>
          <a:solidFill>
            <a:srgbClr val="588BA3"/>
          </a:solidFill>
        </p:spPr>
        <p:txBody>
          <a:bodyPr lIns="36576" tIns="36576" rIns="36576" bIns="36576">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6713" y="1870946"/>
            <a:ext cx="4151376" cy="159736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4387" y="1412532"/>
            <a:ext cx="4151313" cy="350865"/>
          </a:xfrm>
          <a:solidFill>
            <a:schemeClr val="accent2"/>
          </a:solidFill>
        </p:spPr>
        <p:txBody>
          <a:bodyPr lIns="36576" tIns="36576" rIns="36576" bIns="36576">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4387" y="1881337"/>
            <a:ext cx="4151313" cy="159736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92315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124557027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p:cNvSpPr>
            <a:spLocks/>
          </p:cNvSpPr>
          <p:nvPr/>
        </p:nvSpPr>
        <p:spPr bwMode="auto">
          <a:xfrm>
            <a:off x="350838" y="5986463"/>
            <a:ext cx="8442325" cy="519112"/>
          </a:xfrm>
          <a:prstGeom prst="rect">
            <a:avLst/>
          </a:prstGeom>
          <a:solidFill>
            <a:srgbClr val="939598"/>
          </a:solidFill>
          <a:ln w="12700">
            <a:noFill/>
            <a:miter lim="800000"/>
            <a:headEnd/>
            <a:tailEnd/>
          </a:ln>
        </p:spPr>
        <p:txBody>
          <a:bodyPr lIns="0" tIns="0" rIns="-5080" bIns="0" anchor="ctr"/>
          <a:lstStyle/>
          <a:p>
            <a:pPr algn="ctr" eaLnBrk="0" hangingPunct="0">
              <a:lnSpc>
                <a:spcPct val="90000"/>
              </a:lnSpc>
              <a:spcBef>
                <a:spcPts val="400"/>
              </a:spcBef>
              <a:defRPr/>
            </a:pPr>
            <a:endParaRPr lang="en-US" sz="1400" dirty="0">
              <a:latin typeface="Arial Bold" pitchFamily="34" charset="0"/>
              <a:ea typeface="Gotham Book" charset="0"/>
              <a:cs typeface="Arial Bold" pitchFamily="34" charset="0"/>
              <a:sym typeface="Gotham Book" charset="0"/>
            </a:endParaRPr>
          </a:p>
        </p:txBody>
      </p:sp>
      <p:grpSp>
        <p:nvGrpSpPr>
          <p:cNvPr id="4" name="Group 7"/>
          <p:cNvGrpSpPr>
            <a:grpSpLocks/>
          </p:cNvGrpSpPr>
          <p:nvPr/>
        </p:nvGrpSpPr>
        <p:grpSpPr bwMode="auto">
          <a:xfrm>
            <a:off x="352425" y="327025"/>
            <a:ext cx="977900" cy="544513"/>
            <a:chOff x="0" y="0"/>
            <a:chExt cx="616" cy="343"/>
          </a:xfrm>
        </p:grpSpPr>
        <p:sp>
          <p:nvSpPr>
            <p:cNvPr id="5"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6"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7"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8"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2" name="Title 1"/>
          <p:cNvSpPr>
            <a:spLocks noGrp="1"/>
          </p:cNvSpPr>
          <p:nvPr>
            <p:ph type="title"/>
          </p:nvPr>
        </p:nvSpPr>
        <p:spPr>
          <a:xfrm>
            <a:off x="1600200" y="457200"/>
            <a:ext cx="7175500" cy="785813"/>
          </a:xfrm>
        </p:spPr>
        <p:txBody>
          <a:bodyPr/>
          <a:lstStyle>
            <a:lvl1pPr algn="r">
              <a:defRPr>
                <a:solidFill>
                  <a:schemeClr val="bg1">
                    <a:lumMod val="50000"/>
                  </a:schemeClr>
                </a:solidFill>
              </a:defRPr>
            </a:lvl1pPr>
          </a:lstStyle>
          <a:p>
            <a:r>
              <a:rPr lang="en-US"/>
              <a:t>Click to edit Master title style</a:t>
            </a:r>
            <a:endParaRPr lang="en-US" dirty="0"/>
          </a:p>
        </p:txBody>
      </p:sp>
      <p:sp>
        <p:nvSpPr>
          <p:cNvPr id="9" name="Rectangle 11"/>
          <p:cNvSpPr>
            <a:spLocks/>
          </p:cNvSpPr>
          <p:nvPr userDrawn="1"/>
        </p:nvSpPr>
        <p:spPr bwMode="auto">
          <a:xfrm>
            <a:off x="350838" y="5986463"/>
            <a:ext cx="8442325" cy="519112"/>
          </a:xfrm>
          <a:prstGeom prst="rect">
            <a:avLst/>
          </a:prstGeom>
          <a:solidFill>
            <a:srgbClr val="939598"/>
          </a:solidFill>
          <a:ln w="12700">
            <a:noFill/>
            <a:miter lim="800000"/>
            <a:headEnd/>
            <a:tailEnd/>
          </a:ln>
        </p:spPr>
        <p:txBody>
          <a:bodyPr lIns="0" tIns="0" rIns="-5080" bIns="0" anchor="ctr"/>
          <a:lstStyle/>
          <a:p>
            <a:pPr algn="ctr" eaLnBrk="0" hangingPunct="0">
              <a:lnSpc>
                <a:spcPct val="90000"/>
              </a:lnSpc>
              <a:spcBef>
                <a:spcPts val="400"/>
              </a:spcBef>
            </a:pPr>
            <a:endParaRPr lang="en-US" sz="1400">
              <a:latin typeface="Arial Bold" pitchFamily="34" charset="0"/>
              <a:ea typeface="Gotham Book"/>
              <a:cs typeface="Arial Bold" pitchFamily="34" charset="0"/>
              <a:sym typeface="Gotham Book"/>
            </a:endParaRPr>
          </a:p>
        </p:txBody>
      </p:sp>
      <p:grpSp>
        <p:nvGrpSpPr>
          <p:cNvPr id="10" name="Group 7"/>
          <p:cNvGrpSpPr>
            <a:grpSpLocks/>
          </p:cNvGrpSpPr>
          <p:nvPr userDrawn="1"/>
        </p:nvGrpSpPr>
        <p:grpSpPr bwMode="auto">
          <a:xfrm>
            <a:off x="352425" y="327025"/>
            <a:ext cx="977900" cy="544513"/>
            <a:chOff x="0" y="0"/>
            <a:chExt cx="616" cy="343"/>
          </a:xfrm>
        </p:grpSpPr>
        <p:sp>
          <p:nvSpPr>
            <p:cNvPr id="11" name="Freeform 3"/>
            <p:cNvSpPr>
              <a:spLocks/>
            </p:cNvSpPr>
            <p:nvPr/>
          </p:nvSpPr>
          <p:spPr bwMode="auto">
            <a:xfrm>
              <a:off x="0" y="0"/>
              <a:ext cx="616" cy="343"/>
            </a:xfrm>
            <a:custGeom>
              <a:avLst/>
              <a:gdLst>
                <a:gd name="T0" fmla="*/ 15 w 21600"/>
                <a:gd name="T1" fmla="*/ 5 h 21600"/>
                <a:gd name="T2" fmla="*/ 18 w 21600"/>
                <a:gd name="T3" fmla="*/ 4 h 21600"/>
                <a:gd name="T4" fmla="*/ 18 w 21600"/>
                <a:gd name="T5" fmla="*/ 0 h 21600"/>
                <a:gd name="T6" fmla="*/ 3 w 21600"/>
                <a:gd name="T7" fmla="*/ 0 h 21600"/>
                <a:gd name="T8" fmla="*/ 0 w 21600"/>
                <a:gd name="T9" fmla="*/ 1 h 21600"/>
                <a:gd name="T10" fmla="*/ 0 w 21600"/>
                <a:gd name="T11" fmla="*/ 5 h 21600"/>
                <a:gd name="T12" fmla="*/ 15 w 21600"/>
                <a:gd name="T13" fmla="*/ 5 h 21600"/>
                <a:gd name="T14" fmla="*/ 15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a:p>
          </p:txBody>
        </p:sp>
        <p:sp>
          <p:nvSpPr>
            <p:cNvPr id="12" name="Freeform 4"/>
            <p:cNvSpPr>
              <a:spLocks/>
            </p:cNvSpPr>
            <p:nvPr/>
          </p:nvSpPr>
          <p:spPr bwMode="auto">
            <a:xfrm>
              <a:off x="75" y="90"/>
              <a:ext cx="150" cy="166"/>
            </a:xfrm>
            <a:custGeom>
              <a:avLst/>
              <a:gdLst>
                <a:gd name="T0" fmla="*/ 1 w 21600"/>
                <a:gd name="T1" fmla="*/ 1 h 21600"/>
                <a:gd name="T2" fmla="*/ 1 w 21600"/>
                <a:gd name="T3" fmla="*/ 1 h 21600"/>
                <a:gd name="T4" fmla="*/ 1 w 21600"/>
                <a:gd name="T5" fmla="*/ 1 h 21600"/>
                <a:gd name="T6" fmla="*/ 0 w 21600"/>
                <a:gd name="T7" fmla="*/ 1 h 21600"/>
                <a:gd name="T8" fmla="*/ 0 w 21600"/>
                <a:gd name="T9" fmla="*/ 1 h 21600"/>
                <a:gd name="T10" fmla="*/ 0 w 21600"/>
                <a:gd name="T11" fmla="*/ 1 h 21600"/>
                <a:gd name="T12" fmla="*/ 1 w 21600"/>
                <a:gd name="T13" fmla="*/ 0 h 21600"/>
                <a:gd name="T14" fmla="*/ 1 w 21600"/>
                <a:gd name="T15" fmla="*/ 0 h 21600"/>
                <a:gd name="T16" fmla="*/ 1 w 21600"/>
                <a:gd name="T17" fmla="*/ 0 h 21600"/>
                <a:gd name="T18" fmla="*/ 1 w 21600"/>
                <a:gd name="T19" fmla="*/ 0 h 21600"/>
                <a:gd name="T20" fmla="*/ 1 w 21600"/>
                <a:gd name="T21" fmla="*/ 0 h 21600"/>
                <a:gd name="T22" fmla="*/ 0 w 21600"/>
                <a:gd name="T23" fmla="*/ 1 h 21600"/>
                <a:gd name="T24" fmla="*/ 0 w 21600"/>
                <a:gd name="T25" fmla="*/ 1 h 21600"/>
                <a:gd name="T26" fmla="*/ 1 w 21600"/>
                <a:gd name="T27" fmla="*/ 1 h 21600"/>
                <a:gd name="T28" fmla="*/ 1 w 21600"/>
                <a:gd name="T29" fmla="*/ 1 h 21600"/>
                <a:gd name="T30" fmla="*/ 1 w 21600"/>
                <a:gd name="T31" fmla="*/ 1 h 21600"/>
                <a:gd name="T32" fmla="*/ 1 w 21600"/>
                <a:gd name="T33" fmla="*/ 1 h 21600"/>
                <a:gd name="T34" fmla="*/ 1 w 21600"/>
                <a:gd name="T35" fmla="*/ 1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3" name="Freeform 5"/>
            <p:cNvSpPr>
              <a:spLocks/>
            </p:cNvSpPr>
            <p:nvPr/>
          </p:nvSpPr>
          <p:spPr bwMode="auto">
            <a:xfrm>
              <a:off x="386" y="90"/>
              <a:ext cx="150" cy="166"/>
            </a:xfrm>
            <a:custGeom>
              <a:avLst/>
              <a:gdLst>
                <a:gd name="T0" fmla="*/ 1 w 21600"/>
                <a:gd name="T1" fmla="*/ 1 h 21600"/>
                <a:gd name="T2" fmla="*/ 1 w 21600"/>
                <a:gd name="T3" fmla="*/ 1 h 21600"/>
                <a:gd name="T4" fmla="*/ 1 w 21600"/>
                <a:gd name="T5" fmla="*/ 1 h 21600"/>
                <a:gd name="T6" fmla="*/ 0 w 21600"/>
                <a:gd name="T7" fmla="*/ 1 h 21600"/>
                <a:gd name="T8" fmla="*/ 0 w 21600"/>
                <a:gd name="T9" fmla="*/ 1 h 21600"/>
                <a:gd name="T10" fmla="*/ 0 w 21600"/>
                <a:gd name="T11" fmla="*/ 1 h 21600"/>
                <a:gd name="T12" fmla="*/ 1 w 21600"/>
                <a:gd name="T13" fmla="*/ 0 h 21600"/>
                <a:gd name="T14" fmla="*/ 1 w 21600"/>
                <a:gd name="T15" fmla="*/ 0 h 21600"/>
                <a:gd name="T16" fmla="*/ 1 w 21600"/>
                <a:gd name="T17" fmla="*/ 0 h 21600"/>
                <a:gd name="T18" fmla="*/ 1 w 21600"/>
                <a:gd name="T19" fmla="*/ 0 h 21600"/>
                <a:gd name="T20" fmla="*/ 1 w 21600"/>
                <a:gd name="T21" fmla="*/ 0 h 21600"/>
                <a:gd name="T22" fmla="*/ 0 w 21600"/>
                <a:gd name="T23" fmla="*/ 1 h 21600"/>
                <a:gd name="T24" fmla="*/ 0 w 21600"/>
                <a:gd name="T25" fmla="*/ 1 h 21600"/>
                <a:gd name="T26" fmla="*/ 1 w 21600"/>
                <a:gd name="T27" fmla="*/ 1 h 21600"/>
                <a:gd name="T28" fmla="*/ 1 w 21600"/>
                <a:gd name="T29" fmla="*/ 1 h 21600"/>
                <a:gd name="T30" fmla="*/ 1 w 21600"/>
                <a:gd name="T31" fmla="*/ 1 h 21600"/>
                <a:gd name="T32" fmla="*/ 1 w 21600"/>
                <a:gd name="T33" fmla="*/ 1 h 21600"/>
                <a:gd name="T34" fmla="*/ 1 w 21600"/>
                <a:gd name="T35" fmla="*/ 1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a:p>
          </p:txBody>
        </p:sp>
        <p:sp>
          <p:nvSpPr>
            <p:cNvPr id="14" name="Freeform 6"/>
            <p:cNvSpPr>
              <a:spLocks/>
            </p:cNvSpPr>
            <p:nvPr/>
          </p:nvSpPr>
          <p:spPr bwMode="auto">
            <a:xfrm>
              <a:off x="239" y="90"/>
              <a:ext cx="129" cy="164"/>
            </a:xfrm>
            <a:custGeom>
              <a:avLst/>
              <a:gdLst>
                <a:gd name="T0" fmla="*/ 1 w 21600"/>
                <a:gd name="T1" fmla="*/ 1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 w 21600"/>
                <a:gd name="T13" fmla="*/ 0 h 21600"/>
                <a:gd name="T14" fmla="*/ 1 w 21600"/>
                <a:gd name="T15" fmla="*/ 0 h 21600"/>
                <a:gd name="T16" fmla="*/ 1 w 21600"/>
                <a:gd name="T17" fmla="*/ 0 h 21600"/>
                <a:gd name="T18" fmla="*/ 1 w 21600"/>
                <a:gd name="T19" fmla="*/ 0 h 21600"/>
                <a:gd name="T20" fmla="*/ 1 w 21600"/>
                <a:gd name="T21" fmla="*/ 0 h 21600"/>
                <a:gd name="T22" fmla="*/ 0 w 21600"/>
                <a:gd name="T23" fmla="*/ 0 h 21600"/>
                <a:gd name="T24" fmla="*/ 0 w 21600"/>
                <a:gd name="T25" fmla="*/ 0 h 21600"/>
                <a:gd name="T26" fmla="*/ 0 w 21600"/>
                <a:gd name="T27" fmla="*/ 1 h 21600"/>
                <a:gd name="T28" fmla="*/ 0 w 21600"/>
                <a:gd name="T29" fmla="*/ 1 h 21600"/>
                <a:gd name="T30" fmla="*/ 0 w 21600"/>
                <a:gd name="T31" fmla="*/ 1 h 21600"/>
                <a:gd name="T32" fmla="*/ 1 w 21600"/>
                <a:gd name="T33" fmla="*/ 1 h 21600"/>
                <a:gd name="T34" fmla="*/ 0 w 21600"/>
                <a:gd name="T35" fmla="*/ 1 h 21600"/>
                <a:gd name="T36" fmla="*/ 0 w 21600"/>
                <a:gd name="T37" fmla="*/ 1 h 21600"/>
                <a:gd name="T38" fmla="*/ 0 w 21600"/>
                <a:gd name="T39" fmla="*/ 1 h 21600"/>
                <a:gd name="T40" fmla="*/ 0 w 21600"/>
                <a:gd name="T41" fmla="*/ 1 h 21600"/>
                <a:gd name="T42" fmla="*/ 0 w 21600"/>
                <a:gd name="T43" fmla="*/ 1 h 21600"/>
                <a:gd name="T44" fmla="*/ 0 w 21600"/>
                <a:gd name="T45" fmla="*/ 1 h 21600"/>
                <a:gd name="T46" fmla="*/ 0 w 21600"/>
                <a:gd name="T47" fmla="*/ 1 h 21600"/>
                <a:gd name="T48" fmla="*/ 1 w 21600"/>
                <a:gd name="T49" fmla="*/ 1 h 21600"/>
                <a:gd name="T50" fmla="*/ 1 w 21600"/>
                <a:gd name="T51" fmla="*/ 1 h 21600"/>
                <a:gd name="T52" fmla="*/ 1 w 21600"/>
                <a:gd name="T53" fmla="*/ 1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a:p>
          </p:txBody>
        </p:sp>
      </p:grpSp>
    </p:spTree>
    <p:extLst>
      <p:ext uri="{BB962C8B-B14F-4D97-AF65-F5344CB8AC3E}">
        <p14:creationId xmlns:p14="http://schemas.microsoft.com/office/powerpoint/2010/main" val="123379791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8220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a:t>Click to edit Master title style</a:t>
            </a:r>
            <a:endParaRPr lang="en-US" dirty="0"/>
          </a:p>
        </p:txBody>
      </p:sp>
      <p:sp>
        <p:nvSpPr>
          <p:cNvPr id="3" name="Table Placeholder 2"/>
          <p:cNvSpPr>
            <a:spLocks noGrp="1"/>
          </p:cNvSpPr>
          <p:nvPr>
            <p:ph type="tbl" idx="1"/>
          </p:nvPr>
        </p:nvSpPr>
        <p:spPr>
          <a:xfrm>
            <a:off x="365760" y="1421078"/>
            <a:ext cx="8434388" cy="1589088"/>
          </a:xfrm>
        </p:spPr>
        <p:txBody>
          <a:bodyPr/>
          <a:lstStyle/>
          <a:p>
            <a:pPr lvl="0"/>
            <a:r>
              <a:rPr lang="en-US" noProof="0"/>
              <a:t>Click icon to add table</a:t>
            </a:r>
          </a:p>
        </p:txBody>
      </p:sp>
    </p:spTree>
    <p:extLst>
      <p:ext uri="{BB962C8B-B14F-4D97-AF65-F5344CB8AC3E}">
        <p14:creationId xmlns:p14="http://schemas.microsoft.com/office/powerpoint/2010/main" val="20384110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6713" y="457200"/>
            <a:ext cx="84089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1412875"/>
            <a:ext cx="8407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29570" name="Text Box 66"/>
          <p:cNvSpPr txBox="1">
            <a:spLocks noChangeArrowheads="1"/>
          </p:cNvSpPr>
          <p:nvPr/>
        </p:nvSpPr>
        <p:spPr bwMode="auto">
          <a:xfrm>
            <a:off x="366713" y="6575425"/>
            <a:ext cx="3808412"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rgbClr val="777777"/>
                </a:solidFill>
              </a:rPr>
              <a:t>CSC Proprietary and Confidential</a:t>
            </a:r>
          </a:p>
        </p:txBody>
      </p:sp>
      <p:grpSp>
        <p:nvGrpSpPr>
          <p:cNvPr id="1029" name="Group 7"/>
          <p:cNvGrpSpPr>
            <a:grpSpLocks/>
          </p:cNvGrpSpPr>
          <p:nvPr/>
        </p:nvGrpSpPr>
        <p:grpSpPr bwMode="auto">
          <a:xfrm>
            <a:off x="366713" y="6240463"/>
            <a:ext cx="460375" cy="255587"/>
            <a:chOff x="0" y="0"/>
            <a:chExt cx="616" cy="343"/>
          </a:xfrm>
        </p:grpSpPr>
        <p:sp>
          <p:nvSpPr>
            <p:cNvPr id="1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17" name="Freeform 4"/>
            <p:cNvSpPr>
              <a:spLocks/>
            </p:cNvSpPr>
            <p:nvPr/>
          </p:nvSpPr>
          <p:spPr bwMode="auto">
            <a:xfrm>
              <a:off x="74" y="89"/>
              <a:ext cx="151"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18" name="Freeform 5"/>
            <p:cNvSpPr>
              <a:spLocks/>
            </p:cNvSpPr>
            <p:nvPr/>
          </p:nvSpPr>
          <p:spPr bwMode="auto">
            <a:xfrm>
              <a:off x="387" y="89"/>
              <a:ext cx="149"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19" name="Freeform 6"/>
            <p:cNvSpPr>
              <a:spLocks/>
            </p:cNvSpPr>
            <p:nvPr/>
          </p:nvSpPr>
          <p:spPr bwMode="auto">
            <a:xfrm>
              <a:off x="240" y="89"/>
              <a:ext cx="127"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11" name="Text Box 115"/>
          <p:cNvSpPr txBox="1">
            <a:spLocks noChangeArrowheads="1"/>
          </p:cNvSpPr>
          <p:nvPr/>
        </p:nvSpPr>
        <p:spPr bwMode="auto">
          <a:xfrm>
            <a:off x="8426450" y="6599238"/>
            <a:ext cx="365125"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42F151C7-1421-438E-93B8-E11E105BAA91}" type="slidenum">
              <a:rPr lang="en-US" altLang="en-US" sz="1000">
                <a:solidFill>
                  <a:srgbClr val="777777"/>
                </a:solidFill>
              </a:rPr>
              <a:pPr algn="r">
                <a:spcBef>
                  <a:spcPct val="50000"/>
                </a:spcBef>
              </a:pPr>
              <a:t>‹#›</a:t>
            </a:fld>
            <a:r>
              <a:rPr lang="en-US" altLang="en-US" sz="1000">
                <a:solidFill>
                  <a:srgbClr val="777777"/>
                </a:solidFill>
              </a:rPr>
              <a:t>    </a:t>
            </a:r>
          </a:p>
        </p:txBody>
      </p:sp>
      <p:sp>
        <p:nvSpPr>
          <p:cNvPr id="12" name="Text Box 115"/>
          <p:cNvSpPr txBox="1">
            <a:spLocks noChangeArrowheads="1"/>
          </p:cNvSpPr>
          <p:nvPr/>
        </p:nvSpPr>
        <p:spPr bwMode="auto">
          <a:xfrm>
            <a:off x="6564313" y="6599238"/>
            <a:ext cx="18288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rgbClr val="777777"/>
                </a:solidFill>
              </a:rPr>
              <a:pPr algn="r" defTabSz="820738" eaLnBrk="0" hangingPunct="0">
                <a:spcBef>
                  <a:spcPct val="50000"/>
                </a:spcBef>
                <a:defRPr/>
              </a:pPr>
              <a:t>July 26, 2019</a:t>
            </a:fld>
            <a:endParaRPr lang="en-US" sz="1000" dirty="0">
              <a:solidFill>
                <a:srgbClr val="777777"/>
              </a:solidFill>
            </a:endParaRPr>
          </a:p>
        </p:txBody>
      </p:sp>
    </p:spTree>
    <p:extLst>
      <p:ext uri="{BB962C8B-B14F-4D97-AF65-F5344CB8AC3E}">
        <p14:creationId xmlns:p14="http://schemas.microsoft.com/office/powerpoint/2010/main" val="14112683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29" r:id="rId10"/>
    <p:sldLayoutId id="2147483730" r:id="rId11"/>
  </p:sldLayoutIdLst>
  <p:transition/>
  <p:hf sldNum="0" hdr="0" dt="0"/>
  <p:txStyles>
    <p:titleStyle>
      <a:lvl1pPr algn="l" defTabSz="944563" rtl="0" eaLnBrk="1" fontAlgn="base" hangingPunct="1">
        <a:lnSpc>
          <a:spcPct val="90000"/>
        </a:lnSpc>
        <a:spcBef>
          <a:spcPct val="40000"/>
        </a:spcBef>
        <a:spcAft>
          <a:spcPct val="0"/>
        </a:spcAft>
        <a:defRPr sz="2200" b="1">
          <a:solidFill>
            <a:srgbClr val="7F7F7F"/>
          </a:solidFill>
          <a:latin typeface="+mj-lt"/>
          <a:ea typeface="+mj-ea"/>
          <a:cs typeface="+mj-cs"/>
        </a:defRPr>
      </a:lvl1pPr>
      <a:lvl2pPr algn="l" defTabSz="944563" rtl="0" eaLnBrk="1" fontAlgn="base" hangingPunct="1">
        <a:lnSpc>
          <a:spcPct val="90000"/>
        </a:lnSpc>
        <a:spcBef>
          <a:spcPct val="40000"/>
        </a:spcBef>
        <a:spcAft>
          <a:spcPct val="0"/>
        </a:spcAft>
        <a:defRPr sz="2200" b="1">
          <a:solidFill>
            <a:srgbClr val="7F7F7F"/>
          </a:solidFill>
          <a:latin typeface="Arial" pitchFamily="34" charset="0"/>
        </a:defRPr>
      </a:lvl2pPr>
      <a:lvl3pPr algn="l" defTabSz="944563" rtl="0" eaLnBrk="1" fontAlgn="base" hangingPunct="1">
        <a:lnSpc>
          <a:spcPct val="90000"/>
        </a:lnSpc>
        <a:spcBef>
          <a:spcPct val="40000"/>
        </a:spcBef>
        <a:spcAft>
          <a:spcPct val="0"/>
        </a:spcAft>
        <a:defRPr sz="2200" b="1">
          <a:solidFill>
            <a:srgbClr val="7F7F7F"/>
          </a:solidFill>
          <a:latin typeface="Arial" pitchFamily="34" charset="0"/>
        </a:defRPr>
      </a:lvl3pPr>
      <a:lvl4pPr algn="l" defTabSz="944563" rtl="0" eaLnBrk="1" fontAlgn="base" hangingPunct="1">
        <a:lnSpc>
          <a:spcPct val="90000"/>
        </a:lnSpc>
        <a:spcBef>
          <a:spcPct val="40000"/>
        </a:spcBef>
        <a:spcAft>
          <a:spcPct val="0"/>
        </a:spcAft>
        <a:defRPr sz="2200" b="1">
          <a:solidFill>
            <a:srgbClr val="7F7F7F"/>
          </a:solidFill>
          <a:latin typeface="Arial" pitchFamily="34" charset="0"/>
        </a:defRPr>
      </a:lvl4pPr>
      <a:lvl5pPr algn="l" defTabSz="944563" rtl="0" eaLnBrk="1" fontAlgn="base" hangingPunct="1">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p:titleStyle>
    <p:body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hyperlink" Target="http://www.w3.org/TR/html4/loose.dtd" TargetMode="Externa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8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9.xml"/><Relationship Id="rId5" Type="http://schemas.openxmlformats.org/officeDocument/2006/relationships/image" Target="../media/image77.png"/><Relationship Id="rId4" Type="http://schemas.openxmlformats.org/officeDocument/2006/relationships/image" Target="../media/image76.png"/></Relationships>
</file>

<file path=ppt/slides/_rels/slide8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81.jpeg"/><Relationship Id="rId4" Type="http://schemas.openxmlformats.org/officeDocument/2006/relationships/image" Target="../media/image80.png"/></Relationships>
</file>

<file path=ppt/slides/_rels/slide8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hyperlink" Target="http://html5demos.com/geo" TargetMode="External"/><Relationship Id="rId5" Type="http://schemas.microsoft.com/office/2007/relationships/hdphoto" Target="../media/hdphoto1.wdp"/><Relationship Id="rId4" Type="http://schemas.openxmlformats.org/officeDocument/2006/relationships/image" Target="../media/image8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89.png"/><Relationship Id="rId4" Type="http://schemas.openxmlformats.org/officeDocument/2006/relationships/image" Target="../media/image88.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jpe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notesSlide" Target="../notesSlides/notesSlide62.xml"/><Relationship Id="rId1" Type="http://schemas.openxmlformats.org/officeDocument/2006/relationships/slideLayout" Target="../slideLayouts/slideLayout3.xml"/><Relationship Id="rId5" Type="http://schemas.openxmlformats.org/officeDocument/2006/relationships/image" Target="../media/image94.png"/><Relationship Id="rId4" Type="http://schemas.openxmlformats.org/officeDocument/2006/relationships/image" Target="../media/image93.png"/></Relationships>
</file>

<file path=ppt/slides/_rels/slide9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dirty="0"/>
              <a:t>HTML/CSS</a:t>
            </a:r>
          </a:p>
        </p:txBody>
      </p:sp>
      <p:sp>
        <p:nvSpPr>
          <p:cNvPr id="7" name="Subtitle 6"/>
          <p:cNvSpPr>
            <a:spLocks noGrp="1"/>
          </p:cNvSpPr>
          <p:nvPr>
            <p:ph type="subTitle" idx="1"/>
          </p:nvPr>
        </p:nvSpPr>
        <p:spPr>
          <a:xfrm>
            <a:off x="5233075" y="4595797"/>
            <a:ext cx="3368381" cy="1034129"/>
          </a:xfrm>
        </p:spPr>
        <p:txBody>
          <a:bodyPr/>
          <a:lstStyle/>
          <a:p>
            <a:r>
              <a:rPr lang="en-US" dirty="0"/>
              <a:t>Dung Ho</a:t>
            </a:r>
          </a:p>
          <a:p>
            <a:r>
              <a:rPr lang="en-US" dirty="0"/>
              <a:t>dho38@dxc.com</a:t>
            </a:r>
          </a:p>
          <a:p>
            <a:endParaRPr lang="en-US" dirty="0"/>
          </a:p>
          <a:p>
            <a:endParaRPr lang="en-US" dirty="0"/>
          </a:p>
        </p:txBody>
      </p:sp>
      <p:sp>
        <p:nvSpPr>
          <p:cNvPr id="3" name="TextBox 2"/>
          <p:cNvSpPr txBox="1"/>
          <p:nvPr/>
        </p:nvSpPr>
        <p:spPr>
          <a:xfrm>
            <a:off x="7643004" y="6512946"/>
            <a:ext cx="1130060" cy="600164"/>
          </a:xfrm>
          <a:prstGeom prst="rect">
            <a:avLst/>
          </a:prstGeom>
          <a:noFill/>
        </p:spPr>
        <p:txBody>
          <a:bodyPr wrap="square" rtlCol="0">
            <a:spAutoFit/>
          </a:bodyPr>
          <a:lstStyle/>
          <a:p>
            <a:pPr algn="ctr"/>
            <a:r>
              <a:rPr lang="en-US" sz="1100" dirty="0">
                <a:solidFill>
                  <a:schemeClr val="bg1"/>
                </a:solidFill>
              </a:rPr>
              <a:t>Jan 08 2016</a:t>
            </a:r>
          </a:p>
          <a:p>
            <a:pPr algn="ctr"/>
            <a:endParaRPr lang="en-US" sz="1100" dirty="0">
              <a:solidFill>
                <a:schemeClr val="bg1"/>
              </a:solidFill>
            </a:endParaRPr>
          </a:p>
          <a:p>
            <a:pPr algn="ctr"/>
            <a:endParaRPr lang="en-US" sz="1100"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HTML Versions</a:t>
            </a:r>
          </a:p>
        </p:txBody>
      </p:sp>
      <p:sp>
        <p:nvSpPr>
          <p:cNvPr id="8" name="TextBox 7"/>
          <p:cNvSpPr txBox="1"/>
          <p:nvPr/>
        </p:nvSpPr>
        <p:spPr>
          <a:xfrm>
            <a:off x="2923381" y="5710310"/>
            <a:ext cx="3295650" cy="307777"/>
          </a:xfrm>
          <a:prstGeom prst="rect">
            <a:avLst/>
          </a:prstGeom>
          <a:noFill/>
        </p:spPr>
        <p:txBody>
          <a:bodyPr wrap="square" rtlCol="0">
            <a:spAutoFit/>
          </a:bodyPr>
          <a:lstStyle/>
          <a:p>
            <a:pPr algn="ctr"/>
            <a:r>
              <a:rPr lang="en-US" sz="1400" dirty="0">
                <a:solidFill>
                  <a:srgbClr val="00B0F0"/>
                </a:solidFill>
              </a:rPr>
              <a:t>Version of HTML</a:t>
            </a:r>
          </a:p>
        </p:txBody>
      </p:sp>
      <p:pic>
        <p:nvPicPr>
          <p:cNvPr id="2" name="Picture 1">
            <a:extLst>
              <a:ext uri="{FF2B5EF4-FFF2-40B4-BE49-F238E27FC236}">
                <a16:creationId xmlns:a16="http://schemas.microsoft.com/office/drawing/2014/main" id="{DC3BB3E6-607B-4EFD-9AFA-C6CC45CE285C}"/>
              </a:ext>
            </a:extLst>
          </p:cNvPr>
          <p:cNvPicPr>
            <a:picLocks noChangeAspect="1"/>
          </p:cNvPicPr>
          <p:nvPr/>
        </p:nvPicPr>
        <p:blipFill>
          <a:blip r:embed="rId2"/>
          <a:stretch>
            <a:fillRect/>
          </a:stretch>
        </p:blipFill>
        <p:spPr>
          <a:xfrm>
            <a:off x="1790393" y="848868"/>
            <a:ext cx="5405321" cy="4861442"/>
          </a:xfrm>
          <a:prstGeom prst="rect">
            <a:avLst/>
          </a:prstGeom>
        </p:spPr>
      </p:pic>
    </p:spTree>
    <p:extLst>
      <p:ext uri="{BB962C8B-B14F-4D97-AF65-F5344CB8AC3E}">
        <p14:creationId xmlns:p14="http://schemas.microsoft.com/office/powerpoint/2010/main" val="2377701660"/>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7171" name="Content Placeholder 2"/>
          <p:cNvSpPr>
            <a:spLocks noGrp="1"/>
          </p:cNvSpPr>
          <p:nvPr>
            <p:ph idx="1"/>
          </p:nvPr>
        </p:nvSpPr>
        <p:spPr>
          <a:xfrm>
            <a:off x="366713" y="1412532"/>
            <a:ext cx="8408987" cy="1717393"/>
          </a:xfrm>
        </p:spPr>
        <p:txBody>
          <a:bodyPr/>
          <a:lstStyle/>
          <a:p>
            <a:r>
              <a:rPr lang="en-US" dirty="0"/>
              <a:t>At the end of the course, you will have acquired sufficient knowledge to:</a:t>
            </a:r>
          </a:p>
          <a:p>
            <a:pPr lvl="1"/>
            <a:r>
              <a:rPr lang="en-US" dirty="0"/>
              <a:t>Write a basic web page.</a:t>
            </a:r>
          </a:p>
          <a:p>
            <a:pPr lvl="1"/>
            <a:r>
              <a:rPr lang="en-US" dirty="0"/>
              <a:t>Create  simple form with different input </a:t>
            </a:r>
            <a:r>
              <a:rPr lang="en-US" dirty="0" err="1"/>
              <a:t>text,checkbox</a:t>
            </a:r>
            <a:r>
              <a:rPr lang="en-US" dirty="0"/>
              <a:t>, email …</a:t>
            </a:r>
          </a:p>
          <a:p>
            <a:pPr lvl="1"/>
            <a:r>
              <a:rPr lang="en-US" dirty="0"/>
              <a:t>Be ready to start to learn on java script course</a:t>
            </a:r>
          </a:p>
          <a:p>
            <a:pPr lvl="1"/>
            <a:r>
              <a:rPr lang="en-US" dirty="0"/>
              <a:t>Decorate the html with CSS.</a:t>
            </a:r>
          </a:p>
        </p:txBody>
      </p:sp>
      <p:pic>
        <p:nvPicPr>
          <p:cNvPr id="3" name="Picture 2"/>
          <p:cNvPicPr>
            <a:picLocks noChangeAspect="1"/>
          </p:cNvPicPr>
          <p:nvPr/>
        </p:nvPicPr>
        <p:blipFill>
          <a:blip r:embed="rId2"/>
          <a:stretch>
            <a:fillRect/>
          </a:stretch>
        </p:blipFill>
        <p:spPr>
          <a:xfrm>
            <a:off x="1409700" y="3300682"/>
            <a:ext cx="5386387" cy="2593446"/>
          </a:xfrm>
          <a:prstGeom prst="rect">
            <a:avLst/>
          </a:prstGeom>
        </p:spPr>
      </p:pic>
    </p:spTree>
    <p:extLst>
      <p:ext uri="{BB962C8B-B14F-4D97-AF65-F5344CB8AC3E}">
        <p14:creationId xmlns:p14="http://schemas.microsoft.com/office/powerpoint/2010/main" val="1267723375"/>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3"/>
          <p:cNvSpPr>
            <a:spLocks noGrp="1"/>
          </p:cNvSpPr>
          <p:nvPr>
            <p:ph type="ctrTitle"/>
          </p:nvPr>
        </p:nvSpPr>
        <p:spPr/>
        <p:txBody>
          <a:bodyPr/>
          <a:lstStyle/>
          <a:p>
            <a:br>
              <a:rPr lang="en-US"/>
            </a:br>
            <a:r>
              <a:rPr lang="en-US"/>
              <a:t>Thank You</a:t>
            </a:r>
          </a:p>
        </p:txBody>
      </p:sp>
      <p:sp>
        <p:nvSpPr>
          <p:cNvPr id="5" name="Subtitle 4"/>
          <p:cNvSpPr>
            <a:spLocks noGrp="1"/>
          </p:cNvSpPr>
          <p:nvPr>
            <p:ph type="subTitle" idx="1"/>
          </p:nvPr>
        </p:nvSpPr>
        <p:spPr/>
        <p:txBody>
          <a:bodyPr/>
          <a:lstStyle/>
          <a:p>
            <a:endParaRPr 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Revision History</a:t>
            </a:r>
            <a:endParaRPr lang="en-US" dirty="0"/>
          </a:p>
        </p:txBody>
      </p:sp>
      <p:sp>
        <p:nvSpPr>
          <p:cNvPr id="5" name="Rectangle 6"/>
          <p:cNvSpPr>
            <a:spLocks noChangeArrowheads="1"/>
          </p:cNvSpPr>
          <p:nvPr/>
        </p:nvSpPr>
        <p:spPr bwMode="auto">
          <a:xfrm>
            <a:off x="344488" y="0"/>
            <a:ext cx="8451850" cy="311150"/>
          </a:xfrm>
          <a:prstGeom prst="rect">
            <a:avLst/>
          </a:prstGeom>
          <a:solidFill>
            <a:schemeClr val="accent1"/>
          </a:solidFill>
          <a:ln w="9525">
            <a:noFill/>
            <a:miter lim="800000"/>
            <a:headEnd/>
            <a:tailEnd/>
          </a:ln>
        </p:spPr>
        <p:txBody>
          <a:bodyPr wrap="none" lIns="457200" anchor="ctr"/>
          <a:lstStyle/>
          <a:p>
            <a:pPr eaLnBrk="0" hangingPunct="0">
              <a:lnSpc>
                <a:spcPct val="90000"/>
              </a:lnSpc>
              <a:spcBef>
                <a:spcPct val="40000"/>
              </a:spcBef>
              <a:buClr>
                <a:schemeClr val="tx2"/>
              </a:buClr>
            </a:pPr>
            <a:r>
              <a:rPr lang="en-US" sz="1400" b="1" dirty="0">
                <a:solidFill>
                  <a:schemeClr val="bg1"/>
                </a:solidFill>
                <a:ea typeface="MS PGothic" pitchFamily="34" charset="-128"/>
              </a:rPr>
              <a:t>Basic HTML &amp; CSS</a:t>
            </a:r>
            <a:endParaRPr lang="en-US" sz="1400" b="1" dirty="0">
              <a:ea typeface="MS PGothic" pitchFamily="34" charset="-128"/>
            </a:endParaRPr>
          </a:p>
        </p:txBody>
      </p:sp>
      <p:graphicFrame>
        <p:nvGraphicFramePr>
          <p:cNvPr id="8" name="Group 77"/>
          <p:cNvGraphicFramePr>
            <a:graphicFrameLocks/>
          </p:cNvGraphicFramePr>
          <p:nvPr>
            <p:extLst>
              <p:ext uri="{D42A27DB-BD31-4B8C-83A1-F6EECF244321}">
                <p14:modId xmlns:p14="http://schemas.microsoft.com/office/powerpoint/2010/main" val="1397306026"/>
              </p:ext>
            </p:extLst>
          </p:nvPr>
        </p:nvGraphicFramePr>
        <p:xfrm>
          <a:off x="228600" y="1200150"/>
          <a:ext cx="8647113" cy="1526096"/>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2474913">
                  <a:extLst>
                    <a:ext uri="{9D8B030D-6E8A-4147-A177-3AD203B41FA5}">
                      <a16:colId xmlns:a16="http://schemas.microsoft.com/office/drawing/2014/main" val="20004"/>
                    </a:ext>
                  </a:extLst>
                </a:gridCol>
              </a:tblGrid>
              <a:tr h="19208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Version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a:ln>
                            <a:noFill/>
                          </a:ln>
                          <a:solidFill>
                            <a:schemeClr val="tx1"/>
                          </a:solidFill>
                          <a:effectLst/>
                          <a:latin typeface="Arial" charset="0"/>
                        </a:rPr>
                        <a:t>Updated by</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a:ln>
                            <a:noFill/>
                          </a:ln>
                          <a:solidFill>
                            <a:schemeClr val="tx1"/>
                          </a:solidFill>
                          <a:effectLst/>
                          <a:latin typeface="Arial" charset="0"/>
                        </a:rPr>
                        <a:t>Reviewed and Approved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208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lang="en-US" sz="1200" dirty="0"/>
                        <a:t>July 20 2013</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Release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a:ln>
                            <a:noFill/>
                          </a:ln>
                          <a:solidFill>
                            <a:schemeClr val="tx1"/>
                          </a:solidFill>
                          <a:effectLst/>
                          <a:latin typeface="Arial" charset="0"/>
                        </a:rPr>
                        <a:t>Trinh Nguyen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kern="1200" cap="none" normalizeH="0" baseline="0" dirty="0" err="1">
                          <a:ln>
                            <a:noFill/>
                          </a:ln>
                          <a:solidFill>
                            <a:schemeClr val="tx1"/>
                          </a:solidFill>
                          <a:effectLst/>
                          <a:latin typeface="Arial" charset="0"/>
                          <a:ea typeface="+mn-ea"/>
                          <a:cs typeface="+mn-cs"/>
                        </a:rPr>
                        <a:t>Quang</a:t>
                      </a:r>
                      <a:r>
                        <a:rPr kumimoji="0" lang="en-US" sz="1200" b="0" i="0" u="none" strike="noStrike" kern="1200" cap="none" normalizeH="0" baseline="0" dirty="0">
                          <a:ln>
                            <a:noFill/>
                          </a:ln>
                          <a:solidFill>
                            <a:schemeClr val="tx1"/>
                          </a:solidFill>
                          <a:effectLst/>
                          <a:latin typeface="Arial" charset="0"/>
                          <a:ea typeface="+mn-ea"/>
                          <a:cs typeface="+mn-cs"/>
                        </a:rPr>
                        <a:t> Tran, Hung Nguyen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kern="1200" cap="none" normalizeH="0" baseline="0" dirty="0">
                        <a:ln>
                          <a:noFill/>
                        </a:ln>
                        <a:solidFill>
                          <a:schemeClr val="tx1"/>
                        </a:solidFill>
                        <a:effectLst/>
                        <a:latin typeface="Arial"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kern="1200" cap="none" normalizeH="0" baseline="0" dirty="0">
                        <a:ln>
                          <a:noFill/>
                        </a:ln>
                        <a:solidFill>
                          <a:schemeClr val="tx1"/>
                        </a:solidFill>
                        <a:effectLst/>
                        <a:latin typeface="Arial"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668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100">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36734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Introduction</a:t>
            </a:r>
          </a:p>
        </p:txBody>
      </p:sp>
      <p:sp>
        <p:nvSpPr>
          <p:cNvPr id="11" name="Text Placeholder 10"/>
          <p:cNvSpPr>
            <a:spLocks noGrp="1"/>
          </p:cNvSpPr>
          <p:nvPr>
            <p:ph type="body" idx="1"/>
          </p:nvPr>
        </p:nvSpPr>
        <p:spPr/>
        <p:txBody>
          <a:bodyPr/>
          <a:lstStyle/>
          <a:p>
            <a:r>
              <a:rPr lang="en-US"/>
              <a:t>Example</a:t>
            </a:r>
          </a:p>
        </p:txBody>
      </p:sp>
      <p:sp>
        <p:nvSpPr>
          <p:cNvPr id="15" name="Content Placeholder 14"/>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r>
              <a:rPr lang="en-US"/>
              <a:t>Browser</a:t>
            </a:r>
          </a:p>
        </p:txBody>
      </p:sp>
      <p:sp>
        <p:nvSpPr>
          <p:cNvPr id="16" name="Content Placeholder 15"/>
          <p:cNvSpPr>
            <a:spLocks noGrp="1"/>
          </p:cNvSpPr>
          <p:nvPr>
            <p:ph sz="quarter" idx="4"/>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15" y="1870946"/>
            <a:ext cx="4181289" cy="370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8213" y="1966913"/>
            <a:ext cx="4027486" cy="3309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832072" y="5276407"/>
            <a:ext cx="3295650" cy="307777"/>
          </a:xfrm>
          <a:prstGeom prst="rect">
            <a:avLst/>
          </a:prstGeom>
          <a:noFill/>
        </p:spPr>
        <p:txBody>
          <a:bodyPr wrap="square" rtlCol="0">
            <a:spAutoFit/>
          </a:bodyPr>
          <a:lstStyle/>
          <a:p>
            <a:pPr algn="ctr"/>
            <a:r>
              <a:rPr lang="en-US" sz="1400" dirty="0">
                <a:solidFill>
                  <a:srgbClr val="00B0F0"/>
                </a:solidFill>
              </a:rPr>
              <a:t>Simple html page</a:t>
            </a:r>
          </a:p>
        </p:txBody>
      </p:sp>
    </p:spTree>
    <p:extLst>
      <p:ext uri="{BB962C8B-B14F-4D97-AF65-F5344CB8AC3E}">
        <p14:creationId xmlns:p14="http://schemas.microsoft.com/office/powerpoint/2010/main" val="28345545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tags</a:t>
            </a:r>
            <a:endParaRPr lang="en-US" dirty="0"/>
          </a:p>
        </p:txBody>
      </p:sp>
      <p:sp>
        <p:nvSpPr>
          <p:cNvPr id="3" name="Content Placeholder 2"/>
          <p:cNvSpPr>
            <a:spLocks noGrp="1"/>
          </p:cNvSpPr>
          <p:nvPr>
            <p:ph idx="1"/>
          </p:nvPr>
        </p:nvSpPr>
        <p:spPr>
          <a:xfrm>
            <a:off x="366713" y="1412532"/>
            <a:ext cx="8408987" cy="1354217"/>
          </a:xfrm>
        </p:spPr>
        <p:txBody>
          <a:bodyPr/>
          <a:lstStyle/>
          <a:p>
            <a:r>
              <a:rPr lang="en-US" dirty="0"/>
              <a:t>Keywords (tag names) surrounded by angle brackets:&lt;</a:t>
            </a:r>
            <a:r>
              <a:rPr lang="en-US" dirty="0" err="1"/>
              <a:t>tagname</a:t>
            </a:r>
            <a:r>
              <a:rPr lang="en-US" dirty="0"/>
              <a:t>&gt;content&lt;/</a:t>
            </a:r>
            <a:r>
              <a:rPr lang="en-US" dirty="0" err="1"/>
              <a:t>tagname</a:t>
            </a:r>
            <a:r>
              <a:rPr lang="en-US" dirty="0"/>
              <a:t>&gt;</a:t>
            </a:r>
          </a:p>
          <a:p>
            <a:r>
              <a:rPr lang="en-US" dirty="0"/>
              <a:t>Normally come in pairs like </a:t>
            </a:r>
            <a:r>
              <a:rPr lang="en-US" dirty="0">
                <a:solidFill>
                  <a:srgbClr val="FF0000"/>
                </a:solidFill>
              </a:rPr>
              <a:t>&lt;p&gt;</a:t>
            </a:r>
            <a:r>
              <a:rPr lang="en-US" dirty="0"/>
              <a:t> and </a:t>
            </a:r>
            <a:r>
              <a:rPr lang="en-US" dirty="0">
                <a:solidFill>
                  <a:srgbClr val="FF0000"/>
                </a:solidFill>
              </a:rPr>
              <a:t>&lt;/p&gt;</a:t>
            </a:r>
          </a:p>
          <a:p>
            <a:r>
              <a:rPr lang="en-US" dirty="0">
                <a:solidFill>
                  <a:schemeClr val="tx2"/>
                </a:solidFill>
              </a:rPr>
              <a:t>Start/opening</a:t>
            </a:r>
            <a:r>
              <a:rPr lang="en-US" dirty="0"/>
              <a:t> tag &amp; </a:t>
            </a:r>
            <a:r>
              <a:rPr lang="en-US" dirty="0">
                <a:solidFill>
                  <a:schemeClr val="tx2"/>
                </a:solidFill>
              </a:rPr>
              <a:t>end/closing</a:t>
            </a:r>
            <a:r>
              <a:rPr lang="en-US" dirty="0"/>
              <a:t> tag</a:t>
            </a:r>
          </a:p>
        </p:txBody>
      </p:sp>
    </p:spTree>
    <p:extLst>
      <p:ext uri="{BB962C8B-B14F-4D97-AF65-F5344CB8AC3E}">
        <p14:creationId xmlns:p14="http://schemas.microsoft.com/office/powerpoint/2010/main" val="244647622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HTML Page Structure</a:t>
            </a:r>
          </a:p>
        </p:txBody>
      </p:sp>
      <p:sp>
        <p:nvSpPr>
          <p:cNvPr id="8" name="Table Placeholder 7"/>
          <p:cNvSpPr>
            <a:spLocks noGrp="1"/>
          </p:cNvSpPr>
          <p:nvPr>
            <p:ph type="tbl" idx="1"/>
          </p:nvPr>
        </p:nvSpPr>
        <p:spPr/>
      </p:sp>
      <p:sp>
        <p:nvSpPr>
          <p:cNvPr id="6" name="TextBox 5"/>
          <p:cNvSpPr txBox="1"/>
          <p:nvPr/>
        </p:nvSpPr>
        <p:spPr>
          <a:xfrm>
            <a:off x="3219450" y="6035964"/>
            <a:ext cx="2876550" cy="307777"/>
          </a:xfrm>
          <a:prstGeom prst="rect">
            <a:avLst/>
          </a:prstGeom>
          <a:noFill/>
        </p:spPr>
        <p:txBody>
          <a:bodyPr wrap="square" rtlCol="0">
            <a:spAutoFit/>
          </a:bodyPr>
          <a:lstStyle/>
          <a:p>
            <a:pPr algn="ctr"/>
            <a:r>
              <a:rPr lang="en-US" sz="1400" dirty="0">
                <a:solidFill>
                  <a:srgbClr val="0070C0"/>
                </a:solidFill>
              </a:rPr>
              <a:t>HTML structure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489034"/>
            <a:ext cx="8420100" cy="447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19326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Attributes</a:t>
            </a:r>
          </a:p>
        </p:txBody>
      </p:sp>
      <p:sp>
        <p:nvSpPr>
          <p:cNvPr id="3" name="Content Placeholder 2"/>
          <p:cNvSpPr>
            <a:spLocks noGrp="1"/>
          </p:cNvSpPr>
          <p:nvPr>
            <p:ph idx="1"/>
          </p:nvPr>
        </p:nvSpPr>
        <p:spPr>
          <a:xfrm>
            <a:off x="366713" y="1412532"/>
            <a:ext cx="8408987" cy="1477328"/>
          </a:xfrm>
        </p:spPr>
        <p:txBody>
          <a:bodyPr/>
          <a:lstStyle/>
          <a:p>
            <a:r>
              <a:rPr lang="en-US" dirty="0"/>
              <a:t>Provide additional information about an element</a:t>
            </a:r>
          </a:p>
          <a:p>
            <a:r>
              <a:rPr lang="en-US" dirty="0"/>
              <a:t>Always ="value"</a:t>
            </a:r>
          </a:p>
          <a:p>
            <a:r>
              <a:rPr lang="en-US" dirty="0"/>
              <a:t>specified in the start tag</a:t>
            </a:r>
          </a:p>
          <a:p>
            <a:r>
              <a:rPr lang="en-US" dirty="0"/>
              <a:t>Come in </a:t>
            </a:r>
            <a:r>
              <a:rPr lang="en-US" dirty="0">
                <a:solidFill>
                  <a:srgbClr val="FF0000"/>
                </a:solidFill>
              </a:rPr>
              <a:t>name/value pairs </a:t>
            </a:r>
            <a:r>
              <a:rPr lang="en-US" dirty="0"/>
              <a:t>like: name</a:t>
            </a:r>
          </a:p>
        </p:txBody>
      </p:sp>
      <p:sp>
        <p:nvSpPr>
          <p:cNvPr id="7" name="TextBox 6"/>
          <p:cNvSpPr txBox="1"/>
          <p:nvPr/>
        </p:nvSpPr>
        <p:spPr>
          <a:xfrm>
            <a:off x="2206727" y="4473678"/>
            <a:ext cx="2952750" cy="307777"/>
          </a:xfrm>
          <a:prstGeom prst="rect">
            <a:avLst/>
          </a:prstGeom>
          <a:noFill/>
        </p:spPr>
        <p:txBody>
          <a:bodyPr wrap="square" rtlCol="0">
            <a:spAutoFit/>
          </a:bodyPr>
          <a:lstStyle/>
          <a:p>
            <a:pPr algn="ctr"/>
            <a:r>
              <a:rPr lang="en-US" sz="1400" dirty="0">
                <a:solidFill>
                  <a:srgbClr val="0070C0"/>
                </a:solidFill>
              </a:rPr>
              <a:t>HTML attribute</a:t>
            </a:r>
          </a:p>
        </p:txBody>
      </p:sp>
      <p:pic>
        <p:nvPicPr>
          <p:cNvPr id="4" name="Picture 3"/>
          <p:cNvPicPr>
            <a:picLocks noChangeAspect="1"/>
          </p:cNvPicPr>
          <p:nvPr/>
        </p:nvPicPr>
        <p:blipFill>
          <a:blip r:embed="rId3"/>
          <a:stretch>
            <a:fillRect/>
          </a:stretch>
        </p:blipFill>
        <p:spPr>
          <a:xfrm>
            <a:off x="366713" y="3453273"/>
            <a:ext cx="8408987" cy="877460"/>
          </a:xfrm>
          <a:prstGeom prst="rect">
            <a:avLst/>
          </a:prstGeom>
        </p:spPr>
      </p:pic>
    </p:spTree>
    <p:extLst>
      <p:ext uri="{BB962C8B-B14F-4D97-AF65-F5344CB8AC3E}">
        <p14:creationId xmlns:p14="http://schemas.microsoft.com/office/powerpoint/2010/main" val="9384926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lang</a:t>
            </a:r>
            <a:r>
              <a:rPr lang="en-US" dirty="0"/>
              <a:t> Attribute</a:t>
            </a:r>
            <a:br>
              <a:rPr lang="en-US" dirty="0"/>
            </a:br>
            <a:endParaRPr lang="en-US" dirty="0"/>
          </a:p>
        </p:txBody>
      </p:sp>
      <p:sp>
        <p:nvSpPr>
          <p:cNvPr id="3" name="Content Placeholder 2"/>
          <p:cNvSpPr>
            <a:spLocks noGrp="1"/>
          </p:cNvSpPr>
          <p:nvPr>
            <p:ph idx="1"/>
          </p:nvPr>
        </p:nvSpPr>
        <p:spPr/>
        <p:txBody>
          <a:bodyPr/>
          <a:lstStyle/>
          <a:p>
            <a:r>
              <a:rPr lang="en-US"/>
              <a:t>The document language can be declared in the &lt;html&gt; tag.</a:t>
            </a:r>
          </a:p>
          <a:p>
            <a:r>
              <a:rPr lang="en-US"/>
              <a:t>The language is declared in the lang attribute.</a:t>
            </a:r>
          </a:p>
          <a:p>
            <a:endParaRPr lang="en-US" dirty="0"/>
          </a:p>
        </p:txBody>
      </p:sp>
      <p:pic>
        <p:nvPicPr>
          <p:cNvPr id="4" name="Picture 3"/>
          <p:cNvPicPr>
            <a:picLocks noChangeAspect="1"/>
          </p:cNvPicPr>
          <p:nvPr/>
        </p:nvPicPr>
        <p:blipFill>
          <a:blip r:embed="rId3"/>
          <a:stretch>
            <a:fillRect/>
          </a:stretch>
        </p:blipFill>
        <p:spPr>
          <a:xfrm>
            <a:off x="862013" y="2489750"/>
            <a:ext cx="5900804" cy="2077748"/>
          </a:xfrm>
          <a:prstGeom prst="rect">
            <a:avLst/>
          </a:prstGeom>
        </p:spPr>
      </p:pic>
      <p:sp>
        <p:nvSpPr>
          <p:cNvPr id="5" name="TextBox 4"/>
          <p:cNvSpPr txBox="1"/>
          <p:nvPr/>
        </p:nvSpPr>
        <p:spPr>
          <a:xfrm>
            <a:off x="2000250" y="4876800"/>
            <a:ext cx="2952750" cy="307777"/>
          </a:xfrm>
          <a:prstGeom prst="rect">
            <a:avLst/>
          </a:prstGeom>
          <a:noFill/>
        </p:spPr>
        <p:txBody>
          <a:bodyPr wrap="square" rtlCol="0">
            <a:spAutoFit/>
          </a:bodyPr>
          <a:lstStyle/>
          <a:p>
            <a:pPr algn="ctr"/>
            <a:r>
              <a:rPr lang="en-US" sz="1400" dirty="0">
                <a:solidFill>
                  <a:srgbClr val="0070C0"/>
                </a:solidFill>
              </a:rPr>
              <a:t>The </a:t>
            </a:r>
            <a:r>
              <a:rPr lang="en-US" sz="1400" dirty="0" err="1">
                <a:solidFill>
                  <a:srgbClr val="0070C0"/>
                </a:solidFill>
              </a:rPr>
              <a:t>lang</a:t>
            </a:r>
            <a:r>
              <a:rPr lang="en-US" sz="1400" dirty="0">
                <a:solidFill>
                  <a:srgbClr val="0070C0"/>
                </a:solidFill>
              </a:rPr>
              <a:t> attribute</a:t>
            </a:r>
          </a:p>
        </p:txBody>
      </p:sp>
    </p:spTree>
    <p:extLst>
      <p:ext uri="{BB962C8B-B14F-4D97-AF65-F5344CB8AC3E}">
        <p14:creationId xmlns:p14="http://schemas.microsoft.com/office/powerpoint/2010/main" val="27546452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title Attribute</a:t>
            </a:r>
            <a:br>
              <a:rPr lang="en-US"/>
            </a:br>
            <a:endParaRPr lang="en-US" dirty="0"/>
          </a:p>
        </p:txBody>
      </p:sp>
      <p:sp>
        <p:nvSpPr>
          <p:cNvPr id="5" name="Text Placeholder 4"/>
          <p:cNvSpPr>
            <a:spLocks noGrp="1"/>
          </p:cNvSpPr>
          <p:nvPr>
            <p:ph type="body" idx="1"/>
          </p:nvPr>
        </p:nvSpPr>
        <p:spPr/>
        <p:txBody>
          <a:bodyPr/>
          <a:lstStyle/>
          <a:p>
            <a:r>
              <a:rPr lang="en-US"/>
              <a:t>The title Attribute </a:t>
            </a:r>
          </a:p>
        </p:txBody>
      </p:sp>
      <p:sp>
        <p:nvSpPr>
          <p:cNvPr id="15" name="Content Placeholder 14"/>
          <p:cNvSpPr>
            <a:spLocks noGrp="1"/>
          </p:cNvSpPr>
          <p:nvPr>
            <p:ph sz="half" idx="2"/>
          </p:nvPr>
        </p:nvSpPr>
        <p:spPr/>
        <p:txBody>
          <a:bodyPr/>
          <a:lstStyle/>
          <a:p>
            <a:endParaRPr lang="en-US"/>
          </a:p>
        </p:txBody>
      </p:sp>
      <p:sp>
        <p:nvSpPr>
          <p:cNvPr id="6" name="Text Placeholder 5"/>
          <p:cNvSpPr>
            <a:spLocks noGrp="1"/>
          </p:cNvSpPr>
          <p:nvPr>
            <p:ph type="body" sz="quarter" idx="3"/>
          </p:nvPr>
        </p:nvSpPr>
        <p:spPr/>
        <p:txBody>
          <a:bodyPr/>
          <a:lstStyle/>
          <a:p>
            <a:r>
              <a:rPr lang="en-US"/>
              <a:t>Browser</a:t>
            </a:r>
          </a:p>
        </p:txBody>
      </p:sp>
      <p:sp>
        <p:nvSpPr>
          <p:cNvPr id="16" name="Content Placeholder 15"/>
          <p:cNvSpPr>
            <a:spLocks noGrp="1"/>
          </p:cNvSpPr>
          <p:nvPr>
            <p:ph sz="quarter" idx="4"/>
          </p:nvPr>
        </p:nvSpPr>
        <p:spPr/>
        <p:txBody>
          <a:bodyPr/>
          <a:lstStyle/>
          <a:p>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1938338"/>
            <a:ext cx="3976687" cy="238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4387" y="1881337"/>
            <a:ext cx="3949484" cy="330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094830" y="4800600"/>
            <a:ext cx="2952750" cy="307777"/>
          </a:xfrm>
          <a:prstGeom prst="rect">
            <a:avLst/>
          </a:prstGeom>
          <a:noFill/>
        </p:spPr>
        <p:txBody>
          <a:bodyPr wrap="square" rtlCol="0">
            <a:spAutoFit/>
          </a:bodyPr>
          <a:lstStyle/>
          <a:p>
            <a:pPr algn="ctr"/>
            <a:r>
              <a:rPr lang="en-US" sz="1400" dirty="0">
                <a:solidFill>
                  <a:srgbClr val="0070C0"/>
                </a:solidFill>
              </a:rPr>
              <a:t>The title attribute</a:t>
            </a:r>
          </a:p>
        </p:txBody>
      </p:sp>
    </p:spTree>
    <p:extLst>
      <p:ext uri="{BB962C8B-B14F-4D97-AF65-F5344CB8AC3E}">
        <p14:creationId xmlns:p14="http://schemas.microsoft.com/office/powerpoint/2010/main" val="30652788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href Attribute</a:t>
            </a:r>
            <a:br>
              <a:rPr lang="en-US"/>
            </a:br>
            <a:endParaRPr lang="en-US" dirty="0"/>
          </a:p>
        </p:txBody>
      </p:sp>
      <p:sp>
        <p:nvSpPr>
          <p:cNvPr id="5" name="Text Placeholder 4"/>
          <p:cNvSpPr>
            <a:spLocks noGrp="1"/>
          </p:cNvSpPr>
          <p:nvPr>
            <p:ph type="body" idx="1"/>
          </p:nvPr>
        </p:nvSpPr>
        <p:spPr/>
        <p:txBody>
          <a:bodyPr/>
          <a:lstStyle/>
          <a:p>
            <a:r>
              <a:rPr lang="en-US" dirty="0"/>
              <a:t>The </a:t>
            </a:r>
            <a:r>
              <a:rPr lang="en-US" dirty="0" err="1"/>
              <a:t>href</a:t>
            </a:r>
            <a:r>
              <a:rPr lang="en-US" dirty="0"/>
              <a:t> attribute</a:t>
            </a:r>
          </a:p>
        </p:txBody>
      </p:sp>
      <p:pic>
        <p:nvPicPr>
          <p:cNvPr id="8" name="Content Placeholder 7"/>
          <p:cNvPicPr>
            <a:picLocks noGrp="1" noChangeAspect="1"/>
          </p:cNvPicPr>
          <p:nvPr>
            <p:ph sz="half" idx="2"/>
          </p:nvPr>
        </p:nvPicPr>
        <p:blipFill>
          <a:blip r:embed="rId3"/>
          <a:stretch>
            <a:fillRect/>
          </a:stretch>
        </p:blipFill>
        <p:spPr>
          <a:xfrm>
            <a:off x="923131" y="2270125"/>
            <a:ext cx="3038475" cy="800100"/>
          </a:xfrm>
        </p:spPr>
      </p:pic>
      <p:sp>
        <p:nvSpPr>
          <p:cNvPr id="6" name="Text Placeholder 5"/>
          <p:cNvSpPr>
            <a:spLocks noGrp="1"/>
          </p:cNvSpPr>
          <p:nvPr>
            <p:ph type="body" sz="quarter" idx="3"/>
          </p:nvPr>
        </p:nvSpPr>
        <p:spPr/>
        <p:txBody>
          <a:bodyPr/>
          <a:lstStyle/>
          <a:p>
            <a:r>
              <a:rPr lang="en-US"/>
              <a:t>Browser:</a:t>
            </a:r>
            <a:endParaRPr lang="en-US" dirty="0"/>
          </a:p>
        </p:txBody>
      </p:sp>
      <p:pic>
        <p:nvPicPr>
          <p:cNvPr id="13" name="Content Placeholder 12"/>
          <p:cNvPicPr>
            <a:picLocks noGrp="1" noChangeAspect="1"/>
          </p:cNvPicPr>
          <p:nvPr>
            <p:ph sz="quarter" idx="4"/>
          </p:nvPr>
        </p:nvPicPr>
        <p:blipFill>
          <a:blip r:embed="rId4"/>
          <a:stretch>
            <a:fillRect/>
          </a:stretch>
        </p:blipFill>
        <p:spPr>
          <a:xfrm>
            <a:off x="4624386" y="1871662"/>
            <a:ext cx="4124603" cy="2690813"/>
          </a:xfrm>
        </p:spPr>
      </p:pic>
      <p:pic>
        <p:nvPicPr>
          <p:cNvPr id="11" name="Picture 10"/>
          <p:cNvPicPr>
            <a:picLocks noChangeAspect="1"/>
          </p:cNvPicPr>
          <p:nvPr/>
        </p:nvPicPr>
        <p:blipFill>
          <a:blip r:embed="rId5"/>
          <a:stretch>
            <a:fillRect/>
          </a:stretch>
        </p:blipFill>
        <p:spPr>
          <a:xfrm>
            <a:off x="366712" y="3327571"/>
            <a:ext cx="3781425" cy="695325"/>
          </a:xfrm>
          <a:prstGeom prst="rect">
            <a:avLst/>
          </a:prstGeom>
        </p:spPr>
      </p:pic>
      <p:sp>
        <p:nvSpPr>
          <p:cNvPr id="9" name="TextBox 8"/>
          <p:cNvSpPr txBox="1"/>
          <p:nvPr/>
        </p:nvSpPr>
        <p:spPr>
          <a:xfrm>
            <a:off x="3094830" y="4819821"/>
            <a:ext cx="2952750" cy="307777"/>
          </a:xfrm>
          <a:prstGeom prst="rect">
            <a:avLst/>
          </a:prstGeom>
          <a:noFill/>
        </p:spPr>
        <p:txBody>
          <a:bodyPr wrap="square" rtlCol="0">
            <a:spAutoFit/>
          </a:bodyPr>
          <a:lstStyle/>
          <a:p>
            <a:pPr algn="ctr"/>
            <a:r>
              <a:rPr lang="en-US" sz="1400" dirty="0">
                <a:solidFill>
                  <a:srgbClr val="0070C0"/>
                </a:solidFill>
              </a:rPr>
              <a:t>The </a:t>
            </a:r>
            <a:r>
              <a:rPr lang="en-US" sz="1400" dirty="0" err="1">
                <a:solidFill>
                  <a:srgbClr val="0070C0"/>
                </a:solidFill>
              </a:rPr>
              <a:t>href</a:t>
            </a:r>
            <a:r>
              <a:rPr lang="en-US" sz="1400" dirty="0">
                <a:solidFill>
                  <a:srgbClr val="0070C0"/>
                </a:solidFill>
              </a:rPr>
              <a:t> attribute</a:t>
            </a:r>
          </a:p>
        </p:txBody>
      </p:sp>
    </p:spTree>
    <p:extLst>
      <p:ext uri="{BB962C8B-B14F-4D97-AF65-F5344CB8AC3E}">
        <p14:creationId xmlns:p14="http://schemas.microsoft.com/office/powerpoint/2010/main" val="427107497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Size Attributes and  alt Attributes</a:t>
            </a:r>
            <a:br>
              <a:rPr lang="en-US"/>
            </a:br>
            <a:endParaRPr lang="en-US" dirty="0"/>
          </a:p>
        </p:txBody>
      </p:sp>
      <p:sp>
        <p:nvSpPr>
          <p:cNvPr id="4" name="Text Placeholder 3"/>
          <p:cNvSpPr>
            <a:spLocks noGrp="1"/>
          </p:cNvSpPr>
          <p:nvPr>
            <p:ph type="body" idx="1"/>
          </p:nvPr>
        </p:nvSpPr>
        <p:spPr/>
        <p:txBody>
          <a:bodyPr/>
          <a:lstStyle/>
          <a:p>
            <a:r>
              <a:rPr lang="en-US"/>
              <a:t>Size and alt Attribute</a:t>
            </a:r>
            <a:endParaRPr lang="en-US" dirty="0"/>
          </a:p>
        </p:txBody>
      </p:sp>
      <p:pic>
        <p:nvPicPr>
          <p:cNvPr id="10" name="Content Placeholder 9"/>
          <p:cNvPicPr>
            <a:picLocks noGrp="1" noChangeAspect="1"/>
          </p:cNvPicPr>
          <p:nvPr>
            <p:ph sz="half" idx="2"/>
          </p:nvPr>
        </p:nvPicPr>
        <p:blipFill>
          <a:blip r:embed="rId3"/>
          <a:stretch>
            <a:fillRect/>
          </a:stretch>
        </p:blipFill>
        <p:spPr>
          <a:xfrm>
            <a:off x="366713" y="2413015"/>
            <a:ext cx="4151312" cy="514321"/>
          </a:xfrm>
        </p:spPr>
      </p:pic>
      <p:sp>
        <p:nvSpPr>
          <p:cNvPr id="6" name="Text Placeholder 5"/>
          <p:cNvSpPr>
            <a:spLocks noGrp="1"/>
          </p:cNvSpPr>
          <p:nvPr>
            <p:ph type="body" sz="quarter" idx="3"/>
          </p:nvPr>
        </p:nvSpPr>
        <p:spPr/>
        <p:txBody>
          <a:bodyPr/>
          <a:lstStyle/>
          <a:p>
            <a:r>
              <a:rPr lang="en-US"/>
              <a:t>Browser</a:t>
            </a:r>
            <a:endParaRPr lang="en-US" dirty="0"/>
          </a:p>
        </p:txBody>
      </p:sp>
      <p:pic>
        <p:nvPicPr>
          <p:cNvPr id="11" name="Content Placeholder 10"/>
          <p:cNvPicPr>
            <a:picLocks noGrp="1" noChangeAspect="1"/>
          </p:cNvPicPr>
          <p:nvPr>
            <p:ph sz="quarter" idx="4"/>
          </p:nvPr>
        </p:nvPicPr>
        <p:blipFill>
          <a:blip r:embed="rId4"/>
          <a:stretch>
            <a:fillRect/>
          </a:stretch>
        </p:blipFill>
        <p:spPr>
          <a:xfrm>
            <a:off x="4624387" y="1871662"/>
            <a:ext cx="4128292" cy="3538538"/>
          </a:xfrm>
        </p:spPr>
      </p:pic>
      <p:sp>
        <p:nvSpPr>
          <p:cNvPr id="8" name="TextBox 7"/>
          <p:cNvSpPr txBox="1"/>
          <p:nvPr/>
        </p:nvSpPr>
        <p:spPr>
          <a:xfrm>
            <a:off x="3094830" y="5518465"/>
            <a:ext cx="2952750" cy="307777"/>
          </a:xfrm>
          <a:prstGeom prst="rect">
            <a:avLst/>
          </a:prstGeom>
          <a:noFill/>
        </p:spPr>
        <p:txBody>
          <a:bodyPr wrap="square" rtlCol="0">
            <a:spAutoFit/>
          </a:bodyPr>
          <a:lstStyle/>
          <a:p>
            <a:pPr algn="ctr"/>
            <a:r>
              <a:rPr lang="en-US" sz="1400" dirty="0">
                <a:solidFill>
                  <a:srgbClr val="0070C0"/>
                </a:solidFill>
              </a:rPr>
              <a:t>The size and alt attribute</a:t>
            </a:r>
          </a:p>
        </p:txBody>
      </p:sp>
    </p:spTree>
    <p:extLst>
      <p:ext uri="{BB962C8B-B14F-4D97-AF65-F5344CB8AC3E}">
        <p14:creationId xmlns:p14="http://schemas.microsoft.com/office/powerpoint/2010/main" val="213419484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Void Elements and Comments</a:t>
            </a:r>
            <a:br>
              <a:rPr lang="en-US"/>
            </a:br>
            <a:endParaRPr lang="en-US" dirty="0"/>
          </a:p>
        </p:txBody>
      </p:sp>
      <p:sp>
        <p:nvSpPr>
          <p:cNvPr id="5" name="Content Placeholder 4"/>
          <p:cNvSpPr>
            <a:spLocks noGrp="1"/>
          </p:cNvSpPr>
          <p:nvPr>
            <p:ph idx="1"/>
          </p:nvPr>
        </p:nvSpPr>
        <p:spPr/>
        <p:txBody>
          <a:bodyPr/>
          <a:lstStyle/>
          <a:p>
            <a:r>
              <a:rPr lang="en-US"/>
              <a:t>Elements with no content.</a:t>
            </a:r>
          </a:p>
          <a:p>
            <a:r>
              <a:rPr lang="en-US"/>
              <a:t>Can be written without an end tag (&lt;br&gt; or &lt;br/&gt;)</a:t>
            </a:r>
          </a:p>
          <a:p>
            <a:r>
              <a:rPr lang="en-US"/>
              <a:t>Use &lt;!--  and -- &gt; for comments</a:t>
            </a:r>
            <a:endParaRPr lang="en-US" dirty="0"/>
          </a:p>
        </p:txBody>
      </p:sp>
      <p:pic>
        <p:nvPicPr>
          <p:cNvPr id="12" name="Picture 11"/>
          <p:cNvPicPr>
            <a:picLocks noChangeAspect="1"/>
          </p:cNvPicPr>
          <p:nvPr/>
        </p:nvPicPr>
        <p:blipFill>
          <a:blip r:embed="rId3"/>
          <a:stretch>
            <a:fillRect/>
          </a:stretch>
        </p:blipFill>
        <p:spPr>
          <a:xfrm>
            <a:off x="943365" y="2619815"/>
            <a:ext cx="7255680" cy="1505384"/>
          </a:xfrm>
          <a:prstGeom prst="rect">
            <a:avLst/>
          </a:prstGeom>
        </p:spPr>
      </p:pic>
      <p:sp>
        <p:nvSpPr>
          <p:cNvPr id="13" name="TextBox 12"/>
          <p:cNvSpPr txBox="1"/>
          <p:nvPr/>
        </p:nvSpPr>
        <p:spPr>
          <a:xfrm>
            <a:off x="2673928" y="4475018"/>
            <a:ext cx="2244436" cy="307777"/>
          </a:xfrm>
          <a:prstGeom prst="rect">
            <a:avLst/>
          </a:prstGeom>
          <a:noFill/>
        </p:spPr>
        <p:txBody>
          <a:bodyPr wrap="square" rtlCol="0">
            <a:spAutoFit/>
          </a:bodyPr>
          <a:lstStyle/>
          <a:p>
            <a:pPr algn="ctr"/>
            <a:r>
              <a:rPr lang="en-US" sz="1400" dirty="0">
                <a:solidFill>
                  <a:srgbClr val="00B0F0"/>
                </a:solidFill>
              </a:rPr>
              <a:t>Comments elements</a:t>
            </a:r>
          </a:p>
        </p:txBody>
      </p:sp>
    </p:spTree>
    <p:extLst>
      <p:ext uri="{BB962C8B-B14F-4D97-AF65-F5344CB8AC3E}">
        <p14:creationId xmlns:p14="http://schemas.microsoft.com/office/powerpoint/2010/main" val="27033549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147" name="Content Placeholder 2"/>
          <p:cNvSpPr>
            <a:spLocks noGrp="1"/>
          </p:cNvSpPr>
          <p:nvPr>
            <p:ph idx="1"/>
          </p:nvPr>
        </p:nvSpPr>
        <p:spPr>
          <a:xfrm>
            <a:off x="366713" y="1412532"/>
            <a:ext cx="8408987" cy="1077218"/>
          </a:xfrm>
        </p:spPr>
        <p:txBody>
          <a:bodyPr/>
          <a:lstStyle/>
          <a:p>
            <a:r>
              <a:rPr lang="en-US" dirty="0"/>
              <a:t>Your role</a:t>
            </a:r>
          </a:p>
          <a:p>
            <a:r>
              <a:rPr lang="en-US" dirty="0"/>
              <a:t>Your background and experience in the subject</a:t>
            </a:r>
          </a:p>
          <a:p>
            <a:r>
              <a:rPr lang="en-US" dirty="0"/>
              <a:t>What do you want from this course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Viewing the HTML Source Code in A Browser</a:t>
            </a:r>
            <a:br>
              <a:rPr lang="en-US"/>
            </a:br>
            <a:endParaRPr lang="en-US" dirty="0"/>
          </a:p>
        </p:txBody>
      </p:sp>
      <p:sp>
        <p:nvSpPr>
          <p:cNvPr id="3" name="Content Placeholder 2"/>
          <p:cNvSpPr>
            <a:spLocks noGrp="1"/>
          </p:cNvSpPr>
          <p:nvPr>
            <p:ph idx="1"/>
          </p:nvPr>
        </p:nvSpPr>
        <p:spPr/>
        <p:txBody>
          <a:bodyPr/>
          <a:lstStyle/>
          <a:p>
            <a:r>
              <a:rPr lang="en-US"/>
              <a:t>Why we need to view HTML source code ?</a:t>
            </a:r>
          </a:p>
          <a:p>
            <a:r>
              <a:rPr lang="en-US"/>
              <a:t>Chrome and Firefox: CTRL + U.</a:t>
            </a:r>
          </a:p>
          <a:p>
            <a:r>
              <a:rPr lang="en-US"/>
              <a:t>Internet Explorer : right click + View source.</a:t>
            </a:r>
            <a:endParaRPr lang="en-US" dirty="0"/>
          </a:p>
        </p:txBody>
      </p:sp>
      <p:pic>
        <p:nvPicPr>
          <p:cNvPr id="4" name="Picture 3"/>
          <p:cNvPicPr>
            <a:picLocks noChangeAspect="1"/>
          </p:cNvPicPr>
          <p:nvPr/>
        </p:nvPicPr>
        <p:blipFill>
          <a:blip r:embed="rId3"/>
          <a:stretch>
            <a:fillRect/>
          </a:stretch>
        </p:blipFill>
        <p:spPr>
          <a:xfrm>
            <a:off x="1589881" y="2760085"/>
            <a:ext cx="5962650" cy="2085975"/>
          </a:xfrm>
          <a:prstGeom prst="rect">
            <a:avLst/>
          </a:prstGeom>
        </p:spPr>
      </p:pic>
      <p:sp>
        <p:nvSpPr>
          <p:cNvPr id="5" name="TextBox 4"/>
          <p:cNvSpPr txBox="1"/>
          <p:nvPr/>
        </p:nvSpPr>
        <p:spPr>
          <a:xfrm>
            <a:off x="3795748" y="4829609"/>
            <a:ext cx="1550915" cy="523220"/>
          </a:xfrm>
          <a:prstGeom prst="rect">
            <a:avLst/>
          </a:prstGeom>
          <a:noFill/>
        </p:spPr>
        <p:txBody>
          <a:bodyPr wrap="square" rtlCol="0">
            <a:spAutoFit/>
          </a:bodyPr>
          <a:lstStyle/>
          <a:p>
            <a:pPr algn="ctr"/>
            <a:r>
              <a:rPr lang="en-US" sz="1400" dirty="0">
                <a:solidFill>
                  <a:srgbClr val="00B0F0"/>
                </a:solidFill>
              </a:rPr>
              <a:t>Firefox source view</a:t>
            </a:r>
          </a:p>
        </p:txBody>
      </p:sp>
    </p:spTree>
    <p:extLst>
      <p:ext uri="{BB962C8B-B14F-4D97-AF65-F5344CB8AC3E}">
        <p14:creationId xmlns:p14="http://schemas.microsoft.com/office/powerpoint/2010/main" val="171407163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013200" y="3697288"/>
            <a:ext cx="4579938" cy="723900"/>
          </a:xfrm>
        </p:spPr>
        <p:txBody>
          <a:bodyPr/>
          <a:lstStyle/>
          <a:p>
            <a:r>
              <a:rPr lang="en-US" altLang="en-US" dirty="0"/>
              <a:t>HTML working with text</a:t>
            </a:r>
          </a:p>
        </p:txBody>
      </p:sp>
      <p:sp>
        <p:nvSpPr>
          <p:cNvPr id="15363" name="Subtitle 2"/>
          <p:cNvSpPr>
            <a:spLocks noGrp="1"/>
          </p:cNvSpPr>
          <p:nvPr>
            <p:ph type="subTitle" idx="1"/>
          </p:nvPr>
        </p:nvSpPr>
        <p:spPr>
          <a:xfrm>
            <a:off x="5232400" y="4595813"/>
            <a:ext cx="3368675" cy="1594283"/>
          </a:xfrm>
        </p:spPr>
        <p:txBody>
          <a:bodyPr/>
          <a:lstStyle/>
          <a:p>
            <a:r>
              <a:rPr lang="en-US" dirty="0"/>
              <a:t>Paragraphs</a:t>
            </a:r>
          </a:p>
          <a:p>
            <a:r>
              <a:rPr lang="en-US" dirty="0"/>
              <a:t>Headings</a:t>
            </a:r>
          </a:p>
          <a:p>
            <a:r>
              <a:rPr lang="en-US" dirty="0"/>
              <a:t>White Spaces</a:t>
            </a:r>
          </a:p>
          <a:p>
            <a:r>
              <a:rPr lang="en-US" dirty="0"/>
              <a:t>b and </a:t>
            </a:r>
            <a:r>
              <a:rPr lang="en-US" dirty="0" err="1"/>
              <a:t>i</a:t>
            </a:r>
            <a:r>
              <a:rPr lang="en-US" dirty="0"/>
              <a:t> Elements</a:t>
            </a:r>
          </a:p>
          <a:p>
            <a:r>
              <a:rPr lang="en-US" dirty="0"/>
              <a:t>code and pre Elements</a:t>
            </a:r>
          </a:p>
          <a:p>
            <a:endParaRPr lang="en-US"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Paragraphs- HTML Display</a:t>
            </a:r>
            <a:br>
              <a:rPr lang="en-US"/>
            </a:br>
            <a:endParaRPr lang="en-US" dirty="0"/>
          </a:p>
        </p:txBody>
      </p:sp>
      <p:sp>
        <p:nvSpPr>
          <p:cNvPr id="3" name="Content Placeholder 2"/>
          <p:cNvSpPr>
            <a:spLocks noGrp="1"/>
          </p:cNvSpPr>
          <p:nvPr>
            <p:ph idx="1"/>
          </p:nvPr>
        </p:nvSpPr>
        <p:spPr/>
        <p:txBody>
          <a:bodyPr/>
          <a:lstStyle/>
          <a:p>
            <a:r>
              <a:rPr lang="en-US"/>
              <a:t>&lt;p&gt; element defines a paragraph.</a:t>
            </a:r>
          </a:p>
          <a:p>
            <a:r>
              <a:rPr lang="en-US"/>
              <a:t>How Browser display ?</a:t>
            </a:r>
          </a:p>
          <a:p>
            <a:pPr lvl="1"/>
            <a:r>
              <a:rPr lang="en-US"/>
              <a:t>Remove extra spaces and line.</a:t>
            </a:r>
          </a:p>
          <a:p>
            <a:pPr lvl="1"/>
            <a:r>
              <a:rPr lang="en-US"/>
              <a:t>Any number of spaces/new lines as only one space</a:t>
            </a:r>
            <a:endParaRPr lang="en-US" dirty="0"/>
          </a:p>
        </p:txBody>
      </p:sp>
      <p:pic>
        <p:nvPicPr>
          <p:cNvPr id="5" name="Picture 4"/>
          <p:cNvPicPr>
            <a:picLocks noChangeAspect="1"/>
          </p:cNvPicPr>
          <p:nvPr/>
        </p:nvPicPr>
        <p:blipFill>
          <a:blip r:embed="rId3"/>
          <a:stretch>
            <a:fillRect/>
          </a:stretch>
        </p:blipFill>
        <p:spPr>
          <a:xfrm>
            <a:off x="2689513" y="3172377"/>
            <a:ext cx="2907723" cy="1534391"/>
          </a:xfrm>
          <a:prstGeom prst="rect">
            <a:avLst/>
          </a:prstGeom>
        </p:spPr>
      </p:pic>
      <p:pic>
        <p:nvPicPr>
          <p:cNvPr id="6" name="Picture 5"/>
          <p:cNvPicPr>
            <a:picLocks noChangeAspect="1"/>
          </p:cNvPicPr>
          <p:nvPr/>
        </p:nvPicPr>
        <p:blipFill>
          <a:blip r:embed="rId4"/>
          <a:stretch>
            <a:fillRect/>
          </a:stretch>
        </p:blipFill>
        <p:spPr>
          <a:xfrm>
            <a:off x="1352550" y="5120123"/>
            <a:ext cx="5581650" cy="588805"/>
          </a:xfrm>
          <a:prstGeom prst="rect">
            <a:avLst/>
          </a:prstGeom>
        </p:spPr>
      </p:pic>
    </p:spTree>
    <p:extLst>
      <p:ext uri="{BB962C8B-B14F-4D97-AF65-F5344CB8AC3E}">
        <p14:creationId xmlns:p14="http://schemas.microsoft.com/office/powerpoint/2010/main" val="426813272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line break br</a:t>
            </a:r>
            <a:br>
              <a:rPr lang="en-US"/>
            </a:br>
            <a:br>
              <a:rPr lang="en-US"/>
            </a:br>
            <a:endParaRPr lang="en-US" dirty="0"/>
          </a:p>
        </p:txBody>
      </p:sp>
      <p:sp>
        <p:nvSpPr>
          <p:cNvPr id="3" name="Content Placeholder 2"/>
          <p:cNvSpPr>
            <a:spLocks noGrp="1"/>
          </p:cNvSpPr>
          <p:nvPr>
            <p:ph idx="1"/>
          </p:nvPr>
        </p:nvSpPr>
        <p:spPr/>
        <p:txBody>
          <a:bodyPr/>
          <a:lstStyle/>
          <a:p>
            <a:r>
              <a:rPr lang="en-US"/>
              <a:t>&lt;br&gt; element defines a line break.</a:t>
            </a:r>
          </a:p>
          <a:p>
            <a:endParaRPr lang="en-US" dirty="0"/>
          </a:p>
        </p:txBody>
      </p:sp>
      <p:pic>
        <p:nvPicPr>
          <p:cNvPr id="5" name="Picture 4"/>
          <p:cNvPicPr>
            <a:picLocks noChangeAspect="1"/>
          </p:cNvPicPr>
          <p:nvPr/>
        </p:nvPicPr>
        <p:blipFill>
          <a:blip r:embed="rId3"/>
          <a:stretch>
            <a:fillRect/>
          </a:stretch>
        </p:blipFill>
        <p:spPr>
          <a:xfrm>
            <a:off x="1091133" y="2328975"/>
            <a:ext cx="6960146" cy="854513"/>
          </a:xfrm>
          <a:prstGeom prst="rect">
            <a:avLst/>
          </a:prstGeom>
        </p:spPr>
      </p:pic>
      <p:pic>
        <p:nvPicPr>
          <p:cNvPr id="7" name="Picture 6"/>
          <p:cNvPicPr>
            <a:picLocks noChangeAspect="1"/>
          </p:cNvPicPr>
          <p:nvPr/>
        </p:nvPicPr>
        <p:blipFill>
          <a:blip r:embed="rId4"/>
          <a:stretch>
            <a:fillRect/>
          </a:stretch>
        </p:blipFill>
        <p:spPr>
          <a:xfrm>
            <a:off x="1406459" y="3215276"/>
            <a:ext cx="5555226" cy="3001099"/>
          </a:xfrm>
          <a:prstGeom prst="rect">
            <a:avLst/>
          </a:prstGeom>
        </p:spPr>
      </p:pic>
      <p:sp>
        <p:nvSpPr>
          <p:cNvPr id="8" name="TextBox 7"/>
          <p:cNvSpPr txBox="1"/>
          <p:nvPr/>
        </p:nvSpPr>
        <p:spPr>
          <a:xfrm>
            <a:off x="2909453" y="5693155"/>
            <a:ext cx="2549238" cy="523220"/>
          </a:xfrm>
          <a:prstGeom prst="rect">
            <a:avLst/>
          </a:prstGeom>
          <a:noFill/>
        </p:spPr>
        <p:txBody>
          <a:bodyPr wrap="square" rtlCol="0">
            <a:spAutoFit/>
          </a:bodyPr>
          <a:lstStyle/>
          <a:p>
            <a:r>
              <a:rPr lang="en-US" sz="1400" dirty="0">
                <a:solidFill>
                  <a:srgbClr val="00B0F0"/>
                </a:solidFill>
              </a:rPr>
              <a:t>Paragraph and line break example</a:t>
            </a:r>
          </a:p>
        </p:txBody>
      </p:sp>
    </p:spTree>
    <p:extLst>
      <p:ext uri="{BB962C8B-B14F-4D97-AF65-F5344CB8AC3E}">
        <p14:creationId xmlns:p14="http://schemas.microsoft.com/office/powerpoint/2010/main" val="2521129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White Spaces - b and i Elements</a:t>
            </a:r>
            <a:br>
              <a:rPr lang="en-US"/>
            </a:br>
            <a:r>
              <a:rPr lang="en-US"/>
              <a:t> </a:t>
            </a:r>
            <a:br>
              <a:rPr lang="en-US"/>
            </a:br>
            <a:endParaRPr lang="en-US" dirty="0"/>
          </a:p>
        </p:txBody>
      </p:sp>
      <p:sp>
        <p:nvSpPr>
          <p:cNvPr id="3" name="Content Placeholder 2"/>
          <p:cNvSpPr>
            <a:spLocks noGrp="1"/>
          </p:cNvSpPr>
          <p:nvPr>
            <p:ph idx="1"/>
          </p:nvPr>
        </p:nvSpPr>
        <p:spPr/>
        <p:txBody>
          <a:bodyPr/>
          <a:lstStyle/>
          <a:p>
            <a:r>
              <a:rPr lang="en-US"/>
              <a:t>White space : &amp;nbsp;</a:t>
            </a:r>
          </a:p>
          <a:p>
            <a:r>
              <a:rPr lang="en-US"/>
              <a:t>b and  i element  are used to present text in bold and italicized formats</a:t>
            </a:r>
            <a:endParaRPr lang="en-US" dirty="0"/>
          </a:p>
        </p:txBody>
      </p:sp>
      <p:pic>
        <p:nvPicPr>
          <p:cNvPr id="4" name="Picture 3"/>
          <p:cNvPicPr>
            <a:picLocks noChangeAspect="1"/>
          </p:cNvPicPr>
          <p:nvPr/>
        </p:nvPicPr>
        <p:blipFill>
          <a:blip r:embed="rId2"/>
          <a:stretch>
            <a:fillRect/>
          </a:stretch>
        </p:blipFill>
        <p:spPr>
          <a:xfrm>
            <a:off x="803130" y="2487324"/>
            <a:ext cx="7456978" cy="2842346"/>
          </a:xfrm>
          <a:prstGeom prst="rect">
            <a:avLst/>
          </a:prstGeom>
        </p:spPr>
      </p:pic>
      <p:sp>
        <p:nvSpPr>
          <p:cNvPr id="7" name="Rectangle 6"/>
          <p:cNvSpPr/>
          <p:nvPr/>
        </p:nvSpPr>
        <p:spPr bwMode="auto">
          <a:xfrm>
            <a:off x="1562100" y="4066886"/>
            <a:ext cx="4114800" cy="676563"/>
          </a:xfrm>
          <a:prstGeom prst="rect">
            <a:avLst/>
          </a:prstGeom>
          <a:noFill/>
          <a:ln w="3810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8" name="Rectangle 7"/>
          <p:cNvSpPr/>
          <p:nvPr/>
        </p:nvSpPr>
        <p:spPr bwMode="auto">
          <a:xfrm>
            <a:off x="6442363" y="2936585"/>
            <a:ext cx="1501487" cy="892465"/>
          </a:xfrm>
          <a:prstGeom prst="rect">
            <a:avLst/>
          </a:prstGeom>
          <a:noFill/>
          <a:ln w="3810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9" name="TextBox 8"/>
          <p:cNvSpPr txBox="1"/>
          <p:nvPr/>
        </p:nvSpPr>
        <p:spPr>
          <a:xfrm>
            <a:off x="2909453" y="5693155"/>
            <a:ext cx="3215122" cy="307777"/>
          </a:xfrm>
          <a:prstGeom prst="rect">
            <a:avLst/>
          </a:prstGeom>
          <a:noFill/>
        </p:spPr>
        <p:txBody>
          <a:bodyPr wrap="square" rtlCol="0">
            <a:spAutoFit/>
          </a:bodyPr>
          <a:lstStyle/>
          <a:p>
            <a:r>
              <a:rPr lang="en-US" sz="1400" dirty="0">
                <a:solidFill>
                  <a:srgbClr val="00B0F0"/>
                </a:solidFill>
              </a:rPr>
              <a:t>White space , b and I elements</a:t>
            </a:r>
          </a:p>
        </p:txBody>
      </p:sp>
    </p:spTree>
    <p:extLst>
      <p:ext uri="{BB962C8B-B14F-4D97-AF65-F5344CB8AC3E}">
        <p14:creationId xmlns:p14="http://schemas.microsoft.com/office/powerpoint/2010/main" val="22391597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HTML Working with Text</a:t>
            </a:r>
          </a:p>
        </p:txBody>
      </p:sp>
      <p:sp>
        <p:nvSpPr>
          <p:cNvPr id="4" name="Content Placeholder 3"/>
          <p:cNvSpPr>
            <a:spLocks noGrp="1"/>
          </p:cNvSpPr>
          <p:nvPr>
            <p:ph idx="1"/>
          </p:nvPr>
        </p:nvSpPr>
        <p:spPr>
          <a:xfrm>
            <a:off x="366714" y="1412532"/>
            <a:ext cx="8266924" cy="2366802"/>
          </a:xfrm>
        </p:spPr>
        <p:txBody>
          <a:bodyPr/>
          <a:lstStyle/>
          <a:p>
            <a:r>
              <a:rPr lang="en-US" dirty="0"/>
              <a:t>HTML </a:t>
            </a:r>
            <a:r>
              <a:rPr lang="en-US" i="1" dirty="0"/>
              <a:t>Italic</a:t>
            </a:r>
            <a:r>
              <a:rPr lang="en-US" dirty="0"/>
              <a:t> and </a:t>
            </a:r>
            <a:r>
              <a:rPr lang="en-US" i="1" dirty="0"/>
              <a:t>Emphasized</a:t>
            </a:r>
            <a:r>
              <a:rPr lang="en-US" dirty="0"/>
              <a:t> Formatting</a:t>
            </a:r>
          </a:p>
          <a:p>
            <a:pPr lvl="1"/>
            <a:r>
              <a:rPr lang="en-US" b="1" dirty="0"/>
              <a:t>&lt;</a:t>
            </a:r>
            <a:r>
              <a:rPr lang="en-US" b="1" dirty="0" err="1"/>
              <a:t>i</a:t>
            </a:r>
            <a:r>
              <a:rPr lang="en-US" b="1" dirty="0"/>
              <a:t>&gt;</a:t>
            </a:r>
            <a:r>
              <a:rPr lang="en-US" dirty="0"/>
              <a:t> element defines </a:t>
            </a:r>
            <a:r>
              <a:rPr lang="en-US" i="1" dirty="0"/>
              <a:t>italic</a:t>
            </a:r>
            <a:r>
              <a:rPr lang="en-US" dirty="0"/>
              <a:t> text, </a:t>
            </a:r>
            <a:r>
              <a:rPr lang="en-US" dirty="0">
                <a:solidFill>
                  <a:srgbClr val="FF0000"/>
                </a:solidFill>
              </a:rPr>
              <a:t>without</a:t>
            </a:r>
            <a:r>
              <a:rPr lang="en-US" dirty="0"/>
              <a:t> any extra importance.</a:t>
            </a:r>
          </a:p>
          <a:p>
            <a:pPr lvl="1"/>
            <a:r>
              <a:rPr lang="en-US" b="1" dirty="0"/>
              <a:t>&lt;</a:t>
            </a:r>
            <a:r>
              <a:rPr lang="en-US" b="1" dirty="0" err="1"/>
              <a:t>em</a:t>
            </a:r>
            <a:r>
              <a:rPr lang="en-US" b="1" dirty="0"/>
              <a:t>&gt;</a:t>
            </a:r>
            <a:r>
              <a:rPr lang="en-US" dirty="0"/>
              <a:t> element defines </a:t>
            </a:r>
            <a:r>
              <a:rPr lang="en-US" i="1" dirty="0"/>
              <a:t>emphasized</a:t>
            </a:r>
            <a:r>
              <a:rPr lang="en-US" dirty="0"/>
              <a:t> text, with added semantic importance.</a:t>
            </a:r>
          </a:p>
          <a:p>
            <a:r>
              <a:rPr lang="en-US" dirty="0"/>
              <a:t>HTML </a:t>
            </a:r>
            <a:r>
              <a:rPr lang="en-US" b="1" dirty="0"/>
              <a:t>Bold</a:t>
            </a:r>
            <a:r>
              <a:rPr lang="en-US" dirty="0"/>
              <a:t> and </a:t>
            </a:r>
            <a:r>
              <a:rPr lang="en-US" b="1" dirty="0"/>
              <a:t>Strong</a:t>
            </a:r>
            <a:r>
              <a:rPr lang="en-US" dirty="0"/>
              <a:t> Formatting</a:t>
            </a:r>
          </a:p>
          <a:p>
            <a:pPr lvl="1"/>
            <a:r>
              <a:rPr lang="en-US" b="1" dirty="0"/>
              <a:t>&lt;b&gt;</a:t>
            </a:r>
            <a:r>
              <a:rPr lang="en-US" dirty="0"/>
              <a:t> element defines </a:t>
            </a:r>
            <a:r>
              <a:rPr lang="en-US" b="1" dirty="0"/>
              <a:t>bold</a:t>
            </a:r>
            <a:r>
              <a:rPr lang="en-US" dirty="0"/>
              <a:t> text, </a:t>
            </a:r>
            <a:r>
              <a:rPr lang="en-US" dirty="0">
                <a:solidFill>
                  <a:srgbClr val="FF0000"/>
                </a:solidFill>
              </a:rPr>
              <a:t>without</a:t>
            </a:r>
            <a:r>
              <a:rPr lang="en-US" dirty="0"/>
              <a:t> any extra importance.</a:t>
            </a:r>
          </a:p>
          <a:p>
            <a:pPr lvl="1"/>
            <a:r>
              <a:rPr lang="en-US" b="1" dirty="0"/>
              <a:t>&lt;strong&gt;</a:t>
            </a:r>
            <a:r>
              <a:rPr lang="en-US" dirty="0"/>
              <a:t> element defines </a:t>
            </a:r>
            <a:r>
              <a:rPr lang="en-US" b="1" dirty="0"/>
              <a:t>strong</a:t>
            </a:r>
            <a:r>
              <a:rPr lang="en-US" dirty="0"/>
              <a:t> text, with added semantic "strong" importance.</a:t>
            </a:r>
          </a:p>
        </p:txBody>
      </p:sp>
    </p:spTree>
    <p:extLst>
      <p:ext uri="{BB962C8B-B14F-4D97-AF65-F5344CB8AC3E}">
        <p14:creationId xmlns:p14="http://schemas.microsoft.com/office/powerpoint/2010/main" val="145695762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Paragraphs -  pre Element</a:t>
            </a:r>
            <a:br>
              <a:rPr lang="en-US"/>
            </a:br>
            <a:endParaRPr lang="en-US" dirty="0"/>
          </a:p>
        </p:txBody>
      </p:sp>
      <p:sp>
        <p:nvSpPr>
          <p:cNvPr id="3" name="Content Placeholder 2"/>
          <p:cNvSpPr>
            <a:spLocks noGrp="1"/>
          </p:cNvSpPr>
          <p:nvPr>
            <p:ph idx="1"/>
          </p:nvPr>
        </p:nvSpPr>
        <p:spPr/>
        <p:txBody>
          <a:bodyPr/>
          <a:lstStyle/>
          <a:p>
            <a:r>
              <a:rPr lang="en-US" dirty="0"/>
              <a:t>The HTML &lt;pre&gt; element defines preformatted text.</a:t>
            </a:r>
          </a:p>
          <a:p>
            <a:r>
              <a:rPr lang="en-US" dirty="0"/>
              <a:t>Preserves both spaces and line breaks</a:t>
            </a:r>
          </a:p>
          <a:p>
            <a:endParaRPr lang="en-US" dirty="0"/>
          </a:p>
          <a:p>
            <a:endParaRPr lang="en-US" dirty="0"/>
          </a:p>
        </p:txBody>
      </p:sp>
      <p:pic>
        <p:nvPicPr>
          <p:cNvPr id="4" name="Picture 3"/>
          <p:cNvPicPr>
            <a:picLocks noChangeAspect="1"/>
          </p:cNvPicPr>
          <p:nvPr/>
        </p:nvPicPr>
        <p:blipFill>
          <a:blip r:embed="rId2"/>
          <a:stretch>
            <a:fillRect/>
          </a:stretch>
        </p:blipFill>
        <p:spPr>
          <a:xfrm>
            <a:off x="366713" y="2477366"/>
            <a:ext cx="7832436" cy="3637731"/>
          </a:xfrm>
          <a:prstGeom prst="rect">
            <a:avLst/>
          </a:prstGeom>
        </p:spPr>
      </p:pic>
      <p:sp>
        <p:nvSpPr>
          <p:cNvPr id="5" name="Rectangle 4"/>
          <p:cNvSpPr/>
          <p:nvPr/>
        </p:nvSpPr>
        <p:spPr bwMode="auto">
          <a:xfrm>
            <a:off x="512618" y="4031673"/>
            <a:ext cx="2701637" cy="1468582"/>
          </a:xfrm>
          <a:prstGeom prst="rect">
            <a:avLst/>
          </a:prstGeom>
          <a:noFill/>
          <a:ln w="3810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7" name="Rectangle 6"/>
          <p:cNvSpPr/>
          <p:nvPr/>
        </p:nvSpPr>
        <p:spPr bwMode="auto">
          <a:xfrm>
            <a:off x="4752109" y="3220403"/>
            <a:ext cx="2701637" cy="1468582"/>
          </a:xfrm>
          <a:prstGeom prst="rect">
            <a:avLst/>
          </a:prstGeom>
          <a:noFill/>
          <a:ln w="3810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8" name="TextBox 7"/>
          <p:cNvSpPr txBox="1"/>
          <p:nvPr/>
        </p:nvSpPr>
        <p:spPr>
          <a:xfrm>
            <a:off x="2887805" y="6115097"/>
            <a:ext cx="3215122" cy="307777"/>
          </a:xfrm>
          <a:prstGeom prst="rect">
            <a:avLst/>
          </a:prstGeom>
          <a:noFill/>
        </p:spPr>
        <p:txBody>
          <a:bodyPr wrap="square" rtlCol="0">
            <a:spAutoFit/>
          </a:bodyPr>
          <a:lstStyle/>
          <a:p>
            <a:pPr algn="ctr"/>
            <a:r>
              <a:rPr lang="en-US" sz="1400" dirty="0">
                <a:solidFill>
                  <a:srgbClr val="00B0F0"/>
                </a:solidFill>
              </a:rPr>
              <a:t>Pre element</a:t>
            </a:r>
          </a:p>
        </p:txBody>
      </p:sp>
    </p:spTree>
    <p:extLst>
      <p:ext uri="{BB962C8B-B14F-4D97-AF65-F5344CB8AC3E}">
        <p14:creationId xmlns:p14="http://schemas.microsoft.com/office/powerpoint/2010/main" val="73910406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Headings</a:t>
            </a:r>
            <a:br>
              <a:rPr lang="en-US"/>
            </a:br>
            <a:endParaRPr lang="en-US" dirty="0"/>
          </a:p>
        </p:txBody>
      </p:sp>
      <p:sp>
        <p:nvSpPr>
          <p:cNvPr id="3" name="Content Placeholder 2"/>
          <p:cNvSpPr>
            <a:spLocks noGrp="1"/>
          </p:cNvSpPr>
          <p:nvPr>
            <p:ph idx="1"/>
          </p:nvPr>
        </p:nvSpPr>
        <p:spPr/>
        <p:txBody>
          <a:bodyPr/>
          <a:lstStyle/>
          <a:p>
            <a:r>
              <a:rPr lang="en-US"/>
              <a:t>Headings are defined with the &lt;h1&gt; to &lt;h6&gt; tags.</a:t>
            </a:r>
          </a:p>
          <a:p>
            <a:r>
              <a:rPr lang="en-US"/>
              <a:t>&lt;h1&gt; defines the most important heading. &lt;h6&gt; defines the least important heading.</a:t>
            </a:r>
          </a:p>
          <a:p>
            <a:endParaRPr lang="en-US" dirty="0"/>
          </a:p>
        </p:txBody>
      </p:sp>
      <p:pic>
        <p:nvPicPr>
          <p:cNvPr id="4" name="Picture 3"/>
          <p:cNvPicPr>
            <a:picLocks noChangeAspect="1"/>
          </p:cNvPicPr>
          <p:nvPr/>
        </p:nvPicPr>
        <p:blipFill>
          <a:blip r:embed="rId2"/>
          <a:stretch>
            <a:fillRect/>
          </a:stretch>
        </p:blipFill>
        <p:spPr>
          <a:xfrm>
            <a:off x="366713" y="2611149"/>
            <a:ext cx="7791450" cy="3381375"/>
          </a:xfrm>
          <a:prstGeom prst="rect">
            <a:avLst/>
          </a:prstGeom>
        </p:spPr>
      </p:pic>
      <p:sp>
        <p:nvSpPr>
          <p:cNvPr id="5" name="Rectangle 4"/>
          <p:cNvSpPr/>
          <p:nvPr/>
        </p:nvSpPr>
        <p:spPr bwMode="auto">
          <a:xfrm>
            <a:off x="471055" y="3685309"/>
            <a:ext cx="2327563" cy="1149927"/>
          </a:xfrm>
          <a:prstGeom prst="rect">
            <a:avLst/>
          </a:prstGeom>
          <a:noFill/>
          <a:ln w="1270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0" name="Rectangle 9"/>
          <p:cNvSpPr/>
          <p:nvPr/>
        </p:nvSpPr>
        <p:spPr bwMode="auto">
          <a:xfrm>
            <a:off x="5237020" y="3151909"/>
            <a:ext cx="2202872" cy="2500746"/>
          </a:xfrm>
          <a:prstGeom prst="rect">
            <a:avLst/>
          </a:prstGeom>
          <a:noFill/>
          <a:ln w="1270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a:xfrm>
            <a:off x="4100564" y="6067141"/>
            <a:ext cx="941283" cy="307777"/>
          </a:xfrm>
          <a:prstGeom prst="rect">
            <a:avLst/>
          </a:prstGeom>
        </p:spPr>
        <p:txBody>
          <a:bodyPr wrap="none">
            <a:spAutoFit/>
          </a:bodyPr>
          <a:lstStyle/>
          <a:p>
            <a:pPr algn="ctr"/>
            <a:r>
              <a:rPr lang="en-US" sz="1400" dirty="0">
                <a:solidFill>
                  <a:srgbClr val="00B0F0"/>
                </a:solidFill>
              </a:rPr>
              <a:t>Headings</a:t>
            </a:r>
          </a:p>
        </p:txBody>
      </p:sp>
    </p:spTree>
    <p:extLst>
      <p:ext uri="{BB962C8B-B14F-4D97-AF65-F5344CB8AC3E}">
        <p14:creationId xmlns:p14="http://schemas.microsoft.com/office/powerpoint/2010/main" val="331471183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Links</a:t>
            </a:r>
            <a:endParaRPr lang="en-US" dirty="0"/>
          </a:p>
        </p:txBody>
      </p:sp>
      <p:sp>
        <p:nvSpPr>
          <p:cNvPr id="3" name="Content Placeholder 2"/>
          <p:cNvSpPr>
            <a:spLocks noGrp="1"/>
          </p:cNvSpPr>
          <p:nvPr>
            <p:ph idx="1"/>
          </p:nvPr>
        </p:nvSpPr>
        <p:spPr/>
        <p:txBody>
          <a:bodyPr/>
          <a:lstStyle/>
          <a:p>
            <a:r>
              <a:rPr lang="en-US"/>
              <a:t>HTML links are hyperlinks.</a:t>
            </a:r>
          </a:p>
          <a:p>
            <a:r>
              <a:rPr lang="en-US"/>
              <a:t>A hyperlink is a text or an image you can click on, and jump to another document.</a:t>
            </a:r>
          </a:p>
          <a:p>
            <a:r>
              <a:rPr lang="en-US"/>
              <a:t>Defined with the &lt;a&gt; tag. &lt;a href="url"&gt;link text&lt;/a&gt;</a:t>
            </a:r>
            <a:br>
              <a:rPr lang="en-US"/>
            </a:br>
            <a:endParaRPr lang="en-US" dirty="0"/>
          </a:p>
        </p:txBody>
      </p:sp>
      <p:pic>
        <p:nvPicPr>
          <p:cNvPr id="4" name="Picture 3"/>
          <p:cNvPicPr>
            <a:picLocks noChangeAspect="1"/>
          </p:cNvPicPr>
          <p:nvPr/>
        </p:nvPicPr>
        <p:blipFill>
          <a:blip r:embed="rId3"/>
          <a:stretch>
            <a:fillRect/>
          </a:stretch>
        </p:blipFill>
        <p:spPr>
          <a:xfrm>
            <a:off x="366713" y="3043748"/>
            <a:ext cx="8486775" cy="2762250"/>
          </a:xfrm>
          <a:prstGeom prst="rect">
            <a:avLst/>
          </a:prstGeom>
        </p:spPr>
      </p:pic>
      <p:sp>
        <p:nvSpPr>
          <p:cNvPr id="5" name="Rectangle 4"/>
          <p:cNvSpPr/>
          <p:nvPr/>
        </p:nvSpPr>
        <p:spPr bwMode="auto">
          <a:xfrm>
            <a:off x="498764" y="4239491"/>
            <a:ext cx="4461163" cy="983673"/>
          </a:xfrm>
          <a:prstGeom prst="rect">
            <a:avLst/>
          </a:prstGeom>
          <a:noFill/>
          <a:ln w="1270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bwMode="auto">
          <a:xfrm>
            <a:off x="5209309" y="3588328"/>
            <a:ext cx="3338946" cy="651164"/>
          </a:xfrm>
          <a:prstGeom prst="rect">
            <a:avLst/>
          </a:prstGeom>
          <a:noFill/>
          <a:ln w="1270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9" name="Rectangle 8"/>
          <p:cNvSpPr/>
          <p:nvPr/>
        </p:nvSpPr>
        <p:spPr>
          <a:xfrm>
            <a:off x="3951487" y="6067141"/>
            <a:ext cx="1239442" cy="307777"/>
          </a:xfrm>
          <a:prstGeom prst="rect">
            <a:avLst/>
          </a:prstGeom>
        </p:spPr>
        <p:txBody>
          <a:bodyPr wrap="none">
            <a:spAutoFit/>
          </a:bodyPr>
          <a:lstStyle/>
          <a:p>
            <a:pPr algn="ctr"/>
            <a:r>
              <a:rPr lang="en-US" sz="1400" dirty="0">
                <a:solidFill>
                  <a:srgbClr val="00B0F0"/>
                </a:solidFill>
              </a:rPr>
              <a:t>Link example</a:t>
            </a:r>
          </a:p>
        </p:txBody>
      </p:sp>
    </p:spTree>
    <p:extLst>
      <p:ext uri="{BB962C8B-B14F-4D97-AF65-F5344CB8AC3E}">
        <p14:creationId xmlns:p14="http://schemas.microsoft.com/office/powerpoint/2010/main" val="270463739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 -</a:t>
            </a:r>
            <a:r>
              <a:rPr lang="en-US" b="0" dirty="0"/>
              <a:t>The target Attribute</a:t>
            </a:r>
            <a:br>
              <a:rPr lang="en-US" b="0" dirty="0"/>
            </a:br>
            <a:endParaRPr lang="en-US" dirty="0"/>
          </a:p>
        </p:txBody>
      </p:sp>
      <p:sp>
        <p:nvSpPr>
          <p:cNvPr id="4" name="Content Placeholder 3"/>
          <p:cNvSpPr>
            <a:spLocks noGrp="1"/>
          </p:cNvSpPr>
          <p:nvPr>
            <p:ph idx="1"/>
          </p:nvPr>
        </p:nvSpPr>
        <p:spPr>
          <a:xfrm>
            <a:off x="366713" y="1412532"/>
            <a:ext cx="8408987" cy="3648566"/>
          </a:xfrm>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14" y="2165220"/>
            <a:ext cx="7605287" cy="320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310551" y="5709117"/>
            <a:ext cx="2551814" cy="307777"/>
          </a:xfrm>
          <a:prstGeom prst="rect">
            <a:avLst/>
          </a:prstGeom>
          <a:noFill/>
        </p:spPr>
        <p:txBody>
          <a:bodyPr wrap="square" rtlCol="0">
            <a:spAutoFit/>
          </a:bodyPr>
          <a:lstStyle/>
          <a:p>
            <a:pPr algn="ctr"/>
            <a:r>
              <a:rPr lang="en-US" sz="1400">
                <a:solidFill>
                  <a:srgbClr val="00B0F0"/>
                </a:solidFill>
              </a:rPr>
              <a:t>Target attribute</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313" y="1241775"/>
            <a:ext cx="7445786"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579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7171" name="Content Placeholder 2"/>
          <p:cNvSpPr>
            <a:spLocks noGrp="1"/>
          </p:cNvSpPr>
          <p:nvPr>
            <p:ph idx="1"/>
          </p:nvPr>
        </p:nvSpPr>
        <p:spPr>
          <a:xfrm>
            <a:off x="366713" y="1412532"/>
            <a:ext cx="8408987" cy="1717393"/>
          </a:xfrm>
        </p:spPr>
        <p:txBody>
          <a:bodyPr/>
          <a:lstStyle/>
          <a:p>
            <a:r>
              <a:rPr lang="en-US" dirty="0"/>
              <a:t>At the end of the course, you will have acquired sufficient knowledge to:</a:t>
            </a:r>
          </a:p>
          <a:p>
            <a:pPr lvl="1"/>
            <a:r>
              <a:rPr lang="en-US" dirty="0"/>
              <a:t>Write a basic web page.</a:t>
            </a:r>
          </a:p>
          <a:p>
            <a:pPr lvl="1"/>
            <a:r>
              <a:rPr lang="en-US" dirty="0"/>
              <a:t>Create  simple form with different input </a:t>
            </a:r>
            <a:r>
              <a:rPr lang="en-US" dirty="0" err="1"/>
              <a:t>text,checkbox</a:t>
            </a:r>
            <a:r>
              <a:rPr lang="en-US" dirty="0"/>
              <a:t>, email …</a:t>
            </a:r>
          </a:p>
          <a:p>
            <a:pPr lvl="1"/>
            <a:r>
              <a:rPr lang="en-US" dirty="0"/>
              <a:t>Be ready to start to learn on java script course</a:t>
            </a:r>
          </a:p>
          <a:p>
            <a:pPr lvl="1"/>
            <a:r>
              <a:rPr lang="en-US" dirty="0"/>
              <a:t>Decorate the html with CSS.</a:t>
            </a:r>
          </a:p>
        </p:txBody>
      </p:sp>
      <p:pic>
        <p:nvPicPr>
          <p:cNvPr id="3" name="Picture 2"/>
          <p:cNvPicPr>
            <a:picLocks noChangeAspect="1"/>
          </p:cNvPicPr>
          <p:nvPr/>
        </p:nvPicPr>
        <p:blipFill>
          <a:blip r:embed="rId2"/>
          <a:stretch>
            <a:fillRect/>
          </a:stretch>
        </p:blipFill>
        <p:spPr>
          <a:xfrm>
            <a:off x="1409700" y="3300682"/>
            <a:ext cx="5386387" cy="2593446"/>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Images</a:t>
            </a:r>
            <a:endParaRPr lang="en-US" dirty="0"/>
          </a:p>
        </p:txBody>
      </p:sp>
      <p:sp>
        <p:nvSpPr>
          <p:cNvPr id="3" name="Content Placeholder 2"/>
          <p:cNvSpPr>
            <a:spLocks noGrp="1"/>
          </p:cNvSpPr>
          <p:nvPr>
            <p:ph idx="1"/>
          </p:nvPr>
        </p:nvSpPr>
        <p:spPr/>
        <p:txBody>
          <a:bodyPr/>
          <a:lstStyle/>
          <a:p>
            <a:r>
              <a:rPr lang="en-US"/>
              <a:t>Images are defined with the &lt;img&gt; tag.</a:t>
            </a:r>
          </a:p>
          <a:p>
            <a:r>
              <a:rPr lang="en-US"/>
              <a:t>Void element</a:t>
            </a:r>
          </a:p>
          <a:p>
            <a:r>
              <a:rPr lang="en-US"/>
              <a:t>Use alt attribute for alternate text.</a:t>
            </a:r>
            <a:endParaRPr lang="en-US" dirty="0"/>
          </a:p>
        </p:txBody>
      </p:sp>
      <p:pic>
        <p:nvPicPr>
          <p:cNvPr id="4" name="Picture 3"/>
          <p:cNvPicPr>
            <a:picLocks noChangeAspect="1"/>
          </p:cNvPicPr>
          <p:nvPr/>
        </p:nvPicPr>
        <p:blipFill>
          <a:blip r:embed="rId3"/>
          <a:stretch>
            <a:fillRect/>
          </a:stretch>
        </p:blipFill>
        <p:spPr>
          <a:xfrm>
            <a:off x="1094581" y="2660507"/>
            <a:ext cx="6953250" cy="2466975"/>
          </a:xfrm>
          <a:prstGeom prst="rect">
            <a:avLst/>
          </a:prstGeom>
        </p:spPr>
      </p:pic>
      <p:sp>
        <p:nvSpPr>
          <p:cNvPr id="5" name="TextBox 4"/>
          <p:cNvSpPr txBox="1"/>
          <p:nvPr/>
        </p:nvSpPr>
        <p:spPr>
          <a:xfrm>
            <a:off x="3331224" y="5298239"/>
            <a:ext cx="2479964" cy="276999"/>
          </a:xfrm>
          <a:prstGeom prst="rect">
            <a:avLst/>
          </a:prstGeom>
          <a:noFill/>
        </p:spPr>
        <p:txBody>
          <a:bodyPr wrap="square" rtlCol="0">
            <a:spAutoFit/>
          </a:bodyPr>
          <a:lstStyle/>
          <a:p>
            <a:pPr algn="ctr"/>
            <a:r>
              <a:rPr lang="en-US" sz="1200" dirty="0">
                <a:solidFill>
                  <a:srgbClr val="0070C0"/>
                </a:solidFill>
              </a:rPr>
              <a:t>Image example</a:t>
            </a:r>
          </a:p>
        </p:txBody>
      </p:sp>
      <p:sp>
        <p:nvSpPr>
          <p:cNvPr id="6" name="Rectangle 5"/>
          <p:cNvSpPr/>
          <p:nvPr/>
        </p:nvSpPr>
        <p:spPr bwMode="auto">
          <a:xfrm>
            <a:off x="1233055" y="3754582"/>
            <a:ext cx="4322618" cy="568036"/>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Tree>
    <p:extLst>
      <p:ext uri="{BB962C8B-B14F-4D97-AF65-F5344CB8AC3E}">
        <p14:creationId xmlns:p14="http://schemas.microsoft.com/office/powerpoint/2010/main" val="20055029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Images</a:t>
            </a:r>
            <a:endParaRPr lang="en-US" dirty="0"/>
          </a:p>
        </p:txBody>
      </p:sp>
      <p:sp>
        <p:nvSpPr>
          <p:cNvPr id="3" name="Content Placeholder 2"/>
          <p:cNvSpPr>
            <a:spLocks noGrp="1"/>
          </p:cNvSpPr>
          <p:nvPr>
            <p:ph idx="1"/>
          </p:nvPr>
        </p:nvSpPr>
        <p:spPr/>
        <p:txBody>
          <a:bodyPr/>
          <a:lstStyle/>
          <a:p>
            <a:r>
              <a:rPr lang="en-US"/>
              <a:t>To use an image as a link, simply nest the &lt;img&gt; tag inside the &lt;a&gt; tag</a:t>
            </a:r>
          </a:p>
          <a:p>
            <a:endParaRPr lang="en-US" dirty="0"/>
          </a:p>
        </p:txBody>
      </p:sp>
      <p:pic>
        <p:nvPicPr>
          <p:cNvPr id="4" name="Picture 3"/>
          <p:cNvPicPr>
            <a:picLocks noChangeAspect="1"/>
          </p:cNvPicPr>
          <p:nvPr/>
        </p:nvPicPr>
        <p:blipFill>
          <a:blip r:embed="rId2"/>
          <a:stretch>
            <a:fillRect/>
          </a:stretch>
        </p:blipFill>
        <p:spPr>
          <a:xfrm>
            <a:off x="615353" y="1871337"/>
            <a:ext cx="7913294" cy="3115326"/>
          </a:xfrm>
          <a:prstGeom prst="rect">
            <a:avLst/>
          </a:prstGeom>
        </p:spPr>
      </p:pic>
      <p:sp>
        <p:nvSpPr>
          <p:cNvPr id="5" name="Rectangle 4"/>
          <p:cNvSpPr/>
          <p:nvPr/>
        </p:nvSpPr>
        <p:spPr bwMode="auto">
          <a:xfrm>
            <a:off x="734291" y="3200400"/>
            <a:ext cx="2978727" cy="637309"/>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bwMode="auto">
          <a:xfrm>
            <a:off x="4738255" y="2646218"/>
            <a:ext cx="762000" cy="429492"/>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8" name="Rectangle 7"/>
          <p:cNvSpPr/>
          <p:nvPr/>
        </p:nvSpPr>
        <p:spPr>
          <a:xfrm>
            <a:off x="3827261" y="6067141"/>
            <a:ext cx="1487907" cy="307777"/>
          </a:xfrm>
          <a:prstGeom prst="rect">
            <a:avLst/>
          </a:prstGeom>
        </p:spPr>
        <p:txBody>
          <a:bodyPr wrap="none">
            <a:spAutoFit/>
          </a:bodyPr>
          <a:lstStyle/>
          <a:p>
            <a:pPr algn="ctr"/>
            <a:r>
              <a:rPr lang="en-US" sz="1400" dirty="0">
                <a:solidFill>
                  <a:srgbClr val="00B0F0"/>
                </a:solidFill>
              </a:rPr>
              <a:t>Image as a link </a:t>
            </a:r>
          </a:p>
        </p:txBody>
      </p:sp>
    </p:spTree>
    <p:extLst>
      <p:ext uri="{BB962C8B-B14F-4D97-AF65-F5344CB8AC3E}">
        <p14:creationId xmlns:p14="http://schemas.microsoft.com/office/powerpoint/2010/main" val="330362061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013200" y="3697288"/>
            <a:ext cx="4579938" cy="723900"/>
          </a:xfrm>
        </p:spPr>
        <p:txBody>
          <a:bodyPr/>
          <a:lstStyle/>
          <a:p>
            <a:r>
              <a:rPr lang="en-US" dirty="0"/>
              <a:t>HTML Lists</a:t>
            </a:r>
            <a:endParaRPr lang="en-US" altLang="en-US" dirty="0"/>
          </a:p>
        </p:txBody>
      </p:sp>
      <p:sp>
        <p:nvSpPr>
          <p:cNvPr id="15363" name="Subtitle 2"/>
          <p:cNvSpPr>
            <a:spLocks noGrp="1"/>
          </p:cNvSpPr>
          <p:nvPr>
            <p:ph type="subTitle" idx="1"/>
          </p:nvPr>
        </p:nvSpPr>
        <p:spPr>
          <a:xfrm>
            <a:off x="5232400" y="4595814"/>
            <a:ext cx="3368675" cy="633412"/>
          </a:xfrm>
        </p:spPr>
        <p:txBody>
          <a:bodyPr/>
          <a:lstStyle/>
          <a:p>
            <a:r>
              <a:rPr lang="en-US" dirty="0"/>
              <a:t>Unordered HTML Lists</a:t>
            </a:r>
          </a:p>
          <a:p>
            <a:r>
              <a:rPr lang="en-US" dirty="0"/>
              <a:t>Ordered HTML Lists</a:t>
            </a:r>
          </a:p>
          <a:p>
            <a:endParaRPr lang="en-US"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Unordered HTML Lists</a:t>
            </a:r>
            <a:br>
              <a:rPr lang="en-US"/>
            </a:br>
            <a:endParaRPr lang="en-US"/>
          </a:p>
        </p:txBody>
      </p:sp>
      <p:sp>
        <p:nvSpPr>
          <p:cNvPr id="3" name="Content Placeholder 2"/>
          <p:cNvSpPr>
            <a:spLocks noGrp="1"/>
          </p:cNvSpPr>
          <p:nvPr>
            <p:ph idx="1"/>
          </p:nvPr>
        </p:nvSpPr>
        <p:spPr/>
        <p:txBody>
          <a:bodyPr/>
          <a:lstStyle/>
          <a:p>
            <a:r>
              <a:rPr lang="en-US"/>
              <a:t>An unordered list starts with the &lt;ul&gt; tag. Each list item starts with the &lt;li&gt; tag.</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783" y="2455516"/>
            <a:ext cx="8348870" cy="280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489548" y="3860121"/>
            <a:ext cx="2964873" cy="997527"/>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bwMode="auto">
          <a:xfrm>
            <a:off x="4967157" y="3420565"/>
            <a:ext cx="1219200" cy="678873"/>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9" name="Rectangle 8"/>
          <p:cNvSpPr/>
          <p:nvPr/>
        </p:nvSpPr>
        <p:spPr>
          <a:xfrm>
            <a:off x="3876957" y="6067141"/>
            <a:ext cx="1388522" cy="307777"/>
          </a:xfrm>
          <a:prstGeom prst="rect">
            <a:avLst/>
          </a:prstGeom>
        </p:spPr>
        <p:txBody>
          <a:bodyPr wrap="none">
            <a:spAutoFit/>
          </a:bodyPr>
          <a:lstStyle/>
          <a:p>
            <a:pPr algn="ctr"/>
            <a:r>
              <a:rPr lang="en-US" sz="1400" dirty="0">
                <a:solidFill>
                  <a:srgbClr val="00B0F0"/>
                </a:solidFill>
              </a:rPr>
              <a:t>Unordered lists</a:t>
            </a:r>
          </a:p>
        </p:txBody>
      </p:sp>
    </p:spTree>
    <p:extLst>
      <p:ext uri="{BB962C8B-B14F-4D97-AF65-F5344CB8AC3E}">
        <p14:creationId xmlns:p14="http://schemas.microsoft.com/office/powerpoint/2010/main" val="324335281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Unordered HTML Lists - The Style Attribute</a:t>
            </a:r>
            <a:br>
              <a:rPr lang="en-US"/>
            </a:br>
            <a:endParaRPr lang="en-US"/>
          </a:p>
        </p:txBody>
      </p:sp>
      <p:sp>
        <p:nvSpPr>
          <p:cNvPr id="7" name="Content Placeholder 6"/>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9" y="1617856"/>
            <a:ext cx="8508162" cy="284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22960" y="5085467"/>
            <a:ext cx="2563091" cy="276999"/>
          </a:xfrm>
          <a:prstGeom prst="rect">
            <a:avLst/>
          </a:prstGeom>
          <a:noFill/>
        </p:spPr>
        <p:txBody>
          <a:bodyPr wrap="square" rtlCol="0">
            <a:spAutoFit/>
          </a:bodyPr>
          <a:lstStyle/>
          <a:p>
            <a:pPr algn="ctr"/>
            <a:r>
              <a:rPr lang="en-US" sz="1200" dirty="0">
                <a:solidFill>
                  <a:srgbClr val="0070C0"/>
                </a:solidFill>
              </a:rPr>
              <a:t>Unordered list attribute</a:t>
            </a:r>
          </a:p>
        </p:txBody>
      </p:sp>
    </p:spTree>
    <p:extLst>
      <p:ext uri="{BB962C8B-B14F-4D97-AF65-F5344CB8AC3E}">
        <p14:creationId xmlns:p14="http://schemas.microsoft.com/office/powerpoint/2010/main" val="113281335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Unordered HTML Lists –Circle style</a:t>
            </a:r>
            <a:br>
              <a:rPr lang="en-US"/>
            </a:br>
            <a:endParaRPr lang="en-US"/>
          </a:p>
        </p:txBody>
      </p:sp>
      <p:sp>
        <p:nvSpPr>
          <p:cNvPr id="9" name="Content Placeholder 8"/>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39" y="1765919"/>
            <a:ext cx="7737199" cy="280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830539" y="2847409"/>
            <a:ext cx="3041505" cy="244937"/>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7" name="Rectangle 6"/>
          <p:cNvSpPr/>
          <p:nvPr/>
        </p:nvSpPr>
        <p:spPr bwMode="auto">
          <a:xfrm>
            <a:off x="5230308" y="2623514"/>
            <a:ext cx="235093" cy="692726"/>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1" name="Rectangle 10"/>
          <p:cNvSpPr/>
          <p:nvPr/>
        </p:nvSpPr>
        <p:spPr>
          <a:xfrm>
            <a:off x="3333511" y="5546031"/>
            <a:ext cx="2315057" cy="307777"/>
          </a:xfrm>
          <a:prstGeom prst="rect">
            <a:avLst/>
          </a:prstGeom>
        </p:spPr>
        <p:txBody>
          <a:bodyPr wrap="none">
            <a:spAutoFit/>
          </a:bodyPr>
          <a:lstStyle/>
          <a:p>
            <a:pPr algn="ctr"/>
            <a:r>
              <a:rPr lang="en-US" sz="1400" dirty="0">
                <a:solidFill>
                  <a:srgbClr val="00B0F0"/>
                </a:solidFill>
              </a:rPr>
              <a:t>Unordered Circle style lists</a:t>
            </a:r>
          </a:p>
        </p:txBody>
      </p:sp>
    </p:spTree>
    <p:extLst>
      <p:ext uri="{BB962C8B-B14F-4D97-AF65-F5344CB8AC3E}">
        <p14:creationId xmlns:p14="http://schemas.microsoft.com/office/powerpoint/2010/main" val="214418842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Ordered HTML Lists</a:t>
            </a:r>
            <a:br>
              <a:rPr lang="en-US"/>
            </a:br>
            <a:endParaRPr lang="en-US"/>
          </a:p>
        </p:txBody>
      </p:sp>
      <p:sp>
        <p:nvSpPr>
          <p:cNvPr id="3" name="Content Placeholder 2"/>
          <p:cNvSpPr>
            <a:spLocks noGrp="1"/>
          </p:cNvSpPr>
          <p:nvPr>
            <p:ph idx="1"/>
          </p:nvPr>
        </p:nvSpPr>
        <p:spPr/>
        <p:txBody>
          <a:bodyPr/>
          <a:lstStyle/>
          <a:p>
            <a:r>
              <a:rPr lang="en-US"/>
              <a:t>An ordered list starts with the &lt;ol&gt; tag. Each list item starts with the &lt;li&gt; tag.</a:t>
            </a:r>
          </a:p>
          <a:p>
            <a:r>
              <a:rPr lang="en-US"/>
              <a:t>The list items will be marked with numbers:</a:t>
            </a:r>
          </a:p>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2643188"/>
            <a:ext cx="74580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817418" y="4156364"/>
            <a:ext cx="1551709" cy="1011381"/>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bwMode="auto">
          <a:xfrm>
            <a:off x="5777344" y="3602183"/>
            <a:ext cx="1177637" cy="886690"/>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7" name="Rectangle 6"/>
          <p:cNvSpPr/>
          <p:nvPr/>
        </p:nvSpPr>
        <p:spPr>
          <a:xfrm>
            <a:off x="3971522" y="5815013"/>
            <a:ext cx="1199367" cy="307777"/>
          </a:xfrm>
          <a:prstGeom prst="rect">
            <a:avLst/>
          </a:prstGeom>
        </p:spPr>
        <p:txBody>
          <a:bodyPr wrap="none">
            <a:spAutoFit/>
          </a:bodyPr>
          <a:lstStyle/>
          <a:p>
            <a:pPr algn="ctr"/>
            <a:r>
              <a:rPr lang="en-US" sz="1400" dirty="0">
                <a:solidFill>
                  <a:srgbClr val="00B0F0"/>
                </a:solidFill>
              </a:rPr>
              <a:t>Ordered lists</a:t>
            </a:r>
          </a:p>
        </p:txBody>
      </p:sp>
    </p:spTree>
    <p:extLst>
      <p:ext uri="{BB962C8B-B14F-4D97-AF65-F5344CB8AC3E}">
        <p14:creationId xmlns:p14="http://schemas.microsoft.com/office/powerpoint/2010/main" val="263460680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Ordered HTML Lists - The Type Attribute</a:t>
            </a:r>
            <a:br>
              <a:rPr lang="en-US"/>
            </a:br>
            <a:endParaRPr lang="en-US"/>
          </a:p>
        </p:txBody>
      </p:sp>
      <p:sp>
        <p:nvSpPr>
          <p:cNvPr id="7" name="Content Placeholder 6"/>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067" y="1733117"/>
            <a:ext cx="7484277" cy="300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97477" y="4952597"/>
            <a:ext cx="2147455" cy="307777"/>
          </a:xfrm>
          <a:prstGeom prst="rect">
            <a:avLst/>
          </a:prstGeom>
          <a:noFill/>
        </p:spPr>
        <p:txBody>
          <a:bodyPr wrap="square" rtlCol="0">
            <a:spAutoFit/>
          </a:bodyPr>
          <a:lstStyle/>
          <a:p>
            <a:r>
              <a:rPr lang="en-US" sz="1400" dirty="0">
                <a:solidFill>
                  <a:srgbClr val="0070C0"/>
                </a:solidFill>
              </a:rPr>
              <a:t>Ordered list attribute</a:t>
            </a:r>
          </a:p>
        </p:txBody>
      </p:sp>
    </p:spTree>
    <p:extLst>
      <p:ext uri="{BB962C8B-B14F-4D97-AF65-F5344CB8AC3E}">
        <p14:creationId xmlns:p14="http://schemas.microsoft.com/office/powerpoint/2010/main" val="288733237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Uppercase Roman Numbers</a:t>
            </a:r>
            <a:br>
              <a:rPr lang="en-US"/>
            </a:br>
            <a:endParaRPr lang="en-US"/>
          </a:p>
        </p:txBody>
      </p:sp>
      <p:sp>
        <p:nvSpPr>
          <p:cNvPr id="9" name="Content Placeholder 8"/>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04" y="1430258"/>
            <a:ext cx="8221317" cy="295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413001" y="2819760"/>
            <a:ext cx="1629641" cy="949598"/>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7" name="Rectangle 6"/>
          <p:cNvSpPr/>
          <p:nvPr/>
        </p:nvSpPr>
        <p:spPr bwMode="auto">
          <a:xfrm>
            <a:off x="4974648" y="2447677"/>
            <a:ext cx="368878" cy="658966"/>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1" name="Rectangle 10"/>
          <p:cNvSpPr/>
          <p:nvPr/>
        </p:nvSpPr>
        <p:spPr>
          <a:xfrm>
            <a:off x="2764832" y="5195580"/>
            <a:ext cx="3278463" cy="307777"/>
          </a:xfrm>
          <a:prstGeom prst="rect">
            <a:avLst/>
          </a:prstGeom>
        </p:spPr>
        <p:txBody>
          <a:bodyPr wrap="none">
            <a:spAutoFit/>
          </a:bodyPr>
          <a:lstStyle/>
          <a:p>
            <a:pPr algn="ctr"/>
            <a:r>
              <a:rPr lang="en-US" sz="1400" dirty="0">
                <a:solidFill>
                  <a:srgbClr val="00B0F0"/>
                </a:solidFill>
              </a:rPr>
              <a:t>Ordered lists – uppercase Roman style</a:t>
            </a:r>
          </a:p>
        </p:txBody>
      </p:sp>
    </p:spTree>
    <p:extLst>
      <p:ext uri="{BB962C8B-B14F-4D97-AF65-F5344CB8AC3E}">
        <p14:creationId xmlns:p14="http://schemas.microsoft.com/office/powerpoint/2010/main" val="114650160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013200" y="3697288"/>
            <a:ext cx="4579938" cy="723900"/>
          </a:xfrm>
        </p:spPr>
        <p:txBody>
          <a:bodyPr/>
          <a:lstStyle/>
          <a:p>
            <a:r>
              <a:rPr lang="en-US" dirty="0"/>
              <a:t>HTML tables</a:t>
            </a:r>
            <a:endParaRPr lang="en-US" altLang="en-US" dirty="0"/>
          </a:p>
        </p:txBody>
      </p:sp>
      <p:sp>
        <p:nvSpPr>
          <p:cNvPr id="15363" name="Subtitle 2"/>
          <p:cNvSpPr>
            <a:spLocks noGrp="1"/>
          </p:cNvSpPr>
          <p:nvPr>
            <p:ph type="subTitle" idx="1"/>
          </p:nvPr>
        </p:nvSpPr>
        <p:spPr>
          <a:xfrm>
            <a:off x="5232400" y="4595813"/>
            <a:ext cx="3368675" cy="193675"/>
          </a:xfrm>
        </p:spPr>
        <p:txBody>
          <a:bodyPr/>
          <a:lstStyle/>
          <a:p>
            <a:endParaRPr lang="en-US"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Audience and Prerequisite</a:t>
            </a:r>
            <a:endParaRPr lang="en-US" dirty="0"/>
          </a:p>
        </p:txBody>
      </p:sp>
      <p:sp>
        <p:nvSpPr>
          <p:cNvPr id="9219" name="Content Placeholder 2"/>
          <p:cNvSpPr>
            <a:spLocks noGrp="1"/>
          </p:cNvSpPr>
          <p:nvPr>
            <p:ph idx="1"/>
          </p:nvPr>
        </p:nvSpPr>
        <p:spPr>
          <a:xfrm>
            <a:off x="366713" y="1412532"/>
            <a:ext cx="8408987" cy="2406813"/>
          </a:xfrm>
        </p:spPr>
        <p:txBody>
          <a:bodyPr/>
          <a:lstStyle/>
          <a:p>
            <a:r>
              <a:rPr lang="en-US" dirty="0"/>
              <a:t>Course Audience:</a:t>
            </a:r>
          </a:p>
          <a:p>
            <a:pPr lvl="1"/>
            <a:r>
              <a:rPr lang="en-US" dirty="0"/>
              <a:t>suitable for those who wish to acquire initial web development knowledge as a first step into web development practices. </a:t>
            </a:r>
          </a:p>
          <a:p>
            <a:pPr lvl="1"/>
            <a:r>
              <a:rPr lang="en-US" dirty="0"/>
              <a:t>Also suitable for individuals with a general web development interest.</a:t>
            </a:r>
          </a:p>
          <a:p>
            <a:r>
              <a:rPr lang="en-US" dirty="0"/>
              <a:t>Course pre-</a:t>
            </a:r>
            <a:r>
              <a:rPr lang="en-US" dirty="0" err="1"/>
              <a:t>requsite</a:t>
            </a:r>
            <a:r>
              <a:rPr lang="en-US" dirty="0"/>
              <a:t>: </a:t>
            </a:r>
          </a:p>
          <a:p>
            <a:pPr lvl="1"/>
            <a:r>
              <a:rPr lang="en-US" dirty="0"/>
              <a:t>None</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tables</a:t>
            </a:r>
          </a:p>
        </p:txBody>
      </p:sp>
      <p:sp>
        <p:nvSpPr>
          <p:cNvPr id="3" name="Content Placeholder 2"/>
          <p:cNvSpPr>
            <a:spLocks noGrp="1"/>
          </p:cNvSpPr>
          <p:nvPr>
            <p:ph idx="1"/>
          </p:nvPr>
        </p:nvSpPr>
        <p:spPr>
          <a:xfrm>
            <a:off x="366713" y="1412532"/>
            <a:ext cx="8408987" cy="2554545"/>
          </a:xfrm>
        </p:spPr>
        <p:txBody>
          <a:bodyPr/>
          <a:lstStyle/>
          <a:p>
            <a:r>
              <a:rPr lang="en-US" dirty="0"/>
              <a:t>Tables are defined with the &lt;table&gt; tag.</a:t>
            </a:r>
          </a:p>
          <a:p>
            <a:r>
              <a:rPr lang="en-US" dirty="0"/>
              <a:t>Tables are divided into table rows with the &lt;</a:t>
            </a:r>
            <a:r>
              <a:rPr lang="en-US" dirty="0" err="1"/>
              <a:t>tr</a:t>
            </a:r>
            <a:r>
              <a:rPr lang="en-US" dirty="0"/>
              <a:t>&gt; tag.</a:t>
            </a:r>
          </a:p>
          <a:p>
            <a:r>
              <a:rPr lang="en-US" dirty="0"/>
              <a:t>Table rows are divided into table data with the &lt;td&gt; tag.</a:t>
            </a:r>
          </a:p>
          <a:p>
            <a:r>
              <a:rPr lang="en-US" dirty="0"/>
              <a:t>A table row can also be divided into table headings with the &lt;</a:t>
            </a:r>
            <a:r>
              <a:rPr lang="en-US" dirty="0" err="1"/>
              <a:t>th</a:t>
            </a:r>
            <a:r>
              <a:rPr lang="en-US" dirty="0"/>
              <a:t>&gt; tag.</a:t>
            </a:r>
          </a:p>
          <a:p>
            <a:r>
              <a:rPr lang="en-US" dirty="0"/>
              <a:t>Table data &lt;td&gt; are the data containers of the table.</a:t>
            </a:r>
          </a:p>
          <a:p>
            <a:pPr marL="0" indent="0">
              <a:buNone/>
            </a:pPr>
            <a:br>
              <a:rPr lang="en-US" dirty="0"/>
            </a:br>
            <a:endParaRPr lang="en-US" dirty="0"/>
          </a:p>
        </p:txBody>
      </p:sp>
    </p:spTree>
    <p:extLst>
      <p:ext uri="{BB962C8B-B14F-4D97-AF65-F5344CB8AC3E}">
        <p14:creationId xmlns:p14="http://schemas.microsoft.com/office/powerpoint/2010/main" val="145302145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tables</a:t>
            </a:r>
            <a:endParaRPr lang="en-US" dirty="0"/>
          </a:p>
        </p:txBody>
      </p:sp>
      <p:sp>
        <p:nvSpPr>
          <p:cNvPr id="4" name="Text Placeholder 3"/>
          <p:cNvSpPr>
            <a:spLocks noGrp="1"/>
          </p:cNvSpPr>
          <p:nvPr>
            <p:ph type="body" idx="1"/>
          </p:nvPr>
        </p:nvSpPr>
        <p:spPr/>
        <p:txBody>
          <a:bodyPr/>
          <a:lstStyle/>
          <a:p>
            <a:r>
              <a:rPr lang="en-US"/>
              <a:t>Table element</a:t>
            </a:r>
            <a:endParaRPr lang="en-US" dirty="0"/>
          </a:p>
        </p:txBody>
      </p:sp>
      <p:pic>
        <p:nvPicPr>
          <p:cNvPr id="9" name="Content Placeholder 8"/>
          <p:cNvPicPr>
            <a:picLocks noGrp="1" noChangeAspect="1"/>
          </p:cNvPicPr>
          <p:nvPr>
            <p:ph sz="half" idx="2"/>
          </p:nvPr>
        </p:nvPicPr>
        <p:blipFill>
          <a:blip r:embed="rId3"/>
          <a:stretch>
            <a:fillRect/>
          </a:stretch>
        </p:blipFill>
        <p:spPr>
          <a:xfrm>
            <a:off x="366712" y="1817624"/>
            <a:ext cx="4071938" cy="4032405"/>
          </a:xfrm>
        </p:spPr>
      </p:pic>
      <p:sp>
        <p:nvSpPr>
          <p:cNvPr id="7" name="Text Placeholder 6"/>
          <p:cNvSpPr>
            <a:spLocks noGrp="1"/>
          </p:cNvSpPr>
          <p:nvPr>
            <p:ph type="body" sz="quarter" idx="3"/>
          </p:nvPr>
        </p:nvSpPr>
        <p:spPr/>
        <p:txBody>
          <a:bodyPr/>
          <a:lstStyle/>
          <a:p>
            <a:r>
              <a:rPr lang="en-US"/>
              <a:t>Browser</a:t>
            </a:r>
            <a:endParaRPr lang="en-US" dirty="0"/>
          </a:p>
        </p:txBody>
      </p:sp>
      <p:pic>
        <p:nvPicPr>
          <p:cNvPr id="10" name="Content Placeholder 9"/>
          <p:cNvPicPr>
            <a:picLocks noGrp="1" noChangeAspect="1"/>
          </p:cNvPicPr>
          <p:nvPr>
            <p:ph sz="quarter" idx="4"/>
          </p:nvPr>
        </p:nvPicPr>
        <p:blipFill>
          <a:blip r:embed="rId4"/>
          <a:stretch>
            <a:fillRect/>
          </a:stretch>
        </p:blipFill>
        <p:spPr>
          <a:xfrm>
            <a:off x="4871244" y="1998663"/>
            <a:ext cx="3738594" cy="1392237"/>
          </a:xfrm>
        </p:spPr>
      </p:pic>
      <p:sp>
        <p:nvSpPr>
          <p:cNvPr id="11" name="Rectangle 10"/>
          <p:cNvSpPr/>
          <p:nvPr/>
        </p:nvSpPr>
        <p:spPr>
          <a:xfrm>
            <a:off x="4202153" y="5542252"/>
            <a:ext cx="1338187" cy="307777"/>
          </a:xfrm>
          <a:prstGeom prst="rect">
            <a:avLst/>
          </a:prstGeom>
        </p:spPr>
        <p:txBody>
          <a:bodyPr wrap="none">
            <a:spAutoFit/>
          </a:bodyPr>
          <a:lstStyle/>
          <a:p>
            <a:pPr algn="ctr"/>
            <a:r>
              <a:rPr lang="en-US" sz="1400" dirty="0">
                <a:solidFill>
                  <a:srgbClr val="00B0F0"/>
                </a:solidFill>
              </a:rPr>
              <a:t>Table example</a:t>
            </a:r>
          </a:p>
        </p:txBody>
      </p:sp>
    </p:spTree>
    <p:extLst>
      <p:ext uri="{BB962C8B-B14F-4D97-AF65-F5344CB8AC3E}">
        <p14:creationId xmlns:p14="http://schemas.microsoft.com/office/powerpoint/2010/main" val="129542923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HTML Table with a Border Attribute</a:t>
            </a:r>
            <a:endParaRPr lang="en-US" dirty="0"/>
          </a:p>
        </p:txBody>
      </p:sp>
      <p:sp>
        <p:nvSpPr>
          <p:cNvPr id="3" name="Content Placeholder 2"/>
          <p:cNvSpPr>
            <a:spLocks noGrp="1"/>
          </p:cNvSpPr>
          <p:nvPr>
            <p:ph idx="1"/>
          </p:nvPr>
        </p:nvSpPr>
        <p:spPr/>
        <p:txBody>
          <a:bodyPr/>
          <a:lstStyle/>
          <a:p>
            <a:r>
              <a:rPr lang="en-US"/>
              <a:t>Not specify a border table will be displayed without borders.</a:t>
            </a:r>
          </a:p>
          <a:p>
            <a:r>
              <a:rPr lang="en-US"/>
              <a:t>Using the border attribute to add border.</a:t>
            </a:r>
          </a:p>
          <a:p>
            <a:endParaRPr lang="en-US" dirty="0"/>
          </a:p>
        </p:txBody>
      </p:sp>
      <p:pic>
        <p:nvPicPr>
          <p:cNvPr id="4" name="Picture 3"/>
          <p:cNvPicPr>
            <a:picLocks noChangeAspect="1"/>
          </p:cNvPicPr>
          <p:nvPr/>
        </p:nvPicPr>
        <p:blipFill>
          <a:blip r:embed="rId3"/>
          <a:stretch>
            <a:fillRect/>
          </a:stretch>
        </p:blipFill>
        <p:spPr>
          <a:xfrm>
            <a:off x="1114497" y="2166465"/>
            <a:ext cx="6913418" cy="3882776"/>
          </a:xfrm>
          <a:prstGeom prst="rect">
            <a:avLst/>
          </a:prstGeom>
        </p:spPr>
      </p:pic>
      <p:sp>
        <p:nvSpPr>
          <p:cNvPr id="5" name="Rectangle 4"/>
          <p:cNvSpPr/>
          <p:nvPr/>
        </p:nvSpPr>
        <p:spPr bwMode="auto">
          <a:xfrm>
            <a:off x="1114498" y="2978727"/>
            <a:ext cx="2792484" cy="264956"/>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8" name="Rectangle 7"/>
          <p:cNvSpPr/>
          <p:nvPr/>
        </p:nvSpPr>
        <p:spPr>
          <a:xfrm>
            <a:off x="3584782" y="6049241"/>
            <a:ext cx="1982595" cy="307777"/>
          </a:xfrm>
          <a:prstGeom prst="rect">
            <a:avLst/>
          </a:prstGeom>
        </p:spPr>
        <p:txBody>
          <a:bodyPr wrap="none">
            <a:spAutoFit/>
          </a:bodyPr>
          <a:lstStyle/>
          <a:p>
            <a:pPr algn="ctr"/>
            <a:r>
              <a:rPr lang="en-US" sz="1400" dirty="0">
                <a:solidFill>
                  <a:srgbClr val="00B0F0"/>
                </a:solidFill>
              </a:rPr>
              <a:t>Table - border attribute</a:t>
            </a:r>
          </a:p>
        </p:txBody>
      </p:sp>
    </p:spTree>
    <p:extLst>
      <p:ext uri="{BB962C8B-B14F-4D97-AF65-F5344CB8AC3E}">
        <p14:creationId xmlns:p14="http://schemas.microsoft.com/office/powerpoint/2010/main" val="64228168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Cells that Span Many Columns</a:t>
            </a:r>
            <a:br>
              <a:rPr lang="en-US"/>
            </a:br>
            <a:endParaRPr lang="en-US" dirty="0"/>
          </a:p>
        </p:txBody>
      </p:sp>
      <p:sp>
        <p:nvSpPr>
          <p:cNvPr id="16" name="Text Placeholder 15"/>
          <p:cNvSpPr>
            <a:spLocks noGrp="1"/>
          </p:cNvSpPr>
          <p:nvPr>
            <p:ph type="body" idx="1"/>
          </p:nvPr>
        </p:nvSpPr>
        <p:spPr/>
        <p:txBody>
          <a:bodyPr/>
          <a:lstStyle/>
          <a:p>
            <a:endParaRPr lang="en-US" dirty="0"/>
          </a:p>
        </p:txBody>
      </p:sp>
      <p:pic>
        <p:nvPicPr>
          <p:cNvPr id="9" name="Content Placeholder 8"/>
          <p:cNvPicPr>
            <a:picLocks noGrp="1" noChangeAspect="1"/>
          </p:cNvPicPr>
          <p:nvPr>
            <p:ph sz="half" idx="2"/>
          </p:nvPr>
        </p:nvPicPr>
        <p:blipFill>
          <a:blip r:embed="rId3"/>
          <a:stretch>
            <a:fillRect/>
          </a:stretch>
        </p:blipFill>
        <p:spPr>
          <a:xfrm>
            <a:off x="366711" y="1881187"/>
            <a:ext cx="4151377" cy="3423694"/>
          </a:xfrm>
        </p:spPr>
      </p:pic>
      <p:sp>
        <p:nvSpPr>
          <p:cNvPr id="17" name="Text Placeholder 16"/>
          <p:cNvSpPr>
            <a:spLocks noGrp="1"/>
          </p:cNvSpPr>
          <p:nvPr>
            <p:ph type="body" sz="quarter" idx="3"/>
          </p:nvPr>
        </p:nvSpPr>
        <p:spPr/>
        <p:txBody>
          <a:bodyPr/>
          <a:lstStyle/>
          <a:p>
            <a:endParaRPr lang="en-US"/>
          </a:p>
        </p:txBody>
      </p:sp>
      <p:pic>
        <p:nvPicPr>
          <p:cNvPr id="10" name="Content Placeholder 9"/>
          <p:cNvPicPr>
            <a:picLocks noGrp="1" noChangeAspect="1"/>
          </p:cNvPicPr>
          <p:nvPr>
            <p:ph sz="quarter" idx="4"/>
          </p:nvPr>
        </p:nvPicPr>
        <p:blipFill>
          <a:blip r:embed="rId4"/>
          <a:stretch>
            <a:fillRect/>
          </a:stretch>
        </p:blipFill>
        <p:spPr>
          <a:xfrm>
            <a:off x="4624387" y="1881187"/>
            <a:ext cx="4193600" cy="966788"/>
          </a:xfrm>
        </p:spPr>
      </p:pic>
      <p:sp>
        <p:nvSpPr>
          <p:cNvPr id="11" name="Rectangle 10"/>
          <p:cNvSpPr/>
          <p:nvPr/>
        </p:nvSpPr>
        <p:spPr bwMode="auto">
          <a:xfrm>
            <a:off x="1086789" y="2937164"/>
            <a:ext cx="3249684" cy="221672"/>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2" name="Rectangle 11"/>
          <p:cNvSpPr/>
          <p:nvPr/>
        </p:nvSpPr>
        <p:spPr bwMode="auto">
          <a:xfrm>
            <a:off x="5983215" y="2364581"/>
            <a:ext cx="2792484" cy="407194"/>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3" name="Rectangle 12"/>
          <p:cNvSpPr/>
          <p:nvPr/>
        </p:nvSpPr>
        <p:spPr>
          <a:xfrm>
            <a:off x="3726066" y="5114894"/>
            <a:ext cx="1796646" cy="307777"/>
          </a:xfrm>
          <a:prstGeom prst="rect">
            <a:avLst/>
          </a:prstGeom>
        </p:spPr>
        <p:txBody>
          <a:bodyPr wrap="none">
            <a:spAutoFit/>
          </a:bodyPr>
          <a:lstStyle/>
          <a:p>
            <a:pPr algn="ctr"/>
            <a:r>
              <a:rPr lang="en-US" sz="1400" dirty="0">
                <a:solidFill>
                  <a:srgbClr val="00B0F0"/>
                </a:solidFill>
              </a:rPr>
              <a:t>Table –split columns</a:t>
            </a:r>
          </a:p>
        </p:txBody>
      </p:sp>
    </p:spTree>
    <p:extLst>
      <p:ext uri="{BB962C8B-B14F-4D97-AF65-F5344CB8AC3E}">
        <p14:creationId xmlns:p14="http://schemas.microsoft.com/office/powerpoint/2010/main" val="374612192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Cells that Span Many Rows</a:t>
            </a:r>
            <a:br>
              <a:rPr lang="en-US"/>
            </a:br>
            <a:endParaRPr lang="en-US" dirty="0"/>
          </a:p>
        </p:txBody>
      </p:sp>
      <p:sp>
        <p:nvSpPr>
          <p:cNvPr id="17" name="Text Placeholder 16"/>
          <p:cNvSpPr>
            <a:spLocks noGrp="1"/>
          </p:cNvSpPr>
          <p:nvPr>
            <p:ph type="body" idx="1"/>
          </p:nvPr>
        </p:nvSpPr>
        <p:spPr/>
        <p:txBody>
          <a:bodyPr/>
          <a:lstStyle/>
          <a:p>
            <a:endParaRPr lang="en-US"/>
          </a:p>
        </p:txBody>
      </p:sp>
      <p:pic>
        <p:nvPicPr>
          <p:cNvPr id="10" name="Content Placeholder 9"/>
          <p:cNvPicPr>
            <a:picLocks noGrp="1" noChangeAspect="1"/>
          </p:cNvPicPr>
          <p:nvPr>
            <p:ph sz="half" idx="2"/>
          </p:nvPr>
        </p:nvPicPr>
        <p:blipFill>
          <a:blip r:embed="rId3"/>
          <a:stretch>
            <a:fillRect/>
          </a:stretch>
        </p:blipFill>
        <p:spPr>
          <a:xfrm>
            <a:off x="366711" y="1881187"/>
            <a:ext cx="4177369" cy="4140402"/>
          </a:xfrm>
        </p:spPr>
      </p:pic>
      <p:sp>
        <p:nvSpPr>
          <p:cNvPr id="18" name="Text Placeholder 17"/>
          <p:cNvSpPr>
            <a:spLocks noGrp="1"/>
          </p:cNvSpPr>
          <p:nvPr>
            <p:ph type="body" sz="quarter" idx="3"/>
          </p:nvPr>
        </p:nvSpPr>
        <p:spPr/>
        <p:txBody>
          <a:bodyPr/>
          <a:lstStyle/>
          <a:p>
            <a:endParaRPr lang="en-US"/>
          </a:p>
        </p:txBody>
      </p:sp>
      <p:pic>
        <p:nvPicPr>
          <p:cNvPr id="11" name="Content Placeholder 10"/>
          <p:cNvPicPr>
            <a:picLocks noGrp="1" noChangeAspect="1"/>
          </p:cNvPicPr>
          <p:nvPr>
            <p:ph sz="quarter" idx="4"/>
          </p:nvPr>
        </p:nvPicPr>
        <p:blipFill>
          <a:blip r:embed="rId4"/>
          <a:stretch>
            <a:fillRect/>
          </a:stretch>
        </p:blipFill>
        <p:spPr>
          <a:xfrm>
            <a:off x="5118894" y="2151063"/>
            <a:ext cx="3162300" cy="1057275"/>
          </a:xfrm>
        </p:spPr>
      </p:pic>
      <p:sp>
        <p:nvSpPr>
          <p:cNvPr id="12" name="Rectangle 11"/>
          <p:cNvSpPr/>
          <p:nvPr/>
        </p:nvSpPr>
        <p:spPr bwMode="auto">
          <a:xfrm>
            <a:off x="934026" y="3877594"/>
            <a:ext cx="3584063" cy="313405"/>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3" name="Rectangle 12"/>
          <p:cNvSpPr/>
          <p:nvPr/>
        </p:nvSpPr>
        <p:spPr bwMode="auto">
          <a:xfrm>
            <a:off x="6733309" y="2438401"/>
            <a:ext cx="1458191" cy="769937"/>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4" name="Rectangle 13"/>
          <p:cNvSpPr/>
          <p:nvPr/>
        </p:nvSpPr>
        <p:spPr>
          <a:xfrm>
            <a:off x="3822029" y="6049241"/>
            <a:ext cx="1508106" cy="307777"/>
          </a:xfrm>
          <a:prstGeom prst="rect">
            <a:avLst/>
          </a:prstGeom>
        </p:spPr>
        <p:txBody>
          <a:bodyPr wrap="none">
            <a:spAutoFit/>
          </a:bodyPr>
          <a:lstStyle/>
          <a:p>
            <a:pPr algn="ctr"/>
            <a:r>
              <a:rPr lang="en-US" sz="1400" dirty="0">
                <a:solidFill>
                  <a:srgbClr val="00B0F0"/>
                </a:solidFill>
              </a:rPr>
              <a:t>Table –split rows</a:t>
            </a:r>
          </a:p>
        </p:txBody>
      </p:sp>
    </p:spTree>
    <p:extLst>
      <p:ext uri="{BB962C8B-B14F-4D97-AF65-F5344CB8AC3E}">
        <p14:creationId xmlns:p14="http://schemas.microsoft.com/office/powerpoint/2010/main" val="195389218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HTML Table With a Caption</a:t>
            </a:r>
            <a:endParaRPr lang="en-US" dirty="0"/>
          </a:p>
        </p:txBody>
      </p:sp>
      <p:sp>
        <p:nvSpPr>
          <p:cNvPr id="17" name="Text Placeholder 16"/>
          <p:cNvSpPr>
            <a:spLocks noGrp="1"/>
          </p:cNvSpPr>
          <p:nvPr>
            <p:ph type="body" idx="1"/>
          </p:nvPr>
        </p:nvSpPr>
        <p:spPr/>
        <p:txBody>
          <a:bodyPr/>
          <a:lstStyle/>
          <a:p>
            <a:endParaRPr lang="en-US"/>
          </a:p>
        </p:txBody>
      </p:sp>
      <p:pic>
        <p:nvPicPr>
          <p:cNvPr id="9" name="Content Placeholder 8"/>
          <p:cNvPicPr>
            <a:picLocks noGrp="1" noChangeAspect="1"/>
          </p:cNvPicPr>
          <p:nvPr>
            <p:ph sz="half" idx="2"/>
          </p:nvPr>
        </p:nvPicPr>
        <p:blipFill>
          <a:blip r:embed="rId3"/>
          <a:stretch>
            <a:fillRect/>
          </a:stretch>
        </p:blipFill>
        <p:spPr>
          <a:xfrm>
            <a:off x="366712" y="1858609"/>
            <a:ext cx="3914343" cy="4206796"/>
          </a:xfrm>
        </p:spPr>
      </p:pic>
      <p:sp>
        <p:nvSpPr>
          <p:cNvPr id="18" name="Text Placeholder 17"/>
          <p:cNvSpPr>
            <a:spLocks noGrp="1"/>
          </p:cNvSpPr>
          <p:nvPr>
            <p:ph type="body" sz="quarter" idx="3"/>
          </p:nvPr>
        </p:nvSpPr>
        <p:spPr/>
        <p:txBody>
          <a:bodyPr/>
          <a:lstStyle/>
          <a:p>
            <a:endParaRPr lang="en-US"/>
          </a:p>
        </p:txBody>
      </p:sp>
      <p:pic>
        <p:nvPicPr>
          <p:cNvPr id="10" name="Content Placeholder 9"/>
          <p:cNvPicPr>
            <a:picLocks noGrp="1" noChangeAspect="1"/>
          </p:cNvPicPr>
          <p:nvPr>
            <p:ph sz="quarter" idx="4"/>
          </p:nvPr>
        </p:nvPicPr>
        <p:blipFill>
          <a:blip r:embed="rId4"/>
          <a:stretch>
            <a:fillRect/>
          </a:stretch>
        </p:blipFill>
        <p:spPr>
          <a:xfrm>
            <a:off x="4638851" y="1858609"/>
            <a:ext cx="3190875" cy="1181100"/>
          </a:xfrm>
        </p:spPr>
      </p:pic>
      <p:sp>
        <p:nvSpPr>
          <p:cNvPr id="11" name="Rectangle 10"/>
          <p:cNvSpPr/>
          <p:nvPr/>
        </p:nvSpPr>
        <p:spPr bwMode="auto">
          <a:xfrm>
            <a:off x="724508" y="2190622"/>
            <a:ext cx="3556547" cy="358614"/>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2" name="Rectangle 11"/>
          <p:cNvSpPr/>
          <p:nvPr/>
        </p:nvSpPr>
        <p:spPr bwMode="auto">
          <a:xfrm>
            <a:off x="5375306" y="1894832"/>
            <a:ext cx="1717964" cy="197194"/>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3" name="Rectangle 12"/>
          <p:cNvSpPr/>
          <p:nvPr/>
        </p:nvSpPr>
        <p:spPr>
          <a:xfrm>
            <a:off x="3862106" y="6049241"/>
            <a:ext cx="1427955" cy="307777"/>
          </a:xfrm>
          <a:prstGeom prst="rect">
            <a:avLst/>
          </a:prstGeom>
        </p:spPr>
        <p:txBody>
          <a:bodyPr wrap="none">
            <a:spAutoFit/>
          </a:bodyPr>
          <a:lstStyle/>
          <a:p>
            <a:pPr algn="ctr"/>
            <a:r>
              <a:rPr lang="en-US" sz="1400" dirty="0">
                <a:solidFill>
                  <a:srgbClr val="00B0F0"/>
                </a:solidFill>
              </a:rPr>
              <a:t>Table – Caption</a:t>
            </a:r>
          </a:p>
        </p:txBody>
      </p:sp>
    </p:spTree>
    <p:extLst>
      <p:ext uri="{BB962C8B-B14F-4D97-AF65-F5344CB8AC3E}">
        <p14:creationId xmlns:p14="http://schemas.microsoft.com/office/powerpoint/2010/main" val="74234833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013200" y="3697288"/>
            <a:ext cx="4579938" cy="723900"/>
          </a:xfrm>
        </p:spPr>
        <p:txBody>
          <a:bodyPr/>
          <a:lstStyle/>
          <a:p>
            <a:r>
              <a:rPr lang="en-US" dirty="0"/>
              <a:t>HTML Forms</a:t>
            </a:r>
            <a:endParaRPr lang="en-US" altLang="en-US" dirty="0"/>
          </a:p>
        </p:txBody>
      </p:sp>
      <p:sp>
        <p:nvSpPr>
          <p:cNvPr id="15363" name="Subtitle 2"/>
          <p:cNvSpPr>
            <a:spLocks noGrp="1"/>
          </p:cNvSpPr>
          <p:nvPr>
            <p:ph type="subTitle" idx="1"/>
          </p:nvPr>
        </p:nvSpPr>
        <p:spPr>
          <a:xfrm>
            <a:off x="5232400" y="4595813"/>
            <a:ext cx="3368675" cy="193675"/>
          </a:xfrm>
        </p:spPr>
        <p:txBody>
          <a:bodyPr/>
          <a:lstStyle/>
          <a:p>
            <a:endParaRPr lang="en-US"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3" name="Content Placeholder 2"/>
          <p:cNvSpPr>
            <a:spLocks noGrp="1"/>
          </p:cNvSpPr>
          <p:nvPr>
            <p:ph idx="1"/>
          </p:nvPr>
        </p:nvSpPr>
        <p:spPr/>
        <p:txBody>
          <a:bodyPr/>
          <a:lstStyle/>
          <a:p>
            <a:r>
              <a:rPr lang="en-US" dirty="0"/>
              <a:t>The &lt;form&gt; element defines an HTML form:</a:t>
            </a:r>
          </a:p>
          <a:p>
            <a:r>
              <a:rPr lang="en-US" dirty="0"/>
              <a:t>&lt;form&gt;</a:t>
            </a:r>
          </a:p>
          <a:p>
            <a:r>
              <a:rPr lang="en-US" dirty="0"/>
              <a:t>…form elements</a:t>
            </a:r>
          </a:p>
          <a:p>
            <a:r>
              <a:rPr lang="en-US" dirty="0"/>
              <a:t>&lt;/form&gt;</a:t>
            </a:r>
          </a:p>
          <a:p>
            <a:r>
              <a:rPr lang="en-US" dirty="0"/>
              <a:t>Form elements are different types of input elements, checkboxes, radio buttons, submit buttons, and more.</a:t>
            </a:r>
          </a:p>
          <a:p>
            <a:endParaRPr lang="en-US" dirty="0"/>
          </a:p>
        </p:txBody>
      </p:sp>
    </p:spTree>
    <p:extLst>
      <p:ext uri="{BB962C8B-B14F-4D97-AF65-F5344CB8AC3E}">
        <p14:creationId xmlns:p14="http://schemas.microsoft.com/office/powerpoint/2010/main" val="306786361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 element - The Action Attribute</a:t>
            </a:r>
            <a:endParaRPr lang="en-US" dirty="0"/>
          </a:p>
        </p:txBody>
      </p:sp>
      <p:sp>
        <p:nvSpPr>
          <p:cNvPr id="3" name="Content Placeholder 2"/>
          <p:cNvSpPr>
            <a:spLocks noGrp="1"/>
          </p:cNvSpPr>
          <p:nvPr>
            <p:ph idx="1"/>
          </p:nvPr>
        </p:nvSpPr>
        <p:spPr/>
        <p:txBody>
          <a:bodyPr/>
          <a:lstStyle/>
          <a:p>
            <a:r>
              <a:rPr lang="en-US" dirty="0"/>
              <a:t>The action attribute defines the action to be performed when the form is submitted.</a:t>
            </a:r>
          </a:p>
          <a:p>
            <a:r>
              <a:rPr lang="en-US" dirty="0"/>
              <a:t>Using submit button to submit form to  a server ( web page or web server).</a:t>
            </a:r>
          </a:p>
          <a:p>
            <a:r>
              <a:rPr lang="en-US" dirty="0"/>
              <a:t>If the action attribute is omitted, the action is set to the current page.</a:t>
            </a:r>
          </a:p>
        </p:txBody>
      </p:sp>
      <p:pic>
        <p:nvPicPr>
          <p:cNvPr id="4" name="Picture 3"/>
          <p:cNvPicPr>
            <a:picLocks noChangeAspect="1"/>
          </p:cNvPicPr>
          <p:nvPr/>
        </p:nvPicPr>
        <p:blipFill>
          <a:blip r:embed="rId3"/>
          <a:stretch>
            <a:fillRect/>
          </a:stretch>
        </p:blipFill>
        <p:spPr>
          <a:xfrm>
            <a:off x="366713" y="3483917"/>
            <a:ext cx="6138862" cy="1700516"/>
          </a:xfrm>
          <a:prstGeom prst="rect">
            <a:avLst/>
          </a:prstGeom>
        </p:spPr>
      </p:pic>
      <p:sp>
        <p:nvSpPr>
          <p:cNvPr id="6" name="Rectangle 5"/>
          <p:cNvSpPr/>
          <p:nvPr/>
        </p:nvSpPr>
        <p:spPr>
          <a:xfrm>
            <a:off x="2772340" y="5030544"/>
            <a:ext cx="1327608" cy="307777"/>
          </a:xfrm>
          <a:prstGeom prst="rect">
            <a:avLst/>
          </a:prstGeom>
        </p:spPr>
        <p:txBody>
          <a:bodyPr wrap="none">
            <a:spAutoFit/>
          </a:bodyPr>
          <a:lstStyle/>
          <a:p>
            <a:pPr algn="ctr"/>
            <a:r>
              <a:rPr lang="en-US" sz="1400" dirty="0">
                <a:solidFill>
                  <a:srgbClr val="00B0F0"/>
                </a:solidFill>
              </a:rPr>
              <a:t>Form  – action</a:t>
            </a:r>
          </a:p>
        </p:txBody>
      </p:sp>
    </p:spTree>
    <p:extLst>
      <p:ext uri="{BB962C8B-B14F-4D97-AF65-F5344CB8AC3E}">
        <p14:creationId xmlns:p14="http://schemas.microsoft.com/office/powerpoint/2010/main" val="4928748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 element- The Method Attribute</a:t>
            </a:r>
            <a:br>
              <a:rPr lang="en-US"/>
            </a:br>
            <a:endParaRPr lang="en-US" dirty="0"/>
          </a:p>
        </p:txBody>
      </p:sp>
      <p:sp>
        <p:nvSpPr>
          <p:cNvPr id="3" name="Content Placeholder 2"/>
          <p:cNvSpPr>
            <a:spLocks noGrp="1"/>
          </p:cNvSpPr>
          <p:nvPr>
            <p:ph idx="1"/>
          </p:nvPr>
        </p:nvSpPr>
        <p:spPr/>
        <p:txBody>
          <a:bodyPr/>
          <a:lstStyle/>
          <a:p>
            <a:r>
              <a:rPr lang="en-US"/>
              <a:t>The method attribute specifies the HTTP method (GET or POST) to be used when submitting the forms</a:t>
            </a:r>
            <a:endParaRPr lang="en-US" dirty="0"/>
          </a:p>
        </p:txBody>
      </p:sp>
      <p:pic>
        <p:nvPicPr>
          <p:cNvPr id="4" name="Picture 3"/>
          <p:cNvPicPr>
            <a:picLocks noChangeAspect="1"/>
          </p:cNvPicPr>
          <p:nvPr/>
        </p:nvPicPr>
        <p:blipFill>
          <a:blip r:embed="rId2"/>
          <a:stretch>
            <a:fillRect/>
          </a:stretch>
        </p:blipFill>
        <p:spPr>
          <a:xfrm>
            <a:off x="366713" y="2260888"/>
            <a:ext cx="6853237" cy="3286001"/>
          </a:xfrm>
          <a:prstGeom prst="rect">
            <a:avLst/>
          </a:prstGeom>
        </p:spPr>
      </p:pic>
      <p:sp>
        <p:nvSpPr>
          <p:cNvPr id="6" name="Rectangle 5"/>
          <p:cNvSpPr/>
          <p:nvPr/>
        </p:nvSpPr>
        <p:spPr>
          <a:xfrm>
            <a:off x="3227380" y="5659194"/>
            <a:ext cx="1446229" cy="307777"/>
          </a:xfrm>
          <a:prstGeom prst="rect">
            <a:avLst/>
          </a:prstGeom>
        </p:spPr>
        <p:txBody>
          <a:bodyPr wrap="none">
            <a:spAutoFit/>
          </a:bodyPr>
          <a:lstStyle/>
          <a:p>
            <a:pPr algn="ctr"/>
            <a:r>
              <a:rPr lang="en-US" sz="1400" dirty="0">
                <a:solidFill>
                  <a:srgbClr val="00B0F0"/>
                </a:solidFill>
              </a:rPr>
              <a:t>Form  – method</a:t>
            </a:r>
          </a:p>
        </p:txBody>
      </p:sp>
    </p:spTree>
    <p:extLst>
      <p:ext uri="{BB962C8B-B14F-4D97-AF65-F5344CB8AC3E}">
        <p14:creationId xmlns:p14="http://schemas.microsoft.com/office/powerpoint/2010/main" val="42034161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Assessment Disciplines</a:t>
            </a:r>
            <a:endParaRPr lang="en-US" dirty="0"/>
          </a:p>
        </p:txBody>
      </p:sp>
      <p:sp>
        <p:nvSpPr>
          <p:cNvPr id="10243" name="Content Placeholder 2"/>
          <p:cNvSpPr>
            <a:spLocks noGrp="1"/>
          </p:cNvSpPr>
          <p:nvPr>
            <p:ph idx="1"/>
          </p:nvPr>
        </p:nvSpPr>
        <p:spPr/>
        <p:txBody>
          <a:bodyPr/>
          <a:lstStyle/>
          <a:p>
            <a:r>
              <a:rPr lang="en-US" altLang="en-US" dirty="0"/>
              <a:t>Class Participation: &lt;100%&gt; </a:t>
            </a:r>
          </a:p>
          <a:p>
            <a:r>
              <a:rPr lang="en-US" altLang="en-US" dirty="0"/>
              <a:t>Passing Scores: &lt;70%&gt;</a:t>
            </a:r>
          </a:p>
          <a:p>
            <a:endParaRPr lang="en-US" altLang="en-US" dirty="0"/>
          </a:p>
        </p:txBody>
      </p:sp>
    </p:spTree>
    <p:extLst>
      <p:ext uri="{BB962C8B-B14F-4D97-AF65-F5344CB8AC3E}">
        <p14:creationId xmlns:p14="http://schemas.microsoft.com/office/powerpoint/2010/main" val="396239522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 element- The Method Attribute</a:t>
            </a:r>
            <a:endParaRPr lang="en-US" dirty="0"/>
          </a:p>
        </p:txBody>
      </p:sp>
      <p:sp>
        <p:nvSpPr>
          <p:cNvPr id="3" name="Content Placeholder 2"/>
          <p:cNvSpPr>
            <a:spLocks noGrp="1"/>
          </p:cNvSpPr>
          <p:nvPr>
            <p:ph idx="1"/>
          </p:nvPr>
        </p:nvSpPr>
        <p:spPr/>
        <p:txBody>
          <a:bodyPr/>
          <a:lstStyle/>
          <a:p>
            <a:r>
              <a:rPr lang="en-US" dirty="0"/>
              <a:t>When to use GET (default method)?</a:t>
            </a:r>
          </a:p>
          <a:p>
            <a:pPr lvl="1"/>
            <a:r>
              <a:rPr lang="en-US" dirty="0"/>
              <a:t>Without sensitive information</a:t>
            </a:r>
          </a:p>
          <a:p>
            <a:pPr lvl="1"/>
            <a:r>
              <a:rPr lang="en-US" dirty="0"/>
              <a:t>When you use GET, the form data will be visible in the page address</a:t>
            </a:r>
          </a:p>
          <a:p>
            <a:pPr lvl="1"/>
            <a:r>
              <a:rPr lang="en-US" dirty="0" err="1"/>
              <a:t>action_page.php?firstname</a:t>
            </a:r>
            <a:r>
              <a:rPr lang="en-US" dirty="0"/>
              <a:t>=</a:t>
            </a:r>
            <a:r>
              <a:rPr lang="en-US" dirty="0" err="1"/>
              <a:t>Mickey&amp;lastname</a:t>
            </a:r>
            <a:r>
              <a:rPr lang="en-US" dirty="0"/>
              <a:t>=Mouse</a:t>
            </a:r>
          </a:p>
          <a:p>
            <a:r>
              <a:rPr lang="en-US" dirty="0"/>
              <a:t>When to Use POST?</a:t>
            </a:r>
          </a:p>
          <a:p>
            <a:pPr lvl="1"/>
            <a:r>
              <a:rPr lang="en-US" dirty="0"/>
              <a:t>updating data, or includes sensitive information (password).</a:t>
            </a:r>
          </a:p>
          <a:p>
            <a:pPr lvl="1"/>
            <a:r>
              <a:rPr lang="en-US" dirty="0"/>
              <a:t>POST offers better security.</a:t>
            </a:r>
          </a:p>
        </p:txBody>
      </p:sp>
    </p:spTree>
    <p:extLst>
      <p:ext uri="{BB962C8B-B14F-4D97-AF65-F5344CB8AC3E}">
        <p14:creationId xmlns:p14="http://schemas.microsoft.com/office/powerpoint/2010/main" val="264399227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 Form Attributes</a:t>
            </a:r>
            <a:endParaRPr lang="en-US" dirty="0"/>
          </a:p>
        </p:txBody>
      </p:sp>
      <p:pic>
        <p:nvPicPr>
          <p:cNvPr id="4" name="Content Placeholder 3"/>
          <p:cNvPicPr>
            <a:picLocks noGrp="1" noChangeAspect="1"/>
          </p:cNvPicPr>
          <p:nvPr>
            <p:ph idx="1"/>
          </p:nvPr>
        </p:nvPicPr>
        <p:blipFill>
          <a:blip r:embed="rId3"/>
          <a:stretch>
            <a:fillRect/>
          </a:stretch>
        </p:blipFill>
        <p:spPr>
          <a:xfrm>
            <a:off x="735545" y="1241775"/>
            <a:ext cx="7671321" cy="3406432"/>
          </a:xfrm>
        </p:spPr>
      </p:pic>
      <p:sp>
        <p:nvSpPr>
          <p:cNvPr id="6" name="TextBox 5"/>
          <p:cNvSpPr txBox="1"/>
          <p:nvPr/>
        </p:nvSpPr>
        <p:spPr>
          <a:xfrm>
            <a:off x="3134591" y="4746719"/>
            <a:ext cx="2064327" cy="307777"/>
          </a:xfrm>
          <a:prstGeom prst="rect">
            <a:avLst/>
          </a:prstGeom>
          <a:noFill/>
        </p:spPr>
        <p:txBody>
          <a:bodyPr wrap="square" rtlCol="0">
            <a:spAutoFit/>
          </a:bodyPr>
          <a:lstStyle/>
          <a:p>
            <a:pPr algn="ctr"/>
            <a:r>
              <a:rPr lang="en-US" sz="1400" dirty="0">
                <a:solidFill>
                  <a:srgbClr val="00B0F0"/>
                </a:solidFill>
              </a:rPr>
              <a:t>Form attributes</a:t>
            </a:r>
          </a:p>
        </p:txBody>
      </p:sp>
    </p:spTree>
    <p:extLst>
      <p:ext uri="{BB962C8B-B14F-4D97-AF65-F5344CB8AC3E}">
        <p14:creationId xmlns:p14="http://schemas.microsoft.com/office/powerpoint/2010/main" val="57093168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 Forms – The &lt;input&gt; Element </a:t>
            </a:r>
            <a:endParaRPr lang="en-US" dirty="0"/>
          </a:p>
        </p:txBody>
      </p:sp>
      <p:sp>
        <p:nvSpPr>
          <p:cNvPr id="3" name="Content Placeholder 2"/>
          <p:cNvSpPr>
            <a:spLocks noGrp="1"/>
          </p:cNvSpPr>
          <p:nvPr>
            <p:ph idx="1"/>
          </p:nvPr>
        </p:nvSpPr>
        <p:spPr/>
        <p:txBody>
          <a:bodyPr/>
          <a:lstStyle/>
          <a:p>
            <a:r>
              <a:rPr lang="en-US"/>
              <a:t>The &lt;input&gt; element is the most important form element. </a:t>
            </a:r>
          </a:p>
          <a:p>
            <a:r>
              <a:rPr lang="en-US"/>
              <a:t>The &lt;input&gt; element has many variations, depending on the type attribute.</a:t>
            </a:r>
            <a:endParaRPr lang="en-US" dirty="0"/>
          </a:p>
        </p:txBody>
      </p:sp>
      <p:pic>
        <p:nvPicPr>
          <p:cNvPr id="4" name="Picture 3"/>
          <p:cNvPicPr>
            <a:picLocks noChangeAspect="1"/>
          </p:cNvPicPr>
          <p:nvPr/>
        </p:nvPicPr>
        <p:blipFill>
          <a:blip r:embed="rId3"/>
          <a:stretch>
            <a:fillRect/>
          </a:stretch>
        </p:blipFill>
        <p:spPr>
          <a:xfrm>
            <a:off x="494506" y="2732431"/>
            <a:ext cx="8153400" cy="1695450"/>
          </a:xfrm>
          <a:prstGeom prst="rect">
            <a:avLst/>
          </a:prstGeom>
        </p:spPr>
      </p:pic>
      <p:sp>
        <p:nvSpPr>
          <p:cNvPr id="5" name="TextBox 4"/>
          <p:cNvSpPr txBox="1"/>
          <p:nvPr/>
        </p:nvSpPr>
        <p:spPr>
          <a:xfrm>
            <a:off x="3095696" y="4793673"/>
            <a:ext cx="2951019" cy="307777"/>
          </a:xfrm>
          <a:prstGeom prst="rect">
            <a:avLst/>
          </a:prstGeom>
          <a:noFill/>
        </p:spPr>
        <p:txBody>
          <a:bodyPr wrap="square" rtlCol="0">
            <a:spAutoFit/>
          </a:bodyPr>
          <a:lstStyle/>
          <a:p>
            <a:pPr algn="ctr"/>
            <a:r>
              <a:rPr lang="en-US" sz="1400" dirty="0">
                <a:solidFill>
                  <a:srgbClr val="00B0F0"/>
                </a:solidFill>
              </a:rPr>
              <a:t>Popular input element</a:t>
            </a:r>
          </a:p>
        </p:txBody>
      </p:sp>
    </p:spTree>
    <p:extLst>
      <p:ext uri="{BB962C8B-B14F-4D97-AF65-F5344CB8AC3E}">
        <p14:creationId xmlns:p14="http://schemas.microsoft.com/office/powerpoint/2010/main" val="317667859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 Forms – The &lt;input&gt; Element </a:t>
            </a:r>
            <a:endParaRPr lang="en-US" dirty="0"/>
          </a:p>
        </p:txBody>
      </p:sp>
      <p:sp>
        <p:nvSpPr>
          <p:cNvPr id="3" name="Content Placeholder 2"/>
          <p:cNvSpPr>
            <a:spLocks noGrp="1"/>
          </p:cNvSpPr>
          <p:nvPr>
            <p:ph idx="1"/>
          </p:nvPr>
        </p:nvSpPr>
        <p:spPr/>
        <p:txBody>
          <a:bodyPr/>
          <a:lstStyle/>
          <a:p>
            <a:r>
              <a:rPr lang="en-US"/>
              <a:t>Text Input</a:t>
            </a:r>
          </a:p>
          <a:p>
            <a:pPr lvl="1"/>
            <a:r>
              <a:rPr lang="en-US"/>
              <a:t>&lt;input type="text"&gt; defines a one-line input field for text input</a:t>
            </a:r>
            <a:endParaRPr lang="en-US" dirty="0"/>
          </a:p>
        </p:txBody>
      </p:sp>
      <p:pic>
        <p:nvPicPr>
          <p:cNvPr id="5" name="Picture 4"/>
          <p:cNvPicPr>
            <a:picLocks noChangeAspect="1"/>
          </p:cNvPicPr>
          <p:nvPr/>
        </p:nvPicPr>
        <p:blipFill>
          <a:blip r:embed="rId3"/>
          <a:stretch>
            <a:fillRect/>
          </a:stretch>
        </p:blipFill>
        <p:spPr>
          <a:xfrm>
            <a:off x="366713" y="3001620"/>
            <a:ext cx="4143375" cy="1724025"/>
          </a:xfrm>
          <a:prstGeom prst="rect">
            <a:avLst/>
          </a:prstGeom>
        </p:spPr>
      </p:pic>
      <p:pic>
        <p:nvPicPr>
          <p:cNvPr id="6" name="Picture 5"/>
          <p:cNvPicPr>
            <a:picLocks noChangeAspect="1"/>
          </p:cNvPicPr>
          <p:nvPr/>
        </p:nvPicPr>
        <p:blipFill>
          <a:blip r:embed="rId4"/>
          <a:stretch>
            <a:fillRect/>
          </a:stretch>
        </p:blipFill>
        <p:spPr>
          <a:xfrm>
            <a:off x="4571206" y="3085731"/>
            <a:ext cx="3576574" cy="1639914"/>
          </a:xfrm>
          <a:prstGeom prst="rect">
            <a:avLst/>
          </a:prstGeom>
        </p:spPr>
      </p:pic>
      <p:sp>
        <p:nvSpPr>
          <p:cNvPr id="8" name="TextBox 7"/>
          <p:cNvSpPr txBox="1"/>
          <p:nvPr/>
        </p:nvSpPr>
        <p:spPr>
          <a:xfrm>
            <a:off x="3095696" y="4793673"/>
            <a:ext cx="2951019" cy="307777"/>
          </a:xfrm>
          <a:prstGeom prst="rect">
            <a:avLst/>
          </a:prstGeom>
          <a:noFill/>
        </p:spPr>
        <p:txBody>
          <a:bodyPr wrap="square" rtlCol="0">
            <a:spAutoFit/>
          </a:bodyPr>
          <a:lstStyle/>
          <a:p>
            <a:pPr algn="ctr"/>
            <a:r>
              <a:rPr lang="en-US" sz="1400" dirty="0">
                <a:solidFill>
                  <a:srgbClr val="00B0F0"/>
                </a:solidFill>
              </a:rPr>
              <a:t>Form - Input example</a:t>
            </a:r>
          </a:p>
        </p:txBody>
      </p:sp>
    </p:spTree>
    <p:extLst>
      <p:ext uri="{BB962C8B-B14F-4D97-AF65-F5344CB8AC3E}">
        <p14:creationId xmlns:p14="http://schemas.microsoft.com/office/powerpoint/2010/main" val="278499115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 Forms – The &lt;input&gt; Element </a:t>
            </a:r>
            <a:endParaRPr lang="en-US" dirty="0"/>
          </a:p>
        </p:txBody>
      </p:sp>
      <p:sp>
        <p:nvSpPr>
          <p:cNvPr id="3" name="Content Placeholder 2"/>
          <p:cNvSpPr>
            <a:spLocks noGrp="1"/>
          </p:cNvSpPr>
          <p:nvPr>
            <p:ph idx="1"/>
          </p:nvPr>
        </p:nvSpPr>
        <p:spPr/>
        <p:txBody>
          <a:bodyPr/>
          <a:lstStyle/>
          <a:p>
            <a:r>
              <a:rPr lang="en-US"/>
              <a:t>Radio Button Input</a:t>
            </a:r>
          </a:p>
          <a:p>
            <a:pPr lvl="1"/>
            <a:r>
              <a:rPr lang="en-US"/>
              <a:t>Radio buttons let a user select ONE of a limited number of choices</a:t>
            </a:r>
            <a:endParaRPr lang="en-US" dirty="0"/>
          </a:p>
        </p:txBody>
      </p:sp>
      <p:pic>
        <p:nvPicPr>
          <p:cNvPr id="4" name="Picture 3"/>
          <p:cNvPicPr>
            <a:picLocks noChangeAspect="1"/>
          </p:cNvPicPr>
          <p:nvPr/>
        </p:nvPicPr>
        <p:blipFill>
          <a:blip r:embed="rId3"/>
          <a:stretch>
            <a:fillRect/>
          </a:stretch>
        </p:blipFill>
        <p:spPr>
          <a:xfrm>
            <a:off x="1061243" y="2220386"/>
            <a:ext cx="7019925" cy="3267075"/>
          </a:xfrm>
          <a:prstGeom prst="rect">
            <a:avLst/>
          </a:prstGeom>
        </p:spPr>
      </p:pic>
      <p:sp>
        <p:nvSpPr>
          <p:cNvPr id="5" name="Rectangle 4"/>
          <p:cNvSpPr/>
          <p:nvPr/>
        </p:nvSpPr>
        <p:spPr bwMode="auto">
          <a:xfrm>
            <a:off x="1260905" y="3519055"/>
            <a:ext cx="3879274" cy="1136072"/>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bwMode="auto">
          <a:xfrm>
            <a:off x="5666651" y="2671383"/>
            <a:ext cx="817278" cy="653708"/>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7" name="TextBox 6"/>
          <p:cNvSpPr txBox="1"/>
          <p:nvPr/>
        </p:nvSpPr>
        <p:spPr>
          <a:xfrm>
            <a:off x="3559823" y="5815296"/>
            <a:ext cx="2022763" cy="276999"/>
          </a:xfrm>
          <a:prstGeom prst="rect">
            <a:avLst/>
          </a:prstGeom>
          <a:noFill/>
        </p:spPr>
        <p:txBody>
          <a:bodyPr wrap="square" rtlCol="0">
            <a:spAutoFit/>
          </a:bodyPr>
          <a:lstStyle/>
          <a:p>
            <a:pPr algn="ctr"/>
            <a:r>
              <a:rPr lang="en-US" sz="1200" dirty="0">
                <a:solidFill>
                  <a:srgbClr val="00B0F0"/>
                </a:solidFill>
              </a:rPr>
              <a:t>Radio button</a:t>
            </a:r>
          </a:p>
        </p:txBody>
      </p:sp>
    </p:spTree>
    <p:extLst>
      <p:ext uri="{BB962C8B-B14F-4D97-AF65-F5344CB8AC3E}">
        <p14:creationId xmlns:p14="http://schemas.microsoft.com/office/powerpoint/2010/main" val="203942979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 Forms – The &lt;input&gt; Element </a:t>
            </a:r>
            <a:endParaRPr lang="en-US" dirty="0"/>
          </a:p>
        </p:txBody>
      </p:sp>
      <p:sp>
        <p:nvSpPr>
          <p:cNvPr id="3" name="Content Placeholder 2"/>
          <p:cNvSpPr>
            <a:spLocks noGrp="1"/>
          </p:cNvSpPr>
          <p:nvPr>
            <p:ph idx="1"/>
          </p:nvPr>
        </p:nvSpPr>
        <p:spPr/>
        <p:txBody>
          <a:bodyPr/>
          <a:lstStyle/>
          <a:p>
            <a:r>
              <a:rPr lang="en-US"/>
              <a:t>The Submit Button</a:t>
            </a:r>
          </a:p>
          <a:p>
            <a:pPr lvl="1"/>
            <a:r>
              <a:rPr lang="en-US"/>
              <a:t>&lt;input type="submit"&gt; defines a button for submitting a form.</a:t>
            </a:r>
            <a:endParaRPr lang="en-US" dirty="0"/>
          </a:p>
        </p:txBody>
      </p:sp>
      <p:pic>
        <p:nvPicPr>
          <p:cNvPr id="4" name="Picture 3"/>
          <p:cNvPicPr>
            <a:picLocks noChangeAspect="1"/>
          </p:cNvPicPr>
          <p:nvPr/>
        </p:nvPicPr>
        <p:blipFill>
          <a:blip r:embed="rId2"/>
          <a:stretch>
            <a:fillRect/>
          </a:stretch>
        </p:blipFill>
        <p:spPr>
          <a:xfrm>
            <a:off x="1336531" y="2124976"/>
            <a:ext cx="6683952" cy="3007066"/>
          </a:xfrm>
          <a:prstGeom prst="rect">
            <a:avLst/>
          </a:prstGeom>
        </p:spPr>
      </p:pic>
      <p:sp>
        <p:nvSpPr>
          <p:cNvPr id="5" name="Rectangle 4"/>
          <p:cNvSpPr/>
          <p:nvPr/>
        </p:nvSpPr>
        <p:spPr bwMode="auto">
          <a:xfrm>
            <a:off x="1482436" y="3893127"/>
            <a:ext cx="2244438" cy="235528"/>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bwMode="auto">
          <a:xfrm>
            <a:off x="4738255" y="3158836"/>
            <a:ext cx="512618" cy="332509"/>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8" name="TextBox 7"/>
          <p:cNvSpPr txBox="1"/>
          <p:nvPr/>
        </p:nvSpPr>
        <p:spPr>
          <a:xfrm>
            <a:off x="2924246" y="5403273"/>
            <a:ext cx="2951019" cy="307777"/>
          </a:xfrm>
          <a:prstGeom prst="rect">
            <a:avLst/>
          </a:prstGeom>
          <a:noFill/>
        </p:spPr>
        <p:txBody>
          <a:bodyPr wrap="square" rtlCol="0">
            <a:spAutoFit/>
          </a:bodyPr>
          <a:lstStyle/>
          <a:p>
            <a:pPr algn="ctr"/>
            <a:r>
              <a:rPr lang="en-US" sz="1400" dirty="0">
                <a:solidFill>
                  <a:srgbClr val="00B0F0"/>
                </a:solidFill>
              </a:rPr>
              <a:t>Form – submit button </a:t>
            </a:r>
          </a:p>
        </p:txBody>
      </p:sp>
    </p:spTree>
    <p:extLst>
      <p:ext uri="{BB962C8B-B14F-4D97-AF65-F5344CB8AC3E}">
        <p14:creationId xmlns:p14="http://schemas.microsoft.com/office/powerpoint/2010/main" val="273038466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 Forms – The &lt;input&gt; Element </a:t>
            </a:r>
            <a:endParaRPr lang="en-US" dirty="0"/>
          </a:p>
        </p:txBody>
      </p:sp>
      <p:sp>
        <p:nvSpPr>
          <p:cNvPr id="3" name="Content Placeholder 2"/>
          <p:cNvSpPr>
            <a:spLocks noGrp="1"/>
          </p:cNvSpPr>
          <p:nvPr>
            <p:ph idx="1"/>
          </p:nvPr>
        </p:nvSpPr>
        <p:spPr/>
        <p:txBody>
          <a:bodyPr/>
          <a:lstStyle/>
          <a:p>
            <a:r>
              <a:rPr lang="en-US"/>
              <a:t>Input Type: password</a:t>
            </a:r>
          </a:p>
          <a:p>
            <a:pPr lvl="1"/>
            <a:r>
              <a:rPr lang="en-US"/>
              <a:t>&lt;input type="password"&gt; defines a password field</a:t>
            </a:r>
            <a:endParaRPr lang="en-US" dirty="0"/>
          </a:p>
        </p:txBody>
      </p:sp>
      <p:pic>
        <p:nvPicPr>
          <p:cNvPr id="4" name="Picture 3"/>
          <p:cNvPicPr>
            <a:picLocks noChangeAspect="1"/>
          </p:cNvPicPr>
          <p:nvPr/>
        </p:nvPicPr>
        <p:blipFill>
          <a:blip r:embed="rId3"/>
          <a:stretch>
            <a:fillRect/>
          </a:stretch>
        </p:blipFill>
        <p:spPr>
          <a:xfrm>
            <a:off x="439521" y="2220386"/>
            <a:ext cx="8336179" cy="3482314"/>
          </a:xfrm>
          <a:prstGeom prst="rect">
            <a:avLst/>
          </a:prstGeom>
        </p:spPr>
      </p:pic>
      <p:sp>
        <p:nvSpPr>
          <p:cNvPr id="5" name="Rectangle 4"/>
          <p:cNvSpPr/>
          <p:nvPr/>
        </p:nvSpPr>
        <p:spPr bwMode="auto">
          <a:xfrm>
            <a:off x="554322" y="3961543"/>
            <a:ext cx="3380369" cy="485766"/>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bwMode="auto">
          <a:xfrm>
            <a:off x="4607610" y="2976182"/>
            <a:ext cx="1474535" cy="570581"/>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8" name="TextBox 7"/>
          <p:cNvSpPr txBox="1"/>
          <p:nvPr/>
        </p:nvSpPr>
        <p:spPr>
          <a:xfrm>
            <a:off x="2905196" y="5548811"/>
            <a:ext cx="2951019" cy="307777"/>
          </a:xfrm>
          <a:prstGeom prst="rect">
            <a:avLst/>
          </a:prstGeom>
          <a:noFill/>
        </p:spPr>
        <p:txBody>
          <a:bodyPr wrap="square" rtlCol="0">
            <a:spAutoFit/>
          </a:bodyPr>
          <a:lstStyle/>
          <a:p>
            <a:pPr algn="ctr"/>
            <a:r>
              <a:rPr lang="en-US" sz="1400" dirty="0">
                <a:solidFill>
                  <a:srgbClr val="00B0F0"/>
                </a:solidFill>
              </a:rPr>
              <a:t>Form – password input</a:t>
            </a:r>
          </a:p>
        </p:txBody>
      </p:sp>
    </p:spTree>
    <p:extLst>
      <p:ext uri="{BB962C8B-B14F-4D97-AF65-F5344CB8AC3E}">
        <p14:creationId xmlns:p14="http://schemas.microsoft.com/office/powerpoint/2010/main" val="267202523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 Forms – The &lt;input&gt; Element </a:t>
            </a:r>
            <a:endParaRPr lang="en-US" dirty="0"/>
          </a:p>
        </p:txBody>
      </p:sp>
      <p:sp>
        <p:nvSpPr>
          <p:cNvPr id="3" name="Content Placeholder 2"/>
          <p:cNvSpPr>
            <a:spLocks noGrp="1"/>
          </p:cNvSpPr>
          <p:nvPr>
            <p:ph idx="1"/>
          </p:nvPr>
        </p:nvSpPr>
        <p:spPr/>
        <p:txBody>
          <a:bodyPr/>
          <a:lstStyle/>
          <a:p>
            <a:r>
              <a:rPr lang="en-US"/>
              <a:t>Input Type: checkbox</a:t>
            </a:r>
          </a:p>
          <a:p>
            <a:pPr lvl="1"/>
            <a:r>
              <a:rPr lang="en-US"/>
              <a:t>&lt;input type="checkbox"&gt; defines a checkbox.</a:t>
            </a:r>
          </a:p>
          <a:p>
            <a:pPr lvl="1"/>
            <a:r>
              <a:rPr lang="en-US"/>
              <a:t>Checkboxes let a user select ZERO or MORE options of a limited number of choices.</a:t>
            </a:r>
            <a:endParaRPr lang="en-US" dirty="0"/>
          </a:p>
        </p:txBody>
      </p:sp>
      <p:pic>
        <p:nvPicPr>
          <p:cNvPr id="4" name="Picture 3"/>
          <p:cNvPicPr>
            <a:picLocks noChangeAspect="1"/>
          </p:cNvPicPr>
          <p:nvPr/>
        </p:nvPicPr>
        <p:blipFill>
          <a:blip r:embed="rId3"/>
          <a:stretch>
            <a:fillRect/>
          </a:stretch>
        </p:blipFill>
        <p:spPr>
          <a:xfrm>
            <a:off x="637309" y="2829784"/>
            <a:ext cx="6029326" cy="3303022"/>
          </a:xfrm>
          <a:prstGeom prst="rect">
            <a:avLst/>
          </a:prstGeom>
        </p:spPr>
      </p:pic>
      <p:sp>
        <p:nvSpPr>
          <p:cNvPr id="5" name="Rectangle 4"/>
          <p:cNvSpPr/>
          <p:nvPr/>
        </p:nvSpPr>
        <p:spPr bwMode="auto">
          <a:xfrm>
            <a:off x="637309" y="4173951"/>
            <a:ext cx="3906982" cy="924522"/>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bwMode="auto">
          <a:xfrm>
            <a:off x="4793812" y="3262816"/>
            <a:ext cx="1163643" cy="588747"/>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7" name="TextBox 6"/>
          <p:cNvSpPr txBox="1"/>
          <p:nvPr/>
        </p:nvSpPr>
        <p:spPr>
          <a:xfrm>
            <a:off x="2886146" y="5978917"/>
            <a:ext cx="2951019" cy="307777"/>
          </a:xfrm>
          <a:prstGeom prst="rect">
            <a:avLst/>
          </a:prstGeom>
          <a:noFill/>
        </p:spPr>
        <p:txBody>
          <a:bodyPr wrap="square" rtlCol="0">
            <a:spAutoFit/>
          </a:bodyPr>
          <a:lstStyle/>
          <a:p>
            <a:pPr algn="ctr"/>
            <a:r>
              <a:rPr lang="en-US" sz="1400" dirty="0">
                <a:solidFill>
                  <a:srgbClr val="00B0F0"/>
                </a:solidFill>
              </a:rPr>
              <a:t>Form – checkbox input</a:t>
            </a:r>
          </a:p>
        </p:txBody>
      </p:sp>
    </p:spTree>
    <p:extLst>
      <p:ext uri="{BB962C8B-B14F-4D97-AF65-F5344CB8AC3E}">
        <p14:creationId xmlns:p14="http://schemas.microsoft.com/office/powerpoint/2010/main" val="366955844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 Forms – The &lt;input&gt; Element </a:t>
            </a:r>
            <a:endParaRPr lang="en-US" dirty="0"/>
          </a:p>
        </p:txBody>
      </p:sp>
      <p:sp>
        <p:nvSpPr>
          <p:cNvPr id="3" name="Content Placeholder 2"/>
          <p:cNvSpPr>
            <a:spLocks noGrp="1"/>
          </p:cNvSpPr>
          <p:nvPr>
            <p:ph idx="1"/>
          </p:nvPr>
        </p:nvSpPr>
        <p:spPr/>
        <p:txBody>
          <a:bodyPr/>
          <a:lstStyle/>
          <a:p>
            <a:r>
              <a:rPr lang="en-US" dirty="0"/>
              <a:t>Input Type: email</a:t>
            </a:r>
          </a:p>
          <a:p>
            <a:pPr lvl="1"/>
            <a:r>
              <a:rPr lang="en-US" dirty="0"/>
              <a:t>The &lt;input type="email"&gt; is used for input fields that should contain an e-mail address.</a:t>
            </a:r>
          </a:p>
          <a:p>
            <a:pPr lvl="1"/>
            <a:r>
              <a:rPr lang="en-US" dirty="0"/>
              <a:t>Depending on browser support, the e-mail address can be automatically validated when submitted.</a:t>
            </a:r>
          </a:p>
          <a:p>
            <a:pPr lvl="1"/>
            <a:endParaRPr lang="en-US" dirty="0"/>
          </a:p>
          <a:p>
            <a:endParaRPr lang="en-US" dirty="0"/>
          </a:p>
        </p:txBody>
      </p:sp>
      <p:pic>
        <p:nvPicPr>
          <p:cNvPr id="4" name="Picture 3"/>
          <p:cNvPicPr>
            <a:picLocks noChangeAspect="1"/>
          </p:cNvPicPr>
          <p:nvPr/>
        </p:nvPicPr>
        <p:blipFill>
          <a:blip r:embed="rId3"/>
          <a:stretch>
            <a:fillRect/>
          </a:stretch>
        </p:blipFill>
        <p:spPr>
          <a:xfrm>
            <a:off x="455612" y="2938563"/>
            <a:ext cx="8320088" cy="3182547"/>
          </a:xfrm>
          <a:prstGeom prst="rect">
            <a:avLst/>
          </a:prstGeom>
        </p:spPr>
      </p:pic>
      <p:sp>
        <p:nvSpPr>
          <p:cNvPr id="5" name="Rectangle 4"/>
          <p:cNvSpPr/>
          <p:nvPr/>
        </p:nvSpPr>
        <p:spPr bwMode="auto">
          <a:xfrm>
            <a:off x="455613" y="4222491"/>
            <a:ext cx="3354388" cy="432635"/>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bwMode="auto">
          <a:xfrm>
            <a:off x="4752108" y="3394364"/>
            <a:ext cx="1828801" cy="334831"/>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7" name="TextBox 6"/>
          <p:cNvSpPr txBox="1"/>
          <p:nvPr/>
        </p:nvSpPr>
        <p:spPr>
          <a:xfrm>
            <a:off x="2886146" y="5978917"/>
            <a:ext cx="2951019" cy="307777"/>
          </a:xfrm>
          <a:prstGeom prst="rect">
            <a:avLst/>
          </a:prstGeom>
          <a:noFill/>
        </p:spPr>
        <p:txBody>
          <a:bodyPr wrap="square" rtlCol="0">
            <a:spAutoFit/>
          </a:bodyPr>
          <a:lstStyle/>
          <a:p>
            <a:pPr algn="ctr"/>
            <a:r>
              <a:rPr lang="en-US" sz="1400" dirty="0">
                <a:solidFill>
                  <a:srgbClr val="00B0F0"/>
                </a:solidFill>
              </a:rPr>
              <a:t>Form – email input</a:t>
            </a:r>
          </a:p>
        </p:txBody>
      </p:sp>
    </p:spTree>
    <p:extLst>
      <p:ext uri="{BB962C8B-B14F-4D97-AF65-F5344CB8AC3E}">
        <p14:creationId xmlns:p14="http://schemas.microsoft.com/office/powerpoint/2010/main" val="89388678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Form: Drop-down and Text Area</a:t>
            </a:r>
          </a:p>
        </p:txBody>
      </p:sp>
      <p:sp>
        <p:nvSpPr>
          <p:cNvPr id="3" name="Content Placeholder 2"/>
          <p:cNvSpPr>
            <a:spLocks noGrp="1"/>
          </p:cNvSpPr>
          <p:nvPr>
            <p:ph idx="1"/>
          </p:nvPr>
        </p:nvSpPr>
        <p:spPr>
          <a:xfrm>
            <a:off x="366713" y="1412532"/>
            <a:ext cx="8408987" cy="276999"/>
          </a:xfrm>
        </p:spPr>
        <p:txBody>
          <a:bodyPr/>
          <a:lstStyle/>
          <a:p>
            <a:pPr marL="0" indent="0">
              <a:buNone/>
            </a:pPr>
            <a:r>
              <a:rPr lang="en-US" b="1"/>
              <a:t>&lt;select&gt;</a:t>
            </a:r>
            <a:r>
              <a:rPr lang="en-US"/>
              <a:t> element defines a </a:t>
            </a:r>
            <a:r>
              <a:rPr lang="en-US" b="1"/>
              <a:t>drop-down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55" y="1819275"/>
            <a:ext cx="4851438"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71329" y="3503711"/>
            <a:ext cx="1956391" cy="307777"/>
          </a:xfrm>
          <a:prstGeom prst="rect">
            <a:avLst/>
          </a:prstGeom>
          <a:noFill/>
        </p:spPr>
        <p:txBody>
          <a:bodyPr wrap="square" rtlCol="0">
            <a:spAutoFit/>
          </a:bodyPr>
          <a:lstStyle/>
          <a:p>
            <a:pPr algn="ctr"/>
            <a:r>
              <a:rPr lang="en-US" sz="1400">
                <a:solidFill>
                  <a:srgbClr val="00B0F0"/>
                </a:solidFill>
              </a:rPr>
              <a:t>Drop-down example</a:t>
            </a:r>
          </a:p>
        </p:txBody>
      </p:sp>
      <p:sp>
        <p:nvSpPr>
          <p:cNvPr id="5" name="TextBox 4"/>
          <p:cNvSpPr txBox="1"/>
          <p:nvPr/>
        </p:nvSpPr>
        <p:spPr>
          <a:xfrm>
            <a:off x="340243" y="4065564"/>
            <a:ext cx="7145078" cy="400110"/>
          </a:xfrm>
          <a:prstGeom prst="rect">
            <a:avLst/>
          </a:prstGeom>
          <a:noFill/>
        </p:spPr>
        <p:txBody>
          <a:bodyPr wrap="square" rtlCol="0">
            <a:spAutoFit/>
          </a:bodyPr>
          <a:lstStyle/>
          <a:p>
            <a:r>
              <a:rPr lang="en-US" sz="2000" b="1"/>
              <a:t>&lt;textarea&gt;</a:t>
            </a:r>
            <a:r>
              <a:rPr lang="en-US" sz="2000"/>
              <a:t> element defines a multi-line input field</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655" y="4644434"/>
            <a:ext cx="43434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04752" y="5635760"/>
            <a:ext cx="1956391" cy="307777"/>
          </a:xfrm>
          <a:prstGeom prst="rect">
            <a:avLst/>
          </a:prstGeom>
          <a:noFill/>
        </p:spPr>
        <p:txBody>
          <a:bodyPr wrap="square" rtlCol="0">
            <a:spAutoFit/>
          </a:bodyPr>
          <a:lstStyle/>
          <a:p>
            <a:pPr algn="ctr"/>
            <a:r>
              <a:rPr lang="en-US" sz="1400">
                <a:solidFill>
                  <a:srgbClr val="00B0F0"/>
                </a:solidFill>
              </a:rPr>
              <a:t>textarea example</a:t>
            </a:r>
          </a:p>
        </p:txBody>
      </p:sp>
    </p:spTree>
    <p:extLst>
      <p:ext uri="{BB962C8B-B14F-4D97-AF65-F5344CB8AC3E}">
        <p14:creationId xmlns:p14="http://schemas.microsoft.com/office/powerpoint/2010/main" val="7643420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3375601219"/>
              </p:ext>
            </p:extLst>
          </p:nvPr>
        </p:nvGraphicFramePr>
        <p:xfrm>
          <a:off x="4629151" y="1295398"/>
          <a:ext cx="4186236" cy="4188285"/>
        </p:xfrm>
        <a:graphic>
          <a:graphicData uri="http://schemas.openxmlformats.org/drawingml/2006/table">
            <a:tbl>
              <a:tblPr firstRow="1" bandRow="1">
                <a:tableStyleId>{5C22544A-7EE6-4342-B048-85BDC9FD1C3A}</a:tableStyleId>
              </a:tblPr>
              <a:tblGrid>
                <a:gridCol w="618617">
                  <a:extLst>
                    <a:ext uri="{9D8B030D-6E8A-4147-A177-3AD203B41FA5}">
                      <a16:colId xmlns:a16="http://schemas.microsoft.com/office/drawing/2014/main" val="20000"/>
                    </a:ext>
                  </a:extLst>
                </a:gridCol>
                <a:gridCol w="3044339">
                  <a:extLst>
                    <a:ext uri="{9D8B030D-6E8A-4147-A177-3AD203B41FA5}">
                      <a16:colId xmlns:a16="http://schemas.microsoft.com/office/drawing/2014/main" val="20001"/>
                    </a:ext>
                  </a:extLst>
                </a:gridCol>
                <a:gridCol w="523280">
                  <a:extLst>
                    <a:ext uri="{9D8B030D-6E8A-4147-A177-3AD203B41FA5}">
                      <a16:colId xmlns:a16="http://schemas.microsoft.com/office/drawing/2014/main" val="20002"/>
                    </a:ext>
                  </a:extLst>
                </a:gridCol>
              </a:tblGrid>
              <a:tr h="465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mn-lt"/>
                          <a:ea typeface="+mn-ea"/>
                          <a:cs typeface="+mn-cs"/>
                        </a:rPr>
                        <a:t>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Bold" pitchFamily="34" charset="0"/>
                          <a:ea typeface="+mn-ea"/>
                          <a:cs typeface="Arial Bold" pitchFamily="34" charset="0"/>
                        </a:rPr>
                        <a:t>Introduction to HTML</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5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II.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Bold" pitchFamily="34" charset="0"/>
                          <a:ea typeface="+mn-ea"/>
                          <a:cs typeface="Arial Bold" pitchFamily="34" charset="0"/>
                        </a:rPr>
                        <a:t>HTML Working with text</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5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III.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Bold" pitchFamily="34" charset="0"/>
                          <a:ea typeface="+mn-ea"/>
                          <a:cs typeface="Arial Bold" pitchFamily="34" charset="0"/>
                        </a:rPr>
                        <a:t>HTML links</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5365">
                <a:tc>
                  <a:txBody>
                    <a:bodyPr/>
                    <a:lstStyle/>
                    <a:p>
                      <a:r>
                        <a:rPr lang="en-US" sz="1400" b="1" dirty="0">
                          <a:solidFill>
                            <a:srgbClr val="FF0000"/>
                          </a:solidFill>
                        </a:rPr>
                        <a:t>IV.</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Bold" pitchFamily="34" charset="0"/>
                          <a:ea typeface="+mn-ea"/>
                          <a:cs typeface="Arial Bold" pitchFamily="34" charset="0"/>
                        </a:rPr>
                        <a:t>HTML Images</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5365">
                <a:tc>
                  <a:txBody>
                    <a:bodyPr/>
                    <a:lstStyle/>
                    <a:p>
                      <a:r>
                        <a:rPr lang="en-US" sz="1400" b="1" dirty="0">
                          <a:solidFill>
                            <a:srgbClr val="FF0000"/>
                          </a:solidFill>
                        </a:rPr>
                        <a:t>V.</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Bold" pitchFamily="34" charset="0"/>
                          <a:ea typeface="+mn-ea"/>
                          <a:cs typeface="Arial Bold" pitchFamily="34" charset="0"/>
                        </a:rPr>
                        <a:t>HTML Lists</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5365">
                <a:tc>
                  <a:txBody>
                    <a:bodyPr/>
                    <a:lstStyle/>
                    <a:p>
                      <a:r>
                        <a:rPr lang="en-US" sz="1400" b="1" dirty="0">
                          <a:solidFill>
                            <a:srgbClr val="FF0000"/>
                          </a:solidFill>
                        </a:rPr>
                        <a:t>VI.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Bold" pitchFamily="34" charset="0"/>
                          <a:ea typeface="+mn-ea"/>
                          <a:cs typeface="Arial Bold" pitchFamily="34" charset="0"/>
                        </a:rPr>
                        <a:t>HTML Talbes</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65365">
                <a:tc>
                  <a:txBody>
                    <a:bodyPr/>
                    <a:lstStyle/>
                    <a:p>
                      <a:r>
                        <a:rPr lang="en-US" sz="1400" b="1" dirty="0">
                          <a:solidFill>
                            <a:srgbClr val="FF0000"/>
                          </a:solidFill>
                        </a:rPr>
                        <a:t>VII.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Bold" pitchFamily="34" charset="0"/>
                          <a:ea typeface="+mn-ea"/>
                          <a:cs typeface="Arial Bold" pitchFamily="34" charset="0"/>
                        </a:rPr>
                        <a:t>HTML Forms</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5365">
                <a:tc>
                  <a:txBody>
                    <a:bodyPr/>
                    <a:lstStyle/>
                    <a:p>
                      <a:r>
                        <a:rPr lang="en-US" sz="1400" b="1">
                          <a:solidFill>
                            <a:srgbClr val="FF0000"/>
                          </a:solidFill>
                        </a:rPr>
                        <a:t>VIII.</a:t>
                      </a:r>
                      <a:endParaRPr lang="en-US" sz="1400" b="1" dirty="0">
                        <a:solidFill>
                          <a:srgbClr val="FF0000"/>
                        </a:solidFill>
                      </a:endParaRP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dirty="0">
                          <a:ln>
                            <a:noFill/>
                          </a:ln>
                          <a:solidFill>
                            <a:srgbClr val="000000"/>
                          </a:solidFill>
                          <a:effectLst/>
                          <a:uLnTx/>
                          <a:uFillTx/>
                          <a:latin typeface="Arial Bold" pitchFamily="34" charset="0"/>
                          <a:ea typeface="+mn-ea"/>
                          <a:cs typeface="Arial Bold" pitchFamily="34" charset="0"/>
                        </a:rPr>
                        <a:t>Styling HTML with CSS</a:t>
                      </a:r>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65365">
                <a:tc>
                  <a:txBody>
                    <a:bodyPr/>
                    <a:lstStyle/>
                    <a:p>
                      <a:r>
                        <a:rPr lang="en-US" sz="1400" b="1">
                          <a:solidFill>
                            <a:srgbClr val="FF0000"/>
                          </a:solidFill>
                        </a:rPr>
                        <a:t>IX.</a:t>
                      </a:r>
                      <a:endParaRPr lang="en-US" sz="1400" b="1" dirty="0">
                        <a:solidFill>
                          <a:srgbClr val="FF0000"/>
                        </a:solidFill>
                      </a:endParaRP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dirty="0">
                          <a:ln>
                            <a:noFill/>
                          </a:ln>
                          <a:solidFill>
                            <a:srgbClr val="000000"/>
                          </a:solidFill>
                          <a:effectLst/>
                          <a:uLnTx/>
                          <a:uFillTx/>
                          <a:latin typeface="Arial Bold" pitchFamily="34" charset="0"/>
                          <a:ea typeface="+mn-ea"/>
                          <a:cs typeface="Arial Bold" pitchFamily="34" charset="0"/>
                        </a:rPr>
                        <a:t>Introduce to HTML5/CSS3</a:t>
                      </a:r>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8225" name="Title 13"/>
          <p:cNvSpPr>
            <a:spLocks noGrp="1"/>
          </p:cNvSpPr>
          <p:nvPr>
            <p:ph type="title"/>
          </p:nvPr>
        </p:nvSpPr>
        <p:spPr/>
        <p:txBody>
          <a:bodyPr/>
          <a:lstStyle/>
          <a:p>
            <a:r>
              <a:rPr lang="en-US" altLang="en-US"/>
              <a:t>Agenda</a:t>
            </a:r>
          </a:p>
        </p:txBody>
      </p:sp>
    </p:spTree>
    <p:extLst>
      <p:ext uri="{BB962C8B-B14F-4D97-AF65-F5344CB8AC3E}">
        <p14:creationId xmlns:p14="http://schemas.microsoft.com/office/powerpoint/2010/main" val="2887323642"/>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013200" y="3697288"/>
            <a:ext cx="4579938" cy="723900"/>
          </a:xfrm>
        </p:spPr>
        <p:txBody>
          <a:bodyPr/>
          <a:lstStyle/>
          <a:p>
            <a:r>
              <a:rPr lang="en-US" dirty="0"/>
              <a:t>Styling HTML with CSS</a:t>
            </a:r>
            <a:endParaRPr lang="en-US" altLang="en-US" dirty="0"/>
          </a:p>
        </p:txBody>
      </p:sp>
      <p:sp>
        <p:nvSpPr>
          <p:cNvPr id="15363" name="Subtitle 2"/>
          <p:cNvSpPr>
            <a:spLocks noGrp="1"/>
          </p:cNvSpPr>
          <p:nvPr>
            <p:ph type="subTitle" idx="1"/>
          </p:nvPr>
        </p:nvSpPr>
        <p:spPr>
          <a:xfrm>
            <a:off x="5232400" y="4595813"/>
            <a:ext cx="3368675" cy="193675"/>
          </a:xfrm>
        </p:spPr>
        <p:txBody>
          <a:bodyPr/>
          <a:lstStyle/>
          <a:p>
            <a:endParaRPr lang="en-US"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HTML with CSS</a:t>
            </a:r>
            <a:br>
              <a:rPr lang="en-US" dirty="0"/>
            </a:br>
            <a:endParaRPr lang="en-US" dirty="0"/>
          </a:p>
        </p:txBody>
      </p:sp>
      <p:sp>
        <p:nvSpPr>
          <p:cNvPr id="3" name="Content Placeholder 2"/>
          <p:cNvSpPr>
            <a:spLocks noGrp="1"/>
          </p:cNvSpPr>
          <p:nvPr>
            <p:ph idx="1"/>
          </p:nvPr>
        </p:nvSpPr>
        <p:spPr/>
        <p:txBody>
          <a:bodyPr/>
          <a:lstStyle/>
          <a:p>
            <a:r>
              <a:rPr lang="en-US"/>
              <a:t>CSS stands for Cascading Style Sheets</a:t>
            </a:r>
          </a:p>
          <a:p>
            <a:r>
              <a:rPr lang="en-US"/>
              <a:t>Styling can be added to HTML elements in 3 ways:</a:t>
            </a:r>
          </a:p>
          <a:p>
            <a:pPr lvl="1"/>
            <a:r>
              <a:rPr lang="en-US"/>
              <a:t>Inline - using a style attribute in HTML elements</a:t>
            </a:r>
          </a:p>
          <a:p>
            <a:pPr lvl="1"/>
            <a:r>
              <a:rPr lang="en-US"/>
              <a:t>Internal - using a &lt;style&gt; element in the HTML &lt;head&gt; section</a:t>
            </a:r>
          </a:p>
          <a:p>
            <a:pPr lvl="1"/>
            <a:r>
              <a:rPr lang="en-US"/>
              <a:t>External - using one or more external CSS files</a:t>
            </a:r>
          </a:p>
          <a:p>
            <a:r>
              <a:rPr lang="en-US"/>
              <a:t>The most common way to add styling, is to keep the styles in separate CSS files.</a:t>
            </a:r>
            <a:endParaRPr lang="en-US" dirty="0"/>
          </a:p>
        </p:txBody>
      </p:sp>
    </p:spTree>
    <p:extLst>
      <p:ext uri="{BB962C8B-B14F-4D97-AF65-F5344CB8AC3E}">
        <p14:creationId xmlns:p14="http://schemas.microsoft.com/office/powerpoint/2010/main" val="267840054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Styling HTML with CSS</a:t>
            </a:r>
            <a:br>
              <a:rPr lang="en-US"/>
            </a:br>
            <a:endParaRPr lang="en-US" dirty="0"/>
          </a:p>
        </p:txBody>
      </p:sp>
      <p:sp>
        <p:nvSpPr>
          <p:cNvPr id="3" name="Content Placeholder 2"/>
          <p:cNvSpPr>
            <a:spLocks noGrp="1"/>
          </p:cNvSpPr>
          <p:nvPr>
            <p:ph idx="1"/>
          </p:nvPr>
        </p:nvSpPr>
        <p:spPr/>
        <p:txBody>
          <a:bodyPr/>
          <a:lstStyle/>
          <a:p>
            <a:r>
              <a:rPr lang="en-US"/>
              <a:t>Inline Styling (Inline CSS)</a:t>
            </a:r>
          </a:p>
          <a:p>
            <a:pPr lvl="1"/>
            <a:r>
              <a:rPr lang="en-US"/>
              <a:t>Inline styling is used to apply a unique style to a single HTML element:</a:t>
            </a:r>
          </a:p>
          <a:p>
            <a:pPr lvl="1"/>
            <a:r>
              <a:rPr lang="en-US"/>
              <a:t>Inline styling uses the style attribute.</a:t>
            </a:r>
          </a:p>
          <a:p>
            <a:pPr lvl="1"/>
            <a:r>
              <a:rPr lang="en-US"/>
              <a:t>This example changes the text color of the &lt;h1&gt; element to blue:</a:t>
            </a:r>
          </a:p>
          <a:p>
            <a:endParaRPr lang="en-US" dirty="0"/>
          </a:p>
        </p:txBody>
      </p:sp>
      <p:pic>
        <p:nvPicPr>
          <p:cNvPr id="4" name="Picture 3"/>
          <p:cNvPicPr>
            <a:picLocks noChangeAspect="1"/>
          </p:cNvPicPr>
          <p:nvPr/>
        </p:nvPicPr>
        <p:blipFill>
          <a:blip r:embed="rId3"/>
          <a:stretch>
            <a:fillRect/>
          </a:stretch>
        </p:blipFill>
        <p:spPr>
          <a:xfrm>
            <a:off x="366713" y="3021157"/>
            <a:ext cx="7991475" cy="2228850"/>
          </a:xfrm>
          <a:prstGeom prst="rect">
            <a:avLst/>
          </a:prstGeom>
        </p:spPr>
      </p:pic>
      <p:sp>
        <p:nvSpPr>
          <p:cNvPr id="6" name="TextBox 5"/>
          <p:cNvSpPr txBox="1"/>
          <p:nvPr/>
        </p:nvSpPr>
        <p:spPr>
          <a:xfrm>
            <a:off x="3095696" y="5521717"/>
            <a:ext cx="2951019" cy="307777"/>
          </a:xfrm>
          <a:prstGeom prst="rect">
            <a:avLst/>
          </a:prstGeom>
          <a:noFill/>
        </p:spPr>
        <p:txBody>
          <a:bodyPr wrap="square" rtlCol="0">
            <a:spAutoFit/>
          </a:bodyPr>
          <a:lstStyle/>
          <a:p>
            <a:pPr algn="ctr"/>
            <a:r>
              <a:rPr lang="en-US" sz="1400" dirty="0">
                <a:solidFill>
                  <a:srgbClr val="00B0F0"/>
                </a:solidFill>
              </a:rPr>
              <a:t>Inline Styling</a:t>
            </a:r>
          </a:p>
        </p:txBody>
      </p:sp>
    </p:spTree>
    <p:extLst>
      <p:ext uri="{BB962C8B-B14F-4D97-AF65-F5344CB8AC3E}">
        <p14:creationId xmlns:p14="http://schemas.microsoft.com/office/powerpoint/2010/main" val="190671641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Styling HTML with CSS</a:t>
            </a:r>
            <a:endParaRPr lang="en-US" dirty="0"/>
          </a:p>
        </p:txBody>
      </p:sp>
      <p:sp>
        <p:nvSpPr>
          <p:cNvPr id="3" name="Content Placeholder 2"/>
          <p:cNvSpPr>
            <a:spLocks noGrp="1"/>
          </p:cNvSpPr>
          <p:nvPr>
            <p:ph idx="1"/>
          </p:nvPr>
        </p:nvSpPr>
        <p:spPr/>
        <p:txBody>
          <a:bodyPr/>
          <a:lstStyle/>
          <a:p>
            <a:r>
              <a:rPr lang="en-US"/>
              <a:t>Internal Styling (Internal CSS)</a:t>
            </a:r>
          </a:p>
          <a:p>
            <a:pPr lvl="1"/>
            <a:r>
              <a:rPr lang="en-US"/>
              <a:t>Internal styling is used to define a style for one HTML page.</a:t>
            </a:r>
          </a:p>
          <a:p>
            <a:pPr lvl="1"/>
            <a:r>
              <a:rPr lang="en-US"/>
              <a:t>Internal styling is defined in the &lt;head&gt; section of an HTML page, within a &lt;style&gt; element:</a:t>
            </a:r>
          </a:p>
          <a:p>
            <a:pPr lvl="1"/>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895819"/>
            <a:ext cx="6805613" cy="304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886146" y="5978917"/>
            <a:ext cx="2951019" cy="307777"/>
          </a:xfrm>
          <a:prstGeom prst="rect">
            <a:avLst/>
          </a:prstGeom>
          <a:noFill/>
        </p:spPr>
        <p:txBody>
          <a:bodyPr wrap="square" rtlCol="0">
            <a:spAutoFit/>
          </a:bodyPr>
          <a:lstStyle/>
          <a:p>
            <a:pPr algn="ctr"/>
            <a:r>
              <a:rPr lang="en-US" sz="1400" dirty="0">
                <a:solidFill>
                  <a:srgbClr val="00B0F0"/>
                </a:solidFill>
              </a:rPr>
              <a:t>Internal Styling</a:t>
            </a:r>
          </a:p>
        </p:txBody>
      </p:sp>
    </p:spTree>
    <p:extLst>
      <p:ext uri="{BB962C8B-B14F-4D97-AF65-F5344CB8AC3E}">
        <p14:creationId xmlns:p14="http://schemas.microsoft.com/office/powerpoint/2010/main" val="9750114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Styling HTML with CSS</a:t>
            </a:r>
          </a:p>
        </p:txBody>
      </p:sp>
      <p:sp>
        <p:nvSpPr>
          <p:cNvPr id="3" name="Content Placeholder 2"/>
          <p:cNvSpPr>
            <a:spLocks noGrp="1"/>
          </p:cNvSpPr>
          <p:nvPr>
            <p:ph idx="1"/>
          </p:nvPr>
        </p:nvSpPr>
        <p:spPr/>
        <p:txBody>
          <a:bodyPr/>
          <a:lstStyle/>
          <a:p>
            <a:r>
              <a:rPr lang="en-US"/>
              <a:t>External Styling (External CSS)</a:t>
            </a:r>
          </a:p>
          <a:p>
            <a:pPr lvl="1"/>
            <a:r>
              <a:rPr lang="en-US"/>
              <a:t>used to define the style for many pages.</a:t>
            </a:r>
          </a:p>
          <a:p>
            <a:pPr lvl="1"/>
            <a:r>
              <a:rPr lang="en-US"/>
              <a:t>Able to change the look of an entire web site by changing one file!</a:t>
            </a:r>
          </a:p>
          <a:p>
            <a:pPr lvl="1"/>
            <a:r>
              <a:rPr lang="en-US"/>
              <a:t>Use /* for begin comment and  */ for close comment.</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538413"/>
            <a:ext cx="73152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1363" y="3943350"/>
            <a:ext cx="30765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04850" y="5930205"/>
            <a:ext cx="2951019" cy="307777"/>
          </a:xfrm>
          <a:prstGeom prst="rect">
            <a:avLst/>
          </a:prstGeom>
          <a:noFill/>
        </p:spPr>
        <p:txBody>
          <a:bodyPr wrap="square" rtlCol="0">
            <a:spAutoFit/>
          </a:bodyPr>
          <a:lstStyle/>
          <a:p>
            <a:pPr algn="ctr"/>
            <a:r>
              <a:rPr lang="en-US" sz="1400" dirty="0">
                <a:solidFill>
                  <a:srgbClr val="00B0F0"/>
                </a:solidFill>
              </a:rPr>
              <a:t>External Styling</a:t>
            </a:r>
          </a:p>
        </p:txBody>
      </p:sp>
    </p:spTree>
    <p:extLst>
      <p:ext uri="{BB962C8B-B14F-4D97-AF65-F5344CB8AC3E}">
        <p14:creationId xmlns:p14="http://schemas.microsoft.com/office/powerpoint/2010/main" val="1342730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Styling HTML with CSS</a:t>
            </a:r>
          </a:p>
        </p:txBody>
      </p:sp>
      <p:sp>
        <p:nvSpPr>
          <p:cNvPr id="3" name="Content Placeholder 2"/>
          <p:cNvSpPr>
            <a:spLocks noGrp="1"/>
          </p:cNvSpPr>
          <p:nvPr>
            <p:ph idx="1"/>
          </p:nvPr>
        </p:nvSpPr>
        <p:spPr/>
        <p:txBody>
          <a:bodyPr/>
          <a:lstStyle/>
          <a:p>
            <a:r>
              <a:rPr lang="en-US"/>
              <a:t>The id Attribute</a:t>
            </a:r>
          </a:p>
          <a:p>
            <a:pPr lvl="1"/>
            <a:r>
              <a:rPr lang="en-US"/>
              <a:t>To define a special style for one special element:</a:t>
            </a:r>
          </a:p>
          <a:p>
            <a:pPr lvl="2"/>
            <a:r>
              <a:rPr lang="en-US"/>
              <a:t>Add an id attribute to the element: </a:t>
            </a:r>
          </a:p>
          <a:p>
            <a:pPr lvl="2"/>
            <a:r>
              <a:rPr lang="en-US"/>
              <a:t>Then define a different style for the (identified) element:</a:t>
            </a:r>
          </a:p>
          <a:p>
            <a:pPr lvl="1"/>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189" y="2161690"/>
            <a:ext cx="27717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2727168"/>
            <a:ext cx="5791200" cy="321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790574" y="3582351"/>
            <a:ext cx="1606261" cy="782188"/>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8" name="Rectangle 7"/>
          <p:cNvSpPr/>
          <p:nvPr/>
        </p:nvSpPr>
        <p:spPr bwMode="auto">
          <a:xfrm>
            <a:off x="790573" y="5209309"/>
            <a:ext cx="2202009" cy="193964"/>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9" name="Rectangle 8"/>
          <p:cNvSpPr/>
          <p:nvPr/>
        </p:nvSpPr>
        <p:spPr bwMode="auto">
          <a:xfrm>
            <a:off x="4913601" y="3981323"/>
            <a:ext cx="1404072" cy="383216"/>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1" name="TextBox 10"/>
          <p:cNvSpPr txBox="1"/>
          <p:nvPr/>
        </p:nvSpPr>
        <p:spPr>
          <a:xfrm>
            <a:off x="2886146" y="5978917"/>
            <a:ext cx="2951019" cy="307777"/>
          </a:xfrm>
          <a:prstGeom prst="rect">
            <a:avLst/>
          </a:prstGeom>
          <a:noFill/>
        </p:spPr>
        <p:txBody>
          <a:bodyPr wrap="square" rtlCol="0">
            <a:spAutoFit/>
          </a:bodyPr>
          <a:lstStyle/>
          <a:p>
            <a:pPr algn="ctr"/>
            <a:r>
              <a:rPr lang="en-US" sz="1400" dirty="0">
                <a:solidFill>
                  <a:srgbClr val="00B0F0"/>
                </a:solidFill>
              </a:rPr>
              <a:t>Id Attribute</a:t>
            </a:r>
          </a:p>
        </p:txBody>
      </p:sp>
    </p:spTree>
    <p:extLst>
      <p:ext uri="{BB962C8B-B14F-4D97-AF65-F5344CB8AC3E}">
        <p14:creationId xmlns:p14="http://schemas.microsoft.com/office/powerpoint/2010/main" val="190083290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Styling HTML with CSS</a:t>
            </a:r>
          </a:p>
        </p:txBody>
      </p:sp>
      <p:sp>
        <p:nvSpPr>
          <p:cNvPr id="3" name="Content Placeholder 2"/>
          <p:cNvSpPr>
            <a:spLocks noGrp="1"/>
          </p:cNvSpPr>
          <p:nvPr>
            <p:ph idx="1"/>
          </p:nvPr>
        </p:nvSpPr>
        <p:spPr/>
        <p:txBody>
          <a:bodyPr/>
          <a:lstStyle/>
          <a:p>
            <a:r>
              <a:rPr lang="en-US"/>
              <a:t>The class Attribute</a:t>
            </a:r>
          </a:p>
          <a:p>
            <a:pPr lvl="1"/>
            <a:r>
              <a:rPr lang="en-US"/>
              <a:t>To define a style for a special type (class) of elements:</a:t>
            </a:r>
          </a:p>
          <a:p>
            <a:pPr lvl="2"/>
            <a:r>
              <a:rPr lang="en-US"/>
              <a:t>add a class attribute to the element:</a:t>
            </a:r>
          </a:p>
          <a:p>
            <a:pPr lvl="2"/>
            <a:r>
              <a:rPr lang="en-US"/>
              <a:t>Define a different style for all elements with the specified class: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712281"/>
            <a:ext cx="5938838" cy="3426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628651" y="3588328"/>
            <a:ext cx="1504950" cy="609600"/>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6" name="Rectangle 5"/>
          <p:cNvSpPr/>
          <p:nvPr/>
        </p:nvSpPr>
        <p:spPr bwMode="auto">
          <a:xfrm>
            <a:off x="569118" y="5073975"/>
            <a:ext cx="3033064" cy="537116"/>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7" name="Rectangle 6"/>
          <p:cNvSpPr/>
          <p:nvPr/>
        </p:nvSpPr>
        <p:spPr bwMode="auto">
          <a:xfrm>
            <a:off x="4890654" y="3692237"/>
            <a:ext cx="1551709" cy="1011381"/>
          </a:xfrm>
          <a:prstGeom prst="rect">
            <a:avLst/>
          </a:prstGeom>
          <a:noFill/>
          <a:ln w="19050" cap="flat" cmpd="sng" algn="ctr">
            <a:solidFill>
              <a:srgbClr val="EE252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10" name="TextBox 9"/>
          <p:cNvSpPr txBox="1"/>
          <p:nvPr/>
        </p:nvSpPr>
        <p:spPr>
          <a:xfrm>
            <a:off x="2886146" y="5978917"/>
            <a:ext cx="2951019" cy="307777"/>
          </a:xfrm>
          <a:prstGeom prst="rect">
            <a:avLst/>
          </a:prstGeom>
          <a:noFill/>
        </p:spPr>
        <p:txBody>
          <a:bodyPr wrap="square" rtlCol="0">
            <a:spAutoFit/>
          </a:bodyPr>
          <a:lstStyle/>
          <a:p>
            <a:pPr algn="ctr"/>
            <a:r>
              <a:rPr lang="en-US" sz="1400" dirty="0">
                <a:solidFill>
                  <a:srgbClr val="00B0F0"/>
                </a:solidFill>
              </a:rPr>
              <a:t>class Attribute</a:t>
            </a:r>
          </a:p>
        </p:txBody>
      </p:sp>
    </p:spTree>
    <p:extLst>
      <p:ext uri="{BB962C8B-B14F-4D97-AF65-F5344CB8AC3E}">
        <p14:creationId xmlns:p14="http://schemas.microsoft.com/office/powerpoint/2010/main" val="87335601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175023473"/>
              </p:ext>
            </p:extLst>
          </p:nvPr>
        </p:nvGraphicFramePr>
        <p:xfrm>
          <a:off x="4629151" y="1295398"/>
          <a:ext cx="4186236" cy="4188285"/>
        </p:xfrm>
        <a:graphic>
          <a:graphicData uri="http://schemas.openxmlformats.org/drawingml/2006/table">
            <a:tbl>
              <a:tblPr firstRow="1" bandRow="1">
                <a:tableStyleId>{5C22544A-7EE6-4342-B048-85BDC9FD1C3A}</a:tableStyleId>
              </a:tblPr>
              <a:tblGrid>
                <a:gridCol w="618617">
                  <a:extLst>
                    <a:ext uri="{9D8B030D-6E8A-4147-A177-3AD203B41FA5}">
                      <a16:colId xmlns:a16="http://schemas.microsoft.com/office/drawing/2014/main" val="20000"/>
                    </a:ext>
                  </a:extLst>
                </a:gridCol>
                <a:gridCol w="3044339">
                  <a:extLst>
                    <a:ext uri="{9D8B030D-6E8A-4147-A177-3AD203B41FA5}">
                      <a16:colId xmlns:a16="http://schemas.microsoft.com/office/drawing/2014/main" val="20001"/>
                    </a:ext>
                  </a:extLst>
                </a:gridCol>
                <a:gridCol w="523280">
                  <a:extLst>
                    <a:ext uri="{9D8B030D-6E8A-4147-A177-3AD203B41FA5}">
                      <a16:colId xmlns:a16="http://schemas.microsoft.com/office/drawing/2014/main" val="20002"/>
                    </a:ext>
                  </a:extLst>
                </a:gridCol>
              </a:tblGrid>
              <a:tr h="465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mn-lt"/>
                          <a:ea typeface="+mn-ea"/>
                          <a:cs typeface="+mn-cs"/>
                        </a:rPr>
                        <a:t>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Bold" pitchFamily="34" charset="0"/>
                          <a:ea typeface="+mn-ea"/>
                          <a:cs typeface="Arial Bold" pitchFamily="34" charset="0"/>
                        </a:rPr>
                        <a:t>Introduction to HTML</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5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II.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Bold" pitchFamily="34" charset="0"/>
                          <a:ea typeface="+mn-ea"/>
                          <a:cs typeface="Arial Bold" pitchFamily="34" charset="0"/>
                        </a:rPr>
                        <a:t>HTML Working with text</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5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III.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Bold" pitchFamily="34" charset="0"/>
                          <a:ea typeface="+mn-ea"/>
                          <a:cs typeface="Arial Bold" pitchFamily="34" charset="0"/>
                        </a:rPr>
                        <a:t>HTML links</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5365">
                <a:tc>
                  <a:txBody>
                    <a:bodyPr/>
                    <a:lstStyle/>
                    <a:p>
                      <a:r>
                        <a:rPr lang="en-US" sz="1400" b="1" dirty="0">
                          <a:solidFill>
                            <a:srgbClr val="FF0000"/>
                          </a:solidFill>
                        </a:rPr>
                        <a:t>IV.</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Bold" pitchFamily="34" charset="0"/>
                          <a:ea typeface="+mn-ea"/>
                          <a:cs typeface="Arial Bold" pitchFamily="34" charset="0"/>
                        </a:rPr>
                        <a:t>HTML Images</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5365">
                <a:tc>
                  <a:txBody>
                    <a:bodyPr/>
                    <a:lstStyle/>
                    <a:p>
                      <a:r>
                        <a:rPr lang="en-US" sz="1400" b="1" dirty="0">
                          <a:solidFill>
                            <a:srgbClr val="FF0000"/>
                          </a:solidFill>
                        </a:rPr>
                        <a:t>V.</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Bold" pitchFamily="34" charset="0"/>
                          <a:ea typeface="+mn-ea"/>
                          <a:cs typeface="Arial Bold" pitchFamily="34" charset="0"/>
                        </a:rPr>
                        <a:t>HTML Lists</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5365">
                <a:tc>
                  <a:txBody>
                    <a:bodyPr/>
                    <a:lstStyle/>
                    <a:p>
                      <a:r>
                        <a:rPr lang="en-US" sz="1400" b="1" dirty="0">
                          <a:solidFill>
                            <a:srgbClr val="FF0000"/>
                          </a:solidFill>
                        </a:rPr>
                        <a:t>VI.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Bold" pitchFamily="34" charset="0"/>
                          <a:ea typeface="+mn-ea"/>
                          <a:cs typeface="Arial Bold" pitchFamily="34" charset="0"/>
                        </a:rPr>
                        <a:t>HTML Tables</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65365">
                <a:tc>
                  <a:txBody>
                    <a:bodyPr/>
                    <a:lstStyle/>
                    <a:p>
                      <a:r>
                        <a:rPr lang="en-US" sz="1400" b="1" dirty="0">
                          <a:solidFill>
                            <a:srgbClr val="FF0000"/>
                          </a:solidFill>
                        </a:rPr>
                        <a:t>VII.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Bold" pitchFamily="34" charset="0"/>
                          <a:ea typeface="+mn-ea"/>
                          <a:cs typeface="Arial Bold" pitchFamily="34" charset="0"/>
                        </a:rPr>
                        <a:t>HTML Forms</a:t>
                      </a:r>
                      <a:endParaRPr lang="en-US" sz="14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5365">
                <a:tc>
                  <a:txBody>
                    <a:bodyPr/>
                    <a:lstStyle/>
                    <a:p>
                      <a:r>
                        <a:rPr lang="en-US" sz="1400" b="1">
                          <a:solidFill>
                            <a:srgbClr val="FF0000"/>
                          </a:solidFill>
                        </a:rPr>
                        <a:t>VIII.</a:t>
                      </a:r>
                      <a:endParaRPr lang="en-US" sz="1400" b="1" dirty="0">
                        <a:solidFill>
                          <a:srgbClr val="FF0000"/>
                        </a:solidFill>
                      </a:endParaRP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a:ln>
                            <a:noFill/>
                          </a:ln>
                          <a:solidFill>
                            <a:srgbClr val="000000"/>
                          </a:solidFill>
                          <a:effectLst/>
                          <a:uLnTx/>
                          <a:uFillTx/>
                          <a:latin typeface="Arial Bold" pitchFamily="34" charset="0"/>
                          <a:ea typeface="+mn-ea"/>
                          <a:cs typeface="Arial Bold" pitchFamily="34" charset="0"/>
                        </a:rPr>
                        <a:t>Styling HTML with CSS</a:t>
                      </a:r>
                      <a:endParaRPr kumimoji="0" lang="en-US" sz="1400" b="0" i="0" u="none" strike="noStrike" kern="0" cap="none" spc="0" normalizeH="0" baseline="0" dirty="0">
                        <a:ln>
                          <a:noFill/>
                        </a:ln>
                        <a:solidFill>
                          <a:srgbClr val="000000"/>
                        </a:solidFill>
                        <a:effectLst/>
                        <a:uLnTx/>
                        <a:uFillTx/>
                        <a:latin typeface="Arial Bold" pitchFamily="34" charset="0"/>
                        <a:ea typeface="+mn-ea"/>
                        <a:cs typeface="Arial Bold" pitchFamily="34" charset="0"/>
                      </a:endParaRPr>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65365">
                <a:tc>
                  <a:txBody>
                    <a:bodyPr/>
                    <a:lstStyle/>
                    <a:p>
                      <a:r>
                        <a:rPr lang="en-US" sz="1400" b="1">
                          <a:solidFill>
                            <a:srgbClr val="FF0000"/>
                          </a:solidFill>
                        </a:rPr>
                        <a:t>IX.</a:t>
                      </a:r>
                      <a:endParaRPr lang="en-US" sz="1400" b="1" dirty="0">
                        <a:solidFill>
                          <a:srgbClr val="FF0000"/>
                        </a:solidFill>
                      </a:endParaRP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a:ln>
                            <a:noFill/>
                          </a:ln>
                          <a:solidFill>
                            <a:srgbClr val="000000"/>
                          </a:solidFill>
                          <a:effectLst/>
                          <a:uLnTx/>
                          <a:uFillTx/>
                          <a:latin typeface="Arial Bold" pitchFamily="34" charset="0"/>
                          <a:ea typeface="+mn-ea"/>
                          <a:cs typeface="Arial Bold" pitchFamily="34" charset="0"/>
                        </a:rPr>
                        <a:t>Introduce to HTML5/CSS3</a:t>
                      </a:r>
                      <a:endParaRPr kumimoji="0" lang="en-US" sz="1400" b="0" i="0" u="none" strike="noStrike" kern="0" cap="none" spc="0" normalizeH="0" baseline="0" dirty="0">
                        <a:ln>
                          <a:noFill/>
                        </a:ln>
                        <a:solidFill>
                          <a:srgbClr val="000000"/>
                        </a:solidFill>
                        <a:effectLst/>
                        <a:uLnTx/>
                        <a:uFillTx/>
                        <a:latin typeface="Arial Bold" pitchFamily="34" charset="0"/>
                        <a:ea typeface="+mn-ea"/>
                        <a:cs typeface="Arial Bold" pitchFamily="34" charset="0"/>
                      </a:endParaRPr>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8225" name="Title 13"/>
          <p:cNvSpPr>
            <a:spLocks noGrp="1"/>
          </p:cNvSpPr>
          <p:nvPr>
            <p:ph type="title"/>
          </p:nvPr>
        </p:nvSpPr>
        <p:spPr/>
        <p:txBody>
          <a:bodyPr/>
          <a:lstStyle/>
          <a:p>
            <a:r>
              <a:rPr lang="en-US" altLang="en-US"/>
              <a:t>Agenda</a:t>
            </a:r>
          </a:p>
        </p:txBody>
      </p:sp>
    </p:spTree>
    <p:extLst>
      <p:ext uri="{BB962C8B-B14F-4D97-AF65-F5344CB8AC3E}">
        <p14:creationId xmlns:p14="http://schemas.microsoft.com/office/powerpoint/2010/main" val="2466126593"/>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a:xfrm>
            <a:off x="4013200" y="3697288"/>
            <a:ext cx="4579938" cy="723900"/>
          </a:xfrm>
        </p:spPr>
        <p:txBody>
          <a:bodyPr/>
          <a:lstStyle/>
          <a:p>
            <a:pPr algn="ctr" eaLnBrk="1" hangingPunct="1"/>
            <a:r>
              <a:rPr lang="en-US" sz="4800"/>
              <a:t>HTML5 </a:t>
            </a:r>
            <a:r>
              <a:rPr lang="en-US" sz="4800" dirty="0"/>
              <a:t>&amp; CSS3</a:t>
            </a:r>
          </a:p>
        </p:txBody>
      </p:sp>
      <p:sp>
        <p:nvSpPr>
          <p:cNvPr id="2" name="TextBox 1"/>
          <p:cNvSpPr txBox="1"/>
          <p:nvPr/>
        </p:nvSpPr>
        <p:spPr>
          <a:xfrm>
            <a:off x="6340417" y="4244196"/>
            <a:ext cx="2209591" cy="830997"/>
          </a:xfrm>
          <a:prstGeom prst="rect">
            <a:avLst/>
          </a:prstGeom>
          <a:noFill/>
        </p:spPr>
        <p:txBody>
          <a:bodyPr wrap="square" rtlCol="0">
            <a:spAutoFit/>
          </a:bodyPr>
          <a:lstStyle/>
          <a:p>
            <a:r>
              <a:rPr lang="en-US" sz="1600">
                <a:solidFill>
                  <a:schemeClr val="bg1"/>
                </a:solidFill>
              </a:rPr>
              <a:t>Trinh Nguyen</a:t>
            </a:r>
            <a:endParaRPr lang="en-US" sz="1600" dirty="0">
              <a:solidFill>
                <a:schemeClr val="bg1"/>
              </a:solidFill>
            </a:endParaRPr>
          </a:p>
          <a:p>
            <a:r>
              <a:rPr lang="en-US" sz="1600">
                <a:solidFill>
                  <a:schemeClr val="bg1"/>
                </a:solidFill>
              </a:rPr>
              <a:t>tnguyen281@csc.com</a:t>
            </a:r>
            <a:endParaRPr lang="en-US" sz="1600" dirty="0">
              <a:solidFill>
                <a:schemeClr val="bg1"/>
              </a:solidFill>
            </a:endParaRPr>
          </a:p>
          <a:p>
            <a:pPr algn="r"/>
            <a:endParaRPr lang="en-US" sz="1600" dirty="0">
              <a:solidFill>
                <a:schemeClr val="bg1"/>
              </a:solidFill>
            </a:endParaRPr>
          </a:p>
        </p:txBody>
      </p:sp>
      <p:sp>
        <p:nvSpPr>
          <p:cNvPr id="3" name="TextBox 2"/>
          <p:cNvSpPr txBox="1"/>
          <p:nvPr/>
        </p:nvSpPr>
        <p:spPr>
          <a:xfrm>
            <a:off x="7643004" y="6512946"/>
            <a:ext cx="1130060" cy="600164"/>
          </a:xfrm>
          <a:prstGeom prst="rect">
            <a:avLst/>
          </a:prstGeom>
          <a:noFill/>
        </p:spPr>
        <p:txBody>
          <a:bodyPr wrap="square" rtlCol="0">
            <a:spAutoFit/>
          </a:bodyPr>
          <a:lstStyle/>
          <a:p>
            <a:pPr algn="ctr"/>
            <a:r>
              <a:rPr lang="en-US" sz="1100" dirty="0">
                <a:solidFill>
                  <a:schemeClr val="bg1"/>
                </a:solidFill>
              </a:rPr>
              <a:t>Jan 08 2016</a:t>
            </a:r>
          </a:p>
          <a:p>
            <a:pPr algn="ctr"/>
            <a:endParaRPr lang="en-US" sz="1100" dirty="0">
              <a:solidFill>
                <a:schemeClr val="bg1"/>
              </a:solidFill>
            </a:endParaRPr>
          </a:p>
          <a:p>
            <a:pPr algn="ctr"/>
            <a:endParaRPr lang="en-US" sz="1100" dirty="0"/>
          </a:p>
        </p:txBody>
      </p:sp>
    </p:spTree>
    <p:extLst>
      <p:ext uri="{BB962C8B-B14F-4D97-AF65-F5344CB8AC3E}">
        <p14:creationId xmlns:p14="http://schemas.microsoft.com/office/powerpoint/2010/main" val="356822574"/>
      </p:ext>
    </p:extLst>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014788" y="3697288"/>
            <a:ext cx="4578350" cy="723900"/>
          </a:xfrm>
        </p:spPr>
        <p:txBody>
          <a:bodyPr/>
          <a:lstStyle/>
          <a:p>
            <a:r>
              <a:rPr lang="en-US" sz="4800" dirty="0"/>
              <a:t>HTML5</a:t>
            </a:r>
          </a:p>
        </p:txBody>
      </p:sp>
      <p:sp>
        <p:nvSpPr>
          <p:cNvPr id="12291" name="Subtitle 1"/>
          <p:cNvSpPr>
            <a:spLocks noGrp="1"/>
          </p:cNvSpPr>
          <p:nvPr>
            <p:ph type="subTitle" idx="4294967295"/>
          </p:nvPr>
        </p:nvSpPr>
        <p:spPr>
          <a:xfrm>
            <a:off x="5230813" y="4595813"/>
            <a:ext cx="3368675" cy="796925"/>
          </a:xfrm>
        </p:spPr>
        <p:txBody>
          <a:bodyPr/>
          <a:lstStyle/>
          <a:p>
            <a:endParaRPr lang="en-US" dirty="0"/>
          </a:p>
        </p:txBody>
      </p:sp>
    </p:spTree>
    <p:extLst>
      <p:ext uri="{BB962C8B-B14F-4D97-AF65-F5344CB8AC3E}">
        <p14:creationId xmlns:p14="http://schemas.microsoft.com/office/powerpoint/2010/main" val="22311102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013200" y="3697288"/>
            <a:ext cx="4579938" cy="723900"/>
          </a:xfrm>
        </p:spPr>
        <p:txBody>
          <a:bodyPr/>
          <a:lstStyle/>
          <a:p>
            <a:r>
              <a:rPr lang="en-US" dirty="0"/>
              <a:t>HTML INTRODUCTION</a:t>
            </a:r>
            <a:endParaRPr lang="en-US" altLang="en-US" dirty="0"/>
          </a:p>
        </p:txBody>
      </p:sp>
      <p:sp>
        <p:nvSpPr>
          <p:cNvPr id="15363" name="Subtitle 2"/>
          <p:cNvSpPr>
            <a:spLocks noGrp="1"/>
          </p:cNvSpPr>
          <p:nvPr>
            <p:ph type="subTitle" idx="1"/>
          </p:nvPr>
        </p:nvSpPr>
        <p:spPr>
          <a:xfrm>
            <a:off x="5232400" y="4595813"/>
            <a:ext cx="3368675" cy="193675"/>
          </a:xfrm>
        </p:spPr>
        <p:txBody>
          <a:bodyPr/>
          <a:lstStyle/>
          <a:p>
            <a:endParaRPr lang="en-US" alt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13315" name="Content Placeholder 2"/>
          <p:cNvSpPr>
            <a:spLocks noGrp="1"/>
          </p:cNvSpPr>
          <p:nvPr>
            <p:ph idx="1"/>
          </p:nvPr>
        </p:nvSpPr>
        <p:spPr>
          <a:xfrm>
            <a:off x="366713" y="1412532"/>
            <a:ext cx="8408987" cy="2985433"/>
          </a:xfrm>
        </p:spPr>
        <p:txBody>
          <a:bodyPr/>
          <a:lstStyle/>
          <a:p>
            <a:r>
              <a:rPr lang="en-US" dirty="0"/>
              <a:t>HTML5 is the latest version of HTML.</a:t>
            </a:r>
          </a:p>
          <a:p>
            <a:r>
              <a:rPr lang="en-US" dirty="0"/>
              <a:t>HTML5 is a cooperation between the W3C and the WHATWG</a:t>
            </a:r>
          </a:p>
          <a:p>
            <a:pPr algn="just"/>
            <a:r>
              <a:rPr lang="en-US" dirty="0"/>
              <a:t>It was specially designed to deliver rich content without the need for additional plugins. The current version delivers everything from animation to graphics, music to movies, and can also be used to build complicated web applications.</a:t>
            </a:r>
          </a:p>
          <a:p>
            <a:r>
              <a:rPr lang="en-US" dirty="0"/>
              <a:t>HTML5 is also cross-platform. It is designed to work whether you are using a PC, or a Tablet, a Smartphone, or a Smart TV.</a:t>
            </a:r>
          </a:p>
          <a:p>
            <a:endParaRPr lang="en-US" dirty="0"/>
          </a:p>
        </p:txBody>
      </p:sp>
      <p:sp>
        <p:nvSpPr>
          <p:cNvPr id="4" name="TextBox 5"/>
          <p:cNvSpPr txBox="1">
            <a:spLocks noChangeArrowheads="1"/>
          </p:cNvSpPr>
          <p:nvPr/>
        </p:nvSpPr>
        <p:spPr bwMode="auto">
          <a:xfrm>
            <a:off x="272584" y="969542"/>
            <a:ext cx="6061075" cy="400050"/>
          </a:xfrm>
          <a:prstGeom prst="rect">
            <a:avLst/>
          </a:prstGeom>
          <a:noFill/>
          <a:ln w="9525">
            <a:noFill/>
            <a:miter lim="800000"/>
            <a:headEnd/>
            <a:tailEnd/>
          </a:ln>
        </p:spPr>
        <p:txBody>
          <a:bodyPr>
            <a:spAutoFit/>
          </a:bodyPr>
          <a:lstStyle/>
          <a:p>
            <a:r>
              <a:rPr lang="en-US" altLang="zh-CN" sz="2000" b="1" dirty="0"/>
              <a:t>What is HTML5?</a:t>
            </a:r>
            <a:endParaRPr lang="en-US" sz="2000" b="1" dirty="0"/>
          </a:p>
        </p:txBody>
      </p:sp>
    </p:spTree>
    <p:extLst>
      <p:ext uri="{BB962C8B-B14F-4D97-AF65-F5344CB8AC3E}">
        <p14:creationId xmlns:p14="http://schemas.microsoft.com/office/powerpoint/2010/main" val="1580523413"/>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470388"/>
          </a:xfrm>
        </p:spPr>
        <p:txBody>
          <a:bodyPr/>
          <a:lstStyle/>
          <a:p>
            <a:pPr>
              <a:defRPr/>
            </a:pPr>
            <a:r>
              <a:rPr lang="en-US" dirty="0"/>
              <a:t>Introduction</a:t>
            </a:r>
          </a:p>
        </p:txBody>
      </p:sp>
      <p:sp>
        <p:nvSpPr>
          <p:cNvPr id="16387" name="Content Placeholder 2"/>
          <p:cNvSpPr>
            <a:spLocks noGrp="1"/>
          </p:cNvSpPr>
          <p:nvPr>
            <p:ph idx="1"/>
          </p:nvPr>
        </p:nvSpPr>
        <p:spPr>
          <a:xfrm>
            <a:off x="366713" y="1028134"/>
            <a:ext cx="7879976" cy="637097"/>
          </a:xfrm>
        </p:spPr>
        <p:txBody>
          <a:bodyPr/>
          <a:lstStyle/>
          <a:p>
            <a:pPr marL="0" indent="0">
              <a:buNone/>
            </a:pPr>
            <a:r>
              <a:rPr lang="en-US" b="1" dirty="0"/>
              <a:t>A Minimum HTML5 Document</a:t>
            </a:r>
          </a:p>
          <a:p>
            <a:pPr marL="0" indent="0">
              <a:buNone/>
            </a:pPr>
            <a:r>
              <a:rPr lang="en-US" sz="1800" dirty="0"/>
              <a:t>Below is a simple HTML5 document, with the minimum of required tags:</a:t>
            </a:r>
          </a:p>
        </p:txBody>
      </p:sp>
      <p:sp>
        <p:nvSpPr>
          <p:cNvPr id="9" name="TextBox 8"/>
          <p:cNvSpPr txBox="1"/>
          <p:nvPr/>
        </p:nvSpPr>
        <p:spPr>
          <a:xfrm>
            <a:off x="366713" y="1939305"/>
            <a:ext cx="8192376" cy="2862322"/>
          </a:xfrm>
          <a:prstGeom prst="rect">
            <a:avLst/>
          </a:prstGeom>
          <a:solidFill>
            <a:schemeClr val="accent3">
              <a:lumMod val="95000"/>
            </a:schemeClr>
          </a:solidFill>
        </p:spPr>
        <p:txBody>
          <a:bodyPr wrap="square" rtlCol="0">
            <a:spAutoFit/>
          </a:bodyPr>
          <a:lstStyle/>
          <a:p>
            <a:r>
              <a:rPr lang="en-US" sz="1800" dirty="0">
                <a:solidFill>
                  <a:schemeClr val="accent2">
                    <a:lumMod val="90000"/>
                    <a:lumOff val="10000"/>
                  </a:schemeClr>
                </a:solidFill>
              </a:rPr>
              <a:t>&lt;!DOCTYPE html&gt;</a:t>
            </a:r>
            <a:br>
              <a:rPr lang="en-US" sz="1800" dirty="0">
                <a:solidFill>
                  <a:schemeClr val="accent2">
                    <a:lumMod val="90000"/>
                    <a:lumOff val="10000"/>
                  </a:schemeClr>
                </a:solidFill>
              </a:rPr>
            </a:br>
            <a:r>
              <a:rPr lang="en-US" sz="1800" dirty="0">
                <a:solidFill>
                  <a:schemeClr val="accent2">
                    <a:lumMod val="90000"/>
                    <a:lumOff val="10000"/>
                  </a:schemeClr>
                </a:solidFill>
              </a:rPr>
              <a:t>&lt;html&gt;</a:t>
            </a:r>
            <a:br>
              <a:rPr lang="en-US" sz="1800" dirty="0">
                <a:solidFill>
                  <a:schemeClr val="accent2">
                    <a:lumMod val="90000"/>
                    <a:lumOff val="10000"/>
                  </a:schemeClr>
                </a:solidFill>
              </a:rPr>
            </a:br>
            <a:r>
              <a:rPr lang="en-US" sz="1800" dirty="0">
                <a:solidFill>
                  <a:schemeClr val="accent2">
                    <a:lumMod val="90000"/>
                    <a:lumOff val="10000"/>
                  </a:schemeClr>
                </a:solidFill>
              </a:rPr>
              <a:t>     &lt;head&gt;</a:t>
            </a:r>
            <a:br>
              <a:rPr lang="en-US" sz="1800" dirty="0">
                <a:solidFill>
                  <a:schemeClr val="accent2">
                    <a:lumMod val="90000"/>
                    <a:lumOff val="10000"/>
                  </a:schemeClr>
                </a:solidFill>
              </a:rPr>
            </a:br>
            <a:r>
              <a:rPr lang="en-US" sz="1800" dirty="0">
                <a:solidFill>
                  <a:schemeClr val="accent2">
                    <a:lumMod val="90000"/>
                    <a:lumOff val="10000"/>
                  </a:schemeClr>
                </a:solidFill>
              </a:rPr>
              <a:t>          &lt;meta charset="UTF-8"&gt;</a:t>
            </a:r>
          </a:p>
          <a:p>
            <a:r>
              <a:rPr lang="en-US" sz="1800" dirty="0">
                <a:solidFill>
                  <a:schemeClr val="accent2">
                    <a:lumMod val="90000"/>
                    <a:lumOff val="10000"/>
                  </a:schemeClr>
                </a:solidFill>
              </a:rPr>
              <a:t>          &lt;title&gt;</a:t>
            </a:r>
            <a:r>
              <a:rPr lang="en-US" sz="1600" i="1" dirty="0">
                <a:solidFill>
                  <a:schemeClr val="bg1">
                    <a:lumMod val="50000"/>
                  </a:schemeClr>
                </a:solidFill>
              </a:rPr>
              <a:t>Title of the document</a:t>
            </a:r>
            <a:r>
              <a:rPr lang="en-US" sz="1800" dirty="0">
                <a:solidFill>
                  <a:schemeClr val="accent2">
                    <a:lumMod val="90000"/>
                    <a:lumOff val="10000"/>
                  </a:schemeClr>
                </a:solidFill>
              </a:rPr>
              <a:t>&lt;/title&gt;</a:t>
            </a:r>
            <a:br>
              <a:rPr lang="en-US" sz="1800" dirty="0">
                <a:solidFill>
                  <a:schemeClr val="accent2">
                    <a:lumMod val="90000"/>
                    <a:lumOff val="10000"/>
                  </a:schemeClr>
                </a:solidFill>
              </a:rPr>
            </a:br>
            <a:r>
              <a:rPr lang="en-US" sz="1800" dirty="0">
                <a:solidFill>
                  <a:schemeClr val="accent2">
                    <a:lumMod val="90000"/>
                    <a:lumOff val="10000"/>
                  </a:schemeClr>
                </a:solidFill>
              </a:rPr>
              <a:t>     &lt;/head&gt;</a:t>
            </a:r>
            <a:br>
              <a:rPr lang="en-US" sz="1800" dirty="0">
                <a:solidFill>
                  <a:schemeClr val="accent2">
                    <a:lumMod val="90000"/>
                    <a:lumOff val="10000"/>
                  </a:schemeClr>
                </a:solidFill>
              </a:rPr>
            </a:br>
            <a:r>
              <a:rPr lang="en-US" sz="1800" dirty="0">
                <a:solidFill>
                  <a:schemeClr val="accent2">
                    <a:lumMod val="90000"/>
                    <a:lumOff val="10000"/>
                  </a:schemeClr>
                </a:solidFill>
              </a:rPr>
              <a:t>     &lt;body&gt;</a:t>
            </a:r>
            <a:br>
              <a:rPr lang="en-US" sz="1800" dirty="0">
                <a:solidFill>
                  <a:schemeClr val="accent2">
                    <a:lumMod val="90000"/>
                    <a:lumOff val="10000"/>
                  </a:schemeClr>
                </a:solidFill>
              </a:rPr>
            </a:br>
            <a:r>
              <a:rPr lang="en-US" sz="1800" dirty="0">
                <a:solidFill>
                  <a:schemeClr val="accent2">
                    <a:lumMod val="90000"/>
                    <a:lumOff val="10000"/>
                  </a:schemeClr>
                </a:solidFill>
              </a:rPr>
              <a:t>           </a:t>
            </a:r>
            <a:r>
              <a:rPr lang="en-US" sz="1600" i="1" dirty="0">
                <a:solidFill>
                  <a:schemeClr val="bg1">
                    <a:lumMod val="50000"/>
                  </a:schemeClr>
                </a:solidFill>
              </a:rPr>
              <a:t>Content of the document......</a:t>
            </a:r>
            <a:br>
              <a:rPr lang="en-US" sz="1800" dirty="0">
                <a:solidFill>
                  <a:schemeClr val="accent2">
                    <a:lumMod val="90000"/>
                    <a:lumOff val="10000"/>
                  </a:schemeClr>
                </a:solidFill>
              </a:rPr>
            </a:br>
            <a:r>
              <a:rPr lang="en-US" sz="1800" dirty="0">
                <a:solidFill>
                  <a:schemeClr val="accent2">
                    <a:lumMod val="90000"/>
                    <a:lumOff val="10000"/>
                  </a:schemeClr>
                </a:solidFill>
              </a:rPr>
              <a:t>     &lt;/body&gt;</a:t>
            </a:r>
            <a:br>
              <a:rPr lang="en-US" sz="1800" dirty="0">
                <a:solidFill>
                  <a:schemeClr val="accent2">
                    <a:lumMod val="90000"/>
                    <a:lumOff val="10000"/>
                  </a:schemeClr>
                </a:solidFill>
              </a:rPr>
            </a:br>
            <a:r>
              <a:rPr lang="en-US" sz="1800" dirty="0">
                <a:solidFill>
                  <a:schemeClr val="accent2">
                    <a:lumMod val="90000"/>
                    <a:lumOff val="10000"/>
                  </a:schemeClr>
                </a:solidFill>
              </a:rPr>
              <a:t>&lt;/html&gt; </a:t>
            </a:r>
          </a:p>
        </p:txBody>
      </p:sp>
    </p:spTree>
    <p:extLst>
      <p:ext uri="{BB962C8B-B14F-4D97-AF65-F5344CB8AC3E}">
        <p14:creationId xmlns:p14="http://schemas.microsoft.com/office/powerpoint/2010/main" val="487606916"/>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TextBox 4"/>
          <p:cNvSpPr txBox="1"/>
          <p:nvPr/>
        </p:nvSpPr>
        <p:spPr>
          <a:xfrm>
            <a:off x="366713" y="1065455"/>
            <a:ext cx="8665698" cy="3908762"/>
          </a:xfrm>
          <a:prstGeom prst="rect">
            <a:avLst/>
          </a:prstGeom>
          <a:solidFill>
            <a:schemeClr val="bg1"/>
          </a:solidFill>
        </p:spPr>
        <p:txBody>
          <a:bodyPr wrap="square" rtlCol="0">
            <a:spAutoFit/>
          </a:bodyPr>
          <a:lstStyle/>
          <a:p>
            <a:r>
              <a:rPr lang="en-US" sz="2000" b="1" dirty="0"/>
              <a:t>Updated HTML5 elements</a:t>
            </a:r>
          </a:p>
          <a:p>
            <a:endParaRPr lang="en-US" sz="1600" b="1" dirty="0"/>
          </a:p>
          <a:p>
            <a:r>
              <a:rPr lang="en-US" sz="1600" b="1" dirty="0"/>
              <a:t>HTML 4.01 Transitional:</a:t>
            </a:r>
          </a:p>
          <a:p>
            <a:r>
              <a:rPr lang="en-US" sz="1600" dirty="0"/>
              <a:t>&lt;!DOCTYPE HTML PUBLIC "-//W3C//DTD HTML 4.01 Transitional//EN" "http://</a:t>
            </a:r>
          </a:p>
          <a:p>
            <a:r>
              <a:rPr lang="en-US" sz="1600" dirty="0">
                <a:hlinkClick r:id="rId2"/>
              </a:rPr>
              <a:t>www.w3.org/TR/html4/loose.dtd</a:t>
            </a:r>
            <a:r>
              <a:rPr lang="en-US" sz="1600" dirty="0"/>
              <a:t>"&gt;</a:t>
            </a:r>
          </a:p>
          <a:p>
            <a:endParaRPr lang="en-US" sz="1600" dirty="0"/>
          </a:p>
          <a:p>
            <a:r>
              <a:rPr lang="en-US" sz="1600" b="1" dirty="0"/>
              <a:t>The meta declaration in HTML4</a:t>
            </a:r>
          </a:p>
          <a:p>
            <a:r>
              <a:rPr lang="en-US" sz="1600" dirty="0"/>
              <a:t>&lt;meta http-</a:t>
            </a:r>
            <a:r>
              <a:rPr lang="en-US" sz="1600" dirty="0" err="1"/>
              <a:t>equiv</a:t>
            </a:r>
            <a:r>
              <a:rPr lang="en-US" sz="1600" dirty="0"/>
              <a:t>="Content-Type" content="text/html; charset=UTF-8"&gt;</a:t>
            </a:r>
          </a:p>
          <a:p>
            <a:endParaRPr lang="en-US" sz="1600" dirty="0"/>
          </a:p>
          <a:p>
            <a:r>
              <a:rPr lang="en-US" sz="1600" b="1" dirty="0"/>
              <a:t>In HTML 4.01, we specify the type attribute as text/</a:t>
            </a:r>
            <a:r>
              <a:rPr lang="en-US" sz="1600" b="1" dirty="0" err="1"/>
              <a:t>javascript</a:t>
            </a:r>
            <a:r>
              <a:rPr lang="en-US" sz="1600" b="1" dirty="0"/>
              <a:t>:</a:t>
            </a:r>
          </a:p>
          <a:p>
            <a:r>
              <a:rPr lang="en-US" sz="1600" dirty="0"/>
              <a:t>&lt;script type="text/</a:t>
            </a:r>
            <a:r>
              <a:rPr lang="en-US" sz="1600" dirty="0" err="1"/>
              <a:t>javascript</a:t>
            </a:r>
            <a:r>
              <a:rPr lang="en-US" sz="1600" dirty="0"/>
              <a:t>" </a:t>
            </a:r>
            <a:r>
              <a:rPr lang="en-US" sz="1600" dirty="0" err="1"/>
              <a:t>src</a:t>
            </a:r>
            <a:r>
              <a:rPr lang="en-US" sz="1600" dirty="0"/>
              <a:t>="file.js"&gt;&lt;/script&gt;</a:t>
            </a:r>
          </a:p>
          <a:p>
            <a:endParaRPr lang="en-US" sz="1600" dirty="0"/>
          </a:p>
          <a:p>
            <a:r>
              <a:rPr lang="en-US" sz="1600" b="1" dirty="0"/>
              <a:t>The link tag in HTML 4.01:</a:t>
            </a:r>
          </a:p>
          <a:p>
            <a:r>
              <a:rPr lang="en-US" sz="1600" dirty="0"/>
              <a:t>&lt;link </a:t>
            </a:r>
            <a:r>
              <a:rPr lang="en-US" sz="1600" dirty="0" err="1"/>
              <a:t>rel</a:t>
            </a:r>
            <a:r>
              <a:rPr lang="en-US" sz="1600" dirty="0"/>
              <a:t>="</a:t>
            </a:r>
            <a:r>
              <a:rPr lang="en-US" sz="1600" dirty="0" err="1"/>
              <a:t>stylesheet</a:t>
            </a:r>
            <a:r>
              <a:rPr lang="en-US" sz="1600" dirty="0"/>
              <a:t>" type="text/</a:t>
            </a:r>
            <a:r>
              <a:rPr lang="en-US" sz="1600" dirty="0" err="1"/>
              <a:t>css</a:t>
            </a:r>
            <a:r>
              <a:rPr lang="en-US" sz="1600" dirty="0"/>
              <a:t>" </a:t>
            </a:r>
            <a:r>
              <a:rPr lang="en-US" sz="1600" dirty="0" err="1"/>
              <a:t>href</a:t>
            </a:r>
            <a:r>
              <a:rPr lang="en-US" sz="1600" dirty="0"/>
              <a:t>="file.css"&gt;</a:t>
            </a:r>
          </a:p>
          <a:p>
            <a:endParaRPr lang="en-US" sz="1600" dirty="0"/>
          </a:p>
        </p:txBody>
      </p:sp>
    </p:spTree>
    <p:extLst>
      <p:ext uri="{BB962C8B-B14F-4D97-AF65-F5344CB8AC3E}">
        <p14:creationId xmlns:p14="http://schemas.microsoft.com/office/powerpoint/2010/main" val="197780752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3"/>
          <p:cNvSpPr>
            <a:spLocks noGrp="1"/>
          </p:cNvSpPr>
          <p:nvPr>
            <p:ph idx="1"/>
          </p:nvPr>
        </p:nvSpPr>
        <p:spPr>
          <a:xfrm>
            <a:off x="366712" y="1088975"/>
            <a:ext cx="8408987" cy="3810274"/>
          </a:xfrm>
        </p:spPr>
        <p:txBody>
          <a:bodyPr/>
          <a:lstStyle/>
          <a:p>
            <a:pPr marL="0" indent="0">
              <a:buNone/>
            </a:pPr>
            <a:r>
              <a:rPr lang="en-US" b="1" dirty="0"/>
              <a:t>Updated HTML5 elements</a:t>
            </a:r>
          </a:p>
          <a:p>
            <a:pPr marL="0" indent="0">
              <a:buNone/>
            </a:pPr>
            <a:endParaRPr lang="en-US" dirty="0"/>
          </a:p>
          <a:p>
            <a:r>
              <a:rPr lang="en-US" sz="1600" b="1" dirty="0"/>
              <a:t>&lt;!DOCTYPE html&gt;</a:t>
            </a:r>
            <a:br>
              <a:rPr lang="en-US" sz="1600" dirty="0"/>
            </a:br>
            <a:r>
              <a:rPr lang="en-US" sz="1600" dirty="0"/>
              <a:t>Always add the !DOCTYPE tag so that the browser knows what type of document to expect.</a:t>
            </a:r>
          </a:p>
          <a:p>
            <a:endParaRPr lang="en-US" sz="1600" dirty="0"/>
          </a:p>
          <a:p>
            <a:pPr>
              <a:spcBef>
                <a:spcPct val="0"/>
              </a:spcBef>
            </a:pPr>
            <a:r>
              <a:rPr lang="en-US" sz="1600" b="1" kern="1200" dirty="0">
                <a:latin typeface="Arial" pitchFamily="34" charset="0"/>
                <a:ea typeface="MS PGothic" pitchFamily="34" charset="-128"/>
              </a:rPr>
              <a:t>Meta declaration </a:t>
            </a:r>
            <a:br>
              <a:rPr lang="en-US" sz="1600" b="1" kern="1200" dirty="0">
                <a:latin typeface="Arial" pitchFamily="34" charset="0"/>
                <a:ea typeface="MS PGothic" pitchFamily="34" charset="-128"/>
              </a:rPr>
            </a:br>
            <a:r>
              <a:rPr lang="en-US" sz="1600" kern="1200" dirty="0">
                <a:latin typeface="Arial" pitchFamily="34" charset="0"/>
                <a:ea typeface="MS PGothic" pitchFamily="34" charset="-128"/>
              </a:rPr>
              <a:t>&lt;meta charset="UTF-8"&gt;</a:t>
            </a:r>
          </a:p>
          <a:p>
            <a:pPr>
              <a:spcBef>
                <a:spcPct val="0"/>
              </a:spcBef>
            </a:pPr>
            <a:endParaRPr lang="en-US" sz="1600" kern="1200" dirty="0">
              <a:latin typeface="Arial" pitchFamily="34" charset="0"/>
              <a:ea typeface="MS PGothic" pitchFamily="34" charset="-128"/>
            </a:endParaRPr>
          </a:p>
          <a:p>
            <a:pPr>
              <a:spcBef>
                <a:spcPct val="0"/>
              </a:spcBef>
            </a:pPr>
            <a:r>
              <a:rPr lang="en-US" sz="1600" b="1" kern="1200" dirty="0">
                <a:latin typeface="Arial" pitchFamily="34" charset="0"/>
                <a:ea typeface="MS PGothic" pitchFamily="34" charset="-128"/>
              </a:rPr>
              <a:t>Script tag</a:t>
            </a:r>
            <a:br>
              <a:rPr lang="en-US" sz="1600" kern="1200" dirty="0">
                <a:latin typeface="Arial" pitchFamily="34" charset="0"/>
                <a:ea typeface="MS PGothic" pitchFamily="34" charset="-128"/>
              </a:rPr>
            </a:br>
            <a:r>
              <a:rPr lang="en-US" sz="1600" kern="1200" dirty="0">
                <a:latin typeface="Arial" pitchFamily="34" charset="0"/>
                <a:ea typeface="MS PGothic" pitchFamily="34" charset="-128"/>
              </a:rPr>
              <a:t>&lt;script </a:t>
            </a:r>
            <a:r>
              <a:rPr lang="en-US" sz="1600" kern="1200" dirty="0" err="1">
                <a:latin typeface="Arial" pitchFamily="34" charset="0"/>
                <a:ea typeface="MS PGothic" pitchFamily="34" charset="-128"/>
              </a:rPr>
              <a:t>src</a:t>
            </a:r>
            <a:r>
              <a:rPr lang="en-US" sz="1600" kern="1200" dirty="0">
                <a:latin typeface="Arial" pitchFamily="34" charset="0"/>
                <a:ea typeface="MS PGothic" pitchFamily="34" charset="-128"/>
              </a:rPr>
              <a:t>="file.js"&gt;&lt;/script&gt;</a:t>
            </a:r>
          </a:p>
          <a:p>
            <a:pPr>
              <a:spcBef>
                <a:spcPct val="0"/>
              </a:spcBef>
            </a:pPr>
            <a:endParaRPr lang="en-US" sz="1600" kern="1200" dirty="0">
              <a:latin typeface="Arial" pitchFamily="34" charset="0"/>
              <a:ea typeface="MS PGothic" pitchFamily="34" charset="-128"/>
            </a:endParaRPr>
          </a:p>
          <a:p>
            <a:pPr>
              <a:spcBef>
                <a:spcPct val="0"/>
              </a:spcBef>
            </a:pPr>
            <a:r>
              <a:rPr lang="en-US" sz="1600" b="1" kern="1200" dirty="0">
                <a:latin typeface="Arial" pitchFamily="34" charset="0"/>
                <a:ea typeface="MS PGothic" pitchFamily="34" charset="-128"/>
              </a:rPr>
              <a:t>Link tag</a:t>
            </a:r>
            <a:br>
              <a:rPr lang="en-US" sz="1600" b="1" kern="1200" dirty="0">
                <a:latin typeface="Arial" pitchFamily="34" charset="0"/>
                <a:ea typeface="MS PGothic" pitchFamily="34" charset="-128"/>
              </a:rPr>
            </a:br>
            <a:r>
              <a:rPr lang="en-US" sz="1600" kern="1200" dirty="0">
                <a:latin typeface="Arial" pitchFamily="34" charset="0"/>
                <a:ea typeface="MS PGothic" pitchFamily="34" charset="-128"/>
              </a:rPr>
              <a:t>&lt;link </a:t>
            </a:r>
            <a:r>
              <a:rPr lang="en-US" sz="1600" kern="1200" dirty="0" err="1">
                <a:latin typeface="Arial" pitchFamily="34" charset="0"/>
                <a:ea typeface="MS PGothic" pitchFamily="34" charset="-128"/>
              </a:rPr>
              <a:t>rel</a:t>
            </a:r>
            <a:r>
              <a:rPr lang="en-US" sz="1600" kern="1200" dirty="0">
                <a:latin typeface="Arial" pitchFamily="34" charset="0"/>
                <a:ea typeface="MS PGothic" pitchFamily="34" charset="-128"/>
              </a:rPr>
              <a:t>="</a:t>
            </a:r>
            <a:r>
              <a:rPr lang="en-US" sz="1600" kern="1200" dirty="0" err="1">
                <a:latin typeface="Arial" pitchFamily="34" charset="0"/>
                <a:ea typeface="MS PGothic" pitchFamily="34" charset="-128"/>
              </a:rPr>
              <a:t>stylesheet</a:t>
            </a:r>
            <a:r>
              <a:rPr lang="en-US" sz="1600" kern="1200" dirty="0">
                <a:latin typeface="Arial" pitchFamily="34" charset="0"/>
                <a:ea typeface="MS PGothic" pitchFamily="34" charset="-128"/>
              </a:rPr>
              <a:t>" </a:t>
            </a:r>
            <a:r>
              <a:rPr lang="en-US" sz="1600" kern="1200" dirty="0" err="1">
                <a:latin typeface="Arial" pitchFamily="34" charset="0"/>
                <a:ea typeface="MS PGothic" pitchFamily="34" charset="-128"/>
              </a:rPr>
              <a:t>href</a:t>
            </a:r>
            <a:r>
              <a:rPr lang="en-US" sz="1600" kern="1200" dirty="0">
                <a:latin typeface="Arial" pitchFamily="34" charset="0"/>
                <a:ea typeface="MS PGothic" pitchFamily="34" charset="-128"/>
              </a:rPr>
              <a:t>="file.css"&gt;</a:t>
            </a:r>
            <a:br>
              <a:rPr lang="en-US" dirty="0">
                <a:solidFill>
                  <a:schemeClr val="accent2">
                    <a:lumMod val="90000"/>
                    <a:lumOff val="10000"/>
                  </a:schemeClr>
                </a:solidFill>
              </a:rPr>
            </a:br>
            <a:endParaRPr lang="en-US" dirty="0"/>
          </a:p>
        </p:txBody>
      </p:sp>
    </p:spTree>
    <p:extLst>
      <p:ext uri="{BB962C8B-B14F-4D97-AF65-F5344CB8AC3E}">
        <p14:creationId xmlns:p14="http://schemas.microsoft.com/office/powerpoint/2010/main" val="91630048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6713" y="457201"/>
            <a:ext cx="8408987" cy="441434"/>
          </a:xfrm>
        </p:spPr>
        <p:txBody>
          <a:bodyPr/>
          <a:lstStyle/>
          <a:p>
            <a:r>
              <a:rPr lang="en-US" dirty="0"/>
              <a:t>Introduction</a:t>
            </a:r>
            <a:br>
              <a:rPr lang="en-US" dirty="0"/>
            </a:br>
            <a:endParaRPr lang="en-US" dirty="0"/>
          </a:p>
        </p:txBody>
      </p:sp>
      <p:graphicFrame>
        <p:nvGraphicFramePr>
          <p:cNvPr id="6" name="Table Placeholder 5"/>
          <p:cNvGraphicFramePr>
            <a:graphicFrameLocks noGrp="1"/>
          </p:cNvGraphicFramePr>
          <p:nvPr>
            <p:ph type="tbl" idx="1"/>
          </p:nvPr>
        </p:nvGraphicFramePr>
        <p:xfrm>
          <a:off x="365125" y="1351981"/>
          <a:ext cx="8434388" cy="4678680"/>
        </p:xfrm>
        <a:graphic>
          <a:graphicData uri="http://schemas.openxmlformats.org/drawingml/2006/table">
            <a:tbl>
              <a:tblPr firstRow="1" bandRow="1">
                <a:tableStyleId>{91EBBBCC-DAD2-459C-BE2E-F6DE35CF9A28}</a:tableStyleId>
              </a:tblPr>
              <a:tblGrid>
                <a:gridCol w="1873578">
                  <a:extLst>
                    <a:ext uri="{9D8B030D-6E8A-4147-A177-3AD203B41FA5}">
                      <a16:colId xmlns:a16="http://schemas.microsoft.com/office/drawing/2014/main" val="20000"/>
                    </a:ext>
                  </a:extLst>
                </a:gridCol>
                <a:gridCol w="6560810">
                  <a:extLst>
                    <a:ext uri="{9D8B030D-6E8A-4147-A177-3AD203B41FA5}">
                      <a16:colId xmlns:a16="http://schemas.microsoft.com/office/drawing/2014/main" val="20001"/>
                    </a:ext>
                  </a:extLst>
                </a:gridCol>
              </a:tblGrid>
              <a:tr h="370840">
                <a:tc>
                  <a:txBody>
                    <a:bodyPr/>
                    <a:lstStyle/>
                    <a:p>
                      <a:r>
                        <a:rPr lang="en-US" dirty="0"/>
                        <a:t>Tag</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solidFill>
                            <a:srgbClr val="0070C0"/>
                          </a:solidFill>
                        </a:rPr>
                        <a:t>&lt;article&gt;</a:t>
                      </a:r>
                    </a:p>
                  </a:txBody>
                  <a:tcPr anchor="ctr"/>
                </a:tc>
                <a:tc>
                  <a:txBody>
                    <a:bodyPr/>
                    <a:lstStyle/>
                    <a:p>
                      <a:r>
                        <a:rPr lang="en-US" dirty="0"/>
                        <a:t>Defines an article in the document</a:t>
                      </a:r>
                    </a:p>
                  </a:txBody>
                  <a:tcPr anchor="ctr"/>
                </a:tc>
                <a:extLst>
                  <a:ext uri="{0D108BD9-81ED-4DB2-BD59-A6C34878D82A}">
                    <a16:rowId xmlns:a16="http://schemas.microsoft.com/office/drawing/2014/main" val="10001"/>
                  </a:ext>
                </a:extLst>
              </a:tr>
              <a:tr h="370840">
                <a:tc>
                  <a:txBody>
                    <a:bodyPr/>
                    <a:lstStyle/>
                    <a:p>
                      <a:r>
                        <a:rPr lang="en-US" dirty="0">
                          <a:solidFill>
                            <a:srgbClr val="0070C0"/>
                          </a:solidFill>
                        </a:rPr>
                        <a:t>&lt;aside&gt;</a:t>
                      </a:r>
                    </a:p>
                  </a:txBody>
                  <a:tcPr anchor="ctr"/>
                </a:tc>
                <a:tc>
                  <a:txBody>
                    <a:bodyPr/>
                    <a:lstStyle/>
                    <a:p>
                      <a:r>
                        <a:rPr lang="en-US" dirty="0"/>
                        <a:t>Represents content related to the main area of the document. This is usually expressed in sidebars that contain elements like related posts, tag clouds, etc.</a:t>
                      </a:r>
                    </a:p>
                  </a:txBody>
                  <a:tcPr anchor="ctr"/>
                </a:tc>
                <a:extLst>
                  <a:ext uri="{0D108BD9-81ED-4DB2-BD59-A6C34878D82A}">
                    <a16:rowId xmlns:a16="http://schemas.microsoft.com/office/drawing/2014/main" val="10002"/>
                  </a:ext>
                </a:extLst>
              </a:tr>
              <a:tr h="370840">
                <a:tc>
                  <a:txBody>
                    <a:bodyPr/>
                    <a:lstStyle/>
                    <a:p>
                      <a:r>
                        <a:rPr lang="en-US" dirty="0">
                          <a:solidFill>
                            <a:srgbClr val="0070C0"/>
                          </a:solidFill>
                        </a:rPr>
                        <a:t>&lt;header&gt;</a:t>
                      </a:r>
                    </a:p>
                  </a:txBody>
                  <a:tcPr anchor="ctr"/>
                </a:tc>
                <a:tc>
                  <a:txBody>
                    <a:bodyPr/>
                    <a:lstStyle/>
                    <a:p>
                      <a:r>
                        <a:rPr lang="en-US" dirty="0"/>
                        <a:t>Defines a header for the document or each section contained in the page</a:t>
                      </a:r>
                    </a:p>
                  </a:txBody>
                  <a:tcPr anchor="ctr"/>
                </a:tc>
                <a:extLst>
                  <a:ext uri="{0D108BD9-81ED-4DB2-BD59-A6C34878D82A}">
                    <a16:rowId xmlns:a16="http://schemas.microsoft.com/office/drawing/2014/main" val="10003"/>
                  </a:ext>
                </a:extLst>
              </a:tr>
              <a:tr h="370840">
                <a:tc>
                  <a:txBody>
                    <a:bodyPr/>
                    <a:lstStyle/>
                    <a:p>
                      <a:r>
                        <a:rPr lang="en-US" dirty="0">
                          <a:solidFill>
                            <a:srgbClr val="0070C0"/>
                          </a:solidFill>
                        </a:rPr>
                        <a:t>&lt;main&gt;</a:t>
                      </a:r>
                    </a:p>
                  </a:txBody>
                  <a:tcPr anchor="ctr"/>
                </a:tc>
                <a:tc>
                  <a:txBody>
                    <a:bodyPr/>
                    <a:lstStyle/>
                    <a:p>
                      <a:r>
                        <a:rPr lang="en-US" dirty="0"/>
                        <a:t>Defines the main content of a document.</a:t>
                      </a:r>
                      <a:r>
                        <a:rPr lang="en-US" baseline="0" dirty="0"/>
                        <a:t> Y</a:t>
                      </a:r>
                      <a:r>
                        <a:rPr lang="en-US" dirty="0"/>
                        <a:t>ou should only use this element once per page</a:t>
                      </a:r>
                    </a:p>
                  </a:txBody>
                  <a:tcPr anchor="ctr"/>
                </a:tc>
                <a:extLst>
                  <a:ext uri="{0D108BD9-81ED-4DB2-BD59-A6C34878D82A}">
                    <a16:rowId xmlns:a16="http://schemas.microsoft.com/office/drawing/2014/main" val="10004"/>
                  </a:ext>
                </a:extLst>
              </a:tr>
              <a:tr h="370840">
                <a:tc>
                  <a:txBody>
                    <a:bodyPr/>
                    <a:lstStyle/>
                    <a:p>
                      <a:r>
                        <a:rPr lang="en-US" dirty="0">
                          <a:solidFill>
                            <a:srgbClr val="0070C0"/>
                          </a:solidFill>
                        </a:rPr>
                        <a:t>&lt;footer&gt;</a:t>
                      </a:r>
                    </a:p>
                  </a:txBody>
                  <a:tcPr anchor="ctr"/>
                </a:tc>
                <a:tc>
                  <a:txBody>
                    <a:bodyPr/>
                    <a:lstStyle/>
                    <a:p>
                      <a:r>
                        <a:rPr lang="en-US" dirty="0"/>
                        <a:t>Defines a footer for the document or each section contained in the page</a:t>
                      </a:r>
                    </a:p>
                  </a:txBody>
                  <a:tcPr anchor="ctr"/>
                </a:tc>
                <a:extLst>
                  <a:ext uri="{0D108BD9-81ED-4DB2-BD59-A6C34878D82A}">
                    <a16:rowId xmlns:a16="http://schemas.microsoft.com/office/drawing/2014/main" val="10005"/>
                  </a:ext>
                </a:extLst>
              </a:tr>
              <a:tr h="370840">
                <a:tc>
                  <a:txBody>
                    <a:bodyPr/>
                    <a:lstStyle/>
                    <a:p>
                      <a:r>
                        <a:rPr lang="en-US" dirty="0">
                          <a:solidFill>
                            <a:srgbClr val="0070C0"/>
                          </a:solidFill>
                        </a:rPr>
                        <a:t>&lt;nav&gt;</a:t>
                      </a:r>
                    </a:p>
                  </a:txBody>
                  <a:tcPr anchor="ctr"/>
                </a:tc>
                <a:tc>
                  <a:txBody>
                    <a:bodyPr/>
                    <a:lstStyle/>
                    <a:p>
                      <a:r>
                        <a:rPr lang="en-US" dirty="0"/>
                        <a:t>Defines navigation links in the document</a:t>
                      </a:r>
                    </a:p>
                  </a:txBody>
                  <a:tcPr anchor="ctr"/>
                </a:tc>
                <a:extLst>
                  <a:ext uri="{0D108BD9-81ED-4DB2-BD59-A6C34878D82A}">
                    <a16:rowId xmlns:a16="http://schemas.microsoft.com/office/drawing/2014/main" val="10006"/>
                  </a:ext>
                </a:extLst>
              </a:tr>
              <a:tr h="296928">
                <a:tc>
                  <a:txBody>
                    <a:bodyPr/>
                    <a:lstStyle/>
                    <a:p>
                      <a:r>
                        <a:rPr lang="en-US" dirty="0">
                          <a:solidFill>
                            <a:srgbClr val="0070C0"/>
                          </a:solidFill>
                        </a:rPr>
                        <a:t>&lt;section&gt;</a:t>
                      </a:r>
                    </a:p>
                  </a:txBody>
                  <a:tcPr anchor="ctr"/>
                </a:tc>
                <a:tc>
                  <a:txBody>
                    <a:bodyPr/>
                    <a:lstStyle/>
                    <a:p>
                      <a:r>
                        <a:rPr lang="en-US" dirty="0"/>
                        <a:t>Defines a section in the document</a:t>
                      </a:r>
                    </a:p>
                  </a:txBody>
                  <a:tcPr anchor="ctr"/>
                </a:tc>
                <a:extLst>
                  <a:ext uri="{0D108BD9-81ED-4DB2-BD59-A6C34878D82A}">
                    <a16:rowId xmlns:a16="http://schemas.microsoft.com/office/drawing/2014/main" val="10007"/>
                  </a:ext>
                </a:extLst>
              </a:tr>
              <a:tr h="296928">
                <a:tc>
                  <a:txBody>
                    <a:bodyPr/>
                    <a:lstStyle/>
                    <a:p>
                      <a:r>
                        <a:rPr lang="en-US" dirty="0">
                          <a:solidFill>
                            <a:srgbClr val="0070C0"/>
                          </a:solidFill>
                        </a:rPr>
                        <a:t>….</a:t>
                      </a:r>
                    </a:p>
                  </a:txBody>
                  <a:tcPr anchor="ctr"/>
                </a:tc>
                <a:tc>
                  <a:txBody>
                    <a:bodyPr/>
                    <a:lstStyle/>
                    <a:p>
                      <a:r>
                        <a:rPr lang="en-US" dirty="0"/>
                        <a:t>….</a:t>
                      </a:r>
                    </a:p>
                  </a:txBody>
                  <a:tcPr anchor="ctr"/>
                </a:tc>
                <a:extLst>
                  <a:ext uri="{0D108BD9-81ED-4DB2-BD59-A6C34878D82A}">
                    <a16:rowId xmlns:a16="http://schemas.microsoft.com/office/drawing/2014/main" val="10008"/>
                  </a:ext>
                </a:extLst>
              </a:tr>
            </a:tbl>
          </a:graphicData>
        </a:graphic>
      </p:graphicFrame>
      <p:sp>
        <p:nvSpPr>
          <p:cNvPr id="7" name="TextBox 6"/>
          <p:cNvSpPr txBox="1"/>
          <p:nvPr/>
        </p:nvSpPr>
        <p:spPr>
          <a:xfrm>
            <a:off x="366712" y="898635"/>
            <a:ext cx="8408987" cy="400110"/>
          </a:xfrm>
          <a:prstGeom prst="rect">
            <a:avLst/>
          </a:prstGeom>
          <a:noFill/>
        </p:spPr>
        <p:txBody>
          <a:bodyPr wrap="square" rtlCol="0">
            <a:spAutoFit/>
          </a:bodyPr>
          <a:lstStyle/>
          <a:p>
            <a:r>
              <a:rPr lang="en-US" sz="2000" b="1" dirty="0">
                <a:latin typeface="+mn-lt"/>
                <a:ea typeface="+mn-ea"/>
              </a:rPr>
              <a:t>HTML5 Semantic Elements</a:t>
            </a:r>
          </a:p>
        </p:txBody>
      </p:sp>
    </p:spTree>
    <p:extLst>
      <p:ext uri="{BB962C8B-B14F-4D97-AF65-F5344CB8AC3E}">
        <p14:creationId xmlns:p14="http://schemas.microsoft.com/office/powerpoint/2010/main" val="243825317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New Semantic/Structural Elements</a:t>
            </a:r>
            <a:br>
              <a:rPr lang="en-US" sz="2400" dirty="0"/>
            </a:br>
            <a:endParaRPr lang="en-US" dirty="0"/>
          </a:p>
        </p:txBody>
      </p:sp>
      <p:sp>
        <p:nvSpPr>
          <p:cNvPr id="3" name="Content Placeholder 2"/>
          <p:cNvSpPr>
            <a:spLocks noGrp="1"/>
          </p:cNvSpPr>
          <p:nvPr>
            <p:ph idx="1"/>
          </p:nvPr>
        </p:nvSpPr>
        <p:spPr>
          <a:xfrm>
            <a:off x="366713" y="964776"/>
            <a:ext cx="8408987" cy="276999"/>
          </a:xfrm>
        </p:spPr>
        <p:txBody>
          <a:bodyPr/>
          <a:lstStyle/>
          <a:p>
            <a:pPr marL="0" indent="0">
              <a:buNone/>
            </a:pPr>
            <a:r>
              <a:rPr lang="en-US" dirty="0"/>
              <a:t>&lt;section&gt;….&lt;/section&gt;</a:t>
            </a:r>
          </a:p>
        </p:txBody>
      </p:sp>
      <p:sp>
        <p:nvSpPr>
          <p:cNvPr id="4" name="Rectangle 3"/>
          <p:cNvSpPr/>
          <p:nvPr/>
        </p:nvSpPr>
        <p:spPr>
          <a:xfrm>
            <a:off x="366711" y="1297666"/>
            <a:ext cx="8408987" cy="951030"/>
          </a:xfrm>
          <a:prstGeom prst="rect">
            <a:avLst/>
          </a:prstGeom>
        </p:spPr>
        <p:txBody>
          <a:bodyPr wrap="square">
            <a:spAutoFit/>
          </a:bodyPr>
          <a:lstStyle/>
          <a:p>
            <a:pPr marL="166688" indent="-166688" defTabSz="944563" eaLnBrk="0" hangingPunct="0">
              <a:lnSpc>
                <a:spcPct val="90000"/>
              </a:lnSpc>
              <a:spcBef>
                <a:spcPct val="40000"/>
              </a:spcBef>
              <a:buClr>
                <a:schemeClr val="tx2"/>
              </a:buClr>
              <a:buChar char="•"/>
            </a:pPr>
            <a:r>
              <a:rPr lang="en-US" sz="1800" dirty="0">
                <a:latin typeface="+mn-lt"/>
                <a:ea typeface="+mn-ea"/>
              </a:rPr>
              <a:t>The section element represents a generic document or application section.</a:t>
            </a:r>
          </a:p>
          <a:p>
            <a:pPr marL="166688" indent="-166688" defTabSz="944563" eaLnBrk="0" hangingPunct="0">
              <a:lnSpc>
                <a:spcPct val="90000"/>
              </a:lnSpc>
              <a:spcBef>
                <a:spcPct val="40000"/>
              </a:spcBef>
              <a:buClr>
                <a:schemeClr val="tx2"/>
              </a:buClr>
              <a:buChar char="•"/>
            </a:pPr>
            <a:r>
              <a:rPr lang="en-US" sz="1800" dirty="0">
                <a:latin typeface="+mn-lt"/>
                <a:ea typeface="+mn-ea"/>
              </a:rPr>
              <a:t>It’s used for grouping together thematically related content. It’s not like a div has no semantic meaning, but the section element does.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3350"/>
          <a:stretch/>
        </p:blipFill>
        <p:spPr>
          <a:xfrm>
            <a:off x="609493" y="2318652"/>
            <a:ext cx="7918562" cy="3772656"/>
          </a:xfrm>
          <a:prstGeom prst="rect">
            <a:avLst/>
          </a:prstGeom>
          <a:ln>
            <a:solidFill>
              <a:schemeClr val="bg1">
                <a:lumMod val="50000"/>
              </a:schemeClr>
            </a:solidFill>
          </a:ln>
        </p:spPr>
      </p:pic>
    </p:spTree>
    <p:extLst>
      <p:ext uri="{BB962C8B-B14F-4D97-AF65-F5344CB8AC3E}">
        <p14:creationId xmlns:p14="http://schemas.microsoft.com/office/powerpoint/2010/main" val="279618836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New Semantic/Structural Elements</a:t>
            </a:r>
            <a:br>
              <a:rPr lang="en-US" sz="2400" dirty="0"/>
            </a:br>
            <a:endParaRPr lang="en-US" dirty="0"/>
          </a:p>
        </p:txBody>
      </p:sp>
      <p:sp>
        <p:nvSpPr>
          <p:cNvPr id="3" name="Content Placeholder 2"/>
          <p:cNvSpPr>
            <a:spLocks noGrp="1"/>
          </p:cNvSpPr>
          <p:nvPr>
            <p:ph idx="1"/>
          </p:nvPr>
        </p:nvSpPr>
        <p:spPr>
          <a:xfrm>
            <a:off x="366713" y="964776"/>
            <a:ext cx="8408987" cy="276999"/>
          </a:xfrm>
        </p:spPr>
        <p:txBody>
          <a:bodyPr/>
          <a:lstStyle/>
          <a:p>
            <a:pPr marL="0" indent="0">
              <a:buNone/>
            </a:pPr>
            <a:r>
              <a:rPr lang="en-US" b="1" dirty="0"/>
              <a:t>&lt;header&gt;….&lt;/header&gt;</a:t>
            </a:r>
          </a:p>
        </p:txBody>
      </p:sp>
      <p:sp>
        <p:nvSpPr>
          <p:cNvPr id="4" name="Rectangle 3"/>
          <p:cNvSpPr/>
          <p:nvPr/>
        </p:nvSpPr>
        <p:spPr>
          <a:xfrm>
            <a:off x="366711" y="1392916"/>
            <a:ext cx="8408987" cy="1782026"/>
          </a:xfrm>
          <a:prstGeom prst="rect">
            <a:avLst/>
          </a:prstGeom>
        </p:spPr>
        <p:txBody>
          <a:bodyPr wrap="square">
            <a:spAutoFit/>
          </a:bodyPr>
          <a:lstStyle/>
          <a:p>
            <a:pPr marL="166688" indent="-166688" defTabSz="944563" eaLnBrk="0" hangingPunct="0">
              <a:lnSpc>
                <a:spcPct val="90000"/>
              </a:lnSpc>
              <a:spcBef>
                <a:spcPct val="40000"/>
              </a:spcBef>
              <a:buClr>
                <a:schemeClr val="tx2"/>
              </a:buClr>
              <a:buChar char="•"/>
            </a:pPr>
            <a:r>
              <a:rPr lang="en-US" sz="1800" dirty="0">
                <a:latin typeface="+mn-lt"/>
                <a:ea typeface="+mn-ea"/>
              </a:rPr>
              <a:t>Usually appears at the top of a document or section</a:t>
            </a:r>
          </a:p>
          <a:p>
            <a:pPr marL="166688" indent="-166688" defTabSz="944563" eaLnBrk="0" hangingPunct="0">
              <a:lnSpc>
                <a:spcPct val="90000"/>
              </a:lnSpc>
              <a:spcBef>
                <a:spcPct val="40000"/>
              </a:spcBef>
              <a:buClr>
                <a:schemeClr val="tx2"/>
              </a:buClr>
              <a:buChar char="•"/>
            </a:pPr>
            <a:r>
              <a:rPr lang="en-US" sz="1800" dirty="0">
                <a:latin typeface="+mn-lt"/>
                <a:ea typeface="+mn-ea"/>
              </a:rPr>
              <a:t>It is defined by its content rather than its position. </a:t>
            </a:r>
          </a:p>
          <a:p>
            <a:pPr marL="166688" indent="-166688" defTabSz="944563" eaLnBrk="0" hangingPunct="0">
              <a:lnSpc>
                <a:spcPct val="90000"/>
              </a:lnSpc>
              <a:spcBef>
                <a:spcPct val="40000"/>
              </a:spcBef>
              <a:buClr>
                <a:schemeClr val="tx2"/>
              </a:buClr>
              <a:buChar char="•"/>
            </a:pPr>
            <a:r>
              <a:rPr lang="en-US" sz="1800" dirty="0">
                <a:latin typeface="+mn-lt"/>
                <a:ea typeface="+mn-ea"/>
              </a:rPr>
              <a:t>There can be many different headers on a page.</a:t>
            </a:r>
          </a:p>
          <a:p>
            <a:pPr marL="166688" indent="-166688" defTabSz="944563" eaLnBrk="0" hangingPunct="0">
              <a:lnSpc>
                <a:spcPct val="90000"/>
              </a:lnSpc>
              <a:spcBef>
                <a:spcPct val="40000"/>
              </a:spcBef>
              <a:buClr>
                <a:schemeClr val="tx2"/>
              </a:buClr>
              <a:buChar char="•"/>
            </a:pPr>
            <a:endParaRPr lang="en-US" sz="1800" dirty="0">
              <a:latin typeface="+mn-lt"/>
              <a:ea typeface="+mn-ea"/>
            </a:endParaRPr>
          </a:p>
          <a:p>
            <a:pPr defTabSz="944563" eaLnBrk="0" hangingPunct="0">
              <a:lnSpc>
                <a:spcPct val="90000"/>
              </a:lnSpc>
              <a:spcBef>
                <a:spcPct val="40000"/>
              </a:spcBef>
              <a:buClr>
                <a:schemeClr val="tx2"/>
              </a:buClr>
            </a:pPr>
            <a:r>
              <a:rPr lang="en-US" sz="1800" b="1" dirty="0">
                <a:latin typeface="+mn-lt"/>
                <a:ea typeface="+mn-ea"/>
              </a:rPr>
              <a:t>Example :</a:t>
            </a:r>
          </a:p>
        </p:txBody>
      </p:sp>
      <p:sp>
        <p:nvSpPr>
          <p:cNvPr id="6" name="TextBox 5"/>
          <p:cNvSpPr txBox="1"/>
          <p:nvPr/>
        </p:nvSpPr>
        <p:spPr>
          <a:xfrm>
            <a:off x="493321" y="3108960"/>
            <a:ext cx="8408987" cy="2031325"/>
          </a:xfrm>
          <a:prstGeom prst="rect">
            <a:avLst/>
          </a:prstGeom>
          <a:noFill/>
        </p:spPr>
        <p:txBody>
          <a:bodyPr wrap="square" rtlCol="0">
            <a:spAutoFit/>
          </a:bodyPr>
          <a:lstStyle/>
          <a:p>
            <a:r>
              <a:rPr lang="en-US" sz="1800" dirty="0">
                <a:solidFill>
                  <a:srgbClr val="0000FF"/>
                </a:solidFill>
                <a:highlight>
                  <a:srgbClr val="FFFFFF"/>
                </a:highlight>
                <a:latin typeface="+mj-lt"/>
              </a:rPr>
              <a:t>&lt;</a:t>
            </a:r>
            <a:r>
              <a:rPr lang="en-US" sz="1800" dirty="0">
                <a:solidFill>
                  <a:srgbClr val="800000"/>
                </a:solidFill>
                <a:highlight>
                  <a:srgbClr val="FFFFFF"/>
                </a:highlight>
                <a:latin typeface="+mj-lt"/>
              </a:rPr>
              <a:t>section</a:t>
            </a:r>
            <a:r>
              <a:rPr lang="en-US" sz="1800" dirty="0">
                <a:solidFill>
                  <a:srgbClr val="0000FF"/>
                </a:solidFill>
                <a:highlight>
                  <a:srgbClr val="FFFFFF"/>
                </a:highlight>
                <a:latin typeface="+mj-lt"/>
              </a:rPr>
              <a:t>&gt;</a:t>
            </a:r>
            <a:endParaRPr lang="en-US" sz="1800" dirty="0">
              <a:solidFill>
                <a:srgbClr val="000000"/>
              </a:solidFill>
              <a:highlight>
                <a:srgbClr val="FFFFFF"/>
              </a:highlight>
              <a:latin typeface="+mj-lt"/>
            </a:endParaRPr>
          </a:p>
          <a:p>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&lt;</a:t>
            </a:r>
            <a:r>
              <a:rPr lang="en-US" sz="1800" dirty="0">
                <a:solidFill>
                  <a:srgbClr val="800000"/>
                </a:solidFill>
                <a:highlight>
                  <a:srgbClr val="FFFFFF"/>
                </a:highlight>
                <a:latin typeface="+mj-lt"/>
              </a:rPr>
              <a:t>header</a:t>
            </a:r>
            <a:r>
              <a:rPr lang="en-US" sz="1800" dirty="0">
                <a:solidFill>
                  <a:srgbClr val="0000FF"/>
                </a:solidFill>
                <a:highlight>
                  <a:srgbClr val="FFFFFF"/>
                </a:highlight>
                <a:latin typeface="+mj-lt"/>
              </a:rPr>
              <a:t>&gt;</a:t>
            </a:r>
            <a:endParaRPr lang="en-US" sz="1800" dirty="0">
              <a:solidFill>
                <a:srgbClr val="000000"/>
              </a:solidFill>
              <a:highlight>
                <a:srgbClr val="FFFFFF"/>
              </a:highlight>
              <a:latin typeface="+mj-lt"/>
            </a:endParaRPr>
          </a:p>
          <a:p>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&lt;</a:t>
            </a:r>
            <a:r>
              <a:rPr lang="en-US" sz="1800" dirty="0">
                <a:solidFill>
                  <a:srgbClr val="800000"/>
                </a:solidFill>
                <a:highlight>
                  <a:srgbClr val="FFFFFF"/>
                </a:highlight>
                <a:latin typeface="+mj-lt"/>
              </a:rPr>
              <a:t>h1</a:t>
            </a:r>
            <a:r>
              <a:rPr lang="en-US" sz="1800" dirty="0">
                <a:solidFill>
                  <a:srgbClr val="0000FF"/>
                </a:solidFill>
                <a:highlight>
                  <a:srgbClr val="FFFFFF"/>
                </a:highlight>
                <a:latin typeface="+mj-lt"/>
              </a:rPr>
              <a:t>&gt;</a:t>
            </a:r>
            <a:r>
              <a:rPr lang="en-US" sz="1800" dirty="0">
                <a:solidFill>
                  <a:srgbClr val="000000"/>
                </a:solidFill>
                <a:highlight>
                  <a:srgbClr val="FFFFFF"/>
                </a:highlight>
                <a:latin typeface="+mj-lt"/>
              </a:rPr>
              <a:t>The heading of the section</a:t>
            </a:r>
            <a:r>
              <a:rPr lang="en-US" sz="1800" dirty="0">
                <a:solidFill>
                  <a:srgbClr val="0000FF"/>
                </a:solidFill>
                <a:highlight>
                  <a:srgbClr val="FFFFFF"/>
                </a:highlight>
                <a:latin typeface="+mj-lt"/>
              </a:rPr>
              <a:t>&lt;/</a:t>
            </a:r>
            <a:r>
              <a:rPr lang="en-US" sz="1800" dirty="0">
                <a:solidFill>
                  <a:srgbClr val="800000"/>
                </a:solidFill>
                <a:highlight>
                  <a:srgbClr val="FFFFFF"/>
                </a:highlight>
                <a:latin typeface="+mj-lt"/>
              </a:rPr>
              <a:t>h1</a:t>
            </a:r>
            <a:r>
              <a:rPr lang="en-US" sz="1800" dirty="0">
                <a:solidFill>
                  <a:srgbClr val="0000FF"/>
                </a:solidFill>
                <a:highlight>
                  <a:srgbClr val="FFFFFF"/>
                </a:highlight>
                <a:latin typeface="+mj-lt"/>
              </a:rPr>
              <a:t>&gt;</a:t>
            </a:r>
            <a:endParaRPr lang="en-US" sz="1800" dirty="0">
              <a:solidFill>
                <a:srgbClr val="000000"/>
              </a:solidFill>
              <a:highlight>
                <a:srgbClr val="FFFFFF"/>
              </a:highlight>
              <a:latin typeface="+mj-lt"/>
            </a:endParaRPr>
          </a:p>
          <a:p>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&lt;</a:t>
            </a:r>
            <a:r>
              <a:rPr lang="en-US" sz="1800" dirty="0">
                <a:solidFill>
                  <a:srgbClr val="800000"/>
                </a:solidFill>
                <a:highlight>
                  <a:srgbClr val="FFFFFF"/>
                </a:highlight>
                <a:latin typeface="+mj-lt"/>
              </a:rPr>
              <a:t>p</a:t>
            </a:r>
            <a:r>
              <a:rPr lang="en-US" sz="1800" dirty="0">
                <a:solidFill>
                  <a:srgbClr val="0000FF"/>
                </a:solidFill>
                <a:highlight>
                  <a:srgbClr val="FFFFFF"/>
                </a:highlight>
                <a:latin typeface="+mj-lt"/>
              </a:rPr>
              <a:t>&gt;</a:t>
            </a:r>
            <a:r>
              <a:rPr lang="en-US" sz="1800" dirty="0">
                <a:solidFill>
                  <a:srgbClr val="000000"/>
                </a:solidFill>
                <a:highlight>
                  <a:srgbClr val="FFFFFF"/>
                </a:highlight>
                <a:latin typeface="+mj-lt"/>
              </a:rPr>
              <a:t>This is content in the header.</a:t>
            </a:r>
            <a:r>
              <a:rPr lang="en-US" sz="1800" dirty="0">
                <a:solidFill>
                  <a:srgbClr val="0000FF"/>
                </a:solidFill>
                <a:highlight>
                  <a:srgbClr val="FFFFFF"/>
                </a:highlight>
                <a:latin typeface="+mj-lt"/>
              </a:rPr>
              <a:t>&lt;/</a:t>
            </a:r>
            <a:r>
              <a:rPr lang="en-US" sz="1800" dirty="0">
                <a:solidFill>
                  <a:srgbClr val="800000"/>
                </a:solidFill>
                <a:highlight>
                  <a:srgbClr val="FFFFFF"/>
                </a:highlight>
                <a:latin typeface="+mj-lt"/>
              </a:rPr>
              <a:t>p</a:t>
            </a:r>
            <a:r>
              <a:rPr lang="en-US" sz="1800" dirty="0">
                <a:solidFill>
                  <a:srgbClr val="0000FF"/>
                </a:solidFill>
                <a:highlight>
                  <a:srgbClr val="FFFFFF"/>
                </a:highlight>
                <a:latin typeface="+mj-lt"/>
              </a:rPr>
              <a:t>&gt;</a:t>
            </a:r>
            <a:endParaRPr lang="en-US" sz="1800" dirty="0">
              <a:solidFill>
                <a:srgbClr val="000000"/>
              </a:solidFill>
              <a:highlight>
                <a:srgbClr val="FFFFFF"/>
              </a:highlight>
              <a:latin typeface="+mj-lt"/>
            </a:endParaRPr>
          </a:p>
          <a:p>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&lt;/</a:t>
            </a:r>
            <a:r>
              <a:rPr lang="en-US" sz="1800" dirty="0">
                <a:solidFill>
                  <a:srgbClr val="800000"/>
                </a:solidFill>
                <a:highlight>
                  <a:srgbClr val="FFFFFF"/>
                </a:highlight>
                <a:latin typeface="+mj-lt"/>
              </a:rPr>
              <a:t>header</a:t>
            </a:r>
            <a:r>
              <a:rPr lang="en-US" sz="1800" dirty="0">
                <a:solidFill>
                  <a:srgbClr val="0000FF"/>
                </a:solidFill>
                <a:highlight>
                  <a:srgbClr val="FFFFFF"/>
                </a:highlight>
                <a:latin typeface="+mj-lt"/>
              </a:rPr>
              <a:t>&gt;</a:t>
            </a:r>
            <a:endParaRPr lang="en-US" sz="1800" dirty="0">
              <a:solidFill>
                <a:srgbClr val="000000"/>
              </a:solidFill>
              <a:highlight>
                <a:srgbClr val="FFFFFF"/>
              </a:highlight>
              <a:latin typeface="+mj-lt"/>
            </a:endParaRPr>
          </a:p>
          <a:p>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&lt;</a:t>
            </a:r>
            <a:r>
              <a:rPr lang="en-US" sz="1800" dirty="0">
                <a:solidFill>
                  <a:srgbClr val="800000"/>
                </a:solidFill>
                <a:highlight>
                  <a:srgbClr val="FFFFFF"/>
                </a:highlight>
                <a:latin typeface="+mj-lt"/>
              </a:rPr>
              <a:t>p</a:t>
            </a:r>
            <a:r>
              <a:rPr lang="en-US" sz="1800" dirty="0">
                <a:solidFill>
                  <a:srgbClr val="0000FF"/>
                </a:solidFill>
                <a:highlight>
                  <a:srgbClr val="FFFFFF"/>
                </a:highlight>
                <a:latin typeface="+mj-lt"/>
              </a:rPr>
              <a:t>&gt;</a:t>
            </a:r>
            <a:r>
              <a:rPr lang="en-US" sz="1800" dirty="0">
                <a:solidFill>
                  <a:srgbClr val="000000"/>
                </a:solidFill>
                <a:highlight>
                  <a:srgbClr val="FFFFFF"/>
                </a:highlight>
                <a:latin typeface="+mj-lt"/>
              </a:rPr>
              <a:t>This is some information within the section.</a:t>
            </a:r>
            <a:r>
              <a:rPr lang="en-US" sz="1800" dirty="0">
                <a:solidFill>
                  <a:srgbClr val="0000FF"/>
                </a:solidFill>
                <a:highlight>
                  <a:srgbClr val="FFFFFF"/>
                </a:highlight>
                <a:latin typeface="+mj-lt"/>
              </a:rPr>
              <a:t>&lt;/</a:t>
            </a:r>
            <a:r>
              <a:rPr lang="en-US" sz="1800" dirty="0">
                <a:solidFill>
                  <a:srgbClr val="800000"/>
                </a:solidFill>
                <a:highlight>
                  <a:srgbClr val="FFFFFF"/>
                </a:highlight>
                <a:latin typeface="+mj-lt"/>
              </a:rPr>
              <a:t>p</a:t>
            </a:r>
            <a:r>
              <a:rPr lang="en-US" sz="1800" dirty="0">
                <a:solidFill>
                  <a:srgbClr val="0000FF"/>
                </a:solidFill>
                <a:highlight>
                  <a:srgbClr val="FFFFFF"/>
                </a:highlight>
                <a:latin typeface="+mj-lt"/>
              </a:rPr>
              <a:t>&gt;</a:t>
            </a:r>
            <a:endParaRPr lang="en-US" sz="1800" dirty="0">
              <a:solidFill>
                <a:srgbClr val="000000"/>
              </a:solidFill>
              <a:highlight>
                <a:srgbClr val="FFFFFF"/>
              </a:highlight>
              <a:latin typeface="+mj-lt"/>
            </a:endParaRPr>
          </a:p>
          <a:p>
            <a:r>
              <a:rPr lang="en-US" sz="1800" dirty="0">
                <a:solidFill>
                  <a:srgbClr val="0000FF"/>
                </a:solidFill>
                <a:highlight>
                  <a:srgbClr val="FFFFFF"/>
                </a:highlight>
                <a:latin typeface="+mj-lt"/>
              </a:rPr>
              <a:t>&lt;/</a:t>
            </a:r>
            <a:r>
              <a:rPr lang="en-US" sz="1800" dirty="0">
                <a:solidFill>
                  <a:srgbClr val="800000"/>
                </a:solidFill>
                <a:highlight>
                  <a:srgbClr val="FFFFFF"/>
                </a:highlight>
                <a:latin typeface="+mj-lt"/>
              </a:rPr>
              <a:t>section</a:t>
            </a:r>
            <a:r>
              <a:rPr lang="en-US" sz="1800" dirty="0">
                <a:solidFill>
                  <a:srgbClr val="0000FF"/>
                </a:solidFill>
                <a:highlight>
                  <a:srgbClr val="FFFFFF"/>
                </a:highlight>
                <a:latin typeface="+mj-lt"/>
              </a:rPr>
              <a:t>&gt;</a:t>
            </a:r>
            <a:endParaRPr lang="en-US" sz="1800" dirty="0">
              <a:latin typeface="+mj-lt"/>
            </a:endParaRPr>
          </a:p>
        </p:txBody>
      </p:sp>
    </p:spTree>
    <p:extLst>
      <p:ext uri="{BB962C8B-B14F-4D97-AF65-F5344CB8AC3E}">
        <p14:creationId xmlns:p14="http://schemas.microsoft.com/office/powerpoint/2010/main" val="429497031"/>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New Semantic/Structural Elements</a:t>
            </a:r>
            <a:br>
              <a:rPr lang="en-US" sz="2400" dirty="0"/>
            </a:br>
            <a:endParaRPr lang="en-US" dirty="0"/>
          </a:p>
        </p:txBody>
      </p:sp>
      <p:sp>
        <p:nvSpPr>
          <p:cNvPr id="3" name="Content Placeholder 2"/>
          <p:cNvSpPr>
            <a:spLocks noGrp="1"/>
          </p:cNvSpPr>
          <p:nvPr>
            <p:ph idx="1"/>
          </p:nvPr>
        </p:nvSpPr>
        <p:spPr>
          <a:xfrm>
            <a:off x="366713" y="964776"/>
            <a:ext cx="8408987" cy="276999"/>
          </a:xfrm>
        </p:spPr>
        <p:txBody>
          <a:bodyPr/>
          <a:lstStyle/>
          <a:p>
            <a:pPr marL="0" indent="0">
              <a:buNone/>
            </a:pPr>
            <a:r>
              <a:rPr lang="en-US" b="1" dirty="0"/>
              <a:t>&lt;footer&gt;….&lt;/footer&gt;</a:t>
            </a:r>
          </a:p>
        </p:txBody>
      </p:sp>
      <p:sp>
        <p:nvSpPr>
          <p:cNvPr id="4" name="Rectangle 3"/>
          <p:cNvSpPr/>
          <p:nvPr/>
        </p:nvSpPr>
        <p:spPr>
          <a:xfrm>
            <a:off x="366711" y="1392916"/>
            <a:ext cx="8408987" cy="1782026"/>
          </a:xfrm>
          <a:prstGeom prst="rect">
            <a:avLst/>
          </a:prstGeom>
        </p:spPr>
        <p:txBody>
          <a:bodyPr wrap="square">
            <a:spAutoFit/>
          </a:bodyPr>
          <a:lstStyle/>
          <a:p>
            <a:pPr marL="166688" indent="-166688" defTabSz="944563" eaLnBrk="0" hangingPunct="0">
              <a:lnSpc>
                <a:spcPct val="90000"/>
              </a:lnSpc>
              <a:spcBef>
                <a:spcPct val="40000"/>
              </a:spcBef>
              <a:buClr>
                <a:schemeClr val="tx2"/>
              </a:buClr>
              <a:buChar char="•"/>
            </a:pPr>
            <a:r>
              <a:rPr lang="en-US" sz="1800" dirty="0">
                <a:latin typeface="+mn-lt"/>
                <a:ea typeface="+mn-ea"/>
              </a:rPr>
              <a:t>Usually appears at the bottom of a document or section</a:t>
            </a:r>
          </a:p>
          <a:p>
            <a:pPr marL="166688" indent="-166688" defTabSz="944563" eaLnBrk="0" hangingPunct="0">
              <a:lnSpc>
                <a:spcPct val="90000"/>
              </a:lnSpc>
              <a:spcBef>
                <a:spcPct val="40000"/>
              </a:spcBef>
              <a:buClr>
                <a:schemeClr val="tx2"/>
              </a:buClr>
              <a:buChar char="•"/>
            </a:pPr>
            <a:r>
              <a:rPr lang="en-US" sz="1800" dirty="0">
                <a:latin typeface="+mn-lt"/>
                <a:ea typeface="+mn-ea"/>
              </a:rPr>
              <a:t>It is defined by its content rather than its position. </a:t>
            </a:r>
          </a:p>
          <a:p>
            <a:pPr marL="166688" indent="-166688" defTabSz="944563" eaLnBrk="0" hangingPunct="0">
              <a:lnSpc>
                <a:spcPct val="90000"/>
              </a:lnSpc>
              <a:spcBef>
                <a:spcPct val="40000"/>
              </a:spcBef>
              <a:buClr>
                <a:schemeClr val="tx2"/>
              </a:buClr>
              <a:buChar char="•"/>
            </a:pPr>
            <a:r>
              <a:rPr lang="en-US" sz="1800" dirty="0">
                <a:latin typeface="+mn-lt"/>
                <a:ea typeface="+mn-ea"/>
              </a:rPr>
              <a:t>There can be many different footer on a page.</a:t>
            </a:r>
          </a:p>
          <a:p>
            <a:pPr marL="166688" indent="-166688" defTabSz="944563" eaLnBrk="0" hangingPunct="0">
              <a:lnSpc>
                <a:spcPct val="90000"/>
              </a:lnSpc>
              <a:spcBef>
                <a:spcPct val="40000"/>
              </a:spcBef>
              <a:buClr>
                <a:schemeClr val="tx2"/>
              </a:buClr>
              <a:buChar char="•"/>
            </a:pPr>
            <a:endParaRPr lang="en-US" sz="1800" dirty="0">
              <a:latin typeface="+mn-lt"/>
              <a:ea typeface="+mn-ea"/>
            </a:endParaRPr>
          </a:p>
          <a:p>
            <a:pPr defTabSz="944563" eaLnBrk="0" hangingPunct="0">
              <a:lnSpc>
                <a:spcPct val="90000"/>
              </a:lnSpc>
              <a:spcBef>
                <a:spcPct val="40000"/>
              </a:spcBef>
              <a:buClr>
                <a:schemeClr val="tx2"/>
              </a:buClr>
            </a:pPr>
            <a:r>
              <a:rPr lang="en-US" sz="1800" b="1" dirty="0">
                <a:latin typeface="+mn-lt"/>
                <a:ea typeface="+mn-ea"/>
              </a:rPr>
              <a:t>Example:</a:t>
            </a:r>
          </a:p>
        </p:txBody>
      </p:sp>
      <p:sp>
        <p:nvSpPr>
          <p:cNvPr id="6" name="TextBox 5"/>
          <p:cNvSpPr txBox="1"/>
          <p:nvPr/>
        </p:nvSpPr>
        <p:spPr>
          <a:xfrm>
            <a:off x="493321" y="3108960"/>
            <a:ext cx="8408987" cy="2862322"/>
          </a:xfrm>
          <a:prstGeom prst="rect">
            <a:avLst/>
          </a:prstGeom>
          <a:noFill/>
        </p:spPr>
        <p:txBody>
          <a:bodyPr wrap="square" rtlCol="0">
            <a:spAutoFit/>
          </a:bodyPr>
          <a:lstStyle/>
          <a:p>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section</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header</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h1</a:t>
            </a:r>
            <a:r>
              <a:rPr lang="en-US" sz="1800" dirty="0">
                <a:solidFill>
                  <a:srgbClr val="0000FF"/>
                </a:solidFill>
                <a:highlight>
                  <a:srgbClr val="FFFFFF"/>
                </a:highlight>
                <a:latin typeface="Consolas" panose="020B0609020204030204" pitchFamily="49" charset="0"/>
              </a:rPr>
              <a:t>&gt;</a:t>
            </a:r>
            <a:r>
              <a:rPr lang="en-US" sz="1800" dirty="0">
                <a:solidFill>
                  <a:srgbClr val="000000"/>
                </a:solidFill>
                <a:highlight>
                  <a:srgbClr val="FFFFFF"/>
                </a:highlight>
                <a:latin typeface="Consolas" panose="020B0609020204030204" pitchFamily="49" charset="0"/>
              </a:rPr>
              <a:t>The heading of the section</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h1</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r>
              <a:rPr lang="en-US" sz="1800" dirty="0">
                <a:solidFill>
                  <a:srgbClr val="000000"/>
                </a:solidFill>
                <a:highlight>
                  <a:srgbClr val="FFFFFF"/>
                </a:highlight>
                <a:latin typeface="Consolas" panose="020B0609020204030204" pitchFamily="49" charset="0"/>
              </a:rPr>
              <a:t>This is content in the header.</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header</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r>
              <a:rPr lang="en-US" sz="1800" dirty="0">
                <a:solidFill>
                  <a:srgbClr val="000000"/>
                </a:solidFill>
                <a:highlight>
                  <a:srgbClr val="FFFFFF"/>
                </a:highlight>
                <a:latin typeface="Consolas" panose="020B0609020204030204" pitchFamily="49" charset="0"/>
              </a:rPr>
              <a:t>This is some information within the section.</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footer</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r>
              <a:rPr lang="en-US" sz="1800" dirty="0">
                <a:solidFill>
                  <a:srgbClr val="000000"/>
                </a:solidFill>
                <a:highlight>
                  <a:srgbClr val="FFFFFF"/>
                </a:highlight>
                <a:latin typeface="Consolas" panose="020B0609020204030204" pitchFamily="49" charset="0"/>
              </a:rPr>
              <a:t>By "Author Name"</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footer</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section</a:t>
            </a:r>
            <a:r>
              <a:rPr lang="en-US" sz="1800" dirty="0">
                <a:solidFill>
                  <a:srgbClr val="0000FF"/>
                </a:solidFill>
                <a:highlight>
                  <a:srgbClr val="FFFFFF"/>
                </a:highlight>
                <a:latin typeface="Consolas" panose="020B0609020204030204" pitchFamily="49" charset="0"/>
              </a:rPr>
              <a:t>&gt;</a:t>
            </a:r>
            <a:endParaRPr lang="en-US" sz="1800" dirty="0">
              <a:latin typeface="+mj-lt"/>
            </a:endParaRPr>
          </a:p>
        </p:txBody>
      </p:sp>
    </p:spTree>
    <p:extLst>
      <p:ext uri="{BB962C8B-B14F-4D97-AF65-F5344CB8AC3E}">
        <p14:creationId xmlns:p14="http://schemas.microsoft.com/office/powerpoint/2010/main" val="2879181841"/>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New Semantic/Structural Elements</a:t>
            </a:r>
            <a:br>
              <a:rPr lang="en-US" sz="2400" dirty="0"/>
            </a:br>
            <a:endParaRPr lang="en-US" dirty="0"/>
          </a:p>
        </p:txBody>
      </p:sp>
      <p:sp>
        <p:nvSpPr>
          <p:cNvPr id="3" name="Content Placeholder 2"/>
          <p:cNvSpPr>
            <a:spLocks noGrp="1"/>
          </p:cNvSpPr>
          <p:nvPr>
            <p:ph idx="1"/>
          </p:nvPr>
        </p:nvSpPr>
        <p:spPr>
          <a:xfrm>
            <a:off x="366713" y="964776"/>
            <a:ext cx="8408987" cy="276999"/>
          </a:xfrm>
        </p:spPr>
        <p:txBody>
          <a:bodyPr/>
          <a:lstStyle/>
          <a:p>
            <a:pPr marL="0" indent="0">
              <a:buNone/>
            </a:pPr>
            <a:r>
              <a:rPr lang="en-US" b="1" dirty="0"/>
              <a:t>&lt;aside&gt;….&lt;/aside&gt;</a:t>
            </a:r>
          </a:p>
        </p:txBody>
      </p:sp>
      <p:sp>
        <p:nvSpPr>
          <p:cNvPr id="4" name="Rectangle 3"/>
          <p:cNvSpPr/>
          <p:nvPr/>
        </p:nvSpPr>
        <p:spPr>
          <a:xfrm>
            <a:off x="366711" y="1392916"/>
            <a:ext cx="8408987" cy="1200329"/>
          </a:xfrm>
          <a:prstGeom prst="rect">
            <a:avLst/>
          </a:prstGeom>
        </p:spPr>
        <p:txBody>
          <a:bodyPr wrap="square">
            <a:spAutoFit/>
          </a:bodyPr>
          <a:lstStyle/>
          <a:p>
            <a:pPr marL="166688" indent="-166688" defTabSz="944563" eaLnBrk="0" hangingPunct="0">
              <a:lnSpc>
                <a:spcPct val="90000"/>
              </a:lnSpc>
              <a:spcBef>
                <a:spcPct val="40000"/>
              </a:spcBef>
              <a:buClr>
                <a:schemeClr val="tx2"/>
              </a:buClr>
              <a:buChar char="•"/>
            </a:pPr>
            <a:r>
              <a:rPr lang="en-US" sz="1800" dirty="0">
                <a:latin typeface="+mn-lt"/>
                <a:ea typeface="+mn-ea"/>
              </a:rPr>
              <a:t>An aside element is appropriate when it is used to represent content that is not the primary focus of an article or page, but it is still related to the article or page..</a:t>
            </a:r>
          </a:p>
          <a:p>
            <a:pPr defTabSz="944563" eaLnBrk="0" hangingPunct="0">
              <a:lnSpc>
                <a:spcPct val="90000"/>
              </a:lnSpc>
              <a:spcBef>
                <a:spcPct val="40000"/>
              </a:spcBef>
              <a:buClr>
                <a:schemeClr val="tx2"/>
              </a:buClr>
            </a:pPr>
            <a:r>
              <a:rPr lang="en-US" sz="1800" b="1" dirty="0">
                <a:latin typeface="+mn-lt"/>
                <a:ea typeface="+mn-ea"/>
              </a:rPr>
              <a:t>Example :</a:t>
            </a:r>
          </a:p>
        </p:txBody>
      </p:sp>
      <p:sp>
        <p:nvSpPr>
          <p:cNvPr id="6" name="TextBox 5"/>
          <p:cNvSpPr txBox="1"/>
          <p:nvPr/>
        </p:nvSpPr>
        <p:spPr>
          <a:xfrm>
            <a:off x="366711" y="2593245"/>
            <a:ext cx="8408987" cy="3693319"/>
          </a:xfrm>
          <a:prstGeom prst="rect">
            <a:avLst/>
          </a:prstGeom>
          <a:noFill/>
        </p:spPr>
        <p:txBody>
          <a:bodyPr wrap="square" rtlCol="0">
            <a:spAutoFit/>
          </a:bodyPr>
          <a:lstStyle/>
          <a:p>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section</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header</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h1</a:t>
            </a:r>
            <a:r>
              <a:rPr lang="en-US" sz="1800" dirty="0">
                <a:solidFill>
                  <a:srgbClr val="0000FF"/>
                </a:solidFill>
                <a:highlight>
                  <a:srgbClr val="FFFFFF"/>
                </a:highlight>
                <a:latin typeface="Consolas" panose="020B0609020204030204" pitchFamily="49" charset="0"/>
              </a:rPr>
              <a:t>&gt;</a:t>
            </a:r>
            <a:r>
              <a:rPr lang="en-US" sz="1800" dirty="0">
                <a:solidFill>
                  <a:srgbClr val="000000"/>
                </a:solidFill>
                <a:highlight>
                  <a:srgbClr val="FFFFFF"/>
                </a:highlight>
                <a:latin typeface="Consolas" panose="020B0609020204030204" pitchFamily="49" charset="0"/>
              </a:rPr>
              <a:t>The heading of the section</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h1</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r>
              <a:rPr lang="en-US" sz="1800" dirty="0">
                <a:solidFill>
                  <a:srgbClr val="000000"/>
                </a:solidFill>
                <a:highlight>
                  <a:srgbClr val="FFFFFF"/>
                </a:highlight>
                <a:latin typeface="Consolas" panose="020B0609020204030204" pitchFamily="49" charset="0"/>
              </a:rPr>
              <a:t>This is content in the header.</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header</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r>
              <a:rPr lang="en-US" sz="1800" dirty="0">
                <a:solidFill>
                  <a:srgbClr val="000000"/>
                </a:solidFill>
                <a:highlight>
                  <a:srgbClr val="FFFFFF"/>
                </a:highlight>
                <a:latin typeface="Consolas" panose="020B0609020204030204" pitchFamily="49" charset="0"/>
              </a:rPr>
              <a:t>This is some information within the section.</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aside</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r>
              <a:rPr lang="en-US" sz="1800" dirty="0">
                <a:solidFill>
                  <a:srgbClr val="000000"/>
                </a:solidFill>
                <a:highlight>
                  <a:srgbClr val="FFFFFF"/>
                </a:highlight>
                <a:latin typeface="Consolas" panose="020B0609020204030204" pitchFamily="49" charset="0"/>
              </a:rPr>
              <a:t>Some secondary information.</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aside</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footer</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r>
              <a:rPr lang="en-US" sz="1800" dirty="0">
                <a:solidFill>
                  <a:srgbClr val="000000"/>
                </a:solidFill>
                <a:highlight>
                  <a:srgbClr val="FFFFFF"/>
                </a:highlight>
                <a:latin typeface="Consolas" panose="020B0609020204030204" pitchFamily="49" charset="0"/>
              </a:rPr>
              <a:t>By "Author Name"</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p</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footer</a:t>
            </a:r>
            <a:r>
              <a:rPr lang="en-US" sz="1800" dirty="0">
                <a:solidFill>
                  <a:srgbClr val="0000FF"/>
                </a:solidFill>
                <a:highlight>
                  <a:srgbClr val="FFFFFF"/>
                </a:highlight>
                <a:latin typeface="Consolas" panose="020B0609020204030204" pitchFamily="49" charset="0"/>
              </a:rPr>
              <a:t>&gt;</a:t>
            </a:r>
            <a:endParaRPr lang="en-US" sz="1800" dirty="0">
              <a:solidFill>
                <a:srgbClr val="000000"/>
              </a:solidFill>
              <a:highlight>
                <a:srgbClr val="FFFFFF"/>
              </a:highlight>
              <a:latin typeface="Consolas" panose="020B0609020204030204" pitchFamily="49" charset="0"/>
            </a:endParaRPr>
          </a:p>
          <a:p>
            <a:r>
              <a:rPr lang="en-US" sz="1800" dirty="0">
                <a:solidFill>
                  <a:srgbClr val="0000FF"/>
                </a:solidFill>
                <a:highlight>
                  <a:srgbClr val="FFFFFF"/>
                </a:highlight>
                <a:latin typeface="Consolas" panose="020B0609020204030204" pitchFamily="49" charset="0"/>
              </a:rPr>
              <a:t>&lt;/</a:t>
            </a:r>
            <a:r>
              <a:rPr lang="en-US" sz="1800" dirty="0">
                <a:solidFill>
                  <a:srgbClr val="800000"/>
                </a:solidFill>
                <a:highlight>
                  <a:srgbClr val="FFFFFF"/>
                </a:highlight>
                <a:latin typeface="Consolas" panose="020B0609020204030204" pitchFamily="49" charset="0"/>
              </a:rPr>
              <a:t>section</a:t>
            </a:r>
            <a:r>
              <a:rPr lang="en-US" sz="1800" dirty="0">
                <a:solidFill>
                  <a:srgbClr val="0000FF"/>
                </a:solidFill>
                <a:highlight>
                  <a:srgbClr val="FFFFFF"/>
                </a:highlight>
                <a:latin typeface="Consolas" panose="020B0609020204030204" pitchFamily="49" charset="0"/>
              </a:rPr>
              <a:t>&gt;</a:t>
            </a:r>
            <a:endParaRPr lang="en-US" sz="1800" dirty="0">
              <a:latin typeface="+mj-lt"/>
            </a:endParaRPr>
          </a:p>
        </p:txBody>
      </p:sp>
    </p:spTree>
    <p:extLst>
      <p:ext uri="{BB962C8B-B14F-4D97-AF65-F5344CB8AC3E}">
        <p14:creationId xmlns:p14="http://schemas.microsoft.com/office/powerpoint/2010/main" val="410486405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New Semantic/Structural Elements</a:t>
            </a:r>
            <a:br>
              <a:rPr lang="en-US" sz="2400" dirty="0"/>
            </a:br>
            <a:endParaRPr lang="en-US" dirty="0"/>
          </a:p>
        </p:txBody>
      </p:sp>
      <p:sp>
        <p:nvSpPr>
          <p:cNvPr id="3" name="Content Placeholder 2"/>
          <p:cNvSpPr>
            <a:spLocks noGrp="1"/>
          </p:cNvSpPr>
          <p:nvPr>
            <p:ph idx="1"/>
          </p:nvPr>
        </p:nvSpPr>
        <p:spPr>
          <a:xfrm>
            <a:off x="366713" y="964776"/>
            <a:ext cx="8408987" cy="276999"/>
          </a:xfrm>
        </p:spPr>
        <p:txBody>
          <a:bodyPr/>
          <a:lstStyle/>
          <a:p>
            <a:pPr marL="0" indent="0">
              <a:buNone/>
            </a:pPr>
            <a:r>
              <a:rPr lang="en-US" b="1" dirty="0"/>
              <a:t>&lt;article&gt;….&lt;/article&gt;</a:t>
            </a:r>
          </a:p>
        </p:txBody>
      </p:sp>
      <p:sp>
        <p:nvSpPr>
          <p:cNvPr id="4" name="Rectangle 3"/>
          <p:cNvSpPr/>
          <p:nvPr/>
        </p:nvSpPr>
        <p:spPr>
          <a:xfrm>
            <a:off x="366711" y="1392916"/>
            <a:ext cx="8408987" cy="701731"/>
          </a:xfrm>
          <a:prstGeom prst="rect">
            <a:avLst/>
          </a:prstGeom>
        </p:spPr>
        <p:txBody>
          <a:bodyPr wrap="square">
            <a:spAutoFit/>
          </a:bodyPr>
          <a:lstStyle/>
          <a:p>
            <a:pPr marL="166688" indent="-166688" defTabSz="944563" eaLnBrk="0" hangingPunct="0">
              <a:lnSpc>
                <a:spcPct val="90000"/>
              </a:lnSpc>
              <a:spcBef>
                <a:spcPct val="40000"/>
              </a:spcBef>
              <a:buClr>
                <a:schemeClr val="tx2"/>
              </a:buClr>
              <a:buChar char="•"/>
            </a:pPr>
            <a:r>
              <a:rPr lang="en-US" sz="1800" dirty="0">
                <a:latin typeface="+mn-lt"/>
                <a:ea typeface="+mn-ea"/>
              </a:rPr>
              <a:t>Determining if a particular piece of content is “self-contained:”</a:t>
            </a:r>
          </a:p>
          <a:p>
            <a:pPr marL="166688" indent="-166688" defTabSz="944563" eaLnBrk="0" hangingPunct="0">
              <a:lnSpc>
                <a:spcPct val="90000"/>
              </a:lnSpc>
              <a:spcBef>
                <a:spcPct val="40000"/>
              </a:spcBef>
              <a:buClr>
                <a:schemeClr val="tx2"/>
              </a:buClr>
              <a:buChar char="•"/>
            </a:pPr>
            <a:endParaRPr lang="en-US" sz="1800" b="1" dirty="0">
              <a:latin typeface="+mn-lt"/>
              <a:ea typeface="+mn-ea"/>
            </a:endParaRPr>
          </a:p>
        </p:txBody>
      </p:sp>
      <p:sp>
        <p:nvSpPr>
          <p:cNvPr id="6" name="TextBox 5"/>
          <p:cNvSpPr txBox="1"/>
          <p:nvPr/>
        </p:nvSpPr>
        <p:spPr>
          <a:xfrm>
            <a:off x="366711" y="2094647"/>
            <a:ext cx="8408987" cy="1323439"/>
          </a:xfrm>
          <a:prstGeom prst="rect">
            <a:avLst/>
          </a:prstGeom>
          <a:noFill/>
        </p:spPr>
        <p:txBody>
          <a:bodyPr wrap="square" rtlCol="0">
            <a:spAutoFit/>
          </a:bodyPr>
          <a:lstStyle/>
          <a:p>
            <a:r>
              <a:rPr lang="en-US" sz="1600" b="1" dirty="0"/>
              <a:t>Some uses for the article tag:</a:t>
            </a:r>
          </a:p>
          <a:p>
            <a:pPr marL="285750" indent="-285750">
              <a:buFont typeface="Arial" panose="020B0604020202020204" pitchFamily="34" charset="0"/>
              <a:buChar char="•"/>
            </a:pPr>
            <a:r>
              <a:rPr lang="en-US" sz="1600" dirty="0"/>
              <a:t>A blog post</a:t>
            </a:r>
          </a:p>
          <a:p>
            <a:pPr marL="285750" indent="-285750">
              <a:buFont typeface="Arial" panose="020B0604020202020204" pitchFamily="34" charset="0"/>
              <a:buChar char="•"/>
            </a:pPr>
            <a:r>
              <a:rPr lang="en-US" sz="1600" dirty="0"/>
              <a:t>A news story</a:t>
            </a:r>
          </a:p>
          <a:p>
            <a:pPr marL="285750" indent="-285750">
              <a:buFont typeface="Arial" panose="020B0604020202020204" pitchFamily="34" charset="0"/>
              <a:buChar char="•"/>
            </a:pPr>
            <a:r>
              <a:rPr lang="en-US" sz="1600" dirty="0"/>
              <a:t>A comment on a post</a:t>
            </a:r>
          </a:p>
          <a:p>
            <a:pPr marL="285750" indent="-285750">
              <a:buFont typeface="Arial" panose="020B0604020202020204" pitchFamily="34" charset="0"/>
              <a:buChar char="•"/>
            </a:pPr>
            <a:r>
              <a:rPr lang="en-US" sz="1600" dirty="0"/>
              <a:t>A review</a:t>
            </a:r>
          </a:p>
        </p:txBody>
      </p:sp>
    </p:spTree>
    <p:extLst>
      <p:ext uri="{BB962C8B-B14F-4D97-AF65-F5344CB8AC3E}">
        <p14:creationId xmlns:p14="http://schemas.microsoft.com/office/powerpoint/2010/main" val="40936060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INTRODUCTION</a:t>
            </a:r>
            <a:br>
              <a:rPr lang="en-US" dirty="0"/>
            </a:br>
            <a:endParaRPr lang="en-US" dirty="0"/>
          </a:p>
        </p:txBody>
      </p:sp>
      <p:sp>
        <p:nvSpPr>
          <p:cNvPr id="3" name="Content Placeholder 2"/>
          <p:cNvSpPr>
            <a:spLocks noGrp="1"/>
          </p:cNvSpPr>
          <p:nvPr>
            <p:ph idx="1"/>
          </p:nvPr>
        </p:nvSpPr>
        <p:spPr>
          <a:xfrm>
            <a:off x="366713" y="1412531"/>
            <a:ext cx="8408987" cy="3056229"/>
          </a:xfrm>
        </p:spPr>
        <p:txBody>
          <a:bodyPr/>
          <a:lstStyle/>
          <a:p>
            <a:r>
              <a:rPr lang="en-US"/>
              <a:t>What is HTML</a:t>
            </a:r>
          </a:p>
          <a:p>
            <a:r>
              <a:rPr lang="en-US"/>
              <a:t>HTML versions</a:t>
            </a:r>
          </a:p>
          <a:p>
            <a:r>
              <a:rPr lang="en-US"/>
              <a:t>HTML tags</a:t>
            </a:r>
          </a:p>
          <a:p>
            <a:r>
              <a:rPr lang="en-US"/>
              <a:t>HTML Structure</a:t>
            </a:r>
          </a:p>
          <a:p>
            <a:r>
              <a:rPr lang="en-US"/>
              <a:t>HTML Attribute ( lang , title, href, size and alt )</a:t>
            </a:r>
          </a:p>
          <a:p>
            <a:r>
              <a:rPr lang="en-US"/>
              <a:t>Void Elements and Comments</a:t>
            </a:r>
          </a:p>
          <a:p>
            <a:r>
              <a:rPr lang="en-US"/>
              <a:t>Viewing the HTML Source Code in A Browser</a:t>
            </a:r>
            <a:br>
              <a:rPr lang="en-US"/>
            </a:br>
            <a:endParaRPr lang="en-US"/>
          </a:p>
          <a:p>
            <a:endParaRPr lang="en-US"/>
          </a:p>
          <a:p>
            <a:endParaRPr lang="en-US" dirty="0"/>
          </a:p>
        </p:txBody>
      </p:sp>
    </p:spTree>
    <p:extLst>
      <p:ext uri="{BB962C8B-B14F-4D97-AF65-F5344CB8AC3E}">
        <p14:creationId xmlns:p14="http://schemas.microsoft.com/office/powerpoint/2010/main" val="932205513"/>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New Semantic/Structural Elements</a:t>
            </a:r>
            <a:br>
              <a:rPr lang="en-US" sz="2400" dirty="0"/>
            </a:br>
            <a:endParaRPr lang="en-US" dirty="0"/>
          </a:p>
        </p:txBody>
      </p:sp>
      <p:sp>
        <p:nvSpPr>
          <p:cNvPr id="3" name="Content Placeholder 2"/>
          <p:cNvSpPr>
            <a:spLocks noGrp="1"/>
          </p:cNvSpPr>
          <p:nvPr>
            <p:ph idx="1"/>
          </p:nvPr>
        </p:nvSpPr>
        <p:spPr>
          <a:xfrm>
            <a:off x="366713" y="964776"/>
            <a:ext cx="8408987" cy="276999"/>
          </a:xfrm>
        </p:spPr>
        <p:txBody>
          <a:bodyPr/>
          <a:lstStyle/>
          <a:p>
            <a:pPr marL="0" indent="0">
              <a:buNone/>
            </a:pPr>
            <a:r>
              <a:rPr lang="en-US" b="1" dirty="0"/>
              <a:t>&lt;main&gt;….&lt;/main&gt;</a:t>
            </a:r>
          </a:p>
        </p:txBody>
      </p:sp>
      <p:sp>
        <p:nvSpPr>
          <p:cNvPr id="4" name="Rectangle 3"/>
          <p:cNvSpPr/>
          <p:nvPr/>
        </p:nvSpPr>
        <p:spPr>
          <a:xfrm>
            <a:off x="366711" y="1392916"/>
            <a:ext cx="8408987" cy="3194721"/>
          </a:xfrm>
          <a:prstGeom prst="rect">
            <a:avLst/>
          </a:prstGeom>
        </p:spPr>
        <p:txBody>
          <a:bodyPr wrap="square">
            <a:spAutoFit/>
          </a:bodyPr>
          <a:lstStyle/>
          <a:p>
            <a:pPr marL="166688" indent="-166688" defTabSz="944563" eaLnBrk="0" hangingPunct="0">
              <a:lnSpc>
                <a:spcPct val="90000"/>
              </a:lnSpc>
              <a:spcBef>
                <a:spcPct val="40000"/>
              </a:spcBef>
              <a:buClr>
                <a:schemeClr val="tx2"/>
              </a:buClr>
              <a:buChar char="•"/>
            </a:pPr>
            <a:r>
              <a:rPr lang="en-US" sz="1800" dirty="0">
                <a:latin typeface="+mn-lt"/>
                <a:ea typeface="+mn-ea"/>
              </a:rPr>
              <a:t>Determining if a particular piece of content is “self-contained:”</a:t>
            </a:r>
          </a:p>
          <a:p>
            <a:pPr marL="166688" indent="-166688" defTabSz="944563" eaLnBrk="0" hangingPunct="0">
              <a:lnSpc>
                <a:spcPct val="90000"/>
              </a:lnSpc>
              <a:spcBef>
                <a:spcPct val="40000"/>
              </a:spcBef>
              <a:buClr>
                <a:schemeClr val="tx2"/>
              </a:buClr>
              <a:buChar char="•"/>
            </a:pPr>
            <a:r>
              <a:rPr lang="en-US" sz="1800" dirty="0">
                <a:latin typeface="+mn-lt"/>
                <a:ea typeface="+mn-ea"/>
              </a:rPr>
              <a:t>The main content area consists of content that is directly related to or expands upon the central topic of a document or central functionality of an application.</a:t>
            </a:r>
          </a:p>
          <a:p>
            <a:endParaRPr lang="en-US" sz="1800" b="1" dirty="0"/>
          </a:p>
          <a:p>
            <a:r>
              <a:rPr lang="en-US" sz="1800" b="1" dirty="0"/>
              <a:t>Some uses for the main tag:</a:t>
            </a:r>
          </a:p>
          <a:p>
            <a:pPr marL="166688" indent="-166688" defTabSz="944563" eaLnBrk="0" hangingPunct="0">
              <a:lnSpc>
                <a:spcPct val="90000"/>
              </a:lnSpc>
              <a:spcBef>
                <a:spcPct val="40000"/>
              </a:spcBef>
              <a:buClr>
                <a:schemeClr val="tx2"/>
              </a:buClr>
              <a:buFont typeface="Arial" panose="020B0604020202020204" pitchFamily="34" charset="0"/>
              <a:buChar char="•"/>
            </a:pPr>
            <a:r>
              <a:rPr lang="en-US" sz="1800" dirty="0">
                <a:latin typeface="+mn-lt"/>
                <a:ea typeface="+mn-ea"/>
              </a:rPr>
              <a:t>Do not include more than one main element in a document </a:t>
            </a:r>
          </a:p>
          <a:p>
            <a:pPr marL="166688" indent="-166688" defTabSz="944563" eaLnBrk="0" hangingPunct="0">
              <a:lnSpc>
                <a:spcPct val="90000"/>
              </a:lnSpc>
              <a:spcBef>
                <a:spcPct val="40000"/>
              </a:spcBef>
              <a:buClr>
                <a:schemeClr val="tx2"/>
              </a:buClr>
              <a:buFont typeface="Arial" panose="020B0604020202020204" pitchFamily="34" charset="0"/>
              <a:buChar char="•"/>
            </a:pPr>
            <a:r>
              <a:rPr lang="en-US" sz="1800" dirty="0">
                <a:latin typeface="+mn-lt"/>
                <a:ea typeface="+mn-ea"/>
              </a:rPr>
              <a:t>Do not include the main element inside of an article, aside, footer, header, or nav element</a:t>
            </a:r>
          </a:p>
          <a:p>
            <a:pPr marL="166688" indent="-166688" defTabSz="944563" eaLnBrk="0" hangingPunct="0">
              <a:lnSpc>
                <a:spcPct val="90000"/>
              </a:lnSpc>
              <a:spcBef>
                <a:spcPct val="40000"/>
              </a:spcBef>
              <a:buClr>
                <a:schemeClr val="tx2"/>
              </a:buClr>
              <a:buChar char="•"/>
            </a:pPr>
            <a:endParaRPr lang="en-US" sz="1800" dirty="0">
              <a:latin typeface="+mn-lt"/>
              <a:ea typeface="+mn-ea"/>
            </a:endParaRPr>
          </a:p>
          <a:p>
            <a:pPr marL="166688" indent="-166688" defTabSz="944563" eaLnBrk="0" hangingPunct="0">
              <a:lnSpc>
                <a:spcPct val="90000"/>
              </a:lnSpc>
              <a:spcBef>
                <a:spcPct val="40000"/>
              </a:spcBef>
              <a:buClr>
                <a:schemeClr val="tx2"/>
              </a:buClr>
              <a:buChar char="•"/>
            </a:pPr>
            <a:endParaRPr lang="en-US" sz="1800" b="1" dirty="0">
              <a:latin typeface="+mn-lt"/>
              <a:ea typeface="+mn-ea"/>
            </a:endParaRPr>
          </a:p>
        </p:txBody>
      </p:sp>
    </p:spTree>
    <p:extLst>
      <p:ext uri="{BB962C8B-B14F-4D97-AF65-F5344CB8AC3E}">
        <p14:creationId xmlns:p14="http://schemas.microsoft.com/office/powerpoint/2010/main" val="7787305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a:t>Introduction</a:t>
            </a:r>
          </a:p>
        </p:txBody>
      </p:sp>
      <p:sp>
        <p:nvSpPr>
          <p:cNvPr id="3" name="Rectangle 2"/>
          <p:cNvSpPr/>
          <p:nvPr/>
        </p:nvSpPr>
        <p:spPr>
          <a:xfrm>
            <a:off x="366713" y="1092391"/>
            <a:ext cx="2222083" cy="400110"/>
          </a:xfrm>
          <a:prstGeom prst="rect">
            <a:avLst/>
          </a:prstGeom>
        </p:spPr>
        <p:txBody>
          <a:bodyPr wrap="none">
            <a:spAutoFit/>
          </a:bodyPr>
          <a:lstStyle/>
          <a:p>
            <a:pPr marL="0" indent="0">
              <a:buNone/>
            </a:pPr>
            <a:r>
              <a:rPr lang="en-US" sz="2000" b="1" dirty="0"/>
              <a:t>HTML4 structure</a:t>
            </a:r>
          </a:p>
        </p:txBody>
      </p:sp>
      <p:grpSp>
        <p:nvGrpSpPr>
          <p:cNvPr id="11" name="Group 10"/>
          <p:cNvGrpSpPr/>
          <p:nvPr/>
        </p:nvGrpSpPr>
        <p:grpSpPr>
          <a:xfrm>
            <a:off x="366713" y="2129279"/>
            <a:ext cx="8408987" cy="4080442"/>
            <a:chOff x="366713" y="2129279"/>
            <a:chExt cx="8408987" cy="4080442"/>
          </a:xfrm>
        </p:grpSpPr>
        <p:sp>
          <p:nvSpPr>
            <p:cNvPr id="6" name="Rectangle 5"/>
            <p:cNvSpPr/>
            <p:nvPr/>
          </p:nvSpPr>
          <p:spPr bwMode="auto">
            <a:xfrm>
              <a:off x="366713" y="2129279"/>
              <a:ext cx="8408987" cy="4080442"/>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7" name="Rectangle 6"/>
            <p:cNvSpPr/>
            <p:nvPr/>
          </p:nvSpPr>
          <p:spPr bwMode="auto">
            <a:xfrm>
              <a:off x="537960" y="2311605"/>
              <a:ext cx="8066492" cy="11639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pitchFamily="34" charset="0"/>
                  <a:ea typeface="MS PGothic" pitchFamily="34" charset="-128"/>
                </a:rPr>
                <a:t>div id=header</a:t>
              </a:r>
              <a:endParaRPr kumimoji="0" lang="en-US" sz="2400" b="0" i="0" u="none" strike="noStrike" cap="none" normalizeH="0" baseline="0" dirty="0">
                <a:ln>
                  <a:noFill/>
                </a:ln>
                <a:solidFill>
                  <a:schemeClr val="bg1"/>
                </a:solidFill>
                <a:effectLst/>
                <a:latin typeface="Arial" pitchFamily="34" charset="0"/>
                <a:ea typeface="MS PGothic" pitchFamily="34" charset="-128"/>
              </a:endParaRPr>
            </a:p>
          </p:txBody>
        </p:sp>
        <p:sp>
          <p:nvSpPr>
            <p:cNvPr id="8" name="Rectangle 7"/>
            <p:cNvSpPr/>
            <p:nvPr/>
          </p:nvSpPr>
          <p:spPr bwMode="auto">
            <a:xfrm>
              <a:off x="741872" y="2769208"/>
              <a:ext cx="7677509" cy="526083"/>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lumMod val="95000"/>
                      <a:lumOff val="5000"/>
                    </a:schemeClr>
                  </a:solidFill>
                  <a:effectLst/>
                  <a:latin typeface="Arial" pitchFamily="34" charset="0"/>
                  <a:ea typeface="MS PGothic" pitchFamily="34" charset="-128"/>
                </a:rPr>
                <a:t>div</a:t>
              </a:r>
              <a:r>
                <a:rPr kumimoji="0" lang="en-US" sz="1800" b="0" i="0" u="none" strike="noStrike" cap="none" normalizeH="0" dirty="0">
                  <a:ln>
                    <a:noFill/>
                  </a:ln>
                  <a:solidFill>
                    <a:schemeClr val="tx1">
                      <a:lumMod val="95000"/>
                      <a:lumOff val="5000"/>
                    </a:schemeClr>
                  </a:solidFill>
                  <a:effectLst/>
                  <a:latin typeface="Arial" pitchFamily="34" charset="0"/>
                  <a:ea typeface="MS PGothic" pitchFamily="34" charset="-128"/>
                </a:rPr>
                <a:t> id=nav</a:t>
              </a:r>
              <a:endParaRPr kumimoji="0" lang="en-US" sz="2400" b="0" i="0" u="none" strike="noStrike" cap="none" normalizeH="0" baseline="0" dirty="0">
                <a:ln>
                  <a:noFill/>
                </a:ln>
                <a:solidFill>
                  <a:schemeClr val="tx1">
                    <a:lumMod val="95000"/>
                    <a:lumOff val="5000"/>
                  </a:schemeClr>
                </a:solidFill>
                <a:effectLst/>
                <a:latin typeface="Arial" pitchFamily="34" charset="0"/>
                <a:ea typeface="MS PGothic" pitchFamily="34" charset="-128"/>
              </a:endParaRPr>
            </a:p>
          </p:txBody>
        </p:sp>
        <p:sp>
          <p:nvSpPr>
            <p:cNvPr id="9" name="Rectangle 8"/>
            <p:cNvSpPr/>
            <p:nvPr/>
          </p:nvSpPr>
          <p:spPr bwMode="auto">
            <a:xfrm>
              <a:off x="537960" y="3657863"/>
              <a:ext cx="1359851" cy="239788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pitchFamily="34" charset="0"/>
                  <a:ea typeface="MS PGothic" pitchFamily="34" charset="-128"/>
                </a:rPr>
                <a:t>div id=sidebar</a:t>
              </a:r>
            </a:p>
          </p:txBody>
        </p:sp>
        <p:sp>
          <p:nvSpPr>
            <p:cNvPr id="10" name="Rectangle 9"/>
            <p:cNvSpPr/>
            <p:nvPr/>
          </p:nvSpPr>
          <p:spPr bwMode="auto">
            <a:xfrm>
              <a:off x="2053087" y="3657863"/>
              <a:ext cx="6551365" cy="239788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pitchFamily="34" charset="0"/>
                  <a:ea typeface="MS PGothic" pitchFamily="34" charset="-128"/>
                </a:rPr>
                <a:t>div id=article</a:t>
              </a:r>
              <a:endParaRPr kumimoji="0" lang="en-US" sz="2400" b="0" i="0" u="none" strike="noStrike" cap="none" normalizeH="0" baseline="0" dirty="0">
                <a:ln>
                  <a:noFill/>
                </a:ln>
                <a:solidFill>
                  <a:schemeClr val="bg1"/>
                </a:solidFill>
                <a:effectLst/>
                <a:latin typeface="Arial" pitchFamily="34" charset="0"/>
                <a:ea typeface="MS PGothic" pitchFamily="34" charset="-128"/>
              </a:endParaRPr>
            </a:p>
          </p:txBody>
        </p:sp>
        <p:sp>
          <p:nvSpPr>
            <p:cNvPr id="12" name="Rectangle 11"/>
            <p:cNvSpPr/>
            <p:nvPr/>
          </p:nvSpPr>
          <p:spPr bwMode="auto">
            <a:xfrm>
              <a:off x="2236640" y="4363391"/>
              <a:ext cx="6182742" cy="668277"/>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lumMod val="95000"/>
                      <a:lumOff val="5000"/>
                    </a:schemeClr>
                  </a:solidFill>
                  <a:effectLst/>
                  <a:latin typeface="Arial" pitchFamily="34" charset="0"/>
                  <a:ea typeface="MS PGothic" pitchFamily="34" charset="-128"/>
                </a:rPr>
                <a:t>div class=section</a:t>
              </a:r>
              <a:endParaRPr kumimoji="0" lang="en-US" sz="2400" b="0" i="0" u="none" strike="noStrike" cap="none" normalizeH="0" baseline="0" dirty="0">
                <a:ln>
                  <a:noFill/>
                </a:ln>
                <a:solidFill>
                  <a:schemeClr val="tx1">
                    <a:lumMod val="95000"/>
                    <a:lumOff val="5000"/>
                  </a:schemeClr>
                </a:solidFill>
                <a:effectLst/>
                <a:latin typeface="Arial" pitchFamily="34" charset="0"/>
                <a:ea typeface="MS PGothic" pitchFamily="34" charset="-128"/>
              </a:endParaRPr>
            </a:p>
          </p:txBody>
        </p:sp>
        <p:sp>
          <p:nvSpPr>
            <p:cNvPr id="13" name="Rectangle 12"/>
            <p:cNvSpPr/>
            <p:nvPr/>
          </p:nvSpPr>
          <p:spPr bwMode="auto">
            <a:xfrm>
              <a:off x="2252296" y="5185646"/>
              <a:ext cx="6182742" cy="674502"/>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a:solidFill>
                    <a:schemeClr val="tx1">
                      <a:lumMod val="95000"/>
                      <a:lumOff val="5000"/>
                    </a:schemeClr>
                  </a:solidFill>
                </a:rPr>
                <a:t>div class=section</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95000"/>
                    <a:lumOff val="5000"/>
                  </a:schemeClr>
                </a:solidFill>
                <a:effectLst/>
                <a:latin typeface="Arial" pitchFamily="34" charset="0"/>
                <a:ea typeface="MS PGothic" pitchFamily="34" charset="-128"/>
              </a:endParaRPr>
            </a:p>
          </p:txBody>
        </p:sp>
      </p:grpSp>
    </p:spTree>
    <p:extLst>
      <p:ext uri="{BB962C8B-B14F-4D97-AF65-F5344CB8AC3E}">
        <p14:creationId xmlns:p14="http://schemas.microsoft.com/office/powerpoint/2010/main" val="3810710882"/>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a:t>Introduction</a:t>
            </a:r>
          </a:p>
        </p:txBody>
      </p:sp>
      <p:sp>
        <p:nvSpPr>
          <p:cNvPr id="3" name="TextBox 2"/>
          <p:cNvSpPr txBox="1"/>
          <p:nvPr/>
        </p:nvSpPr>
        <p:spPr>
          <a:xfrm>
            <a:off x="366713" y="1554056"/>
            <a:ext cx="8184029" cy="738664"/>
          </a:xfrm>
          <a:prstGeom prst="rect">
            <a:avLst/>
          </a:prstGeom>
          <a:noFill/>
        </p:spPr>
        <p:txBody>
          <a:bodyPr wrap="square" rtlCol="0">
            <a:spAutoFit/>
          </a:bodyPr>
          <a:lstStyle/>
          <a:p>
            <a:pPr marL="166688" indent="-166688" defTabSz="944563" eaLnBrk="0" hangingPunct="0">
              <a:lnSpc>
                <a:spcPct val="90000"/>
              </a:lnSpc>
              <a:spcBef>
                <a:spcPct val="40000"/>
              </a:spcBef>
              <a:buClr>
                <a:schemeClr val="tx2"/>
              </a:buClr>
              <a:buFont typeface="Arial" panose="020B0604020202020204" pitchFamily="34" charset="0"/>
              <a:buChar char="•"/>
              <a:defRPr/>
            </a:pPr>
            <a:r>
              <a:rPr lang="en-US" sz="2000" dirty="0">
                <a:latin typeface="+mn-lt"/>
                <a:ea typeface="+mn-ea"/>
              </a:rPr>
              <a:t>Our code become more readable and maintainable.</a:t>
            </a:r>
          </a:p>
          <a:p>
            <a:endParaRPr lang="en-US" dirty="0"/>
          </a:p>
        </p:txBody>
      </p:sp>
      <p:sp>
        <p:nvSpPr>
          <p:cNvPr id="5" name="Rectangle 4"/>
          <p:cNvSpPr/>
          <p:nvPr/>
        </p:nvSpPr>
        <p:spPr>
          <a:xfrm>
            <a:off x="346973" y="1092391"/>
            <a:ext cx="3730508" cy="400110"/>
          </a:xfrm>
          <a:prstGeom prst="rect">
            <a:avLst/>
          </a:prstGeom>
        </p:spPr>
        <p:txBody>
          <a:bodyPr wrap="none">
            <a:spAutoFit/>
          </a:bodyPr>
          <a:lstStyle/>
          <a:p>
            <a:pPr marL="0" indent="0">
              <a:buNone/>
            </a:pPr>
            <a:r>
              <a:rPr lang="en-US" sz="2000" b="1" dirty="0"/>
              <a:t>Semantic elements in HTML5</a:t>
            </a:r>
          </a:p>
        </p:txBody>
      </p:sp>
      <p:grpSp>
        <p:nvGrpSpPr>
          <p:cNvPr id="6" name="Group 5"/>
          <p:cNvGrpSpPr/>
          <p:nvPr/>
        </p:nvGrpSpPr>
        <p:grpSpPr>
          <a:xfrm>
            <a:off x="366713" y="2129279"/>
            <a:ext cx="8408987" cy="4080442"/>
            <a:chOff x="366713" y="2129279"/>
            <a:chExt cx="8408987" cy="4080442"/>
          </a:xfrm>
        </p:grpSpPr>
        <p:sp>
          <p:nvSpPr>
            <p:cNvPr id="7" name="Rectangle 6"/>
            <p:cNvSpPr/>
            <p:nvPr/>
          </p:nvSpPr>
          <p:spPr bwMode="auto">
            <a:xfrm>
              <a:off x="366713" y="2129279"/>
              <a:ext cx="8408987" cy="4080442"/>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MS PGothic" pitchFamily="34" charset="-128"/>
              </a:endParaRPr>
            </a:p>
          </p:txBody>
        </p:sp>
        <p:sp>
          <p:nvSpPr>
            <p:cNvPr id="8" name="Rectangle 7"/>
            <p:cNvSpPr/>
            <p:nvPr/>
          </p:nvSpPr>
          <p:spPr bwMode="auto">
            <a:xfrm>
              <a:off x="537960" y="2311605"/>
              <a:ext cx="8066492" cy="11639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bg1"/>
                  </a:solidFill>
                </a:rPr>
                <a:t>&lt;</a:t>
              </a:r>
              <a:r>
                <a:rPr kumimoji="0" lang="en-US" sz="1800" b="0" i="0" u="none" strike="noStrike" cap="none" normalizeH="0" baseline="0" dirty="0">
                  <a:ln>
                    <a:noFill/>
                  </a:ln>
                  <a:solidFill>
                    <a:schemeClr val="bg1"/>
                  </a:solidFill>
                  <a:effectLst/>
                  <a:latin typeface="Arial" pitchFamily="34" charset="0"/>
                  <a:ea typeface="MS PGothic" pitchFamily="34" charset="-128"/>
                </a:rPr>
                <a:t>header&gt;</a:t>
              </a:r>
              <a:endParaRPr kumimoji="0" lang="en-US" sz="2400" b="0" i="0" u="none" strike="noStrike" cap="none" normalizeH="0" baseline="0" dirty="0">
                <a:ln>
                  <a:noFill/>
                </a:ln>
                <a:solidFill>
                  <a:schemeClr val="bg1"/>
                </a:solidFill>
                <a:effectLst/>
                <a:latin typeface="Arial" pitchFamily="34" charset="0"/>
                <a:ea typeface="MS PGothic" pitchFamily="34" charset="-128"/>
              </a:endParaRPr>
            </a:p>
          </p:txBody>
        </p:sp>
        <p:sp>
          <p:nvSpPr>
            <p:cNvPr id="9" name="Rectangle 8"/>
            <p:cNvSpPr/>
            <p:nvPr/>
          </p:nvSpPr>
          <p:spPr bwMode="auto">
            <a:xfrm>
              <a:off x="741872" y="2769208"/>
              <a:ext cx="7677509" cy="526083"/>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lumMod val="95000"/>
                      <a:lumOff val="5000"/>
                    </a:schemeClr>
                  </a:solidFill>
                  <a:effectLst/>
                  <a:latin typeface="Arial" pitchFamily="34" charset="0"/>
                  <a:ea typeface="MS PGothic" pitchFamily="34" charset="-128"/>
                </a:rPr>
                <a:t>&lt;</a:t>
              </a:r>
              <a:r>
                <a:rPr kumimoji="0" lang="en-US" sz="1800" b="0" i="0" u="none" strike="noStrike" cap="none" normalizeH="0" dirty="0">
                  <a:ln>
                    <a:noFill/>
                  </a:ln>
                  <a:solidFill>
                    <a:schemeClr val="tx1">
                      <a:lumMod val="95000"/>
                      <a:lumOff val="5000"/>
                    </a:schemeClr>
                  </a:solidFill>
                  <a:effectLst/>
                  <a:latin typeface="Arial" pitchFamily="34" charset="0"/>
                  <a:ea typeface="MS PGothic" pitchFamily="34" charset="-128"/>
                </a:rPr>
                <a:t>nav&gt;</a:t>
              </a:r>
              <a:endParaRPr kumimoji="0" lang="en-US" sz="2400" b="0" i="0" u="none" strike="noStrike" cap="none" normalizeH="0" baseline="0" dirty="0">
                <a:ln>
                  <a:noFill/>
                </a:ln>
                <a:solidFill>
                  <a:schemeClr val="tx1">
                    <a:lumMod val="95000"/>
                    <a:lumOff val="5000"/>
                  </a:schemeClr>
                </a:solidFill>
                <a:effectLst/>
                <a:latin typeface="Arial" pitchFamily="34" charset="0"/>
                <a:ea typeface="MS PGothic" pitchFamily="34" charset="-128"/>
              </a:endParaRPr>
            </a:p>
          </p:txBody>
        </p:sp>
        <p:sp>
          <p:nvSpPr>
            <p:cNvPr id="10" name="Rectangle 9"/>
            <p:cNvSpPr/>
            <p:nvPr/>
          </p:nvSpPr>
          <p:spPr bwMode="auto">
            <a:xfrm>
              <a:off x="537960" y="3657863"/>
              <a:ext cx="1359851" cy="239788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pitchFamily="34" charset="0"/>
                  <a:ea typeface="MS PGothic" pitchFamily="34" charset="-128"/>
                </a:rPr>
                <a:t>&lt;aside&gt;</a:t>
              </a:r>
            </a:p>
          </p:txBody>
        </p:sp>
        <p:sp>
          <p:nvSpPr>
            <p:cNvPr id="11" name="Rectangle 10"/>
            <p:cNvSpPr/>
            <p:nvPr/>
          </p:nvSpPr>
          <p:spPr bwMode="auto">
            <a:xfrm>
              <a:off x="2053087" y="3657863"/>
              <a:ext cx="6551365" cy="239788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pitchFamily="34" charset="0"/>
                  <a:ea typeface="MS PGothic" pitchFamily="34" charset="-128"/>
                </a:rPr>
                <a:t>&lt;article&gt;</a:t>
              </a:r>
              <a:endParaRPr kumimoji="0" lang="en-US" sz="2400" b="0" i="0" u="none" strike="noStrike" cap="none" normalizeH="0" baseline="0" dirty="0">
                <a:ln>
                  <a:noFill/>
                </a:ln>
                <a:solidFill>
                  <a:schemeClr val="bg1"/>
                </a:solidFill>
                <a:effectLst/>
                <a:latin typeface="Arial" pitchFamily="34" charset="0"/>
                <a:ea typeface="MS PGothic" pitchFamily="34" charset="-128"/>
              </a:endParaRPr>
            </a:p>
          </p:txBody>
        </p:sp>
        <p:sp>
          <p:nvSpPr>
            <p:cNvPr id="12" name="Rectangle 11"/>
            <p:cNvSpPr/>
            <p:nvPr/>
          </p:nvSpPr>
          <p:spPr bwMode="auto">
            <a:xfrm>
              <a:off x="2236640" y="4363391"/>
              <a:ext cx="6182742" cy="668277"/>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lumMod val="95000"/>
                      <a:lumOff val="5000"/>
                    </a:schemeClr>
                  </a:solidFill>
                  <a:effectLst/>
                  <a:latin typeface="Arial" pitchFamily="34" charset="0"/>
                  <a:ea typeface="MS PGothic" pitchFamily="34" charset="-128"/>
                </a:rPr>
                <a:t>&lt;section&gt;</a:t>
              </a:r>
              <a:endParaRPr kumimoji="0" lang="en-US" sz="2400" b="0" i="0" u="none" strike="noStrike" cap="none" normalizeH="0" baseline="0" dirty="0">
                <a:ln>
                  <a:noFill/>
                </a:ln>
                <a:solidFill>
                  <a:schemeClr val="tx1">
                    <a:lumMod val="95000"/>
                    <a:lumOff val="5000"/>
                  </a:schemeClr>
                </a:solidFill>
                <a:effectLst/>
                <a:latin typeface="Arial" pitchFamily="34" charset="0"/>
                <a:ea typeface="MS PGothic" pitchFamily="34" charset="-128"/>
              </a:endParaRPr>
            </a:p>
          </p:txBody>
        </p:sp>
        <p:sp>
          <p:nvSpPr>
            <p:cNvPr id="13" name="Rectangle 12"/>
            <p:cNvSpPr/>
            <p:nvPr/>
          </p:nvSpPr>
          <p:spPr bwMode="auto">
            <a:xfrm>
              <a:off x="2252296" y="5185646"/>
              <a:ext cx="6182742" cy="674502"/>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a:solidFill>
                    <a:schemeClr val="tx1">
                      <a:lumMod val="95000"/>
                      <a:lumOff val="5000"/>
                    </a:schemeClr>
                  </a:solidFill>
                </a:rPr>
                <a:t>&lt;section&gt;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95000"/>
                    <a:lumOff val="5000"/>
                  </a:schemeClr>
                </a:solidFill>
                <a:effectLst/>
                <a:latin typeface="Arial" pitchFamily="34" charset="0"/>
                <a:ea typeface="MS PGothic" pitchFamily="34" charset="-128"/>
              </a:endParaRPr>
            </a:p>
          </p:txBody>
        </p:sp>
      </p:grpSp>
    </p:spTree>
    <p:extLst>
      <p:ext uri="{BB962C8B-B14F-4D97-AF65-F5344CB8AC3E}">
        <p14:creationId xmlns:p14="http://schemas.microsoft.com/office/powerpoint/2010/main" val="3678341120"/>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a:t>
            </a:r>
          </a:p>
        </p:txBody>
      </p:sp>
      <p:sp>
        <p:nvSpPr>
          <p:cNvPr id="5" name="Content Placeholder 4"/>
          <p:cNvSpPr>
            <a:spLocks noGrp="1"/>
          </p:cNvSpPr>
          <p:nvPr>
            <p:ph idx="1"/>
          </p:nvPr>
        </p:nvSpPr>
        <p:spPr>
          <a:xfrm>
            <a:off x="366713" y="906878"/>
            <a:ext cx="8408987" cy="276999"/>
          </a:xfrm>
        </p:spPr>
        <p:txBody>
          <a:bodyPr/>
          <a:lstStyle/>
          <a:p>
            <a:pPr marL="0" indent="0">
              <a:buNone/>
            </a:pPr>
            <a:r>
              <a:rPr lang="en-US" dirty="0"/>
              <a:t>New Input Types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06" y="1463663"/>
            <a:ext cx="2074503" cy="1560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31" y="3093786"/>
            <a:ext cx="19812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506" y="3488310"/>
            <a:ext cx="21621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712" y="3825515"/>
            <a:ext cx="20097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981" y="4146645"/>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66712" y="4762982"/>
            <a:ext cx="8314443" cy="584775"/>
          </a:xfrm>
          <a:prstGeom prst="rect">
            <a:avLst/>
          </a:prstGeom>
          <a:solidFill>
            <a:srgbClr val="00B050"/>
          </a:solidFill>
        </p:spPr>
        <p:txBody>
          <a:bodyPr wrap="square">
            <a:spAutoFit/>
          </a:bodyPr>
          <a:lstStyle/>
          <a:p>
            <a:r>
              <a:rPr lang="en-US" sz="1600" dirty="0">
                <a:solidFill>
                  <a:schemeClr val="bg1"/>
                </a:solidFill>
              </a:rPr>
              <a:t>Not all browsers support all the new form elements. However, you can already start using them; If they are not supported, they will behave as regular text fields.</a:t>
            </a:r>
          </a:p>
        </p:txBody>
      </p:sp>
      <p:pic>
        <p:nvPicPr>
          <p:cNvPr id="1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680" y="868064"/>
            <a:ext cx="2189417" cy="1748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2116" y="891022"/>
            <a:ext cx="2189735" cy="172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7378" y="2950107"/>
            <a:ext cx="2189417" cy="160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5573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Form</a:t>
            </a:r>
          </a:p>
        </p:txBody>
      </p:sp>
      <p:graphicFrame>
        <p:nvGraphicFramePr>
          <p:cNvPr id="7" name="Table Placeholder 6"/>
          <p:cNvGraphicFramePr>
            <a:graphicFrameLocks noGrp="1"/>
          </p:cNvGraphicFramePr>
          <p:nvPr>
            <p:ph type="tbl" idx="1"/>
          </p:nvPr>
        </p:nvGraphicFramePr>
        <p:xfrm>
          <a:off x="366712" y="2440315"/>
          <a:ext cx="8434388" cy="731520"/>
        </p:xfrm>
        <a:graphic>
          <a:graphicData uri="http://schemas.openxmlformats.org/drawingml/2006/table">
            <a:tbl>
              <a:tblPr firstRow="1" bandRow="1">
                <a:tableStyleId>{F5AB1C69-6EDB-4FF4-983F-18BD219EF322}</a:tableStyleId>
              </a:tblPr>
              <a:tblGrid>
                <a:gridCol w="2108597">
                  <a:extLst>
                    <a:ext uri="{9D8B030D-6E8A-4147-A177-3AD203B41FA5}">
                      <a16:colId xmlns:a16="http://schemas.microsoft.com/office/drawing/2014/main" val="20000"/>
                    </a:ext>
                  </a:extLst>
                </a:gridCol>
                <a:gridCol w="2108597">
                  <a:extLst>
                    <a:ext uri="{9D8B030D-6E8A-4147-A177-3AD203B41FA5}">
                      <a16:colId xmlns:a16="http://schemas.microsoft.com/office/drawing/2014/main" val="20001"/>
                    </a:ext>
                  </a:extLst>
                </a:gridCol>
                <a:gridCol w="2108597">
                  <a:extLst>
                    <a:ext uri="{9D8B030D-6E8A-4147-A177-3AD203B41FA5}">
                      <a16:colId xmlns:a16="http://schemas.microsoft.com/office/drawing/2014/main" val="20002"/>
                    </a:ext>
                  </a:extLst>
                </a:gridCol>
                <a:gridCol w="2108597">
                  <a:extLst>
                    <a:ext uri="{9D8B030D-6E8A-4147-A177-3AD203B41FA5}">
                      <a16:colId xmlns:a16="http://schemas.microsoft.com/office/drawing/2014/main" val="20003"/>
                    </a:ext>
                  </a:extLst>
                </a:gridCol>
              </a:tblGrid>
              <a:tr h="263354">
                <a:tc>
                  <a:txBody>
                    <a:bodyPr/>
                    <a:lstStyle/>
                    <a:p>
                      <a:pPr algn="ctr"/>
                      <a:r>
                        <a:rPr lang="en-US" b="0" i="0" dirty="0">
                          <a:solidFill>
                            <a:schemeClr val="tx1"/>
                          </a:solidFill>
                        </a:rPr>
                        <a:t>type="text"</a:t>
                      </a:r>
                    </a:p>
                  </a:txBody>
                  <a:tcPr/>
                </a:tc>
                <a:tc>
                  <a:txBody>
                    <a:bodyPr/>
                    <a:lstStyle/>
                    <a:p>
                      <a:pPr algn="ctr"/>
                      <a:r>
                        <a:rPr lang="en-US" b="0" i="0" dirty="0">
                          <a:solidFill>
                            <a:schemeClr val="tx1"/>
                          </a:solidFill>
                        </a:rPr>
                        <a:t>type="number"</a:t>
                      </a:r>
                    </a:p>
                  </a:txBody>
                  <a:tcPr/>
                </a:tc>
                <a:tc>
                  <a:txBody>
                    <a:bodyPr/>
                    <a:lstStyle/>
                    <a:p>
                      <a:pPr algn="ctr"/>
                      <a:r>
                        <a:rPr lang="en-US" b="0" i="0" dirty="0">
                          <a:solidFill>
                            <a:schemeClr val="tx1"/>
                          </a:solidFill>
                        </a:rPr>
                        <a:t>type="email"</a:t>
                      </a:r>
                    </a:p>
                  </a:txBody>
                  <a:tcPr/>
                </a:tc>
                <a:tc>
                  <a:txBody>
                    <a:bodyPr/>
                    <a:lstStyle/>
                    <a:p>
                      <a:pPr algn="ctr"/>
                      <a:r>
                        <a:rPr lang="en-US" b="0" i="0" dirty="0">
                          <a:solidFill>
                            <a:schemeClr val="tx1"/>
                          </a:solidFill>
                        </a:rPr>
                        <a:t>type="</a:t>
                      </a:r>
                      <a:r>
                        <a:rPr lang="en-US" b="0" i="0" dirty="0" err="1">
                          <a:solidFill>
                            <a:schemeClr val="tx1"/>
                          </a:solidFill>
                        </a:rPr>
                        <a:t>tel</a:t>
                      </a:r>
                      <a:r>
                        <a:rPr lang="en-US" b="0" i="0" dirty="0">
                          <a:solidFill>
                            <a:schemeClr val="tx1"/>
                          </a:solidFill>
                        </a:rPr>
                        <a:t>"</a:t>
                      </a:r>
                    </a:p>
                  </a:txBody>
                  <a:tcPr/>
                </a:tc>
                <a:extLst>
                  <a:ext uri="{0D108BD9-81ED-4DB2-BD59-A6C34878D82A}">
                    <a16:rowId xmlns:a16="http://schemas.microsoft.com/office/drawing/2014/main" val="10000"/>
                  </a:ext>
                </a:extLst>
              </a:tr>
              <a:tr h="263354">
                <a:tc>
                  <a:txBody>
                    <a:bodyPr/>
                    <a:lstStyle/>
                    <a:p>
                      <a:endParaRPr lang="en-US" i="0" dirty="0">
                        <a:solidFill>
                          <a:schemeClr val="tx1"/>
                        </a:solidFill>
                      </a:endParaRPr>
                    </a:p>
                  </a:txBody>
                  <a:tcPr/>
                </a:tc>
                <a:tc>
                  <a:txBody>
                    <a:bodyPr/>
                    <a:lstStyle/>
                    <a:p>
                      <a:endParaRPr lang="en-US" i="0" dirty="0">
                        <a:solidFill>
                          <a:schemeClr val="tx1"/>
                        </a:solidFill>
                      </a:endParaRPr>
                    </a:p>
                  </a:txBody>
                  <a:tcPr/>
                </a:tc>
                <a:tc>
                  <a:txBody>
                    <a:bodyPr/>
                    <a:lstStyle/>
                    <a:p>
                      <a:endParaRPr lang="en-US" i="0" dirty="0">
                        <a:solidFill>
                          <a:schemeClr val="tx1"/>
                        </a:solidFill>
                      </a:endParaRPr>
                    </a:p>
                  </a:txBody>
                  <a:tcPr/>
                </a:tc>
                <a:tc>
                  <a:txBody>
                    <a:bodyPr/>
                    <a:lstStyle/>
                    <a:p>
                      <a:endParaRPr lang="en-US" i="0" dirty="0">
                        <a:solidFill>
                          <a:schemeClr val="tx1"/>
                        </a:solidFill>
                      </a:endParaRPr>
                    </a:p>
                  </a:txBody>
                  <a:tcPr/>
                </a:tc>
                <a:extLst>
                  <a:ext uri="{0D108BD9-81ED-4DB2-BD59-A6C34878D82A}">
                    <a16:rowId xmlns:a16="http://schemas.microsoft.com/office/drawing/2014/main" val="10001"/>
                  </a:ext>
                </a:extLst>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3" y="3013500"/>
            <a:ext cx="1743358" cy="261503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255" y="3013500"/>
            <a:ext cx="1743358" cy="261503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3797" y="3013500"/>
            <a:ext cx="1743358" cy="261503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7339" y="3013499"/>
            <a:ext cx="1743358" cy="2615037"/>
          </a:xfrm>
          <a:prstGeom prst="rect">
            <a:avLst/>
          </a:prstGeom>
        </p:spPr>
      </p:pic>
      <p:sp>
        <p:nvSpPr>
          <p:cNvPr id="17" name="TextBox 16"/>
          <p:cNvSpPr txBox="1"/>
          <p:nvPr/>
        </p:nvSpPr>
        <p:spPr>
          <a:xfrm>
            <a:off x="366713" y="842903"/>
            <a:ext cx="8408987" cy="800219"/>
          </a:xfrm>
          <a:prstGeom prst="rect">
            <a:avLst/>
          </a:prstGeom>
          <a:noFill/>
        </p:spPr>
        <p:txBody>
          <a:bodyPr wrap="square" rtlCol="0">
            <a:spAutoFit/>
          </a:bodyPr>
          <a:lstStyle/>
          <a:p>
            <a:r>
              <a:rPr lang="en-US" sz="2000" b="1" dirty="0">
                <a:latin typeface="+mn-lt"/>
                <a:ea typeface="+mn-ea"/>
              </a:rPr>
              <a:t>Input type on mobile</a:t>
            </a:r>
          </a:p>
          <a:p>
            <a:pPr marL="166688" indent="-166688" defTabSz="944563" eaLnBrk="0" hangingPunct="0">
              <a:lnSpc>
                <a:spcPct val="90000"/>
              </a:lnSpc>
              <a:spcBef>
                <a:spcPct val="40000"/>
              </a:spcBef>
              <a:buClr>
                <a:schemeClr val="tx2"/>
              </a:buClr>
              <a:buFont typeface="Arial" panose="020B0604020202020204" pitchFamily="34" charset="0"/>
              <a:buChar char="•"/>
              <a:defRPr/>
            </a:pPr>
            <a:r>
              <a:rPr lang="en-US" sz="2000" dirty="0">
                <a:latin typeface="+mn-lt"/>
                <a:ea typeface="+mn-ea"/>
              </a:rPr>
              <a:t>Added usability on mobile devices</a:t>
            </a:r>
          </a:p>
        </p:txBody>
      </p:sp>
    </p:spTree>
    <p:extLst>
      <p:ext uri="{BB962C8B-B14F-4D97-AF65-F5344CB8AC3E}">
        <p14:creationId xmlns:p14="http://schemas.microsoft.com/office/powerpoint/2010/main" val="24538375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30204" y="1076859"/>
            <a:ext cx="8408987" cy="1631216"/>
          </a:xfrm>
          <a:prstGeom prst="rect">
            <a:avLst/>
          </a:prstGeom>
          <a:noFill/>
        </p:spPr>
        <p:txBody>
          <a:bodyPr wrap="square" rtlCol="0">
            <a:spAutoFit/>
          </a:bodyPr>
          <a:lstStyle/>
          <a:p>
            <a:r>
              <a:rPr lang="en-US" sz="2000" b="1" dirty="0">
                <a:latin typeface="+mn-lt"/>
                <a:ea typeface="+mn-ea"/>
              </a:rPr>
              <a:t>New form elements</a:t>
            </a:r>
          </a:p>
          <a:p>
            <a:endParaRPr lang="en-US" sz="2000" b="1" dirty="0">
              <a:latin typeface="+mn-lt"/>
              <a:ea typeface="+mn-ea"/>
            </a:endParaRPr>
          </a:p>
          <a:p>
            <a:r>
              <a:rPr lang="en-US" sz="2000" dirty="0"/>
              <a:t>HTML5 has the following new form elements:</a:t>
            </a:r>
          </a:p>
          <a:p>
            <a:r>
              <a:rPr lang="en-US" sz="2000" dirty="0"/>
              <a:t>&lt;</a:t>
            </a:r>
            <a:r>
              <a:rPr lang="en-US" sz="2000" dirty="0" err="1"/>
              <a:t>datalist</a:t>
            </a:r>
            <a:r>
              <a:rPr lang="en-US" sz="2000" dirty="0"/>
              <a:t>&gt; : Specifies a list of pre-defined options for an &lt;input&gt; element</a:t>
            </a:r>
          </a:p>
          <a:p>
            <a:endParaRPr lang="en-US" sz="2000" dirty="0">
              <a:latin typeface="+mn-lt"/>
              <a:ea typeface="+mn-ea"/>
            </a:endParaRPr>
          </a:p>
        </p:txBody>
      </p:sp>
      <p:sp>
        <p:nvSpPr>
          <p:cNvPr id="2" name="Title 1"/>
          <p:cNvSpPr>
            <a:spLocks noGrp="1"/>
          </p:cNvSpPr>
          <p:nvPr>
            <p:ph type="title"/>
          </p:nvPr>
        </p:nvSpPr>
        <p:spPr/>
        <p:txBody>
          <a:bodyPr/>
          <a:lstStyle/>
          <a:p>
            <a:r>
              <a:rPr lang="en-US" dirty="0"/>
              <a:t>Form</a:t>
            </a:r>
          </a:p>
        </p:txBody>
      </p:sp>
      <p:pic>
        <p:nvPicPr>
          <p:cNvPr id="41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49" y="2596781"/>
            <a:ext cx="1252941" cy="1325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48697" y="2596781"/>
            <a:ext cx="4572000" cy="1877437"/>
          </a:xfrm>
          <a:prstGeom prst="rect">
            <a:avLst/>
          </a:prstGeom>
        </p:spPr>
        <p:txBody>
          <a:bodyPr>
            <a:spAutoFit/>
          </a:bodyPr>
          <a:lstStyle/>
          <a:p>
            <a:r>
              <a:rPr lang="en-US" sz="1050" dirty="0">
                <a:solidFill>
                  <a:srgbClr val="0000FF"/>
                </a:solidFill>
                <a:highlight>
                  <a:srgbClr val="FFFFFF"/>
                </a:highlight>
                <a:latin typeface="Consolas" panose="020B0609020204030204" pitchFamily="49" charset="0"/>
              </a:rPr>
              <a:t>&lt;</a:t>
            </a:r>
            <a:r>
              <a:rPr lang="en-US" sz="1050" dirty="0">
                <a:solidFill>
                  <a:srgbClr val="800000"/>
                </a:solidFill>
                <a:highlight>
                  <a:srgbClr val="FFFFFF"/>
                </a:highlight>
                <a:latin typeface="Consolas" panose="020B0609020204030204" pitchFamily="49" charset="0"/>
              </a:rPr>
              <a:t>input</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list</a:t>
            </a:r>
            <a:r>
              <a:rPr lang="en-US" sz="1050" dirty="0">
                <a:solidFill>
                  <a:srgbClr val="0000FF"/>
                </a:solidFill>
                <a:highlight>
                  <a:srgbClr val="FFFFFF"/>
                </a:highlight>
                <a:latin typeface="Consolas" panose="020B0609020204030204" pitchFamily="49" charset="0"/>
              </a:rPr>
              <a:t>="browsers" </a:t>
            </a:r>
            <a:r>
              <a:rPr lang="en-US" sz="1050" dirty="0">
                <a:solidFill>
                  <a:srgbClr val="FF0000"/>
                </a:solidFill>
                <a:highlight>
                  <a:srgbClr val="FFFFFF"/>
                </a:highlight>
                <a:latin typeface="Consolas" panose="020B0609020204030204" pitchFamily="49" charset="0"/>
              </a:rPr>
              <a:t>name</a:t>
            </a:r>
            <a:r>
              <a:rPr lang="en-US" sz="1050" dirty="0">
                <a:solidFill>
                  <a:srgbClr val="0000FF"/>
                </a:solidFill>
                <a:highlight>
                  <a:srgbClr val="FFFFFF"/>
                </a:highlight>
                <a:latin typeface="Consolas" panose="020B0609020204030204" pitchFamily="49" charset="0"/>
              </a:rPr>
              <a:t>="browsers"&gt;</a:t>
            </a:r>
          </a:p>
          <a:p>
            <a:r>
              <a:rPr lang="en-US" sz="1050" dirty="0">
                <a:solidFill>
                  <a:srgbClr val="0000FF"/>
                </a:solidFill>
                <a:highlight>
                  <a:srgbClr val="FFFFFF"/>
                </a:highlight>
                <a:latin typeface="Consolas" panose="020B0609020204030204" pitchFamily="49" charset="0"/>
              </a:rPr>
              <a:t>&lt;</a:t>
            </a:r>
            <a:r>
              <a:rPr lang="en-US" sz="1050" dirty="0" err="1">
                <a:solidFill>
                  <a:srgbClr val="800000"/>
                </a:solidFill>
                <a:highlight>
                  <a:srgbClr val="FFFFFF"/>
                </a:highlight>
                <a:latin typeface="Consolas" panose="020B0609020204030204" pitchFamily="49" charset="0"/>
              </a:rPr>
              <a:t>datalist</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id</a:t>
            </a:r>
            <a:r>
              <a:rPr lang="en-US" sz="1050" dirty="0">
                <a:solidFill>
                  <a:srgbClr val="0000FF"/>
                </a:solidFill>
                <a:highlight>
                  <a:srgbClr val="FFFFFF"/>
                </a:highlight>
                <a:latin typeface="Consolas" panose="020B0609020204030204" pitchFamily="49" charset="0"/>
              </a:rPr>
              <a:t>="browsers"&gt;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&lt;</a:t>
            </a:r>
            <a:r>
              <a:rPr lang="en-US" sz="1050" dirty="0">
                <a:solidFill>
                  <a:srgbClr val="800000"/>
                </a:solidFill>
                <a:highlight>
                  <a:srgbClr val="FFFFFF"/>
                </a:highlight>
                <a:latin typeface="Consolas" panose="020B0609020204030204" pitchFamily="49" charset="0"/>
              </a:rPr>
              <a:t>option</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value</a:t>
            </a:r>
            <a:r>
              <a:rPr lang="en-US" sz="1050" dirty="0">
                <a:solidFill>
                  <a:srgbClr val="0000FF"/>
                </a:solidFill>
                <a:highlight>
                  <a:srgbClr val="FFFFFF"/>
                </a:highlight>
                <a:latin typeface="Consolas" panose="020B0609020204030204" pitchFamily="49" charset="0"/>
              </a:rPr>
              <a:t>="Internet Explorer"&gt;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&lt;</a:t>
            </a:r>
            <a:r>
              <a:rPr lang="en-US" sz="1050" dirty="0">
                <a:solidFill>
                  <a:srgbClr val="800000"/>
                </a:solidFill>
                <a:highlight>
                  <a:srgbClr val="FFFFFF"/>
                </a:highlight>
                <a:latin typeface="Consolas" panose="020B0609020204030204" pitchFamily="49" charset="0"/>
              </a:rPr>
              <a:t>option</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value</a:t>
            </a:r>
            <a:r>
              <a:rPr lang="en-US" sz="1050" dirty="0">
                <a:solidFill>
                  <a:srgbClr val="0000FF"/>
                </a:solidFill>
                <a:highlight>
                  <a:srgbClr val="FFFFFF"/>
                </a:highlight>
                <a:latin typeface="Consolas" panose="020B0609020204030204" pitchFamily="49" charset="0"/>
              </a:rPr>
              <a:t>="Firefox"&gt;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&lt;</a:t>
            </a:r>
            <a:r>
              <a:rPr lang="en-US" sz="1050" dirty="0">
                <a:solidFill>
                  <a:srgbClr val="800000"/>
                </a:solidFill>
                <a:highlight>
                  <a:srgbClr val="FFFFFF"/>
                </a:highlight>
                <a:latin typeface="Consolas" panose="020B0609020204030204" pitchFamily="49" charset="0"/>
              </a:rPr>
              <a:t>option</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value</a:t>
            </a:r>
            <a:r>
              <a:rPr lang="en-US" sz="1050" dirty="0">
                <a:solidFill>
                  <a:srgbClr val="0000FF"/>
                </a:solidFill>
                <a:highlight>
                  <a:srgbClr val="FFFFFF"/>
                </a:highlight>
                <a:latin typeface="Consolas" panose="020B0609020204030204" pitchFamily="49" charset="0"/>
              </a:rPr>
              <a:t>="Chrome"&gt;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&lt;</a:t>
            </a:r>
            <a:r>
              <a:rPr lang="en-US" sz="1050" dirty="0">
                <a:solidFill>
                  <a:srgbClr val="800000"/>
                </a:solidFill>
                <a:highlight>
                  <a:srgbClr val="FFFFFF"/>
                </a:highlight>
                <a:latin typeface="Consolas" panose="020B0609020204030204" pitchFamily="49" charset="0"/>
              </a:rPr>
              <a:t>option</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value</a:t>
            </a:r>
            <a:r>
              <a:rPr lang="en-US" sz="1050" dirty="0">
                <a:solidFill>
                  <a:srgbClr val="0000FF"/>
                </a:solidFill>
                <a:highlight>
                  <a:srgbClr val="FFFFFF"/>
                </a:highlight>
                <a:latin typeface="Consolas" panose="020B0609020204030204" pitchFamily="49" charset="0"/>
              </a:rPr>
              <a:t>="Opera"&gt;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&lt;</a:t>
            </a:r>
            <a:r>
              <a:rPr lang="en-US" sz="1050" dirty="0">
                <a:solidFill>
                  <a:srgbClr val="800000"/>
                </a:solidFill>
                <a:highlight>
                  <a:srgbClr val="FFFFFF"/>
                </a:highlight>
                <a:latin typeface="Consolas" panose="020B0609020204030204" pitchFamily="49" charset="0"/>
              </a:rPr>
              <a:t>option</a:t>
            </a:r>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value</a:t>
            </a:r>
            <a:r>
              <a:rPr lang="en-US" sz="1050" dirty="0">
                <a:solidFill>
                  <a:srgbClr val="0000FF"/>
                </a:solidFill>
                <a:highlight>
                  <a:srgbClr val="FFFFFF"/>
                </a:highlight>
                <a:latin typeface="Consolas" panose="020B0609020204030204" pitchFamily="49" charset="0"/>
              </a:rPr>
              <a:t>="Safari"&gt;</a:t>
            </a:r>
            <a:endParaRPr lang="en-US" sz="1050" dirty="0">
              <a:solidFill>
                <a:srgbClr val="000000"/>
              </a:solidFill>
              <a:highlight>
                <a:srgbClr val="FFFFFF"/>
              </a:highlight>
              <a:latin typeface="Consolas" panose="020B0609020204030204" pitchFamily="49" charset="0"/>
            </a:endParaRPr>
          </a:p>
          <a:p>
            <a:r>
              <a:rPr lang="en-US" sz="1050" dirty="0">
                <a:solidFill>
                  <a:srgbClr val="0000FF"/>
                </a:solidFill>
                <a:highlight>
                  <a:srgbClr val="FFFFFF"/>
                </a:highlight>
                <a:latin typeface="Consolas" panose="020B0609020204030204" pitchFamily="49" charset="0"/>
              </a:rPr>
              <a:t>&lt;/</a:t>
            </a:r>
            <a:r>
              <a:rPr lang="en-US" sz="1050" dirty="0" err="1">
                <a:solidFill>
                  <a:srgbClr val="800000"/>
                </a:solidFill>
                <a:highlight>
                  <a:srgbClr val="FFFFFF"/>
                </a:highlight>
                <a:latin typeface="Consolas" panose="020B0609020204030204" pitchFamily="49" charset="0"/>
              </a:rPr>
              <a:t>datalist</a:t>
            </a:r>
            <a:r>
              <a:rPr lang="en-US" sz="1050" dirty="0">
                <a:solidFill>
                  <a:srgbClr val="0000FF"/>
                </a:solidFill>
                <a:highlight>
                  <a:srgbClr val="FFFFFF"/>
                </a:highlight>
                <a:latin typeface="Consolas" panose="020B0609020204030204" pitchFamily="49" charset="0"/>
              </a:rPr>
              <a:t>&gt;</a:t>
            </a:r>
          </a:p>
          <a:p>
            <a:endParaRPr lang="en-US" sz="3200" dirty="0"/>
          </a:p>
        </p:txBody>
      </p:sp>
    </p:spTree>
    <p:extLst>
      <p:ext uri="{BB962C8B-B14F-4D97-AF65-F5344CB8AC3E}">
        <p14:creationId xmlns:p14="http://schemas.microsoft.com/office/powerpoint/2010/main" val="18707537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a:t>
            </a:r>
          </a:p>
        </p:txBody>
      </p:sp>
      <p:sp>
        <p:nvSpPr>
          <p:cNvPr id="5" name="Content Placeholder 4"/>
          <p:cNvSpPr>
            <a:spLocks noGrp="1"/>
          </p:cNvSpPr>
          <p:nvPr>
            <p:ph idx="1"/>
          </p:nvPr>
        </p:nvSpPr>
        <p:spPr>
          <a:xfrm>
            <a:off x="366712" y="996897"/>
            <a:ext cx="8408987" cy="3782574"/>
          </a:xfrm>
        </p:spPr>
        <p:txBody>
          <a:bodyPr/>
          <a:lstStyle/>
          <a:p>
            <a:pPr marL="0" indent="0">
              <a:buNone/>
            </a:pPr>
            <a:r>
              <a:rPr lang="en-US" b="1" dirty="0"/>
              <a:t>What is Canvas?</a:t>
            </a:r>
          </a:p>
          <a:p>
            <a:pPr>
              <a:spcAft>
                <a:spcPts val="600"/>
              </a:spcAft>
              <a:defRPr/>
            </a:pPr>
            <a:r>
              <a:rPr lang="en-US" dirty="0"/>
              <a:t>The HTML5 &lt;canvas&gt; element is used to draw graphics, on the fly, via scripting (usually JavaScript).</a:t>
            </a:r>
          </a:p>
          <a:p>
            <a:pPr>
              <a:spcAft>
                <a:spcPts val="600"/>
              </a:spcAft>
              <a:defRPr/>
            </a:pPr>
            <a:r>
              <a:rPr lang="en-US" dirty="0"/>
              <a:t>The &lt;canvas&gt; element is only a container for graphics. You must use a script to actually draw the graphics.</a:t>
            </a:r>
          </a:p>
          <a:p>
            <a:pPr>
              <a:spcAft>
                <a:spcPts val="600"/>
              </a:spcAft>
              <a:defRPr/>
            </a:pPr>
            <a:r>
              <a:rPr lang="en-US" dirty="0"/>
              <a:t>Canvas has several methods for drawing.</a:t>
            </a:r>
          </a:p>
          <a:p>
            <a:pPr lvl="1"/>
            <a:r>
              <a:rPr lang="en-US" sz="1400" dirty="0"/>
              <a:t>Shapes </a:t>
            </a:r>
          </a:p>
          <a:p>
            <a:pPr lvl="1"/>
            <a:r>
              <a:rPr lang="en-US" sz="1400" dirty="0"/>
              <a:t>Defining paths</a:t>
            </a:r>
          </a:p>
          <a:p>
            <a:pPr lvl="1"/>
            <a:r>
              <a:rPr lang="en-US" sz="1400" dirty="0"/>
              <a:t>Creating gradients</a:t>
            </a:r>
          </a:p>
          <a:p>
            <a:pPr lvl="1"/>
            <a:r>
              <a:rPr lang="en-US" sz="1400" dirty="0"/>
              <a:t>Applying transformations</a:t>
            </a:r>
          </a:p>
          <a:p>
            <a:endParaRPr lang="en-US" dirty="0"/>
          </a:p>
        </p:txBody>
      </p:sp>
    </p:spTree>
    <p:extLst>
      <p:ext uri="{BB962C8B-B14F-4D97-AF65-F5344CB8AC3E}">
        <p14:creationId xmlns:p14="http://schemas.microsoft.com/office/powerpoint/2010/main" val="27974322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106" y="1519237"/>
            <a:ext cx="3344986" cy="2017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106" y="3768196"/>
            <a:ext cx="4525594" cy="257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29317" y="929970"/>
            <a:ext cx="1098378" cy="400110"/>
          </a:xfrm>
          <a:prstGeom prst="rect">
            <a:avLst/>
          </a:prstGeom>
        </p:spPr>
        <p:txBody>
          <a:bodyPr wrap="none">
            <a:spAutoFit/>
          </a:bodyPr>
          <a:lstStyle/>
          <a:p>
            <a:pPr marL="0" indent="0">
              <a:buNone/>
            </a:pPr>
            <a:r>
              <a:rPr lang="en-US" sz="2000" b="1" dirty="0"/>
              <a:t>Canvas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713" y="1519237"/>
            <a:ext cx="2857500" cy="2905125"/>
          </a:xfrm>
          <a:prstGeom prst="rect">
            <a:avLst/>
          </a:prstGeom>
        </p:spPr>
      </p:pic>
    </p:spTree>
    <p:extLst>
      <p:ext uri="{BB962C8B-B14F-4D97-AF65-F5344CB8AC3E}">
        <p14:creationId xmlns:p14="http://schemas.microsoft.com/office/powerpoint/2010/main" val="2591019197"/>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a:t>
            </a:r>
          </a:p>
        </p:txBody>
      </p:sp>
      <p:sp>
        <p:nvSpPr>
          <p:cNvPr id="3" name="Content Placeholder 2"/>
          <p:cNvSpPr>
            <a:spLocks noGrp="1"/>
          </p:cNvSpPr>
          <p:nvPr>
            <p:ph idx="1"/>
          </p:nvPr>
        </p:nvSpPr>
        <p:spPr>
          <a:xfrm>
            <a:off x="366712" y="996376"/>
            <a:ext cx="8408987" cy="1477328"/>
          </a:xfrm>
        </p:spPr>
        <p:txBody>
          <a:bodyPr/>
          <a:lstStyle/>
          <a:p>
            <a:pPr marL="0" indent="0">
              <a:buNone/>
            </a:pPr>
            <a:r>
              <a:rPr lang="en-US" b="1" dirty="0"/>
              <a:t>Video</a:t>
            </a:r>
          </a:p>
          <a:p>
            <a:r>
              <a:rPr lang="en-US" dirty="0"/>
              <a:t>Problem with Flash Player on your device?</a:t>
            </a:r>
          </a:p>
          <a:p>
            <a:r>
              <a:rPr lang="en-US" dirty="0"/>
              <a:t>Easy to have a video on your page</a:t>
            </a:r>
          </a:p>
          <a:p>
            <a:endParaRPr lang="en-US" dirty="0"/>
          </a:p>
        </p:txBody>
      </p:sp>
      <p:pic>
        <p:nvPicPr>
          <p:cNvPr id="4" name="Picture 3"/>
          <p:cNvPicPr>
            <a:picLocks noChangeAspect="1"/>
          </p:cNvPicPr>
          <p:nvPr/>
        </p:nvPicPr>
        <p:blipFill>
          <a:blip r:embed="rId2"/>
          <a:stretch>
            <a:fillRect/>
          </a:stretch>
        </p:blipFill>
        <p:spPr>
          <a:xfrm>
            <a:off x="366711" y="2222332"/>
            <a:ext cx="4010644" cy="2439545"/>
          </a:xfrm>
          <a:prstGeom prst="rect">
            <a:avLst/>
          </a:prstGeom>
        </p:spPr>
      </p:pic>
      <p:sp>
        <p:nvSpPr>
          <p:cNvPr id="6" name="Rectangle 5"/>
          <p:cNvSpPr/>
          <p:nvPr/>
        </p:nvSpPr>
        <p:spPr>
          <a:xfrm>
            <a:off x="366711" y="4838392"/>
            <a:ext cx="8273720" cy="1323439"/>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video</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width</a:t>
            </a:r>
            <a:r>
              <a:rPr lang="en-US" sz="1600" dirty="0">
                <a:solidFill>
                  <a:srgbClr val="0000FF"/>
                </a:solidFill>
                <a:highlight>
                  <a:srgbClr val="FFFFFF"/>
                </a:highlight>
                <a:latin typeface="Consolas" panose="020B0609020204030204" pitchFamily="49" charset="0"/>
              </a:rPr>
              <a:t>="500"</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height</a:t>
            </a:r>
            <a:r>
              <a:rPr lang="en-US" sz="1600" dirty="0">
                <a:solidFill>
                  <a:srgbClr val="0000FF"/>
                </a:solidFill>
                <a:highlight>
                  <a:srgbClr val="FFFFFF"/>
                </a:highlight>
                <a:latin typeface="Consolas" panose="020B0609020204030204" pitchFamily="49" charset="0"/>
              </a:rPr>
              <a:t>="300"</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controls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800000"/>
                </a:solidFill>
                <a:highlight>
                  <a:srgbClr val="FFFFFF"/>
                </a:highlight>
                <a:latin typeface="Consolas" panose="020B0609020204030204" pitchFamily="49" charset="0"/>
              </a:rPr>
              <a:t>source</a:t>
            </a:r>
            <a:r>
              <a:rPr lang="en-US" sz="1600" dirty="0">
                <a:solidFill>
                  <a:srgbClr val="00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src</a:t>
            </a:r>
            <a:r>
              <a:rPr lang="en-US" sz="1600" dirty="0">
                <a:solidFill>
                  <a:srgbClr val="0000FF"/>
                </a:solidFill>
                <a:highlight>
                  <a:srgbClr val="FFFFFF"/>
                </a:highlight>
                <a:latin typeface="Consolas" panose="020B0609020204030204" pitchFamily="49" charset="0"/>
              </a:rPr>
              <a:t>="video\CSC.MP4"</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type</a:t>
            </a:r>
            <a:r>
              <a:rPr lang="en-US" sz="1600" dirty="0">
                <a:solidFill>
                  <a:srgbClr val="0000FF"/>
                </a:solidFill>
                <a:highlight>
                  <a:srgbClr val="FFFFFF"/>
                </a:highlight>
                <a:latin typeface="Consolas" panose="020B0609020204030204" pitchFamily="49" charset="0"/>
              </a:rPr>
              <a:t>="video/mp4"&gt;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800000"/>
                </a:solidFill>
                <a:highlight>
                  <a:srgbClr val="FFFFFF"/>
                </a:highlight>
                <a:latin typeface="Consolas" panose="020B0609020204030204" pitchFamily="49" charset="0"/>
              </a:rPr>
              <a:t>source</a:t>
            </a:r>
            <a:r>
              <a:rPr lang="en-US" sz="1600" dirty="0">
                <a:solidFill>
                  <a:srgbClr val="00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src</a:t>
            </a:r>
            <a:r>
              <a:rPr lang="en-US" sz="1600" dirty="0">
                <a:solidFill>
                  <a:srgbClr val="0000FF"/>
                </a:solidFill>
                <a:highlight>
                  <a:srgbClr val="FFFFFF"/>
                </a:highlight>
                <a:latin typeface="Consolas" panose="020B0609020204030204" pitchFamily="49" charset="0"/>
              </a:rPr>
              <a:t>="video\CSC.ogg"</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type</a:t>
            </a:r>
            <a:r>
              <a:rPr lang="en-US" sz="1600" dirty="0">
                <a:solidFill>
                  <a:srgbClr val="0000FF"/>
                </a:solidFill>
                <a:highlight>
                  <a:srgbClr val="FFFFFF"/>
                </a:highlight>
                <a:latin typeface="Consolas" panose="020B0609020204030204" pitchFamily="49" charset="0"/>
              </a:rPr>
              <a:t>="video/</a:t>
            </a:r>
            <a:r>
              <a:rPr lang="en-US" sz="1600" dirty="0" err="1">
                <a:solidFill>
                  <a:srgbClr val="0000FF"/>
                </a:solidFill>
                <a:highlight>
                  <a:srgbClr val="FFFFFF"/>
                </a:highlight>
                <a:latin typeface="Consolas" panose="020B0609020204030204" pitchFamily="49" charset="0"/>
              </a:rPr>
              <a:t>ogg</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Your browser does not support the video tag.</a:t>
            </a:r>
          </a:p>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video</a:t>
            </a:r>
            <a:r>
              <a:rPr lang="en-US" sz="1600" dirty="0">
                <a:solidFill>
                  <a:srgbClr val="0000FF"/>
                </a:solidFill>
                <a:highlight>
                  <a:srgbClr val="FFFFFF"/>
                </a:highlight>
                <a:latin typeface="Consolas" panose="020B0609020204030204" pitchFamily="49" charset="0"/>
              </a:rPr>
              <a:t>&gt;</a:t>
            </a:r>
            <a:endParaRPr lang="en-US" sz="1600" dirty="0"/>
          </a:p>
        </p:txBody>
      </p:sp>
    </p:spTree>
    <p:extLst>
      <p:ext uri="{BB962C8B-B14F-4D97-AF65-F5344CB8AC3E}">
        <p14:creationId xmlns:p14="http://schemas.microsoft.com/office/powerpoint/2010/main" val="3751146260"/>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Media</a:t>
            </a:r>
            <a:endParaRPr lang="en-US" dirty="0"/>
          </a:p>
        </p:txBody>
      </p:sp>
      <p:sp>
        <p:nvSpPr>
          <p:cNvPr id="7" name="Rectangle 6"/>
          <p:cNvSpPr/>
          <p:nvPr/>
        </p:nvSpPr>
        <p:spPr>
          <a:xfrm>
            <a:off x="338466" y="2027588"/>
            <a:ext cx="6038193" cy="1323439"/>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audio</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controls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fr-FR" sz="1600" dirty="0">
                <a:solidFill>
                  <a:srgbClr val="000000"/>
                </a:solidFill>
                <a:highlight>
                  <a:srgbClr val="FFFFFF"/>
                </a:highlight>
                <a:latin typeface="Consolas" panose="020B0609020204030204" pitchFamily="49" charset="0"/>
              </a:rPr>
              <a:t>    </a:t>
            </a:r>
            <a:r>
              <a:rPr lang="fr-FR" sz="1600" dirty="0">
                <a:solidFill>
                  <a:srgbClr val="0000FF"/>
                </a:solidFill>
                <a:highlight>
                  <a:srgbClr val="FFFFFF"/>
                </a:highlight>
                <a:latin typeface="Consolas" panose="020B0609020204030204" pitchFamily="49" charset="0"/>
              </a:rPr>
              <a:t>&lt;</a:t>
            </a:r>
            <a:r>
              <a:rPr lang="fr-FR" sz="1600" dirty="0">
                <a:solidFill>
                  <a:srgbClr val="800000"/>
                </a:solidFill>
                <a:highlight>
                  <a:srgbClr val="FFFFFF"/>
                </a:highlight>
                <a:latin typeface="Consolas" panose="020B0609020204030204" pitchFamily="49" charset="0"/>
              </a:rPr>
              <a:t>source</a:t>
            </a:r>
            <a:r>
              <a:rPr lang="fr-FR" sz="1600" dirty="0">
                <a:solidFill>
                  <a:srgbClr val="000000"/>
                </a:solidFill>
                <a:highlight>
                  <a:srgbClr val="FFFFFF"/>
                </a:highlight>
                <a:latin typeface="Consolas" panose="020B0609020204030204" pitchFamily="49" charset="0"/>
              </a:rPr>
              <a:t> </a:t>
            </a:r>
            <a:r>
              <a:rPr lang="fr-FR" sz="1600" dirty="0" err="1">
                <a:solidFill>
                  <a:srgbClr val="FF0000"/>
                </a:solidFill>
                <a:highlight>
                  <a:srgbClr val="FFFFFF"/>
                </a:highlight>
                <a:latin typeface="Consolas" panose="020B0609020204030204" pitchFamily="49" charset="0"/>
              </a:rPr>
              <a:t>src</a:t>
            </a:r>
            <a:r>
              <a:rPr lang="fr-FR" sz="1600" dirty="0">
                <a:solidFill>
                  <a:srgbClr val="0000FF"/>
                </a:solidFill>
                <a:highlight>
                  <a:srgbClr val="FFFFFF"/>
                </a:highlight>
                <a:latin typeface="Consolas" panose="020B0609020204030204" pitchFamily="49" charset="0"/>
              </a:rPr>
              <a:t>="audio/Song.mp3"</a:t>
            </a:r>
            <a:r>
              <a:rPr lang="fr-FR" sz="1600" dirty="0">
                <a:solidFill>
                  <a:srgbClr val="000000"/>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type</a:t>
            </a:r>
            <a:r>
              <a:rPr lang="fr-FR" sz="1600" dirty="0">
                <a:solidFill>
                  <a:srgbClr val="0000FF"/>
                </a:solidFill>
                <a:highlight>
                  <a:srgbClr val="FFFFFF"/>
                </a:highlight>
                <a:latin typeface="Consolas" panose="020B0609020204030204" pitchFamily="49" charset="0"/>
              </a:rPr>
              <a:t>="audio/</a:t>
            </a:r>
            <a:r>
              <a:rPr lang="fr-FR" sz="1600" dirty="0" err="1">
                <a:solidFill>
                  <a:srgbClr val="0000FF"/>
                </a:solidFill>
                <a:highlight>
                  <a:srgbClr val="FFFFFF"/>
                </a:highlight>
                <a:latin typeface="Consolas" panose="020B0609020204030204" pitchFamily="49" charset="0"/>
              </a:rPr>
              <a:t>mpeg</a:t>
            </a:r>
            <a:r>
              <a:rPr lang="fr-FR" sz="1600" dirty="0">
                <a:solidFill>
                  <a:srgbClr val="0000FF"/>
                </a:solidFill>
                <a:highlight>
                  <a:srgbClr val="FFFFFF"/>
                </a:highlight>
                <a:latin typeface="Consolas" panose="020B0609020204030204" pitchFamily="49" charset="0"/>
              </a:rPr>
              <a:t>"&gt;</a:t>
            </a:r>
            <a:endParaRPr lang="fr-FR"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source</a:t>
            </a:r>
            <a:r>
              <a:rPr lang="en-US" sz="1600" dirty="0">
                <a:solidFill>
                  <a:srgbClr val="000000"/>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src</a:t>
            </a:r>
            <a:r>
              <a:rPr lang="en-US" sz="1600" dirty="0">
                <a:solidFill>
                  <a:srgbClr val="0000FF"/>
                </a:solidFill>
                <a:highlight>
                  <a:srgbClr val="FFFFFF"/>
                </a:highlight>
                <a:latin typeface="Consolas" panose="020B0609020204030204" pitchFamily="49" charset="0"/>
              </a:rPr>
              <a:t>="audio/Song.ogg"</a:t>
            </a:r>
            <a:r>
              <a:rPr lang="en-US" sz="1600" dirty="0">
                <a:solidFill>
                  <a:srgbClr val="000000"/>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type</a:t>
            </a:r>
            <a:r>
              <a:rPr lang="en-US" sz="1600" dirty="0">
                <a:solidFill>
                  <a:srgbClr val="0000FF"/>
                </a:solidFill>
                <a:highlight>
                  <a:srgbClr val="FFFFFF"/>
                </a:highlight>
                <a:latin typeface="Consolas" panose="020B0609020204030204" pitchFamily="49" charset="0"/>
              </a:rPr>
              <a:t>="audio/</a:t>
            </a:r>
            <a:r>
              <a:rPr lang="en-US" sz="1600" dirty="0" err="1">
                <a:solidFill>
                  <a:srgbClr val="0000FF"/>
                </a:solidFill>
                <a:highlight>
                  <a:srgbClr val="FFFFFF"/>
                </a:highlight>
                <a:latin typeface="Consolas" panose="020B0609020204030204" pitchFamily="49" charset="0"/>
              </a:rPr>
              <a:t>ogg</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Your browser does not support this audio format.</a:t>
            </a:r>
          </a:p>
          <a:p>
            <a:r>
              <a:rPr lang="en-US" sz="1600" dirty="0">
                <a:solidFill>
                  <a:srgbClr val="0000FF"/>
                </a:solidFill>
                <a:highlight>
                  <a:srgbClr val="FFFFFF"/>
                </a:highlight>
                <a:latin typeface="Consolas" panose="020B0609020204030204" pitchFamily="49" charset="0"/>
              </a:rPr>
              <a:t>&lt;/</a:t>
            </a:r>
            <a:r>
              <a:rPr lang="en-US" sz="1600" dirty="0">
                <a:solidFill>
                  <a:srgbClr val="800000"/>
                </a:solidFill>
                <a:highlight>
                  <a:srgbClr val="FFFFFF"/>
                </a:highlight>
                <a:latin typeface="Consolas" panose="020B0609020204030204" pitchFamily="49" charset="0"/>
              </a:rPr>
              <a:t>audio</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 </a:t>
            </a:r>
          </a:p>
        </p:txBody>
      </p:sp>
      <p:pic>
        <p:nvPicPr>
          <p:cNvPr id="8" name="Picture 7"/>
          <p:cNvPicPr>
            <a:picLocks noChangeAspect="1"/>
          </p:cNvPicPr>
          <p:nvPr/>
        </p:nvPicPr>
        <p:blipFill>
          <a:blip r:embed="rId2"/>
          <a:stretch>
            <a:fillRect/>
          </a:stretch>
        </p:blipFill>
        <p:spPr>
          <a:xfrm>
            <a:off x="366713" y="1503460"/>
            <a:ext cx="2990850" cy="504825"/>
          </a:xfrm>
          <a:prstGeom prst="rect">
            <a:avLst/>
          </a:prstGeom>
        </p:spPr>
      </p:pic>
      <p:sp>
        <p:nvSpPr>
          <p:cNvPr id="3" name="Rectangle 2"/>
          <p:cNvSpPr/>
          <p:nvPr/>
        </p:nvSpPr>
        <p:spPr>
          <a:xfrm>
            <a:off x="338466" y="848868"/>
            <a:ext cx="912429" cy="400110"/>
          </a:xfrm>
          <a:prstGeom prst="rect">
            <a:avLst/>
          </a:prstGeom>
        </p:spPr>
        <p:txBody>
          <a:bodyPr wrap="none">
            <a:spAutoFit/>
          </a:bodyPr>
          <a:lstStyle/>
          <a:p>
            <a:r>
              <a:rPr lang="en-US" sz="2000" b="1" dirty="0"/>
              <a:t>Audio</a:t>
            </a:r>
            <a:endParaRPr lang="en-US" sz="2000" dirty="0"/>
          </a:p>
        </p:txBody>
      </p:sp>
    </p:spTree>
    <p:extLst>
      <p:ext uri="{BB962C8B-B14F-4D97-AF65-F5344CB8AC3E}">
        <p14:creationId xmlns:p14="http://schemas.microsoft.com/office/powerpoint/2010/main" val="36007943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INTRODUCTION</a:t>
            </a:r>
            <a:br>
              <a:rPr lang="en-US"/>
            </a:br>
            <a:endParaRPr lang="en-US" dirty="0"/>
          </a:p>
        </p:txBody>
      </p:sp>
      <p:sp>
        <p:nvSpPr>
          <p:cNvPr id="3" name="Content Placeholder 2"/>
          <p:cNvSpPr>
            <a:spLocks noGrp="1"/>
          </p:cNvSpPr>
          <p:nvPr>
            <p:ph idx="1"/>
          </p:nvPr>
        </p:nvSpPr>
        <p:spPr/>
        <p:txBody>
          <a:bodyPr/>
          <a:lstStyle/>
          <a:p>
            <a:r>
              <a:rPr lang="en-US"/>
              <a:t>What is HTML?</a:t>
            </a:r>
          </a:p>
          <a:p>
            <a:r>
              <a:rPr lang="en-US"/>
              <a:t>Markup language for describing web documents (web pages).</a:t>
            </a:r>
          </a:p>
          <a:p>
            <a:r>
              <a:rPr lang="en-US"/>
              <a:t>HTML stands for Hyper Text Markup Language</a:t>
            </a:r>
          </a:p>
          <a:p>
            <a:endParaRPr lang="en-US" dirty="0"/>
          </a:p>
        </p:txBody>
      </p:sp>
    </p:spTree>
    <p:extLst>
      <p:ext uri="{BB962C8B-B14F-4D97-AF65-F5344CB8AC3E}">
        <p14:creationId xmlns:p14="http://schemas.microsoft.com/office/powerpoint/2010/main" val="4076480364"/>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a:t>
            </a:r>
          </a:p>
        </p:txBody>
      </p:sp>
      <p:sp>
        <p:nvSpPr>
          <p:cNvPr id="3" name="Content Placeholder 2"/>
          <p:cNvSpPr>
            <a:spLocks noGrp="1"/>
          </p:cNvSpPr>
          <p:nvPr>
            <p:ph idx="1"/>
          </p:nvPr>
        </p:nvSpPr>
        <p:spPr>
          <a:xfrm>
            <a:off x="382588" y="997126"/>
            <a:ext cx="7929074" cy="4358116"/>
          </a:xfrm>
        </p:spPr>
        <p:txBody>
          <a:bodyPr/>
          <a:lstStyle/>
          <a:p>
            <a:pPr marL="0" indent="0">
              <a:buNone/>
            </a:pPr>
            <a:r>
              <a:rPr lang="en-US" b="1" dirty="0" err="1"/>
              <a:t>Geolocation</a:t>
            </a:r>
            <a:endParaRPr lang="en-US" b="1" dirty="0"/>
          </a:p>
          <a:p>
            <a:pPr marL="0" indent="0">
              <a:buNone/>
            </a:pPr>
            <a:r>
              <a:rPr lang="en-US" dirty="0"/>
              <a:t>Figure out where you are in the world by:</a:t>
            </a:r>
          </a:p>
          <a:p>
            <a:r>
              <a:rPr lang="en-US" sz="1600" dirty="0"/>
              <a:t>Your IP address</a:t>
            </a:r>
          </a:p>
          <a:p>
            <a:r>
              <a:rPr lang="en-US" sz="1600" dirty="0"/>
              <a:t>Your wireless network connection</a:t>
            </a:r>
          </a:p>
          <a:p>
            <a:r>
              <a:rPr lang="en-US" sz="1600" dirty="0"/>
              <a:t>Which cell tower your phone is talking to</a:t>
            </a:r>
          </a:p>
          <a:p>
            <a:r>
              <a:rPr lang="en-US" sz="1600" dirty="0"/>
              <a:t>Dedicated GPS hardware</a:t>
            </a:r>
          </a:p>
          <a:p>
            <a:endParaRPr lang="en-US" dirty="0"/>
          </a:p>
          <a:p>
            <a:endParaRPr lang="en-US" dirty="0"/>
          </a:p>
          <a:p>
            <a:endParaRPr lang="en-US" dirty="0"/>
          </a:p>
          <a:p>
            <a:endParaRPr lang="en-US" dirty="0"/>
          </a:p>
          <a:p>
            <a:endParaRPr lang="en-US" dirty="0"/>
          </a:p>
          <a:p>
            <a:endParaRPr lang="en-US" dirty="0"/>
          </a:p>
        </p:txBody>
      </p:sp>
      <p:pic>
        <p:nvPicPr>
          <p:cNvPr id="4" name="Picture 2"/>
          <p:cNvPicPr>
            <a:picLocks noChangeAspect="1" noChangeArrowheads="1"/>
          </p:cNvPicPr>
          <p:nvPr/>
        </p:nvPicPr>
        <p:blipFill>
          <a:blip r:embed="rId3" cstate="print"/>
          <a:srcRect/>
          <a:stretch>
            <a:fillRect/>
          </a:stretch>
        </p:blipFill>
        <p:spPr bwMode="auto">
          <a:xfrm>
            <a:off x="304769" y="3337006"/>
            <a:ext cx="6169149" cy="1401009"/>
          </a:xfrm>
          <a:prstGeom prst="rect">
            <a:avLst/>
          </a:prstGeom>
          <a:noFill/>
          <a:ln w="9525">
            <a:noFill/>
            <a:miter lim="800000"/>
            <a:headEnd/>
            <a:tailEnd/>
          </a:ln>
        </p:spPr>
      </p:pic>
      <p:pic>
        <p:nvPicPr>
          <p:cNvPr id="68612" name="Picture 4" descr="http://d339vfjsz5zott.cloudfront.net/7_HTML5Geolocation/html5_geolocation_data.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29162" r="67795"/>
                    </a14:imgEffect>
                  </a14:imgLayer>
                </a14:imgProps>
              </a:ext>
              <a:ext uri="{28A0092B-C50C-407E-A947-70E740481C1C}">
                <a14:useLocalDpi xmlns:a14="http://schemas.microsoft.com/office/drawing/2010/main" val="0"/>
              </a:ext>
            </a:extLst>
          </a:blip>
          <a:srcRect l="28987" t="18349" r="34067" b="16050"/>
          <a:stretch/>
        </p:blipFill>
        <p:spPr bwMode="auto">
          <a:xfrm>
            <a:off x="6432247" y="1241775"/>
            <a:ext cx="2111434" cy="3405447"/>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a:hlinkClick r:id="rId6"/>
          </p:cNvPr>
          <p:cNvSpPr/>
          <p:nvPr/>
        </p:nvSpPr>
        <p:spPr bwMode="auto">
          <a:xfrm>
            <a:off x="6473918" y="4813776"/>
            <a:ext cx="2028092" cy="48064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accent1">
                    <a:lumMod val="75000"/>
                  </a:schemeClr>
                </a:solidFill>
                <a:latin typeface="Arial" pitchFamily="34" charset="0"/>
                <a:ea typeface="MS PGothic" pitchFamily="34" charset="-128"/>
              </a:rPr>
              <a:t>Where are you?</a:t>
            </a:r>
            <a:endParaRPr kumimoji="0" lang="en-US" sz="1600" b="0" i="0" u="none" strike="noStrike" cap="none" normalizeH="0" baseline="0" dirty="0">
              <a:ln>
                <a:noFill/>
              </a:ln>
              <a:solidFill>
                <a:schemeClr val="accent1">
                  <a:lumMod val="75000"/>
                </a:schemeClr>
              </a:solidFill>
              <a:effectLst/>
              <a:latin typeface="Arial" pitchFamily="34" charset="0"/>
              <a:ea typeface="MS PGothic" pitchFamily="34" charset="-128"/>
            </a:endParaRPr>
          </a:p>
        </p:txBody>
      </p:sp>
    </p:spTree>
    <p:extLst>
      <p:ext uri="{BB962C8B-B14F-4D97-AF65-F5344CB8AC3E}">
        <p14:creationId xmlns:p14="http://schemas.microsoft.com/office/powerpoint/2010/main" val="31179843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xfrm>
            <a:off x="4014788" y="3697288"/>
            <a:ext cx="4578350" cy="723900"/>
          </a:xfrm>
        </p:spPr>
        <p:txBody>
          <a:bodyPr/>
          <a:lstStyle/>
          <a:p>
            <a:r>
              <a:rPr lang="en-US" sz="5400" dirty="0"/>
              <a:t>CSS3</a:t>
            </a:r>
            <a:endParaRPr lang="en-US" dirty="0"/>
          </a:p>
        </p:txBody>
      </p:sp>
      <p:sp>
        <p:nvSpPr>
          <p:cNvPr id="21507" name="Subtitle 2"/>
          <p:cNvSpPr>
            <a:spLocks noGrp="1"/>
          </p:cNvSpPr>
          <p:nvPr>
            <p:ph type="subTitle" idx="4294967295"/>
          </p:nvPr>
        </p:nvSpPr>
        <p:spPr>
          <a:xfrm>
            <a:off x="5230813" y="4595813"/>
            <a:ext cx="3368675" cy="796925"/>
          </a:xfrm>
        </p:spPr>
        <p:txBody>
          <a:bodyPr/>
          <a:lstStyle/>
          <a:p>
            <a:endParaRPr lang="en-US"/>
          </a:p>
        </p:txBody>
      </p:sp>
    </p:spTree>
    <p:extLst>
      <p:ext uri="{BB962C8B-B14F-4D97-AF65-F5344CB8AC3E}">
        <p14:creationId xmlns:p14="http://schemas.microsoft.com/office/powerpoint/2010/main" val="127880999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a:t>
            </a:r>
          </a:p>
        </p:txBody>
      </p:sp>
      <p:sp>
        <p:nvSpPr>
          <p:cNvPr id="5" name="Rectangle 4"/>
          <p:cNvSpPr/>
          <p:nvPr/>
        </p:nvSpPr>
        <p:spPr>
          <a:xfrm>
            <a:off x="366713" y="1041720"/>
            <a:ext cx="1851789" cy="400110"/>
          </a:xfrm>
          <a:prstGeom prst="rect">
            <a:avLst/>
          </a:prstGeom>
        </p:spPr>
        <p:txBody>
          <a:bodyPr wrap="none">
            <a:spAutoFit/>
          </a:bodyPr>
          <a:lstStyle/>
          <a:p>
            <a:pPr fontAlgn="base"/>
            <a:r>
              <a:rPr lang="en-US" sz="2000" b="1" dirty="0"/>
              <a:t>border-radius</a:t>
            </a:r>
          </a:p>
        </p:txBody>
      </p:sp>
      <p:sp>
        <p:nvSpPr>
          <p:cNvPr id="3" name="Rectangle 2"/>
          <p:cNvSpPr/>
          <p:nvPr/>
        </p:nvSpPr>
        <p:spPr>
          <a:xfrm>
            <a:off x="3778031" y="1058939"/>
            <a:ext cx="5175469" cy="5078313"/>
          </a:xfrm>
          <a:prstGeom prst="rect">
            <a:avLst/>
          </a:prstGeom>
        </p:spPr>
        <p:txBody>
          <a:bodyPr wrap="square">
            <a:spAutoFit/>
          </a:bodyPr>
          <a:lstStyle/>
          <a:p>
            <a:r>
              <a:rPr lang="en-US" sz="1800" dirty="0">
                <a:solidFill>
                  <a:srgbClr val="800000"/>
                </a:solidFill>
                <a:highlight>
                  <a:srgbClr val="FFFFFF"/>
                </a:highlight>
                <a:latin typeface="+mn-lt"/>
              </a:rPr>
              <a:t>.box </a:t>
            </a:r>
            <a:r>
              <a:rPr lang="en-US" sz="1800" dirty="0">
                <a:solidFill>
                  <a:srgbClr val="000000"/>
                </a:solidFill>
                <a:highlight>
                  <a:srgbClr val="FFFFFF"/>
                </a:highlight>
                <a:latin typeface="+mn-lt"/>
              </a:rPr>
              <a:t>{</a:t>
            </a:r>
          </a:p>
          <a:p>
            <a:r>
              <a:rPr lang="en-US" sz="1800" dirty="0">
                <a:solidFill>
                  <a:srgbClr val="000000"/>
                </a:solidFill>
                <a:highlight>
                  <a:srgbClr val="FFFFFF"/>
                </a:highlight>
                <a:latin typeface="+mn-lt"/>
              </a:rPr>
              <a:t>    </a:t>
            </a:r>
            <a:r>
              <a:rPr lang="en-US" sz="1800" dirty="0">
                <a:solidFill>
                  <a:srgbClr val="FF0000"/>
                </a:solidFill>
                <a:highlight>
                  <a:srgbClr val="FFFFFF"/>
                </a:highlight>
                <a:latin typeface="+mn-lt"/>
              </a:rPr>
              <a:t>border-top-left-radius</a:t>
            </a:r>
            <a:r>
              <a:rPr lang="en-US" sz="1800" dirty="0">
                <a:solidFill>
                  <a:srgbClr val="000000"/>
                </a:solidFill>
                <a:highlight>
                  <a:srgbClr val="FFFFFF"/>
                </a:highlight>
                <a:latin typeface="+mn-lt"/>
              </a:rPr>
              <a:t>: </a:t>
            </a:r>
            <a:r>
              <a:rPr lang="en-US" sz="1800" dirty="0">
                <a:solidFill>
                  <a:srgbClr val="0000FF"/>
                </a:solidFill>
                <a:highlight>
                  <a:srgbClr val="FFFFFF"/>
                </a:highlight>
                <a:latin typeface="+mn-lt"/>
              </a:rPr>
              <a:t>15px</a:t>
            </a:r>
            <a:r>
              <a:rPr lang="en-US" sz="1800" dirty="0">
                <a:solidFill>
                  <a:srgbClr val="000000"/>
                </a:solidFill>
                <a:highlight>
                  <a:srgbClr val="FFFFFF"/>
                </a:highlight>
                <a:latin typeface="+mn-lt"/>
              </a:rPr>
              <a:t>;</a:t>
            </a:r>
          </a:p>
          <a:p>
            <a:r>
              <a:rPr lang="en-US" sz="1800" dirty="0">
                <a:solidFill>
                  <a:srgbClr val="000000"/>
                </a:solidFill>
                <a:highlight>
                  <a:srgbClr val="FFFFFF"/>
                </a:highlight>
                <a:latin typeface="+mn-lt"/>
              </a:rPr>
              <a:t>    </a:t>
            </a:r>
            <a:r>
              <a:rPr lang="en-US" sz="1800" dirty="0">
                <a:solidFill>
                  <a:srgbClr val="FF0000"/>
                </a:solidFill>
                <a:highlight>
                  <a:srgbClr val="FFFFFF"/>
                </a:highlight>
                <a:latin typeface="+mn-lt"/>
              </a:rPr>
              <a:t>border-top-right-radius</a:t>
            </a:r>
            <a:r>
              <a:rPr lang="en-US" sz="1800" dirty="0">
                <a:solidFill>
                  <a:srgbClr val="000000"/>
                </a:solidFill>
                <a:highlight>
                  <a:srgbClr val="FFFFFF"/>
                </a:highlight>
                <a:latin typeface="+mn-lt"/>
              </a:rPr>
              <a:t>: </a:t>
            </a:r>
            <a:r>
              <a:rPr lang="en-US" sz="1800" dirty="0">
                <a:solidFill>
                  <a:srgbClr val="0000FF"/>
                </a:solidFill>
                <a:highlight>
                  <a:srgbClr val="FFFFFF"/>
                </a:highlight>
                <a:latin typeface="+mn-lt"/>
              </a:rPr>
              <a:t>15px</a:t>
            </a:r>
            <a:r>
              <a:rPr lang="en-US" sz="1800" dirty="0">
                <a:solidFill>
                  <a:srgbClr val="000000"/>
                </a:solidFill>
                <a:highlight>
                  <a:srgbClr val="FFFFFF"/>
                </a:highlight>
                <a:latin typeface="+mn-lt"/>
              </a:rPr>
              <a:t>;</a:t>
            </a:r>
          </a:p>
          <a:p>
            <a:r>
              <a:rPr lang="en-US" sz="1800" dirty="0">
                <a:solidFill>
                  <a:srgbClr val="000000"/>
                </a:solidFill>
                <a:highlight>
                  <a:srgbClr val="FFFFFF"/>
                </a:highlight>
                <a:latin typeface="+mn-lt"/>
              </a:rPr>
              <a:t>    </a:t>
            </a:r>
            <a:r>
              <a:rPr lang="en-US" sz="1800" dirty="0">
                <a:solidFill>
                  <a:srgbClr val="FF0000"/>
                </a:solidFill>
                <a:highlight>
                  <a:srgbClr val="FFFFFF"/>
                </a:highlight>
                <a:latin typeface="+mn-lt"/>
              </a:rPr>
              <a:t>border-bottom-right-radius</a:t>
            </a:r>
            <a:r>
              <a:rPr lang="en-US" sz="1800" dirty="0">
                <a:solidFill>
                  <a:srgbClr val="000000"/>
                </a:solidFill>
                <a:highlight>
                  <a:srgbClr val="FFFFFF"/>
                </a:highlight>
                <a:latin typeface="+mn-lt"/>
              </a:rPr>
              <a:t>: </a:t>
            </a:r>
            <a:r>
              <a:rPr lang="en-US" sz="1800" dirty="0">
                <a:solidFill>
                  <a:srgbClr val="0000FF"/>
                </a:solidFill>
                <a:highlight>
                  <a:srgbClr val="FFFFFF"/>
                </a:highlight>
                <a:latin typeface="+mn-lt"/>
              </a:rPr>
              <a:t>15px</a:t>
            </a:r>
            <a:r>
              <a:rPr lang="en-US" sz="1800" dirty="0">
                <a:solidFill>
                  <a:srgbClr val="000000"/>
                </a:solidFill>
                <a:highlight>
                  <a:srgbClr val="FFFFFF"/>
                </a:highlight>
                <a:latin typeface="+mn-lt"/>
              </a:rPr>
              <a:t>;</a:t>
            </a:r>
          </a:p>
          <a:p>
            <a:r>
              <a:rPr lang="en-US" sz="1800" dirty="0">
                <a:solidFill>
                  <a:srgbClr val="000000"/>
                </a:solidFill>
                <a:highlight>
                  <a:srgbClr val="FFFFFF"/>
                </a:highlight>
                <a:latin typeface="+mn-lt"/>
              </a:rPr>
              <a:t>    </a:t>
            </a:r>
            <a:r>
              <a:rPr lang="en-US" sz="1800" dirty="0">
                <a:solidFill>
                  <a:srgbClr val="FF0000"/>
                </a:solidFill>
                <a:highlight>
                  <a:srgbClr val="FFFFFF"/>
                </a:highlight>
                <a:latin typeface="+mn-lt"/>
              </a:rPr>
              <a:t>border-bottom-left-radius</a:t>
            </a:r>
            <a:r>
              <a:rPr lang="en-US" sz="1800" dirty="0">
                <a:solidFill>
                  <a:srgbClr val="000000"/>
                </a:solidFill>
                <a:highlight>
                  <a:srgbClr val="FFFFFF"/>
                </a:highlight>
                <a:latin typeface="+mn-lt"/>
              </a:rPr>
              <a:t>: </a:t>
            </a:r>
            <a:r>
              <a:rPr lang="en-US" sz="1800" dirty="0">
                <a:solidFill>
                  <a:srgbClr val="0000FF"/>
                </a:solidFill>
                <a:highlight>
                  <a:srgbClr val="FFFFFF"/>
                </a:highlight>
                <a:latin typeface="+mn-lt"/>
              </a:rPr>
              <a:t>15px</a:t>
            </a:r>
            <a:r>
              <a:rPr lang="en-US" sz="1800" dirty="0">
                <a:solidFill>
                  <a:srgbClr val="000000"/>
                </a:solidFill>
                <a:highlight>
                  <a:srgbClr val="FFFFFF"/>
                </a:highlight>
                <a:latin typeface="+mn-lt"/>
              </a:rPr>
              <a:t>;</a:t>
            </a:r>
          </a:p>
          <a:p>
            <a:r>
              <a:rPr lang="en-US" sz="1800" dirty="0">
                <a:solidFill>
                  <a:srgbClr val="000000"/>
                </a:solidFill>
                <a:highlight>
                  <a:srgbClr val="FFFFFF"/>
                </a:highlight>
                <a:latin typeface="+mn-lt"/>
              </a:rPr>
              <a:t>}</a:t>
            </a:r>
          </a:p>
          <a:p>
            <a:endParaRPr lang="en-US" sz="1800" dirty="0">
              <a:solidFill>
                <a:srgbClr val="000000"/>
              </a:solidFill>
              <a:highlight>
                <a:srgbClr val="FFFFFF"/>
              </a:highlight>
              <a:latin typeface="+mn-lt"/>
            </a:endParaRPr>
          </a:p>
          <a:p>
            <a:r>
              <a:rPr lang="en-US" sz="1800" dirty="0">
                <a:solidFill>
                  <a:srgbClr val="800000"/>
                </a:solidFill>
                <a:highlight>
                  <a:srgbClr val="FFFFFF"/>
                </a:highlight>
                <a:latin typeface="+mn-lt"/>
              </a:rPr>
              <a:t>.box </a:t>
            </a:r>
            <a:r>
              <a:rPr lang="en-US" sz="1800" dirty="0">
                <a:solidFill>
                  <a:srgbClr val="000000"/>
                </a:solidFill>
                <a:highlight>
                  <a:srgbClr val="FFFFFF"/>
                </a:highlight>
                <a:latin typeface="+mn-lt"/>
              </a:rPr>
              <a:t>{</a:t>
            </a:r>
          </a:p>
          <a:p>
            <a:r>
              <a:rPr lang="en-US" sz="1800" dirty="0">
                <a:solidFill>
                  <a:srgbClr val="FF0000"/>
                </a:solidFill>
                <a:highlight>
                  <a:srgbClr val="FFFFFF"/>
                </a:highlight>
              </a:rPr>
              <a:t>    -</a:t>
            </a:r>
            <a:r>
              <a:rPr lang="en-US" sz="1800" dirty="0" err="1">
                <a:solidFill>
                  <a:srgbClr val="FF0000"/>
                </a:solidFill>
                <a:highlight>
                  <a:srgbClr val="FFFFFF"/>
                </a:highlight>
              </a:rPr>
              <a:t>webkit</a:t>
            </a:r>
            <a:r>
              <a:rPr lang="en-US" sz="1800" dirty="0">
                <a:solidFill>
                  <a:srgbClr val="FF0000"/>
                </a:solidFill>
                <a:highlight>
                  <a:srgbClr val="FFFFFF"/>
                </a:highlight>
              </a:rPr>
              <a:t>-border-radius</a:t>
            </a:r>
            <a:r>
              <a:rPr lang="en-US" sz="1800" dirty="0">
                <a:solidFill>
                  <a:srgbClr val="000000"/>
                </a:solidFill>
                <a:highlight>
                  <a:srgbClr val="FFFFFF"/>
                </a:highlight>
              </a:rPr>
              <a:t>: </a:t>
            </a:r>
            <a:r>
              <a:rPr lang="en-US" sz="1800" dirty="0">
                <a:solidFill>
                  <a:srgbClr val="0000FF"/>
                </a:solidFill>
                <a:highlight>
                  <a:srgbClr val="FFFFFF"/>
                </a:highlight>
              </a:rPr>
              <a:t>0</a:t>
            </a:r>
            <a:r>
              <a:rPr lang="en-US" sz="1800" dirty="0">
                <a:solidFill>
                  <a:srgbClr val="000000"/>
                </a:solidFill>
                <a:highlight>
                  <a:srgbClr val="FFFFFF"/>
                </a:highlight>
              </a:rPr>
              <a:t>; </a:t>
            </a:r>
            <a:r>
              <a:rPr lang="en-US" sz="1800" dirty="0">
                <a:solidFill>
                  <a:srgbClr val="00B050"/>
                </a:solidFill>
              </a:rPr>
              <a:t>/* Safari, Chrome */</a:t>
            </a:r>
          </a:p>
          <a:p>
            <a:r>
              <a:rPr lang="en-US" sz="1800" dirty="0">
                <a:solidFill>
                  <a:srgbClr val="FF0000"/>
                </a:solidFill>
                <a:highlight>
                  <a:srgbClr val="FFFFFF"/>
                </a:highlight>
              </a:rPr>
              <a:t>    -</a:t>
            </a:r>
            <a:r>
              <a:rPr lang="en-US" sz="1800" dirty="0" err="1">
                <a:solidFill>
                  <a:srgbClr val="FF0000"/>
                </a:solidFill>
                <a:highlight>
                  <a:srgbClr val="FFFFFF"/>
                </a:highlight>
              </a:rPr>
              <a:t>moz</a:t>
            </a:r>
            <a:r>
              <a:rPr lang="en-US" sz="1800" dirty="0">
                <a:solidFill>
                  <a:srgbClr val="FF0000"/>
                </a:solidFill>
                <a:highlight>
                  <a:srgbClr val="FFFFFF"/>
                </a:highlight>
              </a:rPr>
              <a:t>-border-radius</a:t>
            </a:r>
            <a:r>
              <a:rPr lang="en-US" sz="1800" dirty="0">
                <a:solidFill>
                  <a:srgbClr val="000000"/>
                </a:solidFill>
                <a:highlight>
                  <a:srgbClr val="FFFFFF"/>
                </a:highlight>
              </a:rPr>
              <a:t>: </a:t>
            </a:r>
            <a:r>
              <a:rPr lang="en-US" sz="1800" dirty="0">
                <a:solidFill>
                  <a:srgbClr val="0000FF"/>
                </a:solidFill>
                <a:highlight>
                  <a:srgbClr val="FFFFFF"/>
                </a:highlight>
              </a:rPr>
              <a:t>0</a:t>
            </a:r>
            <a:r>
              <a:rPr lang="en-US" sz="1800" dirty="0">
                <a:solidFill>
                  <a:srgbClr val="000000"/>
                </a:solidFill>
                <a:highlight>
                  <a:srgbClr val="FFFFFF"/>
                </a:highlight>
              </a:rPr>
              <a:t>; </a:t>
            </a:r>
            <a:r>
              <a:rPr lang="en-US" sz="1800" dirty="0">
                <a:solidFill>
                  <a:srgbClr val="00B050"/>
                </a:solidFill>
              </a:rPr>
              <a:t>/* Firefox */</a:t>
            </a:r>
            <a:endParaRPr lang="sv-SE" sz="1800" dirty="0">
              <a:solidFill>
                <a:srgbClr val="00B050"/>
              </a:solidFill>
              <a:highlight>
                <a:srgbClr val="FFFFFF"/>
              </a:highlight>
            </a:endParaRPr>
          </a:p>
          <a:p>
            <a:r>
              <a:rPr lang="en-US" sz="1800" dirty="0">
                <a:solidFill>
                  <a:srgbClr val="000000"/>
                </a:solidFill>
                <a:highlight>
                  <a:srgbClr val="FFFFFF"/>
                </a:highlight>
                <a:latin typeface="+mn-lt"/>
              </a:rPr>
              <a:t>    </a:t>
            </a:r>
            <a:r>
              <a:rPr lang="en-US" sz="1800" dirty="0">
                <a:solidFill>
                  <a:srgbClr val="FF0000"/>
                </a:solidFill>
                <a:highlight>
                  <a:srgbClr val="FFFFFF"/>
                </a:highlight>
                <a:latin typeface="+mn-lt"/>
              </a:rPr>
              <a:t>border-radius</a:t>
            </a:r>
            <a:r>
              <a:rPr lang="en-US" sz="1800" dirty="0">
                <a:solidFill>
                  <a:srgbClr val="000000"/>
                </a:solidFill>
                <a:highlight>
                  <a:srgbClr val="FFFFFF"/>
                </a:highlight>
                <a:latin typeface="+mn-lt"/>
              </a:rPr>
              <a:t>: </a:t>
            </a:r>
            <a:r>
              <a:rPr lang="en-US" sz="1800" dirty="0">
                <a:solidFill>
                  <a:srgbClr val="0000FF"/>
                </a:solidFill>
                <a:highlight>
                  <a:srgbClr val="FFFFFF"/>
                </a:highlight>
                <a:latin typeface="+mn-lt"/>
              </a:rPr>
              <a:t>0</a:t>
            </a:r>
            <a:r>
              <a:rPr lang="en-US" sz="1800" dirty="0">
                <a:solidFill>
                  <a:srgbClr val="000000"/>
                </a:solidFill>
                <a:highlight>
                  <a:srgbClr val="FFFFFF"/>
                </a:highlight>
                <a:latin typeface="+mn-lt"/>
              </a:rPr>
              <a:t>;</a:t>
            </a:r>
            <a:endParaRPr lang="sv-SE" sz="1800" dirty="0">
              <a:solidFill>
                <a:srgbClr val="00B050"/>
              </a:solidFill>
              <a:highlight>
                <a:srgbClr val="FFFFFF"/>
              </a:highlight>
            </a:endParaRPr>
          </a:p>
          <a:p>
            <a:r>
              <a:rPr lang="en-US" sz="1800" dirty="0">
                <a:solidFill>
                  <a:srgbClr val="000000"/>
                </a:solidFill>
                <a:highlight>
                  <a:srgbClr val="FFFFFF"/>
                </a:highlight>
                <a:latin typeface="+mn-lt"/>
              </a:rPr>
              <a:t>}</a:t>
            </a:r>
          </a:p>
          <a:p>
            <a:endParaRPr lang="en-US" sz="1800" dirty="0">
              <a:solidFill>
                <a:srgbClr val="000000"/>
              </a:solidFill>
              <a:highlight>
                <a:srgbClr val="FFFFFF"/>
              </a:highlight>
              <a:latin typeface="+mn-lt"/>
            </a:endParaRPr>
          </a:p>
          <a:p>
            <a:r>
              <a:rPr lang="en-US" sz="1800" dirty="0">
                <a:solidFill>
                  <a:srgbClr val="800000"/>
                </a:solidFill>
                <a:highlight>
                  <a:srgbClr val="FFFFFF"/>
                </a:highlight>
                <a:latin typeface="+mn-lt"/>
              </a:rPr>
              <a:t>.box </a:t>
            </a:r>
            <a:r>
              <a:rPr lang="en-US" sz="1800" dirty="0">
                <a:solidFill>
                  <a:srgbClr val="000000"/>
                </a:solidFill>
                <a:highlight>
                  <a:srgbClr val="FFFFFF"/>
                </a:highlight>
                <a:latin typeface="+mn-lt"/>
              </a:rPr>
              <a:t>{</a:t>
            </a:r>
          </a:p>
          <a:p>
            <a:r>
              <a:rPr lang="sv-SE" sz="1800" dirty="0">
                <a:solidFill>
                  <a:srgbClr val="000000"/>
                </a:solidFill>
                <a:highlight>
                  <a:srgbClr val="FFFFFF"/>
                </a:highlight>
                <a:latin typeface="+mn-lt"/>
              </a:rPr>
              <a:t>    </a:t>
            </a:r>
            <a:r>
              <a:rPr lang="sv-SE" sz="1800" dirty="0">
                <a:solidFill>
                  <a:srgbClr val="FF0000"/>
                </a:solidFill>
                <a:highlight>
                  <a:srgbClr val="FFFFFF"/>
                </a:highlight>
                <a:latin typeface="+mn-lt"/>
              </a:rPr>
              <a:t>border-radius</a:t>
            </a:r>
            <a:r>
              <a:rPr lang="sv-SE" sz="1800" dirty="0">
                <a:solidFill>
                  <a:srgbClr val="000000"/>
                </a:solidFill>
                <a:highlight>
                  <a:srgbClr val="FFFFFF"/>
                </a:highlight>
                <a:latin typeface="+mn-lt"/>
              </a:rPr>
              <a:t>: </a:t>
            </a:r>
            <a:r>
              <a:rPr lang="sv-SE" sz="1800" dirty="0">
                <a:solidFill>
                  <a:srgbClr val="0000FF"/>
                </a:solidFill>
                <a:highlight>
                  <a:srgbClr val="FFFFFF"/>
                </a:highlight>
                <a:latin typeface="+mn-lt"/>
              </a:rPr>
              <a:t>4px</a:t>
            </a:r>
            <a:r>
              <a:rPr lang="sv-SE" sz="1800" dirty="0">
                <a:solidFill>
                  <a:srgbClr val="000000"/>
                </a:solidFill>
                <a:highlight>
                  <a:srgbClr val="FFFFFF"/>
                </a:highlight>
                <a:latin typeface="+mn-lt"/>
              </a:rPr>
              <a:t> </a:t>
            </a:r>
            <a:r>
              <a:rPr lang="sv-SE" sz="1800" dirty="0">
                <a:solidFill>
                  <a:srgbClr val="0000FF"/>
                </a:solidFill>
                <a:highlight>
                  <a:srgbClr val="FFFFFF"/>
                </a:highlight>
                <a:latin typeface="+mn-lt"/>
              </a:rPr>
              <a:t>15px</a:t>
            </a:r>
            <a:r>
              <a:rPr lang="sv-SE" sz="1800" dirty="0">
                <a:solidFill>
                  <a:srgbClr val="000000"/>
                </a:solidFill>
                <a:highlight>
                  <a:srgbClr val="FFFFFF"/>
                </a:highlight>
                <a:latin typeface="+mn-lt"/>
              </a:rPr>
              <a:t> </a:t>
            </a:r>
            <a:r>
              <a:rPr lang="sv-SE" sz="1800" dirty="0">
                <a:solidFill>
                  <a:srgbClr val="0000FF"/>
                </a:solidFill>
                <a:highlight>
                  <a:srgbClr val="FFFFFF"/>
                </a:highlight>
                <a:latin typeface="+mn-lt"/>
              </a:rPr>
              <a:t>12px</a:t>
            </a:r>
            <a:r>
              <a:rPr lang="sv-SE" sz="1800" dirty="0">
                <a:solidFill>
                  <a:srgbClr val="000000"/>
                </a:solidFill>
                <a:highlight>
                  <a:srgbClr val="FFFFFF"/>
                </a:highlight>
                <a:latin typeface="+mn-lt"/>
              </a:rPr>
              <a:t> </a:t>
            </a:r>
            <a:r>
              <a:rPr lang="sv-SE" sz="1800" dirty="0">
                <a:solidFill>
                  <a:srgbClr val="0000FF"/>
                </a:solidFill>
                <a:highlight>
                  <a:srgbClr val="FFFFFF"/>
                </a:highlight>
                <a:latin typeface="+mn-lt"/>
              </a:rPr>
              <a:t>10px</a:t>
            </a:r>
            <a:r>
              <a:rPr lang="sv-SE" sz="1800" dirty="0">
                <a:solidFill>
                  <a:srgbClr val="000000"/>
                </a:solidFill>
                <a:highlight>
                  <a:srgbClr val="FFFFFF"/>
                </a:highlight>
                <a:latin typeface="+mn-lt"/>
              </a:rPr>
              <a:t>;</a:t>
            </a:r>
          </a:p>
          <a:p>
            <a:r>
              <a:rPr lang="en-US" sz="1800" dirty="0">
                <a:solidFill>
                  <a:srgbClr val="00B050"/>
                </a:solidFill>
                <a:latin typeface="+mn-lt"/>
              </a:rPr>
              <a:t>                         /* </a:t>
            </a:r>
            <a:r>
              <a:rPr lang="en-US" sz="1800" dirty="0" err="1">
                <a:solidFill>
                  <a:srgbClr val="00B050"/>
                </a:solidFill>
                <a:latin typeface="+mn-lt"/>
              </a:rPr>
              <a:t>tl</a:t>
            </a:r>
            <a:r>
              <a:rPr lang="en-US" sz="1800" dirty="0">
                <a:solidFill>
                  <a:srgbClr val="00B050"/>
                </a:solidFill>
                <a:latin typeface="+mn-lt"/>
              </a:rPr>
              <a:t>       </a:t>
            </a:r>
            <a:r>
              <a:rPr lang="en-US" sz="1800" dirty="0" err="1">
                <a:solidFill>
                  <a:srgbClr val="00B050"/>
                </a:solidFill>
                <a:latin typeface="+mn-lt"/>
              </a:rPr>
              <a:t>tr</a:t>
            </a:r>
            <a:r>
              <a:rPr lang="en-US" sz="1800" dirty="0">
                <a:solidFill>
                  <a:srgbClr val="00B050"/>
                </a:solidFill>
                <a:latin typeface="+mn-lt"/>
              </a:rPr>
              <a:t>      </a:t>
            </a:r>
            <a:r>
              <a:rPr lang="en-US" sz="1800" dirty="0" err="1">
                <a:solidFill>
                  <a:srgbClr val="00B050"/>
                </a:solidFill>
                <a:latin typeface="+mn-lt"/>
              </a:rPr>
              <a:t>br</a:t>
            </a:r>
            <a:r>
              <a:rPr lang="en-US" sz="1800" dirty="0">
                <a:solidFill>
                  <a:srgbClr val="00B050"/>
                </a:solidFill>
                <a:latin typeface="+mn-lt"/>
              </a:rPr>
              <a:t>     </a:t>
            </a:r>
            <a:r>
              <a:rPr lang="en-US" sz="1800" dirty="0" err="1">
                <a:solidFill>
                  <a:srgbClr val="00B050"/>
                </a:solidFill>
                <a:latin typeface="+mn-lt"/>
              </a:rPr>
              <a:t>bl</a:t>
            </a:r>
            <a:r>
              <a:rPr lang="en-US" sz="1800" dirty="0">
                <a:solidFill>
                  <a:srgbClr val="00B050"/>
                </a:solidFill>
                <a:latin typeface="+mn-lt"/>
              </a:rPr>
              <a:t>  */</a:t>
            </a:r>
            <a:endParaRPr lang="sv-SE" sz="1800" dirty="0">
              <a:solidFill>
                <a:srgbClr val="00B050"/>
              </a:solidFill>
              <a:highlight>
                <a:srgbClr val="FFFFFF"/>
              </a:highlight>
              <a:latin typeface="+mn-lt"/>
            </a:endParaRPr>
          </a:p>
          <a:p>
            <a:r>
              <a:rPr lang="en-US" sz="1800" dirty="0">
                <a:solidFill>
                  <a:srgbClr val="000000"/>
                </a:solidFill>
                <a:highlight>
                  <a:srgbClr val="FFFFFF"/>
                </a:highlight>
                <a:latin typeface="+mn-lt"/>
              </a:rPr>
              <a:t>}</a:t>
            </a:r>
          </a:p>
          <a:p>
            <a:endParaRPr lang="en-US" sz="1800" dirty="0">
              <a:latin typeface="+mn-lt"/>
            </a:endParaRPr>
          </a:p>
        </p:txBody>
      </p:sp>
      <p:sp>
        <p:nvSpPr>
          <p:cNvPr id="4" name="Rectangle 3"/>
          <p:cNvSpPr/>
          <p:nvPr/>
        </p:nvSpPr>
        <p:spPr>
          <a:xfrm>
            <a:off x="366713" y="3752221"/>
            <a:ext cx="3411318" cy="1015663"/>
          </a:xfrm>
          <a:prstGeom prst="rect">
            <a:avLst/>
          </a:prstGeom>
        </p:spPr>
        <p:txBody>
          <a:bodyPr wrap="square">
            <a:spAutoFit/>
          </a:bodyPr>
          <a:lstStyle/>
          <a:p>
            <a:r>
              <a:rPr lang="en-US" sz="2000" dirty="0">
                <a:solidFill>
                  <a:srgbClr val="800000"/>
                </a:solidFill>
                <a:highlight>
                  <a:srgbClr val="FFFFFF"/>
                </a:highlight>
                <a:latin typeface="+mn-lt"/>
              </a:rPr>
              <a:t>.box</a:t>
            </a:r>
            <a:r>
              <a:rPr lang="en-US" sz="2000" dirty="0">
                <a:solidFill>
                  <a:srgbClr val="000000"/>
                </a:solidFill>
                <a:highlight>
                  <a:srgbClr val="FFFFFF"/>
                </a:highlight>
                <a:latin typeface="+mn-lt"/>
              </a:rPr>
              <a:t> {</a:t>
            </a:r>
          </a:p>
          <a:p>
            <a:r>
              <a:rPr lang="en-US" sz="2000" dirty="0">
                <a:solidFill>
                  <a:srgbClr val="FF0000"/>
                </a:solidFill>
                <a:highlight>
                  <a:srgbClr val="FFFFFF"/>
                </a:highlight>
                <a:latin typeface="+mn-lt"/>
              </a:rPr>
              <a:t>   border-radius</a:t>
            </a:r>
            <a:r>
              <a:rPr lang="en-US" sz="2000" dirty="0">
                <a:solidFill>
                  <a:srgbClr val="000000"/>
                </a:solidFill>
                <a:highlight>
                  <a:srgbClr val="FFFFFF"/>
                </a:highlight>
                <a:latin typeface="+mn-lt"/>
              </a:rPr>
              <a:t>: </a:t>
            </a:r>
            <a:r>
              <a:rPr lang="en-US" sz="2000" dirty="0">
                <a:solidFill>
                  <a:srgbClr val="0000FF"/>
                </a:solidFill>
                <a:highlight>
                  <a:srgbClr val="FFFFFF"/>
                </a:highlight>
                <a:latin typeface="+mn-lt"/>
              </a:rPr>
              <a:t>50%</a:t>
            </a:r>
            <a:r>
              <a:rPr lang="en-US" sz="2000" dirty="0">
                <a:solidFill>
                  <a:srgbClr val="000000"/>
                </a:solidFill>
                <a:highlight>
                  <a:srgbClr val="FFFFFF"/>
                </a:highlight>
                <a:latin typeface="+mn-lt"/>
              </a:rPr>
              <a:t>;</a:t>
            </a:r>
          </a:p>
          <a:p>
            <a:r>
              <a:rPr lang="en-US" sz="2000" dirty="0">
                <a:solidFill>
                  <a:srgbClr val="000000"/>
                </a:solidFill>
                <a:highlight>
                  <a:srgbClr val="FFFFFF"/>
                </a:highlight>
                <a:latin typeface="+mn-lt"/>
              </a:rPr>
              <a:t>}</a:t>
            </a:r>
            <a:endParaRPr lang="en-US" sz="2000" dirty="0">
              <a:latin typeface="+mn-lt"/>
            </a:endParaRPr>
          </a:p>
        </p:txBody>
      </p:sp>
      <p:sp>
        <p:nvSpPr>
          <p:cNvPr id="7" name="Rounded Rectangle 6"/>
          <p:cNvSpPr/>
          <p:nvPr/>
        </p:nvSpPr>
        <p:spPr bwMode="auto">
          <a:xfrm>
            <a:off x="366713" y="1677565"/>
            <a:ext cx="3148997" cy="1838921"/>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2000" dirty="0">
                <a:solidFill>
                  <a:schemeClr val="bg1"/>
                </a:solidFill>
              </a:rPr>
              <a:t>The border-radius property applies rounded corners to borders.</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1"/>
              </a:solidFill>
              <a:effectLst/>
              <a:latin typeface="Arial" pitchFamily="34" charset="0"/>
              <a:ea typeface="MS PGothic" pitchFamily="34" charset="-128"/>
            </a:endParaRPr>
          </a:p>
        </p:txBody>
      </p:sp>
    </p:spTree>
    <p:extLst>
      <p:ext uri="{BB962C8B-B14F-4D97-AF65-F5344CB8AC3E}">
        <p14:creationId xmlns:p14="http://schemas.microsoft.com/office/powerpoint/2010/main" val="39932507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a:t>
            </a:r>
          </a:p>
        </p:txBody>
      </p:sp>
      <p:sp>
        <p:nvSpPr>
          <p:cNvPr id="5" name="Rectangle 4"/>
          <p:cNvSpPr/>
          <p:nvPr/>
        </p:nvSpPr>
        <p:spPr>
          <a:xfrm>
            <a:off x="366713" y="1041720"/>
            <a:ext cx="1681871" cy="400110"/>
          </a:xfrm>
          <a:prstGeom prst="rect">
            <a:avLst/>
          </a:prstGeom>
        </p:spPr>
        <p:txBody>
          <a:bodyPr wrap="none">
            <a:spAutoFit/>
          </a:bodyPr>
          <a:lstStyle/>
          <a:p>
            <a:pPr fontAlgn="base"/>
            <a:r>
              <a:rPr lang="en-US" sz="2000" b="1" dirty="0"/>
              <a:t>box-shadow</a:t>
            </a:r>
          </a:p>
        </p:txBody>
      </p:sp>
      <p:sp>
        <p:nvSpPr>
          <p:cNvPr id="7" name="Rounded Rectangle 6"/>
          <p:cNvSpPr/>
          <p:nvPr/>
        </p:nvSpPr>
        <p:spPr bwMode="auto">
          <a:xfrm>
            <a:off x="366713" y="1677566"/>
            <a:ext cx="8408986" cy="687262"/>
          </a:xfrm>
          <a:prstGeom prst="roundRect">
            <a:avLst>
              <a:gd name="adj" fmla="val 0"/>
            </a:avLst>
          </a:prstGeom>
          <a:solidFill>
            <a:schemeClr val="accent1"/>
          </a:solidFill>
          <a:ln w="9525" cap="flat" cmpd="sng" algn="ctr">
            <a:noFill/>
            <a:prstDash val="solid"/>
            <a:round/>
            <a:headEnd type="none" w="med" len="med"/>
            <a:tailEnd type="none" w="med" len="med"/>
          </a:ln>
          <a:effectLst>
            <a:outerShdw blurRad="50800" dist="1397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0" hangingPunct="0"/>
            <a:r>
              <a:rPr lang="en-US" sz="2000" dirty="0">
                <a:solidFill>
                  <a:schemeClr val="bg1"/>
                </a:solidFill>
              </a:rPr>
              <a:t>The box-shadow property specifies a shadow on an element.</a:t>
            </a:r>
            <a:endParaRPr kumimoji="0" lang="en-US" sz="2000" b="0" i="0" u="none" strike="noStrike" cap="none" normalizeH="0" baseline="0" dirty="0">
              <a:ln>
                <a:noFill/>
              </a:ln>
              <a:solidFill>
                <a:schemeClr val="bg1"/>
              </a:solidFill>
              <a:effectLst/>
              <a:latin typeface="Arial" pitchFamily="34" charset="0"/>
              <a:ea typeface="MS PGothic" pitchFamily="34" charset="-128"/>
            </a:endParaRPr>
          </a:p>
        </p:txBody>
      </p:sp>
      <p:sp>
        <p:nvSpPr>
          <p:cNvPr id="6" name="Rectangle 5"/>
          <p:cNvSpPr/>
          <p:nvPr/>
        </p:nvSpPr>
        <p:spPr>
          <a:xfrm>
            <a:off x="366713" y="2590777"/>
            <a:ext cx="8408986" cy="2665345"/>
          </a:xfrm>
          <a:prstGeom prst="rect">
            <a:avLst/>
          </a:prstGeom>
        </p:spPr>
        <p:txBody>
          <a:bodyPr wrap="square">
            <a:spAutoFit/>
          </a:bodyPr>
          <a:lstStyle/>
          <a:p>
            <a:pPr defTabSz="944563" eaLnBrk="0" hangingPunct="0">
              <a:lnSpc>
                <a:spcPct val="90000"/>
              </a:lnSpc>
              <a:spcBef>
                <a:spcPct val="40000"/>
              </a:spcBef>
              <a:buClr>
                <a:schemeClr val="tx2"/>
              </a:buClr>
            </a:pPr>
            <a:r>
              <a:rPr lang="en-US" sz="1600" b="1" dirty="0">
                <a:latin typeface="+mn-lt"/>
                <a:ea typeface="+mn-ea"/>
              </a:rPr>
              <a:t>box-shadow: &lt;inset&gt; &lt;offset-x&gt; &lt;offset-y&gt; &lt;blur-radius&gt; &lt;spread-radius&gt; &lt;color&gt;</a:t>
            </a:r>
          </a:p>
          <a:p>
            <a:pPr defTabSz="944563" eaLnBrk="0" hangingPunct="0">
              <a:lnSpc>
                <a:spcPct val="90000"/>
              </a:lnSpc>
              <a:spcBef>
                <a:spcPct val="40000"/>
              </a:spcBef>
              <a:buClr>
                <a:schemeClr val="tx2"/>
              </a:buClr>
            </a:pPr>
            <a:endParaRPr lang="en-US" sz="1600" b="1" dirty="0">
              <a:latin typeface="+mn-lt"/>
              <a:ea typeface="+mn-ea"/>
            </a:endParaRPr>
          </a:p>
          <a:p>
            <a:pPr marL="166688" indent="-166688" defTabSz="944563" eaLnBrk="0" hangingPunct="0">
              <a:lnSpc>
                <a:spcPct val="90000"/>
              </a:lnSpc>
              <a:spcBef>
                <a:spcPct val="40000"/>
              </a:spcBef>
              <a:buClr>
                <a:schemeClr val="tx2"/>
              </a:buClr>
              <a:buChar char="•"/>
            </a:pPr>
            <a:r>
              <a:rPr lang="en-US" sz="2000" dirty="0">
                <a:latin typeface="+mn-lt"/>
                <a:ea typeface="+mn-ea"/>
              </a:rPr>
              <a:t>&lt;inset&gt; If it is not specified (which is the default), a drop shadow is created, rather than an inset shadow.</a:t>
            </a:r>
          </a:p>
          <a:p>
            <a:pPr marL="166688" indent="-166688" defTabSz="944563" eaLnBrk="0" hangingPunct="0">
              <a:lnSpc>
                <a:spcPct val="90000"/>
              </a:lnSpc>
              <a:spcBef>
                <a:spcPct val="40000"/>
              </a:spcBef>
              <a:buClr>
                <a:schemeClr val="tx2"/>
              </a:buClr>
              <a:buChar char="•"/>
            </a:pPr>
            <a:r>
              <a:rPr lang="en-US" sz="2000" dirty="0">
                <a:latin typeface="+mn-lt"/>
                <a:ea typeface="+mn-ea"/>
              </a:rPr>
              <a:t>&lt;blur-radius&gt; : The blur-radius alters the blur amount of the shadow, causing it to become bigger and lighter (with a larger value).</a:t>
            </a:r>
          </a:p>
          <a:p>
            <a:pPr marL="166688" indent="-166688" defTabSz="944563" eaLnBrk="0" hangingPunct="0">
              <a:lnSpc>
                <a:spcPct val="90000"/>
              </a:lnSpc>
              <a:spcBef>
                <a:spcPct val="40000"/>
              </a:spcBef>
              <a:buClr>
                <a:schemeClr val="tx2"/>
              </a:buClr>
              <a:buChar char="•"/>
            </a:pPr>
            <a:r>
              <a:rPr lang="en-US" sz="2000" dirty="0">
                <a:latin typeface="+mn-lt"/>
                <a:ea typeface="+mn-ea"/>
              </a:rPr>
              <a:t>&lt;spread-radius&gt; : The spread-radius causes the shadow to expand or shrink.</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593" y="5258093"/>
            <a:ext cx="44672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4971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66713" y="455962"/>
            <a:ext cx="8408987" cy="785813"/>
          </a:xfrm>
        </p:spPr>
        <p:txBody>
          <a:bodyPr/>
          <a:lstStyle/>
          <a:p>
            <a:r>
              <a:rPr lang="en-US" dirty="0"/>
              <a:t>CSS3 &gt; Text Effects</a:t>
            </a:r>
            <a:br>
              <a:rPr lang="en-US" dirty="0"/>
            </a:br>
            <a:endParaRPr lang="en-US" dirty="0"/>
          </a:p>
        </p:txBody>
      </p:sp>
      <p:sp>
        <p:nvSpPr>
          <p:cNvPr id="17" name="Rectangle 16"/>
          <p:cNvSpPr/>
          <p:nvPr/>
        </p:nvSpPr>
        <p:spPr>
          <a:xfrm>
            <a:off x="838199" y="1584159"/>
            <a:ext cx="1860446" cy="369332"/>
          </a:xfrm>
          <a:prstGeom prst="rect">
            <a:avLst/>
          </a:prstGeom>
        </p:spPr>
        <p:txBody>
          <a:bodyPr wrap="none">
            <a:spAutoFit/>
          </a:bodyPr>
          <a:lstStyle/>
          <a:p>
            <a:pPr fontAlgn="base"/>
            <a:r>
              <a:rPr lang="en-US" sz="1800" b="1" dirty="0"/>
              <a:t>Word wrapping</a:t>
            </a:r>
          </a:p>
        </p:txBody>
      </p:sp>
      <p:pic>
        <p:nvPicPr>
          <p:cNvPr id="20" name="Picture 2"/>
          <p:cNvPicPr>
            <a:picLocks noChangeAspect="1" noChangeArrowheads="1"/>
          </p:cNvPicPr>
          <p:nvPr/>
        </p:nvPicPr>
        <p:blipFill>
          <a:blip r:embed="rId3"/>
          <a:srcRect/>
          <a:stretch>
            <a:fillRect/>
          </a:stretch>
        </p:blipFill>
        <p:spPr bwMode="auto">
          <a:xfrm>
            <a:off x="1657350" y="2376488"/>
            <a:ext cx="2762250" cy="1266825"/>
          </a:xfrm>
          <a:prstGeom prst="rect">
            <a:avLst/>
          </a:prstGeom>
          <a:noFill/>
          <a:ln w="9525">
            <a:noFill/>
            <a:miter lim="800000"/>
            <a:headEnd/>
            <a:tailEnd/>
          </a:ln>
        </p:spPr>
      </p:pic>
      <p:pic>
        <p:nvPicPr>
          <p:cNvPr id="21" name="Picture 3"/>
          <p:cNvPicPr>
            <a:picLocks noChangeAspect="1" noChangeArrowheads="1"/>
          </p:cNvPicPr>
          <p:nvPr/>
        </p:nvPicPr>
        <p:blipFill>
          <a:blip r:embed="rId4"/>
          <a:srcRect/>
          <a:stretch>
            <a:fillRect/>
          </a:stretch>
        </p:blipFill>
        <p:spPr bwMode="auto">
          <a:xfrm>
            <a:off x="4986338" y="2309813"/>
            <a:ext cx="1476375" cy="1419225"/>
          </a:xfrm>
          <a:prstGeom prst="rect">
            <a:avLst/>
          </a:prstGeom>
          <a:noFill/>
          <a:ln w="9525">
            <a:noFill/>
            <a:miter lim="800000"/>
            <a:headEnd/>
            <a:tailEnd/>
          </a:ln>
        </p:spPr>
      </p:pic>
      <p:pic>
        <p:nvPicPr>
          <p:cNvPr id="22" name="Picture 4"/>
          <p:cNvPicPr>
            <a:picLocks noChangeAspect="1" noChangeArrowheads="1"/>
          </p:cNvPicPr>
          <p:nvPr/>
        </p:nvPicPr>
        <p:blipFill>
          <a:blip r:embed="rId5"/>
          <a:srcRect/>
          <a:stretch>
            <a:fillRect/>
          </a:stretch>
        </p:blipFill>
        <p:spPr bwMode="auto">
          <a:xfrm>
            <a:off x="3028950" y="4062413"/>
            <a:ext cx="2114550" cy="619125"/>
          </a:xfrm>
          <a:prstGeom prst="rect">
            <a:avLst/>
          </a:prstGeom>
          <a:noFill/>
          <a:ln w="9525">
            <a:noFill/>
            <a:miter lim="800000"/>
            <a:headEnd/>
            <a:tailEnd/>
          </a:ln>
        </p:spPr>
      </p:pic>
    </p:spTree>
    <p:extLst>
      <p:ext uri="{BB962C8B-B14F-4D97-AF65-F5344CB8AC3E}">
        <p14:creationId xmlns:p14="http://schemas.microsoft.com/office/powerpoint/2010/main" val="31529411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6713" y="457200"/>
            <a:ext cx="8408987" cy="785813"/>
          </a:xfrm>
        </p:spPr>
        <p:txBody>
          <a:bodyPr/>
          <a:lstStyle/>
          <a:p>
            <a:r>
              <a:rPr lang="en-US" dirty="0"/>
              <a:t>CSS3 &gt; Text Effects</a:t>
            </a:r>
            <a:br>
              <a:rPr lang="en-US" dirty="0"/>
            </a:br>
            <a:endParaRPr lang="en-US" dirty="0"/>
          </a:p>
        </p:txBody>
      </p:sp>
      <p:graphicFrame>
        <p:nvGraphicFramePr>
          <p:cNvPr id="10" name="Table Placeholder 9"/>
          <p:cNvGraphicFramePr>
            <a:graphicFrameLocks/>
          </p:cNvGraphicFramePr>
          <p:nvPr/>
        </p:nvGraphicFramePr>
        <p:xfrm>
          <a:off x="209551" y="1212316"/>
          <a:ext cx="8439149" cy="3474720"/>
        </p:xfrm>
        <a:graphic>
          <a:graphicData uri="http://schemas.openxmlformats.org/drawingml/2006/table">
            <a:tbl>
              <a:tblPr>
                <a:tableStyleId>{F2DE63D5-997A-4646-A377-4702673A728D}</a:tableStyleId>
              </a:tblPr>
              <a:tblGrid>
                <a:gridCol w="1714499">
                  <a:extLst>
                    <a:ext uri="{9D8B030D-6E8A-4147-A177-3AD203B41FA5}">
                      <a16:colId xmlns:a16="http://schemas.microsoft.com/office/drawing/2014/main" val="20000"/>
                    </a:ext>
                  </a:extLst>
                </a:gridCol>
                <a:gridCol w="6724650">
                  <a:extLst>
                    <a:ext uri="{9D8B030D-6E8A-4147-A177-3AD203B41FA5}">
                      <a16:colId xmlns:a16="http://schemas.microsoft.com/office/drawing/2014/main" val="20001"/>
                    </a:ext>
                  </a:extLst>
                </a:gridCol>
              </a:tblGrid>
              <a:tr h="182654">
                <a:tc>
                  <a:txBody>
                    <a:bodyPr/>
                    <a:lstStyle/>
                    <a:p>
                      <a:r>
                        <a:rPr lang="en-US" sz="1200" b="1" dirty="0">
                          <a:solidFill>
                            <a:schemeClr val="bg1"/>
                          </a:solidFill>
                        </a:rPr>
                        <a:t>Property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b="1"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82654">
                <a:tc>
                  <a:txBody>
                    <a:bodyPr/>
                    <a:lstStyle/>
                    <a:p>
                      <a:r>
                        <a:rPr lang="en-US" sz="1200" dirty="0"/>
                        <a:t>hanging-punctuation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Specifies whether a punctuation character may be placed outside the line box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27858">
                <a:tc>
                  <a:txBody>
                    <a:bodyPr/>
                    <a:lstStyle/>
                    <a:p>
                      <a:r>
                        <a:rPr lang="en-US" sz="1200" dirty="0"/>
                        <a:t>punctuation-trim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Specifies whether a punctuation character should be trimmed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7858">
                <a:tc>
                  <a:txBody>
                    <a:bodyPr/>
                    <a:lstStyle/>
                    <a:p>
                      <a:r>
                        <a:rPr lang="en-US" sz="1200"/>
                        <a:t>text-align-last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Describes how the last line of a block or a line right before a forced line break is aligned when text-align is "justify"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7858">
                <a:tc>
                  <a:txBody>
                    <a:bodyPr/>
                    <a:lstStyle/>
                    <a:p>
                      <a:r>
                        <a:rPr lang="en-US" sz="1200" dirty="0"/>
                        <a:t>text-emphasis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Applies emphasis marks, and the foreground color of the emphasis marks, to the element's text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27858">
                <a:tc>
                  <a:txBody>
                    <a:bodyPr/>
                    <a:lstStyle/>
                    <a:p>
                      <a:r>
                        <a:rPr lang="en-US" sz="1200" dirty="0"/>
                        <a:t>text-justify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Specifies the justification method used when text-align is "justify"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27858">
                <a:tc>
                  <a:txBody>
                    <a:bodyPr/>
                    <a:lstStyle/>
                    <a:p>
                      <a:r>
                        <a:rPr lang="en-US" sz="1200" dirty="0"/>
                        <a:t>text-outline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Specifies a text outline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27858">
                <a:tc>
                  <a:txBody>
                    <a:bodyPr/>
                    <a:lstStyle/>
                    <a:p>
                      <a:r>
                        <a:rPr lang="en-US" sz="1200" dirty="0"/>
                        <a:t>text-overflow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Specifies what should happen when text overflows the containing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27858">
                <a:tc>
                  <a:txBody>
                    <a:bodyPr/>
                    <a:lstStyle/>
                    <a:p>
                      <a:r>
                        <a:rPr lang="en-US" sz="1200" dirty="0"/>
                        <a:t>text-shadow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Adds shadow to text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r>
                        <a:rPr lang="en-US" sz="1200" dirty="0"/>
                        <a:t>text-wrap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Specifies line breaking rules for 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27858">
                <a:tc>
                  <a:txBody>
                    <a:bodyPr/>
                    <a:lstStyle/>
                    <a:p>
                      <a:r>
                        <a:rPr lang="en-US" sz="1200" dirty="0"/>
                        <a:t>word-break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Specifies line breaking rules for non-CJK scripts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27858">
                <a:tc>
                  <a:txBody>
                    <a:bodyPr/>
                    <a:lstStyle/>
                    <a:p>
                      <a:r>
                        <a:rPr lang="en-US" sz="1200" dirty="0"/>
                        <a:t>word-wrap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Allows long, unbreakable words to be broken and wrap to the next 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1" name="AutoShape 2" descr="data:image/jpeg;base64,/9j/4AAQSkZJRgABAQAAAQABAAD/2wCEAAkGBhQQEBQUEhQVFRIVFRQXFBUUFRUVFBAVFBUVFBUUFBQXGyYeFxkjGRQUHy8gIycpLCwsFR4xNTAqNSYrLCkBCQoKDgwOGg8PGikcHxwpKSkpKSkpKSkpKSkpKSkpKSkpKSkpLCksKSkpKSkpKSkpKSwpKSkpKSwpKSkpKSksKf/AABEIAMABBAMBIgACEQEDEQH/xAAcAAACAgMBAQAAAAAAAAAAAAAGBwQFAAIDAQj/xABWEAABAwEDBgcJCgsHAwUBAAABAAIDEQQFIQYHEjFBURMiVGFxs9IUNVJzdIGRk6EWGCMyNEKSsbLwFTZEYnKClKPB0dMXJCVkhMLhJkPDM1Njg6II/8QAGQEAAwEBAQAAAAAAAAAAAAAAAQIDBAAF/8QAJREAAgIBBAICAwEBAAAAAAAAAAECEQMSEyExBEEiYRQyUYFx/9oADAMBAAIRAxEAPwC1yIyKux1zwWm1WaNzuBL5X0eXOo9wJoHa8AvBDk7yUeqm7Sm5OfixH5I/rHoAjjU5SoeMbDUWTJ0/ko9XN/Nbi7snj+SD1c3aQjHGpcUKXWxtCCZt05Pn8kHq5u0uguO4D+SN+hL2lQxQKXHAu3GDSWoyduHkjfoS9pbDJm4uSN+hL2lBjgXdsS7WwaSV7lbi5Iz6MvaWe5W4+SN+jL2lxES24JdrZ2k6e5S4+SN+jL2lnuVuPkjfoy9pc+CWcEu1s7SbnJa4uSN+hL2lqcmbi5I36EvaXMwrk6FdrZ2k7nJ64R+SN+hL2lobkuAfkjfoS9pRXwKNLAhuMOlFgbpyfH5IPVzdpcpLFk82lbIMTQfBza/pKolgVba4uMz9L/aV24xlBBQbHk7yUerm7SsLlyXuK2Oe2GyMJYAXaTZW4E0wq7FAj4kW5r20nn8U37aZTYrgkiLfbsm7HaHwTWUCWMgOAimcAS0OFCHUODgoQvnJfkx9TP2kI51LOPwva3HGr46D/wCmNC5s5e4AYYdAaE+ovDApIbDb3yYOqzfuZ/5qRFaMmnCvcuG8xTAe1yW1huZmBe/RGwBpcSr6Cy2cCtXOp4TaU/VUZZq6LR8SL9hjZ48nJPi2SvPwU1PTpLeSDJ1pp3KCeaOY/U5B0tojOxxA2VoPQFwlvAaIo2nQNSnvT/g/4cP6wqtd4ZMxPLX2ahH/AMM5/wByx15ZMgV7mw8TP/NKi/naT9LestTvg8Ny0KTpEH48U+xo/hzJfk37mftLPw5kvyb9zP2kmaLxWontIc/4byX5N+5n7SucmLuyevKR8dmsrS5jNNwdHKzi6QbUEuxxI9KQKZuYL5fP5MetjQfCBLEkrBrO9dENkvR8VmjbHEI4iGtrQFzAScSd6xSs+ffmXxUHVNXiBnGrkyP+mI/JH9Y9A8UaOcl/xZi8lf1j0HQsUJvktjXB0hjU6GNaQRqdBEpNj0bQxKWyJexRqSyNcmBo0ZGuzY10ZGurY04tHIRrYMXUMW2iuAceDXnBKQGrNFcdRFMa5OjU4sWjmLmGivdGo8kSsnxrhJGkYaKmaFVVsj+EZ+t7Ar+ZiqLW2srMDqf9QS2PEgysRTm0Hw8/im/bQ9KzmRJm4Hw8/im/bTxfIJL4izzoY3xav04x+5jVYIxHSoxOPN51eZx7LW+bSa63R19VGFW2V7pdJjgNFrnaOGPGpUV2jBVkzViTpEOC1Oc/iiuFaEbBt5grWKVrhXUvIrG6I6UZ0Toltd7TrGOxdxdHwROtxx6OhTk4miOogvvYNNA3zlbT2gOZ/Je3jZHzHjAEmnGAAJoKY0w2Lyy3SWnjO0WmuJ2INR9HJv2DduNQRtafrUR5NOZS7fGGucG1pTbrPOojlqj0ZpPk5ErGr14WqoIbpmZgvl8/kx62NLCqZ+YE/wB/n8mPWxpZdCZH8Sjz5d+ZfFQdU1Ysz5d+ZfFQdU1YlRjGvkt+LMXkr+sehCBF2S/4sxeSv6x6EbOVnydmjF0WNnVhCoFnKsISolGS41JYo0akNKZCEhi3BXAFbgo2A7Araq4grZGzqOlV5VaVXmlr5v5VXWcblalakrUuQs48eFwkXUuXGQoNhojSqqtH/qjmafaVaSuVVM7j/q/xSjpEeZEObk/DzeLb9tDc7kRZtz8PN4pv200VyCf6srMrcibVNbbRLDA97ZCwh+kyjgGMbRrS6ooWnEqms+b23NLj3M7Gnzo+0mXeOW4s8zouB0tCnG0wK1AOqnOulhy3ZK9reDLS4gYuB1mm5anhdWxY+TKPCoVl75N2mzMEk0RYyoFS5hBcQSBxSdgPoUNt7cUCnSmZncr3CynKI69GhKlQGAYh1Tu0VCcEj0cGVzjbJENoocdWzmXK8bUHDmC4AOrV2A3BVt9W0U4Nut2vmCCjyPKVIr7XovNW6lXSYVVzYLCX8UCuGpee590ho1p/VOrpB1dC0KSXBlab5KElaqXLYC2pwI1Li+AjYqqSEaZyTOzA/L5/Jj1saWVEzcwPy+fyY9bGhLolPopM+XfmXxUHVNWLM+XfmXxUHVNWJUZBq5M/izH5I/rHoMs0iMcnD/0xH5I/rXoFsz1GXLNGLouoHqxgeqOG1N8IYa8RgrGO1ACpIpvrh6VNofllxG9dmyKgflBCz4z6VNAaEg84oFznyoaIy+IGQb8WtJ3AkcY9CGk6mE4kW7ZEHWbLmMtJkaYyNhNXHdRusrrFl1Af/cONMG4cxxOC7SznFhcJV7wiDbzyqLdHgyAXDSDXgCrd4xxNRvVTHl5IXaRoA3DRpg7pC5JvobQMgyLkyXjO/VPsp/BC91ZZiUhr2ULvi6JBLgBX4lary2ZaRxSOBY+oAqDQEUNdR6V1MXSwrMi1MiW7s48vCEhjCyh0W4g8xLq+kBbDOQ/DSjaAfBLq134o6GdpCc5RzD4paMR80HaRtUafKWd1KuacPBGGPQhm2ZRsaBojSJpXmx3qutWUhLaNFD06t1EixyZsuCGU6ckCu0eaqrp5uMTzBBVwXvOX6LOMMXFrjQE1pWtcMKq2tk0z6V4Oh1htSMMKhx1otaeyMY2Zel+8G/RABFNdduNUV5orwM085IAHBNpSuPHCWN7B7cSQKA7Cduj/ABRzmK0u6bSCSQIGUBbTXIMQnjG+TsqSg0HWUNwNlkc5p0ZDSu51AAK7tSH7FY3xWiIPFPhGdB4w1FG9pNXu5jQ9NAf4qOI+M2vhNPn0grwzyjw+jznBMrs7DgLGyuruhg6OJIlU2Ma9IJk56PkEflMf2JUpIXnD2qeRHqeI/hRJtdo3ah7UPP4zy4/fcFbW0Vaaa1DZHQY/coR4KzL/ACMe1k9HCoLTXm1VRLfGTbnsdJDIW0JJa2gD6fU7n21BQdku4G012AO8+CKskL4c+AsrVzZadLNno1ehZ8tp2hoKwTL5JHuZNXRY3FrgKgk0aDhUbVV2kmKjHAFteK7X0NKcN+3VDaosRR1BxmkBwpqx2jpStyhsZhc5jsW0NDvA2cxTY8ik6BKPAO2loNcB5sEwcwXy+fyY9bGlzQaXNSuOxMfMGf7/AD+THrY1t6Rjy9FHny78y+Kg6pqxZny78yeKg6pqxcjCM26JSzJQOAqRY3mm/wCFektbr8lkGiGlgwOFdIkc6dNzs0slWitK2N+O74V6W1mYR85InRfH0UmT9jEsj+FaSNHSqS9orXH4tK6/Yri852MhEMPCAiQuOhp6BBAxLnVLtWpWkDDvU+Jh8JJLl2X10uAEdFKRiH46sHUUrhZxA2MaQaHHihrtLHGpdRHTf0l0H6RRchVIXL4JSalriT+biVjbHJTBkmOshrjh5gmVE8gghxqFxtd2xzOLpNJxOur3gfRBou1nWLkskdQFryAKDB3FbzeddJLHI1oPBvodR0TimW2jQAK0GAx2bljomuIqMaEc4BFCBuS6wpi0sthkdWgIdSoqCKnwQdh1qdbMnbQIzMGPczilzi06y2pNDiQDQVR/Z4GsY5rWsq54cC5ukW0AGFTzLlbIpJAQZ3NrsYxoqBqxSvI74Q6qgKbkwWlpe5vGBdTS0SGhxHSXYVoN6qLVC5zzRpArRoOulaBML8F0p8I8mmJ4uJrrNRrWkt11IPCOBGo0jqMa4HRwRU2G40BMlzuLGGoo4PoQSa6IDqUpz0W0eTzjGTUB+lGGtNG4OrUvrq+bTpRebAQABI6grhRuFdwpgu9kuouq4MLy2oqQ0CriBWtMcNiG4w0ikyfuPgXskl4rRK1rhWutpcDhsxRFlbboZLOx7XtaI3tlA+KXD4rmYavjV56LfKaydxxMc+rwZWsNKCh0HP0q02UohyC9mW5zoA0RyaBcHH4RjeDFTpUAoKbaa6KfMvkHj0VlpZw8L3EEUj0m0dUvrI1tMeY1RbmL+V2ugI+AZrIOqQbkGWuRzIqSte0tq0FoGi44Ag02YFGuY20B9qtVK04BmsUr8IrRVIXK04sakjOM7nd/ALjTEfpN+sLheV8xwOfwr2sFaguNBSg1ICtWdITWyzwWUcV08TXykfGaXtqGA7DvKEISlLgyKDasJc8zK2BlTSloj+xKk/ZeNgNib+ekf4c3yhn2JUmbC3jYasKqmQ1+M/j/AKTZaAKrmerK1jD2qqdxikiaZ9k25J9BxP5p9oorzJAOYzClXOcTjqrh/BD7GUYTzEU6Qrewt0GCh2D00xSZOUPj45CS13u5gxPoQhlDeHDbK82r2qRaXqmvCSmKTHBJjSfFFPaWUxoB0YpiZgvl8/kx62NLaeXSKZOYL5fP5MesjW1/qebl6ZSZ8e/MnioOqasWZ8e/MnioOqavFy6MQz7l/FVvkb+telhC870y7ufTJMEaxYpOtekpFert/wB/QkqzRj6C+B53qwicd/sQjZb2Hzi49BVnBe0e53386GljhEx53+wLbhsMXD2KlbeMR+b53Fd2W2I7Ge3+SXSAt22lo+cPSF73e3eoMbmHUW+YBSA1n3/4CFHHR94NWv4SFdvmFVhDeYffethT7nEIcB5OzLcfBcfMvJLfSpLXAbyFzMmGFPPVR3SvGxjvT/FdRxMfOcNfQtXTHn9H/KgvlkcNQHnxC1EThtKNAs7vmx2/UifJ2Bs0AqSS11HAAYAYtCDyHHbT0LvdLXMeZRLKwg6IEZAa4fnAggqWSPxLQtsJcormEuhA9x0XuMmjT5wFKlw28YoBuSaSxutvBtayNrntLnNOmAwuo1r9gNBhtqr6976l7oYQ92iGuwLW4kncAhPKu/ZLVpNLyA0/EDQ0OptIGJKTEpdPplWkuSsvDKGWZoa4jQqC5rW00jXEuOsnnR9mFeDarVQU+Ab7ZRRK6GFx5k08xTKWu1eIZ1oW1pJcGbJ0U+da0udedoa5xLWuYGtJwYDEwkAdJKockYy68LLTZaIvY8K6zmx1vW1H85nVRqmyWdS32QDlEP2wtkOIcGultf4O/O2zSsLR/mGfYkSnggDdoTXzuOpYm+UM+xKlC+ei87Jdj+Eo7Vv+nO8OMaBR4oKGpXWF9dJ27V0rUy0aeZKuAy5dnVp0ScK1xHMuYtxDtHfit7umrWv3xXG2EcKKLvZSvhaJkjqhUV5P1q7L8FQXs5GC5FydFSUzcwfy+fyY9bGlkmbmD+Xz+THrY1qn+rPOn0UufHvxJ4qDqmrxe58e/EnioOqavEq6MYybD+KX+ik616RUTD4PsKfdyCuSzR/k39Y9LKzWXpUtzS2jXhg5IHoY3eCfQrCGyOPzT6ES2exDeVPisbef0pXnRXaYN2e7SdYPoVhFdzR80+1X8VlHOpTLGEjzo7aZQQxaOpvsXUE7QfQUQtsIW3cAQ3UDaYPE/mn0FeNB8EjzIk7hC2FhCG6jttg4K7j6CvNE8/oRL3EF4bEu3UdtsG8d3sWrq7f4ojdYlyNj6V26jttg28dK2s9s0G056q7ls3OqW9mFjS7XTGiOpS4CouJCvO2aRDtorTYhaKpdIXVJqfPXcjeSygitBsOIrsVfPZB4I9ATRlFD1Jgo00THzGPra7V4hnWoSns3MPQjbMvCG2q04AfAM1Cn/cT60yWSL0hNl5kSy1tc9jQ2Y46W11ABj5gB5kqrnycns942XhIyALTDiMR8du1fQVtHFQ425gZWPONJGEcxDgp4/IljlXpghk+FMsM4Fzi1WURlxbSRrgQAcQHDEbsUjr/uaayvAeKtdUNe3Fr+auw8xxX0deDA5tDv7SFL7uNj2Oa9ulG4UcP4jc4bCjklUg+PNqNCRc+jPv5yuIbVp/jqXe/7A6z2h0TsdA4Hw2nFrvOPaFEdJhTeU65Vmtvg7Wd2j/NR32qsnQtJ7TotNNarLNLxqnanUfZzn0gjMtQqW8yponwVZbZKlLjXI2R/EiJm5g/l8/kx62NLJM3MJ8vn8mPWxq8+mefPopM+HfiTxUHVtWLM+HfiTxUHVtWJV0ZBmXRLoZKtdrpY3n969J1t+aR2tG5N6w/il/opOtekKEigpN2asMmlQw7mtOnGDWutXcJS+yavkRO0HniHUfBKNoLyYVgzRcJHpQqUS5hCmxBVtnvJisY7yjWfUznAktC6NYucdujXZltjXahNDPRGveDXvdbN687qajqF0szg1nBroLSzetH2lqGo7SaOaubwvH2xqiz24I2FQZrMqG//AIh6FZTW0Khvu01YU8ex1HgtpBgOgfUq20NVhG8FgNfvRQbSQNqGrkfSVc7UY5oW0tNo8S3rEHTuCMM0Lv7zaPEt6xWhK2RzxrGxnyMqo0kYBb+k36wp4GCH75t5E0UbNZkZpncNIYJ0vkeYuS4vq08Gxp3vA9IcuEtHN6VrlZMGQtcaACVvxq01OGNMVFsltEkYNKc1ap8/Y+F+gCy1sMDnt4WOri3REgrpsAcThswJVV7jLHI34OaTSprJaRXnarLOK5pdGASZaYAfnnaPMo8NlFlg05vjuGAww9ihqaXDPVhFOKsA7/yfmgqNHTZ4bASKfnbWodZrRvNlOQ7A767vQq5lvhqS6NgJOsALXDLJKpISWJN2mVMc+Ch2h1Srq2GN3xaBUcwxVMbt30DLxE5pm5g/l8/kx62NLJM3MJ8vn8mPWxqs+mYZ9FJnw78SeKg6pqxZnv78SeKg6tqxKujIMiw/il/opOtekKF9B3BYXT5MMiYKvfY5Q0DW52nIQBzmlF8+kLods0YjxTbPe72ClajnUJYncVLs0KTXQQWfKamsHzKygylb4SDVihLxoMqs8kMCLKNvhD0qWzKFvhD0paVWwlI2pH4qG3xoMv5vhD0rsL9b4Q9KVotTgtxbnJH4p28NIX0PCHpXhvcb/algLxcvfwi5D8UKzIZT71G/2qNLenOl4bxdv9q1NudvKP4od5B1LefOqu8rxq04oWNqdvK0MhO1OvGr2K86DY3pRox2BRJb1O9CvdDt59KzhnbygvFVh30X8l5c6P8AMjaNK1WnxDOsSg4Q7028wVifp2uYjiaEcYOwv0tMgdAHtCfaUUSzZrg0ON79FtUOTEcMzaS9v1hXFutGFNyHrLaAbQzfpDzYhZe5GOK4s7Z0C/uRgZWptEdaEDDRkrWpGCgwXtHDZ3SOcNBo31LnUpoimsrpnhtbIrA1zw4juhgAaQCToS6ydQw1jFIu3ZRySgMroxtrosbqbXWec860ZIObot4+NfsF02UbeHfaJONITUN2MGwDoCHso8qnWjah50h3rm4owwJO2bp5KVI27pK14Vc1i00jLrkdDMuZKxYjQrk32YmZmE+Xz+THrY0s01cwVgcbRaZqcRsTY67C972up5msJ84ST/UnPoHM9/fiTxUHVtWLM+HfiTxUHVtWIR6Mg582J/wexeKPWSKlytzN2e2yumiebPK7F4DA6J7jrdo4aJ30RNmohBuaxVH/AGj9t6Le5W7gk0tPgZSoRPvf38tZ6l3aWe9+fy1nqXdpPR9mbuCVucPKG0We3iOF8gaY4yGM1Oc4u5teC5uSVj7jB33v7+Ws9Q7trPe/v5az1Du0rkx3tKNHhzBhpOc5wLowdlGg8bmVpazbmMYxkznzuaG0JFGt2zSVxLjsGxTWVvoOvi2wS97+/lrPUu7Sz3v7+Ws9S7tI9ZaJ7PEOFke99Nbt+8kYUVLactDF8aUk7qj+S0KM/wCoSGVzdR5Bz3v7+Ws9S7tLPe/v5az1Lu2rKz5U2u1P4kj2Rg4kUxx50c3FHK8gvkeWjWSRjzJLlV2PObh2xaD/APn9/LWepd2lnvf38tZ6h3aTpoNIADE+wDWVxviURx8XBxIAUXmaFjlchOe9+fy1nqXdpZ735/LWepd2k3rtcXmjsVacA3cEFnbHcmhG+9+fy1nqXdpZ739/LWepd203b6jcRoxnQO1w1+ZLDKK8bfZ3mlpm0ekYf/lFZ23RXHCU/ZB97+/lrPUO7az3v7uWs9S7tqv92tuB+VS+kfyUmy5V258gYLTKdIgDjDWfMq6pFn4817J1izANDwZbZpM2iOLRcebSc406aFNC57niskLYYGBkbNQGsnWXOO1xOsqsydtUjY9C0PL5Wk1LjU02K7MuGCg8t9mOVlXftqDAcUO5PEyTh+wvaB5iF0ytmcSBjiaKyycu3gwzmLfrSY1zY74iSc4eSBvOythbIIi2ZsmkWl4Oi17aUBHh+xLg5gX8tZ6h3bTjvi9YbNGH2iRkTC4NDnmgLjUgV30B9Cp2Zc3edVss5/XWuTZOEpJcCz/sBfyxnqHdtZ739/LWeod201fdLZKV7oipv0lHflvd412uAdL/APhKpN9MbVP+Cx978/lrPUO7az3vz+Ws9Q7tpmty5u4mgtlnJ3aax2XF3jXa7P8ATR1SBql/BZ+9+fy1nqHdtee9+fy1nqHdtMr3e3by2z/TXvu9u3ltn+muuQNchd2PMAA4cLbKs2iOLRcearnEBM+5LjhsUDYbO3Rjb53OJ1vcdrjvXKx5Y2CZwbHa7O5x1NEgBPRWiudAbkJW+wOT9nzZnv78SeKg6pqxe58h/jMvioOqasVF0THrml7y2LxR+29F6EM0veWxeKP23ovRONJECZSRRst4mkcNMxxsgYTrfxqvpzb0dyJRZy77dFeBijLDM+BgZpt0mwtcXab+k4BLKDmtKO/6EP4UjawvL2mNpwNR8NLtpvAUKPKCKEOle7SkdidHGm5oQjaJ2xRs0mQzloo0UDcTtaNQ3+ZeQZTQsIM7CzGoqwFoPM6PEDzLl4koLozNbn6lpacrJLU4hhbGK6nEVA52nWpFz5MskdpSUed1FR2nKVltkbFCGOrhUhjyf0dMAg+fFGlzZP8Ac4D4q6WFW1OjLvFHfFcFGWOvotK8cfjwX9luZhZohrQKawAKKewCMaIwA+9VpFamjAHHaNR9C6TsEjdE/Oww1jnUdXojVrvk3u51Q6U7a6PM0Ye04oZy0yi4KjGUMlKjc2u0oht9obFGGg0AA9ACWdqtPdFrrr03inQNSMlxZtwxWr6QwsjrI5lnBeS6R2LidpOKvXuooF3jQaB99SmONUhzdkWQ71UXpdLZ2lrgCCraVq5CSiVqwptdChyhze2iJxfEwyMrqA4w825QLkuK1mUaMDxQ/Ge3Ra085T0Y9ePerKbqjR+TKqYH23JV72iTTInoKuBIqd1NyqbNlHPZXGO0g02P3+dHFqtgahrKC+YdAh+i7mKlXIkZXwyv/CTbVM0DGmNdyL7I3R0Bzj60EZHQRvke+MYVpzDmCNoncZv6Q+sK0VTEyP0DGflmldkY/wA1H1cyS92WXR4wFB4RwCeud+zsksMYe7RaLTGagaVaMlGASygslnArpOdTe2lPMnzTrg2eKvjZrYrU6QaOkabSBh5lAva6GEjRJdqrjU4/UrSS0M/OI3ah6AuEtvGiKNA6BQBY1d2jZQGXjZuAnLRjonDnCkWg8WvStb+dpSaW9ZanfB+YLd2kzI+GypKxe0XgC0kqPaJ6Zj8r5LRHJZJnF5ga10TnYu4MnRLCdtDSnMUjEzswXy+fyY9bGlkJkiqKPPn35l8VB1TV4vc+ffmXxUHVNXiVGMeuaXvLYvFH7b0XpWZuM4132a67LFNao2Ssjo9p06tOk40NG86Jf7Wrq5bF6H9lE4K5Ek87lpjhvAvd8YwRjDXQaWATAOdm6uWxeh/ZVfbsubindpTS2SR1ANKSEPNBqFXRkquLJty1diyjqVHz1bb4dI/S1U+LQnijmWjJpJTQuJ6TVfQHunyd32D9mZ/SW7MrcnhqdYR0Wdo/8av+Sn6Kxko8JCuybkigHw7QW4ahjXej27crODbXTbKDRsdDR9BsdXXRWxyyuA/PsXqB/TXsWWlwNNWyWMU1UgAp6I1nzzWSNJURlDU7ss7pn026cjaF2/HRG6u9WkI0SXE9A8HmHSqMZzLnAoLTZ6btB1PRoLoc6d0n8rh+i7sLGsFHRjRwviF9qdJE00IbUncTqH33oHsEZht8TZsKPHQd2KPGZzrnaSRaoATrIY4E9J0MVpNnGuV/xrRZnY140ZOI24s1p5Y9TLYpaIuPdhG54NNEjmxXscjhrHtQ+3OfdA1WqAdDXD/Yt/7VLp5XD6H9lJs/YLCBzqhQ3Noqv+1W6eWQ+h/ZXn9qd08rh9D+yhsnWW7pwAoktrUP+1K6OVw/Rd2Fqc51z8qg+i7sI7P2dZHt7qg1SyyohOk7EppnOXcx12mz/QPYXCTLy4nfGmsh6Yq/XGjHE4u7KxypegQzYu0YMfCOsonmvRzrVBFHte0uNdgNT7FJhy/uNgoyaytG5sVB6AxdG5xblDtIWizBw2iM1Hn0FTTzYkppshZ4HnuFhaK/3hmHNoSkpURStcK6t6dE+c655BR9qgcNzmucNo1FnOfSoHuxyf8ADsXqG/00JY1Ith8jbVUJ597Bppo+c/yW09oDmbB0JvyZYZPuNXPsRPPA0/8AjWDLDJ8fPsXqG/00myi35n0fPludUEbQVEeTRfRZyqyd32H9nb/SXnuoyd32D9mZ/SVkqIvyLfR84ErGr6P90+Tu+wfszP6S890+Tu+wfszP6Sexd76PnNMzMF8vn8mPWxpg+6jJ3fYP2Zn9JSbDl1cUDi6GWyROIoXRwhhIrWhLYwSKgIPlAll1KqEzny78y+Kg6pqxRs798Q2y9Hy2aRskRjiAc2oBLWAEYgLEC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19881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a:t>
            </a:r>
          </a:p>
        </p:txBody>
      </p:sp>
      <p:sp>
        <p:nvSpPr>
          <p:cNvPr id="5" name="Rectangle 4"/>
          <p:cNvSpPr/>
          <p:nvPr/>
        </p:nvSpPr>
        <p:spPr>
          <a:xfrm>
            <a:off x="320949" y="969304"/>
            <a:ext cx="2565126" cy="400110"/>
          </a:xfrm>
          <a:prstGeom prst="rect">
            <a:avLst/>
          </a:prstGeom>
        </p:spPr>
        <p:txBody>
          <a:bodyPr wrap="none">
            <a:spAutoFit/>
          </a:bodyPr>
          <a:lstStyle/>
          <a:p>
            <a:pPr fontAlgn="base"/>
            <a:r>
              <a:rPr lang="en-US" sz="2000" b="1" dirty="0"/>
              <a:t>CSS3 Color Module</a:t>
            </a:r>
          </a:p>
        </p:txBody>
      </p:sp>
      <p:pic>
        <p:nvPicPr>
          <p:cNvPr id="4098" name="Picture 2" descr="10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144" y="1442545"/>
            <a:ext cx="7251722" cy="3683876"/>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339" y="5398477"/>
            <a:ext cx="37909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88623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a:t>
            </a:r>
          </a:p>
        </p:txBody>
      </p:sp>
      <p:sp>
        <p:nvSpPr>
          <p:cNvPr id="3" name="AutoShape 2" descr="data:image/jpeg;base64,/9j/4AAQSkZJRgABAQAAAQABAAD/2wCEAAkGBhQQEBQUEhQVFRIVFRQXFBUUFRUVFBAVFBUVFBUUFBQXGyYeFxkjGRQUHy8gIycpLCwsFR4xNTAqNSYrLCkBCQoKDgwOGg8PGikcHxwpKSkpKSkpKSkpKSkpKSkpKSkpKSkpLCksKSkpKSkpKSkpKSwpKSkpKSwpKSkpKSksKf/AABEIAMABBAMBIgACEQEDEQH/xAAcAAACAgMBAQAAAAAAAAAAAAAGBwQFAAIDAQj/xABWEAABAwEDBgcJCgsHAwUBAAABAAIDEQQFIQYHEjFBURMiVGFxs9IUNVJzdIGRk6EWGCMyNEKSsbLwFTZEYnKClKPB0dMXJCVkhMLhJkPDM1Njg6II/8QAGQEAAwEBAQAAAAAAAAAAAAAAAQIDBAAF/8QAJREAAgIBBAICAwEBAAAAAAAAAAECEQMSEyExBEEiYRQyUYFx/9oADAMBAAIRAxEAPwC1yIyKux1zwWm1WaNzuBL5X0eXOo9wJoHa8AvBDk7yUeqm7Sm5OfixH5I/rHoAjjU5SoeMbDUWTJ0/ko9XN/Nbi7snj+SD1c3aQjHGpcUKXWxtCCZt05Pn8kHq5u0uguO4D+SN+hL2lQxQKXHAu3GDSWoyduHkjfoS9pbDJm4uSN+hL2lBjgXdsS7WwaSV7lbi5Iz6MvaWe5W4+SN+jL2lxES24JdrZ2k6e5S4+SN+jL2lnuVuPkjfoy9pc+CWcEu1s7SbnJa4uSN+hL2lqcmbi5I36EvaXMwrk6FdrZ2k7nJ64R+SN+hL2lobkuAfkjfoS9pRXwKNLAhuMOlFgbpyfH5IPVzdpcpLFk82lbIMTQfBza/pKolgVba4uMz9L/aV24xlBBQbHk7yUerm7SsLlyXuK2Oe2GyMJYAXaTZW4E0wq7FAj4kW5r20nn8U37aZTYrgkiLfbsm7HaHwTWUCWMgOAimcAS0OFCHUODgoQvnJfkx9TP2kI51LOPwva3HGr46D/wCmNC5s5e4AYYdAaE+ovDApIbDb3yYOqzfuZ/5qRFaMmnCvcuG8xTAe1yW1huZmBe/RGwBpcSr6Cy2cCtXOp4TaU/VUZZq6LR8SL9hjZ48nJPi2SvPwU1PTpLeSDJ1pp3KCeaOY/U5B0tojOxxA2VoPQFwlvAaIo2nQNSnvT/g/4cP6wqtd4ZMxPLX2ahH/AMM5/wByx15ZMgV7mw8TP/NKi/naT9LestTvg8Ny0KTpEH48U+xo/hzJfk37mftLPw5kvyb9zP2kmaLxWontIc/4byX5N+5n7SucmLuyevKR8dmsrS5jNNwdHKzi6QbUEuxxI9KQKZuYL5fP5MetjQfCBLEkrBrO9dENkvR8VmjbHEI4iGtrQFzAScSd6xSs+ffmXxUHVNXiBnGrkyP+mI/JH9Y9A8UaOcl/xZi8lf1j0HQsUJvktjXB0hjU6GNaQRqdBEpNj0bQxKWyJexRqSyNcmBo0ZGuzY10ZGurY04tHIRrYMXUMW2iuAceDXnBKQGrNFcdRFMa5OjU4sWjmLmGivdGo8kSsnxrhJGkYaKmaFVVsj+EZ+t7Ar+ZiqLW2srMDqf9QS2PEgysRTm0Hw8/im/bQ9KzmRJm4Hw8/im/bTxfIJL4izzoY3xav04x+5jVYIxHSoxOPN51eZx7LW+bSa63R19VGFW2V7pdJjgNFrnaOGPGpUV2jBVkzViTpEOC1Oc/iiuFaEbBt5grWKVrhXUvIrG6I6UZ0Toltd7TrGOxdxdHwROtxx6OhTk4miOogvvYNNA3zlbT2gOZ/Je3jZHzHjAEmnGAAJoKY0w2Lyy3SWnjO0WmuJ2INR9HJv2DduNQRtafrUR5NOZS7fGGucG1pTbrPOojlqj0ZpPk5ErGr14WqoIbpmZgvl8/kx62NLCqZ+YE/wB/n8mPWxpZdCZH8Sjz5d+ZfFQdU1Ysz5d+ZfFQdU1YlRjGvkt+LMXkr+sehCBF2S/4sxeSv6x6EbOVnydmjF0WNnVhCoFnKsISolGS41JYo0akNKZCEhi3BXAFbgo2A7Araq4grZGzqOlV5VaVXmlr5v5VXWcblalakrUuQs48eFwkXUuXGQoNhojSqqtH/qjmafaVaSuVVM7j/q/xSjpEeZEObk/DzeLb9tDc7kRZtz8PN4pv200VyCf6srMrcibVNbbRLDA97ZCwh+kyjgGMbRrS6ooWnEqms+b23NLj3M7Gnzo+0mXeOW4s8zouB0tCnG0wK1AOqnOulhy3ZK9reDLS4gYuB1mm5anhdWxY+TKPCoVl75N2mzMEk0RYyoFS5hBcQSBxSdgPoUNt7cUCnSmZncr3CynKI69GhKlQGAYh1Tu0VCcEj0cGVzjbJENoocdWzmXK8bUHDmC4AOrV2A3BVt9W0U4Nut2vmCCjyPKVIr7XovNW6lXSYVVzYLCX8UCuGpee590ho1p/VOrpB1dC0KSXBlab5KElaqXLYC2pwI1Li+AjYqqSEaZyTOzA/L5/Jj1saWVEzcwPy+fyY9bGhLolPopM+XfmXxUHVNWLM+XfmXxUHVNWJUZBq5M/izH5I/rHoMs0iMcnD/0xH5I/rXoFsz1GXLNGLouoHqxgeqOG1N8IYa8RgrGO1ACpIpvrh6VNofllxG9dmyKgflBCz4z6VNAaEg84oFznyoaIy+IGQb8WtJ3AkcY9CGk6mE4kW7ZEHWbLmMtJkaYyNhNXHdRusrrFl1Af/cONMG4cxxOC7SznFhcJV7wiDbzyqLdHgyAXDSDXgCrd4xxNRvVTHl5IXaRoA3DRpg7pC5JvobQMgyLkyXjO/VPsp/BC91ZZiUhr2ULvi6JBLgBX4lary2ZaRxSOBY+oAqDQEUNdR6V1MXSwrMi1MiW7s48vCEhjCyh0W4g8xLq+kBbDOQ/DSjaAfBLq134o6GdpCc5RzD4paMR80HaRtUafKWd1KuacPBGGPQhm2ZRsaBojSJpXmx3qutWUhLaNFD06t1EixyZsuCGU6ckCu0eaqrp5uMTzBBVwXvOX6LOMMXFrjQE1pWtcMKq2tk0z6V4Oh1htSMMKhx1otaeyMY2Zel+8G/RABFNdduNUV5orwM085IAHBNpSuPHCWN7B7cSQKA7Cduj/ABRzmK0u6bSCSQIGUBbTXIMQnjG+TsqSg0HWUNwNlkc5p0ZDSu51AAK7tSH7FY3xWiIPFPhGdB4w1FG9pNXu5jQ9NAf4qOI+M2vhNPn0grwzyjw+jznBMrs7DgLGyuruhg6OJIlU2Ma9IJk56PkEflMf2JUpIXnD2qeRHqeI/hRJtdo3ah7UPP4zy4/fcFbW0Vaaa1DZHQY/coR4KzL/ACMe1k9HCoLTXm1VRLfGTbnsdJDIW0JJa2gD6fU7n21BQdku4G012AO8+CKskL4c+AsrVzZadLNno1ehZ8tp2hoKwTL5JHuZNXRY3FrgKgk0aDhUbVV2kmKjHAFteK7X0NKcN+3VDaosRR1BxmkBwpqx2jpStyhsZhc5jsW0NDvA2cxTY8ik6BKPAO2loNcB5sEwcwXy+fyY9bGlzQaXNSuOxMfMGf7/AD+THrY1t6Rjy9FHny78y+Kg6pqxZny78yeKg6pqxcjCM26JSzJQOAqRY3mm/wCFektbr8lkGiGlgwOFdIkc6dNzs0slWitK2N+O74V6W1mYR85InRfH0UmT9jEsj+FaSNHSqS9orXH4tK6/Yri852MhEMPCAiQuOhp6BBAxLnVLtWpWkDDvU+Jh8JJLl2X10uAEdFKRiH46sHUUrhZxA2MaQaHHihrtLHGpdRHTf0l0H6RRchVIXL4JSalriT+biVjbHJTBkmOshrjh5gmVE8gghxqFxtd2xzOLpNJxOur3gfRBou1nWLkskdQFryAKDB3FbzeddJLHI1oPBvodR0TimW2jQAK0GAx2bljomuIqMaEc4BFCBuS6wpi0sthkdWgIdSoqCKnwQdh1qdbMnbQIzMGPczilzi06y2pNDiQDQVR/Z4GsY5rWsq54cC5ukW0AGFTzLlbIpJAQZ3NrsYxoqBqxSvI74Q6qgKbkwWlpe5vGBdTS0SGhxHSXYVoN6qLVC5zzRpArRoOulaBML8F0p8I8mmJ4uJrrNRrWkt11IPCOBGo0jqMa4HRwRU2G40BMlzuLGGoo4PoQSa6IDqUpz0W0eTzjGTUB+lGGtNG4OrUvrq+bTpRebAQABI6grhRuFdwpgu9kuouq4MLy2oqQ0CriBWtMcNiG4w0ikyfuPgXskl4rRK1rhWutpcDhsxRFlbboZLOx7XtaI3tlA+KXD4rmYavjV56LfKaydxxMc+rwZWsNKCh0HP0q02UohyC9mW5zoA0RyaBcHH4RjeDFTpUAoKbaa6KfMvkHj0VlpZw8L3EEUj0m0dUvrI1tMeY1RbmL+V2ugI+AZrIOqQbkGWuRzIqSte0tq0FoGi44Ag02YFGuY20B9qtVK04BmsUr8IrRVIXK04sakjOM7nd/ALjTEfpN+sLheV8xwOfwr2sFaguNBSg1ICtWdITWyzwWUcV08TXykfGaXtqGA7DvKEISlLgyKDasJc8zK2BlTSloj+xKk/ZeNgNib+ekf4c3yhn2JUmbC3jYasKqmQ1+M/j/AKTZaAKrmerK1jD2qqdxikiaZ9k25J9BxP5p9oorzJAOYzClXOcTjqrh/BD7GUYTzEU6Qrewt0GCh2D00xSZOUPj45CS13u5gxPoQhlDeHDbK82r2qRaXqmvCSmKTHBJjSfFFPaWUxoB0YpiZgvl8/kx62NLaeXSKZOYL5fP5MesjW1/qebl6ZSZ8e/MnioOqasWZ8e/MnioOqavFy6MQz7l/FVvkb+telhC870y7ufTJMEaxYpOtekpFert/wB/QkqzRj6C+B53qwicd/sQjZb2Hzi49BVnBe0e53386GljhEx53+wLbhsMXD2KlbeMR+b53Fd2W2I7Ge3+SXSAt22lo+cPSF73e3eoMbmHUW+YBSA1n3/4CFHHR94NWv4SFdvmFVhDeYffethT7nEIcB5OzLcfBcfMvJLfSpLXAbyFzMmGFPPVR3SvGxjvT/FdRxMfOcNfQtXTHn9H/KgvlkcNQHnxC1EThtKNAs7vmx2/UifJ2Bs0AqSS11HAAYAYtCDyHHbT0LvdLXMeZRLKwg6IEZAa4fnAggqWSPxLQtsJcormEuhA9x0XuMmjT5wFKlw28YoBuSaSxutvBtayNrntLnNOmAwuo1r9gNBhtqr6976l7oYQ92iGuwLW4kncAhPKu/ZLVpNLyA0/EDQ0OptIGJKTEpdPplWkuSsvDKGWZoa4jQqC5rW00jXEuOsnnR9mFeDarVQU+Ab7ZRRK6GFx5k08xTKWu1eIZ1oW1pJcGbJ0U+da0udedoa5xLWuYGtJwYDEwkAdJKockYy68LLTZaIvY8K6zmx1vW1H85nVRqmyWdS32QDlEP2wtkOIcGultf4O/O2zSsLR/mGfYkSnggDdoTXzuOpYm+UM+xKlC+ei87Jdj+Eo7Vv+nO8OMaBR4oKGpXWF9dJ27V0rUy0aeZKuAy5dnVp0ScK1xHMuYtxDtHfit7umrWv3xXG2EcKKLvZSvhaJkjqhUV5P1q7L8FQXs5GC5FydFSUzcwfy+fyY9bGlkmbmD+Xz+THrY1qn+rPOn0UufHvxJ4qDqmrxe58e/EnioOqavEq6MYybD+KX+ik616RUTD4PsKfdyCuSzR/k39Y9LKzWXpUtzS2jXhg5IHoY3eCfQrCGyOPzT6ES2exDeVPisbef0pXnRXaYN2e7SdYPoVhFdzR80+1X8VlHOpTLGEjzo7aZQQxaOpvsXUE7QfQUQtsIW3cAQ3UDaYPE/mn0FeNB8EjzIk7hC2FhCG6jttg4K7j6CvNE8/oRL3EF4bEu3UdtsG8d3sWrq7f4ojdYlyNj6V26jttg28dK2s9s0G056q7ls3OqW9mFjS7XTGiOpS4CouJCvO2aRDtorTYhaKpdIXVJqfPXcjeSygitBsOIrsVfPZB4I9ATRlFD1Jgo00THzGPra7V4hnWoSns3MPQjbMvCG2q04AfAM1Cn/cT60yWSL0hNl5kSy1tc9jQ2Y46W11ABj5gB5kqrnycns942XhIyALTDiMR8du1fQVtHFQ425gZWPONJGEcxDgp4/IljlXpghk+FMsM4Fzi1WURlxbSRrgQAcQHDEbsUjr/uaayvAeKtdUNe3Fr+auw8xxX0deDA5tDv7SFL7uNj2Oa9ulG4UcP4jc4bCjklUg+PNqNCRc+jPv5yuIbVp/jqXe/7A6z2h0TsdA4Hw2nFrvOPaFEdJhTeU65Vmtvg7Wd2j/NR32qsnQtJ7TotNNarLNLxqnanUfZzn0gjMtQqW8yponwVZbZKlLjXI2R/EiJm5g/l8/kx62NLJM3MJ8vn8mPWxq8+mefPopM+HfiTxUHVtWLM+HfiTxUHVtWJV0ZBmXRLoZKtdrpY3n969J1t+aR2tG5N6w/il/opOtekKEigpN2asMmlQw7mtOnGDWutXcJS+yavkRO0HniHUfBKNoLyYVgzRcJHpQqUS5hCmxBVtnvJisY7yjWfUznAktC6NYucdujXZltjXahNDPRGveDXvdbN687qajqF0szg1nBroLSzetH2lqGo7SaOaubwvH2xqiz24I2FQZrMqG//AIh6FZTW0Khvu01YU8ex1HgtpBgOgfUq20NVhG8FgNfvRQbSQNqGrkfSVc7UY5oW0tNo8S3rEHTuCMM0Lv7zaPEt6xWhK2RzxrGxnyMqo0kYBb+k36wp4GCH75t5E0UbNZkZpncNIYJ0vkeYuS4vq08Gxp3vA9IcuEtHN6VrlZMGQtcaACVvxq01OGNMVFsltEkYNKc1ap8/Y+F+gCy1sMDnt4WOri3REgrpsAcThswJVV7jLHI34OaTSprJaRXnarLOK5pdGASZaYAfnnaPMo8NlFlg05vjuGAww9ihqaXDPVhFOKsA7/yfmgqNHTZ4bASKfnbWodZrRvNlOQ7A767vQq5lvhqS6NgJOsALXDLJKpISWJN2mVMc+Ch2h1Srq2GN3xaBUcwxVMbt30DLxE5pm5g/l8/kx62NLJM3MJ8vn8mPWxqs+mYZ9FJnw78SeKg6pqxZnv78SeKg6tqxKujIMiw/il/opOtekKF9B3BYXT5MMiYKvfY5Q0DW52nIQBzmlF8+kLods0YjxTbPe72ClajnUJYncVLs0KTXQQWfKamsHzKygylb4SDVihLxoMqs8kMCLKNvhD0qWzKFvhD0paVWwlI2pH4qG3xoMv5vhD0rsL9b4Q9KVotTgtxbnJH4p28NIX0PCHpXhvcb/algLxcvfwi5D8UKzIZT71G/2qNLenOl4bxdv9q1NudvKP4od5B1LefOqu8rxq04oWNqdvK0MhO1OvGr2K86DY3pRox2BRJb1O9CvdDt59KzhnbygvFVh30X8l5c6P8AMjaNK1WnxDOsSg4Q7028wVifp2uYjiaEcYOwv0tMgdAHtCfaUUSzZrg0ON79FtUOTEcMzaS9v1hXFutGFNyHrLaAbQzfpDzYhZe5GOK4s7Z0C/uRgZWptEdaEDDRkrWpGCgwXtHDZ3SOcNBo31LnUpoimsrpnhtbIrA1zw4juhgAaQCToS6ydQw1jFIu3ZRySgMroxtrosbqbXWec860ZIObot4+NfsF02UbeHfaJONITUN2MGwDoCHso8qnWjah50h3rm4owwJO2bp5KVI27pK14Vc1i00jLrkdDMuZKxYjQrk32YmZmE+Xz+THrY0s01cwVgcbRaZqcRsTY67C972up5msJ84ST/UnPoHM9/fiTxUHVtWLM+HfiTxUHVtWIR6Mg582J/wexeKPWSKlytzN2e2yumiebPK7F4DA6J7jrdo4aJ30RNmohBuaxVH/AGj9t6Le5W7gk0tPgZSoRPvf38tZ6l3aWe9+fy1nqXdpPR9mbuCVucPKG0We3iOF8gaY4yGM1Oc4u5teC5uSVj7jB33v7+Ws9Q7trPe/v5az1Du0rkx3tKNHhzBhpOc5wLowdlGg8bmVpazbmMYxkznzuaG0JFGt2zSVxLjsGxTWVvoOvi2wS97+/lrPUu7Sz3v7+Ws9S7tI9ZaJ7PEOFke99Nbt+8kYUVLactDF8aUk7qj+S0KM/wCoSGVzdR5Bz3v7+Ws9S7tLPe/v5az1Lu2rKz5U2u1P4kj2Rg4kUxx50c3FHK8gvkeWjWSRjzJLlV2PObh2xaD/APn9/LWepd2lnvf38tZ6h3aTpoNIADE+wDWVxviURx8XBxIAUXmaFjlchOe9+fy1nqXdpZ735/LWepd2k3rtcXmjsVacA3cEFnbHcmhG+9+fy1nqXdpZ739/LWepd203b6jcRoxnQO1w1+ZLDKK8bfZ3mlpm0ekYf/lFZ23RXHCU/ZB97+/lrPUO7az3v7uWs9S7tqv92tuB+VS+kfyUmy5V258gYLTKdIgDjDWfMq6pFn4817J1izANDwZbZpM2iOLRcebSc406aFNC57niskLYYGBkbNQGsnWXOO1xOsqsydtUjY9C0PL5Wk1LjU02K7MuGCg8t9mOVlXftqDAcUO5PEyTh+wvaB5iF0ytmcSBjiaKyycu3gwzmLfrSY1zY74iSc4eSBvOythbIIi2ZsmkWl4Oi17aUBHh+xLg5gX8tZ6h3bTjvi9YbNGH2iRkTC4NDnmgLjUgV30B9Cp2Zc3edVss5/XWuTZOEpJcCz/sBfyxnqHdtZ739/LWeod201fdLZKV7oipv0lHflvd412uAdL/APhKpN9MbVP+Cx978/lrPUO7az3vz+Ws9Q7tpmty5u4mgtlnJ3aax2XF3jXa7P8ATR1SBql/BZ+9+fy1nqHdtee9+fy1nqHdtMr3e3by2z/TXvu9u3ltn+muuQNchd2PMAA4cLbKs2iOLRcearnEBM+5LjhsUDYbO3Rjb53OJ1vcdrjvXKx5Y2CZwbHa7O5x1NEgBPRWiudAbkJW+wOT9nzZnv78SeKg6pqxe58h/jMvioOqasVF0THrml7y2LxR+29F6EM0veWxeKP23ovRONJECZSRRst4mkcNMxxsgYTrfxqvpzb0dyJRZy77dFeBijLDM+BgZpt0mwtcXab+k4BLKDmtKO/6EP4UjawvL2mNpwNR8NLtpvAUKPKCKEOle7SkdidHGm5oQjaJ2xRs0mQzloo0UDcTtaNQ3+ZeQZTQsIM7CzGoqwFoPM6PEDzLl4koLozNbn6lpacrJLU4hhbGK6nEVA52nWpFz5MskdpSUed1FR2nKVltkbFCGOrhUhjyf0dMAg+fFGlzZP8Ac4D4q6WFW1OjLvFHfFcFGWOvotK8cfjwX9luZhZohrQKawAKKewCMaIwA+9VpFamjAHHaNR9C6TsEjdE/Oww1jnUdXojVrvk3u51Q6U7a6PM0Ye04oZy0yi4KjGUMlKjc2u0oht9obFGGg0AA9ACWdqtPdFrrr03inQNSMlxZtwxWr6QwsjrI5lnBeS6R2LidpOKvXuooF3jQaB99SmONUhzdkWQ71UXpdLZ2lrgCCraVq5CSiVqwptdChyhze2iJxfEwyMrqA4w825QLkuK1mUaMDxQ/Ge3Ra085T0Y9ePerKbqjR+TKqYH23JV72iTTInoKuBIqd1NyqbNlHPZXGO0g02P3+dHFqtgahrKC+YdAh+i7mKlXIkZXwyv/CTbVM0DGmNdyL7I3R0Bzj60EZHQRvke+MYVpzDmCNoncZv6Q+sK0VTEyP0DGflmldkY/wA1H1cyS92WXR4wFB4RwCeud+zsksMYe7RaLTGagaVaMlGASygslnArpOdTe2lPMnzTrg2eKvjZrYrU6QaOkabSBh5lAva6GEjRJdqrjU4/UrSS0M/OI3ah6AuEtvGiKNA6BQBY1d2jZQGXjZuAnLRjonDnCkWg8WvStb+dpSaW9ZanfB+YLd2kzI+GypKxe0XgC0kqPaJ6Zj8r5LRHJZJnF5ga10TnYu4MnRLCdtDSnMUjEzswXy+fyY9bGlkJkiqKPPn35l8VB1TV4vc+ffmXxUHVNXiVGMeuaXvLYvFH7b0XpWZuM4132a67LFNao2Ssjo9p06tOk40NG86Jf7Wrq5bF6H9lE4K5Ek87lpjhvAvd8YwRjDXQaWATAOdm6uWxeh/ZVfbsubindpTS2SR1ANKSEPNBqFXRkquLJty1diyjqVHz1bb4dI/S1U+LQnijmWjJpJTQuJ6TVfQHunyd32D9mZ/SW7MrcnhqdYR0Wdo/8av+Sn6Kxko8JCuybkigHw7QW4ahjXej27crODbXTbKDRsdDR9BsdXXRWxyyuA/PsXqB/TXsWWlwNNWyWMU1UgAp6I1nzzWSNJURlDU7ss7pn026cjaF2/HRG6u9WkI0SXE9A8HmHSqMZzLnAoLTZ6btB1PRoLoc6d0n8rh+i7sLGsFHRjRwviF9qdJE00IbUncTqH33oHsEZht8TZsKPHQd2KPGZzrnaSRaoATrIY4E9J0MVpNnGuV/xrRZnY140ZOI24s1p5Y9TLYpaIuPdhG54NNEjmxXscjhrHtQ+3OfdA1WqAdDXD/Yt/7VLp5XD6H9lJs/YLCBzqhQ3Noqv+1W6eWQ+h/ZXn9qd08rh9D+yhsnWW7pwAoktrUP+1K6OVw/Rd2Fqc51z8qg+i7sI7P2dZHt7qg1SyyohOk7EppnOXcx12mz/QPYXCTLy4nfGmsh6Yq/XGjHE4u7KxypegQzYu0YMfCOsonmvRzrVBFHte0uNdgNT7FJhy/uNgoyaytG5sVB6AxdG5xblDtIWizBw2iM1Hn0FTTzYkppshZ4HnuFhaK/3hmHNoSkpURStcK6t6dE+c655BR9qgcNzmucNo1FnOfSoHuxyf8ADsXqG/00JY1Ith8jbVUJ597Bppo+c/yW09oDmbB0JvyZYZPuNXPsRPPA0/8AjWDLDJ8fPsXqG/00myi35n0fPludUEbQVEeTRfRZyqyd32H9nb/SXnuoyd32D9mZ/SVkqIvyLfR84ErGr6P90+Tu+wfszP6S890+Tu+wfszP6Sexd76PnNMzMF8vn8mPWxpg+6jJ3fYP2Zn9JSbDl1cUDi6GWyROIoXRwhhIrWhLYwSKgIPlAll1KqEzny78y+Kg6pqxRs798Q2y9Hy2aRskRjiAc2oBLWAEYgLEC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0" name="Picture 4" descr="http://media02.hongkiat.com/css3-multiple-backgrounds/co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2233990"/>
            <a:ext cx="3276600" cy="1834896"/>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922713"/>
            <a:ext cx="49530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147" y="4565406"/>
            <a:ext cx="632460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idx="1"/>
          </p:nvPr>
        </p:nvSpPr>
        <p:spPr>
          <a:xfrm>
            <a:off x="366713" y="1412532"/>
            <a:ext cx="8408987" cy="276999"/>
          </a:xfrm>
        </p:spPr>
        <p:txBody>
          <a:bodyPr/>
          <a:lstStyle/>
          <a:p>
            <a:pPr marL="0" indent="0">
              <a:buNone/>
            </a:pPr>
            <a:r>
              <a:rPr lang="en-US" b="1" dirty="0"/>
              <a:t>Multiple Background Images</a:t>
            </a:r>
          </a:p>
        </p:txBody>
      </p:sp>
    </p:spTree>
    <p:extLst>
      <p:ext uri="{BB962C8B-B14F-4D97-AF65-F5344CB8AC3E}">
        <p14:creationId xmlns:p14="http://schemas.microsoft.com/office/powerpoint/2010/main" val="37241770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a:t>
            </a:r>
          </a:p>
        </p:txBody>
      </p:sp>
      <p:sp>
        <p:nvSpPr>
          <p:cNvPr id="3" name="Content Placeholder 2"/>
          <p:cNvSpPr>
            <a:spLocks noGrp="1"/>
          </p:cNvSpPr>
          <p:nvPr>
            <p:ph idx="1"/>
          </p:nvPr>
        </p:nvSpPr>
        <p:spPr>
          <a:xfrm>
            <a:off x="366713" y="1412532"/>
            <a:ext cx="8408987" cy="276999"/>
          </a:xfrm>
        </p:spPr>
        <p:txBody>
          <a:bodyPr/>
          <a:lstStyle/>
          <a:p>
            <a:pPr marL="0" indent="0">
              <a:buNone/>
            </a:pPr>
            <a:r>
              <a:rPr lang="en-US" b="1" dirty="0"/>
              <a:t>Multiple Columns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77" y="4068094"/>
            <a:ext cx="39624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277" y="2161628"/>
            <a:ext cx="607695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4049380"/>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p:txBody>
          <a:bodyPr/>
          <a:lstStyle/>
          <a:p>
            <a:r>
              <a:rPr lang="en-US"/>
              <a:t>Q&amp;A</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2629796"/>
      </p:ext>
    </p:extLst>
  </p:cSld>
  <p:clrMapOvr>
    <a:masterClrMapping/>
  </p:clrMapOvr>
  <p:transition/>
</p:sld>
</file>

<file path=ppt/theme/theme1.xml><?xml version="1.0" encoding="utf-8"?>
<a:theme xmlns:a="http://schemas.openxmlformats.org/drawingml/2006/main" name="Instructional_Design_Template_01">
  <a:themeElements>
    <a:clrScheme name="Custom 26">
      <a:dk1>
        <a:srgbClr val="000000"/>
      </a:dk1>
      <a:lt1>
        <a:srgbClr val="FFFFFF"/>
      </a:lt1>
      <a:dk2>
        <a:srgbClr val="EE2525"/>
      </a:dk2>
      <a:lt2>
        <a:srgbClr val="969696"/>
      </a:lt2>
      <a:accent1>
        <a:srgbClr val="588BA3"/>
      </a:accent1>
      <a:accent2>
        <a:srgbClr val="003F60"/>
      </a:accent2>
      <a:accent3>
        <a:srgbClr val="FFFFFF"/>
      </a:accent3>
      <a:accent4>
        <a:srgbClr val="000000"/>
      </a:accent4>
      <a:accent5>
        <a:srgbClr val="588BA3"/>
      </a:accent5>
      <a:accent6>
        <a:srgbClr val="005882"/>
      </a:accent6>
      <a:hlink>
        <a:srgbClr val="588BA3"/>
      </a:hlink>
      <a:folHlink>
        <a:srgbClr val="588BA3"/>
      </a:folHlink>
    </a:clrScheme>
    <a:fontScheme name="CS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SLC08_Final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SLC08_Final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SLC08_Final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SLC08_Final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SLC08_Final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custClrLst>
    <a:custClr name="Deep Midnight">
      <a:srgbClr val="003F60"/>
    </a:custClr>
    <a:custClr name="CSC Midnight">
      <a:srgbClr val="005882"/>
    </a:custClr>
    <a:custClr name="Light Midnight">
      <a:srgbClr val="588BA3"/>
    </a:custClr>
    <a:custClr name="Dark Plum">
      <a:srgbClr val="382658"/>
    </a:custClr>
    <a:custClr name="CSC Plum">
      <a:srgbClr val="850057"/>
    </a:custClr>
    <a:custClr name="Dark Charcoal">
      <a:srgbClr val="636466"/>
    </a:custClr>
    <a:custClr name="CSC Charcoal">
      <a:srgbClr val="939598"/>
    </a:custClr>
    <a:custClr name="Asparagus">
      <a:srgbClr val="88BA41"/>
    </a:custClr>
    <a:custClr name="Sunset">
      <a:srgbClr val="FFCF01"/>
    </a:custClr>
    <a:custClr name="CSC Red">
      <a:srgbClr val="EE2525"/>
    </a:custClr>
  </a:custClrLst>
  <a:extLst>
    <a:ext uri="{05A4C25C-085E-4340-85A3-A5531E510DB2}">
      <thm15:themeFamily xmlns:thm15="http://schemas.microsoft.com/office/thememl/2012/main" name="Instructional_Design_Template_01" id="{3CB03EC7-49E9-45C4-881E-C8468D813B59}" vid="{09CDB97D-3D8D-43B8-9A28-BF0A24DBEB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6684710946564F8E1F5AE098343C83" ma:contentTypeVersion="2" ma:contentTypeDescription="Create a new document." ma:contentTypeScope="" ma:versionID="110305331816203d9efd89caa3c95f6c">
  <xsd:schema xmlns:xsd="http://www.w3.org/2001/XMLSchema" xmlns:xs="http://www.w3.org/2001/XMLSchema" xmlns:p="http://schemas.microsoft.com/office/2006/metadata/properties" xmlns:ns2="c04f1f41-02ff-4028-8977-4699df135a87" targetNamespace="http://schemas.microsoft.com/office/2006/metadata/properties" ma:root="true" ma:fieldsID="099e2273fe86ef7b04d8efdd1fa9b355" ns2:_="">
    <xsd:import namespace="c04f1f41-02ff-4028-8977-4699df135a8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4f1f41-02ff-4028-8977-4699df135a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3D53CC2-B1B1-4DB3-A78E-05B488A5CA96}">
  <ds:schemaRefs>
    <ds:schemaRef ds:uri="http://schemas.microsoft.com/office/2006/metadata/longProperties"/>
  </ds:schemaRefs>
</ds:datastoreItem>
</file>

<file path=customXml/itemProps2.xml><?xml version="1.0" encoding="utf-8"?>
<ds:datastoreItem xmlns:ds="http://schemas.openxmlformats.org/officeDocument/2006/customXml" ds:itemID="{3BA089CF-5BEF-4E7A-A6AF-56F712164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4f1f41-02ff-4028-8977-4699df135a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EE6DB6-73F3-4615-88A2-712E7E91D3F4}">
  <ds:schemaRefs>
    <ds:schemaRef ds:uri="http://schemas.microsoft.com/sharepoint/v3/contenttype/forms"/>
  </ds:schemaRefs>
</ds:datastoreItem>
</file>

<file path=customXml/itemProps4.xml><?xml version="1.0" encoding="utf-8"?>
<ds:datastoreItem xmlns:ds="http://schemas.openxmlformats.org/officeDocument/2006/customXml" ds:itemID="{39F77C2B-3E61-49ED-A2EB-9DDC65C5D237}">
  <ds:schemaRefs>
    <ds:schemaRef ds:uri="http://purl.org/dc/elements/1.1/"/>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Instructional_Design_Template_01</Template>
  <TotalTime>11033</TotalTime>
  <Words>5068</Words>
  <Application>Microsoft Office PowerPoint</Application>
  <PresentationFormat>On-screen Show (4:3)</PresentationFormat>
  <Paragraphs>861</Paragraphs>
  <Slides>102</Slides>
  <Notes>63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MS PGothic</vt:lpstr>
      <vt:lpstr>Arial</vt:lpstr>
      <vt:lpstr>Arial Bold</vt:lpstr>
      <vt:lpstr>Calibri</vt:lpstr>
      <vt:lpstr>Consolas</vt:lpstr>
      <vt:lpstr>Gotham Book</vt:lpstr>
      <vt:lpstr>Instructional_Design_Template_01</vt:lpstr>
      <vt:lpstr>HTML/CSS</vt:lpstr>
      <vt:lpstr>Introduction</vt:lpstr>
      <vt:lpstr>Course Objectives</vt:lpstr>
      <vt:lpstr>Course Audience and Prerequisite</vt:lpstr>
      <vt:lpstr>Assessment Disciplines</vt:lpstr>
      <vt:lpstr>Agenda</vt:lpstr>
      <vt:lpstr>HTML INTRODUCTION</vt:lpstr>
      <vt:lpstr>HTML INTRODUCTION </vt:lpstr>
      <vt:lpstr>HTML INTRODUCTION </vt:lpstr>
      <vt:lpstr>HTML Versions</vt:lpstr>
      <vt:lpstr>HTML Introduction</vt:lpstr>
      <vt:lpstr>HTML tags</vt:lpstr>
      <vt:lpstr>HTML Page Structure</vt:lpstr>
      <vt:lpstr>HTML Attributes</vt:lpstr>
      <vt:lpstr>The lang Attribute </vt:lpstr>
      <vt:lpstr>The title Attribute </vt:lpstr>
      <vt:lpstr>The href Attribute </vt:lpstr>
      <vt:lpstr>Size Attributes and  alt Attributes </vt:lpstr>
      <vt:lpstr>Void Elements and Comments </vt:lpstr>
      <vt:lpstr>Viewing the HTML Source Code in A Browser </vt:lpstr>
      <vt:lpstr>HTML working with text</vt:lpstr>
      <vt:lpstr>HTML Paragraphs- HTML Display </vt:lpstr>
      <vt:lpstr>HTML line break br  </vt:lpstr>
      <vt:lpstr>HTML White Spaces - b and i Elements   </vt:lpstr>
      <vt:lpstr>HTML Working with Text</vt:lpstr>
      <vt:lpstr>HTML Paragraphs -  pre Element </vt:lpstr>
      <vt:lpstr>HTML Headings </vt:lpstr>
      <vt:lpstr>HTML Links</vt:lpstr>
      <vt:lpstr>HTML Links -The target Attribute </vt:lpstr>
      <vt:lpstr>HTML Images</vt:lpstr>
      <vt:lpstr>HTML Images</vt:lpstr>
      <vt:lpstr>HTML Lists</vt:lpstr>
      <vt:lpstr>Unordered HTML Lists </vt:lpstr>
      <vt:lpstr>Unordered HTML Lists - The Style Attribute </vt:lpstr>
      <vt:lpstr>Unordered HTML Lists –Circle style </vt:lpstr>
      <vt:lpstr>Ordered HTML Lists </vt:lpstr>
      <vt:lpstr>Ordered HTML Lists - The Type Attribute </vt:lpstr>
      <vt:lpstr>Uppercase Roman Numbers </vt:lpstr>
      <vt:lpstr>HTML tables</vt:lpstr>
      <vt:lpstr>HTML tables</vt:lpstr>
      <vt:lpstr>HTML tables</vt:lpstr>
      <vt:lpstr>An HTML Table with a Border Attribute</vt:lpstr>
      <vt:lpstr>Table Cells that Span Many Columns </vt:lpstr>
      <vt:lpstr>Table Cells that Span Many Rows </vt:lpstr>
      <vt:lpstr>An HTML Table With a Caption</vt:lpstr>
      <vt:lpstr>HTML Forms</vt:lpstr>
      <vt:lpstr>HTML Forms</vt:lpstr>
      <vt:lpstr>Form element - The Action Attribute</vt:lpstr>
      <vt:lpstr>Form element- The Method Attribute </vt:lpstr>
      <vt:lpstr>Form element- The Method Attribute</vt:lpstr>
      <vt:lpstr>HTM Form Attributes</vt:lpstr>
      <vt:lpstr>HTM Forms – The &lt;input&gt; Element </vt:lpstr>
      <vt:lpstr>HTM Forms – The &lt;input&gt; Element </vt:lpstr>
      <vt:lpstr>HTM Forms – The &lt;input&gt; Element </vt:lpstr>
      <vt:lpstr>HTM Forms – The &lt;input&gt; Element </vt:lpstr>
      <vt:lpstr>HTM Forms – The &lt;input&gt; Element </vt:lpstr>
      <vt:lpstr>HTM Forms – The &lt;input&gt; Element </vt:lpstr>
      <vt:lpstr>HTM Forms – The &lt;input&gt; Element </vt:lpstr>
      <vt:lpstr>HTML Form: Drop-down and Text Area</vt:lpstr>
      <vt:lpstr>Styling HTML with CSS</vt:lpstr>
      <vt:lpstr>Styling HTML with CSS </vt:lpstr>
      <vt:lpstr>Styling HTML with CSS </vt:lpstr>
      <vt:lpstr>Styling HTML with CSS</vt:lpstr>
      <vt:lpstr>Styling HTML with CSS</vt:lpstr>
      <vt:lpstr>Styling HTML with CSS</vt:lpstr>
      <vt:lpstr>Styling HTML with CSS</vt:lpstr>
      <vt:lpstr>Agenda</vt:lpstr>
      <vt:lpstr>HTML5 &amp; CSS3</vt:lpstr>
      <vt:lpstr>HTML5</vt:lpstr>
      <vt:lpstr>Introduction</vt:lpstr>
      <vt:lpstr>Introduction</vt:lpstr>
      <vt:lpstr>Introduction</vt:lpstr>
      <vt:lpstr>Introduction</vt:lpstr>
      <vt:lpstr>Introduction </vt:lpstr>
      <vt:lpstr>New Semantic/Structural Elements </vt:lpstr>
      <vt:lpstr>New Semantic/Structural Elements </vt:lpstr>
      <vt:lpstr>New Semantic/Structural Elements </vt:lpstr>
      <vt:lpstr>New Semantic/Structural Elements </vt:lpstr>
      <vt:lpstr>New Semantic/Structural Elements </vt:lpstr>
      <vt:lpstr>New Semantic/Structural Elements </vt:lpstr>
      <vt:lpstr>Introduction</vt:lpstr>
      <vt:lpstr>Introduction</vt:lpstr>
      <vt:lpstr>Forms</vt:lpstr>
      <vt:lpstr>Form</vt:lpstr>
      <vt:lpstr>Form</vt:lpstr>
      <vt:lpstr>Graphics</vt:lpstr>
      <vt:lpstr>Graphics</vt:lpstr>
      <vt:lpstr>Media</vt:lpstr>
      <vt:lpstr>Media</vt:lpstr>
      <vt:lpstr>APIs</vt:lpstr>
      <vt:lpstr>CSS3</vt:lpstr>
      <vt:lpstr>CSS3</vt:lpstr>
      <vt:lpstr>CSS3</vt:lpstr>
      <vt:lpstr>CSS3 &gt; Text Effects </vt:lpstr>
      <vt:lpstr>CSS3 &gt; Text Effects </vt:lpstr>
      <vt:lpstr>CSS3</vt:lpstr>
      <vt:lpstr>CSS3</vt:lpstr>
      <vt:lpstr>CSS3</vt:lpstr>
      <vt:lpstr>Q&amp;A</vt:lpstr>
      <vt:lpstr>Course Objectives</vt:lpstr>
      <vt:lpstr> Thank You</vt:lpstr>
      <vt:lpstr>Revision History</vt:lpstr>
    </vt:vector>
  </TitlesOfParts>
  <Company>CSC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TM-Presentation Template-Format 1</dc:title>
  <dc:creator>CSCV SEPG</dc:creator>
  <dc:description>Version 1.1: Change Code / name to new format</dc:description>
  <cp:lastModifiedBy>Ho, Dung Tri</cp:lastModifiedBy>
  <cp:revision>640</cp:revision>
  <dcterms:created xsi:type="dcterms:W3CDTF">2012-06-28T07:44:50Z</dcterms:created>
  <dcterms:modified xsi:type="dcterms:W3CDTF">2019-07-26T07:49:11Z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Number">
    <vt:lpwstr>1.1</vt:lpwstr>
  </property>
  <property fmtid="{D5CDD505-2E9C-101B-9397-08002B2CF9AE}" pid="3" name="Document Code">
    <vt:lpwstr>TEMP-VNCO030</vt:lpwstr>
  </property>
  <property fmtid="{D5CDD505-2E9C-101B-9397-08002B2CF9AE}" pid="4" name="Issue Date">
    <vt:lpwstr>7/2/12</vt:lpwstr>
  </property>
  <property fmtid="{D5CDD505-2E9C-101B-9397-08002B2CF9AE}" pid="5" name="Label">
    <vt:lpwstr/>
  </property>
  <property fmtid="{D5CDD505-2E9C-101B-9397-08002B2CF9AE}" pid="6" name="ContentTypeId">
    <vt:lpwstr>0x010100CF6684710946564F8E1F5AE098343C83</vt:lpwstr>
  </property>
</Properties>
</file>