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2.xml" ContentType="application/vnd.openxmlformats-officedocument.themeOverride+xml"/>
  <Override PartName="/ppt/notesSlides/notesSlide9.xml" ContentType="application/vnd.openxmlformats-officedocument.presentationml.notesSlide+xml"/>
  <Override PartName="/ppt/theme/themeOverride3.xml" ContentType="application/vnd.openxmlformats-officedocument.themeOverride+xml"/>
  <Override PartName="/ppt/notesSlides/notesSlide10.xml" ContentType="application/vnd.openxmlformats-officedocument.presentationml.notesSlide+xml"/>
  <Override PartName="/ppt/theme/themeOverride4.xml" ContentType="application/vnd.openxmlformats-officedocument.themeOverride+xml"/>
  <Override PartName="/ppt/notesSlides/notesSlide11.xml" ContentType="application/vnd.openxmlformats-officedocument.presentationml.notesSlide+xml"/>
  <Override PartName="/ppt/theme/themeOverride5.xml" ContentType="application/vnd.openxmlformats-officedocument.themeOverride+xml"/>
  <Override PartName="/ppt/notesSlides/notesSlide12.xml" ContentType="application/vnd.openxmlformats-officedocument.presentationml.notesSlide+xml"/>
  <Override PartName="/ppt/theme/themeOverride6.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heme/themeOverride7.xml" ContentType="application/vnd.openxmlformats-officedocument.themeOverride+xml"/>
  <Override PartName="/ppt/notesSlides/notesSlide25.xml" ContentType="application/vnd.openxmlformats-officedocument.presentationml.notesSlide+xml"/>
  <Override PartName="/ppt/theme/themeOverride8.xml" ContentType="application/vnd.openxmlformats-officedocument.themeOverride+xml"/>
  <Override PartName="/ppt/notesSlides/notesSlide26.xml" ContentType="application/vnd.openxmlformats-officedocument.presentationml.notesSlide+xml"/>
  <Override PartName="/ppt/theme/themeOverride9.xml" ContentType="application/vnd.openxmlformats-officedocument.themeOverr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heme/themeOverride10.xml" ContentType="application/vnd.openxmlformats-officedocument.themeOverr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heme/themeOverride11.xml" ContentType="application/vnd.openxmlformats-officedocument.themeOverride+xml"/>
  <Override PartName="/ppt/notesSlides/notesSlide35.xml" ContentType="application/vnd.openxmlformats-officedocument.presentationml.notesSlide+xml"/>
  <Override PartName="/ppt/theme/themeOverride12.xml" ContentType="application/vnd.openxmlformats-officedocument.themeOverride+xml"/>
  <Override PartName="/ppt/notesSlides/notesSlide36.xml" ContentType="application/vnd.openxmlformats-officedocument.presentationml.notesSlide+xml"/>
  <Override PartName="/ppt/theme/themeOverride13.xml" ContentType="application/vnd.openxmlformats-officedocument.themeOverride+xml"/>
  <Override PartName="/ppt/notesSlides/notesSlide37.xml" ContentType="application/vnd.openxmlformats-officedocument.presentationml.notesSlide+xml"/>
  <Override PartName="/ppt/theme/themeOverride14.xml" ContentType="application/vnd.openxmlformats-officedocument.themeOverr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heme/themeOverride15.xml" ContentType="application/vnd.openxmlformats-officedocument.themeOverr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001" r:id="rId4"/>
  </p:sldMasterIdLst>
  <p:notesMasterIdLst>
    <p:notesMasterId r:id="rId93"/>
  </p:notesMasterIdLst>
  <p:sldIdLst>
    <p:sldId id="257" r:id="rId5"/>
    <p:sldId id="577" r:id="rId6"/>
    <p:sldId id="578" r:id="rId7"/>
    <p:sldId id="480" r:id="rId8"/>
    <p:sldId id="579" r:id="rId9"/>
    <p:sldId id="432" r:id="rId10"/>
    <p:sldId id="580" r:id="rId11"/>
    <p:sldId id="581" r:id="rId12"/>
    <p:sldId id="259" r:id="rId13"/>
    <p:sldId id="387" r:id="rId14"/>
    <p:sldId id="539" r:id="rId15"/>
    <p:sldId id="536" r:id="rId16"/>
    <p:sldId id="537" r:id="rId17"/>
    <p:sldId id="533" r:id="rId18"/>
    <p:sldId id="534" r:id="rId19"/>
    <p:sldId id="540" r:id="rId20"/>
    <p:sldId id="436" r:id="rId21"/>
    <p:sldId id="437" r:id="rId22"/>
    <p:sldId id="439" r:id="rId23"/>
    <p:sldId id="438" r:id="rId24"/>
    <p:sldId id="531" r:id="rId25"/>
    <p:sldId id="532" r:id="rId26"/>
    <p:sldId id="440" r:id="rId27"/>
    <p:sldId id="572" r:id="rId28"/>
    <p:sldId id="541" r:id="rId29"/>
    <p:sldId id="542" r:id="rId30"/>
    <p:sldId id="575" r:id="rId31"/>
    <p:sldId id="576" r:id="rId32"/>
    <p:sldId id="543" r:id="rId33"/>
    <p:sldId id="544" r:id="rId34"/>
    <p:sldId id="545" r:id="rId35"/>
    <p:sldId id="547" r:id="rId36"/>
    <p:sldId id="548" r:id="rId37"/>
    <p:sldId id="549" r:id="rId38"/>
    <p:sldId id="546" r:id="rId39"/>
    <p:sldId id="446" r:id="rId40"/>
    <p:sldId id="442" r:id="rId41"/>
    <p:sldId id="443" r:id="rId42"/>
    <p:sldId id="449" r:id="rId43"/>
    <p:sldId id="451" r:id="rId44"/>
    <p:sldId id="452" r:id="rId45"/>
    <p:sldId id="453" r:id="rId46"/>
    <p:sldId id="454" r:id="rId47"/>
    <p:sldId id="455" r:id="rId48"/>
    <p:sldId id="456" r:id="rId49"/>
    <p:sldId id="457" r:id="rId50"/>
    <p:sldId id="476" r:id="rId51"/>
    <p:sldId id="557" r:id="rId52"/>
    <p:sldId id="558" r:id="rId53"/>
    <p:sldId id="559" r:id="rId54"/>
    <p:sldId id="560" r:id="rId55"/>
    <p:sldId id="555" r:id="rId56"/>
    <p:sldId id="477" r:id="rId57"/>
    <p:sldId id="464" r:id="rId58"/>
    <p:sldId id="465" r:id="rId59"/>
    <p:sldId id="550" r:id="rId60"/>
    <p:sldId id="468" r:id="rId61"/>
    <p:sldId id="469" r:id="rId62"/>
    <p:sldId id="470" r:id="rId63"/>
    <p:sldId id="471" r:id="rId64"/>
    <p:sldId id="551" r:id="rId65"/>
    <p:sldId id="552" r:id="rId66"/>
    <p:sldId id="472" r:id="rId67"/>
    <p:sldId id="460" r:id="rId68"/>
    <p:sldId id="461" r:id="rId69"/>
    <p:sldId id="473" r:id="rId70"/>
    <p:sldId id="462" r:id="rId71"/>
    <p:sldId id="463" r:id="rId72"/>
    <p:sldId id="561" r:id="rId73"/>
    <p:sldId id="562" r:id="rId74"/>
    <p:sldId id="563" r:id="rId75"/>
    <p:sldId id="564" r:id="rId76"/>
    <p:sldId id="565" r:id="rId77"/>
    <p:sldId id="566" r:id="rId78"/>
    <p:sldId id="481" r:id="rId79"/>
    <p:sldId id="478" r:id="rId80"/>
    <p:sldId id="569" r:id="rId81"/>
    <p:sldId id="570" r:id="rId82"/>
    <p:sldId id="571" r:id="rId83"/>
    <p:sldId id="568" r:id="rId84"/>
    <p:sldId id="482" r:id="rId85"/>
    <p:sldId id="479" r:id="rId86"/>
    <p:sldId id="483" r:id="rId87"/>
    <p:sldId id="484" r:id="rId88"/>
    <p:sldId id="485" r:id="rId89"/>
    <p:sldId id="283" r:id="rId90"/>
    <p:sldId id="583" r:id="rId91"/>
    <p:sldId id="582" r:id="rId92"/>
  </p:sldIdLst>
  <p:sldSz cx="12192000" cy="6858000"/>
  <p:notesSz cx="7010400" cy="9296400"/>
  <p:defaultTex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287" userDrawn="1">
          <p15:clr>
            <a:srgbClr val="A4A3A4"/>
          </p15:clr>
        </p15:guide>
        <p15:guide id="3" orient="horz" pos="894" userDrawn="1">
          <p15:clr>
            <a:srgbClr val="A4A3A4"/>
          </p15:clr>
        </p15:guide>
        <p15:guide id="4" orient="horz" pos="3890" userDrawn="1">
          <p15:clr>
            <a:srgbClr val="A4A3A4"/>
          </p15:clr>
        </p15:guide>
        <p15:guide id="5" orient="horz" pos="4235" userDrawn="1">
          <p15:clr>
            <a:srgbClr val="A4A3A4"/>
          </p15:clr>
        </p15:guide>
        <p15:guide id="6" orient="horz" pos="206" userDrawn="1">
          <p15:clr>
            <a:srgbClr val="A4A3A4"/>
          </p15:clr>
        </p15:guide>
        <p15:guide id="7" pos="3840" userDrawn="1">
          <p15:clr>
            <a:srgbClr val="A4A3A4"/>
          </p15:clr>
        </p15:guide>
        <p15:guide id="8" pos="296" userDrawn="1">
          <p15:clr>
            <a:srgbClr val="A4A3A4"/>
          </p15:clr>
        </p15:guide>
        <p15:guide id="9" pos="680" userDrawn="1">
          <p15:clr>
            <a:srgbClr val="A4A3A4"/>
          </p15:clr>
        </p15:guide>
        <p15:guide id="10" pos="1197" userDrawn="1">
          <p15:clr>
            <a:srgbClr val="A4A3A4"/>
          </p15:clr>
        </p15:guide>
        <p15:guide id="11" pos="6489" userDrawn="1">
          <p15:clr>
            <a:srgbClr val="A4A3A4"/>
          </p15:clr>
        </p15:guide>
        <p15:guide id="12" pos="6995" userDrawn="1">
          <p15:clr>
            <a:srgbClr val="A4A3A4"/>
          </p15:clr>
        </p15:guide>
        <p15:guide id="13" pos="738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6" autoAdjust="0"/>
    <p:restoredTop sz="93939" autoAdjust="0"/>
  </p:normalViewPr>
  <p:slideViewPr>
    <p:cSldViewPr snapToGrid="0">
      <p:cViewPr varScale="1">
        <p:scale>
          <a:sx n="69" d="100"/>
          <a:sy n="69" d="100"/>
        </p:scale>
        <p:origin x="708" y="66"/>
      </p:cViewPr>
      <p:guideLst>
        <p:guide orient="horz" pos="2160"/>
        <p:guide orient="horz" pos="287"/>
        <p:guide orient="horz" pos="894"/>
        <p:guide orient="horz" pos="3890"/>
        <p:guide orient="horz" pos="4235"/>
        <p:guide orient="horz" pos="206"/>
        <p:guide pos="3840"/>
        <p:guide pos="296"/>
        <p:guide pos="680"/>
        <p:guide pos="1197"/>
        <p:guide pos="6489"/>
        <p:guide pos="6995"/>
        <p:guide pos="7385"/>
      </p:guideLst>
    </p:cSldViewPr>
  </p:slideViewPr>
  <p:notesTextViewPr>
    <p:cViewPr>
      <p:scale>
        <a:sx n="1" d="1"/>
        <a:sy n="1" d="1"/>
      </p:scale>
      <p:origin x="0" y="0"/>
    </p:cViewPr>
  </p:notesTextViewPr>
  <p:sorterViewPr>
    <p:cViewPr>
      <p:scale>
        <a:sx n="100" d="100"/>
        <a:sy n="100" d="100"/>
      </p:scale>
      <p:origin x="0" y="-19242"/>
    </p:cViewPr>
  </p:sorterViewPr>
  <p:gridSpacing cx="76198" cy="7619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slide" Target="slides/slide85.xml"/><Relationship Id="rId97"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Header Placeholder 1"/>
          <p:cNvSpPr>
            <a:spLocks noGrp="1" noChangeArrowheads="1"/>
          </p:cNvSpPr>
          <p:nvPr>
            <p:ph type="hdr" sz="quarte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226" tIns="46113" rIns="92226" bIns="46113" numCol="1" anchor="t" anchorCtr="0" compatLnSpc="1">
            <a:prstTxWarp prst="textNoShape">
              <a:avLst/>
            </a:prstTxWarp>
          </a:bodyPr>
          <a:lstStyle>
            <a:lvl1pPr eaLnBrk="0" hangingPunct="0">
              <a:defRPr sz="1200"/>
            </a:lvl1pPr>
          </a:lstStyle>
          <a:p>
            <a:endParaRPr lang="en-US" altLang="en-US"/>
          </a:p>
        </p:txBody>
      </p:sp>
      <p:sp>
        <p:nvSpPr>
          <p:cNvPr id="6147" name="Date Placeholder 2"/>
          <p:cNvSpPr>
            <a:spLocks noGrp="1" noChangeArrowheads="1"/>
          </p:cNvSpPr>
          <p:nvPr>
            <p:ph type="dt" idx="1"/>
          </p:nvPr>
        </p:nvSpPr>
        <p:spPr bwMode="auto">
          <a:xfrm>
            <a:off x="3970338"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226" tIns="46113" rIns="92226" bIns="46113" numCol="1" anchor="t" anchorCtr="0" compatLnSpc="1">
            <a:prstTxWarp prst="textNoShape">
              <a:avLst/>
            </a:prstTxWarp>
          </a:bodyPr>
          <a:lstStyle>
            <a:lvl1pPr algn="r" eaLnBrk="0" hangingPunct="0">
              <a:defRPr sz="1200"/>
            </a:lvl1pPr>
          </a:lstStyle>
          <a:p>
            <a:fld id="{A8496AA8-C795-40A5-8A03-C2345C70AE02}" type="datetimeFigureOut">
              <a:rPr lang="en-US" altLang="en-US"/>
              <a:pPr/>
              <a:t>8/14/2017</a:t>
            </a:fld>
            <a:endParaRPr lang="en-US" altLang="en-US"/>
          </a:p>
        </p:txBody>
      </p:sp>
      <p:sp>
        <p:nvSpPr>
          <p:cNvPr id="6148" name="Slide Image Placeholder 3"/>
          <p:cNvSpPr>
            <a:spLocks noGrp="1" noRot="1" noChangeAspect="1" noChangeArrowheads="1"/>
          </p:cNvSpPr>
          <p:nvPr>
            <p:ph type="sldImg" idx="2"/>
          </p:nvPr>
        </p:nvSpPr>
        <p:spPr bwMode="auto">
          <a:xfrm>
            <a:off x="406400" y="696913"/>
            <a:ext cx="6197600"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miter lim="800000"/>
                <a:headEnd/>
                <a:tailEnd/>
              </a14:hiddenLine>
            </a:ext>
          </a:extLst>
        </p:spPr>
      </p:sp>
      <p:sp>
        <p:nvSpPr>
          <p:cNvPr id="6149" name="Notes Placeholder 4"/>
          <p:cNvSpPr>
            <a:spLocks noGrp="1" noChangeArrowheads="1"/>
          </p:cNvSpPr>
          <p:nvPr>
            <p:ph type="body" sz="quarter" idx="3"/>
          </p:nvPr>
        </p:nvSpPr>
        <p:spPr bwMode="auto">
          <a:xfrm>
            <a:off x="701675" y="4416425"/>
            <a:ext cx="5607050"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miter lim="800000"/>
                <a:headEnd/>
                <a:tailEnd/>
              </a14:hiddenLine>
            </a:ext>
          </a:extLst>
        </p:spPr>
        <p:txBody>
          <a:bodyPr vert="horz" wrap="square" lIns="92226" tIns="46113" rIns="92226" bIns="46113" numCol="1" anchor="ctr"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150" name="Footer Placeholder 5"/>
          <p:cNvSpPr>
            <a:spLocks noGrp="1" noChangeArrowheads="1"/>
          </p:cNvSpPr>
          <p:nvPr>
            <p:ph type="ftr" sz="quarter" idx="4"/>
          </p:nvPr>
        </p:nvSpPr>
        <p:spPr bwMode="auto">
          <a:xfrm>
            <a:off x="0"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226" tIns="46113" rIns="92226" bIns="46113" numCol="1" anchor="b" anchorCtr="0" compatLnSpc="1">
            <a:prstTxWarp prst="textNoShape">
              <a:avLst/>
            </a:prstTxWarp>
          </a:bodyPr>
          <a:lstStyle>
            <a:lvl1pPr eaLnBrk="0" hangingPunct="0">
              <a:defRPr sz="1200"/>
            </a:lvl1pPr>
          </a:lstStyle>
          <a:p>
            <a:endParaRPr lang="en-US" altLang="en-US"/>
          </a:p>
        </p:txBody>
      </p:sp>
      <p:sp>
        <p:nvSpPr>
          <p:cNvPr id="6151" name="Slide Number Placeholder 6"/>
          <p:cNvSpPr>
            <a:spLocks noGrp="1" noChangeArrowheads="1"/>
          </p:cNvSpPr>
          <p:nvPr>
            <p:ph type="sldNum" sz="quarter" idx="5"/>
          </p:nvPr>
        </p:nvSpPr>
        <p:spPr bwMode="auto">
          <a:xfrm>
            <a:off x="3970338"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226" tIns="46113" rIns="92226" bIns="46113" numCol="1" anchor="b" anchorCtr="0" compatLnSpc="1">
            <a:prstTxWarp prst="textNoShape">
              <a:avLst/>
            </a:prstTxWarp>
          </a:bodyPr>
          <a:lstStyle>
            <a:lvl1pPr algn="r" eaLnBrk="0" hangingPunct="0">
              <a:defRPr sz="1200"/>
            </a:lvl1pPr>
          </a:lstStyle>
          <a:p>
            <a:fld id="{FF86D14C-8538-4203-87B5-FFF22122ED7F}" type="slidenum">
              <a:rPr lang="en-US" altLang="en-US"/>
              <a:pPr/>
              <a:t>‹#›</a:t>
            </a:fld>
            <a:endParaRPr lang="en-US" altLang="en-US"/>
          </a:p>
        </p:txBody>
      </p:sp>
    </p:spTree>
    <p:extLst>
      <p:ext uri="{BB962C8B-B14F-4D97-AF65-F5344CB8AC3E}">
        <p14:creationId xmlns:p14="http://schemas.microsoft.com/office/powerpoint/2010/main" val="23448409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44.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53.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57.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35.xml.rels><?xml version="1.0" encoding="UTF-8" standalone="yes"?>
<Relationships xmlns="http://schemas.openxmlformats.org/package/2006/relationships"><Relationship Id="rId3" Type="http://schemas.openxmlformats.org/officeDocument/2006/relationships/slide" Target="../slides/slide58.xml"/><Relationship Id="rId2" Type="http://schemas.openxmlformats.org/officeDocument/2006/relationships/notesMaster" Target="../notesMasters/notesMaster1.xml"/><Relationship Id="rId1" Type="http://schemas.openxmlformats.org/officeDocument/2006/relationships/themeOverride" Target="../theme/themeOverride12.xml"/></Relationships>
</file>

<file path=ppt/notesSlides/_rels/notesSlide36.xml.rels><?xml version="1.0" encoding="UTF-8" standalone="yes"?>
<Relationships xmlns="http://schemas.openxmlformats.org/package/2006/relationships"><Relationship Id="rId3" Type="http://schemas.openxmlformats.org/officeDocument/2006/relationships/slide" Target="../slides/slide59.xml"/><Relationship Id="rId2" Type="http://schemas.openxmlformats.org/officeDocument/2006/relationships/notesMaster" Target="../notesMasters/notesMaster1.xml"/><Relationship Id="rId1" Type="http://schemas.openxmlformats.org/officeDocument/2006/relationships/themeOverride" Target="../theme/themeOverride13.xml"/></Relationships>
</file>

<file path=ppt/notesSlides/_rels/notesSlide37.xml.rels><?xml version="1.0" encoding="UTF-8" standalone="yes"?>
<Relationships xmlns="http://schemas.openxmlformats.org/package/2006/relationships"><Relationship Id="rId3" Type="http://schemas.openxmlformats.org/officeDocument/2006/relationships/slide" Target="../slides/slide60.xml"/><Relationship Id="rId2" Type="http://schemas.openxmlformats.org/officeDocument/2006/relationships/notesMaster" Target="../notesMasters/notesMaster1.xml"/><Relationship Id="rId1" Type="http://schemas.openxmlformats.org/officeDocument/2006/relationships/themeOverride" Target="../theme/themeOverride14.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slide" Target="../slides/slide68.xml"/><Relationship Id="rId2" Type="http://schemas.openxmlformats.org/officeDocument/2006/relationships/notesMaster" Target="../notesMasters/notesMaster1.xml"/><Relationship Id="rId1" Type="http://schemas.openxmlformats.org/officeDocument/2006/relationships/themeOverride" Target="../theme/themeOverride15.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docs.oracle.com/javase/tutorial/getStarted/intro/definition.html#FOOT"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xfrm>
            <a:off x="406400" y="696913"/>
            <a:ext cx="6197600" cy="3486150"/>
          </a:xfrm>
          <a:noFill/>
          <a:ln w="12700">
            <a:solidFill>
              <a:srgbClr val="000000"/>
            </a:solidFill>
            <a:miter lim="800000"/>
            <a:headEnd/>
            <a:tailEnd/>
          </a:ln>
        </p:spPr>
      </p:sp>
      <p:sp>
        <p:nvSpPr>
          <p:cNvPr id="15363" name="Notes Placeholder 2"/>
          <p:cNvSpPr>
            <a:spLocks noGrp="1" noChangeArrowheads="1"/>
          </p:cNvSpPr>
          <p:nvPr>
            <p:ph type="body" idx="1"/>
          </p:nvPr>
        </p:nvSpPr>
        <p:spPr>
          <a:noFill/>
          <a:ln/>
          <a:extLst>
            <a:ext uri="{91240B29-F687-4F45-9708-019B960494DF}">
              <a14:hiddenLine xmlns:a14="http://schemas.microsoft.com/office/drawing/2010/main" w="12700">
                <a:solidFill>
                  <a:srgbClr val="000000"/>
                </a:solidFill>
                <a:miter lim="800000"/>
                <a:headEnd/>
                <a:tailEnd/>
              </a14:hiddenLine>
            </a:ext>
          </a:extLst>
        </p:spPr>
        <p:txBody>
          <a:bodyPr anchor="t"/>
          <a:lstStyle/>
          <a:p>
            <a:r>
              <a:rPr lang="en-US" altLang="en-US" b="1"/>
              <a:t>Object Oriented:</a:t>
            </a:r>
            <a:r>
              <a:rPr lang="en-US" altLang="en-US"/>
              <a:t> In Java, everything is an Object. Java can be easily extended since it is based on the Object model.</a:t>
            </a:r>
          </a:p>
          <a:p>
            <a:r>
              <a:rPr lang="en-US" altLang="en-US" b="1"/>
              <a:t>Platform independent:</a:t>
            </a:r>
            <a:r>
              <a:rPr lang="en-US" altLang="en-US"/>
              <a:t> Unlike many other programming languages including C and C++, when Java is compiled, it is not compiled into platform specific machine, rather into platform independent byte code. This byte code is distributed over the web and interpreted by virtual Machine (JVM) on whichever platform it is being run.</a:t>
            </a:r>
          </a:p>
          <a:p>
            <a:r>
              <a:rPr lang="en-US" altLang="en-US" b="1"/>
              <a:t>Simple:</a:t>
            </a:r>
            <a:r>
              <a:rPr lang="en-US" altLang="en-US"/>
              <a:t>Java is designed to be easy to learn. If you understand the basic concept of OOP Java would be easy to master.</a:t>
            </a:r>
          </a:p>
          <a:p>
            <a:r>
              <a:rPr lang="en-US" altLang="en-US" b="1"/>
              <a:t>Secure:</a:t>
            </a:r>
            <a:r>
              <a:rPr lang="en-US" altLang="en-US"/>
              <a:t> With Java's secure feature it enables to develop virus-free, tamper-free systems. Authentication techniques are based on public-key encryption.</a:t>
            </a:r>
          </a:p>
          <a:p>
            <a:r>
              <a:rPr lang="en-US" altLang="en-US" b="1"/>
              <a:t>Architectural-neutral :</a:t>
            </a:r>
            <a:r>
              <a:rPr lang="en-US" altLang="en-US"/>
              <a:t>Java compiler generates an architecture-neutral object file format which makes the compiled code to be executable on many processors, with the presence of Java runtime system.</a:t>
            </a:r>
          </a:p>
          <a:p>
            <a:r>
              <a:rPr lang="en-US" altLang="en-US" b="1"/>
              <a:t>Portable:</a:t>
            </a:r>
            <a:r>
              <a:rPr lang="en-US" altLang="en-US"/>
              <a:t>Being architectural-neutral and having no implementation dependent aspects of the specification makes Java portable. Compiler in Java is written in ANSI C with a clean portability boundary which is a POSIX subset.</a:t>
            </a:r>
          </a:p>
          <a:p>
            <a:r>
              <a:rPr lang="en-US" altLang="en-US" b="1"/>
              <a:t>Robust:</a:t>
            </a:r>
            <a:r>
              <a:rPr lang="en-US" altLang="en-US"/>
              <a:t>Java makes an effort to eliminate error prone situations by emphasizing mainly on compile time error checking and runtime checking.</a:t>
            </a:r>
          </a:p>
          <a:p>
            <a:r>
              <a:rPr lang="en-US" altLang="en-US" b="1"/>
              <a:t>Multithreaded:</a:t>
            </a:r>
            <a:r>
              <a:rPr lang="en-US" altLang="en-US"/>
              <a:t> With Java's multithreaded feature it is possible to write programs that can do many tasks simultaneously. This design feature allows developers to construct smoothly running interactive applications.</a:t>
            </a:r>
          </a:p>
          <a:p>
            <a:r>
              <a:rPr lang="en-US" altLang="en-US" b="1"/>
              <a:t>Interpreted:</a:t>
            </a:r>
            <a:r>
              <a:rPr lang="en-US" altLang="en-US"/>
              <a:t>Java byte code is translated on the fly to native machine instructions and is not stored anywhere. The development process is more rapid and analytical since the linking is an incremental and light weight process. </a:t>
            </a:r>
          </a:p>
          <a:p>
            <a:r>
              <a:rPr lang="en-US" altLang="en-US" b="1"/>
              <a:t>High Performance:</a:t>
            </a:r>
            <a:r>
              <a:rPr lang="en-US" altLang="en-US"/>
              <a:t> With the use of Just-In-Time compilers, Java enables high performance.</a:t>
            </a:r>
          </a:p>
          <a:p>
            <a:r>
              <a:rPr lang="en-US" altLang="en-US" b="1"/>
              <a:t>Distributed:</a:t>
            </a:r>
            <a:r>
              <a:rPr lang="en-US" altLang="en-US"/>
              <a:t>Java is designed for the distributed environment of the internet.</a:t>
            </a:r>
          </a:p>
          <a:p>
            <a:r>
              <a:rPr lang="en-US" altLang="en-US" b="1"/>
              <a:t>Dynamic:</a:t>
            </a:r>
            <a:r>
              <a:rPr lang="en-US" altLang="en-US"/>
              <a:t> Java is considered to be more dynamic than C or C++ since it is designed to adapt to an evolving environment. Java programs can carry extensive amount of run-time information that can be used to verify and resolve accesses to objects on run-time.</a:t>
            </a:r>
          </a:p>
          <a:p>
            <a:pPr>
              <a:buFontTx/>
              <a:buChar char="•"/>
            </a:pPr>
            <a:endParaRPr lang="en-US" altLang="en-US">
              <a:latin typeface="Arial" panose="020B0604020202020204" pitchFamily="34" charset="0"/>
            </a:endParaRPr>
          </a:p>
        </p:txBody>
      </p:sp>
      <p:sp>
        <p:nvSpPr>
          <p:cNvPr id="15364" name="Slide Number Placeholder 3"/>
          <p:cNvSpPr txBox="1">
            <a:spLocks noGrp="1" noChangeArrowheads="1"/>
          </p:cNvSpPr>
          <p:nvPr/>
        </p:nvSpPr>
        <p:spPr bwMode="auto">
          <a:xfrm>
            <a:off x="3970338"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26" tIns="46113" rIns="92226" bIns="46113"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buFontTx/>
              <a:buNone/>
            </a:pPr>
            <a:fld id="{CA1E9E6F-CBE6-4A52-8CE7-8CB13E07A4B4}" type="slidenum">
              <a:rPr lang="en-US" altLang="en-US">
                <a:solidFill>
                  <a:srgbClr val="000000"/>
                </a:solidFill>
                <a:latin typeface="Arial" panose="020B0604020202020204" pitchFamily="34" charset="0"/>
              </a:rPr>
              <a:pPr algn="r">
                <a:spcBef>
                  <a:spcPct val="0"/>
                </a:spcBef>
                <a:buFontTx/>
                <a:buNone/>
              </a:pPr>
              <a:t>10</a:t>
            </a:fld>
            <a:endParaRPr lang="en-US" altLang="en-US">
              <a:solidFill>
                <a:srgbClr val="000000"/>
              </a:solidFill>
              <a:latin typeface="Arial" panose="020B0604020202020204" pitchFamily="34" charset="0"/>
            </a:endParaRPr>
          </a:p>
        </p:txBody>
      </p:sp>
    </p:spTree>
    <p:extLst>
      <p:ext uri="{BB962C8B-B14F-4D97-AF65-F5344CB8AC3E}">
        <p14:creationId xmlns:p14="http://schemas.microsoft.com/office/powerpoint/2010/main" val="480519616"/>
      </p:ext>
    </p:extLst>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7650" name="Rectangle 2"/>
          <p:cNvSpPr>
            <a:spLocks noGrp="1" noRot="1" noChangeAspect="1" noChangeArrowheads="1"/>
          </p:cNvSpPr>
          <p:nvPr>
            <p:ph type="sldImg"/>
          </p:nvPr>
        </p:nvSpPr>
        <p:spPr>
          <a:xfrm>
            <a:off x="406400" y="696913"/>
            <a:ext cx="6197600" cy="3486150"/>
          </a:xfr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27651" name="Rectangle 3"/>
          <p:cNvSpPr>
            <a:spLocks noGrp="1" noChangeArrowheads="1"/>
          </p:cNvSpPr>
          <p:nvPr>
            <p:ph type="body" idx="1"/>
          </p:nvPr>
        </p:nvSpPr>
        <p:spPr>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txBody>
          <a:bodyPr/>
          <a:lstStyle/>
          <a:p>
            <a:r>
              <a:rPr lang="en-US" altLang="en-US"/>
              <a:t>Type Casting</a:t>
            </a:r>
          </a:p>
          <a:p>
            <a:r>
              <a:rPr lang="en-US" altLang="en-US"/>
              <a:t>int num1 = 53; // 32 bits of memory</a:t>
            </a:r>
          </a:p>
          <a:p>
            <a:r>
              <a:rPr lang="en-US" altLang="en-US"/>
              <a:t>int num2 = 47; // 32 bits of memory</a:t>
            </a:r>
          </a:p>
          <a:p>
            <a:r>
              <a:rPr lang="en-US" altLang="en-US"/>
              <a:t>byte num3; // 8 bits of memory reserved</a:t>
            </a:r>
          </a:p>
          <a:p>
            <a:r>
              <a:rPr lang="en-US" altLang="en-US"/>
              <a:t>num3 = (byte)(num1 + num2); // no data loss</a:t>
            </a:r>
          </a:p>
        </p:txBody>
      </p:sp>
    </p:spTree>
    <p:extLst>
      <p:ext uri="{BB962C8B-B14F-4D97-AF65-F5344CB8AC3E}">
        <p14:creationId xmlns:p14="http://schemas.microsoft.com/office/powerpoint/2010/main" val="2340977143"/>
      </p:ext>
    </p:extLst>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xfrm>
            <a:off x="406400" y="696913"/>
            <a:ext cx="6197600" cy="3486150"/>
          </a:xfrm>
          <a:noFill/>
          <a:ln w="12700">
            <a:solidFill>
              <a:srgbClr val="000000"/>
            </a:solidFill>
            <a:miter lim="800000"/>
            <a:headEnd/>
            <a:tailEnd/>
          </a:ln>
        </p:spPr>
      </p:sp>
      <p:sp>
        <p:nvSpPr>
          <p:cNvPr id="29699" name="Notes Placeholder 2"/>
          <p:cNvSpPr>
            <a:spLocks noGrp="1" noChangeArrowheads="1"/>
          </p:cNvSpPr>
          <p:nvPr>
            <p:ph type="body" idx="1"/>
          </p:nvPr>
        </p:nvSpPr>
        <p:spPr>
          <a:noFill/>
          <a:ln/>
          <a:extLst>
            <a:ext uri="{91240B29-F687-4F45-9708-019B960494DF}">
              <a14:hiddenLine xmlns:a14="http://schemas.microsoft.com/office/drawing/2010/main" w="12700">
                <a:solidFill>
                  <a:srgbClr val="000000"/>
                </a:solidFill>
                <a:miter lim="800000"/>
                <a:headEnd/>
                <a:tailEnd/>
              </a14:hiddenLine>
            </a:ext>
          </a:extLst>
        </p:spPr>
        <p:txBody>
          <a:bodyPr anchor="t"/>
          <a:lstStyle/>
          <a:p>
            <a:r>
              <a:rPr lang="en-US" altLang="en-US" b="1"/>
              <a:t>Mutability Difference:</a:t>
            </a:r>
            <a:endParaRPr lang="en-US" altLang="en-US"/>
          </a:p>
          <a:p>
            <a:r>
              <a:rPr lang="en-US" altLang="en-US"/>
              <a:t>String is </a:t>
            </a:r>
            <a:r>
              <a:rPr lang="en-US" altLang="en-US" b="1"/>
              <a:t>immutable</a:t>
            </a:r>
            <a:r>
              <a:rPr lang="en-US" altLang="en-US"/>
              <a:t>, if you try to alter their values, another object gets created, whereas StringBuffer and StringBuilder are </a:t>
            </a:r>
            <a:r>
              <a:rPr lang="en-US" altLang="en-US" b="1"/>
              <a:t>mutable</a:t>
            </a:r>
            <a:r>
              <a:rPr lang="en-US" altLang="en-US"/>
              <a:t> so they can change their values.</a:t>
            </a:r>
          </a:p>
          <a:p>
            <a:r>
              <a:rPr lang="en-US" altLang="en-US" b="1"/>
              <a:t>Thread-Safety Difference:</a:t>
            </a:r>
            <a:endParaRPr lang="en-US" altLang="en-US"/>
          </a:p>
          <a:p>
            <a:r>
              <a:rPr lang="en-US" altLang="en-US"/>
              <a:t>The difference between StringBuffer and StringBuilder is that StringBuffer is thread-safe. So when the application needs to be run only in a single thread then it is better to use StringBuilder. StringBuilder is more efficient than StringBuffer.</a:t>
            </a:r>
          </a:p>
          <a:p>
            <a:pPr>
              <a:buFontTx/>
              <a:buChar char="•"/>
            </a:pPr>
            <a:endParaRPr lang="en-US" altLang="en-US">
              <a:latin typeface="Arial" panose="020B0604020202020204" pitchFamily="34" charset="0"/>
            </a:endParaRPr>
          </a:p>
        </p:txBody>
      </p:sp>
      <p:sp>
        <p:nvSpPr>
          <p:cNvPr id="29700" name="Slide Number Placeholder 3"/>
          <p:cNvSpPr txBox="1">
            <a:spLocks noGrp="1" noChangeArrowheads="1"/>
          </p:cNvSpPr>
          <p:nvPr/>
        </p:nvSpPr>
        <p:spPr bwMode="auto">
          <a:xfrm>
            <a:off x="3970338"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26" tIns="46113" rIns="92226" bIns="46113"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buFontTx/>
              <a:buNone/>
            </a:pPr>
            <a:fld id="{7B929F48-7618-40B0-9CCE-0299D6A257E2}" type="slidenum">
              <a:rPr lang="en-US" altLang="en-US">
                <a:solidFill>
                  <a:srgbClr val="000000"/>
                </a:solidFill>
                <a:latin typeface="Arial" panose="020B0604020202020204" pitchFamily="34" charset="0"/>
              </a:rPr>
              <a:pPr algn="r">
                <a:spcBef>
                  <a:spcPct val="0"/>
                </a:spcBef>
                <a:buFontTx/>
                <a:buNone/>
              </a:pPr>
              <a:t>23</a:t>
            </a:fld>
            <a:endParaRPr lang="en-US" altLang="en-US">
              <a:solidFill>
                <a:srgbClr val="000000"/>
              </a:solidFill>
              <a:latin typeface="Arial" panose="020B0604020202020204" pitchFamily="34" charset="0"/>
            </a:endParaRPr>
          </a:p>
        </p:txBody>
      </p:sp>
    </p:spTree>
    <p:extLst>
      <p:ext uri="{BB962C8B-B14F-4D97-AF65-F5344CB8AC3E}">
        <p14:creationId xmlns:p14="http://schemas.microsoft.com/office/powerpoint/2010/main" val="2916338101"/>
      </p:ext>
    </p:extLst>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xfrm>
            <a:off x="406400" y="696913"/>
            <a:ext cx="6197600" cy="3486150"/>
          </a:xfrm>
          <a:noFill/>
          <a:ln w="12700">
            <a:solidFill>
              <a:srgbClr val="000000"/>
            </a:solidFill>
            <a:miter lim="800000"/>
            <a:headEnd/>
            <a:tailEnd/>
          </a:ln>
        </p:spPr>
      </p:sp>
      <p:sp>
        <p:nvSpPr>
          <p:cNvPr id="17411" name="Notes Placeholder 2"/>
          <p:cNvSpPr>
            <a:spLocks noGrp="1" noChangeArrowheads="1"/>
          </p:cNvSpPr>
          <p:nvPr>
            <p:ph type="body" idx="1"/>
          </p:nvPr>
        </p:nvSpPr>
        <p:spPr>
          <a:noFill/>
          <a:ln/>
          <a:extLst>
            <a:ext uri="{91240B29-F687-4F45-9708-019B960494DF}">
              <a14:hiddenLine xmlns:a14="http://schemas.microsoft.com/office/drawing/2010/main" w="12700">
                <a:solidFill>
                  <a:srgbClr val="000000"/>
                </a:solidFill>
                <a:miter lim="800000"/>
                <a:headEnd/>
                <a:tailEnd/>
              </a14:hiddenLine>
            </a:ext>
          </a:extLst>
        </p:spPr>
        <p:txBody>
          <a:bodyPr anchor="t"/>
          <a:lstStyle/>
          <a:p>
            <a:r>
              <a:rPr lang="en-US" altLang="en-US" b="1" dirty="0"/>
              <a:t>Case Sensitivity - </a:t>
            </a:r>
            <a:r>
              <a:rPr lang="en-US" altLang="en-US" dirty="0"/>
              <a:t>Java is case sensitive, which means identifier </a:t>
            </a:r>
            <a:r>
              <a:rPr lang="en-US" altLang="en-US" b="1" dirty="0"/>
              <a:t>Hello</a:t>
            </a:r>
            <a:r>
              <a:rPr lang="en-US" altLang="en-US" dirty="0"/>
              <a:t> and </a:t>
            </a:r>
            <a:r>
              <a:rPr lang="en-US" altLang="en-US" b="1" dirty="0"/>
              <a:t>hello</a:t>
            </a:r>
            <a:r>
              <a:rPr lang="en-US" altLang="en-US" dirty="0"/>
              <a:t> would have different meaning in Java.</a:t>
            </a:r>
          </a:p>
          <a:p>
            <a:r>
              <a:rPr lang="en-US" altLang="en-US" b="1" dirty="0"/>
              <a:t>Class Names - </a:t>
            </a:r>
            <a:r>
              <a:rPr lang="en-US" altLang="en-US" dirty="0"/>
              <a:t>For all class names the first letter should be in Upper Case. </a:t>
            </a:r>
            <a:br>
              <a:rPr lang="en-US" altLang="en-US" dirty="0"/>
            </a:br>
            <a:r>
              <a:rPr lang="en-US" altLang="en-US" dirty="0"/>
              <a:t>If several words are used to form a name of the class, each inner word's first letter should be in Upper Case.</a:t>
            </a:r>
            <a:br>
              <a:rPr lang="en-US" altLang="en-US" dirty="0"/>
            </a:br>
            <a:r>
              <a:rPr lang="en-US" altLang="en-US" dirty="0"/>
              <a:t>Example </a:t>
            </a:r>
            <a:r>
              <a:rPr lang="en-US" altLang="en-US" i="1" dirty="0"/>
              <a:t>class </a:t>
            </a:r>
            <a:r>
              <a:rPr lang="en-US" altLang="en-US" i="1" dirty="0" err="1"/>
              <a:t>MyFirstJavaClass</a:t>
            </a:r>
            <a:r>
              <a:rPr lang="en-US" altLang="en-US" i="1" dirty="0"/>
              <a:t> </a:t>
            </a:r>
            <a:endParaRPr lang="en-US" altLang="en-US" dirty="0"/>
          </a:p>
          <a:p>
            <a:r>
              <a:rPr lang="en-US" altLang="en-US" b="1" dirty="0"/>
              <a:t>Method Names - </a:t>
            </a:r>
            <a:r>
              <a:rPr lang="en-US" altLang="en-US" dirty="0"/>
              <a:t>All method names should start with a Lower Case letter. </a:t>
            </a:r>
            <a:br>
              <a:rPr lang="en-US" altLang="en-US" dirty="0"/>
            </a:br>
            <a:r>
              <a:rPr lang="en-US" altLang="en-US" dirty="0"/>
              <a:t>If several words are used to form the name of the method, then each inner word's first letter should be in Upper Case.</a:t>
            </a:r>
            <a:br>
              <a:rPr lang="en-US" altLang="en-US" dirty="0"/>
            </a:br>
            <a:r>
              <a:rPr lang="en-US" altLang="en-US" dirty="0"/>
              <a:t>Example </a:t>
            </a:r>
            <a:r>
              <a:rPr lang="en-US" altLang="en-US" i="1" dirty="0"/>
              <a:t>public void </a:t>
            </a:r>
            <a:r>
              <a:rPr lang="en-US" altLang="en-US" i="1" dirty="0" err="1"/>
              <a:t>myMethodName</a:t>
            </a:r>
            <a:r>
              <a:rPr lang="en-US" altLang="en-US" i="1" dirty="0"/>
              <a:t>()</a:t>
            </a:r>
            <a:endParaRPr lang="en-US" altLang="en-US" dirty="0"/>
          </a:p>
          <a:p>
            <a:r>
              <a:rPr lang="en-US" altLang="en-US" b="1" dirty="0"/>
              <a:t>Program File Name - </a:t>
            </a:r>
            <a:r>
              <a:rPr lang="en-US" altLang="en-US" dirty="0"/>
              <a:t>Name of the program file should exactly match the class name. </a:t>
            </a:r>
            <a:br>
              <a:rPr lang="en-US" altLang="en-US" dirty="0"/>
            </a:br>
            <a:r>
              <a:rPr lang="en-US" altLang="en-US" dirty="0"/>
              <a:t>When saving the file, you should save it using the class name (Remember Java is case sensitive) and append '.java' to the end of the name (if the file name and the class name do not match your program will not compile).</a:t>
            </a:r>
            <a:br>
              <a:rPr lang="en-US" altLang="en-US" dirty="0"/>
            </a:br>
            <a:r>
              <a:rPr lang="en-US" altLang="en-US" dirty="0"/>
              <a:t>Example : Assume '</a:t>
            </a:r>
            <a:r>
              <a:rPr lang="en-US" altLang="en-US" dirty="0" err="1"/>
              <a:t>MyFirstJavaProgram</a:t>
            </a:r>
            <a:r>
              <a:rPr lang="en-US" altLang="en-US" dirty="0"/>
              <a:t>' is the class name. Then the file should be saved as </a:t>
            </a:r>
            <a:r>
              <a:rPr lang="en-US" altLang="en-US" i="1" dirty="0"/>
              <a:t>'MyFirstJavaProgram.java'</a:t>
            </a:r>
            <a:endParaRPr lang="en-US" altLang="en-US" dirty="0"/>
          </a:p>
          <a:p>
            <a:r>
              <a:rPr lang="en-US" altLang="en-US" b="1" dirty="0"/>
              <a:t>public static void main(String </a:t>
            </a:r>
            <a:r>
              <a:rPr lang="en-US" altLang="en-US" b="1" dirty="0" err="1"/>
              <a:t>args</a:t>
            </a:r>
            <a:r>
              <a:rPr lang="en-US" altLang="en-US" b="1" dirty="0"/>
              <a:t>[]) -</a:t>
            </a:r>
            <a:r>
              <a:rPr lang="en-US" altLang="en-US" dirty="0"/>
              <a:t> Java program processing starts from the main() method which is a mandatory part of every Java program..</a:t>
            </a:r>
          </a:p>
          <a:p>
            <a:endParaRPr lang="en-US" altLang="en-US" dirty="0"/>
          </a:p>
          <a:p>
            <a:endParaRPr lang="en-US" altLang="en-US" dirty="0"/>
          </a:p>
          <a:p>
            <a:r>
              <a:rPr lang="en-US" altLang="en-US" b="1" dirty="0"/>
              <a:t>Local variables: </a:t>
            </a:r>
            <a:r>
              <a:rPr lang="en-US" altLang="en-US" dirty="0"/>
              <a:t>Variables defined inside methods, constructors or blocks are called local variables. The variable will be declared and initialized within the method and the variable will be destroyed when the method has completed.</a:t>
            </a:r>
          </a:p>
          <a:p>
            <a:r>
              <a:rPr lang="en-US" altLang="en-US" b="1" dirty="0"/>
              <a:t>Instance variables: </a:t>
            </a:r>
            <a:r>
              <a:rPr lang="en-US" altLang="en-US" dirty="0"/>
              <a:t>Instance variables are variables within a class but outside any method. These variables are instantiated when the class is loaded. Instance variables can be accessed from inside any method, constructor or blocks of that particular class.</a:t>
            </a:r>
          </a:p>
          <a:p>
            <a:r>
              <a:rPr lang="en-US" altLang="en-US" b="1" dirty="0"/>
              <a:t>Class variables: </a:t>
            </a:r>
            <a:r>
              <a:rPr lang="en-US" altLang="en-US" dirty="0"/>
              <a:t>Class variables are variables declared with in a class, outside any method, with the static keyword.</a:t>
            </a:r>
          </a:p>
          <a:p>
            <a:endParaRPr lang="en-US" altLang="en-US" dirty="0"/>
          </a:p>
          <a:p>
            <a:pPr>
              <a:buFontTx/>
              <a:buChar char="•"/>
            </a:pPr>
            <a:endParaRPr lang="en-US" altLang="en-US" dirty="0">
              <a:latin typeface="Arial" panose="020B0604020202020204" pitchFamily="34" charset="0"/>
            </a:endParaRPr>
          </a:p>
        </p:txBody>
      </p:sp>
      <p:sp>
        <p:nvSpPr>
          <p:cNvPr id="17412" name="Slide Number Placeholder 3"/>
          <p:cNvSpPr txBox="1">
            <a:spLocks noGrp="1" noChangeArrowheads="1"/>
          </p:cNvSpPr>
          <p:nvPr/>
        </p:nvSpPr>
        <p:spPr bwMode="auto">
          <a:xfrm>
            <a:off x="3970338"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26" tIns="46113" rIns="92226" bIns="46113"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buFontTx/>
              <a:buNone/>
            </a:pPr>
            <a:fld id="{FDFA29D9-D264-4B33-B7D4-35707377F221}" type="slidenum">
              <a:rPr lang="en-US" altLang="en-US">
                <a:solidFill>
                  <a:srgbClr val="000000"/>
                </a:solidFill>
                <a:latin typeface="Arial" panose="020B0604020202020204" pitchFamily="34" charset="0"/>
              </a:rPr>
              <a:pPr algn="r">
                <a:spcBef>
                  <a:spcPct val="0"/>
                </a:spcBef>
                <a:buFontTx/>
                <a:buNone/>
              </a:pPr>
              <a:t>24</a:t>
            </a:fld>
            <a:endParaRPr lang="en-US" altLang="en-US">
              <a:solidFill>
                <a:srgbClr val="000000"/>
              </a:solidFill>
              <a:latin typeface="Arial" panose="020B0604020202020204" pitchFamily="34" charset="0"/>
            </a:endParaRPr>
          </a:p>
        </p:txBody>
      </p:sp>
    </p:spTree>
    <p:extLst>
      <p:ext uri="{BB962C8B-B14F-4D97-AF65-F5344CB8AC3E}">
        <p14:creationId xmlns:p14="http://schemas.microsoft.com/office/powerpoint/2010/main" val="3863067869"/>
      </p:ext>
    </p:extLst>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Arial" pitchFamily="34" charset="0"/>
            </a:endParaRPr>
          </a:p>
        </p:txBody>
      </p:sp>
      <p:sp>
        <p:nvSpPr>
          <p:cNvPr id="1341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B1F2524D-D4A8-4A7D-A6EB-D608E3AA4026}" type="slidenum">
              <a:rPr lang="en-US" altLang="en-US" smtClean="0">
                <a:solidFill>
                  <a:srgbClr val="000000"/>
                </a:solidFill>
                <a:latin typeface="Arial" pitchFamily="34" charset="0"/>
              </a:rPr>
              <a:pPr>
                <a:spcBef>
                  <a:spcPct val="0"/>
                </a:spcBef>
              </a:pPr>
              <a:t>25</a:t>
            </a:fld>
            <a:endParaRPr lang="en-US" altLang="en-US">
              <a:solidFill>
                <a:srgbClr val="000000"/>
              </a:solidFill>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Arial" pitchFamily="34" charset="0"/>
            </a:endParaRPr>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9CC0A024-CF5F-40DB-B1F7-9DDB127EF295}" type="slidenum">
              <a:rPr lang="en-US" altLang="en-US" smtClean="0">
                <a:solidFill>
                  <a:srgbClr val="000000"/>
                </a:solidFill>
                <a:latin typeface="Arial" pitchFamily="34" charset="0"/>
              </a:rPr>
              <a:pPr>
                <a:spcBef>
                  <a:spcPct val="0"/>
                </a:spcBef>
              </a:pPr>
              <a:t>26</a:t>
            </a:fld>
            <a:endParaRPr lang="en-US" altLang="en-US">
              <a:solidFill>
                <a:srgbClr val="000000"/>
              </a:solidFill>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Arial" pitchFamily="34" charset="0"/>
            </a:endParaRPr>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9CC0A024-CF5F-40DB-B1F7-9DDB127EF295}" type="slidenum">
              <a:rPr lang="en-US" altLang="en-US" smtClean="0">
                <a:solidFill>
                  <a:srgbClr val="000000"/>
                </a:solidFill>
                <a:latin typeface="Arial" pitchFamily="34" charset="0"/>
              </a:rPr>
              <a:pPr>
                <a:spcBef>
                  <a:spcPct val="0"/>
                </a:spcBef>
              </a:pPr>
              <a:t>27</a:t>
            </a:fld>
            <a:endParaRPr lang="en-US" altLang="en-US">
              <a:solidFill>
                <a:srgbClr val="000000"/>
              </a:solidFill>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Arial" pitchFamily="34" charset="0"/>
            </a:endParaRPr>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9CC0A024-CF5F-40DB-B1F7-9DDB127EF295}" type="slidenum">
              <a:rPr lang="en-US" altLang="en-US" smtClean="0">
                <a:solidFill>
                  <a:srgbClr val="000000"/>
                </a:solidFill>
                <a:latin typeface="Arial" pitchFamily="34" charset="0"/>
              </a:rPr>
              <a:pPr>
                <a:spcBef>
                  <a:spcPct val="0"/>
                </a:spcBef>
              </a:pPr>
              <a:t>28</a:t>
            </a:fld>
            <a:endParaRPr lang="en-US" altLang="en-US">
              <a:solidFill>
                <a:srgbClr val="000000"/>
              </a:solidFill>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a:t>It is a way of logically grouping classes that are only used in one place</a:t>
            </a:r>
            <a:r>
              <a:rPr lang="en-US" altLang="en-US"/>
              <a:t>: If a class is useful to only one other class, then it is logical to embed it in that class and keep the two together. Nesting such "helper classes" makes their package more streamlined.</a:t>
            </a:r>
          </a:p>
          <a:p>
            <a:r>
              <a:rPr lang="en-US" altLang="en-US" b="1"/>
              <a:t>It increases encapsulation</a:t>
            </a:r>
            <a:r>
              <a:rPr lang="en-US" altLang="en-US"/>
              <a:t>: Consider two top-level classes, A and B, where B needs access to members of A that would otherwise be declared private. By hiding class B within class A, A's members can be declared private and B can access them. In addition, B itself can be hidden from the outside world.</a:t>
            </a:r>
          </a:p>
          <a:p>
            <a:r>
              <a:rPr lang="en-US" altLang="en-US" b="1"/>
              <a:t>It can lead to more readable and maintainable code</a:t>
            </a:r>
            <a:r>
              <a:rPr lang="en-US" altLang="en-US"/>
              <a:t>: Nesting small classes within top-level classes places the code closer to where it is used.</a:t>
            </a:r>
          </a:p>
          <a:p>
            <a:endParaRPr lang="en-US" altLang="en-US">
              <a:latin typeface="Arial" pitchFamily="34" charset="0"/>
            </a:endParaRPr>
          </a:p>
        </p:txBody>
      </p:sp>
      <p:sp>
        <p:nvSpPr>
          <p:cNvPr id="136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54838E3B-D1D7-4A69-84AD-CE9D13AE6322}" type="slidenum">
              <a:rPr lang="en-US" altLang="en-US" smtClean="0">
                <a:solidFill>
                  <a:srgbClr val="000000"/>
                </a:solidFill>
                <a:latin typeface="Arial" pitchFamily="34" charset="0"/>
              </a:rPr>
              <a:pPr>
                <a:spcBef>
                  <a:spcPct val="0"/>
                </a:spcBef>
              </a:pPr>
              <a:t>29</a:t>
            </a:fld>
            <a:endParaRPr lang="en-US" altLang="en-US">
              <a:solidFill>
                <a:srgbClr val="000000"/>
              </a:solidFill>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Arial" pitchFamily="34" charset="0"/>
            </a:endParaRPr>
          </a:p>
        </p:txBody>
      </p:sp>
      <p:sp>
        <p:nvSpPr>
          <p:cNvPr id="137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8147CDDB-048F-402B-B143-F6128EF112D3}" type="slidenum">
              <a:rPr lang="en-US" altLang="en-US" smtClean="0">
                <a:solidFill>
                  <a:srgbClr val="000000"/>
                </a:solidFill>
                <a:latin typeface="Arial" pitchFamily="34" charset="0"/>
              </a:rPr>
              <a:pPr>
                <a:spcBef>
                  <a:spcPct val="0"/>
                </a:spcBef>
              </a:pPr>
              <a:t>30</a:t>
            </a:fld>
            <a:endParaRPr lang="en-US" altLang="en-US">
              <a:solidFill>
                <a:srgbClr val="000000"/>
              </a:solidFill>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public class HelloWorldAnonymousClasses {</a:t>
            </a:r>
          </a:p>
          <a:p>
            <a:r>
              <a:rPr lang="en-US" altLang="en-US"/>
              <a:t>  </a:t>
            </a:r>
          </a:p>
          <a:p>
            <a:r>
              <a:rPr lang="en-US" altLang="en-US"/>
              <a:t>    interface HelloWorld {</a:t>
            </a:r>
          </a:p>
          <a:p>
            <a:r>
              <a:rPr lang="en-US" altLang="en-US"/>
              <a:t>        public void greet();</a:t>
            </a:r>
          </a:p>
          <a:p>
            <a:r>
              <a:rPr lang="en-US" altLang="en-US"/>
              <a:t>        public void greetSomeone(String someone);</a:t>
            </a:r>
          </a:p>
          <a:p>
            <a:r>
              <a:rPr lang="en-US" altLang="en-US"/>
              <a:t>    }</a:t>
            </a:r>
          </a:p>
          <a:p>
            <a:r>
              <a:rPr lang="en-US" altLang="en-US"/>
              <a:t>  </a:t>
            </a:r>
          </a:p>
          <a:p>
            <a:r>
              <a:rPr lang="en-US" altLang="en-US"/>
              <a:t>    public void sayHello() {</a:t>
            </a:r>
          </a:p>
          <a:p>
            <a:r>
              <a:rPr lang="en-US" altLang="en-US"/>
              <a:t>        </a:t>
            </a:r>
          </a:p>
          <a:p>
            <a:r>
              <a:rPr lang="en-US" altLang="en-US"/>
              <a:t>        class EnglishGreeting implements HelloWorld {</a:t>
            </a:r>
          </a:p>
          <a:p>
            <a:r>
              <a:rPr lang="en-US" altLang="en-US"/>
              <a:t>            String name = "world";</a:t>
            </a:r>
          </a:p>
          <a:p>
            <a:r>
              <a:rPr lang="en-US" altLang="en-US"/>
              <a:t>            public void greet() {</a:t>
            </a:r>
          </a:p>
          <a:p>
            <a:r>
              <a:rPr lang="en-US" altLang="en-US"/>
              <a:t>                greetSomeone("world");</a:t>
            </a:r>
          </a:p>
          <a:p>
            <a:r>
              <a:rPr lang="en-US" altLang="en-US"/>
              <a:t>            }</a:t>
            </a:r>
          </a:p>
          <a:p>
            <a:r>
              <a:rPr lang="en-US" altLang="en-US"/>
              <a:t>            public void greetSomeone(String someone) {</a:t>
            </a:r>
          </a:p>
          <a:p>
            <a:r>
              <a:rPr lang="en-US" altLang="en-US"/>
              <a:t>                name = someone;</a:t>
            </a:r>
          </a:p>
          <a:p>
            <a:r>
              <a:rPr lang="en-US" altLang="en-US"/>
              <a:t>                System.out.println("Hello " + name);</a:t>
            </a:r>
          </a:p>
          <a:p>
            <a:r>
              <a:rPr lang="en-US" altLang="en-US"/>
              <a:t>            }</a:t>
            </a:r>
          </a:p>
          <a:p>
            <a:r>
              <a:rPr lang="en-US" altLang="en-US"/>
              <a:t>        }</a:t>
            </a:r>
          </a:p>
          <a:p>
            <a:r>
              <a:rPr lang="en-US" altLang="en-US"/>
              <a:t>      </a:t>
            </a:r>
          </a:p>
          <a:p>
            <a:r>
              <a:rPr lang="en-US" altLang="en-US"/>
              <a:t>        HelloWorld englishGreeting = new EnglishGreeting();</a:t>
            </a:r>
          </a:p>
          <a:p>
            <a:r>
              <a:rPr lang="en-US" altLang="en-US"/>
              <a:t>        </a:t>
            </a:r>
          </a:p>
          <a:p>
            <a:r>
              <a:rPr lang="en-US" altLang="en-US"/>
              <a:t>        HelloWorld frenchGreeting = new HelloWorld() {</a:t>
            </a:r>
          </a:p>
          <a:p>
            <a:r>
              <a:rPr lang="en-US" altLang="en-US"/>
              <a:t>            String name = "tout le monde";</a:t>
            </a:r>
          </a:p>
          <a:p>
            <a:r>
              <a:rPr lang="en-US" altLang="en-US"/>
              <a:t>            public void greet() {</a:t>
            </a:r>
          </a:p>
          <a:p>
            <a:r>
              <a:rPr lang="en-US" altLang="en-US"/>
              <a:t>                greetSomeone("tout le monde");</a:t>
            </a:r>
          </a:p>
          <a:p>
            <a:r>
              <a:rPr lang="en-US" altLang="en-US"/>
              <a:t>            }</a:t>
            </a:r>
          </a:p>
          <a:p>
            <a:r>
              <a:rPr lang="en-US" altLang="en-US"/>
              <a:t>            public void greetSomeone(String someone) {</a:t>
            </a:r>
          </a:p>
          <a:p>
            <a:r>
              <a:rPr lang="en-US" altLang="en-US"/>
              <a:t>                name = someone;</a:t>
            </a:r>
          </a:p>
          <a:p>
            <a:r>
              <a:rPr lang="en-US" altLang="en-US"/>
              <a:t>                System.out.println("Salut " + name);</a:t>
            </a:r>
          </a:p>
          <a:p>
            <a:r>
              <a:rPr lang="en-US" altLang="en-US"/>
              <a:t>            }</a:t>
            </a:r>
          </a:p>
          <a:p>
            <a:r>
              <a:rPr lang="en-US" altLang="en-US"/>
              <a:t>        };</a:t>
            </a:r>
          </a:p>
          <a:p>
            <a:r>
              <a:rPr lang="en-US" altLang="en-US"/>
              <a:t>        </a:t>
            </a:r>
          </a:p>
          <a:p>
            <a:r>
              <a:rPr lang="en-US" altLang="en-US"/>
              <a:t>        HelloWorld spanishGreeting = new HelloWorld() {</a:t>
            </a:r>
          </a:p>
          <a:p>
            <a:r>
              <a:rPr lang="en-US" altLang="en-US"/>
              <a:t>            String name = "mundo";</a:t>
            </a:r>
          </a:p>
          <a:p>
            <a:r>
              <a:rPr lang="en-US" altLang="en-US"/>
              <a:t>            public void greet() {</a:t>
            </a:r>
          </a:p>
          <a:p>
            <a:r>
              <a:rPr lang="en-US" altLang="en-US"/>
              <a:t>                greetSomeone("mundo");</a:t>
            </a:r>
          </a:p>
          <a:p>
            <a:r>
              <a:rPr lang="en-US" altLang="en-US"/>
              <a:t>            }</a:t>
            </a:r>
          </a:p>
          <a:p>
            <a:r>
              <a:rPr lang="en-US" altLang="en-US"/>
              <a:t>            public void greetSomeone(String someone) {</a:t>
            </a:r>
          </a:p>
          <a:p>
            <a:r>
              <a:rPr lang="en-US" altLang="en-US"/>
              <a:t>                name = someone;</a:t>
            </a:r>
          </a:p>
          <a:p>
            <a:r>
              <a:rPr lang="en-US" altLang="en-US"/>
              <a:t>                System.out.println("Hola, " + name);</a:t>
            </a:r>
          </a:p>
          <a:p>
            <a:r>
              <a:rPr lang="en-US" altLang="en-US"/>
              <a:t>            }</a:t>
            </a:r>
          </a:p>
          <a:p>
            <a:r>
              <a:rPr lang="en-US" altLang="en-US"/>
              <a:t>        };</a:t>
            </a:r>
          </a:p>
          <a:p>
            <a:r>
              <a:rPr lang="en-US" altLang="en-US"/>
              <a:t>        englishGreeting.greet();</a:t>
            </a:r>
          </a:p>
          <a:p>
            <a:r>
              <a:rPr lang="en-US" altLang="en-US"/>
              <a:t>        frenchGreeting.greetSomeone("Fred");</a:t>
            </a:r>
          </a:p>
          <a:p>
            <a:r>
              <a:rPr lang="en-US" altLang="en-US"/>
              <a:t>        spanishGreeting.greet();</a:t>
            </a:r>
          </a:p>
          <a:p>
            <a:r>
              <a:rPr lang="en-US" altLang="en-US"/>
              <a:t>    }</a:t>
            </a:r>
          </a:p>
          <a:p>
            <a:endParaRPr lang="en-US" altLang="en-US"/>
          </a:p>
          <a:p>
            <a:r>
              <a:rPr lang="en-US" altLang="en-US"/>
              <a:t>    public static void main(String... args) {</a:t>
            </a:r>
          </a:p>
          <a:p>
            <a:r>
              <a:rPr lang="en-US" altLang="en-US"/>
              <a:t>        HelloWorldAnonymousClasses myApp =</a:t>
            </a:r>
          </a:p>
          <a:p>
            <a:r>
              <a:rPr lang="en-US" altLang="en-US"/>
              <a:t>            new HelloWorldAnonymousClasses();</a:t>
            </a:r>
          </a:p>
          <a:p>
            <a:r>
              <a:rPr lang="en-US" altLang="en-US"/>
              <a:t>        myApp.sayHello();</a:t>
            </a:r>
          </a:p>
          <a:p>
            <a:r>
              <a:rPr lang="en-US" altLang="en-US"/>
              <a:t>    }            </a:t>
            </a:r>
          </a:p>
          <a:p>
            <a:r>
              <a:rPr lang="en-US" altLang="en-US"/>
              <a:t>}</a:t>
            </a:r>
            <a:endParaRPr lang="en-US" altLang="en-US">
              <a:latin typeface="Arial"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C6258794-E87E-435C-8165-9A8854E57420}" type="slidenum">
              <a:rPr lang="en-US" altLang="en-US" smtClean="0">
                <a:solidFill>
                  <a:srgbClr val="000000"/>
                </a:solidFill>
                <a:latin typeface="Arial" pitchFamily="34" charset="0"/>
              </a:rPr>
              <a:pPr>
                <a:spcBef>
                  <a:spcPct val="0"/>
                </a:spcBef>
              </a:pPr>
              <a:t>31</a:t>
            </a:fld>
            <a:endParaRPr lang="en-US" altLang="en-US">
              <a:solidFill>
                <a:srgbClr val="000000"/>
              </a:solidFill>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endParaRPr lang="en-US" altLang="en-US" dirty="0">
              <a:latin typeface="Arial" pitchFamily="34" charset="0"/>
            </a:endParaRPr>
          </a:p>
        </p:txBody>
      </p:sp>
      <p:sp>
        <p:nvSpPr>
          <p:cNvPr id="1259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F05F6746-A0F2-4263-BA79-DC4350828376}" type="slidenum">
              <a:rPr lang="en-US" altLang="en-US" smtClean="0">
                <a:solidFill>
                  <a:srgbClr val="000000"/>
                </a:solidFill>
                <a:latin typeface="Arial" pitchFamily="34" charset="0"/>
              </a:rPr>
              <a:pPr>
                <a:spcBef>
                  <a:spcPct val="0"/>
                </a:spcBef>
              </a:pPr>
              <a:t>11</a:t>
            </a:fld>
            <a:endParaRPr lang="en-US" altLang="en-US">
              <a:solidFill>
                <a:srgbClr val="000000"/>
              </a:solidFill>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There are a number of situations in software engineering when it is important for disparate groups of programmers to agree to a "contract" that spells out how their software interacts. Each group should be able to write their code without any knowledge of how the other group's code is written. Generally speaking, </a:t>
            </a:r>
            <a:r>
              <a:rPr lang="en-US" altLang="en-US" i="1"/>
              <a:t>interfaces</a:t>
            </a:r>
            <a:r>
              <a:rPr lang="en-US" altLang="en-US"/>
              <a:t> are such contracts.</a:t>
            </a:r>
          </a:p>
          <a:p>
            <a:r>
              <a:rPr lang="en-US" altLang="en-US"/>
              <a:t>You specify that a method definition in an interface is a default method with the default keyword at the beginning of the method signature. All method declarations in an interface, including default methods, are implicitly public, so you can omit the public modifier.</a:t>
            </a:r>
          </a:p>
          <a:p>
            <a:r>
              <a:rPr lang="en-US" altLang="en-US"/>
              <a:t>Like static methods in classes, you specify that a method definition in an interface is a static method with the static keyword at the beginning of the method signature. All method declarations in an interface, including static methods, are implicitly public, so you can omit the public modifier.</a:t>
            </a:r>
            <a:endParaRPr lang="en-US" altLang="en-US">
              <a:latin typeface="Arial" pitchFamily="34" charset="0"/>
            </a:endParaRPr>
          </a:p>
        </p:txBody>
      </p:sp>
      <p:sp>
        <p:nvSpPr>
          <p:cNvPr id="145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6D3E7817-189B-4DED-B0B2-4B5E275EF8C2}" type="slidenum">
              <a:rPr lang="en-US" altLang="en-US" smtClean="0">
                <a:solidFill>
                  <a:srgbClr val="000000"/>
                </a:solidFill>
                <a:latin typeface="Arial" pitchFamily="34" charset="0"/>
              </a:rPr>
              <a:pPr>
                <a:spcBef>
                  <a:spcPct val="0"/>
                </a:spcBef>
              </a:pPr>
              <a:t>32</a:t>
            </a:fld>
            <a:endParaRPr lang="en-US" altLang="en-US">
              <a:solidFill>
                <a:srgbClr val="000000"/>
              </a:solidFill>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There are a number of situations in software engineering when it is important for disparate groups of programmers to agree to a "contract" that spells out how their software interacts. Each group should be able to write their code without any knowledge of how the other group's code is written. Generally speaking, </a:t>
            </a:r>
            <a:r>
              <a:rPr lang="en-US" altLang="en-US" i="1"/>
              <a:t>interfaces</a:t>
            </a:r>
            <a:r>
              <a:rPr lang="en-US" altLang="en-US"/>
              <a:t> are such contracts.</a:t>
            </a:r>
          </a:p>
          <a:p>
            <a:r>
              <a:rPr lang="en-US" altLang="en-US"/>
              <a:t>You specify that a method definition in an interface is a default method with the default keyword at the beginning of the method signature. All method declarations in an interface, including default methods, are implicitly public, so you can omit the public modifier.</a:t>
            </a:r>
          </a:p>
          <a:p>
            <a:r>
              <a:rPr lang="en-US" altLang="en-US"/>
              <a:t>Like static methods in classes, you specify that a method definition in an interface is a static method with the static keyword at the beginning of the method signature. All method declarations in an interface, including static methods, are implicitly public, so you can omit the public modifier.</a:t>
            </a:r>
            <a:endParaRPr lang="en-US" altLang="en-US">
              <a:latin typeface="Arial" pitchFamily="34" charset="0"/>
            </a:endParaRPr>
          </a:p>
        </p:txBody>
      </p:sp>
      <p:sp>
        <p:nvSpPr>
          <p:cNvPr id="146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90039841-632B-4E3B-9E36-5EC5CB64BDC1}" type="slidenum">
              <a:rPr lang="en-US" altLang="en-US" smtClean="0">
                <a:solidFill>
                  <a:srgbClr val="000000"/>
                </a:solidFill>
                <a:latin typeface="Arial" pitchFamily="34" charset="0"/>
              </a:rPr>
              <a:pPr>
                <a:spcBef>
                  <a:spcPct val="0"/>
                </a:spcBef>
              </a:pPr>
              <a:t>33</a:t>
            </a:fld>
            <a:endParaRPr lang="en-US" altLang="en-US">
              <a:solidFill>
                <a:srgbClr val="000000"/>
              </a:solidFill>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Arial" pitchFamily="34" charset="0"/>
            </a:endParaRPr>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A5A3F16E-3619-4211-89E7-2743C5F3A398}" type="slidenum">
              <a:rPr lang="en-US" altLang="en-US" smtClean="0">
                <a:solidFill>
                  <a:srgbClr val="000000"/>
                </a:solidFill>
                <a:latin typeface="Arial" pitchFamily="34" charset="0"/>
              </a:rPr>
              <a:pPr>
                <a:spcBef>
                  <a:spcPct val="0"/>
                </a:spcBef>
              </a:pPr>
              <a:t>34</a:t>
            </a:fld>
            <a:endParaRPr lang="en-US" altLang="en-US">
              <a:solidFill>
                <a:srgbClr val="000000"/>
              </a:solidFill>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a:t>Information for the compiler</a:t>
            </a:r>
            <a:r>
              <a:rPr lang="en-US" altLang="en-US"/>
              <a:t> — Annotations can be used by the compiler to detect errors or suppress warnings.</a:t>
            </a:r>
          </a:p>
          <a:p>
            <a:r>
              <a:rPr lang="en-US" altLang="en-US" b="1"/>
              <a:t>Compile-time and deployment-time processing</a:t>
            </a:r>
            <a:r>
              <a:rPr lang="en-US" altLang="en-US"/>
              <a:t> — Software tools can process annotation information to generate code, XML files, and so forth.</a:t>
            </a:r>
          </a:p>
          <a:p>
            <a:r>
              <a:rPr lang="en-US" altLang="en-US" b="1"/>
              <a:t>Runtime processing</a:t>
            </a:r>
            <a:r>
              <a:rPr lang="en-US" altLang="en-US"/>
              <a:t> — Some annotations are available to be examined at runtime.</a:t>
            </a:r>
          </a:p>
          <a:p>
            <a:endParaRPr lang="en-US" altLang="en-US">
              <a:latin typeface="Arial" pitchFamily="34" charset="0"/>
            </a:endParaRPr>
          </a:p>
        </p:txBody>
      </p:sp>
      <p:sp>
        <p:nvSpPr>
          <p:cNvPr id="142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9E09B87A-675B-493D-A11D-A76F4174EFA3}" type="slidenum">
              <a:rPr lang="en-US" altLang="en-US" smtClean="0">
                <a:solidFill>
                  <a:srgbClr val="000000"/>
                </a:solidFill>
                <a:latin typeface="Arial" pitchFamily="34" charset="0"/>
              </a:rPr>
              <a:pPr>
                <a:spcBef>
                  <a:spcPct val="0"/>
                </a:spcBef>
              </a:pPr>
              <a:t>35</a:t>
            </a:fld>
            <a:endParaRPr lang="en-US" altLang="en-US">
              <a:solidFill>
                <a:srgbClr val="000000"/>
              </a:solidFill>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xfrm>
            <a:off x="406400" y="696913"/>
            <a:ext cx="6197600" cy="3486150"/>
          </a:xfrm>
          <a:noFill/>
          <a:ln w="12700">
            <a:solidFill>
              <a:srgbClr val="000000"/>
            </a:solidFill>
            <a:miter lim="800000"/>
            <a:headEnd/>
            <a:tailEnd/>
          </a:ln>
        </p:spPr>
      </p:sp>
      <p:sp>
        <p:nvSpPr>
          <p:cNvPr id="34819" name="Notes Placeholder 2"/>
          <p:cNvSpPr>
            <a:spLocks noGrp="1" noChangeArrowheads="1"/>
          </p:cNvSpPr>
          <p:nvPr>
            <p:ph type="body" idx="1"/>
          </p:nvPr>
        </p:nvSpPr>
        <p:spPr>
          <a:noFill/>
          <a:ln/>
          <a:extLst>
            <a:ext uri="{91240B29-F687-4F45-9708-019B960494DF}">
              <a14:hiddenLine xmlns:a14="http://schemas.microsoft.com/office/drawing/2010/main" w="12700">
                <a:solidFill>
                  <a:srgbClr val="000000"/>
                </a:solidFill>
                <a:miter lim="800000"/>
                <a:headEnd/>
                <a:tailEnd/>
              </a14:hiddenLine>
            </a:ext>
          </a:extLst>
        </p:spPr>
        <p:txBody>
          <a:bodyPr anchor="t"/>
          <a:lstStyle/>
          <a:p>
            <a:r>
              <a:rPr lang="en-US" altLang="en-US"/>
              <a:t>Collection&lt;E&gt; The root interface in the Collection hierarchy which the List&lt;E&gt;, Queue&lt;E&gt; and Set&lt;E&gt; interfaces extend. There is no direct implementation of the Collection&lt;E&gt; interface within the JDK. </a:t>
            </a:r>
          </a:p>
          <a:p>
            <a:r>
              <a:rPr lang="en-US" altLang="en-US"/>
              <a:t>List&lt;E&gt; Interface for ordered collections of elements. </a:t>
            </a:r>
          </a:p>
          <a:p>
            <a:r>
              <a:rPr lang="en-US" altLang="en-US"/>
              <a:t>Queue&lt;E&gt; Interface for holding elements prior to processing. </a:t>
            </a:r>
          </a:p>
          <a:p>
            <a:r>
              <a:rPr lang="en-US" altLang="en-US"/>
              <a:t>Set&lt;E&gt; Interface for unique collections of elements. </a:t>
            </a:r>
          </a:p>
          <a:p>
            <a:r>
              <a:rPr lang="en-US" altLang="en-US"/>
              <a:t>ArrayList&lt;E&gt; Random access, resizable-array implementation of the List&lt;E&gt; interface that implements all optional list operations and permits all elements, including null. </a:t>
            </a:r>
          </a:p>
          <a:p>
            <a:r>
              <a:rPr lang="en-US" altLang="en-US"/>
              <a:t>Vector&lt;E&gt; Synchronized random access resizable-array implementation of the List&lt;E&gt; interface. </a:t>
            </a:r>
          </a:p>
          <a:p>
            <a:r>
              <a:rPr lang="en-US" altLang="en-US"/>
              <a:t>LinkedList&lt;E&gt; Sequential access linked implementation of the List&lt;E&gt; interface that implements all optional list operations, and permits all elements, including null. The class also implements the Queue&lt;E&gt; interface, providing first-in-first-out queue operations. </a:t>
            </a:r>
          </a:p>
          <a:p>
            <a:r>
              <a:rPr lang="en-US" altLang="en-US"/>
              <a:t>PriorityQueue&lt;E&gt; Unbounded priority queue implementation of the Queue&lt;E&gt; interface based on a priority heap that does not permit null elements. </a:t>
            </a:r>
          </a:p>
          <a:p>
            <a:r>
              <a:rPr lang="en-US" altLang="en-US"/>
              <a:t>HashSet&lt;E&gt; Implementation of the Set&lt;E&gt; interface using a HashMap instance. </a:t>
            </a:r>
          </a:p>
          <a:p>
            <a:r>
              <a:rPr lang="en-US" altLang="en-US"/>
              <a:t>LinkedHashSet&lt;E&gt; Hash table and linked list implementation of the Set&lt;E&gt; interface that implements all optional set operations and permits all elements, including null. </a:t>
            </a:r>
          </a:p>
          <a:p>
            <a:r>
              <a:rPr lang="en-US" altLang="en-US"/>
              <a:t>SortedSet&lt;E&gt; Interface for unique collections of sorted elements. </a:t>
            </a:r>
          </a:p>
          <a:p>
            <a:r>
              <a:rPr lang="en-US" altLang="en-US"/>
              <a:t>TreeSet&lt;E&gt; Implementation of the Set&lt;E&gt; interface using a TreeMap instance. </a:t>
            </a:r>
          </a:p>
          <a:p>
            <a:endParaRPr lang="en-US" altLang="en-US"/>
          </a:p>
        </p:txBody>
      </p:sp>
      <p:sp>
        <p:nvSpPr>
          <p:cNvPr id="34820" name="Slide Number Placeholder 3"/>
          <p:cNvSpPr txBox="1">
            <a:spLocks noGrp="1" noChangeArrowheads="1"/>
          </p:cNvSpPr>
          <p:nvPr/>
        </p:nvSpPr>
        <p:spPr bwMode="auto">
          <a:xfrm>
            <a:off x="3970338"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26" tIns="46113" rIns="92226" bIns="46113"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buFontTx/>
              <a:buNone/>
            </a:pPr>
            <a:fld id="{5429A56D-3223-4B0F-8B4F-40BC69937E96}" type="slidenum">
              <a:rPr lang="en-US" altLang="en-US">
                <a:solidFill>
                  <a:srgbClr val="000000"/>
                </a:solidFill>
                <a:latin typeface="Arial" panose="020B0604020202020204" pitchFamily="34" charset="0"/>
              </a:rPr>
              <a:pPr algn="r">
                <a:spcBef>
                  <a:spcPct val="0"/>
                </a:spcBef>
                <a:buFontTx/>
                <a:buNone/>
              </a:pPr>
              <a:t>40</a:t>
            </a:fld>
            <a:endParaRPr lang="en-US" altLang="en-US">
              <a:solidFill>
                <a:srgbClr val="000000"/>
              </a:solidFill>
              <a:latin typeface="Arial" panose="020B0604020202020204" pitchFamily="34" charset="0"/>
            </a:endParaRPr>
          </a:p>
        </p:txBody>
      </p:sp>
    </p:spTree>
    <p:extLst>
      <p:ext uri="{BB962C8B-B14F-4D97-AF65-F5344CB8AC3E}">
        <p14:creationId xmlns:p14="http://schemas.microsoft.com/office/powerpoint/2010/main" val="3044033972"/>
      </p:ext>
    </p:extLst>
  </p:cSld>
  <p:clrMapOvr>
    <a:overrideClrMapping bg1="lt1" tx1="dk1" bg2="lt2" tx2="dk2" accent1="accent1" accent2="accent2" accent3="accent3" accent4="accent4" accent5="accent5" accent6="accent6" hlink="hlink" folHlink="folHlink"/>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xfrm>
            <a:off x="406400" y="696913"/>
            <a:ext cx="6197600" cy="3486150"/>
          </a:xfrm>
          <a:noFill/>
          <a:ln w="12700">
            <a:solidFill>
              <a:srgbClr val="000000"/>
            </a:solidFill>
            <a:miter lim="800000"/>
            <a:headEnd/>
            <a:tailEnd/>
          </a:ln>
        </p:spPr>
      </p:sp>
      <p:sp>
        <p:nvSpPr>
          <p:cNvPr id="36867" name="Notes Placeholder 2"/>
          <p:cNvSpPr>
            <a:spLocks noGrp="1" noChangeArrowheads="1"/>
          </p:cNvSpPr>
          <p:nvPr>
            <p:ph type="body" idx="1"/>
          </p:nvPr>
        </p:nvSpPr>
        <p:spPr>
          <a:noFill/>
          <a:ln/>
          <a:extLst>
            <a:ext uri="{91240B29-F687-4F45-9708-019B960494DF}">
              <a14:hiddenLine xmlns:a14="http://schemas.microsoft.com/office/drawing/2010/main" w="12700">
                <a:solidFill>
                  <a:srgbClr val="000000"/>
                </a:solidFill>
                <a:miter lim="800000"/>
                <a:headEnd/>
                <a:tailEnd/>
              </a14:hiddenLine>
            </a:ext>
          </a:extLst>
        </p:spPr>
        <p:txBody>
          <a:bodyPr anchor="t"/>
          <a:lstStyle/>
          <a:p>
            <a:r>
              <a:rPr lang="en-US" altLang="en-US"/>
              <a:t>Map&lt;K,V&gt; The root interface in the map hierarchy which the SortedMap&lt;K,V&gt; interface extends. </a:t>
            </a:r>
          </a:p>
          <a:p>
            <a:r>
              <a:rPr lang="en-US" altLang="en-US"/>
              <a:t>HashMap&lt;K,V&gt; Hash table based implementation of the Map&lt;K,V&gt; interface that implements all optional map operations and permits all elements, including null and the null key. </a:t>
            </a:r>
          </a:p>
          <a:p>
            <a:r>
              <a:rPr lang="en-US" altLang="en-US"/>
              <a:t>LinkedHashMap&lt;K,V&gt; Hash table and linked list implementation of the Map&lt;K,V&gt; interface with predictable ordering and permits all elements, including null elements. </a:t>
            </a:r>
          </a:p>
          <a:p>
            <a:r>
              <a:rPr lang="en-US" altLang="en-US"/>
              <a:t>Hashtable&lt;K,V&gt; Hash table implementation of the Map&lt;K,V&gt; interface that doesn't allow null elements or null keys. </a:t>
            </a:r>
          </a:p>
          <a:p>
            <a:r>
              <a:rPr lang="en-US" altLang="en-US"/>
              <a:t>SortedMap&lt;K,V&gt; Interface for sorted map elements. </a:t>
            </a:r>
          </a:p>
          <a:p>
            <a:r>
              <a:rPr lang="en-US" altLang="en-US"/>
              <a:t>TreeMap&lt;K,V&gt; Random access tree based implementation of the SortedMap&lt;K,V&gt; interface. </a:t>
            </a:r>
          </a:p>
          <a:p>
            <a:endParaRPr lang="en-US" altLang="en-US"/>
          </a:p>
        </p:txBody>
      </p:sp>
      <p:sp>
        <p:nvSpPr>
          <p:cNvPr id="36868" name="Slide Number Placeholder 3"/>
          <p:cNvSpPr txBox="1">
            <a:spLocks noGrp="1" noChangeArrowheads="1"/>
          </p:cNvSpPr>
          <p:nvPr/>
        </p:nvSpPr>
        <p:spPr bwMode="auto">
          <a:xfrm>
            <a:off x="3970338"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26" tIns="46113" rIns="92226" bIns="46113"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buFontTx/>
              <a:buNone/>
            </a:pPr>
            <a:fld id="{B091E397-F8B9-4C03-9259-4C39E9CBB505}" type="slidenum">
              <a:rPr lang="en-US" altLang="en-US">
                <a:solidFill>
                  <a:srgbClr val="000000"/>
                </a:solidFill>
                <a:latin typeface="Arial" panose="020B0604020202020204" pitchFamily="34" charset="0"/>
              </a:rPr>
              <a:pPr algn="r">
                <a:spcBef>
                  <a:spcPct val="0"/>
                </a:spcBef>
                <a:buFontTx/>
                <a:buNone/>
              </a:pPr>
              <a:t>41</a:t>
            </a:fld>
            <a:endParaRPr lang="en-US" altLang="en-US">
              <a:solidFill>
                <a:srgbClr val="000000"/>
              </a:solidFill>
              <a:latin typeface="Arial" panose="020B0604020202020204" pitchFamily="34" charset="0"/>
            </a:endParaRPr>
          </a:p>
        </p:txBody>
      </p:sp>
    </p:spTree>
    <p:extLst>
      <p:ext uri="{BB962C8B-B14F-4D97-AF65-F5344CB8AC3E}">
        <p14:creationId xmlns:p14="http://schemas.microsoft.com/office/powerpoint/2010/main" val="3463856046"/>
      </p:ext>
    </p:extLst>
  </p:cSld>
  <p:clrMapOvr>
    <a:overrideClrMapping bg1="lt1" tx1="dk1" bg2="lt2" tx2="dk2" accent1="accent1" accent2="accent2" accent3="accent3" accent4="accent4" accent5="accent5" accent6="accent6" hlink="hlink" folHlink="folHlink"/>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406400" y="696913"/>
            <a:ext cx="6197600" cy="3486150"/>
          </a:xfrm>
          <a:noFill/>
          <a:ln w="12700">
            <a:solidFill>
              <a:srgbClr val="000000"/>
            </a:solidFill>
            <a:miter lim="800000"/>
            <a:headEnd/>
            <a:tailEnd/>
          </a:ln>
        </p:spPr>
      </p:sp>
      <p:sp>
        <p:nvSpPr>
          <p:cNvPr id="40963" name="Notes Placeholder 2"/>
          <p:cNvSpPr>
            <a:spLocks noGrp="1" noChangeArrowheads="1"/>
          </p:cNvSpPr>
          <p:nvPr>
            <p:ph type="body" idx="1"/>
          </p:nvPr>
        </p:nvSpPr>
        <p:spPr>
          <a:noFill/>
          <a:ln/>
          <a:extLst>
            <a:ext uri="{91240B29-F687-4F45-9708-019B960494DF}">
              <a14:hiddenLine xmlns:a14="http://schemas.microsoft.com/office/drawing/2010/main" w="12700">
                <a:solidFill>
                  <a:srgbClr val="000000"/>
                </a:solidFill>
                <a:miter lim="800000"/>
                <a:headEnd/>
                <a:tailEnd/>
              </a14:hiddenLine>
            </a:ext>
          </a:extLst>
        </p:spPr>
        <p:txBody>
          <a:bodyPr anchor="t"/>
          <a:lstStyle/>
          <a:p>
            <a:r>
              <a:rPr lang="en-US" altLang="en-US"/>
              <a:t>Iterator enables you to cycle through a collection, obtaining or removing elements. ListIterator extends Iterator to allow bidirectional traversal of a list, and the modification of elements.</a:t>
            </a:r>
          </a:p>
        </p:txBody>
      </p:sp>
      <p:sp>
        <p:nvSpPr>
          <p:cNvPr id="40964" name="Slide Number Placeholder 3"/>
          <p:cNvSpPr txBox="1">
            <a:spLocks noGrp="1" noChangeArrowheads="1"/>
          </p:cNvSpPr>
          <p:nvPr/>
        </p:nvSpPr>
        <p:spPr bwMode="auto">
          <a:xfrm>
            <a:off x="3970338"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26" tIns="46113" rIns="92226" bIns="46113"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buFontTx/>
              <a:buNone/>
            </a:pPr>
            <a:fld id="{49C921B1-7E23-4F70-8230-5A9227CC97EC}" type="slidenum">
              <a:rPr lang="en-US" altLang="en-US">
                <a:solidFill>
                  <a:srgbClr val="000000"/>
                </a:solidFill>
                <a:latin typeface="Arial" panose="020B0604020202020204" pitchFamily="34" charset="0"/>
              </a:rPr>
              <a:pPr algn="r">
                <a:spcBef>
                  <a:spcPct val="0"/>
                </a:spcBef>
                <a:buFontTx/>
                <a:buNone/>
              </a:pPr>
              <a:t>44</a:t>
            </a:fld>
            <a:endParaRPr lang="en-US" altLang="en-US">
              <a:solidFill>
                <a:srgbClr val="000000"/>
              </a:solidFill>
              <a:latin typeface="Arial" panose="020B0604020202020204" pitchFamily="34" charset="0"/>
            </a:endParaRPr>
          </a:p>
        </p:txBody>
      </p:sp>
    </p:spTree>
    <p:extLst>
      <p:ext uri="{BB962C8B-B14F-4D97-AF65-F5344CB8AC3E}">
        <p14:creationId xmlns:p14="http://schemas.microsoft.com/office/powerpoint/2010/main" val="4074290837"/>
      </p:ext>
    </p:extLst>
  </p:cSld>
  <p:clrMapOvr>
    <a:overrideClrMapping bg1="lt1" tx1="dk1" bg2="lt2" tx2="dk2" accent1="accent1" accent2="accent2" accent3="accent3" accent4="accent4" accent5="accent5" accent6="accent6" hlink="hlink" folHlink="folHlink"/>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a:t>Notes: We have some wrong here. I expect learner can correct them.</a:t>
            </a:r>
          </a:p>
          <a:p>
            <a:r>
              <a:rPr lang="en-US" dirty="0"/>
              <a:t>Exercise 1:</a:t>
            </a:r>
          </a:p>
          <a:p>
            <a:r>
              <a:rPr lang="en-US" dirty="0"/>
              <a:t>Tuan has written the code like below. But, it is showing compile time error. Can you identify what mistake he has done?</a:t>
            </a:r>
          </a:p>
          <a:p>
            <a:r>
              <a:rPr lang="en-US" dirty="0"/>
              <a:t>class X</a:t>
            </a:r>
          </a:p>
          <a:p>
            <a:r>
              <a:rPr lang="en-US" dirty="0"/>
              <a:t>{</a:t>
            </a:r>
          </a:p>
          <a:p>
            <a:r>
              <a:rPr lang="en-US" dirty="0"/>
              <a:t>    //Class X Members</a:t>
            </a:r>
          </a:p>
          <a:p>
            <a:r>
              <a:rPr lang="en-US" dirty="0"/>
              <a:t>}</a:t>
            </a:r>
          </a:p>
          <a:p>
            <a:r>
              <a:rPr lang="en-US" dirty="0"/>
              <a:t> </a:t>
            </a:r>
          </a:p>
          <a:p>
            <a:r>
              <a:rPr lang="en-US" dirty="0"/>
              <a:t>class Y</a:t>
            </a:r>
          </a:p>
          <a:p>
            <a:r>
              <a:rPr lang="en-US" dirty="0"/>
              <a:t>{</a:t>
            </a:r>
          </a:p>
          <a:p>
            <a:r>
              <a:rPr lang="en-US" dirty="0"/>
              <a:t>    //Class Y Members</a:t>
            </a:r>
          </a:p>
          <a:p>
            <a:r>
              <a:rPr lang="en-US" dirty="0"/>
              <a:t>}</a:t>
            </a:r>
          </a:p>
          <a:p>
            <a:r>
              <a:rPr lang="en-US" dirty="0"/>
              <a:t> </a:t>
            </a:r>
          </a:p>
          <a:p>
            <a:r>
              <a:rPr lang="en-US" dirty="0"/>
              <a:t>class Z extends X, Y</a:t>
            </a:r>
          </a:p>
          <a:p>
            <a:r>
              <a:rPr lang="en-US" dirty="0"/>
              <a:t>{</a:t>
            </a:r>
          </a:p>
          <a:p>
            <a:r>
              <a:rPr lang="en-US" dirty="0"/>
              <a:t>    //Class Z Members</a:t>
            </a:r>
          </a:p>
          <a:p>
            <a:r>
              <a:rPr lang="en-US" dirty="0"/>
              <a:t>}</a:t>
            </a:r>
          </a:p>
          <a:p>
            <a:endParaRPr lang="en-US" dirty="0"/>
          </a:p>
          <a:p>
            <a:r>
              <a:rPr lang="en-US" dirty="0"/>
              <a:t>Exercise 2: What will be the output of this program?</a:t>
            </a:r>
          </a:p>
          <a:p>
            <a:r>
              <a:rPr lang="en-US" dirty="0"/>
              <a:t>class A</a:t>
            </a:r>
          </a:p>
          <a:p>
            <a:r>
              <a:rPr lang="en-US" dirty="0"/>
              <a:t>{</a:t>
            </a:r>
          </a:p>
          <a:p>
            <a:r>
              <a:rPr lang="en-US" dirty="0"/>
              <a:t>    </a:t>
            </a:r>
            <a:r>
              <a:rPr lang="en-US" dirty="0" err="1"/>
              <a:t>int</a:t>
            </a:r>
            <a:r>
              <a:rPr lang="en-US" dirty="0"/>
              <a:t> </a:t>
            </a:r>
            <a:r>
              <a:rPr lang="en-US" dirty="0" err="1"/>
              <a:t>i</a:t>
            </a:r>
            <a:r>
              <a:rPr lang="en-US" dirty="0"/>
              <a:t> = 10;</a:t>
            </a:r>
          </a:p>
          <a:p>
            <a:r>
              <a:rPr lang="en-US" dirty="0"/>
              <a:t>}</a:t>
            </a:r>
          </a:p>
          <a:p>
            <a:r>
              <a:rPr lang="en-US" dirty="0"/>
              <a:t> </a:t>
            </a:r>
          </a:p>
          <a:p>
            <a:r>
              <a:rPr lang="en-US" dirty="0"/>
              <a:t>class B extends A</a:t>
            </a:r>
          </a:p>
          <a:p>
            <a:r>
              <a:rPr lang="en-US" dirty="0"/>
              <a:t>{</a:t>
            </a:r>
          </a:p>
          <a:p>
            <a:r>
              <a:rPr lang="en-US" dirty="0"/>
              <a:t>    </a:t>
            </a:r>
            <a:r>
              <a:rPr lang="en-US" dirty="0" err="1"/>
              <a:t>int</a:t>
            </a:r>
            <a:r>
              <a:rPr lang="en-US" dirty="0"/>
              <a:t> </a:t>
            </a:r>
            <a:r>
              <a:rPr lang="en-US" dirty="0" err="1"/>
              <a:t>i</a:t>
            </a:r>
            <a:r>
              <a:rPr lang="en-US" dirty="0"/>
              <a:t> = 20;</a:t>
            </a:r>
          </a:p>
          <a:p>
            <a:r>
              <a:rPr lang="en-US" dirty="0"/>
              <a:t>}</a:t>
            </a:r>
          </a:p>
          <a:p>
            <a:r>
              <a:rPr lang="en-US" dirty="0"/>
              <a:t> </a:t>
            </a:r>
          </a:p>
          <a:p>
            <a:r>
              <a:rPr lang="en-US" dirty="0"/>
              <a:t>public class </a:t>
            </a:r>
            <a:r>
              <a:rPr lang="en-US" dirty="0" err="1"/>
              <a:t>MainClass</a:t>
            </a:r>
            <a:endParaRPr lang="en-US" dirty="0"/>
          </a:p>
          <a:p>
            <a:r>
              <a:rPr lang="en-US" dirty="0"/>
              <a:t>{</a:t>
            </a:r>
          </a:p>
          <a:p>
            <a:r>
              <a:rPr lang="en-US" dirty="0"/>
              <a:t>    public static void main(String[] </a:t>
            </a:r>
            <a:r>
              <a:rPr lang="en-US" dirty="0" err="1"/>
              <a:t>args</a:t>
            </a:r>
            <a:r>
              <a:rPr lang="en-US" dirty="0"/>
              <a:t>)</a:t>
            </a:r>
          </a:p>
          <a:p>
            <a:r>
              <a:rPr lang="en-US" dirty="0"/>
              <a:t>    {</a:t>
            </a:r>
          </a:p>
          <a:p>
            <a:r>
              <a:rPr lang="en-US" dirty="0"/>
              <a:t>        A </a:t>
            </a:r>
            <a:r>
              <a:rPr lang="en-US" dirty="0" err="1"/>
              <a:t>a</a:t>
            </a:r>
            <a:r>
              <a:rPr lang="en-US" dirty="0"/>
              <a:t> = new B();</a:t>
            </a:r>
          </a:p>
          <a:p>
            <a:r>
              <a:rPr lang="en-US" dirty="0"/>
              <a:t> </a:t>
            </a:r>
          </a:p>
          <a:p>
            <a:r>
              <a:rPr lang="en-US" dirty="0"/>
              <a:t>        </a:t>
            </a:r>
            <a:r>
              <a:rPr lang="en-US" dirty="0" err="1"/>
              <a:t>System.out.println</a:t>
            </a:r>
            <a:r>
              <a:rPr lang="en-US" dirty="0"/>
              <a:t>(</a:t>
            </a:r>
            <a:r>
              <a:rPr lang="en-US" dirty="0" err="1"/>
              <a:t>a.i</a:t>
            </a:r>
            <a:r>
              <a:rPr lang="en-US" dirty="0"/>
              <a:t>);</a:t>
            </a:r>
          </a:p>
          <a:p>
            <a:r>
              <a:rPr lang="en-US" dirty="0"/>
              <a:t>    }</a:t>
            </a:r>
          </a:p>
          <a:p>
            <a:r>
              <a:rPr lang="en-US" dirty="0"/>
              <a:t>}</a:t>
            </a:r>
          </a:p>
          <a:p>
            <a:endParaRPr lang="en-US" dirty="0"/>
          </a:p>
          <a:p>
            <a:r>
              <a:rPr lang="en-US" dirty="0"/>
              <a:t>Exercise 3:What will be the output of the below program?</a:t>
            </a:r>
          </a:p>
          <a:p>
            <a:r>
              <a:rPr lang="en-US" dirty="0"/>
              <a:t>class A</a:t>
            </a:r>
          </a:p>
          <a:p>
            <a:r>
              <a:rPr lang="en-US" dirty="0"/>
              <a:t>{</a:t>
            </a:r>
          </a:p>
          <a:p>
            <a:r>
              <a:rPr lang="en-US" dirty="0"/>
              <a:t>    static {</a:t>
            </a:r>
          </a:p>
          <a:p>
            <a:r>
              <a:rPr lang="en-US" dirty="0"/>
              <a:t>        </a:t>
            </a:r>
            <a:r>
              <a:rPr lang="en-US" dirty="0" err="1"/>
              <a:t>System.out.println</a:t>
            </a:r>
            <a:r>
              <a:rPr lang="en-US" dirty="0"/>
              <a:t>(1);</a:t>
            </a:r>
          </a:p>
          <a:p>
            <a:r>
              <a:rPr lang="en-US" dirty="0"/>
              <a:t>    }</a:t>
            </a:r>
          </a:p>
          <a:p>
            <a:r>
              <a:rPr lang="en-US" dirty="0"/>
              <a:t>}</a:t>
            </a:r>
          </a:p>
          <a:p>
            <a:r>
              <a:rPr lang="en-US" dirty="0"/>
              <a:t> </a:t>
            </a:r>
          </a:p>
          <a:p>
            <a:r>
              <a:rPr lang="en-US" dirty="0"/>
              <a:t>class B extends A</a:t>
            </a:r>
          </a:p>
          <a:p>
            <a:r>
              <a:rPr lang="en-US" dirty="0"/>
              <a:t>{</a:t>
            </a:r>
          </a:p>
          <a:p>
            <a:r>
              <a:rPr lang="en-US" dirty="0"/>
              <a:t>    static {</a:t>
            </a:r>
          </a:p>
          <a:p>
            <a:r>
              <a:rPr lang="en-US" dirty="0"/>
              <a:t>        </a:t>
            </a:r>
            <a:r>
              <a:rPr lang="en-US" dirty="0" err="1"/>
              <a:t>System.out.println</a:t>
            </a:r>
            <a:r>
              <a:rPr lang="en-US" dirty="0"/>
              <a:t>(2);</a:t>
            </a:r>
          </a:p>
          <a:p>
            <a:r>
              <a:rPr lang="en-US" dirty="0"/>
              <a:t>    }</a:t>
            </a:r>
          </a:p>
          <a:p>
            <a:r>
              <a:rPr lang="en-US" dirty="0"/>
              <a:t>}</a:t>
            </a:r>
          </a:p>
          <a:p>
            <a:r>
              <a:rPr lang="en-US" dirty="0"/>
              <a:t> </a:t>
            </a:r>
          </a:p>
          <a:p>
            <a:r>
              <a:rPr lang="en-US" dirty="0"/>
              <a:t>class C extends B</a:t>
            </a:r>
          </a:p>
          <a:p>
            <a:r>
              <a:rPr lang="en-US" dirty="0"/>
              <a:t>{</a:t>
            </a:r>
          </a:p>
          <a:p>
            <a:r>
              <a:rPr lang="en-US" dirty="0"/>
              <a:t> public C(String b){</a:t>
            </a:r>
          </a:p>
          <a:p>
            <a:r>
              <a:rPr lang="en-US" dirty="0"/>
              <a:t> }</a:t>
            </a:r>
          </a:p>
          <a:p>
            <a:r>
              <a:rPr lang="en-US" dirty="0"/>
              <a:t>    static {</a:t>
            </a:r>
          </a:p>
          <a:p>
            <a:r>
              <a:rPr lang="en-US" dirty="0"/>
              <a:t>        </a:t>
            </a:r>
            <a:r>
              <a:rPr lang="en-US" dirty="0" err="1"/>
              <a:t>System.out.println</a:t>
            </a:r>
            <a:r>
              <a:rPr lang="en-US" dirty="0"/>
              <a:t>(3);</a:t>
            </a:r>
          </a:p>
          <a:p>
            <a:r>
              <a:rPr lang="en-US" dirty="0"/>
              <a:t>    }</a:t>
            </a:r>
          </a:p>
          <a:p>
            <a:r>
              <a:rPr lang="en-US" dirty="0"/>
              <a:t>}</a:t>
            </a:r>
          </a:p>
          <a:p>
            <a:r>
              <a:rPr lang="en-US" dirty="0"/>
              <a:t> </a:t>
            </a:r>
          </a:p>
          <a:p>
            <a:r>
              <a:rPr lang="en-US" dirty="0"/>
              <a:t> </a:t>
            </a:r>
          </a:p>
          <a:p>
            <a:r>
              <a:rPr lang="en-US" dirty="0"/>
              <a:t>public class </a:t>
            </a:r>
            <a:r>
              <a:rPr lang="en-US" dirty="0" err="1"/>
              <a:t>MainClass</a:t>
            </a:r>
            <a:endParaRPr lang="en-US" dirty="0"/>
          </a:p>
          <a:p>
            <a:r>
              <a:rPr lang="en-US" dirty="0"/>
              <a:t>{</a:t>
            </a:r>
          </a:p>
          <a:p>
            <a:r>
              <a:rPr lang="en-US" dirty="0"/>
              <a:t>    public static void main(String[] </a:t>
            </a:r>
            <a:r>
              <a:rPr lang="en-US" dirty="0" err="1"/>
              <a:t>args</a:t>
            </a:r>
            <a:r>
              <a:rPr lang="en-US" dirty="0"/>
              <a:t>)</a:t>
            </a:r>
          </a:p>
          <a:p>
            <a:r>
              <a:rPr lang="en-US" dirty="0"/>
              <a:t>    {</a:t>
            </a:r>
          </a:p>
          <a:p>
            <a:r>
              <a:rPr lang="en-US" dirty="0"/>
              <a:t>        C </a:t>
            </a:r>
            <a:r>
              <a:rPr lang="en-US" dirty="0" err="1"/>
              <a:t>c</a:t>
            </a:r>
            <a:r>
              <a:rPr lang="en-US" dirty="0"/>
              <a:t> = new C();</a:t>
            </a:r>
          </a:p>
          <a:p>
            <a:r>
              <a:rPr lang="en-US" dirty="0"/>
              <a:t>		c = new C();</a:t>
            </a:r>
          </a:p>
          <a:p>
            <a:r>
              <a:rPr lang="en-US" dirty="0"/>
              <a:t>		c = new C();</a:t>
            </a:r>
          </a:p>
          <a:p>
            <a:r>
              <a:rPr lang="en-US" dirty="0"/>
              <a:t>    }</a:t>
            </a:r>
          </a:p>
          <a:p>
            <a:r>
              <a:rPr lang="en-US" dirty="0"/>
              <a:t>}</a:t>
            </a:r>
          </a:p>
          <a:p>
            <a:r>
              <a:rPr lang="en-US" dirty="0"/>
              <a:t>Exercise 4: Example about pass value in java</a:t>
            </a:r>
          </a:p>
          <a:p>
            <a:r>
              <a:rPr lang="en-US" dirty="0"/>
              <a:t>public class Student</a:t>
            </a:r>
          </a:p>
          <a:p>
            <a:r>
              <a:rPr lang="en-US" dirty="0"/>
              <a:t>{</a:t>
            </a:r>
          </a:p>
          <a:p>
            <a:r>
              <a:rPr lang="en-US" dirty="0"/>
              <a:t>	public String name;</a:t>
            </a:r>
          </a:p>
          <a:p>
            <a:r>
              <a:rPr lang="en-US" dirty="0"/>
              <a:t>	public </a:t>
            </a:r>
            <a:r>
              <a:rPr lang="en-US" dirty="0" err="1"/>
              <a:t>int</a:t>
            </a:r>
            <a:r>
              <a:rPr lang="en-US" dirty="0"/>
              <a:t> age;</a:t>
            </a:r>
          </a:p>
          <a:p>
            <a:r>
              <a:rPr lang="en-US" dirty="0"/>
              <a:t>	public static </a:t>
            </a:r>
            <a:r>
              <a:rPr lang="en-US" dirty="0" err="1"/>
              <a:t>replaceObject</a:t>
            </a:r>
            <a:r>
              <a:rPr lang="en-US" dirty="0"/>
              <a:t>(Student </a:t>
            </a:r>
            <a:r>
              <a:rPr lang="en-US" dirty="0" err="1"/>
              <a:t>needReplace</a:t>
            </a:r>
            <a:r>
              <a:rPr lang="en-US" dirty="0"/>
              <a:t>){</a:t>
            </a:r>
          </a:p>
          <a:p>
            <a:r>
              <a:rPr lang="en-US" dirty="0"/>
              <a:t>	 </a:t>
            </a:r>
            <a:r>
              <a:rPr lang="en-US" dirty="0" err="1"/>
              <a:t>needReplace</a:t>
            </a:r>
            <a:r>
              <a:rPr lang="en-US" dirty="0"/>
              <a:t> = new Student();</a:t>
            </a:r>
          </a:p>
          <a:p>
            <a:r>
              <a:rPr lang="en-US" dirty="0"/>
              <a:t>	 needReplace.name = "Replace";</a:t>
            </a:r>
          </a:p>
          <a:p>
            <a:r>
              <a:rPr lang="en-US" dirty="0"/>
              <a:t>	 </a:t>
            </a:r>
            <a:r>
              <a:rPr lang="en-US" dirty="0" err="1"/>
              <a:t>needReplace.age</a:t>
            </a:r>
            <a:r>
              <a:rPr lang="en-US" dirty="0"/>
              <a:t> = age;</a:t>
            </a:r>
          </a:p>
          <a:p>
            <a:r>
              <a:rPr lang="en-US" dirty="0"/>
              <a:t>	 return </a:t>
            </a:r>
            <a:r>
              <a:rPr lang="en-US" dirty="0" err="1"/>
              <a:t>needReplace</a:t>
            </a:r>
            <a:r>
              <a:rPr lang="en-US" dirty="0"/>
              <a:t>;</a:t>
            </a:r>
          </a:p>
          <a:p>
            <a:r>
              <a:rPr lang="en-US" dirty="0"/>
              <a:t>	}</a:t>
            </a:r>
          </a:p>
          <a:p>
            <a:r>
              <a:rPr lang="en-US" dirty="0"/>
              <a:t>    public static void main(String[] </a:t>
            </a:r>
            <a:r>
              <a:rPr lang="en-US" dirty="0" err="1"/>
              <a:t>args</a:t>
            </a:r>
            <a:r>
              <a:rPr lang="en-US" dirty="0"/>
              <a:t>)</a:t>
            </a:r>
          </a:p>
          <a:p>
            <a:r>
              <a:rPr lang="en-US" dirty="0"/>
              <a:t>    {</a:t>
            </a:r>
          </a:p>
          <a:p>
            <a:r>
              <a:rPr lang="en-US" dirty="0"/>
              <a:t>		Student </a:t>
            </a:r>
            <a:r>
              <a:rPr lang="en-US" dirty="0" err="1"/>
              <a:t>hoan</a:t>
            </a:r>
            <a:r>
              <a:rPr lang="en-US" dirty="0"/>
              <a:t> = new Student();</a:t>
            </a:r>
          </a:p>
          <a:p>
            <a:r>
              <a:rPr lang="en-US" dirty="0"/>
              <a:t>		Student </a:t>
            </a:r>
            <a:r>
              <a:rPr lang="en-US" dirty="0" err="1"/>
              <a:t>tuan</a:t>
            </a:r>
            <a:r>
              <a:rPr lang="en-US" dirty="0"/>
              <a:t> = new Student();</a:t>
            </a:r>
          </a:p>
          <a:p>
            <a:r>
              <a:rPr lang="en-US" dirty="0"/>
              <a:t>		hoan.name = "Hoan";</a:t>
            </a:r>
          </a:p>
          <a:p>
            <a:r>
              <a:rPr lang="en-US" dirty="0"/>
              <a:t>		</a:t>
            </a:r>
            <a:r>
              <a:rPr lang="en-US" dirty="0" err="1"/>
              <a:t>hoan.age</a:t>
            </a:r>
            <a:r>
              <a:rPr lang="en-US" dirty="0"/>
              <a:t> = 41;</a:t>
            </a:r>
          </a:p>
          <a:p>
            <a:r>
              <a:rPr lang="en-US" dirty="0"/>
              <a:t>		</a:t>
            </a:r>
            <a:r>
              <a:rPr lang="en-US" dirty="0" err="1"/>
              <a:t>tuan</a:t>
            </a:r>
            <a:r>
              <a:rPr lang="en-US" dirty="0"/>
              <a:t> = </a:t>
            </a:r>
            <a:r>
              <a:rPr lang="en-US" dirty="0" err="1"/>
              <a:t>hoan</a:t>
            </a:r>
            <a:r>
              <a:rPr lang="en-US" dirty="0"/>
              <a:t>;</a:t>
            </a:r>
          </a:p>
          <a:p>
            <a:r>
              <a:rPr lang="en-US" dirty="0"/>
              <a:t>		</a:t>
            </a:r>
            <a:r>
              <a:rPr lang="en-US" dirty="0" err="1"/>
              <a:t>hoan</a:t>
            </a:r>
            <a:r>
              <a:rPr lang="en-US" dirty="0"/>
              <a:t> = </a:t>
            </a:r>
            <a:r>
              <a:rPr lang="en-US" dirty="0" err="1"/>
              <a:t>replaceObject</a:t>
            </a:r>
            <a:r>
              <a:rPr lang="en-US" dirty="0"/>
              <a:t>(</a:t>
            </a:r>
            <a:r>
              <a:rPr lang="en-US" dirty="0" err="1"/>
              <a:t>hoan</a:t>
            </a:r>
            <a:r>
              <a:rPr lang="en-US" dirty="0"/>
              <a:t>);</a:t>
            </a:r>
          </a:p>
          <a:p>
            <a:r>
              <a:rPr lang="en-US" dirty="0"/>
              <a:t>		</a:t>
            </a:r>
          </a:p>
          <a:p>
            <a:r>
              <a:rPr lang="en-US" dirty="0"/>
              <a:t>        </a:t>
            </a:r>
            <a:r>
              <a:rPr lang="en-US" dirty="0" err="1"/>
              <a:t>System.out.println</a:t>
            </a:r>
            <a:r>
              <a:rPr lang="en-US" dirty="0"/>
              <a:t>("Hoan name: "+hoan.name);</a:t>
            </a:r>
          </a:p>
          <a:p>
            <a:r>
              <a:rPr lang="en-US" dirty="0"/>
              <a:t>		</a:t>
            </a:r>
            <a:r>
              <a:rPr lang="en-US" dirty="0" err="1"/>
              <a:t>System.out.println</a:t>
            </a:r>
            <a:r>
              <a:rPr lang="en-US" dirty="0"/>
              <a:t>("Tuan name: "+tuan.name);</a:t>
            </a:r>
          </a:p>
          <a:p>
            <a:r>
              <a:rPr lang="en-US" dirty="0"/>
              <a:t>    }</a:t>
            </a:r>
          </a:p>
          <a:p>
            <a:r>
              <a:rPr lang="en-US" dirty="0"/>
              <a:t>}</a:t>
            </a:r>
          </a:p>
          <a:p>
            <a:endParaRPr lang="en-US" dirty="0"/>
          </a:p>
          <a:p>
            <a:endParaRPr lang="en-US" dirty="0"/>
          </a:p>
          <a:p>
            <a:r>
              <a:rPr lang="en-US" dirty="0"/>
              <a:t>Exercise 5: Use </a:t>
            </a:r>
            <a:r>
              <a:rPr lang="en-US" dirty="0" err="1"/>
              <a:t>ArrayList</a:t>
            </a:r>
            <a:endParaRPr lang="en-US" dirty="0"/>
          </a:p>
          <a:p>
            <a:r>
              <a:rPr lang="en-US" dirty="0"/>
              <a:t>public class </a:t>
            </a:r>
            <a:r>
              <a:rPr lang="en-US" dirty="0" err="1"/>
              <a:t>MainClass</a:t>
            </a:r>
            <a:endParaRPr lang="en-US" dirty="0"/>
          </a:p>
          <a:p>
            <a:r>
              <a:rPr lang="en-US" dirty="0"/>
              <a:t>{</a:t>
            </a:r>
          </a:p>
          <a:p>
            <a:r>
              <a:rPr lang="en-US" dirty="0"/>
              <a:t>    public static void main(String[] </a:t>
            </a:r>
            <a:r>
              <a:rPr lang="en-US" dirty="0" err="1"/>
              <a:t>args</a:t>
            </a:r>
            <a:r>
              <a:rPr lang="en-US" dirty="0"/>
              <a:t>)</a:t>
            </a:r>
          </a:p>
          <a:p>
            <a:r>
              <a:rPr lang="en-US" dirty="0"/>
              <a:t>    {</a:t>
            </a:r>
          </a:p>
          <a:p>
            <a:r>
              <a:rPr lang="en-US" dirty="0"/>
              <a:t>        List a = new </a:t>
            </a:r>
            <a:r>
              <a:rPr lang="en-US" dirty="0" err="1"/>
              <a:t>ArrayList</a:t>
            </a:r>
            <a:r>
              <a:rPr lang="en-US" dirty="0"/>
              <a:t>();</a:t>
            </a:r>
          </a:p>
          <a:p>
            <a:r>
              <a:rPr lang="en-US" dirty="0"/>
              <a:t>        </a:t>
            </a:r>
            <a:r>
              <a:rPr lang="en-US" dirty="0" err="1"/>
              <a:t>a.add</a:t>
            </a:r>
            <a:r>
              <a:rPr lang="en-US" dirty="0"/>
              <a:t>("Hello All");</a:t>
            </a:r>
          </a:p>
          <a:p>
            <a:r>
              <a:rPr lang="en-US" dirty="0"/>
              <a:t>        </a:t>
            </a:r>
            <a:r>
              <a:rPr lang="en-US" dirty="0" err="1"/>
              <a:t>a.add</a:t>
            </a:r>
            <a:r>
              <a:rPr lang="en-US" dirty="0"/>
              <a:t>("Hello World"); </a:t>
            </a:r>
          </a:p>
          <a:p>
            <a:r>
              <a:rPr lang="en-US" dirty="0"/>
              <a:t>        </a:t>
            </a:r>
            <a:r>
              <a:rPr lang="en-US" dirty="0" err="1"/>
              <a:t>a.add</a:t>
            </a:r>
            <a:r>
              <a:rPr lang="en-US" dirty="0"/>
              <a:t>(new Integer(7));</a:t>
            </a:r>
          </a:p>
          <a:p>
            <a:r>
              <a:rPr lang="en-US" dirty="0"/>
              <a:t>        </a:t>
            </a:r>
            <a:r>
              <a:rPr lang="en-US" dirty="0" err="1"/>
              <a:t>a.add</a:t>
            </a:r>
            <a:r>
              <a:rPr lang="en-US" dirty="0"/>
              <a:t>(new Integer(1));</a:t>
            </a:r>
          </a:p>
          <a:p>
            <a:r>
              <a:rPr lang="en-US" dirty="0"/>
              <a:t>        </a:t>
            </a:r>
            <a:r>
              <a:rPr lang="en-US" dirty="0" err="1"/>
              <a:t>a.add</a:t>
            </a:r>
            <a:r>
              <a:rPr lang="en-US" dirty="0"/>
              <a:t>(new Integer(3));</a:t>
            </a:r>
          </a:p>
          <a:p>
            <a:r>
              <a:rPr lang="en-US" dirty="0"/>
              <a:t>        </a:t>
            </a:r>
            <a:r>
              <a:rPr lang="en-US" dirty="0" err="1"/>
              <a:t>a.add</a:t>
            </a:r>
            <a:r>
              <a:rPr lang="en-US" dirty="0"/>
              <a:t>(new Integer(7));</a:t>
            </a:r>
          </a:p>
          <a:p>
            <a:r>
              <a:rPr lang="en-US" dirty="0"/>
              <a:t>        </a:t>
            </a:r>
            <a:r>
              <a:rPr lang="en-US" dirty="0" err="1"/>
              <a:t>a.add</a:t>
            </a:r>
            <a:r>
              <a:rPr lang="en-US" dirty="0"/>
              <a:t>(new Integer(1));</a:t>
            </a:r>
          </a:p>
          <a:p>
            <a:r>
              <a:rPr lang="en-US" dirty="0"/>
              <a:t>    }</a:t>
            </a:r>
          </a:p>
          <a:p>
            <a:r>
              <a:rPr lang="en-US" dirty="0"/>
              <a:t>}</a:t>
            </a:r>
          </a:p>
          <a:p>
            <a:r>
              <a:rPr lang="en-US" dirty="0"/>
              <a:t> </a:t>
            </a:r>
          </a:p>
          <a:p>
            <a:r>
              <a:rPr lang="en-US" dirty="0"/>
              <a:t>Q1: How to print all data?</a:t>
            </a:r>
          </a:p>
          <a:p>
            <a:r>
              <a:rPr lang="en-US" dirty="0"/>
              <a:t>Q2: What are values display?</a:t>
            </a:r>
          </a:p>
          <a:p>
            <a:r>
              <a:rPr lang="en-US" dirty="0"/>
              <a:t>Q3: How to print only Integer data?</a:t>
            </a:r>
          </a:p>
          <a:p>
            <a:r>
              <a:rPr lang="en-US" dirty="0"/>
              <a:t>Q4: How to allow only Integer type to add in list?</a:t>
            </a:r>
          </a:p>
          <a:p>
            <a:r>
              <a:rPr lang="en-US" dirty="0"/>
              <a:t> List&lt;Integer&gt; a = new </a:t>
            </a:r>
            <a:r>
              <a:rPr lang="en-US" dirty="0" err="1"/>
              <a:t>ArrayList</a:t>
            </a:r>
            <a:r>
              <a:rPr lang="en-US" dirty="0"/>
              <a:t>&lt;Integer&gt;();</a:t>
            </a:r>
          </a:p>
          <a:p>
            <a:endParaRPr lang="en-US" dirty="0"/>
          </a:p>
          <a:p>
            <a:r>
              <a:rPr lang="en-US" dirty="0"/>
              <a:t>Exercise 6: Use </a:t>
            </a:r>
            <a:r>
              <a:rPr lang="en-US" dirty="0" err="1"/>
              <a:t>TreeSet</a:t>
            </a:r>
            <a:endParaRPr lang="en-US" dirty="0"/>
          </a:p>
          <a:p>
            <a:r>
              <a:rPr lang="en-US" dirty="0"/>
              <a:t>public class </a:t>
            </a:r>
            <a:r>
              <a:rPr lang="en-US" dirty="0" err="1"/>
              <a:t>MainClass</a:t>
            </a:r>
            <a:endParaRPr lang="en-US" dirty="0"/>
          </a:p>
          <a:p>
            <a:r>
              <a:rPr lang="en-US" dirty="0"/>
              <a:t>{</a:t>
            </a:r>
          </a:p>
          <a:p>
            <a:r>
              <a:rPr lang="en-US" dirty="0"/>
              <a:t>    public static void main(String[] </a:t>
            </a:r>
            <a:r>
              <a:rPr lang="en-US" dirty="0" err="1"/>
              <a:t>args</a:t>
            </a:r>
            <a:r>
              <a:rPr lang="en-US" dirty="0"/>
              <a:t>)</a:t>
            </a:r>
          </a:p>
          <a:p>
            <a:r>
              <a:rPr lang="en-US" dirty="0"/>
              <a:t>    {</a:t>
            </a:r>
          </a:p>
          <a:p>
            <a:r>
              <a:rPr lang="en-US" dirty="0"/>
              <a:t>        List a = new </a:t>
            </a:r>
            <a:r>
              <a:rPr lang="en-US" dirty="0" err="1"/>
              <a:t>TreeSet</a:t>
            </a:r>
            <a:r>
              <a:rPr lang="en-US" dirty="0"/>
              <a:t>();</a:t>
            </a:r>
          </a:p>
          <a:p>
            <a:r>
              <a:rPr lang="en-US" dirty="0"/>
              <a:t>        </a:t>
            </a:r>
            <a:r>
              <a:rPr lang="en-US" dirty="0" err="1"/>
              <a:t>a.add</a:t>
            </a:r>
            <a:r>
              <a:rPr lang="en-US" dirty="0"/>
              <a:t>("Hello All");</a:t>
            </a:r>
          </a:p>
          <a:p>
            <a:r>
              <a:rPr lang="en-US" dirty="0"/>
              <a:t>        </a:t>
            </a:r>
            <a:r>
              <a:rPr lang="en-US" dirty="0" err="1"/>
              <a:t>a.add</a:t>
            </a:r>
            <a:r>
              <a:rPr lang="en-US" dirty="0"/>
              <a:t>("Hello World"); </a:t>
            </a:r>
          </a:p>
          <a:p>
            <a:r>
              <a:rPr lang="en-US" dirty="0"/>
              <a:t>        </a:t>
            </a:r>
            <a:r>
              <a:rPr lang="en-US" dirty="0" err="1"/>
              <a:t>a.add</a:t>
            </a:r>
            <a:r>
              <a:rPr lang="en-US" dirty="0"/>
              <a:t>(new Integer(7));</a:t>
            </a:r>
          </a:p>
          <a:p>
            <a:r>
              <a:rPr lang="en-US" dirty="0"/>
              <a:t>        </a:t>
            </a:r>
            <a:r>
              <a:rPr lang="en-US" dirty="0" err="1"/>
              <a:t>a.add</a:t>
            </a:r>
            <a:r>
              <a:rPr lang="en-US" dirty="0"/>
              <a:t>(new Integer(1));</a:t>
            </a:r>
          </a:p>
          <a:p>
            <a:r>
              <a:rPr lang="en-US" dirty="0"/>
              <a:t>        </a:t>
            </a:r>
            <a:r>
              <a:rPr lang="en-US" dirty="0" err="1"/>
              <a:t>a.add</a:t>
            </a:r>
            <a:r>
              <a:rPr lang="en-US" dirty="0"/>
              <a:t>(new Integer(3));</a:t>
            </a:r>
          </a:p>
          <a:p>
            <a:r>
              <a:rPr lang="en-US" dirty="0"/>
              <a:t>        </a:t>
            </a:r>
            <a:r>
              <a:rPr lang="en-US" dirty="0" err="1"/>
              <a:t>a.add</a:t>
            </a:r>
            <a:r>
              <a:rPr lang="en-US" dirty="0"/>
              <a:t>(new Integer(7));</a:t>
            </a:r>
          </a:p>
          <a:p>
            <a:r>
              <a:rPr lang="en-US" dirty="0"/>
              <a:t>        </a:t>
            </a:r>
            <a:r>
              <a:rPr lang="en-US" dirty="0" err="1"/>
              <a:t>a.add</a:t>
            </a:r>
            <a:r>
              <a:rPr lang="en-US" dirty="0"/>
              <a:t>(new Integer(1));</a:t>
            </a:r>
          </a:p>
          <a:p>
            <a:r>
              <a:rPr lang="en-US" dirty="0"/>
              <a:t>    }</a:t>
            </a:r>
          </a:p>
          <a:p>
            <a:r>
              <a:rPr lang="en-US" dirty="0"/>
              <a:t>}</a:t>
            </a:r>
          </a:p>
          <a:p>
            <a:r>
              <a:rPr lang="en-US" dirty="0"/>
              <a:t>Q1: How to print all data?</a:t>
            </a:r>
          </a:p>
          <a:p>
            <a:r>
              <a:rPr lang="en-US" dirty="0"/>
              <a:t>Q2: What are values display?</a:t>
            </a:r>
          </a:p>
          <a:p>
            <a:r>
              <a:rPr lang="en-US" dirty="0"/>
              <a:t>Q3: How to print only Integer data?</a:t>
            </a:r>
          </a:p>
          <a:p>
            <a:r>
              <a:rPr lang="en-US" dirty="0"/>
              <a:t>Q4: How to allow only Integer type to add in Set?</a:t>
            </a:r>
          </a:p>
          <a:p>
            <a:endParaRPr lang="en-US" dirty="0"/>
          </a:p>
          <a:p>
            <a:r>
              <a:rPr lang="en-US" dirty="0"/>
              <a:t>	Iterator its = </a:t>
            </a:r>
            <a:r>
              <a:rPr lang="en-US" dirty="0" err="1"/>
              <a:t>a.iterator</a:t>
            </a:r>
            <a:r>
              <a:rPr lang="en-US" dirty="0"/>
              <a:t>();</a:t>
            </a:r>
          </a:p>
          <a:p>
            <a:r>
              <a:rPr lang="en-US" dirty="0"/>
              <a:t>   while(</a:t>
            </a:r>
            <a:r>
              <a:rPr lang="en-US" dirty="0" err="1"/>
              <a:t>its.hasNext</a:t>
            </a:r>
            <a:r>
              <a:rPr lang="en-US" dirty="0"/>
              <a:t>()) {</a:t>
            </a:r>
          </a:p>
          <a:p>
            <a:r>
              <a:rPr lang="en-US" dirty="0"/>
              <a:t>		Object </a:t>
            </a:r>
            <a:r>
              <a:rPr lang="en-US" dirty="0" err="1"/>
              <a:t>obj</a:t>
            </a:r>
            <a:r>
              <a:rPr lang="en-US" dirty="0"/>
              <a:t> = </a:t>
            </a:r>
            <a:r>
              <a:rPr lang="en-US" dirty="0" err="1"/>
              <a:t>its.next</a:t>
            </a:r>
            <a:r>
              <a:rPr lang="en-US" dirty="0"/>
              <a:t>();</a:t>
            </a:r>
          </a:p>
          <a:p>
            <a:r>
              <a:rPr lang="en-US" dirty="0"/>
              <a:t>	   if(</a:t>
            </a:r>
            <a:r>
              <a:rPr lang="en-US" dirty="0" err="1"/>
              <a:t>obj</a:t>
            </a:r>
            <a:r>
              <a:rPr lang="en-US" dirty="0"/>
              <a:t> </a:t>
            </a:r>
            <a:r>
              <a:rPr lang="en-US" dirty="0" err="1"/>
              <a:t>instanceof</a:t>
            </a:r>
            <a:r>
              <a:rPr lang="en-US" dirty="0"/>
              <a:t> Integer ){</a:t>
            </a:r>
          </a:p>
          <a:p>
            <a:r>
              <a:rPr lang="en-US" dirty="0"/>
              <a:t>		</a:t>
            </a:r>
            <a:r>
              <a:rPr lang="en-US" dirty="0" err="1"/>
              <a:t>System.out.println</a:t>
            </a:r>
            <a:r>
              <a:rPr lang="en-US" dirty="0"/>
              <a:t>(</a:t>
            </a:r>
            <a:r>
              <a:rPr lang="en-US" dirty="0" err="1"/>
              <a:t>obj</a:t>
            </a:r>
            <a:r>
              <a:rPr lang="en-US" dirty="0"/>
              <a:t>);</a:t>
            </a:r>
          </a:p>
          <a:p>
            <a:r>
              <a:rPr lang="en-US" dirty="0"/>
              <a:t>		}</a:t>
            </a:r>
          </a:p>
          <a:p>
            <a:r>
              <a:rPr lang="en-US" dirty="0"/>
              <a:t>	}</a:t>
            </a:r>
          </a:p>
          <a:p>
            <a:endParaRPr lang="en-US" dirty="0"/>
          </a:p>
          <a:p>
            <a:r>
              <a:rPr lang="en-US" dirty="0"/>
              <a:t>Exercise 7: Use </a:t>
            </a:r>
            <a:r>
              <a:rPr lang="en-US" dirty="0" err="1"/>
              <a:t>HashMap</a:t>
            </a:r>
            <a:endParaRPr lang="en-US" dirty="0"/>
          </a:p>
          <a:p>
            <a:r>
              <a:rPr lang="en-US" dirty="0"/>
              <a:t>public class </a:t>
            </a:r>
            <a:r>
              <a:rPr lang="en-US" dirty="0" err="1"/>
              <a:t>MainClass</a:t>
            </a:r>
            <a:endParaRPr lang="en-US" dirty="0"/>
          </a:p>
          <a:p>
            <a:r>
              <a:rPr lang="en-US" dirty="0"/>
              <a:t>{</a:t>
            </a:r>
          </a:p>
          <a:p>
            <a:r>
              <a:rPr lang="en-US" dirty="0"/>
              <a:t>    public static void main(String[] </a:t>
            </a:r>
            <a:r>
              <a:rPr lang="en-US" dirty="0" err="1"/>
              <a:t>args</a:t>
            </a:r>
            <a:r>
              <a:rPr lang="en-US" dirty="0"/>
              <a:t>)</a:t>
            </a:r>
          </a:p>
          <a:p>
            <a:r>
              <a:rPr lang="en-US" dirty="0"/>
              <a:t>    {</a:t>
            </a:r>
          </a:p>
          <a:p>
            <a:r>
              <a:rPr lang="en-US" dirty="0"/>
              <a:t>        Map a = new </a:t>
            </a:r>
            <a:r>
              <a:rPr lang="en-US" dirty="0" err="1"/>
              <a:t>HashMap</a:t>
            </a:r>
            <a:r>
              <a:rPr lang="en-US" dirty="0"/>
              <a:t>();</a:t>
            </a:r>
          </a:p>
          <a:p>
            <a:r>
              <a:rPr lang="en-US" dirty="0"/>
              <a:t>        </a:t>
            </a:r>
            <a:r>
              <a:rPr lang="en-US" dirty="0" err="1"/>
              <a:t>a.add</a:t>
            </a:r>
            <a:r>
              <a:rPr lang="en-US" dirty="0"/>
              <a:t>("</a:t>
            </a:r>
            <a:r>
              <a:rPr lang="en-US" dirty="0" err="1"/>
              <a:t>HelloAll</a:t>
            </a:r>
            <a:r>
              <a:rPr lang="en-US" dirty="0"/>
              <a:t>","Hello All"); // Is it correct?</a:t>
            </a:r>
          </a:p>
          <a:p>
            <a:r>
              <a:rPr lang="en-US" dirty="0"/>
              <a:t>        </a:t>
            </a:r>
            <a:r>
              <a:rPr lang="en-US" dirty="0" err="1"/>
              <a:t>a.add</a:t>
            </a:r>
            <a:r>
              <a:rPr lang="en-US" dirty="0"/>
              <a:t>("HelloWorld", "Hello World"); </a:t>
            </a:r>
          </a:p>
          <a:p>
            <a:r>
              <a:rPr lang="en-US" dirty="0"/>
              <a:t>        </a:t>
            </a:r>
            <a:r>
              <a:rPr lang="en-US" dirty="0" err="1"/>
              <a:t>a.add</a:t>
            </a:r>
            <a:r>
              <a:rPr lang="en-US" dirty="0"/>
              <a:t>(7,  new Integer(7));</a:t>
            </a:r>
          </a:p>
          <a:p>
            <a:r>
              <a:rPr lang="en-US" dirty="0"/>
              <a:t>        </a:t>
            </a:r>
            <a:r>
              <a:rPr lang="en-US" dirty="0" err="1"/>
              <a:t>a.add</a:t>
            </a:r>
            <a:r>
              <a:rPr lang="en-US" dirty="0"/>
              <a:t>(1, new Integer(1));</a:t>
            </a:r>
          </a:p>
          <a:p>
            <a:r>
              <a:rPr lang="en-US" dirty="0"/>
              <a:t>        </a:t>
            </a:r>
            <a:r>
              <a:rPr lang="en-US" dirty="0" err="1"/>
              <a:t>a.add</a:t>
            </a:r>
            <a:r>
              <a:rPr lang="en-US" dirty="0"/>
              <a:t>(3, new Integer(3));</a:t>
            </a:r>
          </a:p>
          <a:p>
            <a:r>
              <a:rPr lang="en-US" dirty="0"/>
              <a:t>        </a:t>
            </a:r>
            <a:r>
              <a:rPr lang="en-US" dirty="0" err="1"/>
              <a:t>a.add</a:t>
            </a:r>
            <a:r>
              <a:rPr lang="en-US" dirty="0"/>
              <a:t>(7, new Integer(7));</a:t>
            </a:r>
          </a:p>
          <a:p>
            <a:r>
              <a:rPr lang="en-US" dirty="0"/>
              <a:t>        </a:t>
            </a:r>
            <a:r>
              <a:rPr lang="en-US" dirty="0" err="1"/>
              <a:t>a.add</a:t>
            </a:r>
            <a:r>
              <a:rPr lang="en-US" dirty="0"/>
              <a:t>(5, new Integer(1));</a:t>
            </a:r>
          </a:p>
          <a:p>
            <a:r>
              <a:rPr lang="en-US" dirty="0"/>
              <a:t>    }</a:t>
            </a:r>
          </a:p>
          <a:p>
            <a:r>
              <a:rPr lang="en-US" dirty="0"/>
              <a:t>}</a:t>
            </a:r>
          </a:p>
          <a:p>
            <a:r>
              <a:rPr lang="en-US" dirty="0"/>
              <a:t>Q1: How to print all data?</a:t>
            </a:r>
          </a:p>
          <a:p>
            <a:r>
              <a:rPr lang="en-US" dirty="0"/>
              <a:t>Q2: What are values display?</a:t>
            </a:r>
          </a:p>
          <a:p>
            <a:r>
              <a:rPr lang="en-US" dirty="0"/>
              <a:t>Q3: How to print only Integer data?</a:t>
            </a:r>
          </a:p>
          <a:p>
            <a:r>
              <a:rPr lang="en-US" dirty="0"/>
              <a:t>Q4: How to allow only Integer type to add in Map?</a:t>
            </a:r>
          </a:p>
          <a:p>
            <a:endParaRPr lang="en-US" dirty="0"/>
          </a:p>
        </p:txBody>
      </p:sp>
      <p:sp>
        <p:nvSpPr>
          <p:cNvPr id="4" name="Slide Number Placeholder 3"/>
          <p:cNvSpPr>
            <a:spLocks noGrp="1"/>
          </p:cNvSpPr>
          <p:nvPr>
            <p:ph type="sldNum" sz="quarter" idx="10"/>
          </p:nvPr>
        </p:nvSpPr>
        <p:spPr/>
        <p:txBody>
          <a:bodyPr/>
          <a:lstStyle/>
          <a:p>
            <a:fld id="{FF86D14C-8538-4203-87B5-FFF22122ED7F}" type="slidenum">
              <a:rPr lang="en-US" altLang="en-US" smtClean="0"/>
              <a:pPr/>
              <a:t>46</a:t>
            </a:fld>
            <a:endParaRPr lang="en-US" altLang="en-US"/>
          </a:p>
        </p:txBody>
      </p:sp>
    </p:spTree>
    <p:extLst>
      <p:ext uri="{BB962C8B-B14F-4D97-AF65-F5344CB8AC3E}">
        <p14:creationId xmlns:p14="http://schemas.microsoft.com/office/powerpoint/2010/main" val="38474021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3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93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B9FB73D5-946E-42A1-BFDC-A9FCDC0E0F6F}" type="slidenum">
              <a:rPr lang="en-US" altLang="en-US" smtClean="0">
                <a:solidFill>
                  <a:srgbClr val="000000"/>
                </a:solidFill>
                <a:latin typeface="Arial" pitchFamily="34" charset="0"/>
              </a:rPr>
              <a:pPr>
                <a:spcBef>
                  <a:spcPct val="0"/>
                </a:spcBef>
              </a:pPr>
              <a:t>48</a:t>
            </a:fld>
            <a:endParaRPr lang="en-US" altLang="en-US">
              <a:solidFill>
                <a:srgbClr val="000000"/>
              </a:solidFill>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94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2CB09923-B25F-42DF-B159-591EAF06095F}" type="slidenum">
              <a:rPr lang="en-US" altLang="en-US" smtClean="0">
                <a:solidFill>
                  <a:srgbClr val="000000"/>
                </a:solidFill>
                <a:latin typeface="Arial" pitchFamily="34" charset="0"/>
              </a:rPr>
              <a:pPr>
                <a:spcBef>
                  <a:spcPct val="0"/>
                </a:spcBef>
              </a:pPr>
              <a:t>49</a:t>
            </a:fld>
            <a:endParaRPr lang="en-US" altLang="en-US">
              <a:solidFill>
                <a:srgbClr val="000000"/>
              </a:solidFill>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 </a:t>
            </a:r>
            <a:r>
              <a:rPr lang="en-US" altLang="en-US" b="1"/>
              <a:t>Objects</a:t>
            </a:r>
            <a:r>
              <a:rPr lang="en-US" altLang="en-US"/>
              <a:t> are key to understanding </a:t>
            </a:r>
            <a:r>
              <a:rPr lang="en-US" altLang="en-US" i="1"/>
              <a:t>object-oriented</a:t>
            </a:r>
            <a:r>
              <a:rPr lang="en-US" altLang="en-US"/>
              <a:t> technology. Look around right now and you'll find many examples of real-world objects: your dog, your desk, your television set, your bicycle.</a:t>
            </a:r>
          </a:p>
          <a:p>
            <a:r>
              <a:rPr lang="en-US" altLang="en-US"/>
              <a:t>Real-world objects share two characteristics: They all have </a:t>
            </a:r>
            <a:r>
              <a:rPr lang="en-US" altLang="en-US" i="1"/>
              <a:t>state</a:t>
            </a:r>
            <a:r>
              <a:rPr lang="en-US" altLang="en-US"/>
              <a:t> and </a:t>
            </a:r>
            <a:r>
              <a:rPr lang="en-US" altLang="en-US" i="1"/>
              <a:t>behavior</a:t>
            </a:r>
            <a:r>
              <a:rPr lang="en-US" altLang="en-US"/>
              <a:t>. Bicycles also have state (current gear, current pedal cadence, current speed) and behavior (changing gear, changing pedal cadence, applying brakes)</a:t>
            </a:r>
          </a:p>
          <a:p>
            <a:r>
              <a:rPr lang="en-US" altLang="en-US"/>
              <a:t>Software objects are conceptually similar to real-world objects: they too consist of state and related behavior. An object stores its state in </a:t>
            </a:r>
            <a:r>
              <a:rPr lang="en-US" altLang="en-US" i="1"/>
              <a:t>fields</a:t>
            </a:r>
            <a:r>
              <a:rPr lang="en-US" altLang="en-US"/>
              <a:t> (variables in some programming languages) and exposes its behavior through </a:t>
            </a:r>
            <a:r>
              <a:rPr lang="en-US" altLang="en-US" i="1"/>
              <a:t>methods</a:t>
            </a:r>
            <a:r>
              <a:rPr lang="en-US" altLang="en-US"/>
              <a:t> (functions in some programming languages). </a:t>
            </a:r>
          </a:p>
        </p:txBody>
      </p:sp>
      <p:sp>
        <p:nvSpPr>
          <p:cNvPr id="1269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0F59927F-4CFE-4053-898F-8C69A965F2F1}" type="slidenum">
              <a:rPr lang="en-US" altLang="en-US" smtClean="0">
                <a:solidFill>
                  <a:srgbClr val="000000"/>
                </a:solidFill>
                <a:latin typeface="Arial" pitchFamily="34" charset="0"/>
              </a:rPr>
              <a:pPr>
                <a:spcBef>
                  <a:spcPct val="0"/>
                </a:spcBef>
              </a:pPr>
              <a:t>12</a:t>
            </a:fld>
            <a:endParaRPr lang="en-US" altLang="en-US">
              <a:solidFill>
                <a:srgbClr val="000000"/>
              </a:solidFill>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5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95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35C73F31-4594-426B-B268-420A8D4CA85D}" type="slidenum">
              <a:rPr lang="en-US" altLang="en-US" smtClean="0">
                <a:solidFill>
                  <a:srgbClr val="000000"/>
                </a:solidFill>
                <a:latin typeface="Arial" pitchFamily="34" charset="0"/>
              </a:rPr>
              <a:pPr>
                <a:spcBef>
                  <a:spcPct val="0"/>
                </a:spcBef>
              </a:pPr>
              <a:t>50</a:t>
            </a:fld>
            <a:endParaRPr lang="en-US" altLang="en-US">
              <a:solidFill>
                <a:srgbClr val="000000"/>
              </a:solidFill>
              <a:latin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6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96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0E95ED2A-6E5F-4243-8B21-AE184F87B876}" type="slidenum">
              <a:rPr lang="en-US" altLang="en-US" smtClean="0">
                <a:solidFill>
                  <a:srgbClr val="000000"/>
                </a:solidFill>
                <a:latin typeface="Arial" pitchFamily="34" charset="0"/>
              </a:rPr>
              <a:pPr>
                <a:spcBef>
                  <a:spcPct val="0"/>
                </a:spcBef>
              </a:pPr>
              <a:t>51</a:t>
            </a:fld>
            <a:endParaRPr lang="en-US" altLang="en-US">
              <a:solidFill>
                <a:srgbClr val="000000"/>
              </a:solidFill>
              <a:latin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xfrm>
            <a:off x="406400" y="696913"/>
            <a:ext cx="6197600" cy="3486150"/>
          </a:xfrm>
          <a:noFill/>
          <a:ln w="12700">
            <a:solidFill>
              <a:srgbClr val="000000"/>
            </a:solidFill>
            <a:miter lim="800000"/>
            <a:headEnd/>
            <a:tailEnd/>
          </a:ln>
        </p:spPr>
      </p:sp>
      <p:sp>
        <p:nvSpPr>
          <p:cNvPr id="46083" name="Notes Placeholder 2"/>
          <p:cNvSpPr>
            <a:spLocks noGrp="1" noChangeArrowheads="1"/>
          </p:cNvSpPr>
          <p:nvPr>
            <p:ph type="body" idx="1"/>
          </p:nvPr>
        </p:nvSpPr>
        <p:spPr>
          <a:noFill/>
          <a:ln/>
          <a:extLst>
            <a:ext uri="{91240B29-F687-4F45-9708-019B960494DF}">
              <a14:hiddenLine xmlns:a14="http://schemas.microsoft.com/office/drawing/2010/main" w="12700">
                <a:solidFill>
                  <a:srgbClr val="000000"/>
                </a:solidFill>
                <a:miter lim="800000"/>
                <a:headEnd/>
                <a:tailEnd/>
              </a14:hiddenLine>
            </a:ext>
          </a:extLst>
        </p:spPr>
        <p:txBody>
          <a:bodyPr anchor="t"/>
          <a:lstStyle/>
          <a:p>
            <a:r>
              <a:rPr lang="en-US" altLang="en-US"/>
              <a:t>At the top of the exception hierarchy is the Throwable class, which all other error and exception classes inherit from. The Throwable class creates a snapshot of the stack trace for exceptions when they occur and may also contain information about the exception. We can use this information for debugging purposes. Only instances of the Throwable class, or subclasses of it, can be thrown by the JVM or be thrown by us.</a:t>
            </a:r>
          </a:p>
          <a:p>
            <a:endParaRPr lang="en-US" altLang="en-US"/>
          </a:p>
          <a:p>
            <a:r>
              <a:rPr lang="en-US" altLang="en-US"/>
              <a:t>Two subclasses inherit from the Throwable class and these are the Error and Exception classes. These classes, and subclasses thereof, are used to create an instance of the appropriate error or exception along with information about the exception:</a:t>
            </a:r>
          </a:p>
          <a:p>
            <a:endParaRPr lang="en-US" altLang="en-US"/>
          </a:p>
          <a:p>
            <a:r>
              <a:rPr lang="en-US" altLang="en-US"/>
              <a:t>    The Error class and its subclasses handle error situations from within the JVM itself and so are outside our control as programmers. As a general rule we can't recover from an Error situation and because of this we are not expected to handle an Error when it occurs.</a:t>
            </a:r>
          </a:p>
          <a:p>
            <a:r>
              <a:rPr lang="en-US" altLang="en-US"/>
              <a:t>    The Exception class and its subclasses are what concern us more as programmers and these can be split into two categories:</a:t>
            </a:r>
          </a:p>
          <a:p>
            <a:r>
              <a:rPr lang="en-US" altLang="en-US"/>
              <a:t>        Runtime exceptions: Are exceptions that are not checked for by the compiler and for this reason are also known as unchecked exceptions. Generally exceptions of type RuntimeException originate from problems in our code, such as an attempt to divide by zero which gives an ArithmeticException . These sorts of errors are within our control and as such should be handled by the code itself.</a:t>
            </a:r>
          </a:p>
          <a:p>
            <a:r>
              <a:rPr lang="en-US" altLang="en-US"/>
              <a:t>        Checked exceptions: Are exceptions that are checked for by the compiler and if present and not declared, will give a compiler error. An example of this is a FileNotFoundException where a file we want to read may or may not be available. Whether the file is available or not is outside our control. So when we read the file, we need to handle or declare that this exception, or a superclass of it may occur.</a:t>
            </a:r>
          </a:p>
          <a:p>
            <a:endParaRPr lang="en-US" altLang="en-US"/>
          </a:p>
        </p:txBody>
      </p:sp>
      <p:sp>
        <p:nvSpPr>
          <p:cNvPr id="46084" name="Slide Number Placeholder 3"/>
          <p:cNvSpPr txBox="1">
            <a:spLocks noGrp="1" noChangeArrowheads="1"/>
          </p:cNvSpPr>
          <p:nvPr/>
        </p:nvSpPr>
        <p:spPr bwMode="auto">
          <a:xfrm>
            <a:off x="3970338"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26" tIns="46113" rIns="92226" bIns="46113"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buFontTx/>
              <a:buNone/>
            </a:pPr>
            <a:fld id="{8B560335-DE05-4AEF-AF7A-71DD82FFC503}" type="slidenum">
              <a:rPr lang="en-US" altLang="en-US">
                <a:solidFill>
                  <a:srgbClr val="000000"/>
                </a:solidFill>
                <a:latin typeface="Arial" panose="020B0604020202020204" pitchFamily="34" charset="0"/>
              </a:rPr>
              <a:pPr algn="r">
                <a:spcBef>
                  <a:spcPct val="0"/>
                </a:spcBef>
                <a:buFontTx/>
                <a:buNone/>
              </a:pPr>
              <a:t>53</a:t>
            </a:fld>
            <a:endParaRPr lang="en-US" altLang="en-US">
              <a:solidFill>
                <a:srgbClr val="000000"/>
              </a:solidFill>
              <a:latin typeface="Arial" panose="020B0604020202020204" pitchFamily="34" charset="0"/>
            </a:endParaRPr>
          </a:p>
        </p:txBody>
      </p:sp>
    </p:spTree>
    <p:extLst>
      <p:ext uri="{BB962C8B-B14F-4D97-AF65-F5344CB8AC3E}">
        <p14:creationId xmlns:p14="http://schemas.microsoft.com/office/powerpoint/2010/main" val="2020691950"/>
      </p:ext>
    </p:extLst>
  </p:cSld>
  <p:clrMapOvr>
    <a:overrideClrMapping bg1="lt1" tx1="dk1" bg2="lt2" tx2="dk2" accent1="accent1" accent2="accent2" accent3="accent3" accent4="accent4" accent5="accent5" accent6="accent6" hlink="hlink" folHlink="folHlink"/>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endParaRPr lang="en-US" altLang="en-US">
              <a:latin typeface="Arial" pitchFamily="34" charset="0"/>
            </a:endParaRPr>
          </a:p>
        </p:txBody>
      </p:sp>
      <p:sp>
        <p:nvSpPr>
          <p:cNvPr id="161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1C27EBCD-B0E5-458C-8C93-9F4189FECFA3}" type="slidenum">
              <a:rPr lang="en-US" altLang="en-US" smtClean="0">
                <a:solidFill>
                  <a:srgbClr val="000000"/>
                </a:solidFill>
                <a:latin typeface="Arial" pitchFamily="34" charset="0"/>
              </a:rPr>
              <a:pPr>
                <a:spcBef>
                  <a:spcPct val="0"/>
                </a:spcBef>
              </a:pPr>
              <a:t>56</a:t>
            </a:fld>
            <a:endParaRPr lang="en-US" altLang="en-US">
              <a:solidFill>
                <a:srgbClr val="000000"/>
              </a:solidFill>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406400" y="696913"/>
            <a:ext cx="6197600" cy="3486150"/>
          </a:xfrm>
          <a:noFill/>
          <a:ln w="12700">
            <a:solidFill>
              <a:srgbClr val="000000"/>
            </a:solidFill>
            <a:miter lim="800000"/>
            <a:headEnd/>
            <a:tailEnd/>
          </a:ln>
        </p:spPr>
      </p:sp>
      <p:sp>
        <p:nvSpPr>
          <p:cNvPr id="50179" name="Notes Placeholder 2"/>
          <p:cNvSpPr>
            <a:spLocks noGrp="1" noChangeArrowheads="1"/>
          </p:cNvSpPr>
          <p:nvPr>
            <p:ph type="body" idx="1"/>
          </p:nvPr>
        </p:nvSpPr>
        <p:spPr>
          <a:noFill/>
          <a:ln/>
          <a:extLst>
            <a:ext uri="{91240B29-F687-4F45-9708-019B960494DF}">
              <a14:hiddenLine xmlns:a14="http://schemas.microsoft.com/office/drawing/2010/main" w="12700">
                <a:solidFill>
                  <a:srgbClr val="000000"/>
                </a:solidFill>
                <a:miter lim="800000"/>
                <a:headEnd/>
                <a:tailEnd/>
              </a14:hiddenLine>
            </a:ext>
          </a:extLst>
        </p:spPr>
        <p:txBody>
          <a:bodyPr anchor="t"/>
          <a:lstStyle/>
          <a:p>
            <a:r>
              <a:rPr lang="en-US" altLang="en-US"/>
              <a:t>Class 	Description</a:t>
            </a:r>
          </a:p>
          <a:p>
            <a:r>
              <a:rPr lang="en-US" altLang="en-US"/>
              <a:t>InputStream	Abstract byte stream superclass which describes this type of input stream.</a:t>
            </a:r>
          </a:p>
          <a:p>
            <a:r>
              <a:rPr lang="en-US" altLang="en-US"/>
              <a:t>ByteArrayInputStream	Input byte stream that reads bytes from an internal byte array.</a:t>
            </a:r>
          </a:p>
          <a:p>
            <a:r>
              <a:rPr lang="en-US" altLang="en-US"/>
              <a:t>FileInputStream	Input byte stream that reads bytes from a file in a file system.</a:t>
            </a:r>
          </a:p>
          <a:p>
            <a:r>
              <a:rPr lang="en-US" altLang="en-US"/>
              <a:t>FilterInputStream	Input byte stream that implements InputStream.</a:t>
            </a:r>
          </a:p>
          <a:p>
            <a:r>
              <a:rPr lang="en-US" altLang="en-US"/>
              <a:t>BufferedInputStream	Input byte stream that reads bytes into an internal buffer before use.</a:t>
            </a:r>
          </a:p>
          <a:p>
            <a:r>
              <a:rPr lang="en-US" altLang="en-US"/>
              <a:t>DataInputStream	Input stream to reads Java primitive data types.</a:t>
            </a:r>
          </a:p>
          <a:p>
            <a:r>
              <a:rPr lang="en-US" altLang="en-US"/>
              <a:t>PushbackInputStream	Input byte stream containing functionality to return bytes to the input stream.</a:t>
            </a:r>
          </a:p>
          <a:p>
            <a:r>
              <a:rPr lang="en-US" altLang="en-US"/>
              <a:t>ObjectInputStream	Input stream to read and deserialize objects output and serialized using ObjectOutputStream.</a:t>
            </a:r>
          </a:p>
          <a:p>
            <a:r>
              <a:rPr lang="en-US" altLang="en-US"/>
              <a:t>PipedInputStream	Piped input stream that is connected to a piped output stream to create a communication pipe.</a:t>
            </a:r>
          </a:p>
          <a:p>
            <a:r>
              <a:rPr lang="en-US" altLang="en-US"/>
              <a:t>SequenceInputStream	Concatenation of two or more input streams read sequentially.</a:t>
            </a:r>
          </a:p>
        </p:txBody>
      </p:sp>
      <p:sp>
        <p:nvSpPr>
          <p:cNvPr id="50180" name="Slide Number Placeholder 3"/>
          <p:cNvSpPr txBox="1">
            <a:spLocks noGrp="1" noChangeArrowheads="1"/>
          </p:cNvSpPr>
          <p:nvPr/>
        </p:nvSpPr>
        <p:spPr bwMode="auto">
          <a:xfrm>
            <a:off x="3970338"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26" tIns="46113" rIns="92226" bIns="46113"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buFontTx/>
              <a:buNone/>
            </a:pPr>
            <a:fld id="{8FD5E826-1350-40DB-AE97-C3236EF16E83}" type="slidenum">
              <a:rPr lang="en-US" altLang="en-US">
                <a:solidFill>
                  <a:srgbClr val="000000"/>
                </a:solidFill>
                <a:latin typeface="Arial" panose="020B0604020202020204" pitchFamily="34" charset="0"/>
              </a:rPr>
              <a:pPr algn="r">
                <a:spcBef>
                  <a:spcPct val="0"/>
                </a:spcBef>
                <a:buFontTx/>
                <a:buNone/>
              </a:pPr>
              <a:t>57</a:t>
            </a:fld>
            <a:endParaRPr lang="en-US" altLang="en-US">
              <a:solidFill>
                <a:srgbClr val="000000"/>
              </a:solidFill>
              <a:latin typeface="Arial" panose="020B0604020202020204" pitchFamily="34" charset="0"/>
            </a:endParaRPr>
          </a:p>
        </p:txBody>
      </p:sp>
    </p:spTree>
    <p:extLst>
      <p:ext uri="{BB962C8B-B14F-4D97-AF65-F5344CB8AC3E}">
        <p14:creationId xmlns:p14="http://schemas.microsoft.com/office/powerpoint/2010/main" val="2956983444"/>
      </p:ext>
    </p:extLst>
  </p:cSld>
  <p:clrMapOvr>
    <a:overrideClrMapping bg1="lt1" tx1="dk1" bg2="lt2" tx2="dk2" accent1="accent1" accent2="accent2" accent3="accent3" accent4="accent4" accent5="accent5" accent6="accent6" hlink="hlink" folHlink="folHlink"/>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xfrm>
            <a:off x="406400" y="696913"/>
            <a:ext cx="6197600" cy="3486150"/>
          </a:xfrm>
          <a:noFill/>
          <a:ln w="12700">
            <a:solidFill>
              <a:srgbClr val="000000"/>
            </a:solidFill>
            <a:miter lim="800000"/>
            <a:headEnd/>
            <a:tailEnd/>
          </a:ln>
        </p:spPr>
      </p:sp>
      <p:sp>
        <p:nvSpPr>
          <p:cNvPr id="52227" name="Notes Placeholder 2"/>
          <p:cNvSpPr>
            <a:spLocks noGrp="1" noChangeArrowheads="1"/>
          </p:cNvSpPr>
          <p:nvPr>
            <p:ph type="body" idx="1"/>
          </p:nvPr>
        </p:nvSpPr>
        <p:spPr>
          <a:noFill/>
          <a:ln/>
          <a:extLst>
            <a:ext uri="{91240B29-F687-4F45-9708-019B960494DF}">
              <a14:hiddenLine xmlns:a14="http://schemas.microsoft.com/office/drawing/2010/main" w="12700">
                <a:solidFill>
                  <a:srgbClr val="000000"/>
                </a:solidFill>
                <a:miter lim="800000"/>
                <a:headEnd/>
                <a:tailEnd/>
              </a14:hiddenLine>
            </a:ext>
          </a:extLst>
        </p:spPr>
        <p:txBody>
          <a:bodyPr anchor="t"/>
          <a:lstStyle/>
          <a:p>
            <a:r>
              <a:rPr lang="en-US" altLang="en-US"/>
              <a:t>Class 	Description</a:t>
            </a:r>
          </a:p>
          <a:p>
            <a:r>
              <a:rPr lang="en-US" altLang="en-US"/>
              <a:t>OutputStream	Abstract byte stream superclass which describes this type of output stream.</a:t>
            </a:r>
          </a:p>
          <a:p>
            <a:r>
              <a:rPr lang="en-US" altLang="en-US"/>
              <a:t>ByteArrayOutputStream	Output byte stream that writes data to a byte array.</a:t>
            </a:r>
          </a:p>
          <a:p>
            <a:r>
              <a:rPr lang="en-US" altLang="en-US"/>
              <a:t>FileOutputStream	Output byte stream that writes bytes to a file in a file system.</a:t>
            </a:r>
          </a:p>
          <a:p>
            <a:r>
              <a:rPr lang="en-US" altLang="en-US"/>
              <a:t>FilterOutputStream	Output byte stream that implements OutputStream.</a:t>
            </a:r>
          </a:p>
          <a:p>
            <a:r>
              <a:rPr lang="en-US" altLang="en-US"/>
              <a:t>BufferedOutputStream	Output byte stream that writes bytes to a buffered output stream.</a:t>
            </a:r>
          </a:p>
          <a:p>
            <a:r>
              <a:rPr lang="en-US" altLang="en-US"/>
              <a:t>DataOutputStream	Output stream to write Java primitive data types.</a:t>
            </a:r>
          </a:p>
          <a:p>
            <a:r>
              <a:rPr lang="en-US" altLang="en-US"/>
              <a:t>PrintStream	Convenience output byte stream to add functionality to another stream, an example being to print to the console using print() and println().</a:t>
            </a:r>
          </a:p>
          <a:p>
            <a:r>
              <a:rPr lang="en-US" altLang="en-US"/>
              <a:t>ObjectOutputStream	Output stream to write and serialize objects for reading using ObjectInputStream.</a:t>
            </a:r>
          </a:p>
          <a:p>
            <a:r>
              <a:rPr lang="en-US" altLang="en-US"/>
              <a:t>PipedOutputStream	Piped Output stream that is connected to a piped input stream to create a communication pipe.</a:t>
            </a:r>
          </a:p>
        </p:txBody>
      </p:sp>
      <p:sp>
        <p:nvSpPr>
          <p:cNvPr id="52228" name="Slide Number Placeholder 3"/>
          <p:cNvSpPr txBox="1">
            <a:spLocks noGrp="1" noChangeArrowheads="1"/>
          </p:cNvSpPr>
          <p:nvPr/>
        </p:nvSpPr>
        <p:spPr bwMode="auto">
          <a:xfrm>
            <a:off x="3970338"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26" tIns="46113" rIns="92226" bIns="46113"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buFontTx/>
              <a:buNone/>
            </a:pPr>
            <a:fld id="{C24E05F3-4D76-43DD-9B3D-0A0364D764AD}" type="slidenum">
              <a:rPr lang="en-US" altLang="en-US">
                <a:solidFill>
                  <a:srgbClr val="000000"/>
                </a:solidFill>
                <a:latin typeface="Arial" panose="020B0604020202020204" pitchFamily="34" charset="0"/>
              </a:rPr>
              <a:pPr algn="r">
                <a:spcBef>
                  <a:spcPct val="0"/>
                </a:spcBef>
                <a:buFontTx/>
                <a:buNone/>
              </a:pPr>
              <a:t>58</a:t>
            </a:fld>
            <a:endParaRPr lang="en-US" altLang="en-US">
              <a:solidFill>
                <a:srgbClr val="000000"/>
              </a:solidFill>
              <a:latin typeface="Arial" panose="020B0604020202020204" pitchFamily="34" charset="0"/>
            </a:endParaRPr>
          </a:p>
        </p:txBody>
      </p:sp>
    </p:spTree>
    <p:extLst>
      <p:ext uri="{BB962C8B-B14F-4D97-AF65-F5344CB8AC3E}">
        <p14:creationId xmlns:p14="http://schemas.microsoft.com/office/powerpoint/2010/main" val="1161963246"/>
      </p:ext>
    </p:extLst>
  </p:cSld>
  <p:clrMapOvr>
    <a:overrideClrMapping bg1="lt1" tx1="dk1" bg2="lt2" tx2="dk2" accent1="accent1" accent2="accent2" accent3="accent3" accent4="accent4" accent5="accent5" accent6="accent6" hlink="hlink" folHlink="folHlink"/>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406400" y="696913"/>
            <a:ext cx="6197600" cy="3486150"/>
          </a:xfrm>
          <a:noFill/>
          <a:ln w="12700">
            <a:solidFill>
              <a:srgbClr val="000000"/>
            </a:solidFill>
            <a:miter lim="800000"/>
            <a:headEnd/>
            <a:tailEnd/>
          </a:ln>
        </p:spPr>
      </p:sp>
      <p:sp>
        <p:nvSpPr>
          <p:cNvPr id="54275" name="Notes Placeholder 2"/>
          <p:cNvSpPr>
            <a:spLocks noGrp="1" noChangeArrowheads="1"/>
          </p:cNvSpPr>
          <p:nvPr>
            <p:ph type="body" idx="1"/>
          </p:nvPr>
        </p:nvSpPr>
        <p:spPr>
          <a:noFill/>
          <a:ln/>
          <a:extLst>
            <a:ext uri="{91240B29-F687-4F45-9708-019B960494DF}">
              <a14:hiddenLine xmlns:a14="http://schemas.microsoft.com/office/drawing/2010/main" w="12700">
                <a:solidFill>
                  <a:srgbClr val="000000"/>
                </a:solidFill>
                <a:miter lim="800000"/>
                <a:headEnd/>
                <a:tailEnd/>
              </a14:hiddenLine>
            </a:ext>
          </a:extLst>
        </p:spPr>
        <p:txBody>
          <a:bodyPr anchor="t"/>
          <a:lstStyle/>
          <a:p>
            <a:r>
              <a:rPr lang="en-US" altLang="en-US"/>
              <a:t>Class 	Description</a:t>
            </a:r>
          </a:p>
          <a:p>
            <a:r>
              <a:rPr lang="en-US" altLang="en-US"/>
              <a:t>Reader	Abstract character stream superclass which describes this type of input stream.</a:t>
            </a:r>
          </a:p>
          <a:p>
            <a:r>
              <a:rPr lang="en-US" altLang="en-US"/>
              <a:t>BufferedReader	Buffered input character stream.</a:t>
            </a:r>
          </a:p>
          <a:p>
            <a:r>
              <a:rPr lang="en-US" altLang="en-US"/>
              <a:t>LineNumberReader	Input character stream that keeps a count of line numbers.</a:t>
            </a:r>
          </a:p>
          <a:p>
            <a:r>
              <a:rPr lang="en-US" altLang="en-US"/>
              <a:t>CharArrayReader	Character buffer input stream.</a:t>
            </a:r>
          </a:p>
          <a:p>
            <a:r>
              <a:rPr lang="en-US" altLang="en-US"/>
              <a:t>FilterReader	Abstract character stream for reading filtered streams.</a:t>
            </a:r>
          </a:p>
          <a:p>
            <a:r>
              <a:rPr lang="en-US" altLang="en-US"/>
              <a:t>PushbackReader	Character stream reader containing functionality to return characters to the input stream.</a:t>
            </a:r>
          </a:p>
          <a:p>
            <a:r>
              <a:rPr lang="en-US" altLang="en-US"/>
              <a:t>InputStreamReader	Input Stream that acts as a bridge for decoding byte streams into character streams.</a:t>
            </a:r>
          </a:p>
          <a:p>
            <a:r>
              <a:rPr lang="en-US" altLang="en-US"/>
              <a:t>FileReader	Input stream for reading characters from a file.</a:t>
            </a:r>
          </a:p>
          <a:p>
            <a:r>
              <a:rPr lang="en-US" altLang="en-US"/>
              <a:t>PipedReader	Piped character input stream.</a:t>
            </a:r>
          </a:p>
          <a:p>
            <a:r>
              <a:rPr lang="en-US" altLang="en-US"/>
              <a:t>StringReader	Input stream for reading characters from a string.</a:t>
            </a:r>
          </a:p>
        </p:txBody>
      </p:sp>
      <p:sp>
        <p:nvSpPr>
          <p:cNvPr id="54276" name="Slide Number Placeholder 3"/>
          <p:cNvSpPr txBox="1">
            <a:spLocks noGrp="1" noChangeArrowheads="1"/>
          </p:cNvSpPr>
          <p:nvPr/>
        </p:nvSpPr>
        <p:spPr bwMode="auto">
          <a:xfrm>
            <a:off x="3970338"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26" tIns="46113" rIns="92226" bIns="46113"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buFontTx/>
              <a:buNone/>
            </a:pPr>
            <a:fld id="{88929600-2914-4B93-B9A6-BC7A29BF3A7C}" type="slidenum">
              <a:rPr lang="en-US" altLang="en-US">
                <a:solidFill>
                  <a:srgbClr val="000000"/>
                </a:solidFill>
                <a:latin typeface="Arial" panose="020B0604020202020204" pitchFamily="34" charset="0"/>
              </a:rPr>
              <a:pPr algn="r">
                <a:spcBef>
                  <a:spcPct val="0"/>
                </a:spcBef>
                <a:buFontTx/>
                <a:buNone/>
              </a:pPr>
              <a:t>59</a:t>
            </a:fld>
            <a:endParaRPr lang="en-US" altLang="en-US">
              <a:solidFill>
                <a:srgbClr val="000000"/>
              </a:solidFill>
              <a:latin typeface="Arial" panose="020B0604020202020204" pitchFamily="34" charset="0"/>
            </a:endParaRPr>
          </a:p>
        </p:txBody>
      </p:sp>
    </p:spTree>
    <p:extLst>
      <p:ext uri="{BB962C8B-B14F-4D97-AF65-F5344CB8AC3E}">
        <p14:creationId xmlns:p14="http://schemas.microsoft.com/office/powerpoint/2010/main" val="402822061"/>
      </p:ext>
    </p:extLst>
  </p:cSld>
  <p:clrMapOvr>
    <a:overrideClrMapping bg1="lt1" tx1="dk1" bg2="lt2" tx2="dk2" accent1="accent1" accent2="accent2" accent3="accent3" accent4="accent4" accent5="accent5" accent6="accent6" hlink="hlink" folHlink="folHlink"/>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xfrm>
            <a:off x="406400" y="696913"/>
            <a:ext cx="6197600" cy="3486150"/>
          </a:xfrm>
          <a:noFill/>
          <a:ln w="12700">
            <a:solidFill>
              <a:srgbClr val="000000"/>
            </a:solidFill>
            <a:miter lim="800000"/>
            <a:headEnd/>
            <a:tailEnd/>
          </a:ln>
        </p:spPr>
      </p:sp>
      <p:sp>
        <p:nvSpPr>
          <p:cNvPr id="56323" name="Notes Placeholder 2"/>
          <p:cNvSpPr>
            <a:spLocks noGrp="1" noChangeArrowheads="1"/>
          </p:cNvSpPr>
          <p:nvPr>
            <p:ph type="body" idx="1"/>
          </p:nvPr>
        </p:nvSpPr>
        <p:spPr>
          <a:noFill/>
          <a:ln/>
          <a:extLst>
            <a:ext uri="{91240B29-F687-4F45-9708-019B960494DF}">
              <a14:hiddenLine xmlns:a14="http://schemas.microsoft.com/office/drawing/2010/main" w="12700">
                <a:solidFill>
                  <a:srgbClr val="000000"/>
                </a:solidFill>
                <a:miter lim="800000"/>
                <a:headEnd/>
                <a:tailEnd/>
              </a14:hiddenLine>
            </a:ext>
          </a:extLst>
        </p:spPr>
        <p:txBody>
          <a:bodyPr anchor="t"/>
          <a:lstStyle/>
          <a:p>
            <a:r>
              <a:rPr lang="en-US" altLang="en-US"/>
              <a:t>Class 	Description</a:t>
            </a:r>
          </a:p>
          <a:p>
            <a:r>
              <a:rPr lang="en-US" altLang="en-US"/>
              <a:t>Writer	Abstract character stream superclass which describes this type of output stream.</a:t>
            </a:r>
          </a:p>
          <a:p>
            <a:r>
              <a:rPr lang="en-US" altLang="en-US"/>
              <a:t>BufferedWriter	Buffered output character stream.</a:t>
            </a:r>
          </a:p>
          <a:p>
            <a:r>
              <a:rPr lang="en-US" altLang="en-US"/>
              <a:t>CharArrayWriter	Character buffer output stream.</a:t>
            </a:r>
          </a:p>
          <a:p>
            <a:r>
              <a:rPr lang="en-US" altLang="en-US"/>
              <a:t>FilterWriter	Abstract character stream for writing filtered streams.</a:t>
            </a:r>
          </a:p>
          <a:p>
            <a:r>
              <a:rPr lang="en-US" altLang="en-US"/>
              <a:t>OuputStreamWriter	Output Stream that acts as a bridge for encoding byte streams from character streams.</a:t>
            </a:r>
          </a:p>
          <a:p>
            <a:r>
              <a:rPr lang="en-US" altLang="en-US"/>
              <a:t>FileWriter	Output stream for writing characters to a file.</a:t>
            </a:r>
          </a:p>
          <a:p>
            <a:r>
              <a:rPr lang="en-US" altLang="en-US"/>
              <a:t>PipedWriter	Piped character output stream.</a:t>
            </a:r>
          </a:p>
          <a:p>
            <a:r>
              <a:rPr lang="en-US" altLang="en-US"/>
              <a:t>PrintWriter	Convenience output character stream to add functionality to another stream, an example being to print to the console using print() and println().</a:t>
            </a:r>
          </a:p>
          <a:p>
            <a:r>
              <a:rPr lang="en-US" altLang="en-US"/>
              <a:t>StringWriter	Output stream for writing characters to a string.</a:t>
            </a:r>
          </a:p>
        </p:txBody>
      </p:sp>
      <p:sp>
        <p:nvSpPr>
          <p:cNvPr id="56324" name="Slide Number Placeholder 3"/>
          <p:cNvSpPr txBox="1">
            <a:spLocks noGrp="1" noChangeArrowheads="1"/>
          </p:cNvSpPr>
          <p:nvPr/>
        </p:nvSpPr>
        <p:spPr bwMode="auto">
          <a:xfrm>
            <a:off x="3970338"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26" tIns="46113" rIns="92226" bIns="46113"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buFontTx/>
              <a:buNone/>
            </a:pPr>
            <a:fld id="{C58A1A4E-5E75-4134-ABF0-210B05D1564A}" type="slidenum">
              <a:rPr lang="en-US" altLang="en-US">
                <a:solidFill>
                  <a:srgbClr val="000000"/>
                </a:solidFill>
                <a:latin typeface="Arial" panose="020B0604020202020204" pitchFamily="34" charset="0"/>
              </a:rPr>
              <a:pPr algn="r">
                <a:spcBef>
                  <a:spcPct val="0"/>
                </a:spcBef>
                <a:buFontTx/>
                <a:buNone/>
              </a:pPr>
              <a:t>60</a:t>
            </a:fld>
            <a:endParaRPr lang="en-US" altLang="en-US">
              <a:solidFill>
                <a:srgbClr val="000000"/>
              </a:solidFill>
              <a:latin typeface="Arial" panose="020B0604020202020204" pitchFamily="34" charset="0"/>
            </a:endParaRPr>
          </a:p>
        </p:txBody>
      </p:sp>
    </p:spTree>
    <p:extLst>
      <p:ext uri="{BB962C8B-B14F-4D97-AF65-F5344CB8AC3E}">
        <p14:creationId xmlns:p14="http://schemas.microsoft.com/office/powerpoint/2010/main" val="1737245208"/>
      </p:ext>
    </p:extLst>
  </p:cSld>
  <p:clrMapOvr>
    <a:overrideClrMapping bg1="lt1" tx1="dk1" bg2="lt2" tx2="dk2" accent1="accent1" accent2="accent2" accent3="accent3" accent4="accent4" accent5="accent5" accent6="accent6" hlink="hlink" folHlink="folHlink"/>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endParaRPr lang="en-US" altLang="en-US">
              <a:latin typeface="Arial" pitchFamily="34" charset="0"/>
            </a:endParaRPr>
          </a:p>
        </p:txBody>
      </p:sp>
      <p:sp>
        <p:nvSpPr>
          <p:cNvPr id="171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1ECFFD07-A6D0-4E62-8495-7F83FC6E3780}" type="slidenum">
              <a:rPr lang="en-US" altLang="en-US" smtClean="0">
                <a:solidFill>
                  <a:srgbClr val="000000"/>
                </a:solidFill>
                <a:latin typeface="Arial" pitchFamily="34" charset="0"/>
              </a:rPr>
              <a:pPr>
                <a:spcBef>
                  <a:spcPct val="0"/>
                </a:spcBef>
              </a:pPr>
              <a:t>61</a:t>
            </a:fld>
            <a:endParaRPr lang="en-US" altLang="en-US">
              <a:solidFill>
                <a:srgbClr val="000000"/>
              </a:solidFill>
              <a:latin typeface="Arial"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endParaRPr lang="en-US" altLang="en-US">
              <a:latin typeface="Arial" pitchFamily="34" charset="0"/>
            </a:endParaRPr>
          </a:p>
        </p:txBody>
      </p:sp>
      <p:sp>
        <p:nvSpPr>
          <p:cNvPr id="172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4F441880-A911-4B60-92B8-51AEB9DF6C87}" type="slidenum">
              <a:rPr lang="en-US" altLang="en-US" smtClean="0">
                <a:solidFill>
                  <a:srgbClr val="000000"/>
                </a:solidFill>
                <a:latin typeface="Arial" pitchFamily="34" charset="0"/>
              </a:rPr>
              <a:pPr>
                <a:spcBef>
                  <a:spcPct val="0"/>
                </a:spcBef>
              </a:pPr>
              <a:t>62</a:t>
            </a:fld>
            <a:endParaRPr lang="en-US" altLang="en-US">
              <a:solidFill>
                <a:srgbClr val="000000"/>
              </a:solidFill>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a:t>Interface</a:t>
            </a:r>
          </a:p>
          <a:p>
            <a:r>
              <a:rPr lang="en-US" altLang="en-US" dirty="0"/>
              <a:t>As you've already learned, objects define their interaction with the outside world through the methods that they expose. Methods form the object's </a:t>
            </a:r>
            <a:r>
              <a:rPr lang="en-US" altLang="en-US" i="1" dirty="0"/>
              <a:t>interface</a:t>
            </a:r>
            <a:r>
              <a:rPr lang="en-US" altLang="en-US" dirty="0"/>
              <a:t> with the outside world; the buttons on the front of your television set, for example, are the interface between you and the electrical wiring on the other side of its plastic casing. You press the "power" button to turn the television on and off.</a:t>
            </a:r>
          </a:p>
          <a:p>
            <a:r>
              <a:rPr lang="en-US" altLang="en-US" dirty="0"/>
              <a:t>Implementing an interface allows a class to become more formal about the behavior it promises to provide. Interfaces form a contract between the class and the outside world, and this contract is enforced at build time by the compiler. If your class claims to implement an interface, all methods defined by that interface must appear in its source code before the class will successfully compile.</a:t>
            </a:r>
          </a:p>
          <a:p>
            <a:endParaRPr lang="en-US" altLang="en-US" dirty="0"/>
          </a:p>
          <a:p>
            <a:r>
              <a:rPr lang="en-US" altLang="en-US" b="1" dirty="0"/>
              <a:t>- Inheritance</a:t>
            </a:r>
          </a:p>
          <a:p>
            <a:r>
              <a:rPr lang="en-US" altLang="en-US" dirty="0"/>
              <a:t>Object-oriented programming allows classes to </a:t>
            </a:r>
            <a:r>
              <a:rPr lang="en-US" altLang="en-US" i="1" dirty="0"/>
              <a:t>inherit</a:t>
            </a:r>
            <a:r>
              <a:rPr lang="en-US" altLang="en-US" dirty="0"/>
              <a:t> commonly used state and behavior from other classes. In this example, Bicycle now becomes the </a:t>
            </a:r>
            <a:r>
              <a:rPr lang="en-US" altLang="en-US" i="1" dirty="0"/>
              <a:t>superclass</a:t>
            </a:r>
            <a:r>
              <a:rPr lang="en-US" altLang="en-US" dirty="0"/>
              <a:t> of </a:t>
            </a:r>
            <a:r>
              <a:rPr lang="en-US" altLang="en-US" dirty="0" err="1"/>
              <a:t>MountainBike</a:t>
            </a:r>
            <a:r>
              <a:rPr lang="en-US" altLang="en-US" dirty="0"/>
              <a:t>, </a:t>
            </a:r>
            <a:r>
              <a:rPr lang="en-US" altLang="en-US" dirty="0" err="1"/>
              <a:t>RoadBike</a:t>
            </a:r>
            <a:r>
              <a:rPr lang="en-US" altLang="en-US" dirty="0"/>
              <a:t>, and </a:t>
            </a:r>
            <a:r>
              <a:rPr lang="en-US" altLang="en-US" dirty="0" err="1"/>
              <a:t>TandemBike</a:t>
            </a:r>
            <a:r>
              <a:rPr lang="en-US" altLang="en-US" dirty="0"/>
              <a:t>.</a:t>
            </a:r>
          </a:p>
          <a:p>
            <a:endParaRPr lang="en-US" altLang="en-US" dirty="0"/>
          </a:p>
          <a:p>
            <a:r>
              <a:rPr lang="en-US" altLang="en-US" b="1" dirty="0"/>
              <a:t>Inheritance</a:t>
            </a:r>
          </a:p>
          <a:p>
            <a:r>
              <a:rPr lang="en-US" altLang="en-US" b="1" dirty="0"/>
              <a:t>When one object acquires all the properties and </a:t>
            </a:r>
            <a:r>
              <a:rPr lang="en-US" altLang="en-US" b="1" dirty="0" err="1"/>
              <a:t>behaviours</a:t>
            </a:r>
            <a:r>
              <a:rPr lang="en-US" altLang="en-US" b="1" dirty="0"/>
              <a:t> of parent object</a:t>
            </a:r>
            <a:r>
              <a:rPr lang="en-US" altLang="en-US" dirty="0"/>
              <a:t> i.e. known as inheritance. It provides code reusability. It is used to achieve runtime polymorphism.</a:t>
            </a:r>
          </a:p>
          <a:p>
            <a:r>
              <a:rPr lang="en-US" altLang="en-US" b="1" dirty="0"/>
              <a:t>Polymorphism</a:t>
            </a:r>
          </a:p>
          <a:p>
            <a:r>
              <a:rPr lang="en-US" altLang="en-US" dirty="0"/>
              <a:t>When </a:t>
            </a:r>
            <a:r>
              <a:rPr lang="en-US" altLang="en-US" b="1" dirty="0"/>
              <a:t>one task is performed by different ways</a:t>
            </a:r>
            <a:r>
              <a:rPr lang="en-US" altLang="en-US" dirty="0"/>
              <a:t> i.e. known as polymorphism. For example: to </a:t>
            </a:r>
            <a:r>
              <a:rPr lang="en-US" altLang="en-US" dirty="0" err="1"/>
              <a:t>convense</a:t>
            </a:r>
            <a:r>
              <a:rPr lang="en-US" altLang="en-US" dirty="0"/>
              <a:t> the customer differently, to draw something e.g. shape or rectangle etc. </a:t>
            </a:r>
          </a:p>
          <a:p>
            <a:r>
              <a:rPr lang="en-US" altLang="en-US" dirty="0"/>
              <a:t>In java, we use method overloading and method overriding to achieve polymorphism.</a:t>
            </a:r>
          </a:p>
          <a:p>
            <a:r>
              <a:rPr lang="en-US" altLang="en-US" dirty="0"/>
              <a:t>Another example can be to speak something e.g. cat speaks </a:t>
            </a:r>
            <a:r>
              <a:rPr lang="en-US" altLang="en-US" dirty="0" err="1"/>
              <a:t>meaw</a:t>
            </a:r>
            <a:r>
              <a:rPr lang="en-US" altLang="en-US" dirty="0"/>
              <a:t>, dog barks woof etc.</a:t>
            </a:r>
          </a:p>
          <a:p>
            <a:r>
              <a:rPr lang="en-US" altLang="en-US" b="1" dirty="0"/>
              <a:t>Abstraction</a:t>
            </a:r>
          </a:p>
          <a:p>
            <a:r>
              <a:rPr lang="en-US" altLang="en-US" b="1" dirty="0"/>
              <a:t>Hiding internal details and showing functionality</a:t>
            </a:r>
            <a:r>
              <a:rPr lang="en-US" altLang="en-US" dirty="0"/>
              <a:t> is known as abstraction. For example: phone call, we don't know the internal processing. </a:t>
            </a:r>
          </a:p>
          <a:p>
            <a:r>
              <a:rPr lang="en-US" altLang="en-US" dirty="0"/>
              <a:t>In java, we use abstract class and interface to achieve abstraction.</a:t>
            </a:r>
          </a:p>
          <a:p>
            <a:r>
              <a:rPr lang="en-US" altLang="en-US" b="1" dirty="0"/>
              <a:t>Encapsulation</a:t>
            </a:r>
          </a:p>
          <a:p>
            <a:r>
              <a:rPr lang="en-US" altLang="en-US" b="1" dirty="0"/>
              <a:t>Binding (or wrapping) code and data together into a single unit is known as encapsulation</a:t>
            </a:r>
            <a:r>
              <a:rPr lang="en-US" altLang="en-US" dirty="0"/>
              <a:t>. For example: capsule, it is wrapped with different medicines.</a:t>
            </a:r>
          </a:p>
          <a:p>
            <a:r>
              <a:rPr lang="en-US" altLang="en-US" dirty="0"/>
              <a:t>A java class is the example of encapsulation. Java bean is the fully encapsulated class because all the data members are private here.</a:t>
            </a:r>
          </a:p>
          <a:p>
            <a:endParaRPr lang="en-US" altLang="en-US" dirty="0"/>
          </a:p>
          <a:p>
            <a:endParaRPr lang="en-US" altLang="en-US" dirty="0"/>
          </a:p>
        </p:txBody>
      </p:sp>
      <p:sp>
        <p:nvSpPr>
          <p:cNvPr id="1280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AC46F9E5-52C2-47A8-8966-3258934ED08F}" type="slidenum">
              <a:rPr lang="en-US" altLang="en-US" smtClean="0">
                <a:solidFill>
                  <a:srgbClr val="000000"/>
                </a:solidFill>
                <a:latin typeface="Arial" pitchFamily="34" charset="0"/>
              </a:rPr>
              <a:pPr>
                <a:spcBef>
                  <a:spcPct val="0"/>
                </a:spcBef>
              </a:pPr>
              <a:t>13</a:t>
            </a:fld>
            <a:endParaRPr lang="en-US" altLang="en-US">
              <a:solidFill>
                <a:srgbClr val="000000"/>
              </a:solidFill>
              <a:latin typeface="Arial"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xfrm>
            <a:off x="406400" y="696913"/>
            <a:ext cx="6197600" cy="3486150"/>
          </a:xfrm>
          <a:noFill/>
          <a:ln w="12700">
            <a:solidFill>
              <a:srgbClr val="000000"/>
            </a:solidFill>
            <a:miter lim="800000"/>
            <a:headEnd/>
            <a:tailEnd/>
          </a:ln>
        </p:spPr>
      </p:sp>
      <p:sp>
        <p:nvSpPr>
          <p:cNvPr id="63491" name="Notes Placeholder 2"/>
          <p:cNvSpPr>
            <a:spLocks noGrp="1" noChangeArrowheads="1"/>
          </p:cNvSpPr>
          <p:nvPr>
            <p:ph type="body" idx="1"/>
          </p:nvPr>
        </p:nvSpPr>
        <p:spPr>
          <a:noFill/>
          <a:ln/>
          <a:extLst>
            <a:ext uri="{91240B29-F687-4F45-9708-019B960494DF}">
              <a14:hiddenLine xmlns:a14="http://schemas.microsoft.com/office/drawing/2010/main" w="12700">
                <a:solidFill>
                  <a:srgbClr val="000000"/>
                </a:solidFill>
                <a:miter lim="800000"/>
                <a:headEnd/>
                <a:tailEnd/>
              </a14:hiddenLine>
            </a:ext>
          </a:extLst>
        </p:spPr>
        <p:txBody>
          <a:bodyPr anchor="t"/>
          <a:lstStyle/>
          <a:p>
            <a:r>
              <a:rPr lang="en-US" altLang="en-US" b="1"/>
              <a:t>New:</a:t>
            </a:r>
            <a:r>
              <a:rPr lang="en-US" altLang="en-US"/>
              <a:t> A new thread begins its life cycle in the new state. It remains in this state until the program starts the thread. It is also referred to as a born thread.</a:t>
            </a:r>
          </a:p>
          <a:p>
            <a:r>
              <a:rPr lang="en-US" altLang="en-US" b="1"/>
              <a:t>Runnable:</a:t>
            </a:r>
            <a:r>
              <a:rPr lang="en-US" altLang="en-US"/>
              <a:t> After a newly born thread is started, the thread becomes runnable. A thread in this state is considered to be executing its task.</a:t>
            </a:r>
          </a:p>
          <a:p>
            <a:r>
              <a:rPr lang="en-US" altLang="en-US" b="1"/>
              <a:t>Waiting:</a:t>
            </a:r>
            <a:r>
              <a:rPr lang="en-US" altLang="en-US"/>
              <a:t> Sometimes, a thread transitions to the waiting state while the thread waits for another thread to perform a task.A thread transitions back to the runnable state only when another thread signals the waiting thread to continue executing.</a:t>
            </a:r>
          </a:p>
          <a:p>
            <a:r>
              <a:rPr lang="en-US" altLang="en-US" b="1"/>
              <a:t>Timed waiting:</a:t>
            </a:r>
            <a:r>
              <a:rPr lang="en-US" altLang="en-US"/>
              <a:t> A runnable thread can enter the timed waiting state for a specified interval of time. A thread in this state transitions back to the runnable state when that time interval expires or when the event it is waiting for occurs.</a:t>
            </a:r>
          </a:p>
          <a:p>
            <a:r>
              <a:rPr lang="en-US" altLang="en-US" b="1"/>
              <a:t>Terminated: </a:t>
            </a:r>
            <a:r>
              <a:rPr lang="en-US" altLang="en-US"/>
              <a:t>A runnable thread enters the terminated state when it completes its task or otherwise terminates</a:t>
            </a:r>
          </a:p>
          <a:p>
            <a:endParaRPr lang="en-US" altLang="en-US"/>
          </a:p>
        </p:txBody>
      </p:sp>
      <p:sp>
        <p:nvSpPr>
          <p:cNvPr id="63492" name="Slide Number Placeholder 3"/>
          <p:cNvSpPr txBox="1">
            <a:spLocks noGrp="1" noChangeArrowheads="1"/>
          </p:cNvSpPr>
          <p:nvPr/>
        </p:nvSpPr>
        <p:spPr bwMode="auto">
          <a:xfrm>
            <a:off x="3970338"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26" tIns="46113" rIns="92226" bIns="46113"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buFontTx/>
              <a:buNone/>
            </a:pPr>
            <a:fld id="{CE4036B6-A93B-4295-804A-CA7BD87E2809}" type="slidenum">
              <a:rPr lang="en-US" altLang="en-US">
                <a:solidFill>
                  <a:srgbClr val="000000"/>
                </a:solidFill>
                <a:latin typeface="Arial" panose="020B0604020202020204" pitchFamily="34" charset="0"/>
              </a:rPr>
              <a:pPr algn="r">
                <a:spcBef>
                  <a:spcPct val="0"/>
                </a:spcBef>
                <a:buFontTx/>
                <a:buNone/>
              </a:pPr>
              <a:t>68</a:t>
            </a:fld>
            <a:endParaRPr lang="en-US" altLang="en-US">
              <a:solidFill>
                <a:srgbClr val="000000"/>
              </a:solidFill>
              <a:latin typeface="Arial" panose="020B0604020202020204" pitchFamily="34" charset="0"/>
            </a:endParaRPr>
          </a:p>
        </p:txBody>
      </p:sp>
    </p:spTree>
    <p:extLst>
      <p:ext uri="{BB962C8B-B14F-4D97-AF65-F5344CB8AC3E}">
        <p14:creationId xmlns:p14="http://schemas.microsoft.com/office/powerpoint/2010/main" val="830520716"/>
      </p:ext>
    </p:extLst>
  </p:cSld>
  <p:clrMapOvr>
    <a:overrideClrMapping bg1="lt1" tx1="dk1" bg2="lt2" tx2="dk2" accent1="accent1" accent2="accent2" accent3="accent3" accent4="accent4" accent5="accent5" accent6="accent6" hlink="hlink" folHlink="folHlink"/>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en-US" altLang="en-US"/>
              <a:t>Computer users take it for granted that their systems can do more than one thing at a time. They assume that they can continue to work in a word processor, while other applications download files, manage the print queue, and stream audio. Even a single application is often expected to do more than one thing at a time. For example, that streaming audio application must simultaneously read the digital audio off the network, decompress it, manage playback, and update its display. Even the word processor should always be ready to respond to keyboard and mouse events, no matter how busy it is reformatting text or updating the display. Software that can do such things is known as </a:t>
            </a:r>
            <a:r>
              <a:rPr lang="en-US" altLang="en-US" i="1"/>
              <a:t>concurrent</a:t>
            </a:r>
            <a:r>
              <a:rPr lang="en-US" altLang="en-US"/>
              <a:t> software.</a:t>
            </a:r>
            <a:endParaRPr lang="en-US" altLang="en-US">
              <a:latin typeface="Arial" pitchFamily="34" charset="0"/>
            </a:endParaRPr>
          </a:p>
        </p:txBody>
      </p:sp>
      <p:sp>
        <p:nvSpPr>
          <p:cNvPr id="174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61BF5E4C-B511-496F-8E33-97EC7495CDAA}" type="slidenum">
              <a:rPr lang="en-US" altLang="en-US" smtClean="0">
                <a:solidFill>
                  <a:srgbClr val="000000"/>
                </a:solidFill>
                <a:latin typeface="Arial" pitchFamily="34" charset="0"/>
              </a:rPr>
              <a:pPr>
                <a:spcBef>
                  <a:spcPct val="0"/>
                </a:spcBef>
              </a:pPr>
              <a:t>69</a:t>
            </a:fld>
            <a:endParaRPr lang="en-US" altLang="en-US">
              <a:solidFill>
                <a:srgbClr val="000000"/>
              </a:solidFill>
              <a:latin typeface="Arial"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5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en-US" altLang="en-US"/>
              <a:t>Computer users take it for granted that their systems can do more than one thing at a time. They assume that they can continue to work in a word processor, while other applications download files, manage the print queue, and stream audio. Even a single application is often expected to do more than one thing at a time. For example, that streaming audio application must simultaneously read the digital audio off the network, decompress it, manage playback, and update its display. Even the word processor should always be ready to respond to keyboard and mouse events, no matter how busy it is reformatting text or updating the display. Software that can do such things is known as </a:t>
            </a:r>
            <a:r>
              <a:rPr lang="en-US" altLang="en-US" i="1"/>
              <a:t>concurrent</a:t>
            </a:r>
            <a:r>
              <a:rPr lang="en-US" altLang="en-US"/>
              <a:t> software.</a:t>
            </a:r>
            <a:endParaRPr lang="en-US" altLang="en-US">
              <a:latin typeface="Arial" pitchFamily="34" charset="0"/>
            </a:endParaRPr>
          </a:p>
        </p:txBody>
      </p:sp>
      <p:sp>
        <p:nvSpPr>
          <p:cNvPr id="175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389725CE-C239-4038-B64D-A6BB3DC44945}" type="slidenum">
              <a:rPr lang="en-US" altLang="en-US" smtClean="0">
                <a:solidFill>
                  <a:srgbClr val="000000"/>
                </a:solidFill>
                <a:latin typeface="Arial" pitchFamily="34" charset="0"/>
              </a:rPr>
              <a:pPr>
                <a:spcBef>
                  <a:spcPct val="0"/>
                </a:spcBef>
              </a:pPr>
              <a:t>70</a:t>
            </a:fld>
            <a:endParaRPr lang="en-US" altLang="en-US">
              <a:solidFill>
                <a:srgbClr val="000000"/>
              </a:solidFill>
              <a:latin typeface="Arial"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endParaRPr lang="en-US" altLang="en-US">
              <a:latin typeface="Arial" pitchFamily="34" charset="0"/>
            </a:endParaRPr>
          </a:p>
        </p:txBody>
      </p:sp>
      <p:sp>
        <p:nvSpPr>
          <p:cNvPr id="176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922BB365-B8A3-4042-A89D-7583A89B78F5}" type="slidenum">
              <a:rPr lang="en-US" altLang="en-US" smtClean="0">
                <a:solidFill>
                  <a:srgbClr val="000000"/>
                </a:solidFill>
                <a:latin typeface="Arial" pitchFamily="34" charset="0"/>
              </a:rPr>
              <a:pPr>
                <a:spcBef>
                  <a:spcPct val="0"/>
                </a:spcBef>
              </a:pPr>
              <a:t>71</a:t>
            </a:fld>
            <a:endParaRPr lang="en-US" altLang="en-US">
              <a:solidFill>
                <a:srgbClr val="000000"/>
              </a:solidFill>
              <a:latin typeface="Arial"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endParaRPr lang="en-US" altLang="en-US">
              <a:latin typeface="Arial" pitchFamily="34" charset="0"/>
            </a:endParaRPr>
          </a:p>
        </p:txBody>
      </p:sp>
      <p:sp>
        <p:nvSpPr>
          <p:cNvPr id="177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2D57AD91-CA16-4137-959D-D8C9106DBEC8}" type="slidenum">
              <a:rPr lang="en-US" altLang="en-US" smtClean="0">
                <a:solidFill>
                  <a:srgbClr val="000000"/>
                </a:solidFill>
                <a:latin typeface="Arial" pitchFamily="34" charset="0"/>
              </a:rPr>
              <a:pPr>
                <a:spcBef>
                  <a:spcPct val="0"/>
                </a:spcBef>
              </a:pPr>
              <a:t>72</a:t>
            </a:fld>
            <a:endParaRPr lang="en-US" altLang="en-US">
              <a:solidFill>
                <a:srgbClr val="000000"/>
              </a:solidFill>
              <a:latin typeface="Arial"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8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r>
              <a:rPr lang="en-US" altLang="en-US"/>
              <a:t>In programming, an </a:t>
            </a:r>
            <a:r>
              <a:rPr lang="en-US" altLang="en-US" i="1"/>
              <a:t>atomic</a:t>
            </a:r>
            <a:r>
              <a:rPr lang="en-US" altLang="en-US"/>
              <a:t> action is one that effectively happens all at once. An atomic action cannot stop in the middle: it either happens completely, or it doesn't happen at all. No side effects of an atomic action are visible until the action is complete.</a:t>
            </a:r>
          </a:p>
          <a:p>
            <a:pPr>
              <a:buFontTx/>
              <a:buChar char="•"/>
            </a:pPr>
            <a:r>
              <a:rPr lang="en-US" altLang="en-US"/>
              <a:t>BlockingQueue methods come in four forms, with different ways of handling operations that cannot be satisfied immediately, but may be satisfied at some point in the future: one throws an exception, the second returns a special value (either null or false, depending on the operation), the third blocks the current thread indefinitely until the operation can succeed, and the fourth blocks for only a given maximum time limit before giving up. These methods are summarized in the following table</a:t>
            </a:r>
            <a:endParaRPr lang="en-US" altLang="en-US">
              <a:latin typeface="Arial" pitchFamily="34" charset="0"/>
            </a:endParaRPr>
          </a:p>
        </p:txBody>
      </p:sp>
      <p:sp>
        <p:nvSpPr>
          <p:cNvPr id="178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A8BA1914-E912-4746-ABA4-A95080EA39D6}" type="slidenum">
              <a:rPr lang="en-US" altLang="en-US" smtClean="0">
                <a:solidFill>
                  <a:srgbClr val="000000"/>
                </a:solidFill>
                <a:latin typeface="Arial" pitchFamily="34" charset="0"/>
              </a:rPr>
              <a:pPr>
                <a:spcBef>
                  <a:spcPct val="0"/>
                </a:spcBef>
              </a:pPr>
              <a:t>73</a:t>
            </a:fld>
            <a:endParaRPr lang="en-US" altLang="en-US">
              <a:solidFill>
                <a:srgbClr val="000000"/>
              </a:solidFill>
              <a:latin typeface="Arial"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a:t>Starvation</a:t>
            </a:r>
          </a:p>
          <a:p>
            <a:r>
              <a:rPr lang="en-US" altLang="en-US" i="1"/>
              <a:t>Starvation</a:t>
            </a:r>
            <a:r>
              <a:rPr lang="en-US" altLang="en-US"/>
              <a:t> describes a situation where a thread is unable to gain regular access to shared resources and is unable to make progress. This happens when shared resources are made unavailable for long periods by "greedy" threads. For example, suppose an object provides a synchronized method that often takes a long time to return. If one thread invokes this method frequently, other threads that also need frequent synchronized access to the same object will often be blocked.</a:t>
            </a:r>
          </a:p>
          <a:p>
            <a:r>
              <a:rPr lang="en-US" altLang="en-US" b="1"/>
              <a:t>Livelock</a:t>
            </a:r>
          </a:p>
          <a:p>
            <a:r>
              <a:rPr lang="en-US" altLang="en-US"/>
              <a:t>A thread often acts in response to the action of another thread. If the other thread's action is also a response to the action of another thread, then </a:t>
            </a:r>
            <a:r>
              <a:rPr lang="en-US" altLang="en-US" i="1"/>
              <a:t>livelock</a:t>
            </a:r>
            <a:r>
              <a:rPr lang="en-US" altLang="en-US"/>
              <a:t> may result. As with deadlock, livelocked threads are unable to make further progress. However, the threads are not blocked — they are simply too busy responding to each other to resume work. This is comparable to two people attempting to pass each other in a corridor: Alphonse moves to his left to let Gaston pass, while Gaston moves to his right to let Alphonse pass. Seeing that they are still blocking each other, Alphone moves to his right, while Gaston moves to his left. They're still blocking each other, so...</a:t>
            </a:r>
          </a:p>
        </p:txBody>
      </p:sp>
      <p:sp>
        <p:nvSpPr>
          <p:cNvPr id="179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BB6D3BED-794E-46D1-88DE-C5265A9688E6}" type="slidenum">
              <a:rPr lang="en-US" altLang="en-US" smtClean="0">
                <a:solidFill>
                  <a:srgbClr val="000000"/>
                </a:solidFill>
                <a:latin typeface="Arial" pitchFamily="34" charset="0"/>
              </a:rPr>
              <a:pPr>
                <a:spcBef>
                  <a:spcPct val="0"/>
                </a:spcBef>
              </a:pPr>
              <a:t>74</a:t>
            </a:fld>
            <a:endParaRPr lang="en-US" altLang="en-US">
              <a:solidFill>
                <a:srgbClr val="000000"/>
              </a:solidFill>
              <a:latin typeface="Arial"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a:lnSpc>
                <a:spcPct val="70000"/>
              </a:lnSpc>
              <a:buFontTx/>
              <a:buNone/>
            </a:pPr>
            <a:r>
              <a:rPr lang="en-US" altLang="en-US" sz="1200" dirty="0">
                <a:latin typeface="Courier New" pitchFamily="49" charset="0"/>
              </a:rPr>
              <a:t>import </a:t>
            </a:r>
            <a:r>
              <a:rPr lang="en-US" altLang="en-US" sz="1200" dirty="0" err="1">
                <a:latin typeface="Courier New" pitchFamily="49" charset="0"/>
              </a:rPr>
              <a:t>java.util.Properties</a:t>
            </a:r>
            <a:r>
              <a:rPr lang="en-US" altLang="en-US" sz="1200" dirty="0">
                <a:latin typeface="Courier New" pitchFamily="49" charset="0"/>
              </a:rPr>
              <a:t>;</a:t>
            </a:r>
          </a:p>
          <a:p>
            <a:pPr>
              <a:lnSpc>
                <a:spcPct val="70000"/>
              </a:lnSpc>
              <a:buFontTx/>
              <a:buNone/>
            </a:pPr>
            <a:r>
              <a:rPr lang="en-US" altLang="en-US" sz="1200" dirty="0">
                <a:latin typeface="Courier New" pitchFamily="49" charset="0"/>
              </a:rPr>
              <a:t>import </a:t>
            </a:r>
            <a:r>
              <a:rPr lang="en-US" altLang="en-US" sz="1200" dirty="0" err="1">
                <a:latin typeface="Courier New" pitchFamily="49" charset="0"/>
              </a:rPr>
              <a:t>java.util.Enumeration</a:t>
            </a:r>
            <a:r>
              <a:rPr lang="en-US" altLang="en-US" sz="1200" dirty="0">
                <a:latin typeface="Courier New" pitchFamily="49" charset="0"/>
              </a:rPr>
              <a:t>;</a:t>
            </a:r>
          </a:p>
          <a:p>
            <a:pPr>
              <a:lnSpc>
                <a:spcPct val="70000"/>
              </a:lnSpc>
              <a:buFontTx/>
              <a:buNone/>
            </a:pPr>
            <a:endParaRPr lang="en-US" altLang="en-US" sz="1200" dirty="0">
              <a:latin typeface="Courier New" pitchFamily="49" charset="0"/>
            </a:endParaRPr>
          </a:p>
          <a:p>
            <a:pPr>
              <a:lnSpc>
                <a:spcPct val="70000"/>
              </a:lnSpc>
              <a:buFontTx/>
              <a:buNone/>
            </a:pPr>
            <a:r>
              <a:rPr lang="en-US" altLang="en-US" sz="1200" dirty="0">
                <a:latin typeface="Courier New" pitchFamily="49" charset="0"/>
              </a:rPr>
              <a:t>public class </a:t>
            </a:r>
            <a:r>
              <a:rPr lang="en-US" altLang="en-US" sz="1200" dirty="0" err="1">
                <a:latin typeface="Courier New" pitchFamily="49" charset="0"/>
              </a:rPr>
              <a:t>TestProperties</a:t>
            </a:r>
            <a:r>
              <a:rPr lang="en-US" altLang="en-US" sz="1200" dirty="0">
                <a:latin typeface="Courier New" pitchFamily="49" charset="0"/>
              </a:rPr>
              <a:t> {</a:t>
            </a:r>
          </a:p>
          <a:p>
            <a:pPr>
              <a:lnSpc>
                <a:spcPct val="70000"/>
              </a:lnSpc>
              <a:buFontTx/>
              <a:buNone/>
            </a:pPr>
            <a:r>
              <a:rPr lang="en-US" altLang="en-US" sz="1200" dirty="0">
                <a:latin typeface="Courier New" pitchFamily="49" charset="0"/>
              </a:rPr>
              <a:t>  public static void main(String[] </a:t>
            </a:r>
            <a:r>
              <a:rPr lang="en-US" altLang="en-US" sz="1200" dirty="0" err="1">
                <a:latin typeface="Courier New" pitchFamily="49" charset="0"/>
              </a:rPr>
              <a:t>args</a:t>
            </a:r>
            <a:r>
              <a:rPr lang="en-US" altLang="en-US" sz="1200" dirty="0">
                <a:latin typeface="Courier New" pitchFamily="49" charset="0"/>
              </a:rPr>
              <a:t>) {</a:t>
            </a:r>
          </a:p>
          <a:p>
            <a:pPr>
              <a:lnSpc>
                <a:spcPct val="70000"/>
              </a:lnSpc>
              <a:buFontTx/>
              <a:buNone/>
            </a:pPr>
            <a:r>
              <a:rPr lang="en-US" altLang="en-US" sz="1200" dirty="0">
                <a:latin typeface="Courier New" pitchFamily="49" charset="0"/>
              </a:rPr>
              <a:t>    Properties props = </a:t>
            </a:r>
            <a:r>
              <a:rPr lang="en-US" altLang="en-US" sz="1200" dirty="0" err="1">
                <a:latin typeface="Courier New" pitchFamily="49" charset="0"/>
              </a:rPr>
              <a:t>System.getProperties</a:t>
            </a:r>
            <a:r>
              <a:rPr lang="en-US" altLang="en-US" sz="1200" dirty="0">
                <a:latin typeface="Courier New" pitchFamily="49" charset="0"/>
              </a:rPr>
              <a:t>();</a:t>
            </a:r>
          </a:p>
          <a:p>
            <a:pPr>
              <a:lnSpc>
                <a:spcPct val="70000"/>
              </a:lnSpc>
              <a:buFontTx/>
              <a:buNone/>
            </a:pPr>
            <a:r>
              <a:rPr lang="en-US" altLang="en-US" sz="1200" dirty="0">
                <a:latin typeface="Courier New" pitchFamily="49" charset="0"/>
              </a:rPr>
              <a:t>    Enumeration </a:t>
            </a:r>
            <a:r>
              <a:rPr lang="en-US" altLang="en-US" sz="1200" dirty="0" err="1">
                <a:latin typeface="Courier New" pitchFamily="49" charset="0"/>
              </a:rPr>
              <a:t>propNames</a:t>
            </a:r>
            <a:r>
              <a:rPr lang="en-US" altLang="en-US" sz="1200" dirty="0">
                <a:latin typeface="Courier New" pitchFamily="49" charset="0"/>
              </a:rPr>
              <a:t> = </a:t>
            </a:r>
            <a:r>
              <a:rPr lang="en-US" altLang="en-US" sz="1200" dirty="0" err="1">
                <a:latin typeface="Courier New" pitchFamily="49" charset="0"/>
              </a:rPr>
              <a:t>props.propertyNames</a:t>
            </a:r>
            <a:r>
              <a:rPr lang="en-US" altLang="en-US" sz="1200" dirty="0">
                <a:latin typeface="Courier New" pitchFamily="49" charset="0"/>
              </a:rPr>
              <a:t>();</a:t>
            </a:r>
          </a:p>
          <a:p>
            <a:pPr>
              <a:lnSpc>
                <a:spcPct val="70000"/>
              </a:lnSpc>
              <a:buFontTx/>
              <a:buNone/>
            </a:pPr>
            <a:endParaRPr lang="en-US" altLang="en-US" sz="1200" dirty="0">
              <a:latin typeface="Courier New" pitchFamily="49" charset="0"/>
            </a:endParaRPr>
          </a:p>
          <a:p>
            <a:pPr>
              <a:lnSpc>
                <a:spcPct val="70000"/>
              </a:lnSpc>
              <a:buFontTx/>
              <a:buNone/>
            </a:pPr>
            <a:r>
              <a:rPr lang="en-US" altLang="en-US" sz="1200" dirty="0">
                <a:latin typeface="Courier New" pitchFamily="49" charset="0"/>
              </a:rPr>
              <a:t>    while ( </a:t>
            </a:r>
            <a:r>
              <a:rPr lang="en-US" altLang="en-US" sz="1200" dirty="0" err="1">
                <a:latin typeface="Courier New" pitchFamily="49" charset="0"/>
              </a:rPr>
              <a:t>propNames.hasMoreElements</a:t>
            </a:r>
            <a:r>
              <a:rPr lang="en-US" altLang="en-US" sz="1200" dirty="0">
                <a:latin typeface="Courier New" pitchFamily="49" charset="0"/>
              </a:rPr>
              <a:t>() ) {</a:t>
            </a:r>
          </a:p>
          <a:p>
            <a:pPr>
              <a:lnSpc>
                <a:spcPct val="70000"/>
              </a:lnSpc>
              <a:buFontTx/>
              <a:buNone/>
            </a:pPr>
            <a:r>
              <a:rPr lang="en-US" altLang="en-US" sz="1200" dirty="0">
                <a:latin typeface="Courier New" pitchFamily="49" charset="0"/>
              </a:rPr>
              <a:t>      String </a:t>
            </a:r>
            <a:r>
              <a:rPr lang="en-US" altLang="en-US" sz="1200" dirty="0" err="1">
                <a:latin typeface="Courier New" pitchFamily="49" charset="0"/>
              </a:rPr>
              <a:t>propName</a:t>
            </a:r>
            <a:r>
              <a:rPr lang="en-US" altLang="en-US" sz="1200" dirty="0">
                <a:latin typeface="Courier New" pitchFamily="49" charset="0"/>
              </a:rPr>
              <a:t> = (String)</a:t>
            </a:r>
            <a:r>
              <a:rPr lang="en-US" altLang="en-US" sz="1200" dirty="0" err="1">
                <a:latin typeface="Courier New" pitchFamily="49" charset="0"/>
              </a:rPr>
              <a:t>propNames.nextElement</a:t>
            </a:r>
            <a:r>
              <a:rPr lang="en-US" altLang="en-US" sz="1200" dirty="0">
                <a:latin typeface="Courier New" pitchFamily="49" charset="0"/>
              </a:rPr>
              <a:t>();</a:t>
            </a:r>
          </a:p>
          <a:p>
            <a:pPr>
              <a:lnSpc>
                <a:spcPct val="70000"/>
              </a:lnSpc>
              <a:buFontTx/>
              <a:buNone/>
            </a:pPr>
            <a:r>
              <a:rPr lang="en-US" altLang="en-US" sz="1200" dirty="0">
                <a:latin typeface="Courier New" pitchFamily="49" charset="0"/>
              </a:rPr>
              <a:t>      String property = </a:t>
            </a:r>
            <a:r>
              <a:rPr lang="en-US" altLang="en-US" sz="1200" dirty="0" err="1">
                <a:latin typeface="Courier New" pitchFamily="49" charset="0"/>
              </a:rPr>
              <a:t>props.getProperty</a:t>
            </a:r>
            <a:r>
              <a:rPr lang="en-US" altLang="en-US" sz="1200" dirty="0">
                <a:latin typeface="Courier New" pitchFamily="49" charset="0"/>
              </a:rPr>
              <a:t>(</a:t>
            </a:r>
            <a:r>
              <a:rPr lang="en-US" altLang="en-US" sz="1200" dirty="0" err="1">
                <a:latin typeface="Courier New" pitchFamily="49" charset="0"/>
              </a:rPr>
              <a:t>propName</a:t>
            </a:r>
            <a:r>
              <a:rPr lang="en-US" altLang="en-US" sz="1200" dirty="0">
                <a:latin typeface="Courier New" pitchFamily="49" charset="0"/>
              </a:rPr>
              <a:t>);</a:t>
            </a:r>
          </a:p>
          <a:p>
            <a:pPr>
              <a:lnSpc>
                <a:spcPct val="70000"/>
              </a:lnSpc>
              <a:buFontTx/>
              <a:buNone/>
            </a:pPr>
            <a:r>
              <a:rPr lang="en-US" altLang="en-US" sz="1200" dirty="0">
                <a:latin typeface="Courier New" pitchFamily="49" charset="0"/>
              </a:rPr>
              <a:t>      </a:t>
            </a:r>
            <a:r>
              <a:rPr lang="en-US" altLang="en-US" sz="1200" dirty="0" err="1">
                <a:latin typeface="Courier New" pitchFamily="49" charset="0"/>
              </a:rPr>
              <a:t>System.out.println</a:t>
            </a:r>
            <a:r>
              <a:rPr lang="en-US" altLang="en-US" sz="1200" dirty="0">
                <a:latin typeface="Courier New" pitchFamily="49" charset="0"/>
              </a:rPr>
              <a:t>("property </a:t>
            </a:r>
            <a:r>
              <a:rPr lang="en-US" altLang="en-US" sz="1200" dirty="0"/>
              <a:t>’</a:t>
            </a:r>
            <a:r>
              <a:rPr lang="en-US" altLang="en-US" sz="1200" dirty="0">
                <a:latin typeface="Courier New" pitchFamily="49" charset="0"/>
              </a:rPr>
              <a:t>" + </a:t>
            </a:r>
            <a:r>
              <a:rPr lang="en-US" altLang="en-US" sz="1200" dirty="0" err="1">
                <a:latin typeface="Courier New" pitchFamily="49" charset="0"/>
              </a:rPr>
              <a:t>propName</a:t>
            </a:r>
            <a:r>
              <a:rPr lang="en-US" altLang="en-US" sz="1200" dirty="0">
                <a:latin typeface="Courier New" pitchFamily="49" charset="0"/>
              </a:rPr>
              <a:t> + "</a:t>
            </a:r>
            <a:r>
              <a:rPr lang="en-US" altLang="en-US" sz="1200" dirty="0"/>
              <a:t>’</a:t>
            </a:r>
            <a:r>
              <a:rPr lang="en-US" altLang="en-US" sz="1200" dirty="0">
                <a:latin typeface="Courier New" pitchFamily="49" charset="0"/>
              </a:rPr>
              <a:t> is </a:t>
            </a:r>
            <a:r>
              <a:rPr lang="en-US" altLang="en-US" sz="1200" dirty="0"/>
              <a:t>’</a:t>
            </a:r>
            <a:r>
              <a:rPr lang="en-US" altLang="en-US" sz="1200" dirty="0">
                <a:latin typeface="Courier New" pitchFamily="49" charset="0"/>
              </a:rPr>
              <a:t>" + property + "</a:t>
            </a:r>
            <a:r>
              <a:rPr lang="en-US" altLang="en-US" sz="1200" dirty="0"/>
              <a:t>’</a:t>
            </a:r>
            <a:r>
              <a:rPr lang="en-US" altLang="en-US" sz="1200" dirty="0">
                <a:latin typeface="Courier New" pitchFamily="49" charset="0"/>
              </a:rPr>
              <a:t>");</a:t>
            </a:r>
          </a:p>
          <a:p>
            <a:pPr>
              <a:lnSpc>
                <a:spcPct val="70000"/>
              </a:lnSpc>
              <a:buFontTx/>
              <a:buNone/>
            </a:pPr>
            <a:r>
              <a:rPr lang="en-US" altLang="en-US" sz="1200" dirty="0">
                <a:latin typeface="Courier New" pitchFamily="49" charset="0"/>
              </a:rPr>
              <a:t>    }</a:t>
            </a:r>
          </a:p>
          <a:p>
            <a:pPr>
              <a:lnSpc>
                <a:spcPct val="70000"/>
              </a:lnSpc>
              <a:buFontTx/>
              <a:buNone/>
            </a:pPr>
            <a:r>
              <a:rPr lang="en-US" altLang="en-US" sz="1200" dirty="0">
                <a:latin typeface="Courier New" pitchFamily="49" charset="0"/>
              </a:rPr>
              <a:t>  }</a:t>
            </a:r>
          </a:p>
          <a:p>
            <a:pPr>
              <a:lnSpc>
                <a:spcPct val="70000"/>
              </a:lnSpc>
              <a:buFontTx/>
              <a:buNone/>
            </a:pPr>
            <a:r>
              <a:rPr lang="en-US" altLang="en-US" sz="1200" dirty="0">
                <a:latin typeface="Courier New" pitchFamily="49" charset="0"/>
              </a:rPr>
              <a:t>}</a:t>
            </a:r>
            <a:endParaRPr lang="en-US" dirty="0"/>
          </a:p>
        </p:txBody>
      </p:sp>
      <p:sp>
        <p:nvSpPr>
          <p:cNvPr id="4" name="Slide Number Placeholder 3"/>
          <p:cNvSpPr>
            <a:spLocks noGrp="1"/>
          </p:cNvSpPr>
          <p:nvPr>
            <p:ph type="sldNum" sz="quarter" idx="10"/>
          </p:nvPr>
        </p:nvSpPr>
        <p:spPr/>
        <p:txBody>
          <a:bodyPr/>
          <a:lstStyle/>
          <a:p>
            <a:fld id="{FF86D14C-8538-4203-87B5-FFF22122ED7F}" type="slidenum">
              <a:rPr lang="en-US" altLang="en-US" smtClean="0"/>
              <a:pPr/>
              <a:t>79</a:t>
            </a:fld>
            <a:endParaRPr lang="en-US" altLang="en-US"/>
          </a:p>
        </p:txBody>
      </p:sp>
    </p:spTree>
    <p:extLst>
      <p:ext uri="{BB962C8B-B14F-4D97-AF65-F5344CB8AC3E}">
        <p14:creationId xmlns:p14="http://schemas.microsoft.com/office/powerpoint/2010/main" val="606587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In the Java programming language, all source code is first written in plain text files ending with the .java extension. Those source files are then compiled into .class files by the javac compiler. A .class file does not contain code that is native to your processor; it instead contains </a:t>
            </a:r>
            <a:r>
              <a:rPr lang="en-US" altLang="en-US" i="1"/>
              <a:t>bytecodes</a:t>
            </a:r>
            <a:r>
              <a:rPr lang="en-US" altLang="en-US"/>
              <a:t> — the machine language of the Java Virtual Machine</a:t>
            </a:r>
            <a:r>
              <a:rPr lang="en-US" altLang="en-US" baseline="30000">
                <a:hlinkClick r:id="rId3"/>
              </a:rPr>
              <a:t>1</a:t>
            </a:r>
            <a:r>
              <a:rPr lang="en-US" altLang="en-US"/>
              <a:t> (Java VM). The java launcher tool then runs your application with an instance of the Java Virtual Machine.</a:t>
            </a:r>
            <a:endParaRPr lang="en-US" altLang="en-US">
              <a:latin typeface="Arial" pitchFamily="34" charset="0"/>
            </a:endParaRPr>
          </a:p>
        </p:txBody>
      </p:sp>
      <p:sp>
        <p:nvSpPr>
          <p:cNvPr id="1218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63C5F4E8-E483-4D4D-A075-2916611A26C5}" type="slidenum">
              <a:rPr lang="en-US" altLang="en-US" smtClean="0">
                <a:solidFill>
                  <a:srgbClr val="000000"/>
                </a:solidFill>
                <a:latin typeface="Arial" pitchFamily="34" charset="0"/>
              </a:rPr>
              <a:pPr>
                <a:spcBef>
                  <a:spcPct val="0"/>
                </a:spcBef>
              </a:pPr>
              <a:t>14</a:t>
            </a:fld>
            <a:endParaRPr lang="en-US" altLang="en-US">
              <a:solidFill>
                <a:srgbClr val="000000"/>
              </a:solidFill>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Because the Java VM is available on many different operating systems, the same .class files are capable of running on Microsoft Windows, the Solaris™ Operating System (Solaris OS), Linux, or Mac OS.</a:t>
            </a:r>
            <a:endParaRPr lang="en-US" altLang="en-US">
              <a:latin typeface="Arial" pitchFamily="34" charset="0"/>
            </a:endParaRPr>
          </a:p>
        </p:txBody>
      </p:sp>
      <p:sp>
        <p:nvSpPr>
          <p:cNvPr id="1228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B6A6B846-034E-43D4-A897-815D90F7942E}" type="slidenum">
              <a:rPr lang="en-US" altLang="en-US" smtClean="0">
                <a:solidFill>
                  <a:srgbClr val="000000"/>
                </a:solidFill>
                <a:latin typeface="Arial" pitchFamily="34" charset="0"/>
              </a:rPr>
              <a:pPr>
                <a:spcBef>
                  <a:spcPct val="0"/>
                </a:spcBef>
              </a:pPr>
              <a:t>15</a:t>
            </a:fld>
            <a:endParaRPr lang="en-US" altLang="en-US">
              <a:solidFill>
                <a:srgbClr val="000000"/>
              </a:solidFill>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endParaRPr lang="en-US" altLang="en-US">
              <a:latin typeface="Arial" pitchFamily="34" charset="0"/>
            </a:endParaRPr>
          </a:p>
        </p:txBody>
      </p:sp>
      <p:sp>
        <p:nvSpPr>
          <p:cNvPr id="1290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6EDA1BE8-BA97-44C8-A49E-67B244FD5005}" type="slidenum">
              <a:rPr lang="en-US" altLang="en-US" smtClean="0">
                <a:solidFill>
                  <a:srgbClr val="000000"/>
                </a:solidFill>
                <a:latin typeface="Arial" pitchFamily="34" charset="0"/>
              </a:rPr>
              <a:pPr>
                <a:spcBef>
                  <a:spcPct val="0"/>
                </a:spcBef>
              </a:pPr>
              <a:t>16</a:t>
            </a:fld>
            <a:endParaRPr lang="en-US" altLang="en-US">
              <a:solidFill>
                <a:srgbClr val="000000"/>
              </a:solidFill>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xfrm>
            <a:off x="406400" y="696913"/>
            <a:ext cx="6197600" cy="3486150"/>
          </a:xfrm>
          <a:noFill/>
          <a:ln w="12700">
            <a:solidFill>
              <a:srgbClr val="000000"/>
            </a:solidFill>
            <a:miter lim="800000"/>
            <a:headEnd/>
            <a:tailEnd/>
          </a:ln>
        </p:spPr>
      </p:sp>
      <p:sp>
        <p:nvSpPr>
          <p:cNvPr id="19459" name="Notes Placeholder 2"/>
          <p:cNvSpPr>
            <a:spLocks noGrp="1" noChangeArrowheads="1"/>
          </p:cNvSpPr>
          <p:nvPr>
            <p:ph type="body" idx="1"/>
          </p:nvPr>
        </p:nvSpPr>
        <p:spPr>
          <a:noFill/>
          <a:ln/>
          <a:extLst>
            <a:ext uri="{91240B29-F687-4F45-9708-019B960494DF}">
              <a14:hiddenLine xmlns:a14="http://schemas.microsoft.com/office/drawing/2010/main" w="12700">
                <a:solidFill>
                  <a:srgbClr val="000000"/>
                </a:solidFill>
                <a:miter lim="800000"/>
                <a:headEnd/>
                <a:tailEnd/>
              </a14:hiddenLine>
            </a:ext>
          </a:extLst>
        </p:spPr>
        <p:txBody>
          <a:bodyPr anchor="t"/>
          <a:lstStyle/>
          <a:p>
            <a:r>
              <a:rPr lang="en-US" altLang="en-US" b="1"/>
              <a:t>Access Control Modifiers:</a:t>
            </a:r>
          </a:p>
          <a:p>
            <a:r>
              <a:rPr lang="en-US" altLang="en-US"/>
              <a:t>Java provides a number of access modifiers to set access levels for classes, variables, methods and constructors. The four access levels are:</a:t>
            </a:r>
          </a:p>
          <a:p>
            <a:r>
              <a:rPr lang="en-US" altLang="en-US"/>
              <a:t>Visible to the package, the default. No modifiers are needed.</a:t>
            </a:r>
          </a:p>
          <a:p>
            <a:r>
              <a:rPr lang="en-US" altLang="en-US"/>
              <a:t>Visible to the class only (private).</a:t>
            </a:r>
          </a:p>
          <a:p>
            <a:r>
              <a:rPr lang="en-US" altLang="en-US"/>
              <a:t>Visible to the world (public).</a:t>
            </a:r>
          </a:p>
          <a:p>
            <a:r>
              <a:rPr lang="en-US" altLang="en-US"/>
              <a:t>Visible to the package and all subclasses (protected).</a:t>
            </a:r>
          </a:p>
          <a:p>
            <a:r>
              <a:rPr lang="en-US" altLang="en-US" b="1"/>
              <a:t>Non Access Modifiers:</a:t>
            </a:r>
          </a:p>
          <a:p>
            <a:r>
              <a:rPr lang="en-US" altLang="en-US"/>
              <a:t>Java provides a number of non-access modifiers to achieve many other functionality.</a:t>
            </a:r>
          </a:p>
          <a:p>
            <a:r>
              <a:rPr lang="en-US" altLang="en-US"/>
              <a:t>The </a:t>
            </a:r>
            <a:r>
              <a:rPr lang="en-US" altLang="en-US" i="1"/>
              <a:t>static</a:t>
            </a:r>
            <a:r>
              <a:rPr lang="en-US" altLang="en-US"/>
              <a:t> modifier for creating class methods and variables</a:t>
            </a:r>
          </a:p>
          <a:p>
            <a:r>
              <a:rPr lang="en-US" altLang="en-US"/>
              <a:t>The </a:t>
            </a:r>
            <a:r>
              <a:rPr lang="en-US" altLang="en-US" i="1"/>
              <a:t>final</a:t>
            </a:r>
            <a:r>
              <a:rPr lang="en-US" altLang="en-US"/>
              <a:t> modifier for finalizing the implementations of classes, methods, and variables.</a:t>
            </a:r>
          </a:p>
          <a:p>
            <a:r>
              <a:rPr lang="en-US" altLang="en-US"/>
              <a:t>The </a:t>
            </a:r>
            <a:r>
              <a:rPr lang="en-US" altLang="en-US" i="1"/>
              <a:t>abstract</a:t>
            </a:r>
            <a:r>
              <a:rPr lang="en-US" altLang="en-US"/>
              <a:t> modifier for creating abstract classes and methods.</a:t>
            </a:r>
          </a:p>
          <a:p>
            <a:r>
              <a:rPr lang="en-US" altLang="en-US"/>
              <a:t>The </a:t>
            </a:r>
            <a:r>
              <a:rPr lang="en-US" altLang="en-US" i="1"/>
              <a:t>synchronized</a:t>
            </a:r>
            <a:r>
              <a:rPr lang="en-US" altLang="en-US"/>
              <a:t> and </a:t>
            </a:r>
            <a:r>
              <a:rPr lang="en-US" altLang="en-US" i="1"/>
              <a:t>volatile</a:t>
            </a:r>
            <a:r>
              <a:rPr lang="en-US" altLang="en-US"/>
              <a:t> modifiers, which are used for threads.</a:t>
            </a:r>
          </a:p>
          <a:p>
            <a:pPr>
              <a:buFontTx/>
              <a:buChar char="•"/>
            </a:pPr>
            <a:endParaRPr lang="en-US" altLang="en-US">
              <a:latin typeface="Arial" panose="020B0604020202020204" pitchFamily="34" charset="0"/>
            </a:endParaRPr>
          </a:p>
        </p:txBody>
      </p:sp>
      <p:sp>
        <p:nvSpPr>
          <p:cNvPr id="19460" name="Slide Number Placeholder 3"/>
          <p:cNvSpPr txBox="1">
            <a:spLocks noGrp="1" noChangeArrowheads="1"/>
          </p:cNvSpPr>
          <p:nvPr/>
        </p:nvSpPr>
        <p:spPr bwMode="auto">
          <a:xfrm>
            <a:off x="3970338"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26" tIns="46113" rIns="92226" bIns="46113"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buFontTx/>
              <a:buNone/>
            </a:pPr>
            <a:fld id="{C23A1DAD-F255-409C-8FA8-20004333D63F}" type="slidenum">
              <a:rPr lang="en-US" altLang="en-US">
                <a:solidFill>
                  <a:srgbClr val="000000"/>
                </a:solidFill>
                <a:latin typeface="Arial" panose="020B0604020202020204" pitchFamily="34" charset="0"/>
              </a:rPr>
              <a:pPr algn="r">
                <a:spcBef>
                  <a:spcPct val="0"/>
                </a:spcBef>
                <a:buFontTx/>
                <a:buNone/>
              </a:pPr>
              <a:t>17</a:t>
            </a:fld>
            <a:endParaRPr lang="en-US" altLang="en-US">
              <a:solidFill>
                <a:srgbClr val="000000"/>
              </a:solidFill>
              <a:latin typeface="Arial" panose="020B0604020202020204" pitchFamily="34" charset="0"/>
            </a:endParaRPr>
          </a:p>
        </p:txBody>
      </p:sp>
    </p:spTree>
    <p:extLst>
      <p:ext uri="{BB962C8B-B14F-4D97-AF65-F5344CB8AC3E}">
        <p14:creationId xmlns:p14="http://schemas.microsoft.com/office/powerpoint/2010/main" val="1040547726"/>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406400" y="696913"/>
            <a:ext cx="6197600" cy="3486150"/>
          </a:xfrm>
          <a:noFill/>
          <a:ln w="12700">
            <a:solidFill>
              <a:srgbClr val="000000"/>
            </a:solidFill>
            <a:miter lim="800000"/>
            <a:headEnd/>
            <a:tailEnd/>
          </a:ln>
        </p:spPr>
      </p:sp>
      <p:sp>
        <p:nvSpPr>
          <p:cNvPr id="23555" name="Notes Placeholder 2"/>
          <p:cNvSpPr>
            <a:spLocks noGrp="1" noChangeArrowheads="1"/>
          </p:cNvSpPr>
          <p:nvPr>
            <p:ph type="body" idx="1"/>
          </p:nvPr>
        </p:nvSpPr>
        <p:spPr>
          <a:noFill/>
          <a:ln/>
          <a:extLst>
            <a:ext uri="{91240B29-F687-4F45-9708-019B960494DF}">
              <a14:hiddenLine xmlns:a14="http://schemas.microsoft.com/office/drawing/2010/main" w="12700">
                <a:solidFill>
                  <a:srgbClr val="000000"/>
                </a:solidFill>
                <a:miter lim="800000"/>
                <a:headEnd/>
                <a:tailEnd/>
              </a14:hiddenLine>
            </a:ext>
          </a:extLst>
        </p:spPr>
        <p:txBody>
          <a:bodyPr anchor="t"/>
          <a:lstStyle/>
          <a:p>
            <a:r>
              <a:rPr lang="en-US" altLang="en-US" dirty="0"/>
              <a:t>switch(expression){ </a:t>
            </a:r>
          </a:p>
          <a:p>
            <a:r>
              <a:rPr lang="en-US" altLang="en-US" dirty="0"/>
              <a:t>    case value : </a:t>
            </a:r>
          </a:p>
          <a:p>
            <a:r>
              <a:rPr lang="en-US" altLang="en-US" dirty="0"/>
              <a:t>       //Statements </a:t>
            </a:r>
          </a:p>
          <a:p>
            <a:r>
              <a:rPr lang="en-US" altLang="en-US" dirty="0"/>
              <a:t>       break; //optional </a:t>
            </a:r>
          </a:p>
          <a:p>
            <a:r>
              <a:rPr lang="en-US" altLang="en-US" dirty="0"/>
              <a:t>    case value : </a:t>
            </a:r>
          </a:p>
          <a:p>
            <a:r>
              <a:rPr lang="en-US" altLang="en-US" dirty="0"/>
              <a:t>       //Statements break;</a:t>
            </a:r>
          </a:p>
          <a:p>
            <a:r>
              <a:rPr lang="en-US" altLang="en-US" dirty="0"/>
              <a:t>       //optional </a:t>
            </a:r>
          </a:p>
          <a:p>
            <a:r>
              <a:rPr lang="en-US" altLang="en-US" dirty="0"/>
              <a:t>       //You can have any number of case statements. </a:t>
            </a:r>
          </a:p>
          <a:p>
            <a:r>
              <a:rPr lang="en-US" altLang="en-US" dirty="0"/>
              <a:t>    default : </a:t>
            </a:r>
          </a:p>
          <a:p>
            <a:r>
              <a:rPr lang="en-US" altLang="en-US" dirty="0"/>
              <a:t>       //Optional </a:t>
            </a:r>
          </a:p>
          <a:p>
            <a:r>
              <a:rPr lang="en-US" altLang="en-US" dirty="0"/>
              <a:t>       //Statements </a:t>
            </a:r>
          </a:p>
          <a:p>
            <a:r>
              <a:rPr lang="en-US" altLang="en-US" dirty="0"/>
              <a:t>}</a:t>
            </a:r>
          </a:p>
          <a:p>
            <a:r>
              <a:rPr lang="en-US" altLang="en-US" dirty="0"/>
              <a:t>The following rules apply to a switch statement:</a:t>
            </a:r>
          </a:p>
          <a:p>
            <a:pPr>
              <a:buFontTx/>
              <a:buChar char="•"/>
            </a:pPr>
            <a:r>
              <a:rPr lang="en-US" altLang="en-US" dirty="0"/>
              <a:t>The variable used in a switch statement can only be a byte, short, </a:t>
            </a:r>
            <a:r>
              <a:rPr lang="en-US" altLang="en-US" dirty="0" err="1"/>
              <a:t>int</a:t>
            </a:r>
            <a:r>
              <a:rPr lang="en-US" altLang="en-US" dirty="0"/>
              <a:t>, or char.</a:t>
            </a:r>
          </a:p>
          <a:p>
            <a:pPr>
              <a:buFontTx/>
              <a:buChar char="•"/>
            </a:pPr>
            <a:r>
              <a:rPr lang="en-US" altLang="en-US" dirty="0"/>
              <a:t>You can have any number of case statements within a switch. Each case is followed by the value to be compared to and a colon.</a:t>
            </a:r>
          </a:p>
          <a:p>
            <a:pPr>
              <a:buFontTx/>
              <a:buChar char="•"/>
            </a:pPr>
            <a:r>
              <a:rPr lang="en-US" altLang="en-US" dirty="0"/>
              <a:t>The value for a case must be the same data type as the variable in the switch and it must be a constant or a literal.</a:t>
            </a:r>
          </a:p>
          <a:p>
            <a:pPr>
              <a:buFontTx/>
              <a:buChar char="•"/>
            </a:pPr>
            <a:r>
              <a:rPr lang="en-US" altLang="en-US" dirty="0"/>
              <a:t>When the variable being switched on is equal to a case, the statements following that case will execute until a </a:t>
            </a:r>
            <a:r>
              <a:rPr lang="en-US" altLang="en-US" i="1" dirty="0"/>
              <a:t>break</a:t>
            </a:r>
            <a:r>
              <a:rPr lang="en-US" altLang="en-US" dirty="0"/>
              <a:t> statement is reached.</a:t>
            </a:r>
          </a:p>
          <a:p>
            <a:pPr>
              <a:buFontTx/>
              <a:buChar char="•"/>
            </a:pPr>
            <a:r>
              <a:rPr lang="en-US" altLang="en-US" dirty="0"/>
              <a:t>When a </a:t>
            </a:r>
            <a:r>
              <a:rPr lang="en-US" altLang="en-US" i="1" dirty="0"/>
              <a:t>break</a:t>
            </a:r>
            <a:r>
              <a:rPr lang="en-US" altLang="en-US" dirty="0"/>
              <a:t> statement is reached, the switch terminates, and the flow of control jumps to the next line following the switch statement.</a:t>
            </a:r>
          </a:p>
          <a:p>
            <a:pPr>
              <a:buFontTx/>
              <a:buChar char="•"/>
            </a:pPr>
            <a:r>
              <a:rPr lang="en-US" altLang="en-US" dirty="0"/>
              <a:t>Not every case needs to contain a break. If no break appears, the flow of control will </a:t>
            </a:r>
            <a:r>
              <a:rPr lang="en-US" altLang="en-US" i="1" dirty="0"/>
              <a:t>fall through </a:t>
            </a:r>
            <a:r>
              <a:rPr lang="en-US" altLang="en-US" dirty="0"/>
              <a:t>to subsequent cases until a break is reached.</a:t>
            </a:r>
          </a:p>
          <a:p>
            <a:pPr>
              <a:buFontTx/>
              <a:buChar char="•"/>
            </a:pPr>
            <a:r>
              <a:rPr lang="en-US" altLang="en-US" dirty="0"/>
              <a:t>A </a:t>
            </a:r>
            <a:r>
              <a:rPr lang="en-US" altLang="en-US" i="1" dirty="0"/>
              <a:t>switch</a:t>
            </a:r>
            <a:r>
              <a:rPr lang="en-US" altLang="en-US" dirty="0"/>
              <a:t> statement can have an optional default case, which must appear at the end of the switch. The default case can be used for performing a task when none of the cases is true. No break is needed in the default case.</a:t>
            </a:r>
          </a:p>
          <a:p>
            <a:endParaRPr lang="en-US" altLang="en-US" dirty="0">
              <a:latin typeface="Arial" panose="020B0604020202020204" pitchFamily="34" charset="0"/>
            </a:endParaRPr>
          </a:p>
          <a:p>
            <a:r>
              <a:rPr lang="en-US" altLang="en-US" b="1" dirty="0"/>
              <a:t>The break Keyword:</a:t>
            </a:r>
          </a:p>
          <a:p>
            <a:r>
              <a:rPr lang="en-US" altLang="en-US" dirty="0"/>
              <a:t>The </a:t>
            </a:r>
            <a:r>
              <a:rPr lang="en-US" altLang="en-US" i="1" dirty="0"/>
              <a:t>break</a:t>
            </a:r>
            <a:r>
              <a:rPr lang="en-US" altLang="en-US" dirty="0"/>
              <a:t> keyword is used to stop the entire loop. The break keyword must be used inside any loop or a switch statement.</a:t>
            </a:r>
          </a:p>
          <a:p>
            <a:r>
              <a:rPr lang="en-US" altLang="en-US" dirty="0"/>
              <a:t>The break keyword will stop the execution of the innermost loop and start executing the next line of code after the block.</a:t>
            </a:r>
          </a:p>
          <a:p>
            <a:endParaRPr lang="en-US" altLang="en-US" dirty="0">
              <a:latin typeface="Arial" panose="020B0604020202020204" pitchFamily="34" charset="0"/>
            </a:endParaRPr>
          </a:p>
          <a:p>
            <a:r>
              <a:rPr lang="en-US" altLang="en-US" b="1" dirty="0"/>
              <a:t>The continue Keyword:</a:t>
            </a:r>
          </a:p>
          <a:p>
            <a:r>
              <a:rPr lang="en-US" altLang="en-US" dirty="0"/>
              <a:t>The </a:t>
            </a:r>
            <a:r>
              <a:rPr lang="en-US" altLang="en-US" i="1" dirty="0"/>
              <a:t>continue</a:t>
            </a:r>
            <a:r>
              <a:rPr lang="en-US" altLang="en-US" dirty="0"/>
              <a:t> keyword can be used in any of the loop control structures. It causes the loop to immediately jump to the next iteration of the loop.</a:t>
            </a:r>
          </a:p>
          <a:p>
            <a:r>
              <a:rPr lang="en-US" altLang="en-US" dirty="0"/>
              <a:t>In a for loop, the continue keyword causes flow of control to immediately jump to the update statement.</a:t>
            </a:r>
          </a:p>
          <a:p>
            <a:r>
              <a:rPr lang="en-US" altLang="en-US" dirty="0"/>
              <a:t>In a while loop or do/while loop, flow of control immediately jumps to the Boolean expression.</a:t>
            </a:r>
          </a:p>
          <a:p>
            <a:endParaRPr lang="en-US" altLang="en-US" dirty="0">
              <a:latin typeface="Arial" panose="020B0604020202020204" pitchFamily="34" charset="0"/>
            </a:endParaRPr>
          </a:p>
        </p:txBody>
      </p:sp>
      <p:sp>
        <p:nvSpPr>
          <p:cNvPr id="23556" name="Slide Number Placeholder 3"/>
          <p:cNvSpPr txBox="1">
            <a:spLocks noGrp="1" noChangeArrowheads="1"/>
          </p:cNvSpPr>
          <p:nvPr/>
        </p:nvSpPr>
        <p:spPr bwMode="auto">
          <a:xfrm>
            <a:off x="3970338"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26" tIns="46113" rIns="92226" bIns="46113"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a:spcBef>
                <a:spcPct val="0"/>
              </a:spcBef>
              <a:buFontTx/>
              <a:buNone/>
            </a:pPr>
            <a:fld id="{3C26D3AE-4EB1-44F1-B883-D51BC20ECA6F}" type="slidenum">
              <a:rPr lang="en-US" altLang="en-US">
                <a:solidFill>
                  <a:srgbClr val="000000"/>
                </a:solidFill>
                <a:latin typeface="Arial" panose="020B0604020202020204" pitchFamily="34" charset="0"/>
              </a:rPr>
              <a:pPr algn="r">
                <a:spcBef>
                  <a:spcPct val="0"/>
                </a:spcBef>
                <a:buFontTx/>
                <a:buNone/>
              </a:pPr>
              <a:t>19</a:t>
            </a:fld>
            <a:endParaRPr lang="en-US" altLang="en-US">
              <a:solidFill>
                <a:srgbClr val="000000"/>
              </a:solidFill>
              <a:latin typeface="Arial" panose="020B0604020202020204" pitchFamily="34" charset="0"/>
            </a:endParaRPr>
          </a:p>
        </p:txBody>
      </p:sp>
    </p:spTree>
    <p:extLst>
      <p:ext uri="{BB962C8B-B14F-4D97-AF65-F5344CB8AC3E}">
        <p14:creationId xmlns:p14="http://schemas.microsoft.com/office/powerpoint/2010/main" val="4270483554"/>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10" name="Group 9"/>
          <p:cNvGrpSpPr/>
          <p:nvPr/>
        </p:nvGrpSpPr>
        <p:grpSpPr>
          <a:xfrm>
            <a:off x="-76200" y="-76200"/>
            <a:ext cx="12344400" cy="701040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2" name="Freeform 5"/>
          <p:cNvSpPr>
            <a:spLocks noChangeAspect="1"/>
          </p:cNvSpPr>
          <p:nvPr/>
        </p:nvSpPr>
        <p:spPr bwMode="hidden">
          <a:xfrm>
            <a:off x="2" y="0"/>
            <a:ext cx="9989103" cy="6858000"/>
          </a:xfrm>
          <a:custGeom>
            <a:avLst/>
            <a:gdLst>
              <a:gd name="T0" fmla="*/ 7871 w 7871"/>
              <a:gd name="T1" fmla="*/ 2698 h 5404"/>
              <a:gd name="T2" fmla="*/ 7871 w 7871"/>
              <a:gd name="T3" fmla="*/ 2698 h 5404"/>
              <a:gd name="T4" fmla="*/ 5172 w 7871"/>
              <a:gd name="T5" fmla="*/ 0 h 5404"/>
              <a:gd name="T6" fmla="*/ 0 w 7871"/>
              <a:gd name="T7" fmla="*/ 0 h 5404"/>
              <a:gd name="T8" fmla="*/ 0 w 7871"/>
              <a:gd name="T9" fmla="*/ 5404 h 5404"/>
              <a:gd name="T10" fmla="*/ 5172 w 7871"/>
              <a:gd name="T11" fmla="*/ 5404 h 5404"/>
              <a:gd name="T12" fmla="*/ 7871 w 7871"/>
              <a:gd name="T13" fmla="*/ 2698 h 5404"/>
            </a:gdLst>
            <a:ahLst/>
            <a:cxnLst>
              <a:cxn ang="0">
                <a:pos x="T0" y="T1"/>
              </a:cxn>
              <a:cxn ang="0">
                <a:pos x="T2" y="T3"/>
              </a:cxn>
              <a:cxn ang="0">
                <a:pos x="T4" y="T5"/>
              </a:cxn>
              <a:cxn ang="0">
                <a:pos x="T6" y="T7"/>
              </a:cxn>
              <a:cxn ang="0">
                <a:pos x="T8" y="T9"/>
              </a:cxn>
              <a:cxn ang="0">
                <a:pos x="T10" y="T11"/>
              </a:cxn>
              <a:cxn ang="0">
                <a:pos x="T12" y="T13"/>
              </a:cxn>
            </a:cxnLst>
            <a:rect l="0" t="0" r="r" b="b"/>
            <a:pathLst>
              <a:path w="7871" h="5404">
                <a:moveTo>
                  <a:pt x="7871" y="2698"/>
                </a:moveTo>
                <a:lnTo>
                  <a:pt x="7871" y="2698"/>
                </a:lnTo>
                <a:cubicBezTo>
                  <a:pt x="7871" y="1192"/>
                  <a:pt x="6668" y="0"/>
                  <a:pt x="5172" y="0"/>
                </a:cubicBezTo>
                <a:lnTo>
                  <a:pt x="0" y="0"/>
                </a:lnTo>
                <a:lnTo>
                  <a:pt x="0" y="5404"/>
                </a:lnTo>
                <a:lnTo>
                  <a:pt x="5172" y="5404"/>
                </a:lnTo>
                <a:cubicBezTo>
                  <a:pt x="6668" y="5404"/>
                  <a:pt x="7871" y="4211"/>
                  <a:pt x="7871" y="2698"/>
                </a:cubicBez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880"/>
          </a:p>
        </p:txBody>
      </p:sp>
      <p:sp>
        <p:nvSpPr>
          <p:cNvPr id="2" name="Title 1"/>
          <p:cNvSpPr>
            <a:spLocks noGrp="1"/>
          </p:cNvSpPr>
          <p:nvPr>
            <p:ph type="ctrTitle"/>
          </p:nvPr>
        </p:nvSpPr>
        <p:spPr>
          <a:xfrm>
            <a:off x="571500" y="1714500"/>
            <a:ext cx="8382000" cy="2438400"/>
          </a:xfrm>
        </p:spPr>
        <p:txBody>
          <a:bodyPr anchor="b" anchorCtr="0">
            <a:noAutofit/>
          </a:bodyPr>
          <a:lstStyle>
            <a:lvl1pPr>
              <a:defRPr sz="60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71500" y="4381500"/>
            <a:ext cx="8382000" cy="762000"/>
          </a:xfrm>
        </p:spPr>
        <p:txBody>
          <a:bodyPr>
            <a:noAutofit/>
          </a:bodyPr>
          <a:lstStyle>
            <a:lvl1pPr marL="0" indent="0" algn="l">
              <a:spcBef>
                <a:spcPts val="0"/>
              </a:spcBef>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1" name="Picture 10"/>
          <p:cNvPicPr>
            <a:picLocks noChangeAspect="1"/>
          </p:cNvPicPr>
          <p:nvPr/>
        </p:nvPicPr>
        <p:blipFill>
          <a:blip r:embed="rId2"/>
          <a:stretch>
            <a:fillRect/>
          </a:stretch>
        </p:blipFill>
        <p:spPr bwMode="black">
          <a:xfrm>
            <a:off x="9518968" y="6095768"/>
            <a:ext cx="2255520" cy="640631"/>
          </a:xfrm>
          <a:prstGeom prst="rect">
            <a:avLst/>
          </a:prstGeom>
        </p:spPr>
      </p:pic>
      <p:sp>
        <p:nvSpPr>
          <p:cNvPr id="8" name="Footer Placeholder 4"/>
          <p:cNvSpPr txBox="1">
            <a:spLocks/>
          </p:cNvSpPr>
          <p:nvPr/>
        </p:nvSpPr>
        <p:spPr>
          <a:xfrm>
            <a:off x="571500" y="6317033"/>
            <a:ext cx="5334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688" dirty="0">
                <a:solidFill>
                  <a:schemeClr val="bg1"/>
                </a:solidFill>
              </a:rPr>
              <a:t>DXC Proprietary and Confidential</a:t>
            </a:r>
          </a:p>
        </p:txBody>
      </p:sp>
      <p:sp>
        <p:nvSpPr>
          <p:cNvPr id="9" name="Text Box 115"/>
          <p:cNvSpPr txBox="1">
            <a:spLocks noChangeArrowheads="1"/>
          </p:cNvSpPr>
          <p:nvPr/>
        </p:nvSpPr>
        <p:spPr bwMode="auto">
          <a:xfrm>
            <a:off x="9906001" y="533400"/>
            <a:ext cx="1714500" cy="228600"/>
          </a:xfrm>
          <a:prstGeom prst="rect">
            <a:avLst/>
          </a:prstGeom>
          <a:noFill/>
          <a:ln w="9525">
            <a:noFill/>
            <a:miter lim="800000"/>
            <a:headEnd/>
            <a:tailEnd/>
          </a:ln>
          <a:effectLst/>
        </p:spPr>
        <p:txBody>
          <a:bodyPr wrap="none" lIns="0" tIns="0" rIns="0" bIns="0" anchor="t" anchorCtr="0">
            <a:noAutofit/>
          </a:bodyPr>
          <a:lstStyle/>
          <a:p>
            <a:pPr algn="r" defTabSz="512961">
              <a:spcBef>
                <a:spcPts val="0"/>
              </a:spcBef>
            </a:pPr>
            <a:fld id="{03C7D0F0-10D5-4191-B6F4-99306F468FEF}" type="datetime4">
              <a:rPr lang="en-US" sz="875" b="0" smtClean="0">
                <a:solidFill>
                  <a:schemeClr val="tx1"/>
                </a:solidFill>
              </a:rPr>
              <a:pPr algn="r" defTabSz="512961">
                <a:spcBef>
                  <a:spcPts val="0"/>
                </a:spcBef>
              </a:pPr>
              <a:t>August 14, 2017</a:t>
            </a:fld>
            <a:endParaRPr lang="en-US" sz="875" b="0" dirty="0">
              <a:solidFill>
                <a:schemeClr val="tx1"/>
              </a:solidFill>
            </a:endParaRPr>
          </a:p>
        </p:txBody>
      </p:sp>
    </p:spTree>
    <p:extLst>
      <p:ext uri="{BB962C8B-B14F-4D97-AF65-F5344CB8AC3E}">
        <p14:creationId xmlns:p14="http://schemas.microsoft.com/office/powerpoint/2010/main" val="4023487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55024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1500" y="1714499"/>
            <a:ext cx="5334000" cy="4267730"/>
          </a:xfrm>
          <a:noFill/>
        </p:spPr>
        <p:txBody>
          <a:bodyPr>
            <a:normAutofit/>
          </a:bodyPr>
          <a:lstStyle>
            <a:lvl1pPr>
              <a:defRPr sz="1250"/>
            </a:lvl1pPr>
            <a:lvl2pPr>
              <a:defRPr sz="1250"/>
            </a:lvl2pPr>
            <a:lvl3pPr>
              <a:defRPr sz="1250"/>
            </a:lvl3pPr>
            <a:lvl4pPr marL="285750" indent="-142875">
              <a:buFont typeface="Arial" pitchFamily="34" charset="0"/>
              <a:buChar char="–"/>
              <a:defRPr sz="1250"/>
            </a:lvl4pPr>
            <a:lvl5pPr marL="428625" indent="-142875">
              <a:buFont typeface="Arial" pitchFamily="34" charset="0"/>
              <a:buChar char="–"/>
              <a:defRPr sz="1250"/>
            </a:lvl5pPr>
            <a:lvl6pPr marL="571500" indent="-142875">
              <a:buFont typeface="Arial" pitchFamily="34" charset="0"/>
              <a:buChar char="–"/>
              <a:defRPr sz="1250" baseline="0"/>
            </a:lvl6pPr>
            <a:lvl7pPr marL="714375" indent="-142875">
              <a:buFont typeface="Arial" pitchFamily="34" charset="0"/>
              <a:buChar char="–"/>
              <a:defRPr sz="1250" baseline="0"/>
            </a:lvl7pPr>
            <a:lvl8pPr marL="857250" indent="-142875">
              <a:buFont typeface="Arial" pitchFamily="34" charset="0"/>
              <a:buChar char="–"/>
              <a:defRPr sz="1250" baseline="0"/>
            </a:lvl8pPr>
            <a:lvl9pPr marL="1000125" indent="-142875">
              <a:buFont typeface="Arial" pitchFamily="34" charset="0"/>
              <a:buChar char="–"/>
              <a:defRPr sz="125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86500" y="1714499"/>
            <a:ext cx="5334000" cy="4267728"/>
          </a:xfrm>
        </p:spPr>
        <p:txBody>
          <a:bodyPr>
            <a:normAutofit/>
          </a:bodyPr>
          <a:lstStyle>
            <a:lvl1pPr>
              <a:defRPr sz="1250"/>
            </a:lvl1pPr>
            <a:lvl2pPr>
              <a:defRPr sz="1250"/>
            </a:lvl2pPr>
            <a:lvl3pPr>
              <a:defRPr sz="1250"/>
            </a:lvl3pPr>
            <a:lvl4pPr>
              <a:defRPr sz="1250"/>
            </a:lvl4pPr>
            <a:lvl5pPr>
              <a:defRPr sz="1250"/>
            </a:lvl5pPr>
            <a:lvl6pPr>
              <a:defRPr sz="1250" baseline="0"/>
            </a:lvl6pPr>
            <a:lvl7pPr>
              <a:defRPr sz="1250" baseline="0"/>
            </a:lvl7pPr>
            <a:lvl8pPr>
              <a:defRPr sz="1250" baseline="0"/>
            </a:lvl8pPr>
            <a:lvl9pPr>
              <a:defRPr sz="125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3954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1500" y="1714499"/>
            <a:ext cx="3429000" cy="4267730"/>
          </a:xfrm>
        </p:spPr>
        <p:txBody>
          <a:bodyPr>
            <a:normAutofit/>
          </a:bodyPr>
          <a:lstStyle>
            <a:lvl1pPr>
              <a:defRPr sz="1250"/>
            </a:lvl1pPr>
            <a:lvl2pPr>
              <a:defRPr sz="1250"/>
            </a:lvl2pPr>
            <a:lvl3pPr>
              <a:defRPr sz="1250"/>
            </a:lvl3pPr>
            <a:lvl4pPr>
              <a:defRPr sz="1250"/>
            </a:lvl4pPr>
            <a:lvl5pPr>
              <a:defRPr sz="1250"/>
            </a:lvl5pPr>
            <a:lvl6pPr>
              <a:defRPr sz="1250" baseline="0"/>
            </a:lvl6pPr>
            <a:lvl7pPr>
              <a:defRPr sz="1250" baseline="0"/>
            </a:lvl7pPr>
            <a:lvl8pPr>
              <a:defRPr sz="1250" baseline="0"/>
            </a:lvl8pPr>
            <a:lvl9pPr>
              <a:defRPr sz="125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81500" y="1714499"/>
            <a:ext cx="3429000" cy="4267730"/>
          </a:xfrm>
        </p:spPr>
        <p:txBody>
          <a:bodyPr>
            <a:normAutofit/>
          </a:bodyPr>
          <a:lstStyle>
            <a:lvl1pPr>
              <a:defRPr sz="1250"/>
            </a:lvl1pPr>
            <a:lvl2pPr>
              <a:defRPr sz="1250"/>
            </a:lvl2pPr>
            <a:lvl3pPr>
              <a:defRPr sz="1250"/>
            </a:lvl3pPr>
            <a:lvl4pPr>
              <a:defRPr sz="1250"/>
            </a:lvl4pPr>
            <a:lvl5pPr>
              <a:defRPr sz="1250"/>
            </a:lvl5pPr>
            <a:lvl6pPr>
              <a:defRPr sz="1250" baseline="0"/>
            </a:lvl6pPr>
            <a:lvl7pPr>
              <a:defRPr sz="1250" baseline="0"/>
            </a:lvl7pPr>
            <a:lvl8pPr>
              <a:defRPr sz="1250" baseline="0"/>
            </a:lvl8pPr>
            <a:lvl9pPr>
              <a:defRPr sz="125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p:cNvSpPr>
            <a:spLocks noGrp="1"/>
          </p:cNvSpPr>
          <p:nvPr>
            <p:ph sz="half" idx="13"/>
          </p:nvPr>
        </p:nvSpPr>
        <p:spPr>
          <a:xfrm>
            <a:off x="8191500" y="1714499"/>
            <a:ext cx="3429000" cy="4267730"/>
          </a:xfrm>
        </p:spPr>
        <p:txBody>
          <a:bodyPr>
            <a:normAutofit/>
          </a:bodyPr>
          <a:lstStyle>
            <a:lvl1pPr>
              <a:defRPr sz="1250"/>
            </a:lvl1pPr>
            <a:lvl2pPr>
              <a:defRPr sz="1250"/>
            </a:lvl2pPr>
            <a:lvl3pPr>
              <a:defRPr sz="1250"/>
            </a:lvl3pPr>
            <a:lvl4pPr>
              <a:defRPr sz="1250"/>
            </a:lvl4pPr>
            <a:lvl5pPr>
              <a:defRPr sz="1250"/>
            </a:lvl5pPr>
            <a:lvl6pPr>
              <a:defRPr sz="1250" baseline="0"/>
            </a:lvl6pPr>
            <a:lvl7pPr>
              <a:defRPr sz="1250" baseline="0"/>
            </a:lvl7pPr>
            <a:lvl8pPr>
              <a:defRPr sz="1250" baseline="0"/>
            </a:lvl8pPr>
            <a:lvl9pPr>
              <a:defRPr sz="125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86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ext and Picture">
    <p:spTree>
      <p:nvGrpSpPr>
        <p:cNvPr id="1" name=""/>
        <p:cNvGrpSpPr/>
        <p:nvPr/>
      </p:nvGrpSpPr>
      <p:grpSpPr>
        <a:xfrm>
          <a:off x="0" y="0"/>
          <a:ext cx="0" cy="0"/>
          <a:chOff x="0" y="0"/>
          <a:chExt cx="0" cy="0"/>
        </a:xfrm>
      </p:grpSpPr>
      <p:grpSp>
        <p:nvGrpSpPr>
          <p:cNvPr id="13" name="Group 12"/>
          <p:cNvGrpSpPr/>
          <p:nvPr/>
        </p:nvGrpSpPr>
        <p:grpSpPr>
          <a:xfrm>
            <a:off x="-76200" y="-76200"/>
            <a:ext cx="12344400" cy="701040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9" name="Picture Placeholder 8"/>
          <p:cNvSpPr>
            <a:spLocks noGrp="1"/>
          </p:cNvSpPr>
          <p:nvPr>
            <p:ph type="pic" sz="quarter" idx="13"/>
          </p:nvPr>
        </p:nvSpPr>
        <p:spPr>
          <a:xfrm>
            <a:off x="6096000" y="0"/>
            <a:ext cx="6096000" cy="6858000"/>
          </a:xfrm>
          <a:solidFill>
            <a:schemeClr val="bg1">
              <a:lumMod val="85000"/>
            </a:schemeClr>
          </a:solidFill>
        </p:spPr>
        <p:txBody>
          <a:bodyPr anchor="ctr" anchorCtr="0">
            <a:normAutofit/>
          </a:bodyPr>
          <a:lstStyle>
            <a:lvl1pPr algn="ctr">
              <a:defRPr sz="1000" b="0"/>
            </a:lvl1pPr>
          </a:lstStyle>
          <a:p>
            <a:r>
              <a:rPr lang="en-US"/>
              <a:t>Click icon to add picture</a:t>
            </a:r>
            <a:endParaRPr lang="en-US" dirty="0"/>
          </a:p>
        </p:txBody>
      </p:sp>
      <p:sp>
        <p:nvSpPr>
          <p:cNvPr id="4" name="Title 3"/>
          <p:cNvSpPr>
            <a:spLocks noGrp="1"/>
          </p:cNvSpPr>
          <p:nvPr>
            <p:ph type="title"/>
          </p:nvPr>
        </p:nvSpPr>
        <p:spPr>
          <a:xfrm>
            <a:off x="571500" y="533137"/>
            <a:ext cx="5334000" cy="1181363"/>
          </a:xfrm>
        </p:spPr>
        <p:txBody>
          <a:bodyPr/>
          <a:lstStyle/>
          <a:p>
            <a:r>
              <a:rPr lang="en-US"/>
              <a:t>Click to edit Master title style</a:t>
            </a:r>
          </a:p>
        </p:txBody>
      </p:sp>
      <p:sp>
        <p:nvSpPr>
          <p:cNvPr id="7" name="Freeform 9"/>
          <p:cNvSpPr>
            <a:spLocks noChangeAspect="1"/>
          </p:cNvSpPr>
          <p:nvPr/>
        </p:nvSpPr>
        <p:spPr bwMode="black">
          <a:xfrm>
            <a:off x="373592" y="0"/>
            <a:ext cx="468701" cy="410632"/>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880"/>
          </a:p>
        </p:txBody>
      </p:sp>
      <p:pic>
        <p:nvPicPr>
          <p:cNvPr id="8" name="Picture 7"/>
          <p:cNvPicPr>
            <a:picLocks noChangeAspect="1"/>
          </p:cNvPicPr>
          <p:nvPr/>
        </p:nvPicPr>
        <p:blipFill>
          <a:blip r:embed="rId2"/>
          <a:stretch>
            <a:fillRect/>
          </a:stretch>
        </p:blipFill>
        <p:spPr bwMode="black">
          <a:xfrm>
            <a:off x="454025" y="6188075"/>
            <a:ext cx="1706880" cy="484802"/>
          </a:xfrm>
          <a:prstGeom prst="rect">
            <a:avLst/>
          </a:prstGeom>
        </p:spPr>
      </p:pic>
      <p:sp>
        <p:nvSpPr>
          <p:cNvPr id="10" name="Text Box 115"/>
          <p:cNvSpPr txBox="1">
            <a:spLocks noChangeArrowheads="1"/>
          </p:cNvSpPr>
          <p:nvPr/>
        </p:nvSpPr>
        <p:spPr bwMode="auto">
          <a:xfrm>
            <a:off x="9911293" y="6317031"/>
            <a:ext cx="1366308" cy="228600"/>
          </a:xfrm>
          <a:prstGeom prst="rect">
            <a:avLst/>
          </a:prstGeom>
          <a:noFill/>
          <a:ln w="9525">
            <a:noFill/>
            <a:miter lim="800000"/>
            <a:headEnd/>
            <a:tailEnd/>
          </a:ln>
          <a:effectLst/>
        </p:spPr>
        <p:txBody>
          <a:bodyPr wrap="none" lIns="0" tIns="0" rIns="0" bIns="0" anchor="ctr" anchorCtr="0">
            <a:noAutofit/>
          </a:bodyPr>
          <a:lstStyle/>
          <a:p>
            <a:pPr algn="r" defTabSz="512961">
              <a:spcBef>
                <a:spcPct val="50000"/>
              </a:spcBef>
            </a:pPr>
            <a:fld id="{03C7D0F0-10D5-4191-B6F4-99306F468FEF}" type="datetime4">
              <a:rPr lang="en-US" sz="688" b="0" smtClean="0">
                <a:solidFill>
                  <a:schemeClr val="tx1"/>
                </a:solidFill>
              </a:rPr>
              <a:pPr algn="r" defTabSz="512961">
                <a:spcBef>
                  <a:spcPct val="50000"/>
                </a:spcBef>
              </a:pPr>
              <a:t>August 14, 2017</a:t>
            </a:fld>
            <a:endParaRPr lang="en-US" sz="688" b="0" dirty="0">
              <a:solidFill>
                <a:schemeClr val="tx1"/>
              </a:solidFill>
            </a:endParaRPr>
          </a:p>
        </p:txBody>
      </p:sp>
      <p:sp>
        <p:nvSpPr>
          <p:cNvPr id="11" name="Text Box 115"/>
          <p:cNvSpPr txBox="1">
            <a:spLocks noChangeArrowheads="1"/>
          </p:cNvSpPr>
          <p:nvPr/>
        </p:nvSpPr>
        <p:spPr bwMode="auto">
          <a:xfrm>
            <a:off x="11277601" y="6317033"/>
            <a:ext cx="342900" cy="228600"/>
          </a:xfrm>
          <a:prstGeom prst="rect">
            <a:avLst/>
          </a:prstGeom>
          <a:noFill/>
          <a:ln w="9525">
            <a:noFill/>
            <a:miter lim="800000"/>
            <a:headEnd/>
            <a:tailEnd/>
          </a:ln>
          <a:effectLst/>
        </p:spPr>
        <p:txBody>
          <a:bodyPr wrap="square" lIns="0" tIns="0" rIns="0" bIns="0" anchor="ctr" anchorCtr="0">
            <a:noAutofit/>
          </a:bodyPr>
          <a:lstStyle/>
          <a:p>
            <a:pPr algn="r" defTabSz="512961">
              <a:spcBef>
                <a:spcPct val="50000"/>
              </a:spcBef>
            </a:pPr>
            <a:fld id="{18E29826-F105-4F77-B977-03F4A4723A21}" type="slidenum">
              <a:rPr lang="en-US" sz="688" b="1" smtClean="0">
                <a:solidFill>
                  <a:schemeClr val="tx1"/>
                </a:solidFill>
              </a:rPr>
              <a:pPr algn="r" defTabSz="512961">
                <a:spcBef>
                  <a:spcPct val="50000"/>
                </a:spcBef>
              </a:pPr>
              <a:t>‹#›</a:t>
            </a:fld>
            <a:endParaRPr lang="en-US" sz="688" b="1" dirty="0">
              <a:solidFill>
                <a:schemeClr val="tx1"/>
              </a:solidFill>
            </a:endParaRPr>
          </a:p>
        </p:txBody>
      </p:sp>
      <p:sp>
        <p:nvSpPr>
          <p:cNvPr id="12" name="Footer Placeholder 4"/>
          <p:cNvSpPr txBox="1">
            <a:spLocks/>
          </p:cNvSpPr>
          <p:nvPr/>
        </p:nvSpPr>
        <p:spPr>
          <a:xfrm>
            <a:off x="2476500" y="6317033"/>
            <a:ext cx="3429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688" dirty="0"/>
              <a:t>DXC Proprietary and Confidential</a:t>
            </a:r>
          </a:p>
        </p:txBody>
      </p:sp>
      <p:sp>
        <p:nvSpPr>
          <p:cNvPr id="3" name="Content Placeholder 2"/>
          <p:cNvSpPr>
            <a:spLocks noGrp="1"/>
          </p:cNvSpPr>
          <p:nvPr>
            <p:ph sz="quarter" idx="14"/>
          </p:nvPr>
        </p:nvSpPr>
        <p:spPr>
          <a:xfrm>
            <a:off x="571500" y="1714500"/>
            <a:ext cx="5334000" cy="42677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0946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ig Statement">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571501" y="1714501"/>
            <a:ext cx="9334500" cy="4267729"/>
          </a:xfrm>
        </p:spPr>
        <p:txBody>
          <a:bodyPr/>
          <a:lstStyle>
            <a:lvl1pPr>
              <a:lnSpc>
                <a:spcPct val="85000"/>
              </a:lnSpc>
              <a:spcBef>
                <a:spcPts val="0"/>
              </a:spcBef>
              <a:defRPr sz="3750"/>
            </a:lvl1pPr>
            <a:lvl2pPr marL="0" indent="0">
              <a:spcBef>
                <a:spcPts val="563"/>
              </a:spcBef>
              <a:buFontTx/>
              <a:buNone/>
              <a:defRPr/>
            </a:lvl2pPr>
            <a:lvl3pPr marL="0" indent="0">
              <a:spcBef>
                <a:spcPts val="563"/>
              </a:spcBef>
              <a:buFontTx/>
              <a:buNone/>
              <a:defRPr/>
            </a:lvl3pPr>
            <a:lvl4pPr marL="0" indent="0">
              <a:spcBef>
                <a:spcPts val="563"/>
              </a:spcBef>
              <a:buFontTx/>
              <a:buNone/>
              <a:defRPr/>
            </a:lvl4pPr>
            <a:lvl5pPr marL="0" indent="0">
              <a:spcBef>
                <a:spcPts val="563"/>
              </a:spcBef>
              <a:buFontTx/>
              <a:buNone/>
              <a:defRPr/>
            </a:lvl5pPr>
            <a:lvl6pPr marL="0" indent="0">
              <a:spcBef>
                <a:spcPts val="563"/>
              </a:spcBef>
              <a:buFontTx/>
              <a:buNone/>
              <a:defRPr baseline="0"/>
            </a:lvl6pPr>
            <a:lvl7pPr marL="0" indent="0">
              <a:spcBef>
                <a:spcPts val="563"/>
              </a:spcBef>
              <a:buFontTx/>
              <a:buNone/>
              <a:defRPr baseline="0"/>
            </a:lvl7pPr>
            <a:lvl8pPr marL="0" indent="0">
              <a:spcBef>
                <a:spcPts val="563"/>
              </a:spcBef>
              <a:buFontTx/>
              <a:buNone/>
              <a:defRPr baseline="0"/>
            </a:lvl8pPr>
            <a:lvl9pPr marL="0" indent="0">
              <a:spcBef>
                <a:spcPts val="563"/>
              </a:spcBef>
              <a:buFontTx/>
              <a:buNone/>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reeform 9"/>
          <p:cNvSpPr>
            <a:spLocks noChangeAspect="1"/>
          </p:cNvSpPr>
          <p:nvPr/>
        </p:nvSpPr>
        <p:spPr bwMode="black">
          <a:xfrm>
            <a:off x="302365" y="-1"/>
            <a:ext cx="608531" cy="533137"/>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880"/>
          </a:p>
        </p:txBody>
      </p:sp>
    </p:spTree>
    <p:extLst>
      <p:ext uri="{BB962C8B-B14F-4D97-AF65-F5344CB8AC3E}">
        <p14:creationId xmlns:p14="http://schemas.microsoft.com/office/powerpoint/2010/main" val="89259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p:nvGrpSpPr>
        <p:grpSpPr>
          <a:xfrm>
            <a:off x="-76200" y="-76200"/>
            <a:ext cx="12344400" cy="701040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0" name="Title 1"/>
          <p:cNvSpPr>
            <a:spLocks noGrp="1"/>
          </p:cNvSpPr>
          <p:nvPr>
            <p:ph type="ctrTitle"/>
          </p:nvPr>
        </p:nvSpPr>
        <p:spPr>
          <a:xfrm>
            <a:off x="571500" y="533400"/>
            <a:ext cx="8382000" cy="3581400"/>
          </a:xfrm>
        </p:spPr>
        <p:txBody>
          <a:bodyPr anchor="b" anchorCtr="0">
            <a:noAutofit/>
          </a:bodyPr>
          <a:lstStyle>
            <a:lvl1pPr>
              <a:defRPr sz="3750">
                <a:solidFill>
                  <a:schemeClr val="bg1"/>
                </a:solidFill>
              </a:defRPr>
            </a:lvl1pPr>
          </a:lstStyle>
          <a:p>
            <a:r>
              <a:rPr lang="en-US"/>
              <a:t>Click to edit Master title style</a:t>
            </a:r>
            <a:endParaRPr lang="en-US" dirty="0"/>
          </a:p>
        </p:txBody>
      </p:sp>
      <p:sp>
        <p:nvSpPr>
          <p:cNvPr id="11" name="Subtitle 2"/>
          <p:cNvSpPr>
            <a:spLocks noGrp="1"/>
          </p:cNvSpPr>
          <p:nvPr>
            <p:ph type="subTitle" idx="1"/>
          </p:nvPr>
        </p:nvSpPr>
        <p:spPr>
          <a:xfrm>
            <a:off x="571500" y="4381500"/>
            <a:ext cx="8382000" cy="762000"/>
          </a:xfrm>
        </p:spPr>
        <p:txBody>
          <a:bodyPr>
            <a:noAutofit/>
          </a:bodyPr>
          <a:lstStyle>
            <a:lvl1pPr marL="0" indent="0" algn="l">
              <a:buNone/>
              <a:defRPr sz="175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9" name="Picture 8"/>
          <p:cNvPicPr>
            <a:picLocks noChangeAspect="1"/>
          </p:cNvPicPr>
          <p:nvPr/>
        </p:nvPicPr>
        <p:blipFill>
          <a:blip r:embed="rId2"/>
          <a:stretch>
            <a:fillRect/>
          </a:stretch>
        </p:blipFill>
        <p:spPr bwMode="black">
          <a:xfrm>
            <a:off x="454025" y="6188075"/>
            <a:ext cx="1706880" cy="484802"/>
          </a:xfrm>
          <a:prstGeom prst="rect">
            <a:avLst/>
          </a:prstGeom>
        </p:spPr>
      </p:pic>
      <p:sp>
        <p:nvSpPr>
          <p:cNvPr id="14" name="Freeform 9"/>
          <p:cNvSpPr>
            <a:spLocks noChangeAspect="1"/>
          </p:cNvSpPr>
          <p:nvPr/>
        </p:nvSpPr>
        <p:spPr bwMode="black">
          <a:xfrm>
            <a:off x="302365" y="-2"/>
            <a:ext cx="608531" cy="53313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880"/>
          </a:p>
        </p:txBody>
      </p:sp>
      <p:sp>
        <p:nvSpPr>
          <p:cNvPr id="15" name="Text Box 115"/>
          <p:cNvSpPr txBox="1">
            <a:spLocks noChangeArrowheads="1"/>
          </p:cNvSpPr>
          <p:nvPr/>
        </p:nvSpPr>
        <p:spPr bwMode="auto">
          <a:xfrm>
            <a:off x="9911293" y="6317031"/>
            <a:ext cx="1366308" cy="228600"/>
          </a:xfrm>
          <a:prstGeom prst="rect">
            <a:avLst/>
          </a:prstGeom>
          <a:noFill/>
          <a:ln w="9525">
            <a:noFill/>
            <a:miter lim="800000"/>
            <a:headEnd/>
            <a:tailEnd/>
          </a:ln>
          <a:effectLst/>
        </p:spPr>
        <p:txBody>
          <a:bodyPr wrap="none" lIns="0" tIns="0" rIns="0" bIns="0" anchor="ctr" anchorCtr="0">
            <a:noAutofit/>
          </a:bodyPr>
          <a:lstStyle/>
          <a:p>
            <a:pPr algn="r" defTabSz="512961">
              <a:spcBef>
                <a:spcPct val="50000"/>
              </a:spcBef>
            </a:pPr>
            <a:fld id="{03C7D0F0-10D5-4191-B6F4-99306F468FEF}" type="datetime4">
              <a:rPr lang="en-US" sz="688" b="0" smtClean="0">
                <a:solidFill>
                  <a:schemeClr val="bg1"/>
                </a:solidFill>
              </a:rPr>
              <a:pPr algn="r" defTabSz="512961">
                <a:spcBef>
                  <a:spcPct val="50000"/>
                </a:spcBef>
              </a:pPr>
              <a:t>August 14, 2017</a:t>
            </a:fld>
            <a:endParaRPr lang="en-US" sz="688" b="0" dirty="0">
              <a:solidFill>
                <a:schemeClr val="bg1"/>
              </a:solidFill>
            </a:endParaRPr>
          </a:p>
        </p:txBody>
      </p:sp>
      <p:sp>
        <p:nvSpPr>
          <p:cNvPr id="16" name="Text Box 115"/>
          <p:cNvSpPr txBox="1">
            <a:spLocks noChangeArrowheads="1"/>
          </p:cNvSpPr>
          <p:nvPr/>
        </p:nvSpPr>
        <p:spPr bwMode="auto">
          <a:xfrm>
            <a:off x="11277601" y="6317033"/>
            <a:ext cx="342900" cy="228600"/>
          </a:xfrm>
          <a:prstGeom prst="rect">
            <a:avLst/>
          </a:prstGeom>
          <a:noFill/>
          <a:ln w="9525">
            <a:noFill/>
            <a:miter lim="800000"/>
            <a:headEnd/>
            <a:tailEnd/>
          </a:ln>
          <a:effectLst/>
        </p:spPr>
        <p:txBody>
          <a:bodyPr wrap="square" lIns="0" tIns="0" rIns="0" bIns="0" anchor="ctr" anchorCtr="0">
            <a:noAutofit/>
          </a:bodyPr>
          <a:lstStyle/>
          <a:p>
            <a:pPr algn="r" defTabSz="512961">
              <a:spcBef>
                <a:spcPct val="50000"/>
              </a:spcBef>
            </a:pPr>
            <a:fld id="{18E29826-F105-4F77-B977-03F4A4723A21}" type="slidenum">
              <a:rPr lang="en-US" sz="688" b="1" smtClean="0">
                <a:solidFill>
                  <a:schemeClr val="bg1"/>
                </a:solidFill>
              </a:rPr>
              <a:pPr algn="r" defTabSz="512961">
                <a:spcBef>
                  <a:spcPct val="50000"/>
                </a:spcBef>
              </a:pPr>
              <a:t>‹#›</a:t>
            </a:fld>
            <a:endParaRPr lang="en-US" sz="688" b="1" dirty="0">
              <a:solidFill>
                <a:schemeClr val="bg1"/>
              </a:solidFill>
            </a:endParaRPr>
          </a:p>
        </p:txBody>
      </p:sp>
      <p:sp>
        <p:nvSpPr>
          <p:cNvPr id="17" name="Footer Placeholder 4"/>
          <p:cNvSpPr txBox="1">
            <a:spLocks/>
          </p:cNvSpPr>
          <p:nvPr/>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88" dirty="0">
                <a:solidFill>
                  <a:schemeClr val="bg1"/>
                </a:solidFill>
              </a:rPr>
              <a:t>DXC Proprietary and Confidential</a:t>
            </a:r>
          </a:p>
        </p:txBody>
      </p:sp>
    </p:spTree>
    <p:extLst>
      <p:ext uri="{BB962C8B-B14F-4D97-AF65-F5344CB8AC3E}">
        <p14:creationId xmlns:p14="http://schemas.microsoft.com/office/powerpoint/2010/main" val="2939648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ection Header 02">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p:nvGrpSpPr>
        <p:grpSpPr>
          <a:xfrm>
            <a:off x="-76200" y="-76200"/>
            <a:ext cx="12344400" cy="7010400"/>
            <a:chOff x="-91440" y="-91440"/>
            <a:chExt cx="14813280" cy="8412480"/>
          </a:xfrm>
        </p:grpSpPr>
        <p:cxnSp>
          <p:nvCxnSpPr>
            <p:cNvPr id="18" name="Straight Connector 1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hidden">
          <a:xfrm>
            <a:off x="0" y="0"/>
            <a:ext cx="12192000" cy="6858000"/>
          </a:xfrm>
          <a:prstGeom prst="rect">
            <a:avLst/>
          </a:prstGeom>
        </p:spPr>
      </p:pic>
      <p:sp>
        <p:nvSpPr>
          <p:cNvPr id="10" name="Title 1"/>
          <p:cNvSpPr>
            <a:spLocks noGrp="1"/>
          </p:cNvSpPr>
          <p:nvPr>
            <p:ph type="ctrTitle"/>
          </p:nvPr>
        </p:nvSpPr>
        <p:spPr>
          <a:xfrm>
            <a:off x="571500" y="533400"/>
            <a:ext cx="8382000" cy="3581400"/>
          </a:xfrm>
        </p:spPr>
        <p:txBody>
          <a:bodyPr anchor="b" anchorCtr="0">
            <a:noAutofit/>
          </a:bodyPr>
          <a:lstStyle>
            <a:lvl1pPr>
              <a:defRPr sz="3750">
                <a:solidFill>
                  <a:schemeClr val="bg1"/>
                </a:solidFill>
              </a:defRPr>
            </a:lvl1pPr>
          </a:lstStyle>
          <a:p>
            <a:r>
              <a:rPr lang="en-US"/>
              <a:t>Click to edit Master title style</a:t>
            </a:r>
            <a:endParaRPr lang="en-US" dirty="0"/>
          </a:p>
        </p:txBody>
      </p:sp>
      <p:sp>
        <p:nvSpPr>
          <p:cNvPr id="11" name="Subtitle 2"/>
          <p:cNvSpPr>
            <a:spLocks noGrp="1"/>
          </p:cNvSpPr>
          <p:nvPr>
            <p:ph type="subTitle" idx="1"/>
          </p:nvPr>
        </p:nvSpPr>
        <p:spPr>
          <a:xfrm>
            <a:off x="571500" y="4381500"/>
            <a:ext cx="8382000" cy="762000"/>
          </a:xfrm>
        </p:spPr>
        <p:txBody>
          <a:bodyPr>
            <a:noAutofit/>
          </a:bodyPr>
          <a:lstStyle>
            <a:lvl1pPr marL="0" indent="0" algn="l">
              <a:buNone/>
              <a:defRPr sz="175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9" name="Picture 8"/>
          <p:cNvPicPr>
            <a:picLocks noChangeAspect="1"/>
          </p:cNvPicPr>
          <p:nvPr/>
        </p:nvPicPr>
        <p:blipFill>
          <a:blip r:embed="rId3"/>
          <a:stretch>
            <a:fillRect/>
          </a:stretch>
        </p:blipFill>
        <p:spPr bwMode="black">
          <a:xfrm>
            <a:off x="454025" y="6188075"/>
            <a:ext cx="1706880" cy="484802"/>
          </a:xfrm>
          <a:prstGeom prst="rect">
            <a:avLst/>
          </a:prstGeom>
        </p:spPr>
      </p:pic>
      <p:sp>
        <p:nvSpPr>
          <p:cNvPr id="14" name="Freeform 9"/>
          <p:cNvSpPr>
            <a:spLocks noChangeAspect="1"/>
          </p:cNvSpPr>
          <p:nvPr/>
        </p:nvSpPr>
        <p:spPr bwMode="black">
          <a:xfrm>
            <a:off x="302365" y="-2"/>
            <a:ext cx="608531" cy="53313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880"/>
          </a:p>
        </p:txBody>
      </p:sp>
      <p:sp>
        <p:nvSpPr>
          <p:cNvPr id="15" name="Text Box 115"/>
          <p:cNvSpPr txBox="1">
            <a:spLocks noChangeArrowheads="1"/>
          </p:cNvSpPr>
          <p:nvPr/>
        </p:nvSpPr>
        <p:spPr bwMode="auto">
          <a:xfrm>
            <a:off x="9911293" y="6317031"/>
            <a:ext cx="1366308" cy="228600"/>
          </a:xfrm>
          <a:prstGeom prst="rect">
            <a:avLst/>
          </a:prstGeom>
          <a:noFill/>
          <a:ln w="9525">
            <a:noFill/>
            <a:miter lim="800000"/>
            <a:headEnd/>
            <a:tailEnd/>
          </a:ln>
          <a:effectLst/>
        </p:spPr>
        <p:txBody>
          <a:bodyPr wrap="none" lIns="0" tIns="0" rIns="0" bIns="0" anchor="ctr" anchorCtr="0">
            <a:noAutofit/>
          </a:bodyPr>
          <a:lstStyle/>
          <a:p>
            <a:pPr algn="r" defTabSz="512961">
              <a:spcBef>
                <a:spcPct val="50000"/>
              </a:spcBef>
            </a:pPr>
            <a:fld id="{03C7D0F0-10D5-4191-B6F4-99306F468FEF}" type="datetime4">
              <a:rPr lang="en-US" sz="688" b="0" smtClean="0">
                <a:solidFill>
                  <a:schemeClr val="bg1"/>
                </a:solidFill>
              </a:rPr>
              <a:pPr algn="r" defTabSz="512961">
                <a:spcBef>
                  <a:spcPct val="50000"/>
                </a:spcBef>
              </a:pPr>
              <a:t>August 14, 2017</a:t>
            </a:fld>
            <a:endParaRPr lang="en-US" sz="688" b="0" dirty="0">
              <a:solidFill>
                <a:schemeClr val="bg1"/>
              </a:solidFill>
            </a:endParaRPr>
          </a:p>
        </p:txBody>
      </p:sp>
      <p:sp>
        <p:nvSpPr>
          <p:cNvPr id="16" name="Text Box 115"/>
          <p:cNvSpPr txBox="1">
            <a:spLocks noChangeArrowheads="1"/>
          </p:cNvSpPr>
          <p:nvPr/>
        </p:nvSpPr>
        <p:spPr bwMode="auto">
          <a:xfrm>
            <a:off x="11277601" y="6317033"/>
            <a:ext cx="342900" cy="228600"/>
          </a:xfrm>
          <a:prstGeom prst="rect">
            <a:avLst/>
          </a:prstGeom>
          <a:noFill/>
          <a:ln w="9525">
            <a:noFill/>
            <a:miter lim="800000"/>
            <a:headEnd/>
            <a:tailEnd/>
          </a:ln>
          <a:effectLst/>
        </p:spPr>
        <p:txBody>
          <a:bodyPr wrap="square" lIns="0" tIns="0" rIns="0" bIns="0" anchor="ctr" anchorCtr="0">
            <a:noAutofit/>
          </a:bodyPr>
          <a:lstStyle/>
          <a:p>
            <a:pPr algn="r" defTabSz="512961">
              <a:spcBef>
                <a:spcPct val="50000"/>
              </a:spcBef>
            </a:pPr>
            <a:fld id="{18E29826-F105-4F77-B977-03F4A4723A21}" type="slidenum">
              <a:rPr lang="en-US" sz="688" b="1" smtClean="0">
                <a:solidFill>
                  <a:schemeClr val="bg1"/>
                </a:solidFill>
              </a:rPr>
              <a:pPr algn="r" defTabSz="512961">
                <a:spcBef>
                  <a:spcPct val="50000"/>
                </a:spcBef>
              </a:pPr>
              <a:t>‹#›</a:t>
            </a:fld>
            <a:endParaRPr lang="en-US" sz="688" b="1" dirty="0">
              <a:solidFill>
                <a:schemeClr val="bg1"/>
              </a:solidFill>
            </a:endParaRPr>
          </a:p>
        </p:txBody>
      </p:sp>
      <p:sp>
        <p:nvSpPr>
          <p:cNvPr id="17" name="Footer Placeholder 4"/>
          <p:cNvSpPr txBox="1">
            <a:spLocks/>
          </p:cNvSpPr>
          <p:nvPr/>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88" dirty="0">
                <a:solidFill>
                  <a:schemeClr val="bg1"/>
                </a:solidFill>
              </a:rPr>
              <a:t>DXC Proprietary and Confidential</a:t>
            </a:r>
          </a:p>
        </p:txBody>
      </p:sp>
    </p:spTree>
    <p:extLst>
      <p:ext uri="{BB962C8B-B14F-4D97-AF65-F5344CB8AC3E}">
        <p14:creationId xmlns:p14="http://schemas.microsoft.com/office/powerpoint/2010/main" val="166821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Section Header 03">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p:nvGrpSpPr>
        <p:grpSpPr>
          <a:xfrm>
            <a:off x="-76200" y="-76200"/>
            <a:ext cx="12344400" cy="701040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hidden">
          <a:xfrm>
            <a:off x="0" y="0"/>
            <a:ext cx="12192000" cy="6858000"/>
          </a:xfrm>
          <a:prstGeom prst="rect">
            <a:avLst/>
          </a:prstGeom>
        </p:spPr>
      </p:pic>
      <p:sp>
        <p:nvSpPr>
          <p:cNvPr id="10" name="Title 1"/>
          <p:cNvSpPr>
            <a:spLocks noGrp="1"/>
          </p:cNvSpPr>
          <p:nvPr>
            <p:ph type="ctrTitle"/>
          </p:nvPr>
        </p:nvSpPr>
        <p:spPr>
          <a:xfrm>
            <a:off x="571500" y="533400"/>
            <a:ext cx="8382000" cy="3581400"/>
          </a:xfrm>
        </p:spPr>
        <p:txBody>
          <a:bodyPr anchor="b" anchorCtr="0">
            <a:noAutofit/>
          </a:bodyPr>
          <a:lstStyle>
            <a:lvl1pPr>
              <a:defRPr sz="3750">
                <a:solidFill>
                  <a:schemeClr val="tx1"/>
                </a:solidFill>
              </a:defRPr>
            </a:lvl1pPr>
          </a:lstStyle>
          <a:p>
            <a:r>
              <a:rPr lang="en-US"/>
              <a:t>Click to edit Master title style</a:t>
            </a:r>
            <a:endParaRPr lang="en-US" dirty="0"/>
          </a:p>
        </p:txBody>
      </p:sp>
      <p:sp>
        <p:nvSpPr>
          <p:cNvPr id="11" name="Subtitle 2"/>
          <p:cNvSpPr>
            <a:spLocks noGrp="1"/>
          </p:cNvSpPr>
          <p:nvPr>
            <p:ph type="subTitle" idx="1"/>
          </p:nvPr>
        </p:nvSpPr>
        <p:spPr>
          <a:xfrm>
            <a:off x="571500" y="4381500"/>
            <a:ext cx="8382000" cy="762000"/>
          </a:xfrm>
        </p:spPr>
        <p:txBody>
          <a:bodyPr>
            <a:noAutofit/>
          </a:bodyPr>
          <a:lstStyle>
            <a:lvl1pPr marL="0" indent="0" algn="l">
              <a:buNone/>
              <a:defRPr sz="175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8" name="Text Box 115"/>
          <p:cNvSpPr txBox="1">
            <a:spLocks noChangeArrowheads="1"/>
          </p:cNvSpPr>
          <p:nvPr/>
        </p:nvSpPr>
        <p:spPr bwMode="auto">
          <a:xfrm>
            <a:off x="9911293" y="6317031"/>
            <a:ext cx="1366308" cy="228600"/>
          </a:xfrm>
          <a:prstGeom prst="rect">
            <a:avLst/>
          </a:prstGeom>
          <a:noFill/>
          <a:ln w="9525">
            <a:noFill/>
            <a:miter lim="800000"/>
            <a:headEnd/>
            <a:tailEnd/>
          </a:ln>
          <a:effectLst/>
        </p:spPr>
        <p:txBody>
          <a:bodyPr wrap="none" lIns="0" tIns="0" rIns="0" bIns="0" anchor="ctr" anchorCtr="0">
            <a:noAutofit/>
          </a:bodyPr>
          <a:lstStyle/>
          <a:p>
            <a:pPr algn="r" defTabSz="512961">
              <a:spcBef>
                <a:spcPts val="0"/>
              </a:spcBef>
            </a:pPr>
            <a:fld id="{03C7D0F0-10D5-4191-B6F4-99306F468FEF}" type="datetime4">
              <a:rPr lang="en-US" sz="688" b="0" smtClean="0">
                <a:solidFill>
                  <a:schemeClr val="tx1"/>
                </a:solidFill>
              </a:rPr>
              <a:pPr algn="r" defTabSz="512961">
                <a:spcBef>
                  <a:spcPts val="0"/>
                </a:spcBef>
              </a:pPr>
              <a:t>August 14, 2017</a:t>
            </a:fld>
            <a:endParaRPr lang="en-US" sz="688" b="0" dirty="0">
              <a:solidFill>
                <a:schemeClr val="tx1"/>
              </a:solidFill>
            </a:endParaRPr>
          </a:p>
        </p:txBody>
      </p:sp>
      <p:sp>
        <p:nvSpPr>
          <p:cNvPr id="19" name="Text Box 115"/>
          <p:cNvSpPr txBox="1">
            <a:spLocks noChangeArrowheads="1"/>
          </p:cNvSpPr>
          <p:nvPr/>
        </p:nvSpPr>
        <p:spPr bwMode="auto">
          <a:xfrm>
            <a:off x="11277601" y="6317033"/>
            <a:ext cx="342900" cy="228600"/>
          </a:xfrm>
          <a:prstGeom prst="rect">
            <a:avLst/>
          </a:prstGeom>
          <a:noFill/>
          <a:ln w="9525">
            <a:noFill/>
            <a:miter lim="800000"/>
            <a:headEnd/>
            <a:tailEnd/>
          </a:ln>
          <a:effectLst/>
        </p:spPr>
        <p:txBody>
          <a:bodyPr wrap="square" lIns="0" tIns="0" rIns="0" bIns="0" anchor="ctr" anchorCtr="0">
            <a:noAutofit/>
          </a:bodyPr>
          <a:lstStyle/>
          <a:p>
            <a:pPr algn="r" defTabSz="512961">
              <a:spcBef>
                <a:spcPts val="0"/>
              </a:spcBef>
            </a:pPr>
            <a:fld id="{18E29826-F105-4F77-B977-03F4A4723A21}" type="slidenum">
              <a:rPr lang="en-US" sz="688" b="1" smtClean="0">
                <a:solidFill>
                  <a:schemeClr val="tx1"/>
                </a:solidFill>
              </a:rPr>
              <a:pPr algn="r" defTabSz="512961">
                <a:spcBef>
                  <a:spcPts val="0"/>
                </a:spcBef>
              </a:pPr>
              <a:t>‹#›</a:t>
            </a:fld>
            <a:endParaRPr lang="en-US" sz="688" b="1" dirty="0">
              <a:solidFill>
                <a:schemeClr val="tx1"/>
              </a:solidFill>
            </a:endParaRPr>
          </a:p>
        </p:txBody>
      </p:sp>
      <p:sp>
        <p:nvSpPr>
          <p:cNvPr id="20" name="Footer Placeholder 4"/>
          <p:cNvSpPr txBox="1">
            <a:spLocks/>
          </p:cNvSpPr>
          <p:nvPr/>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88" dirty="0"/>
              <a:t>DXC Proprietary and Confidential</a:t>
            </a:r>
          </a:p>
        </p:txBody>
      </p:sp>
      <p:pic>
        <p:nvPicPr>
          <p:cNvPr id="21" name="Picture 20"/>
          <p:cNvPicPr>
            <a:picLocks noChangeAspect="1"/>
          </p:cNvPicPr>
          <p:nvPr/>
        </p:nvPicPr>
        <p:blipFill>
          <a:blip r:embed="rId3"/>
          <a:stretch>
            <a:fillRect/>
          </a:stretch>
        </p:blipFill>
        <p:spPr bwMode="black">
          <a:xfrm>
            <a:off x="454025" y="6188075"/>
            <a:ext cx="1706880" cy="484802"/>
          </a:xfrm>
          <a:prstGeom prst="rect">
            <a:avLst/>
          </a:prstGeom>
        </p:spPr>
      </p:pic>
      <p:sp>
        <p:nvSpPr>
          <p:cNvPr id="22" name="Freeform 9"/>
          <p:cNvSpPr>
            <a:spLocks noChangeAspect="1"/>
          </p:cNvSpPr>
          <p:nvPr/>
        </p:nvSpPr>
        <p:spPr bwMode="black">
          <a:xfrm>
            <a:off x="302365" y="-1"/>
            <a:ext cx="608531" cy="533137"/>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880"/>
          </a:p>
        </p:txBody>
      </p:sp>
    </p:spTree>
    <p:extLst>
      <p:ext uri="{BB962C8B-B14F-4D97-AF65-F5344CB8AC3E}">
        <p14:creationId xmlns:p14="http://schemas.microsoft.com/office/powerpoint/2010/main" val="377323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ig Picture">
    <p:bg>
      <p:bgPr>
        <a:solidFill>
          <a:srgbClr val="000000"/>
        </a:solidFill>
        <a:effectLst/>
      </p:bgPr>
    </p:bg>
    <p:spTree>
      <p:nvGrpSpPr>
        <p:cNvPr id="1" name=""/>
        <p:cNvGrpSpPr/>
        <p:nvPr/>
      </p:nvGrpSpPr>
      <p:grpSpPr>
        <a:xfrm>
          <a:off x="0" y="0"/>
          <a:ext cx="0" cy="0"/>
          <a:chOff x="0" y="0"/>
          <a:chExt cx="0" cy="0"/>
        </a:xfrm>
      </p:grpSpPr>
      <p:grpSp>
        <p:nvGrpSpPr>
          <p:cNvPr id="10" name="Group 9"/>
          <p:cNvGrpSpPr/>
          <p:nvPr/>
        </p:nvGrpSpPr>
        <p:grpSpPr>
          <a:xfrm>
            <a:off x="-76200" y="-76200"/>
            <a:ext cx="12344400" cy="701040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8" name="Picture Placeholder 7"/>
          <p:cNvSpPr>
            <a:spLocks noGrp="1"/>
          </p:cNvSpPr>
          <p:nvPr>
            <p:ph type="pic" sz="quarter" idx="13"/>
          </p:nvPr>
        </p:nvSpPr>
        <p:spPr>
          <a:xfrm>
            <a:off x="0" y="0"/>
            <a:ext cx="12192000" cy="6858000"/>
          </a:xfrm>
          <a:solidFill>
            <a:schemeClr val="bg1">
              <a:lumMod val="85000"/>
            </a:schemeClr>
          </a:solidFill>
        </p:spPr>
        <p:txBody>
          <a:bodyPr anchor="ctr" anchorCtr="0">
            <a:normAutofit/>
          </a:bodyPr>
          <a:lstStyle>
            <a:lvl1pPr algn="ctr">
              <a:defRPr sz="1000" b="0">
                <a:solidFill>
                  <a:schemeClr val="bg1"/>
                </a:solidFill>
              </a:defRPr>
            </a:lvl1pPr>
          </a:lstStyle>
          <a:p>
            <a:r>
              <a:rPr lang="en-US"/>
              <a:t>Click icon to add picture</a:t>
            </a:r>
            <a:endParaRPr lang="en-US" dirty="0"/>
          </a:p>
        </p:txBody>
      </p:sp>
      <p:pic>
        <p:nvPicPr>
          <p:cNvPr id="9" name="Picture 8"/>
          <p:cNvPicPr>
            <a:picLocks noChangeAspect="1"/>
          </p:cNvPicPr>
          <p:nvPr/>
        </p:nvPicPr>
        <p:blipFill>
          <a:blip r:embed="rId2"/>
          <a:stretch>
            <a:fillRect/>
          </a:stretch>
        </p:blipFill>
        <p:spPr bwMode="black">
          <a:xfrm>
            <a:off x="454025" y="6188075"/>
            <a:ext cx="1706880" cy="484802"/>
          </a:xfrm>
          <a:prstGeom prst="rect">
            <a:avLst/>
          </a:prstGeom>
        </p:spPr>
      </p:pic>
      <p:sp>
        <p:nvSpPr>
          <p:cNvPr id="13" name="Freeform 9"/>
          <p:cNvSpPr>
            <a:spLocks noChangeAspect="1"/>
          </p:cNvSpPr>
          <p:nvPr/>
        </p:nvSpPr>
        <p:spPr bwMode="black">
          <a:xfrm>
            <a:off x="302365" y="-2"/>
            <a:ext cx="608531" cy="53313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880"/>
          </a:p>
        </p:txBody>
      </p:sp>
      <p:sp>
        <p:nvSpPr>
          <p:cNvPr id="14" name="Text Box 115"/>
          <p:cNvSpPr txBox="1">
            <a:spLocks noChangeArrowheads="1"/>
          </p:cNvSpPr>
          <p:nvPr/>
        </p:nvSpPr>
        <p:spPr bwMode="auto">
          <a:xfrm>
            <a:off x="9911293" y="6317031"/>
            <a:ext cx="1366308" cy="228600"/>
          </a:xfrm>
          <a:prstGeom prst="rect">
            <a:avLst/>
          </a:prstGeom>
          <a:noFill/>
          <a:ln w="9525">
            <a:noFill/>
            <a:miter lim="800000"/>
            <a:headEnd/>
            <a:tailEnd/>
          </a:ln>
          <a:effectLst/>
        </p:spPr>
        <p:txBody>
          <a:bodyPr wrap="none" lIns="0" tIns="0" rIns="0" bIns="0" anchor="ctr" anchorCtr="0">
            <a:noAutofit/>
          </a:bodyPr>
          <a:lstStyle/>
          <a:p>
            <a:pPr algn="r" defTabSz="512961">
              <a:spcBef>
                <a:spcPct val="50000"/>
              </a:spcBef>
            </a:pPr>
            <a:fld id="{03C7D0F0-10D5-4191-B6F4-99306F468FEF}" type="datetime4">
              <a:rPr lang="en-US" sz="688" b="0" smtClean="0">
                <a:solidFill>
                  <a:schemeClr val="bg1"/>
                </a:solidFill>
              </a:rPr>
              <a:pPr algn="r" defTabSz="512961">
                <a:spcBef>
                  <a:spcPct val="50000"/>
                </a:spcBef>
              </a:pPr>
              <a:t>August 14, 2017</a:t>
            </a:fld>
            <a:endParaRPr lang="en-US" sz="688" b="0" dirty="0">
              <a:solidFill>
                <a:schemeClr val="bg1"/>
              </a:solidFill>
            </a:endParaRPr>
          </a:p>
        </p:txBody>
      </p:sp>
      <p:sp>
        <p:nvSpPr>
          <p:cNvPr id="15" name="Text Box 115"/>
          <p:cNvSpPr txBox="1">
            <a:spLocks noChangeArrowheads="1"/>
          </p:cNvSpPr>
          <p:nvPr/>
        </p:nvSpPr>
        <p:spPr bwMode="auto">
          <a:xfrm>
            <a:off x="11277601" y="6317033"/>
            <a:ext cx="342900" cy="228600"/>
          </a:xfrm>
          <a:prstGeom prst="rect">
            <a:avLst/>
          </a:prstGeom>
          <a:noFill/>
          <a:ln w="9525">
            <a:noFill/>
            <a:miter lim="800000"/>
            <a:headEnd/>
            <a:tailEnd/>
          </a:ln>
          <a:effectLst/>
        </p:spPr>
        <p:txBody>
          <a:bodyPr wrap="square" lIns="0" tIns="0" rIns="0" bIns="0" anchor="ctr" anchorCtr="0">
            <a:noAutofit/>
          </a:bodyPr>
          <a:lstStyle/>
          <a:p>
            <a:pPr algn="r" defTabSz="512961">
              <a:spcBef>
                <a:spcPct val="50000"/>
              </a:spcBef>
            </a:pPr>
            <a:fld id="{18E29826-F105-4F77-B977-03F4A4723A21}" type="slidenum">
              <a:rPr lang="en-US" sz="688" b="1" smtClean="0">
                <a:solidFill>
                  <a:schemeClr val="bg1"/>
                </a:solidFill>
              </a:rPr>
              <a:pPr algn="r" defTabSz="512961">
                <a:spcBef>
                  <a:spcPct val="50000"/>
                </a:spcBef>
              </a:pPr>
              <a:t>‹#›</a:t>
            </a:fld>
            <a:endParaRPr lang="en-US" sz="688" b="1" dirty="0">
              <a:solidFill>
                <a:schemeClr val="bg1"/>
              </a:solidFill>
            </a:endParaRPr>
          </a:p>
        </p:txBody>
      </p:sp>
      <p:sp>
        <p:nvSpPr>
          <p:cNvPr id="16" name="Footer Placeholder 4"/>
          <p:cNvSpPr txBox="1">
            <a:spLocks/>
          </p:cNvSpPr>
          <p:nvPr/>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88" dirty="0">
                <a:solidFill>
                  <a:schemeClr val="bg1"/>
                </a:solidFill>
              </a:rPr>
              <a:t>DXC Proprietary and Confidential</a:t>
            </a:r>
          </a:p>
        </p:txBody>
      </p:sp>
    </p:spTree>
    <p:extLst>
      <p:ext uri="{BB962C8B-B14F-4D97-AF65-F5344CB8AC3E}">
        <p14:creationId xmlns:p14="http://schemas.microsoft.com/office/powerpoint/2010/main" val="2154914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End Slide">
    <p:bg>
      <p:bgPr>
        <a:solidFill>
          <a:srgbClr val="000000"/>
        </a:solidFill>
        <a:effectLst/>
      </p:bgPr>
    </p:bg>
    <p:spTree>
      <p:nvGrpSpPr>
        <p:cNvPr id="1" name=""/>
        <p:cNvGrpSpPr/>
        <p:nvPr/>
      </p:nvGrpSpPr>
      <p:grpSpPr>
        <a:xfrm>
          <a:off x="0" y="0"/>
          <a:ext cx="0" cy="0"/>
          <a:chOff x="0" y="0"/>
          <a:chExt cx="0" cy="0"/>
        </a:xfrm>
      </p:grpSpPr>
      <p:grpSp>
        <p:nvGrpSpPr>
          <p:cNvPr id="7" name="Group 6"/>
          <p:cNvGrpSpPr/>
          <p:nvPr/>
        </p:nvGrpSpPr>
        <p:grpSpPr>
          <a:xfrm>
            <a:off x="-76200" y="-76200"/>
            <a:ext cx="12344400" cy="7010400"/>
            <a:chOff x="-91440" y="-91440"/>
            <a:chExt cx="14813280" cy="8412480"/>
          </a:xfrm>
        </p:grpSpPr>
        <p:cxnSp>
          <p:nvCxnSpPr>
            <p:cNvPr id="8" name="Straight Connector 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6" name="Picture 5"/>
          <p:cNvPicPr>
            <a:picLocks noChangeAspect="1"/>
          </p:cNvPicPr>
          <p:nvPr/>
        </p:nvPicPr>
        <p:blipFill>
          <a:blip r:embed="rId2"/>
          <a:stretch>
            <a:fillRect/>
          </a:stretch>
        </p:blipFill>
        <p:spPr bwMode="black">
          <a:xfrm>
            <a:off x="419205" y="6095768"/>
            <a:ext cx="2255520" cy="640631"/>
          </a:xfrm>
          <a:prstGeom prst="rect">
            <a:avLst/>
          </a:prstGeom>
        </p:spPr>
      </p:pic>
      <p:sp>
        <p:nvSpPr>
          <p:cNvPr id="5" name="Text Placeholder 13"/>
          <p:cNvSpPr>
            <a:spLocks noGrp="1"/>
          </p:cNvSpPr>
          <p:nvPr>
            <p:ph type="body" sz="quarter" idx="13"/>
          </p:nvPr>
        </p:nvSpPr>
        <p:spPr>
          <a:xfrm>
            <a:off x="571501" y="1714501"/>
            <a:ext cx="9334500" cy="4267729"/>
          </a:xfrm>
        </p:spPr>
        <p:txBody>
          <a:bodyPr/>
          <a:lstStyle>
            <a:lvl1pPr>
              <a:lnSpc>
                <a:spcPct val="85000"/>
              </a:lnSpc>
              <a:spcBef>
                <a:spcPts val="0"/>
              </a:spcBef>
              <a:defRPr sz="3750">
                <a:solidFill>
                  <a:schemeClr val="bg1"/>
                </a:solidFill>
              </a:defRPr>
            </a:lvl1pPr>
            <a:lvl2pPr marL="0" indent="0">
              <a:spcBef>
                <a:spcPts val="563"/>
              </a:spcBef>
              <a:buFontTx/>
              <a:buNone/>
              <a:defRPr>
                <a:solidFill>
                  <a:schemeClr val="bg1"/>
                </a:solidFill>
              </a:defRPr>
            </a:lvl2pPr>
            <a:lvl3pPr marL="0" indent="0">
              <a:spcBef>
                <a:spcPts val="563"/>
              </a:spcBef>
              <a:buFontTx/>
              <a:buNone/>
              <a:defRPr>
                <a:solidFill>
                  <a:schemeClr val="bg1"/>
                </a:solidFill>
              </a:defRPr>
            </a:lvl3pPr>
            <a:lvl4pPr marL="0" indent="0">
              <a:spcBef>
                <a:spcPts val="563"/>
              </a:spcBef>
              <a:buFontTx/>
              <a:buNone/>
              <a:defRPr>
                <a:solidFill>
                  <a:schemeClr val="bg1"/>
                </a:solidFill>
              </a:defRPr>
            </a:lvl4pPr>
            <a:lvl5pPr marL="0" indent="0">
              <a:spcBef>
                <a:spcPts val="563"/>
              </a:spcBef>
              <a:buFontTx/>
              <a:buNone/>
              <a:defRPr>
                <a:solidFill>
                  <a:schemeClr val="bg1"/>
                </a:solidFill>
              </a:defRPr>
            </a:lvl5pPr>
            <a:lvl6pPr marL="0" indent="0">
              <a:spcBef>
                <a:spcPts val="563"/>
              </a:spcBef>
              <a:buFontTx/>
              <a:buNone/>
              <a:defRPr baseline="0">
                <a:solidFill>
                  <a:schemeClr val="bg1"/>
                </a:solidFill>
              </a:defRPr>
            </a:lvl6pPr>
            <a:lvl7pPr marL="0" indent="0">
              <a:spcBef>
                <a:spcPts val="563"/>
              </a:spcBef>
              <a:buFontTx/>
              <a:buNone/>
              <a:defRPr baseline="0">
                <a:solidFill>
                  <a:schemeClr val="bg1"/>
                </a:solidFill>
              </a:defRPr>
            </a:lvl7pPr>
            <a:lvl8pPr marL="0" indent="0">
              <a:spcBef>
                <a:spcPts val="563"/>
              </a:spcBef>
              <a:buFontTx/>
              <a:buNone/>
              <a:defRPr baseline="0">
                <a:solidFill>
                  <a:schemeClr val="bg1"/>
                </a:solidFill>
              </a:defRPr>
            </a:lvl8pPr>
            <a:lvl9pPr marL="0" indent="0">
              <a:spcBef>
                <a:spcPts val="563"/>
              </a:spcBef>
              <a:buFontTx/>
              <a:buNone/>
              <a:defRPr baseline="0">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reeform 9"/>
          <p:cNvSpPr>
            <a:spLocks noChangeAspect="1"/>
          </p:cNvSpPr>
          <p:nvPr/>
        </p:nvSpPr>
        <p:spPr bwMode="black">
          <a:xfrm>
            <a:off x="302365" y="-2"/>
            <a:ext cx="608531" cy="53313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880"/>
          </a:p>
        </p:txBody>
      </p:sp>
      <p:sp>
        <p:nvSpPr>
          <p:cNvPr id="15" name="Footer Placeholder 4"/>
          <p:cNvSpPr txBox="1">
            <a:spLocks/>
          </p:cNvSpPr>
          <p:nvPr/>
        </p:nvSpPr>
        <p:spPr>
          <a:xfrm>
            <a:off x="6286500" y="6317033"/>
            <a:ext cx="5334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688" dirty="0">
                <a:solidFill>
                  <a:schemeClr val="bg1"/>
                </a:solidFill>
              </a:rPr>
              <a:t>DXC Proprietary and Confidential</a:t>
            </a:r>
          </a:p>
        </p:txBody>
      </p:sp>
    </p:spTree>
    <p:extLst>
      <p:ext uri="{BB962C8B-B14F-4D97-AF65-F5344CB8AC3E}">
        <p14:creationId xmlns:p14="http://schemas.microsoft.com/office/powerpoint/2010/main" val="2113136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02">
    <p:spTree>
      <p:nvGrpSpPr>
        <p:cNvPr id="1" name=""/>
        <p:cNvGrpSpPr/>
        <p:nvPr/>
      </p:nvGrpSpPr>
      <p:grpSpPr>
        <a:xfrm>
          <a:off x="0" y="0"/>
          <a:ext cx="0" cy="0"/>
          <a:chOff x="0" y="0"/>
          <a:chExt cx="0" cy="0"/>
        </a:xfrm>
      </p:grpSpPr>
      <p:grpSp>
        <p:nvGrpSpPr>
          <p:cNvPr id="9" name="Group 8"/>
          <p:cNvGrpSpPr/>
          <p:nvPr/>
        </p:nvGrpSpPr>
        <p:grpSpPr>
          <a:xfrm>
            <a:off x="-76200" y="-76200"/>
            <a:ext cx="12344400" cy="701040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1" name="Picture 10"/>
          <p:cNvPicPr>
            <a:picLocks noChangeAspect="1"/>
          </p:cNvPicPr>
          <p:nvPr/>
        </p:nvPicPr>
        <p:blipFill>
          <a:blip r:embed="rId2"/>
          <a:stretch>
            <a:fillRect/>
          </a:stretch>
        </p:blipFill>
        <p:spPr bwMode="black">
          <a:xfrm>
            <a:off x="419205" y="6095768"/>
            <a:ext cx="2255520" cy="640631"/>
          </a:xfrm>
          <a:prstGeom prst="rect">
            <a:avLst/>
          </a:prstGeom>
        </p:spPr>
      </p:pic>
      <p:sp>
        <p:nvSpPr>
          <p:cNvPr id="8" name="Freeform 9"/>
          <p:cNvSpPr>
            <a:spLocks noChangeAspect="1"/>
          </p:cNvSpPr>
          <p:nvPr/>
        </p:nvSpPr>
        <p:spPr bwMode="black">
          <a:xfrm>
            <a:off x="302365" y="-1"/>
            <a:ext cx="608531" cy="533137"/>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880"/>
          </a:p>
        </p:txBody>
      </p:sp>
      <p:sp>
        <p:nvSpPr>
          <p:cNvPr id="15" name="Title 1"/>
          <p:cNvSpPr>
            <a:spLocks noGrp="1"/>
          </p:cNvSpPr>
          <p:nvPr>
            <p:ph type="ctrTitle"/>
          </p:nvPr>
        </p:nvSpPr>
        <p:spPr>
          <a:xfrm>
            <a:off x="571500" y="533400"/>
            <a:ext cx="8382000" cy="2857500"/>
          </a:xfrm>
        </p:spPr>
        <p:txBody>
          <a:bodyPr anchor="b" anchorCtr="0">
            <a:noAutofit/>
          </a:bodyPr>
          <a:lstStyle>
            <a:lvl1pPr>
              <a:defRPr sz="375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571500" y="3657600"/>
            <a:ext cx="8382000" cy="762000"/>
          </a:xfrm>
        </p:spPr>
        <p:txBody>
          <a:bodyPr>
            <a:noAutofit/>
          </a:bodyPr>
          <a:lstStyle>
            <a:lvl1pPr marL="0" indent="0" algn="l">
              <a:spcBef>
                <a:spcPts val="0"/>
              </a:spcBef>
              <a:buNone/>
              <a:defRPr sz="175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8" name="Footer Placeholder 4"/>
          <p:cNvSpPr txBox="1">
            <a:spLocks/>
          </p:cNvSpPr>
          <p:nvPr/>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88" dirty="0"/>
              <a:t>DXC Proprietary and Confidential</a:t>
            </a:r>
          </a:p>
        </p:txBody>
      </p:sp>
      <p:sp>
        <p:nvSpPr>
          <p:cNvPr id="19" name="Text Box 115"/>
          <p:cNvSpPr txBox="1">
            <a:spLocks noChangeArrowheads="1"/>
          </p:cNvSpPr>
          <p:nvPr/>
        </p:nvSpPr>
        <p:spPr bwMode="auto">
          <a:xfrm>
            <a:off x="9906001" y="6317033"/>
            <a:ext cx="1714500" cy="228600"/>
          </a:xfrm>
          <a:prstGeom prst="rect">
            <a:avLst/>
          </a:prstGeom>
          <a:noFill/>
          <a:ln w="9525">
            <a:noFill/>
            <a:miter lim="800000"/>
            <a:headEnd/>
            <a:tailEnd/>
          </a:ln>
          <a:effectLst/>
        </p:spPr>
        <p:txBody>
          <a:bodyPr wrap="none" lIns="0" tIns="0" rIns="0" bIns="11430" anchor="ctr" anchorCtr="0">
            <a:noAutofit/>
          </a:bodyPr>
          <a:lstStyle/>
          <a:p>
            <a:pPr algn="r" defTabSz="512961">
              <a:spcBef>
                <a:spcPts val="0"/>
              </a:spcBef>
            </a:pPr>
            <a:fld id="{03C7D0F0-10D5-4191-B6F4-99306F468FEF}" type="datetime4">
              <a:rPr lang="en-US" sz="875" b="0" smtClean="0">
                <a:solidFill>
                  <a:schemeClr val="tx1"/>
                </a:solidFill>
              </a:rPr>
              <a:pPr algn="r" defTabSz="512961">
                <a:spcBef>
                  <a:spcPts val="0"/>
                </a:spcBef>
              </a:pPr>
              <a:t>August 14, 2017</a:t>
            </a:fld>
            <a:endParaRPr lang="en-US" sz="875" b="0" dirty="0">
              <a:solidFill>
                <a:schemeClr val="tx1"/>
              </a:solidFill>
            </a:endParaRPr>
          </a:p>
        </p:txBody>
      </p:sp>
    </p:spTree>
    <p:extLst>
      <p:ext uri="{BB962C8B-B14F-4D97-AF65-F5344CB8AC3E}">
        <p14:creationId xmlns:p14="http://schemas.microsoft.com/office/powerpoint/2010/main" val="397653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711925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03">
    <p:bg>
      <p:bgPr>
        <a:solidFill>
          <a:srgbClr val="000000"/>
        </a:solidFill>
        <a:effectLst/>
      </p:bgPr>
    </p:bg>
    <p:spTree>
      <p:nvGrpSpPr>
        <p:cNvPr id="1" name=""/>
        <p:cNvGrpSpPr/>
        <p:nvPr/>
      </p:nvGrpSpPr>
      <p:grpSpPr>
        <a:xfrm>
          <a:off x="0" y="0"/>
          <a:ext cx="0" cy="0"/>
          <a:chOff x="0" y="0"/>
          <a:chExt cx="0" cy="0"/>
        </a:xfrm>
      </p:grpSpPr>
      <p:grpSp>
        <p:nvGrpSpPr>
          <p:cNvPr id="8" name="Group 7"/>
          <p:cNvGrpSpPr/>
          <p:nvPr/>
        </p:nvGrpSpPr>
        <p:grpSpPr>
          <a:xfrm>
            <a:off x="-76200" y="-76200"/>
            <a:ext cx="12344400" cy="701040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571500" y="533136"/>
            <a:ext cx="8382000" cy="2857500"/>
          </a:xfrm>
        </p:spPr>
        <p:txBody>
          <a:bodyPr anchor="b" anchorCtr="0">
            <a:noAutofit/>
          </a:bodyPr>
          <a:lstStyle>
            <a:lvl1pPr>
              <a:defRPr sz="6000">
                <a:solidFill>
                  <a:schemeClr val="bg1"/>
                </a:solidFill>
              </a:defRPr>
            </a:lvl1pPr>
          </a:lstStyle>
          <a:p>
            <a:r>
              <a:rPr lang="en-US" dirty="0"/>
              <a:t>Click to edit Master title style</a:t>
            </a:r>
          </a:p>
        </p:txBody>
      </p:sp>
      <p:sp>
        <p:nvSpPr>
          <p:cNvPr id="16" name="Subtitle 2"/>
          <p:cNvSpPr>
            <a:spLocks noGrp="1"/>
          </p:cNvSpPr>
          <p:nvPr>
            <p:ph type="subTitle" idx="1"/>
          </p:nvPr>
        </p:nvSpPr>
        <p:spPr>
          <a:xfrm>
            <a:off x="571500" y="3657600"/>
            <a:ext cx="8382000" cy="762000"/>
          </a:xfrm>
        </p:spPr>
        <p:txBody>
          <a:bodyPr>
            <a:noAutofit/>
          </a:bodyPr>
          <a:lstStyle>
            <a:lvl1pPr marL="0" indent="0" algn="l">
              <a:spcBef>
                <a:spcPts val="0"/>
              </a:spcBef>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Freeform 9"/>
          <p:cNvSpPr>
            <a:spLocks noChangeAspect="1"/>
          </p:cNvSpPr>
          <p:nvPr/>
        </p:nvSpPr>
        <p:spPr bwMode="black">
          <a:xfrm>
            <a:off x="302365" y="-2"/>
            <a:ext cx="608531" cy="53313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880"/>
          </a:p>
        </p:txBody>
      </p:sp>
      <p:pic>
        <p:nvPicPr>
          <p:cNvPr id="9" name="Picture 8"/>
          <p:cNvPicPr>
            <a:picLocks noChangeAspect="1"/>
          </p:cNvPicPr>
          <p:nvPr/>
        </p:nvPicPr>
        <p:blipFill>
          <a:blip r:embed="rId2"/>
          <a:stretch>
            <a:fillRect/>
          </a:stretch>
        </p:blipFill>
        <p:spPr bwMode="black">
          <a:xfrm>
            <a:off x="419205" y="6095768"/>
            <a:ext cx="2255520" cy="640631"/>
          </a:xfrm>
          <a:prstGeom prst="rect">
            <a:avLst/>
          </a:prstGeom>
        </p:spPr>
      </p:pic>
      <p:sp>
        <p:nvSpPr>
          <p:cNvPr id="17" name="Footer Placeholder 4"/>
          <p:cNvSpPr txBox="1">
            <a:spLocks/>
          </p:cNvSpPr>
          <p:nvPr/>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88" dirty="0">
                <a:solidFill>
                  <a:schemeClr val="bg1"/>
                </a:solidFill>
              </a:rPr>
              <a:t>DXC Proprietary and Confidential</a:t>
            </a:r>
          </a:p>
        </p:txBody>
      </p:sp>
      <p:sp>
        <p:nvSpPr>
          <p:cNvPr id="18" name="Text Box 115"/>
          <p:cNvSpPr txBox="1">
            <a:spLocks noChangeArrowheads="1"/>
          </p:cNvSpPr>
          <p:nvPr/>
        </p:nvSpPr>
        <p:spPr bwMode="auto">
          <a:xfrm>
            <a:off x="9906001" y="6317033"/>
            <a:ext cx="1714500" cy="228600"/>
          </a:xfrm>
          <a:prstGeom prst="rect">
            <a:avLst/>
          </a:prstGeom>
          <a:noFill/>
          <a:ln w="9525">
            <a:noFill/>
            <a:miter lim="800000"/>
            <a:headEnd/>
            <a:tailEnd/>
          </a:ln>
          <a:effectLst/>
        </p:spPr>
        <p:txBody>
          <a:bodyPr wrap="none" lIns="0" tIns="0" rIns="0" bIns="11430" anchor="ctr" anchorCtr="0">
            <a:noAutofit/>
          </a:bodyPr>
          <a:lstStyle/>
          <a:p>
            <a:pPr algn="r" defTabSz="512961">
              <a:spcBef>
                <a:spcPts val="0"/>
              </a:spcBef>
            </a:pPr>
            <a:fld id="{03C7D0F0-10D5-4191-B6F4-99306F468FEF}" type="datetime4">
              <a:rPr lang="en-US" sz="875" b="0" smtClean="0">
                <a:solidFill>
                  <a:schemeClr val="bg1"/>
                </a:solidFill>
              </a:rPr>
              <a:pPr algn="r" defTabSz="512961">
                <a:spcBef>
                  <a:spcPts val="0"/>
                </a:spcBef>
              </a:pPr>
              <a:t>August 14, 2017</a:t>
            </a:fld>
            <a:endParaRPr lang="en-US" sz="875" b="0" dirty="0">
              <a:solidFill>
                <a:schemeClr val="bg1"/>
              </a:solidFill>
            </a:endParaRPr>
          </a:p>
        </p:txBody>
      </p:sp>
    </p:spTree>
    <p:extLst>
      <p:ext uri="{BB962C8B-B14F-4D97-AF65-F5344CB8AC3E}">
        <p14:creationId xmlns:p14="http://schemas.microsoft.com/office/powerpoint/2010/main" val="286180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04">
    <p:spTree>
      <p:nvGrpSpPr>
        <p:cNvPr id="1" name=""/>
        <p:cNvGrpSpPr/>
        <p:nvPr/>
      </p:nvGrpSpPr>
      <p:grpSpPr>
        <a:xfrm>
          <a:off x="0" y="0"/>
          <a:ext cx="0" cy="0"/>
          <a:chOff x="0" y="0"/>
          <a:chExt cx="0" cy="0"/>
        </a:xfrm>
      </p:grpSpPr>
      <p:pic>
        <p:nvPicPr>
          <p:cNvPr id="17" name="Picture 16"/>
          <p:cNvPicPr>
            <a:picLocks noChangeAspect="1"/>
          </p:cNvPicPr>
          <p:nvPr/>
        </p:nvPicPr>
        <p:blipFill rotWithShape="1">
          <a:blip r:embed="rId2">
            <a:extLst>
              <a:ext uri="{28A0092B-C50C-407E-A947-70E740481C1C}">
                <a14:useLocalDpi xmlns:a14="http://schemas.microsoft.com/office/drawing/2010/main" val="0"/>
              </a:ext>
            </a:extLst>
          </a:blip>
          <a:srcRect l="49221" r="6372"/>
          <a:stretch/>
        </p:blipFill>
        <p:spPr bwMode="hidden">
          <a:xfrm>
            <a:off x="8191501" y="895350"/>
            <a:ext cx="4000500" cy="5067300"/>
          </a:xfrm>
          <a:prstGeom prst="rect">
            <a:avLst/>
          </a:prstGeom>
        </p:spPr>
      </p:pic>
      <p:grpSp>
        <p:nvGrpSpPr>
          <p:cNvPr id="12" name="Group 11"/>
          <p:cNvGrpSpPr/>
          <p:nvPr/>
        </p:nvGrpSpPr>
        <p:grpSpPr>
          <a:xfrm>
            <a:off x="-76200" y="-76200"/>
            <a:ext cx="12344400" cy="701040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grpSp>
        <p:nvGrpSpPr>
          <p:cNvPr id="6" name="Group 5"/>
          <p:cNvGrpSpPr/>
          <p:nvPr/>
        </p:nvGrpSpPr>
        <p:grpSpPr>
          <a:xfrm>
            <a:off x="0" y="-1"/>
            <a:ext cx="12192000" cy="6858002"/>
            <a:chOff x="0" y="-1"/>
            <a:chExt cx="14630400" cy="8229602"/>
          </a:xfrm>
        </p:grpSpPr>
        <p:sp>
          <p:nvSpPr>
            <p:cNvPr id="5" name="Freeform 5"/>
            <p:cNvSpPr>
              <a:spLocks noChangeAspect="1"/>
            </p:cNvSpPr>
            <p:nvPr userDrawn="1"/>
          </p:nvSpPr>
          <p:spPr bwMode="white">
            <a:xfrm>
              <a:off x="0" y="1"/>
              <a:ext cx="14630400" cy="8229600"/>
            </a:xfrm>
            <a:custGeom>
              <a:avLst/>
              <a:gdLst>
                <a:gd name="T0" fmla="*/ 19199 w 19199"/>
                <a:gd name="T1" fmla="*/ 9340 h 10809"/>
                <a:gd name="T2" fmla="*/ 19199 w 19199"/>
                <a:gd name="T3" fmla="*/ 9340 h 10809"/>
                <a:gd name="T4" fmla="*/ 16987 w 19199"/>
                <a:gd name="T5" fmla="*/ 9340 h 10809"/>
                <a:gd name="T6" fmla="*/ 13055 w 19199"/>
                <a:gd name="T7" fmla="*/ 5408 h 10809"/>
                <a:gd name="T8" fmla="*/ 16987 w 19199"/>
                <a:gd name="T9" fmla="*/ 1468 h 10809"/>
                <a:gd name="T10" fmla="*/ 19199 w 19199"/>
                <a:gd name="T11" fmla="*/ 1468 h 10809"/>
                <a:gd name="T12" fmla="*/ 19199 w 19199"/>
                <a:gd name="T13" fmla="*/ 0 h 10809"/>
                <a:gd name="T14" fmla="*/ 0 w 19199"/>
                <a:gd name="T15" fmla="*/ 0 h 10809"/>
                <a:gd name="T16" fmla="*/ 0 w 19199"/>
                <a:gd name="T17" fmla="*/ 10809 h 10809"/>
                <a:gd name="T18" fmla="*/ 19199 w 19199"/>
                <a:gd name="T19" fmla="*/ 10809 h 10809"/>
                <a:gd name="T20" fmla="*/ 19199 w 19199"/>
                <a:gd name="T21" fmla="*/ 9340 h 10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99" h="10809">
                  <a:moveTo>
                    <a:pt x="19199" y="9340"/>
                  </a:moveTo>
                  <a:lnTo>
                    <a:pt x="19199" y="9340"/>
                  </a:lnTo>
                  <a:lnTo>
                    <a:pt x="16987" y="9340"/>
                  </a:lnTo>
                  <a:cubicBezTo>
                    <a:pt x="14808" y="9340"/>
                    <a:pt x="13055" y="7602"/>
                    <a:pt x="13055" y="5408"/>
                  </a:cubicBezTo>
                  <a:cubicBezTo>
                    <a:pt x="13055" y="3205"/>
                    <a:pt x="14808" y="1468"/>
                    <a:pt x="16987" y="1468"/>
                  </a:cubicBezTo>
                  <a:lnTo>
                    <a:pt x="19199" y="1468"/>
                  </a:lnTo>
                  <a:lnTo>
                    <a:pt x="19199" y="0"/>
                  </a:lnTo>
                  <a:lnTo>
                    <a:pt x="0" y="0"/>
                  </a:lnTo>
                  <a:lnTo>
                    <a:pt x="0" y="10809"/>
                  </a:lnTo>
                  <a:lnTo>
                    <a:pt x="19199" y="10809"/>
                  </a:lnTo>
                  <a:lnTo>
                    <a:pt x="19199" y="934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880"/>
            </a:p>
          </p:txBody>
        </p:sp>
        <p:pic>
          <p:nvPicPr>
            <p:cNvPr id="11" name="Picture 10"/>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4"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2880"/>
            </a:p>
          </p:txBody>
        </p:sp>
      </p:grpSp>
      <p:sp>
        <p:nvSpPr>
          <p:cNvPr id="15" name="Title 1"/>
          <p:cNvSpPr>
            <a:spLocks noGrp="1"/>
          </p:cNvSpPr>
          <p:nvPr>
            <p:ph type="ctrTitle"/>
          </p:nvPr>
        </p:nvSpPr>
        <p:spPr>
          <a:xfrm>
            <a:off x="571499" y="533400"/>
            <a:ext cx="7239000" cy="2857500"/>
          </a:xfrm>
        </p:spPr>
        <p:txBody>
          <a:bodyPr anchor="b" anchorCtr="0">
            <a:noAutofit/>
          </a:bodyPr>
          <a:lstStyle>
            <a:lvl1pPr>
              <a:defRPr sz="375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571501" y="3657600"/>
            <a:ext cx="7239001" cy="762000"/>
          </a:xfrm>
        </p:spPr>
        <p:txBody>
          <a:bodyPr>
            <a:noAutofit/>
          </a:bodyPr>
          <a:lstStyle>
            <a:lvl1pPr marL="0" indent="0" algn="l">
              <a:spcBef>
                <a:spcPts val="0"/>
              </a:spcBef>
              <a:buNone/>
              <a:defRPr sz="175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0" name="Footer Placeholder 4"/>
          <p:cNvSpPr txBox="1">
            <a:spLocks/>
          </p:cNvSpPr>
          <p:nvPr/>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88" dirty="0"/>
              <a:t>DXC Proprietary and Confidential</a:t>
            </a:r>
          </a:p>
        </p:txBody>
      </p:sp>
      <p:sp>
        <p:nvSpPr>
          <p:cNvPr id="21" name="Text Box 115"/>
          <p:cNvSpPr txBox="1">
            <a:spLocks noChangeArrowheads="1"/>
          </p:cNvSpPr>
          <p:nvPr/>
        </p:nvSpPr>
        <p:spPr bwMode="auto">
          <a:xfrm>
            <a:off x="9906001" y="6317033"/>
            <a:ext cx="1714500" cy="228600"/>
          </a:xfrm>
          <a:prstGeom prst="rect">
            <a:avLst/>
          </a:prstGeom>
          <a:noFill/>
          <a:ln w="9525">
            <a:noFill/>
            <a:miter lim="800000"/>
            <a:headEnd/>
            <a:tailEnd/>
          </a:ln>
          <a:effectLst/>
        </p:spPr>
        <p:txBody>
          <a:bodyPr wrap="none" lIns="0" tIns="0" rIns="0" bIns="11430" anchor="ctr" anchorCtr="0">
            <a:noAutofit/>
          </a:bodyPr>
          <a:lstStyle/>
          <a:p>
            <a:pPr algn="r" defTabSz="512961">
              <a:spcBef>
                <a:spcPts val="0"/>
              </a:spcBef>
            </a:pPr>
            <a:fld id="{03C7D0F0-10D5-4191-B6F4-99306F468FEF}" type="datetime4">
              <a:rPr lang="en-US" sz="875" b="0" smtClean="0">
                <a:solidFill>
                  <a:schemeClr val="tx1"/>
                </a:solidFill>
              </a:rPr>
              <a:pPr algn="r" defTabSz="512961">
                <a:spcBef>
                  <a:spcPts val="0"/>
                </a:spcBef>
              </a:pPr>
              <a:t>August 14, 2017</a:t>
            </a:fld>
            <a:endParaRPr lang="en-US" sz="875" b="0" dirty="0">
              <a:solidFill>
                <a:schemeClr val="tx1"/>
              </a:solidFill>
            </a:endParaRPr>
          </a:p>
        </p:txBody>
      </p:sp>
    </p:spTree>
    <p:extLst>
      <p:ext uri="{BB962C8B-B14F-4D97-AF65-F5344CB8AC3E}">
        <p14:creationId xmlns:p14="http://schemas.microsoft.com/office/powerpoint/2010/main" val="561394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05">
    <p:bg>
      <p:bgPr>
        <a:solidFill>
          <a:srgbClr val="000000"/>
        </a:solidFill>
        <a:effectLst/>
      </p:bgPr>
    </p:bg>
    <p:spTree>
      <p:nvGrpSpPr>
        <p:cNvPr id="1" name=""/>
        <p:cNvGrpSpPr/>
        <p:nvPr/>
      </p:nvGrpSpPr>
      <p:grpSpPr>
        <a:xfrm>
          <a:off x="0" y="0"/>
          <a:ext cx="0" cy="0"/>
          <a:chOff x="0" y="0"/>
          <a:chExt cx="0" cy="0"/>
        </a:xfrm>
      </p:grpSpPr>
      <p:grpSp>
        <p:nvGrpSpPr>
          <p:cNvPr id="9" name="Group 8"/>
          <p:cNvGrpSpPr/>
          <p:nvPr/>
        </p:nvGrpSpPr>
        <p:grpSpPr>
          <a:xfrm>
            <a:off x="-76200" y="-76200"/>
            <a:ext cx="12344400" cy="701040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hidden">
          <a:xfrm>
            <a:off x="0" y="0"/>
            <a:ext cx="12192000" cy="6858000"/>
          </a:xfrm>
          <a:prstGeom prst="rect">
            <a:avLst/>
          </a:prstGeom>
        </p:spPr>
      </p:pic>
      <p:sp>
        <p:nvSpPr>
          <p:cNvPr id="15" name="Title 1"/>
          <p:cNvSpPr>
            <a:spLocks noGrp="1"/>
          </p:cNvSpPr>
          <p:nvPr>
            <p:ph type="ctrTitle"/>
          </p:nvPr>
        </p:nvSpPr>
        <p:spPr>
          <a:xfrm>
            <a:off x="571499" y="533136"/>
            <a:ext cx="7239000" cy="2857500"/>
          </a:xfrm>
        </p:spPr>
        <p:txBody>
          <a:bodyPr anchor="b" anchorCtr="0">
            <a:noAutofit/>
          </a:bodyPr>
          <a:lstStyle>
            <a:lvl1pPr>
              <a:defRPr sz="3750">
                <a:solidFill>
                  <a:schemeClr val="bg1"/>
                </a:solidFill>
              </a:defRPr>
            </a:lvl1pPr>
          </a:lstStyle>
          <a:p>
            <a:r>
              <a:rPr lang="en-US"/>
              <a:t>Click to edit Master title style</a:t>
            </a:r>
            <a:endParaRPr lang="en-US" dirty="0"/>
          </a:p>
        </p:txBody>
      </p:sp>
      <p:sp>
        <p:nvSpPr>
          <p:cNvPr id="16" name="Subtitle 2"/>
          <p:cNvSpPr>
            <a:spLocks noGrp="1"/>
          </p:cNvSpPr>
          <p:nvPr>
            <p:ph type="subTitle" idx="1"/>
          </p:nvPr>
        </p:nvSpPr>
        <p:spPr>
          <a:xfrm>
            <a:off x="571499" y="3657600"/>
            <a:ext cx="7239000" cy="762000"/>
          </a:xfrm>
        </p:spPr>
        <p:txBody>
          <a:bodyPr>
            <a:noAutofit/>
          </a:bodyPr>
          <a:lstStyle>
            <a:lvl1pPr marL="0" indent="0" algn="l">
              <a:spcBef>
                <a:spcPts val="0"/>
              </a:spcBef>
              <a:buNone/>
              <a:defRPr sz="175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0" name="Picture 9"/>
          <p:cNvPicPr>
            <a:picLocks noChangeAspect="1"/>
          </p:cNvPicPr>
          <p:nvPr/>
        </p:nvPicPr>
        <p:blipFill>
          <a:blip r:embed="rId3"/>
          <a:stretch>
            <a:fillRect/>
          </a:stretch>
        </p:blipFill>
        <p:spPr bwMode="black">
          <a:xfrm>
            <a:off x="419205" y="6095768"/>
            <a:ext cx="2255520" cy="640631"/>
          </a:xfrm>
          <a:prstGeom prst="rect">
            <a:avLst/>
          </a:prstGeom>
        </p:spPr>
      </p:pic>
      <p:sp>
        <p:nvSpPr>
          <p:cNvPr id="13" name="Freeform 9"/>
          <p:cNvSpPr>
            <a:spLocks noChangeAspect="1"/>
          </p:cNvSpPr>
          <p:nvPr/>
        </p:nvSpPr>
        <p:spPr bwMode="black">
          <a:xfrm>
            <a:off x="302365" y="-2"/>
            <a:ext cx="608531" cy="53313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880"/>
          </a:p>
        </p:txBody>
      </p:sp>
      <p:sp>
        <p:nvSpPr>
          <p:cNvPr id="18" name="Footer Placeholder 4"/>
          <p:cNvSpPr txBox="1">
            <a:spLocks/>
          </p:cNvSpPr>
          <p:nvPr/>
        </p:nvSpPr>
        <p:spPr>
          <a:xfrm>
            <a:off x="6286500" y="6317033"/>
            <a:ext cx="5334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688" dirty="0">
                <a:solidFill>
                  <a:schemeClr val="bg1"/>
                </a:solidFill>
              </a:rPr>
              <a:t>DXC Proprietary and Confidential</a:t>
            </a:r>
          </a:p>
        </p:txBody>
      </p:sp>
      <p:sp>
        <p:nvSpPr>
          <p:cNvPr id="20" name="Text Box 115"/>
          <p:cNvSpPr txBox="1">
            <a:spLocks noChangeArrowheads="1"/>
          </p:cNvSpPr>
          <p:nvPr/>
        </p:nvSpPr>
        <p:spPr bwMode="auto">
          <a:xfrm>
            <a:off x="9906001" y="533400"/>
            <a:ext cx="1714500" cy="228600"/>
          </a:xfrm>
          <a:prstGeom prst="rect">
            <a:avLst/>
          </a:prstGeom>
          <a:noFill/>
          <a:ln w="9525">
            <a:noFill/>
            <a:miter lim="800000"/>
            <a:headEnd/>
            <a:tailEnd/>
          </a:ln>
          <a:effectLst/>
        </p:spPr>
        <p:txBody>
          <a:bodyPr wrap="none" lIns="0" tIns="0" rIns="0" bIns="0" anchor="t" anchorCtr="0">
            <a:noAutofit/>
          </a:bodyPr>
          <a:lstStyle/>
          <a:p>
            <a:pPr algn="r" defTabSz="512961">
              <a:spcBef>
                <a:spcPts val="0"/>
              </a:spcBef>
            </a:pPr>
            <a:fld id="{03C7D0F0-10D5-4191-B6F4-99306F468FEF}" type="datetime4">
              <a:rPr lang="en-US" sz="875" b="0" smtClean="0">
                <a:solidFill>
                  <a:schemeClr val="bg1"/>
                </a:solidFill>
              </a:rPr>
              <a:pPr algn="r" defTabSz="512961">
                <a:spcBef>
                  <a:spcPts val="0"/>
                </a:spcBef>
              </a:pPr>
              <a:t>August 14, 2017</a:t>
            </a:fld>
            <a:endParaRPr lang="en-US" sz="875" b="0" dirty="0">
              <a:solidFill>
                <a:schemeClr val="bg1"/>
              </a:solidFill>
            </a:endParaRPr>
          </a:p>
        </p:txBody>
      </p:sp>
    </p:spTree>
    <p:extLst>
      <p:ext uri="{BB962C8B-B14F-4D97-AF65-F5344CB8AC3E}">
        <p14:creationId xmlns:p14="http://schemas.microsoft.com/office/powerpoint/2010/main" val="3461397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 06">
    <p:spTree>
      <p:nvGrpSpPr>
        <p:cNvPr id="1" name=""/>
        <p:cNvGrpSpPr/>
        <p:nvPr/>
      </p:nvGrpSpPr>
      <p:grpSpPr>
        <a:xfrm>
          <a:off x="0" y="0"/>
          <a:ext cx="0" cy="0"/>
          <a:chOff x="0" y="0"/>
          <a:chExt cx="0" cy="0"/>
        </a:xfrm>
      </p:grpSpPr>
      <p:grpSp>
        <p:nvGrpSpPr>
          <p:cNvPr id="9" name="Group 8"/>
          <p:cNvGrpSpPr/>
          <p:nvPr/>
        </p:nvGrpSpPr>
        <p:grpSpPr>
          <a:xfrm>
            <a:off x="-76200" y="-76200"/>
            <a:ext cx="12344400" cy="701040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hidden">
          <a:xfrm>
            <a:off x="0" y="0"/>
            <a:ext cx="12192000" cy="6858000"/>
          </a:xfrm>
          <a:prstGeom prst="rect">
            <a:avLst/>
          </a:prstGeom>
        </p:spPr>
      </p:pic>
      <p:sp>
        <p:nvSpPr>
          <p:cNvPr id="15" name="Title 1"/>
          <p:cNvSpPr>
            <a:spLocks noGrp="1"/>
          </p:cNvSpPr>
          <p:nvPr>
            <p:ph type="ctrTitle"/>
          </p:nvPr>
        </p:nvSpPr>
        <p:spPr>
          <a:xfrm>
            <a:off x="571499" y="533400"/>
            <a:ext cx="7239000" cy="2857500"/>
          </a:xfrm>
        </p:spPr>
        <p:txBody>
          <a:bodyPr anchor="b" anchorCtr="0">
            <a:noAutofit/>
          </a:bodyPr>
          <a:lstStyle>
            <a:lvl1pPr>
              <a:defRPr sz="375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571499" y="3657600"/>
            <a:ext cx="7239000" cy="762000"/>
          </a:xfrm>
        </p:spPr>
        <p:txBody>
          <a:bodyPr>
            <a:noAutofit/>
          </a:bodyPr>
          <a:lstStyle>
            <a:lvl1pPr marL="0" indent="0" algn="l">
              <a:spcBef>
                <a:spcPts val="0"/>
              </a:spcBef>
              <a:buNone/>
              <a:defRPr sz="175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3" name="Picture 12"/>
          <p:cNvPicPr>
            <a:picLocks noChangeAspect="1"/>
          </p:cNvPicPr>
          <p:nvPr/>
        </p:nvPicPr>
        <p:blipFill>
          <a:blip r:embed="rId3"/>
          <a:stretch>
            <a:fillRect/>
          </a:stretch>
        </p:blipFill>
        <p:spPr bwMode="black">
          <a:xfrm>
            <a:off x="419205" y="6095768"/>
            <a:ext cx="2255520" cy="640631"/>
          </a:xfrm>
          <a:prstGeom prst="rect">
            <a:avLst/>
          </a:prstGeom>
        </p:spPr>
      </p:pic>
      <p:sp>
        <p:nvSpPr>
          <p:cNvPr id="10" name="Freeform 9"/>
          <p:cNvSpPr>
            <a:spLocks noChangeAspect="1"/>
          </p:cNvSpPr>
          <p:nvPr/>
        </p:nvSpPr>
        <p:spPr bwMode="black">
          <a:xfrm>
            <a:off x="302365" y="-1"/>
            <a:ext cx="608531" cy="533137"/>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880"/>
          </a:p>
        </p:txBody>
      </p:sp>
      <p:sp>
        <p:nvSpPr>
          <p:cNvPr id="19" name="Footer Placeholder 4"/>
          <p:cNvSpPr txBox="1">
            <a:spLocks/>
          </p:cNvSpPr>
          <p:nvPr/>
        </p:nvSpPr>
        <p:spPr>
          <a:xfrm>
            <a:off x="6286500" y="6317033"/>
            <a:ext cx="5334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688" dirty="0">
                <a:solidFill>
                  <a:schemeClr val="tx1"/>
                </a:solidFill>
              </a:rPr>
              <a:t>DXC Proprietary and Confidential</a:t>
            </a:r>
          </a:p>
        </p:txBody>
      </p:sp>
      <p:sp>
        <p:nvSpPr>
          <p:cNvPr id="21" name="Text Box 115"/>
          <p:cNvSpPr txBox="1">
            <a:spLocks noChangeArrowheads="1"/>
          </p:cNvSpPr>
          <p:nvPr/>
        </p:nvSpPr>
        <p:spPr bwMode="auto">
          <a:xfrm>
            <a:off x="9906001" y="533400"/>
            <a:ext cx="1714500" cy="228600"/>
          </a:xfrm>
          <a:prstGeom prst="rect">
            <a:avLst/>
          </a:prstGeom>
          <a:noFill/>
          <a:ln w="9525">
            <a:noFill/>
            <a:miter lim="800000"/>
            <a:headEnd/>
            <a:tailEnd/>
          </a:ln>
          <a:effectLst/>
        </p:spPr>
        <p:txBody>
          <a:bodyPr wrap="none" lIns="0" tIns="0" rIns="0" bIns="0" anchor="t" anchorCtr="0">
            <a:noAutofit/>
          </a:bodyPr>
          <a:lstStyle/>
          <a:p>
            <a:pPr algn="r" defTabSz="512961">
              <a:spcBef>
                <a:spcPts val="0"/>
              </a:spcBef>
            </a:pPr>
            <a:fld id="{03C7D0F0-10D5-4191-B6F4-99306F468FEF}" type="datetime4">
              <a:rPr lang="en-US" sz="875" b="0" smtClean="0">
                <a:solidFill>
                  <a:schemeClr val="tx1"/>
                </a:solidFill>
              </a:rPr>
              <a:pPr algn="r" defTabSz="512961">
                <a:spcBef>
                  <a:spcPts val="0"/>
                </a:spcBef>
              </a:pPr>
              <a:t>August 14, 2017</a:t>
            </a:fld>
            <a:endParaRPr lang="en-US" sz="875" b="0" dirty="0">
              <a:solidFill>
                <a:schemeClr val="tx1"/>
              </a:solidFill>
            </a:endParaRPr>
          </a:p>
        </p:txBody>
      </p:sp>
    </p:spTree>
    <p:extLst>
      <p:ext uri="{BB962C8B-B14F-4D97-AF65-F5344CB8AC3E}">
        <p14:creationId xmlns:p14="http://schemas.microsoft.com/office/powerpoint/2010/main" val="4237071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71500" y="1714499"/>
            <a:ext cx="11049000" cy="4267730"/>
          </a:xfrm>
        </p:spPr>
        <p:txBody>
          <a:bodyPr numCol="2" spcCol="457200">
            <a:normAutofit/>
          </a:bodyPr>
          <a:lstStyle>
            <a:lvl1pPr marL="285750" indent="-285750">
              <a:spcBef>
                <a:spcPts val="563"/>
              </a:spcBef>
              <a:buFont typeface="+mj-lt"/>
              <a:buAutoNum type="arabicPeriod"/>
              <a:tabLst>
                <a:tab pos="3960813" algn="r"/>
              </a:tabLst>
              <a:defRPr sz="1250"/>
            </a:lvl1pPr>
            <a:lvl2pPr marL="428625" indent="-142875">
              <a:spcBef>
                <a:spcPts val="375"/>
              </a:spcBef>
              <a:buFont typeface="Arial" pitchFamily="34" charset="0"/>
              <a:buChar char="–"/>
              <a:tabLst>
                <a:tab pos="3960813" algn="r"/>
              </a:tabLst>
              <a:defRPr sz="1250"/>
            </a:lvl2pPr>
            <a:lvl3pPr marL="571500" indent="-142875">
              <a:spcBef>
                <a:spcPts val="375"/>
              </a:spcBef>
              <a:buFont typeface="Arial" pitchFamily="34" charset="0"/>
              <a:buChar char="–"/>
              <a:tabLst>
                <a:tab pos="3960813" algn="r"/>
              </a:tabLst>
              <a:defRPr sz="1250"/>
            </a:lvl3pPr>
            <a:lvl4pPr marL="714375" indent="-142875">
              <a:spcBef>
                <a:spcPts val="375"/>
              </a:spcBef>
              <a:buFont typeface="Arial" pitchFamily="34" charset="0"/>
              <a:buChar char="–"/>
              <a:tabLst>
                <a:tab pos="3960813" algn="r"/>
              </a:tabLst>
              <a:defRPr sz="1250"/>
            </a:lvl4pPr>
            <a:lvl5pPr marL="857250" indent="-142875">
              <a:spcBef>
                <a:spcPts val="375"/>
              </a:spcBef>
              <a:buFont typeface="Arial" pitchFamily="34" charset="0"/>
              <a:buChar char="–"/>
              <a:tabLst>
                <a:tab pos="3960813" algn="r"/>
              </a:tabLst>
              <a:defRPr sz="1250"/>
            </a:lvl5pPr>
            <a:lvl6pPr marL="1000125" indent="-142875">
              <a:spcBef>
                <a:spcPts val="375"/>
              </a:spcBef>
              <a:buFont typeface="Arial" pitchFamily="34" charset="0"/>
              <a:buChar char="–"/>
              <a:tabLst>
                <a:tab pos="3960813" algn="r"/>
              </a:tabLst>
              <a:defRPr sz="1250" baseline="0"/>
            </a:lvl6pPr>
            <a:lvl7pPr marL="1143000" indent="-142875">
              <a:spcBef>
                <a:spcPts val="375"/>
              </a:spcBef>
              <a:buFont typeface="Arial" pitchFamily="34" charset="0"/>
              <a:buChar char="–"/>
              <a:tabLst>
                <a:tab pos="3960813" algn="r"/>
              </a:tabLst>
              <a:defRPr sz="1250" baseline="0"/>
            </a:lvl7pPr>
            <a:lvl8pPr marL="1285875" indent="-142875">
              <a:spcBef>
                <a:spcPts val="375"/>
              </a:spcBef>
              <a:buFont typeface="Arial" pitchFamily="34" charset="0"/>
              <a:buChar char="–"/>
              <a:tabLst>
                <a:tab pos="3960813" algn="r"/>
              </a:tabLst>
              <a:defRPr sz="1250" baseline="0"/>
            </a:lvl8pPr>
            <a:lvl9pPr marL="1428750" indent="-142875">
              <a:spcBef>
                <a:spcPts val="375"/>
              </a:spcBef>
              <a:buFont typeface="Arial" pitchFamily="34" charset="0"/>
              <a:buChar char="–"/>
              <a:tabLst>
                <a:tab pos="3960813" algn="r"/>
              </a:tabLst>
              <a:defRPr sz="125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3513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a:t>Click to edit Master title style</a:t>
            </a:r>
          </a:p>
        </p:txBody>
      </p:sp>
      <p:sp>
        <p:nvSpPr>
          <p:cNvPr id="3" name="Content Placeholder 2"/>
          <p:cNvSpPr>
            <a:spLocks noGrp="1"/>
          </p:cNvSpPr>
          <p:nvPr>
            <p:ph idx="1"/>
          </p:nvPr>
        </p:nvSpPr>
        <p:spPr/>
        <p:txBody>
          <a:bodyPr/>
          <a:lstStyle>
            <a:lvl1pPr marL="285750" indent="-285750">
              <a:buFont typeface="Arial" panose="020B0604020202020204" pitchFamily="34" charset="0"/>
              <a:buChar char="•"/>
              <a:defRPr sz="2400" b="0"/>
            </a:lvl1pPr>
            <a:lvl2pPr marL="519113" indent="-231775">
              <a:buFont typeface="Arial" panose="020B0604020202020204" pitchFamily="34" charset="0"/>
              <a:buChar char="-"/>
              <a:defRPr sz="2000"/>
            </a:lvl2pPr>
            <a:lvl3pPr marL="914400" indent="-395288">
              <a:buFont typeface="Courier New" panose="02070309020205020404" pitchFamily="49" charset="0"/>
              <a:buChar char="o"/>
              <a:defRPr sz="1600"/>
            </a:lvl3pPr>
            <a:lvl4pPr marL="285750" indent="-142875">
              <a:buFont typeface="Arial" pitchFamily="34" charset="0"/>
              <a:buChar char="–"/>
              <a:defRPr/>
            </a:lvl4pPr>
            <a:lvl5pPr marL="428625" indent="-142875">
              <a:buFont typeface="Arial" pitchFamily="34" charset="0"/>
              <a:buChar char="–"/>
              <a:defRPr/>
            </a:lvl5pPr>
            <a:lvl6pPr marL="571500" indent="-142875">
              <a:buFont typeface="Arial" pitchFamily="34" charset="0"/>
              <a:buChar char="–"/>
              <a:defRPr baseline="0"/>
            </a:lvl6pPr>
            <a:lvl7pPr marL="714375" indent="-142875">
              <a:buFont typeface="Arial" pitchFamily="34" charset="0"/>
              <a:buChar char="–"/>
              <a:defRPr baseline="0"/>
            </a:lvl7pPr>
            <a:lvl8pPr marL="857250" indent="-142875">
              <a:buFont typeface="Arial" pitchFamily="34" charset="0"/>
              <a:buChar char="–"/>
              <a:defRPr baseline="0"/>
            </a:lvl8pPr>
            <a:lvl9pPr marL="1000125" indent="-142875">
              <a:buFont typeface="Arial" pitchFamily="34" charset="0"/>
              <a:buChar char="–"/>
              <a:defRPr baseline="0"/>
            </a:lvl9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769011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42875" indent="-142875">
              <a:buFont typeface="Arial" pitchFamily="34" charset="0"/>
              <a:buChar char="•"/>
              <a:defRPr/>
            </a:lvl1pPr>
            <a:lvl2pPr marL="285750" indent="-142875">
              <a:spcBef>
                <a:spcPts val="375"/>
              </a:spcBef>
              <a:buFont typeface="Arial" pitchFamily="34" charset="0"/>
              <a:buChar char="–"/>
              <a:defRPr/>
            </a:lvl2pPr>
            <a:lvl3pPr marL="428625" indent="-142875">
              <a:spcBef>
                <a:spcPts val="375"/>
              </a:spcBef>
              <a:buFont typeface="Arial" pitchFamily="34" charset="0"/>
              <a:buChar char="–"/>
              <a:defRPr/>
            </a:lvl3pPr>
            <a:lvl4pPr marL="571500" indent="-142875">
              <a:spcBef>
                <a:spcPts val="375"/>
              </a:spcBef>
              <a:buFont typeface="Arial" pitchFamily="34" charset="0"/>
              <a:buChar char="–"/>
              <a:defRPr/>
            </a:lvl4pPr>
            <a:lvl5pPr marL="714375" indent="-142875">
              <a:spcBef>
                <a:spcPts val="375"/>
              </a:spcBef>
              <a:buFont typeface="Arial" pitchFamily="34" charset="0"/>
              <a:buChar char="–"/>
              <a:defRPr/>
            </a:lvl5pPr>
            <a:lvl6pPr marL="857250" indent="-142875">
              <a:spcBef>
                <a:spcPts val="375"/>
              </a:spcBef>
              <a:buFont typeface="Arial" pitchFamily="34" charset="0"/>
              <a:buChar char="–"/>
              <a:defRPr baseline="0"/>
            </a:lvl6pPr>
            <a:lvl7pPr marL="1000125" indent="-142875">
              <a:spcBef>
                <a:spcPts val="375"/>
              </a:spcBef>
              <a:buFont typeface="Arial" pitchFamily="34" charset="0"/>
              <a:buChar char="–"/>
              <a:defRPr baseline="0"/>
            </a:lvl7pPr>
            <a:lvl8pPr marL="1143000" indent="-142875">
              <a:spcBef>
                <a:spcPts val="375"/>
              </a:spcBef>
              <a:buFont typeface="Arial" pitchFamily="34" charset="0"/>
              <a:buChar char="–"/>
              <a:defRPr baseline="0"/>
            </a:lvl8pPr>
            <a:lvl9pPr marL="1285875" indent="-142875">
              <a:spcBef>
                <a:spcPts val="375"/>
              </a:spcBef>
              <a:buFont typeface="Arial" pitchFamily="34" charset="0"/>
              <a:buChar cha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04572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18" name="Group 17"/>
          <p:cNvGrpSpPr/>
          <p:nvPr/>
        </p:nvGrpSpPr>
        <p:grpSpPr>
          <a:xfrm>
            <a:off x="-76200" y="-76200"/>
            <a:ext cx="12344400" cy="701040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2" name="Freeform 9"/>
          <p:cNvSpPr>
            <a:spLocks noChangeAspect="1"/>
          </p:cNvSpPr>
          <p:nvPr/>
        </p:nvSpPr>
        <p:spPr bwMode="black">
          <a:xfrm>
            <a:off x="373592" y="0"/>
            <a:ext cx="468701" cy="410632"/>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880"/>
          </a:p>
        </p:txBody>
      </p:sp>
      <p:sp>
        <p:nvSpPr>
          <p:cNvPr id="2" name="Title Placeholder 1"/>
          <p:cNvSpPr>
            <a:spLocks noGrp="1"/>
          </p:cNvSpPr>
          <p:nvPr>
            <p:ph type="title"/>
          </p:nvPr>
        </p:nvSpPr>
        <p:spPr>
          <a:xfrm>
            <a:off x="571500" y="533137"/>
            <a:ext cx="11049000" cy="1181363"/>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71501" y="1714501"/>
            <a:ext cx="9334500" cy="4267729"/>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2"/>
          <a:stretch>
            <a:fillRect/>
          </a:stretch>
        </p:blipFill>
        <p:spPr bwMode="black">
          <a:xfrm>
            <a:off x="454025" y="6188075"/>
            <a:ext cx="1706880" cy="484802"/>
          </a:xfrm>
          <a:prstGeom prst="rect">
            <a:avLst/>
          </a:prstGeom>
        </p:spPr>
      </p:pic>
      <p:sp>
        <p:nvSpPr>
          <p:cNvPr id="60" name="Text Box 115"/>
          <p:cNvSpPr txBox="1">
            <a:spLocks noChangeArrowheads="1"/>
          </p:cNvSpPr>
          <p:nvPr/>
        </p:nvSpPr>
        <p:spPr bwMode="auto">
          <a:xfrm>
            <a:off x="9911293" y="6317031"/>
            <a:ext cx="1366308" cy="228600"/>
          </a:xfrm>
          <a:prstGeom prst="rect">
            <a:avLst/>
          </a:prstGeom>
          <a:noFill/>
          <a:ln w="9525">
            <a:noFill/>
            <a:miter lim="800000"/>
            <a:headEnd/>
            <a:tailEnd/>
          </a:ln>
          <a:effectLst/>
        </p:spPr>
        <p:txBody>
          <a:bodyPr wrap="none" lIns="0" tIns="0" rIns="0" bIns="0" anchor="ctr" anchorCtr="0">
            <a:noAutofit/>
          </a:bodyPr>
          <a:lstStyle/>
          <a:p>
            <a:pPr algn="r" defTabSz="512961">
              <a:spcBef>
                <a:spcPts val="0"/>
              </a:spcBef>
            </a:pPr>
            <a:fld id="{03C7D0F0-10D5-4191-B6F4-99306F468FEF}" type="datetime4">
              <a:rPr lang="en-US" sz="688" b="0" smtClean="0">
                <a:solidFill>
                  <a:schemeClr val="tx1"/>
                </a:solidFill>
              </a:rPr>
              <a:pPr algn="r" defTabSz="512961">
                <a:spcBef>
                  <a:spcPts val="0"/>
                </a:spcBef>
              </a:pPr>
              <a:t>August 14, 2017</a:t>
            </a:fld>
            <a:endParaRPr lang="en-US" sz="688" b="0" dirty="0">
              <a:solidFill>
                <a:schemeClr val="tx1"/>
              </a:solidFill>
            </a:endParaRPr>
          </a:p>
        </p:txBody>
      </p:sp>
      <p:sp>
        <p:nvSpPr>
          <p:cNvPr id="61" name="Text Box 115"/>
          <p:cNvSpPr txBox="1">
            <a:spLocks noChangeArrowheads="1"/>
          </p:cNvSpPr>
          <p:nvPr/>
        </p:nvSpPr>
        <p:spPr bwMode="auto">
          <a:xfrm>
            <a:off x="11277601" y="6317033"/>
            <a:ext cx="342900" cy="228600"/>
          </a:xfrm>
          <a:prstGeom prst="rect">
            <a:avLst/>
          </a:prstGeom>
          <a:noFill/>
          <a:ln w="9525">
            <a:noFill/>
            <a:miter lim="800000"/>
            <a:headEnd/>
            <a:tailEnd/>
          </a:ln>
          <a:effectLst/>
        </p:spPr>
        <p:txBody>
          <a:bodyPr wrap="square" lIns="0" tIns="0" rIns="0" bIns="0" anchor="ctr" anchorCtr="0">
            <a:noAutofit/>
          </a:bodyPr>
          <a:lstStyle/>
          <a:p>
            <a:pPr algn="r" defTabSz="512961">
              <a:spcBef>
                <a:spcPts val="0"/>
              </a:spcBef>
            </a:pPr>
            <a:fld id="{18E29826-F105-4F77-B977-03F4A4723A21}" type="slidenum">
              <a:rPr lang="en-US" sz="688" b="1" smtClean="0">
                <a:solidFill>
                  <a:schemeClr val="tx1"/>
                </a:solidFill>
              </a:rPr>
              <a:pPr algn="r" defTabSz="512961">
                <a:spcBef>
                  <a:spcPts val="0"/>
                </a:spcBef>
              </a:pPr>
              <a:t>‹#›</a:t>
            </a:fld>
            <a:endParaRPr lang="en-US" sz="688" b="1" dirty="0">
              <a:solidFill>
                <a:schemeClr val="tx1"/>
              </a:solidFill>
            </a:endParaRPr>
          </a:p>
        </p:txBody>
      </p:sp>
      <p:sp>
        <p:nvSpPr>
          <p:cNvPr id="62" name="Footer Placeholder 4"/>
          <p:cNvSpPr txBox="1">
            <a:spLocks/>
          </p:cNvSpPr>
          <p:nvPr/>
        </p:nvSpPr>
        <p:spPr>
          <a:xfrm>
            <a:off x="4000500" y="6317033"/>
            <a:ext cx="4191000"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88" dirty="0"/>
              <a:t>DXC Proprietary and Confidential</a:t>
            </a:r>
          </a:p>
        </p:txBody>
      </p:sp>
    </p:spTree>
    <p:extLst>
      <p:ext uri="{BB962C8B-B14F-4D97-AF65-F5344CB8AC3E}">
        <p14:creationId xmlns:p14="http://schemas.microsoft.com/office/powerpoint/2010/main" val="3502998640"/>
      </p:ext>
    </p:extLst>
  </p:cSld>
  <p:clrMap bg1="lt1" tx1="dk1" bg2="lt2" tx2="dk2" accent1="accent1" accent2="accent2" accent3="accent3" accent4="accent4" accent5="accent5" accent6="accent6" hlink="hlink" folHlink="folHlink"/>
  <p:sldLayoutIdLst>
    <p:sldLayoutId id="2147484002" r:id="rId1"/>
    <p:sldLayoutId id="2147484003" r:id="rId2"/>
    <p:sldLayoutId id="2147484004" r:id="rId3"/>
    <p:sldLayoutId id="2147484005" r:id="rId4"/>
    <p:sldLayoutId id="2147484006" r:id="rId5"/>
    <p:sldLayoutId id="2147484007" r:id="rId6"/>
    <p:sldLayoutId id="2147484008" r:id="rId7"/>
    <p:sldLayoutId id="2147484009" r:id="rId8"/>
    <p:sldLayoutId id="2147484010" r:id="rId9"/>
    <p:sldLayoutId id="2147484011" r:id="rId10"/>
    <p:sldLayoutId id="2147484012" r:id="rId11"/>
    <p:sldLayoutId id="2147484013" r:id="rId12"/>
    <p:sldLayoutId id="2147484014" r:id="rId13"/>
    <p:sldLayoutId id="2147484015" r:id="rId14"/>
    <p:sldLayoutId id="2147484016" r:id="rId15"/>
    <p:sldLayoutId id="2147484017" r:id="rId16"/>
    <p:sldLayoutId id="2147484018" r:id="rId17"/>
    <p:sldLayoutId id="2147484019" r:id="rId18"/>
    <p:sldLayoutId id="2147484020" r:id="rId19"/>
    <p:sldLayoutId id="2147484021"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5000"/>
        </a:lnSpc>
        <a:spcBef>
          <a:spcPct val="0"/>
        </a:spcBef>
        <a:buNone/>
        <a:defRPr sz="2500" b="1" kern="1200">
          <a:solidFill>
            <a:schemeClr val="tx1"/>
          </a:solidFill>
          <a:latin typeface="+mj-lt"/>
          <a:ea typeface="+mj-ea"/>
          <a:cs typeface="+mj-cs"/>
        </a:defRPr>
      </a:lvl1pPr>
    </p:titleStyle>
    <p:bodyStyle>
      <a:lvl1pPr marL="0" indent="0" algn="l" defTabSz="914400" rtl="0" eaLnBrk="1" latinLnBrk="0" hangingPunct="1">
        <a:spcBef>
          <a:spcPts val="750"/>
        </a:spcBef>
        <a:buFontTx/>
        <a:buNone/>
        <a:defRPr sz="1250" b="1" kern="1200">
          <a:solidFill>
            <a:schemeClr val="tx1"/>
          </a:solidFill>
          <a:latin typeface="+mn-lt"/>
          <a:ea typeface="+mn-ea"/>
          <a:cs typeface="+mn-cs"/>
        </a:defRPr>
      </a:lvl1pPr>
      <a:lvl2pPr marL="0" indent="0" algn="l" defTabSz="914400" rtl="0" eaLnBrk="1" latinLnBrk="0" hangingPunct="1">
        <a:spcBef>
          <a:spcPts val="750"/>
        </a:spcBef>
        <a:buFontTx/>
        <a:buNone/>
        <a:defRPr sz="1250" kern="1200">
          <a:solidFill>
            <a:schemeClr val="tx1"/>
          </a:solidFill>
          <a:latin typeface="+mn-lt"/>
          <a:ea typeface="+mn-ea"/>
          <a:cs typeface="+mn-cs"/>
        </a:defRPr>
      </a:lvl2pPr>
      <a:lvl3pPr marL="142875" indent="-142875" algn="l" defTabSz="914400" rtl="0" eaLnBrk="1" latinLnBrk="0" hangingPunct="1">
        <a:spcBef>
          <a:spcPts val="750"/>
        </a:spcBef>
        <a:buFont typeface="Arial" pitchFamily="34" charset="0"/>
        <a:buChar char="•"/>
        <a:tabLst/>
        <a:defRPr sz="1250" kern="1200">
          <a:solidFill>
            <a:schemeClr val="tx1"/>
          </a:solidFill>
          <a:latin typeface="+mn-lt"/>
          <a:ea typeface="+mn-ea"/>
          <a:cs typeface="+mn-cs"/>
        </a:defRPr>
      </a:lvl3pPr>
      <a:lvl4pPr marL="285750" indent="-142875" algn="l" defTabSz="914400" rtl="0" eaLnBrk="1" latinLnBrk="0" hangingPunct="1">
        <a:spcBef>
          <a:spcPts val="375"/>
        </a:spcBef>
        <a:buFont typeface="Arial" pitchFamily="34" charset="0"/>
        <a:buChar char="–"/>
        <a:tabLst/>
        <a:defRPr sz="1250" kern="1200">
          <a:solidFill>
            <a:schemeClr val="tx1"/>
          </a:solidFill>
          <a:latin typeface="+mn-lt"/>
          <a:ea typeface="+mn-ea"/>
          <a:cs typeface="+mn-cs"/>
        </a:defRPr>
      </a:lvl4pPr>
      <a:lvl5pPr marL="428625" indent="-142875" algn="l" defTabSz="914400" rtl="0" eaLnBrk="1" latinLnBrk="0" hangingPunct="1">
        <a:spcBef>
          <a:spcPts val="375"/>
        </a:spcBef>
        <a:buFont typeface="Arial" pitchFamily="34" charset="0"/>
        <a:buChar char="–"/>
        <a:tabLst/>
        <a:defRPr sz="1250" kern="1200">
          <a:solidFill>
            <a:schemeClr val="tx1"/>
          </a:solidFill>
          <a:latin typeface="+mn-lt"/>
          <a:ea typeface="+mn-ea"/>
          <a:cs typeface="+mn-cs"/>
        </a:defRPr>
      </a:lvl5pPr>
      <a:lvl6pPr marL="571500" indent="-142875" algn="l" defTabSz="914400" rtl="0" eaLnBrk="1" latinLnBrk="0" hangingPunct="1">
        <a:spcBef>
          <a:spcPts val="375"/>
        </a:spcBef>
        <a:buFont typeface="Arial" pitchFamily="34" charset="0"/>
        <a:buChar char="–"/>
        <a:defRPr sz="1250" kern="1200">
          <a:solidFill>
            <a:schemeClr val="tx1"/>
          </a:solidFill>
          <a:latin typeface="+mn-lt"/>
          <a:ea typeface="+mn-ea"/>
          <a:cs typeface="+mn-cs"/>
        </a:defRPr>
      </a:lvl6pPr>
      <a:lvl7pPr marL="714375" indent="-142875" algn="l" defTabSz="914400" rtl="0" eaLnBrk="1" latinLnBrk="0" hangingPunct="1">
        <a:spcBef>
          <a:spcPts val="375"/>
        </a:spcBef>
        <a:buFont typeface="Arial" pitchFamily="34" charset="0"/>
        <a:buChar char="–"/>
        <a:tabLst/>
        <a:defRPr sz="1250" kern="1200">
          <a:solidFill>
            <a:schemeClr val="tx1"/>
          </a:solidFill>
          <a:latin typeface="+mn-lt"/>
          <a:ea typeface="+mn-ea"/>
          <a:cs typeface="+mn-cs"/>
        </a:defRPr>
      </a:lvl7pPr>
      <a:lvl8pPr marL="857250" indent="-142875" algn="l" defTabSz="914400" rtl="0" eaLnBrk="1" latinLnBrk="0" hangingPunct="1">
        <a:spcBef>
          <a:spcPts val="375"/>
        </a:spcBef>
        <a:buFont typeface="Arial" pitchFamily="34" charset="0"/>
        <a:buChar char="–"/>
        <a:defRPr sz="1250" kern="1200" baseline="0">
          <a:solidFill>
            <a:schemeClr val="tx1"/>
          </a:solidFill>
          <a:latin typeface="+mn-lt"/>
          <a:ea typeface="+mn-ea"/>
          <a:cs typeface="+mn-cs"/>
        </a:defRPr>
      </a:lvl8pPr>
      <a:lvl9pPr marL="1000125" indent="-142875" algn="l" defTabSz="914400" rtl="0" eaLnBrk="1" latinLnBrk="0" hangingPunct="1">
        <a:spcBef>
          <a:spcPts val="375"/>
        </a:spcBef>
        <a:buFont typeface="Arial" pitchFamily="34" charset="0"/>
        <a:buChar char="–"/>
        <a:tabLst/>
        <a:defRPr sz="1250" kern="1200" baseline="0">
          <a:solidFill>
            <a:schemeClr val="tx1"/>
          </a:solidFill>
          <a:latin typeface="+mn-lt"/>
          <a:ea typeface="+mn-ea"/>
          <a:cs typeface="+mn-cs"/>
        </a:defRPr>
      </a:lvl9pPr>
    </p:bodyStyle>
    <p:otherStyle>
      <a:defPPr>
        <a:defRPr lang="en-US"/>
      </a:defPPr>
      <a:lvl1pPr marL="0" algn="l" defTabSz="914400" rtl="0" eaLnBrk="1" latinLnBrk="0" hangingPunct="1">
        <a:defRPr sz="1125" kern="1200">
          <a:solidFill>
            <a:schemeClr val="tx1"/>
          </a:solidFill>
          <a:latin typeface="+mn-lt"/>
          <a:ea typeface="+mn-ea"/>
          <a:cs typeface="+mn-cs"/>
        </a:defRPr>
      </a:lvl1pPr>
      <a:lvl2pPr marL="457200" algn="l" defTabSz="914400" rtl="0" eaLnBrk="1" latinLnBrk="0" hangingPunct="1">
        <a:defRPr sz="1125" kern="1200">
          <a:solidFill>
            <a:schemeClr val="tx1"/>
          </a:solidFill>
          <a:latin typeface="+mn-lt"/>
          <a:ea typeface="+mn-ea"/>
          <a:cs typeface="+mn-cs"/>
        </a:defRPr>
      </a:lvl2pPr>
      <a:lvl3pPr marL="914400" algn="l" defTabSz="914400" rtl="0" eaLnBrk="1" latinLnBrk="0" hangingPunct="1">
        <a:defRPr sz="1125" kern="1200">
          <a:solidFill>
            <a:schemeClr val="tx1"/>
          </a:solidFill>
          <a:latin typeface="+mn-lt"/>
          <a:ea typeface="+mn-ea"/>
          <a:cs typeface="+mn-cs"/>
        </a:defRPr>
      </a:lvl3pPr>
      <a:lvl4pPr marL="1371600" algn="l" defTabSz="914400" rtl="0" eaLnBrk="1" latinLnBrk="0" hangingPunct="1">
        <a:defRPr sz="1125" kern="1200">
          <a:solidFill>
            <a:schemeClr val="tx1"/>
          </a:solidFill>
          <a:latin typeface="+mn-lt"/>
          <a:ea typeface="+mn-ea"/>
          <a:cs typeface="+mn-cs"/>
        </a:defRPr>
      </a:lvl4pPr>
      <a:lvl5pPr marL="1828800" algn="l" defTabSz="914400" rtl="0" eaLnBrk="1" latinLnBrk="0" hangingPunct="1">
        <a:defRPr sz="1125" kern="1200">
          <a:solidFill>
            <a:schemeClr val="tx1"/>
          </a:solidFill>
          <a:latin typeface="+mn-lt"/>
          <a:ea typeface="+mn-ea"/>
          <a:cs typeface="+mn-cs"/>
        </a:defRPr>
      </a:lvl5pPr>
      <a:lvl6pPr marL="2286000" algn="l" defTabSz="914400" rtl="0" eaLnBrk="1" latinLnBrk="0" hangingPunct="1">
        <a:defRPr sz="1125" kern="1200">
          <a:solidFill>
            <a:schemeClr val="tx1"/>
          </a:solidFill>
          <a:latin typeface="+mn-lt"/>
          <a:ea typeface="+mn-ea"/>
          <a:cs typeface="+mn-cs"/>
        </a:defRPr>
      </a:lvl6pPr>
      <a:lvl7pPr marL="2743200" algn="l" defTabSz="914400" rtl="0" eaLnBrk="1" latinLnBrk="0" hangingPunct="1">
        <a:defRPr sz="1125" kern="1200">
          <a:solidFill>
            <a:schemeClr val="tx1"/>
          </a:solidFill>
          <a:latin typeface="+mn-lt"/>
          <a:ea typeface="+mn-ea"/>
          <a:cs typeface="+mn-cs"/>
        </a:defRPr>
      </a:lvl7pPr>
      <a:lvl8pPr marL="3200400" algn="l" defTabSz="914400" rtl="0" eaLnBrk="1" latinLnBrk="0" hangingPunct="1">
        <a:defRPr sz="1125" kern="1200">
          <a:solidFill>
            <a:schemeClr val="tx1"/>
          </a:solidFill>
          <a:latin typeface="+mn-lt"/>
          <a:ea typeface="+mn-ea"/>
          <a:cs typeface="+mn-cs"/>
        </a:defRPr>
      </a:lvl8pPr>
      <a:lvl9pPr marL="3657600" algn="l" defTabSz="914400" rtl="0" eaLnBrk="1" latinLnBrk="0" hangingPunct="1">
        <a:defRPr sz="112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3" userDrawn="1">
          <p15:clr>
            <a:srgbClr val="F26B43"/>
          </p15:clr>
        </p15:guide>
        <p15:guide id="2" pos="6144" userDrawn="1">
          <p15:clr>
            <a:srgbClr val="F26B43"/>
          </p15:clr>
        </p15:guide>
        <p15:guide id="3" pos="576" userDrawn="1">
          <p15:clr>
            <a:srgbClr val="F26B43"/>
          </p15:clr>
        </p15:guide>
        <p15:guide id="4" pos="4032" userDrawn="1">
          <p15:clr>
            <a:srgbClr val="F26B43"/>
          </p15:clr>
        </p15:guide>
        <p15:guide id="5" pos="4416" userDrawn="1">
          <p15:clr>
            <a:srgbClr val="F26B43"/>
          </p15:clr>
        </p15:guide>
        <p15:guide id="6" pos="5952" userDrawn="1">
          <p15:clr>
            <a:srgbClr val="F26B43"/>
          </p15:clr>
        </p15:guide>
        <p15:guide id="7" pos="6336" userDrawn="1">
          <p15:clr>
            <a:srgbClr val="F26B43"/>
          </p15:clr>
        </p15:guide>
        <p15:guide id="8" pos="7872" userDrawn="1">
          <p15:clr>
            <a:srgbClr val="F26B43"/>
          </p15:clr>
        </p15:guide>
        <p15:guide id="9" pos="8256" userDrawn="1">
          <p15:clr>
            <a:srgbClr val="F26B43"/>
          </p15:clr>
        </p15:guide>
        <p15:guide id="10" pos="9984" userDrawn="1">
          <p15:clr>
            <a:srgbClr val="F26B43"/>
          </p15:clr>
        </p15:guide>
        <p15:guide id="11" pos="11712" userDrawn="1">
          <p15:clr>
            <a:srgbClr val="F26B43"/>
          </p15:clr>
        </p15:guide>
        <p15:guide id="12" orient="horz" pos="1296" userDrawn="1">
          <p15:clr>
            <a:srgbClr val="F26B43"/>
          </p15:clr>
        </p15:guide>
        <p15:guide id="13" orient="horz" pos="4522" userDrawn="1">
          <p15:clr>
            <a:srgbClr val="F26B43"/>
          </p15:clr>
        </p15:guide>
        <p15:guide id="14" orient="horz" pos="489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5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7"/>
          <p:cNvSpPr>
            <a:spLocks noGrp="1"/>
          </p:cNvSpPr>
          <p:nvPr>
            <p:ph type="ctrTitle"/>
          </p:nvPr>
        </p:nvSpPr>
        <p:spPr/>
        <p:txBody>
          <a:bodyPr/>
          <a:lstStyle/>
          <a:p>
            <a:pPr eaLnBrk="1" hangingPunct="1"/>
            <a:r>
              <a:rPr lang="en-US" altLang="en-US" dirty="0">
                <a:solidFill>
                  <a:schemeClr val="bg1"/>
                </a:solidFill>
              </a:rPr>
              <a:t>Java Fundamentals</a:t>
            </a:r>
          </a:p>
        </p:txBody>
      </p:sp>
      <p:sp>
        <p:nvSpPr>
          <p:cNvPr id="7171" name="Subtitle 19"/>
          <p:cNvSpPr>
            <a:spLocks noGrp="1"/>
          </p:cNvSpPr>
          <p:nvPr>
            <p:ph type="subTitle" idx="1"/>
          </p:nvPr>
        </p:nvSpPr>
        <p:spPr/>
        <p:txBody>
          <a:bodyPr>
            <a:noAutofit/>
          </a:bodyPr>
          <a:lstStyle/>
          <a:p>
            <a:r>
              <a:rPr lang="en-US" altLang="en-US" dirty="0">
                <a:solidFill>
                  <a:schemeClr val="bg1"/>
                </a:solidFill>
              </a:rPr>
              <a:t>Hoan Duong</a:t>
            </a:r>
            <a:br>
              <a:rPr lang="en-US" altLang="en-US" dirty="0">
                <a:solidFill>
                  <a:schemeClr val="bg1"/>
                </a:solidFill>
              </a:rPr>
            </a:br>
            <a:r>
              <a:rPr lang="en-US" altLang="en-US" dirty="0">
                <a:solidFill>
                  <a:schemeClr val="bg1"/>
                </a:solidFill>
              </a:rPr>
              <a:t>Principle Software Engineer</a:t>
            </a:r>
          </a:p>
          <a:p>
            <a:r>
              <a:rPr lang="en-US" altLang="en-US" dirty="0">
                <a:solidFill>
                  <a:schemeClr val="bg1"/>
                </a:solidFill>
              </a:rPr>
              <a:t>Jun 2017</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p:txBody>
          <a:bodyPr/>
          <a:lstStyle/>
          <a:p>
            <a:pPr eaLnBrk="1" hangingPunct="1"/>
            <a:r>
              <a:rPr lang="en-US" altLang="en-US"/>
              <a:t>Overview</a:t>
            </a:r>
            <a:br>
              <a:rPr lang="en-US" altLang="en-US">
                <a:sym typeface="Gotham Book"/>
              </a:rPr>
            </a:br>
            <a:endParaRPr lang="en-US" altLang="en-US"/>
          </a:p>
        </p:txBody>
      </p:sp>
      <p:sp>
        <p:nvSpPr>
          <p:cNvPr id="14339" name="Rectangle 2"/>
          <p:cNvSpPr>
            <a:spLocks noGrp="1" noChangeArrowheads="1"/>
          </p:cNvSpPr>
          <p:nvPr>
            <p:ph idx="1"/>
          </p:nvPr>
        </p:nvSpPr>
        <p:spPr/>
        <p:txBody>
          <a:bodyPr/>
          <a:lstStyle/>
          <a:p>
            <a:pPr>
              <a:lnSpc>
                <a:spcPct val="85000"/>
              </a:lnSpc>
              <a:spcBef>
                <a:spcPct val="35000"/>
              </a:spcBef>
              <a:buClr>
                <a:srgbClr val="CC0033"/>
              </a:buClr>
            </a:pPr>
            <a:r>
              <a:rPr lang="en-US" altLang="en-US" dirty="0"/>
              <a:t>Java programming language was originally developed by Sun Microsystems which was initiated by James Gosling and released in 1995 as core component of Sun Microsystems' Java platform (Java 1.0 [J2SE]).</a:t>
            </a:r>
          </a:p>
          <a:p>
            <a:pPr>
              <a:lnSpc>
                <a:spcPct val="85000"/>
              </a:lnSpc>
              <a:spcBef>
                <a:spcPct val="35000"/>
              </a:spcBef>
              <a:buClr>
                <a:srgbClr val="CC0033"/>
              </a:buClr>
            </a:pPr>
            <a:r>
              <a:rPr lang="en-US" altLang="en-US" dirty="0"/>
              <a:t>Java is:</a:t>
            </a:r>
          </a:p>
          <a:p>
            <a:pPr lvl="1">
              <a:lnSpc>
                <a:spcPct val="85000"/>
              </a:lnSpc>
              <a:spcBef>
                <a:spcPct val="35000"/>
              </a:spcBef>
              <a:buClr>
                <a:srgbClr val="CC0033"/>
              </a:buClr>
            </a:pPr>
            <a:r>
              <a:rPr lang="en-US" altLang="en-US" dirty="0"/>
              <a:t>Object Oriented</a:t>
            </a:r>
          </a:p>
          <a:p>
            <a:pPr lvl="1">
              <a:lnSpc>
                <a:spcPct val="85000"/>
              </a:lnSpc>
              <a:spcBef>
                <a:spcPct val="35000"/>
              </a:spcBef>
              <a:buClr>
                <a:srgbClr val="CC0033"/>
              </a:buClr>
            </a:pPr>
            <a:r>
              <a:rPr lang="en-US" altLang="en-US" dirty="0"/>
              <a:t>Platform independent</a:t>
            </a:r>
          </a:p>
          <a:p>
            <a:pPr lvl="1">
              <a:lnSpc>
                <a:spcPct val="85000"/>
              </a:lnSpc>
              <a:spcBef>
                <a:spcPct val="35000"/>
              </a:spcBef>
              <a:buClr>
                <a:srgbClr val="CC0033"/>
              </a:buClr>
            </a:pPr>
            <a:r>
              <a:rPr lang="en-US" altLang="en-US" dirty="0"/>
              <a:t>Simple</a:t>
            </a:r>
          </a:p>
          <a:p>
            <a:pPr lvl="1">
              <a:lnSpc>
                <a:spcPct val="85000"/>
              </a:lnSpc>
              <a:spcBef>
                <a:spcPct val="35000"/>
              </a:spcBef>
              <a:buClr>
                <a:srgbClr val="CC0033"/>
              </a:buClr>
            </a:pPr>
            <a:r>
              <a:rPr lang="en-US" altLang="en-US" dirty="0"/>
              <a:t>Multithreaded</a:t>
            </a:r>
          </a:p>
          <a:p>
            <a:pPr lvl="1">
              <a:lnSpc>
                <a:spcPct val="85000"/>
              </a:lnSpc>
              <a:spcBef>
                <a:spcPct val="35000"/>
              </a:spcBef>
              <a:buClr>
                <a:srgbClr val="CC0033"/>
              </a:buClr>
            </a:pPr>
            <a:r>
              <a:rPr lang="en-US" altLang="en-US" dirty="0"/>
              <a:t>Distributed</a:t>
            </a:r>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a:lstStyle/>
          <a:p>
            <a:pPr eaLnBrk="1" hangingPunct="1">
              <a:defRPr/>
            </a:pPr>
            <a:r>
              <a:rPr lang="en-US" altLang="en-US" dirty="0"/>
              <a:t>Learning the Java Language</a:t>
            </a:r>
            <a:br>
              <a:rPr lang="en-US" dirty="0">
                <a:solidFill>
                  <a:srgbClr val="7F7F7F"/>
                </a:solidFill>
                <a:sym typeface="Gotham Book"/>
              </a:rPr>
            </a:br>
            <a:endParaRPr lang="en-US" dirty="0">
              <a:solidFill>
                <a:srgbClr val="7F7F7F"/>
              </a:solidFill>
            </a:endParaRPr>
          </a:p>
        </p:txBody>
      </p:sp>
      <p:sp>
        <p:nvSpPr>
          <p:cNvPr id="15363" name="Rectangle 2"/>
          <p:cNvSpPr>
            <a:spLocks noGrp="1" noChangeArrowheads="1"/>
          </p:cNvSpPr>
          <p:nvPr>
            <p:ph idx="1"/>
          </p:nvPr>
        </p:nvSpPr>
        <p:spPr/>
        <p:txBody>
          <a:bodyPr/>
          <a:lstStyle/>
          <a:p>
            <a:pPr>
              <a:lnSpc>
                <a:spcPct val="85000"/>
              </a:lnSpc>
              <a:spcBef>
                <a:spcPct val="35000"/>
              </a:spcBef>
              <a:buClr>
                <a:srgbClr val="CC0033"/>
              </a:buClr>
            </a:pPr>
            <a:r>
              <a:rPr lang="en-US" altLang="en-US" dirty="0"/>
              <a:t>Object-Oriented</a:t>
            </a:r>
          </a:p>
          <a:p>
            <a:pPr>
              <a:lnSpc>
                <a:spcPct val="85000"/>
              </a:lnSpc>
              <a:spcBef>
                <a:spcPct val="35000"/>
              </a:spcBef>
              <a:buClr>
                <a:srgbClr val="CC0033"/>
              </a:buClr>
            </a:pPr>
            <a:r>
              <a:rPr lang="en-US" altLang="en-US" dirty="0"/>
              <a:t>Platform independent</a:t>
            </a:r>
          </a:p>
          <a:p>
            <a:pPr>
              <a:lnSpc>
                <a:spcPct val="85000"/>
              </a:lnSpc>
              <a:spcBef>
                <a:spcPct val="35000"/>
              </a:spcBef>
              <a:buClr>
                <a:srgbClr val="CC0033"/>
              </a:buClr>
            </a:pPr>
            <a:r>
              <a:rPr lang="en-US" altLang="en-US" dirty="0"/>
              <a:t>Simple</a:t>
            </a:r>
          </a:p>
          <a:p>
            <a:pPr>
              <a:lnSpc>
                <a:spcPct val="85000"/>
              </a:lnSpc>
              <a:spcBef>
                <a:spcPct val="35000"/>
              </a:spcBef>
              <a:buClr>
                <a:srgbClr val="CC0033"/>
              </a:buClr>
            </a:pPr>
            <a:r>
              <a:rPr lang="en-US" altLang="en-US" dirty="0"/>
              <a:t>Multithreaded</a:t>
            </a:r>
          </a:p>
          <a:p>
            <a:pPr>
              <a:lnSpc>
                <a:spcPct val="85000"/>
              </a:lnSpc>
              <a:spcBef>
                <a:spcPct val="35000"/>
              </a:spcBef>
              <a:buClr>
                <a:srgbClr val="CC0033"/>
              </a:buClr>
            </a:pPr>
            <a:r>
              <a:rPr lang="en-US" altLang="en-US" dirty="0"/>
              <a:t>Distributed</a:t>
            </a:r>
          </a:p>
        </p:txBody>
      </p:sp>
    </p:spTree>
    <p:extLst>
      <p:ext uri="{BB962C8B-B14F-4D97-AF65-F5344CB8AC3E}">
        <p14:creationId xmlns:p14="http://schemas.microsoft.com/office/powerpoint/2010/main" val="2755864035"/>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a:lstStyle/>
          <a:p>
            <a:pPr eaLnBrk="1" hangingPunct="1">
              <a:defRPr/>
            </a:pPr>
            <a:r>
              <a:rPr lang="en-US" altLang="en-US" dirty="0"/>
              <a:t>Object-Oriented Programming Concepts</a:t>
            </a:r>
            <a:br>
              <a:rPr lang="en-US" dirty="0">
                <a:solidFill>
                  <a:srgbClr val="7F7F7F"/>
                </a:solidFill>
                <a:sym typeface="Gotham Book"/>
              </a:rPr>
            </a:br>
            <a:endParaRPr lang="en-US" dirty="0">
              <a:solidFill>
                <a:srgbClr val="7F7F7F"/>
              </a:solidFill>
            </a:endParaRPr>
          </a:p>
        </p:txBody>
      </p:sp>
      <p:sp>
        <p:nvSpPr>
          <p:cNvPr id="16387" name="Rectangle 2"/>
          <p:cNvSpPr>
            <a:spLocks noGrp="1" noChangeArrowheads="1"/>
          </p:cNvSpPr>
          <p:nvPr>
            <p:ph idx="1"/>
          </p:nvPr>
        </p:nvSpPr>
        <p:spPr/>
        <p:txBody>
          <a:bodyPr/>
          <a:lstStyle/>
          <a:p>
            <a:pPr>
              <a:lnSpc>
                <a:spcPct val="85000"/>
              </a:lnSpc>
              <a:spcBef>
                <a:spcPct val="35000"/>
              </a:spcBef>
              <a:buClr>
                <a:srgbClr val="CC0033"/>
              </a:buClr>
            </a:pPr>
            <a:r>
              <a:rPr lang="en-US" altLang="en-US"/>
              <a:t>Object</a:t>
            </a:r>
          </a:p>
          <a:p>
            <a:pPr lvl="1">
              <a:lnSpc>
                <a:spcPct val="85000"/>
              </a:lnSpc>
              <a:spcBef>
                <a:spcPct val="35000"/>
              </a:spcBef>
              <a:buClr>
                <a:srgbClr val="CC0033"/>
              </a:buClr>
            </a:pPr>
            <a:r>
              <a:rPr lang="en-US" altLang="en-US"/>
              <a:t>State -&gt; Field</a:t>
            </a:r>
          </a:p>
          <a:p>
            <a:pPr lvl="1">
              <a:lnSpc>
                <a:spcPct val="85000"/>
              </a:lnSpc>
              <a:spcBef>
                <a:spcPct val="35000"/>
              </a:spcBef>
              <a:buClr>
                <a:srgbClr val="CC0033"/>
              </a:buClr>
            </a:pPr>
            <a:r>
              <a:rPr lang="en-US" altLang="en-US"/>
              <a:t>Behavior -&gt; Method</a:t>
            </a:r>
          </a:p>
          <a:p>
            <a:pPr>
              <a:lnSpc>
                <a:spcPct val="85000"/>
              </a:lnSpc>
              <a:spcBef>
                <a:spcPct val="35000"/>
              </a:spcBef>
              <a:buClr>
                <a:srgbClr val="CC0033"/>
              </a:buClr>
            </a:pPr>
            <a:r>
              <a:rPr lang="en-US" altLang="en-US"/>
              <a:t>Class: the blueprint from which individual objects are created.</a:t>
            </a:r>
          </a:p>
          <a:p>
            <a:pPr>
              <a:lnSpc>
                <a:spcPct val="85000"/>
              </a:lnSpc>
              <a:spcBef>
                <a:spcPct val="35000"/>
              </a:spcBef>
              <a:buClr>
                <a:srgbClr val="CC0033"/>
              </a:buClr>
            </a:pPr>
            <a:r>
              <a:rPr lang="en-US" altLang="en-US"/>
              <a:t>Package: a namespace that organizes a set of related classes and interfaces</a:t>
            </a:r>
          </a:p>
        </p:txBody>
      </p:sp>
      <p:sp>
        <p:nvSpPr>
          <p:cNvPr id="16389" name="TextBox 1"/>
          <p:cNvSpPr txBox="1">
            <a:spLocks noChangeArrowheads="1"/>
          </p:cNvSpPr>
          <p:nvPr/>
        </p:nvSpPr>
        <p:spPr bwMode="auto">
          <a:xfrm>
            <a:off x="6950075" y="274638"/>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ct val="40000"/>
              </a:spcBef>
              <a:buClr>
                <a:schemeClr val="tx2"/>
              </a:buClr>
              <a:buChar char="•"/>
              <a:defRPr sz="2000">
                <a:solidFill>
                  <a:schemeClr val="tx1"/>
                </a:solidFill>
                <a:latin typeface="Arial" pitchFamily="34" charset="0"/>
              </a:defRPr>
            </a:lvl1pPr>
            <a:lvl2pPr marL="742950" indent="-285750" eaLnBrk="0" hangingPunct="0">
              <a:lnSpc>
                <a:spcPct val="90000"/>
              </a:lnSpc>
              <a:spcBef>
                <a:spcPct val="40000"/>
              </a:spcBef>
              <a:buClr>
                <a:schemeClr val="tx2"/>
              </a:buClr>
              <a:buFont typeface="Arial" pitchFamily="34" charset="0"/>
              <a:buChar char="–"/>
              <a:defRPr>
                <a:solidFill>
                  <a:schemeClr val="tx1"/>
                </a:solidFill>
                <a:latin typeface="Arial" pitchFamily="34" charset="0"/>
              </a:defRPr>
            </a:lvl2pPr>
            <a:lvl3pPr marL="1143000" indent="-228600" eaLnBrk="0" hangingPunct="0">
              <a:lnSpc>
                <a:spcPct val="90000"/>
              </a:lnSpc>
              <a:spcBef>
                <a:spcPct val="40000"/>
              </a:spcBef>
              <a:buClr>
                <a:schemeClr val="tx2"/>
              </a:buClr>
              <a:buChar char="•"/>
              <a:defRPr sz="1600">
                <a:solidFill>
                  <a:schemeClr val="tx1"/>
                </a:solidFill>
                <a:latin typeface="Arial" pitchFamily="34" charset="0"/>
              </a:defRPr>
            </a:lvl3pPr>
            <a:lvl4pPr marL="1600200" indent="-228600" eaLnBrk="0" hangingPunct="0">
              <a:lnSpc>
                <a:spcPct val="90000"/>
              </a:lnSpc>
              <a:spcBef>
                <a:spcPct val="40000"/>
              </a:spcBef>
              <a:buClr>
                <a:schemeClr val="tx2"/>
              </a:buClr>
              <a:buFont typeface="Arial" pitchFamily="34" charset="0"/>
              <a:buChar char="–"/>
              <a:defRPr sz="1600">
                <a:solidFill>
                  <a:schemeClr val="tx1"/>
                </a:solidFill>
                <a:latin typeface="Arial" pitchFamily="34" charset="0"/>
              </a:defRPr>
            </a:lvl4pPr>
            <a:lvl5pPr marL="2057400" indent="-228600" eaLnBrk="0" hangingPunct="0">
              <a:lnSpc>
                <a:spcPct val="90000"/>
              </a:lnSpc>
              <a:spcBef>
                <a:spcPct val="40000"/>
              </a:spcBef>
              <a:buClr>
                <a:schemeClr val="tx2"/>
              </a:buClr>
              <a:buFont typeface="Arial" pitchFamily="34" charset="0"/>
              <a:buChar char="»"/>
              <a:defRPr sz="1600">
                <a:solidFill>
                  <a:schemeClr val="tx1"/>
                </a:solidFill>
                <a:latin typeface="Arial" pitchFamily="34" charset="0"/>
              </a:defRPr>
            </a:lvl5pPr>
            <a:lvl6pPr marL="25146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6pPr>
            <a:lvl7pPr marL="29718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7pPr>
            <a:lvl8pPr marL="34290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8pPr>
            <a:lvl9pPr marL="38862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9pPr>
          </a:lstStyle>
          <a:p>
            <a:pPr eaLnBrk="1" hangingPunct="1">
              <a:lnSpc>
                <a:spcPct val="100000"/>
              </a:lnSpc>
              <a:spcBef>
                <a:spcPct val="0"/>
              </a:spcBef>
              <a:buClrTx/>
              <a:buFontTx/>
              <a:buNone/>
            </a:pPr>
            <a:endParaRPr lang="en-US" altLang="en-US" sz="2400"/>
          </a:p>
        </p:txBody>
      </p:sp>
    </p:spTree>
    <p:extLst>
      <p:ext uri="{BB962C8B-B14F-4D97-AF65-F5344CB8AC3E}">
        <p14:creationId xmlns:p14="http://schemas.microsoft.com/office/powerpoint/2010/main" val="1382503872"/>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a:lstStyle/>
          <a:p>
            <a:pPr eaLnBrk="1" hangingPunct="1">
              <a:defRPr/>
            </a:pPr>
            <a:r>
              <a:rPr lang="en-US" altLang="en-US" dirty="0"/>
              <a:t>Object-Oriented Programming Concepts</a:t>
            </a:r>
            <a:br>
              <a:rPr lang="en-US" dirty="0">
                <a:solidFill>
                  <a:srgbClr val="7F7F7F"/>
                </a:solidFill>
                <a:sym typeface="Gotham Book"/>
              </a:rPr>
            </a:br>
            <a:endParaRPr lang="en-US" dirty="0">
              <a:solidFill>
                <a:srgbClr val="7F7F7F"/>
              </a:solidFill>
            </a:endParaRPr>
          </a:p>
        </p:txBody>
      </p:sp>
      <p:sp>
        <p:nvSpPr>
          <p:cNvPr id="17411" name="Rectangle 2"/>
          <p:cNvSpPr>
            <a:spLocks noGrp="1" noChangeArrowheads="1"/>
          </p:cNvSpPr>
          <p:nvPr>
            <p:ph idx="1"/>
          </p:nvPr>
        </p:nvSpPr>
        <p:spPr/>
        <p:txBody>
          <a:bodyPr/>
          <a:lstStyle/>
          <a:p>
            <a:pPr>
              <a:lnSpc>
                <a:spcPct val="85000"/>
              </a:lnSpc>
              <a:spcBef>
                <a:spcPct val="35000"/>
              </a:spcBef>
              <a:buClr>
                <a:srgbClr val="CC0033"/>
              </a:buClr>
            </a:pPr>
            <a:r>
              <a:rPr lang="en-US" altLang="en-US" dirty="0"/>
              <a:t>Interface: a group of related methods with empty bodies</a:t>
            </a:r>
          </a:p>
          <a:p>
            <a:pPr>
              <a:lnSpc>
                <a:spcPct val="85000"/>
              </a:lnSpc>
              <a:spcBef>
                <a:spcPct val="35000"/>
              </a:spcBef>
              <a:buClr>
                <a:srgbClr val="CC0033"/>
              </a:buClr>
            </a:pPr>
            <a:r>
              <a:rPr lang="en-US" altLang="en-US" dirty="0"/>
              <a:t>Inheritance</a:t>
            </a:r>
          </a:p>
          <a:p>
            <a:pPr>
              <a:lnSpc>
                <a:spcPct val="85000"/>
              </a:lnSpc>
              <a:spcBef>
                <a:spcPct val="35000"/>
              </a:spcBef>
              <a:buClr>
                <a:srgbClr val="CC0033"/>
              </a:buClr>
            </a:pPr>
            <a:r>
              <a:rPr lang="en-US" altLang="en-US" dirty="0"/>
              <a:t>Polymorphism</a:t>
            </a:r>
          </a:p>
          <a:p>
            <a:pPr>
              <a:lnSpc>
                <a:spcPct val="85000"/>
              </a:lnSpc>
              <a:spcBef>
                <a:spcPct val="35000"/>
              </a:spcBef>
              <a:buClr>
                <a:srgbClr val="CC0033"/>
              </a:buClr>
            </a:pPr>
            <a:r>
              <a:rPr lang="en-US" altLang="en-US" dirty="0"/>
              <a:t>Abstraction</a:t>
            </a:r>
          </a:p>
          <a:p>
            <a:pPr>
              <a:lnSpc>
                <a:spcPct val="85000"/>
              </a:lnSpc>
              <a:spcBef>
                <a:spcPct val="35000"/>
              </a:spcBef>
              <a:buClr>
                <a:srgbClr val="CC0033"/>
              </a:buClr>
            </a:pPr>
            <a:r>
              <a:rPr lang="en-US" altLang="en-US" dirty="0"/>
              <a:t>Encapsulation</a:t>
            </a:r>
          </a:p>
        </p:txBody>
      </p:sp>
      <p:sp>
        <p:nvSpPr>
          <p:cNvPr id="17413" name="TextBox 1"/>
          <p:cNvSpPr txBox="1">
            <a:spLocks noChangeArrowheads="1"/>
          </p:cNvSpPr>
          <p:nvPr/>
        </p:nvSpPr>
        <p:spPr bwMode="auto">
          <a:xfrm>
            <a:off x="6950075" y="274638"/>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ct val="40000"/>
              </a:spcBef>
              <a:buClr>
                <a:schemeClr val="tx2"/>
              </a:buClr>
              <a:buChar char="•"/>
              <a:defRPr sz="2000">
                <a:solidFill>
                  <a:schemeClr val="tx1"/>
                </a:solidFill>
                <a:latin typeface="Arial" pitchFamily="34" charset="0"/>
              </a:defRPr>
            </a:lvl1pPr>
            <a:lvl2pPr marL="742950" indent="-285750" eaLnBrk="0" hangingPunct="0">
              <a:lnSpc>
                <a:spcPct val="90000"/>
              </a:lnSpc>
              <a:spcBef>
                <a:spcPct val="40000"/>
              </a:spcBef>
              <a:buClr>
                <a:schemeClr val="tx2"/>
              </a:buClr>
              <a:buFont typeface="Arial" pitchFamily="34" charset="0"/>
              <a:buChar char="–"/>
              <a:defRPr>
                <a:solidFill>
                  <a:schemeClr val="tx1"/>
                </a:solidFill>
                <a:latin typeface="Arial" pitchFamily="34" charset="0"/>
              </a:defRPr>
            </a:lvl2pPr>
            <a:lvl3pPr marL="1143000" indent="-228600" eaLnBrk="0" hangingPunct="0">
              <a:lnSpc>
                <a:spcPct val="90000"/>
              </a:lnSpc>
              <a:spcBef>
                <a:spcPct val="40000"/>
              </a:spcBef>
              <a:buClr>
                <a:schemeClr val="tx2"/>
              </a:buClr>
              <a:buChar char="•"/>
              <a:defRPr sz="1600">
                <a:solidFill>
                  <a:schemeClr val="tx1"/>
                </a:solidFill>
                <a:latin typeface="Arial" pitchFamily="34" charset="0"/>
              </a:defRPr>
            </a:lvl3pPr>
            <a:lvl4pPr marL="1600200" indent="-228600" eaLnBrk="0" hangingPunct="0">
              <a:lnSpc>
                <a:spcPct val="90000"/>
              </a:lnSpc>
              <a:spcBef>
                <a:spcPct val="40000"/>
              </a:spcBef>
              <a:buClr>
                <a:schemeClr val="tx2"/>
              </a:buClr>
              <a:buFont typeface="Arial" pitchFamily="34" charset="0"/>
              <a:buChar char="–"/>
              <a:defRPr sz="1600">
                <a:solidFill>
                  <a:schemeClr val="tx1"/>
                </a:solidFill>
                <a:latin typeface="Arial" pitchFamily="34" charset="0"/>
              </a:defRPr>
            </a:lvl4pPr>
            <a:lvl5pPr marL="2057400" indent="-228600" eaLnBrk="0" hangingPunct="0">
              <a:lnSpc>
                <a:spcPct val="90000"/>
              </a:lnSpc>
              <a:spcBef>
                <a:spcPct val="40000"/>
              </a:spcBef>
              <a:buClr>
                <a:schemeClr val="tx2"/>
              </a:buClr>
              <a:buFont typeface="Arial" pitchFamily="34" charset="0"/>
              <a:buChar char="»"/>
              <a:defRPr sz="1600">
                <a:solidFill>
                  <a:schemeClr val="tx1"/>
                </a:solidFill>
                <a:latin typeface="Arial" pitchFamily="34" charset="0"/>
              </a:defRPr>
            </a:lvl5pPr>
            <a:lvl6pPr marL="25146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6pPr>
            <a:lvl7pPr marL="29718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7pPr>
            <a:lvl8pPr marL="34290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8pPr>
            <a:lvl9pPr marL="38862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9pPr>
          </a:lstStyle>
          <a:p>
            <a:pPr eaLnBrk="1" hangingPunct="1">
              <a:lnSpc>
                <a:spcPct val="100000"/>
              </a:lnSpc>
              <a:spcBef>
                <a:spcPct val="0"/>
              </a:spcBef>
              <a:buClrTx/>
              <a:buFontTx/>
              <a:buNone/>
            </a:pPr>
            <a:endParaRPr lang="en-US" altLang="en-US" sz="2400"/>
          </a:p>
        </p:txBody>
      </p:sp>
      <p:pic>
        <p:nvPicPr>
          <p:cNvPr id="17414"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97463" y="3019425"/>
            <a:ext cx="2849562" cy="247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TextBox 5"/>
          <p:cNvSpPr txBox="1">
            <a:spLocks noChangeArrowheads="1"/>
          </p:cNvSpPr>
          <p:nvPr/>
        </p:nvSpPr>
        <p:spPr bwMode="auto">
          <a:xfrm>
            <a:off x="7199313" y="3257550"/>
            <a:ext cx="1454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ct val="40000"/>
              </a:spcBef>
              <a:buClr>
                <a:schemeClr val="tx2"/>
              </a:buClr>
              <a:buChar char="•"/>
              <a:defRPr sz="2000">
                <a:solidFill>
                  <a:schemeClr val="tx1"/>
                </a:solidFill>
                <a:latin typeface="Arial" pitchFamily="34" charset="0"/>
              </a:defRPr>
            </a:lvl1pPr>
            <a:lvl2pPr marL="742950" indent="-285750" eaLnBrk="0" hangingPunct="0">
              <a:lnSpc>
                <a:spcPct val="90000"/>
              </a:lnSpc>
              <a:spcBef>
                <a:spcPct val="40000"/>
              </a:spcBef>
              <a:buClr>
                <a:schemeClr val="tx2"/>
              </a:buClr>
              <a:buFont typeface="Arial" pitchFamily="34" charset="0"/>
              <a:buChar char="–"/>
              <a:defRPr>
                <a:solidFill>
                  <a:schemeClr val="tx1"/>
                </a:solidFill>
                <a:latin typeface="Arial" pitchFamily="34" charset="0"/>
              </a:defRPr>
            </a:lvl2pPr>
            <a:lvl3pPr marL="1143000" indent="-228600" eaLnBrk="0" hangingPunct="0">
              <a:lnSpc>
                <a:spcPct val="90000"/>
              </a:lnSpc>
              <a:spcBef>
                <a:spcPct val="40000"/>
              </a:spcBef>
              <a:buClr>
                <a:schemeClr val="tx2"/>
              </a:buClr>
              <a:buChar char="•"/>
              <a:defRPr sz="1600">
                <a:solidFill>
                  <a:schemeClr val="tx1"/>
                </a:solidFill>
                <a:latin typeface="Arial" pitchFamily="34" charset="0"/>
              </a:defRPr>
            </a:lvl3pPr>
            <a:lvl4pPr marL="1600200" indent="-228600" eaLnBrk="0" hangingPunct="0">
              <a:lnSpc>
                <a:spcPct val="90000"/>
              </a:lnSpc>
              <a:spcBef>
                <a:spcPct val="40000"/>
              </a:spcBef>
              <a:buClr>
                <a:schemeClr val="tx2"/>
              </a:buClr>
              <a:buFont typeface="Arial" pitchFamily="34" charset="0"/>
              <a:buChar char="–"/>
              <a:defRPr sz="1600">
                <a:solidFill>
                  <a:schemeClr val="tx1"/>
                </a:solidFill>
                <a:latin typeface="Arial" pitchFamily="34" charset="0"/>
              </a:defRPr>
            </a:lvl4pPr>
            <a:lvl5pPr marL="2057400" indent="-228600" eaLnBrk="0" hangingPunct="0">
              <a:lnSpc>
                <a:spcPct val="90000"/>
              </a:lnSpc>
              <a:spcBef>
                <a:spcPct val="40000"/>
              </a:spcBef>
              <a:buClr>
                <a:schemeClr val="tx2"/>
              </a:buClr>
              <a:buFont typeface="Arial" pitchFamily="34" charset="0"/>
              <a:buChar char="»"/>
              <a:defRPr sz="1600">
                <a:solidFill>
                  <a:schemeClr val="tx1"/>
                </a:solidFill>
                <a:latin typeface="Arial" pitchFamily="34" charset="0"/>
              </a:defRPr>
            </a:lvl5pPr>
            <a:lvl6pPr marL="25146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6pPr>
            <a:lvl7pPr marL="29718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7pPr>
            <a:lvl8pPr marL="34290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8pPr>
            <a:lvl9pPr marL="38862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9pPr>
          </a:lstStyle>
          <a:p>
            <a:pPr eaLnBrk="1" hangingPunct="1">
              <a:lnSpc>
                <a:spcPct val="100000"/>
              </a:lnSpc>
              <a:spcBef>
                <a:spcPct val="0"/>
              </a:spcBef>
              <a:buClrTx/>
              <a:buFontTx/>
              <a:buNone/>
            </a:pPr>
            <a:r>
              <a:rPr lang="en-US" altLang="en-US"/>
              <a:t>Superclass</a:t>
            </a:r>
          </a:p>
        </p:txBody>
      </p:sp>
      <p:sp>
        <p:nvSpPr>
          <p:cNvPr id="17416" name="TextBox 9"/>
          <p:cNvSpPr txBox="1">
            <a:spLocks noChangeArrowheads="1"/>
          </p:cNvSpPr>
          <p:nvPr/>
        </p:nvSpPr>
        <p:spPr bwMode="auto">
          <a:xfrm>
            <a:off x="8113713" y="4659313"/>
            <a:ext cx="149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ct val="40000"/>
              </a:spcBef>
              <a:buClr>
                <a:schemeClr val="tx2"/>
              </a:buClr>
              <a:buChar char="•"/>
              <a:defRPr sz="2000">
                <a:solidFill>
                  <a:schemeClr val="tx1"/>
                </a:solidFill>
                <a:latin typeface="Arial" pitchFamily="34" charset="0"/>
              </a:defRPr>
            </a:lvl1pPr>
            <a:lvl2pPr marL="742950" indent="-285750" eaLnBrk="0" hangingPunct="0">
              <a:lnSpc>
                <a:spcPct val="90000"/>
              </a:lnSpc>
              <a:spcBef>
                <a:spcPct val="40000"/>
              </a:spcBef>
              <a:buClr>
                <a:schemeClr val="tx2"/>
              </a:buClr>
              <a:buFont typeface="Arial" pitchFamily="34" charset="0"/>
              <a:buChar char="–"/>
              <a:defRPr>
                <a:solidFill>
                  <a:schemeClr val="tx1"/>
                </a:solidFill>
                <a:latin typeface="Arial" pitchFamily="34" charset="0"/>
              </a:defRPr>
            </a:lvl2pPr>
            <a:lvl3pPr marL="1143000" indent="-228600" eaLnBrk="0" hangingPunct="0">
              <a:lnSpc>
                <a:spcPct val="90000"/>
              </a:lnSpc>
              <a:spcBef>
                <a:spcPct val="40000"/>
              </a:spcBef>
              <a:buClr>
                <a:schemeClr val="tx2"/>
              </a:buClr>
              <a:buChar char="•"/>
              <a:defRPr sz="1600">
                <a:solidFill>
                  <a:schemeClr val="tx1"/>
                </a:solidFill>
                <a:latin typeface="Arial" pitchFamily="34" charset="0"/>
              </a:defRPr>
            </a:lvl3pPr>
            <a:lvl4pPr marL="1600200" indent="-228600" eaLnBrk="0" hangingPunct="0">
              <a:lnSpc>
                <a:spcPct val="90000"/>
              </a:lnSpc>
              <a:spcBef>
                <a:spcPct val="40000"/>
              </a:spcBef>
              <a:buClr>
                <a:schemeClr val="tx2"/>
              </a:buClr>
              <a:buFont typeface="Arial" pitchFamily="34" charset="0"/>
              <a:buChar char="–"/>
              <a:defRPr sz="1600">
                <a:solidFill>
                  <a:schemeClr val="tx1"/>
                </a:solidFill>
                <a:latin typeface="Arial" pitchFamily="34" charset="0"/>
              </a:defRPr>
            </a:lvl4pPr>
            <a:lvl5pPr marL="2057400" indent="-228600" eaLnBrk="0" hangingPunct="0">
              <a:lnSpc>
                <a:spcPct val="90000"/>
              </a:lnSpc>
              <a:spcBef>
                <a:spcPct val="40000"/>
              </a:spcBef>
              <a:buClr>
                <a:schemeClr val="tx2"/>
              </a:buClr>
              <a:buFont typeface="Arial" pitchFamily="34" charset="0"/>
              <a:buChar char="»"/>
              <a:defRPr sz="1600">
                <a:solidFill>
                  <a:schemeClr val="tx1"/>
                </a:solidFill>
                <a:latin typeface="Arial" pitchFamily="34" charset="0"/>
              </a:defRPr>
            </a:lvl5pPr>
            <a:lvl6pPr marL="25146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6pPr>
            <a:lvl7pPr marL="29718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7pPr>
            <a:lvl8pPr marL="34290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8pPr>
            <a:lvl9pPr marL="38862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9pPr>
          </a:lstStyle>
          <a:p>
            <a:pPr eaLnBrk="1" hangingPunct="1">
              <a:lnSpc>
                <a:spcPct val="100000"/>
              </a:lnSpc>
              <a:spcBef>
                <a:spcPct val="0"/>
              </a:spcBef>
              <a:buClrTx/>
              <a:buFontTx/>
              <a:buNone/>
            </a:pPr>
            <a:r>
              <a:rPr lang="en-US" altLang="en-US"/>
              <a:t>Subclasses</a:t>
            </a:r>
          </a:p>
        </p:txBody>
      </p:sp>
    </p:spTree>
    <p:extLst>
      <p:ext uri="{BB962C8B-B14F-4D97-AF65-F5344CB8AC3E}">
        <p14:creationId xmlns:p14="http://schemas.microsoft.com/office/powerpoint/2010/main" val="4180021127"/>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a:lstStyle/>
          <a:p>
            <a:pPr eaLnBrk="1" hangingPunct="1">
              <a:defRPr/>
            </a:pPr>
            <a:r>
              <a:rPr lang="en-US" altLang="en-US" dirty="0"/>
              <a:t>The Java Technology Phenomenon</a:t>
            </a:r>
            <a:br>
              <a:rPr lang="en-US" dirty="0">
                <a:solidFill>
                  <a:srgbClr val="7F7F7F"/>
                </a:solidFill>
                <a:sym typeface="Gotham Book"/>
              </a:rPr>
            </a:br>
            <a:endParaRPr lang="en-US" dirty="0">
              <a:solidFill>
                <a:srgbClr val="7F7F7F"/>
              </a:solidFill>
            </a:endParaRPr>
          </a:p>
        </p:txBody>
      </p:sp>
      <p:sp>
        <p:nvSpPr>
          <p:cNvPr id="11267" name="Rectangle 2"/>
          <p:cNvSpPr>
            <a:spLocks noGrp="1" noChangeArrowheads="1"/>
          </p:cNvSpPr>
          <p:nvPr>
            <p:ph idx="1"/>
          </p:nvPr>
        </p:nvSpPr>
        <p:spPr/>
        <p:txBody>
          <a:bodyPr/>
          <a:lstStyle/>
          <a:p>
            <a:pPr>
              <a:lnSpc>
                <a:spcPct val="85000"/>
              </a:lnSpc>
              <a:spcBef>
                <a:spcPct val="35000"/>
              </a:spcBef>
              <a:buClr>
                <a:srgbClr val="CC0033"/>
              </a:buClr>
            </a:pPr>
            <a:r>
              <a:rPr lang="en-US" altLang="en-US"/>
              <a:t>The Java Programming Language</a:t>
            </a:r>
          </a:p>
        </p:txBody>
      </p:sp>
      <p:sp>
        <p:nvSpPr>
          <p:cNvPr id="11269" name="TextBox 1"/>
          <p:cNvSpPr txBox="1">
            <a:spLocks noChangeArrowheads="1"/>
          </p:cNvSpPr>
          <p:nvPr/>
        </p:nvSpPr>
        <p:spPr bwMode="auto">
          <a:xfrm>
            <a:off x="6950075" y="274638"/>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ct val="40000"/>
              </a:spcBef>
              <a:buClr>
                <a:schemeClr val="tx2"/>
              </a:buClr>
              <a:buChar char="•"/>
              <a:defRPr sz="2000">
                <a:solidFill>
                  <a:schemeClr val="tx1"/>
                </a:solidFill>
                <a:latin typeface="Arial" pitchFamily="34" charset="0"/>
              </a:defRPr>
            </a:lvl1pPr>
            <a:lvl2pPr marL="742950" indent="-285750" eaLnBrk="0" hangingPunct="0">
              <a:lnSpc>
                <a:spcPct val="90000"/>
              </a:lnSpc>
              <a:spcBef>
                <a:spcPct val="40000"/>
              </a:spcBef>
              <a:buClr>
                <a:schemeClr val="tx2"/>
              </a:buClr>
              <a:buFont typeface="Arial" pitchFamily="34" charset="0"/>
              <a:buChar char="–"/>
              <a:defRPr>
                <a:solidFill>
                  <a:schemeClr val="tx1"/>
                </a:solidFill>
                <a:latin typeface="Arial" pitchFamily="34" charset="0"/>
              </a:defRPr>
            </a:lvl2pPr>
            <a:lvl3pPr marL="1143000" indent="-228600" eaLnBrk="0" hangingPunct="0">
              <a:lnSpc>
                <a:spcPct val="90000"/>
              </a:lnSpc>
              <a:spcBef>
                <a:spcPct val="40000"/>
              </a:spcBef>
              <a:buClr>
                <a:schemeClr val="tx2"/>
              </a:buClr>
              <a:buChar char="•"/>
              <a:defRPr sz="1600">
                <a:solidFill>
                  <a:schemeClr val="tx1"/>
                </a:solidFill>
                <a:latin typeface="Arial" pitchFamily="34" charset="0"/>
              </a:defRPr>
            </a:lvl3pPr>
            <a:lvl4pPr marL="1600200" indent="-228600" eaLnBrk="0" hangingPunct="0">
              <a:lnSpc>
                <a:spcPct val="90000"/>
              </a:lnSpc>
              <a:spcBef>
                <a:spcPct val="40000"/>
              </a:spcBef>
              <a:buClr>
                <a:schemeClr val="tx2"/>
              </a:buClr>
              <a:buFont typeface="Arial" pitchFamily="34" charset="0"/>
              <a:buChar char="–"/>
              <a:defRPr sz="1600">
                <a:solidFill>
                  <a:schemeClr val="tx1"/>
                </a:solidFill>
                <a:latin typeface="Arial" pitchFamily="34" charset="0"/>
              </a:defRPr>
            </a:lvl4pPr>
            <a:lvl5pPr marL="2057400" indent="-228600" eaLnBrk="0" hangingPunct="0">
              <a:lnSpc>
                <a:spcPct val="90000"/>
              </a:lnSpc>
              <a:spcBef>
                <a:spcPct val="40000"/>
              </a:spcBef>
              <a:buClr>
                <a:schemeClr val="tx2"/>
              </a:buClr>
              <a:buFont typeface="Arial" pitchFamily="34" charset="0"/>
              <a:buChar char="»"/>
              <a:defRPr sz="1600">
                <a:solidFill>
                  <a:schemeClr val="tx1"/>
                </a:solidFill>
                <a:latin typeface="Arial" pitchFamily="34" charset="0"/>
              </a:defRPr>
            </a:lvl5pPr>
            <a:lvl6pPr marL="25146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6pPr>
            <a:lvl7pPr marL="29718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7pPr>
            <a:lvl8pPr marL="34290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8pPr>
            <a:lvl9pPr marL="38862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9pPr>
          </a:lstStyle>
          <a:p>
            <a:pPr eaLnBrk="1" hangingPunct="1">
              <a:lnSpc>
                <a:spcPct val="100000"/>
              </a:lnSpc>
              <a:spcBef>
                <a:spcPct val="0"/>
              </a:spcBef>
              <a:buClrTx/>
              <a:buFontTx/>
              <a:buNone/>
            </a:pPr>
            <a:endParaRPr lang="en-US" altLang="en-US" sz="2400"/>
          </a:p>
        </p:txBody>
      </p:sp>
      <p:pic>
        <p:nvPicPr>
          <p:cNvPr id="1127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9476" y="2375334"/>
            <a:ext cx="7345363" cy="172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2193582"/>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a:lstStyle/>
          <a:p>
            <a:pPr eaLnBrk="1" hangingPunct="1">
              <a:defRPr/>
            </a:pPr>
            <a:r>
              <a:rPr lang="en-US" altLang="en-US" dirty="0"/>
              <a:t>The Java Technology Phenomenon</a:t>
            </a:r>
            <a:br>
              <a:rPr lang="en-US" dirty="0">
                <a:solidFill>
                  <a:srgbClr val="7F7F7F"/>
                </a:solidFill>
                <a:sym typeface="Gotham Book"/>
              </a:rPr>
            </a:br>
            <a:endParaRPr lang="en-US" dirty="0">
              <a:solidFill>
                <a:srgbClr val="7F7F7F"/>
              </a:solidFill>
            </a:endParaRPr>
          </a:p>
        </p:txBody>
      </p:sp>
      <p:sp>
        <p:nvSpPr>
          <p:cNvPr id="12291" name="Rectangle 2"/>
          <p:cNvSpPr>
            <a:spLocks noGrp="1" noChangeArrowheads="1"/>
          </p:cNvSpPr>
          <p:nvPr>
            <p:ph idx="1"/>
          </p:nvPr>
        </p:nvSpPr>
        <p:spPr/>
        <p:txBody>
          <a:bodyPr/>
          <a:lstStyle/>
          <a:p>
            <a:pPr>
              <a:lnSpc>
                <a:spcPct val="85000"/>
              </a:lnSpc>
              <a:spcBef>
                <a:spcPct val="35000"/>
              </a:spcBef>
              <a:buClr>
                <a:srgbClr val="CC0033"/>
              </a:buClr>
            </a:pPr>
            <a:r>
              <a:rPr lang="en-US" altLang="en-US"/>
              <a:t>The Java Programming Language</a:t>
            </a:r>
          </a:p>
        </p:txBody>
      </p:sp>
      <p:sp>
        <p:nvSpPr>
          <p:cNvPr id="12293" name="TextBox 1"/>
          <p:cNvSpPr txBox="1">
            <a:spLocks noChangeArrowheads="1"/>
          </p:cNvSpPr>
          <p:nvPr/>
        </p:nvSpPr>
        <p:spPr bwMode="auto">
          <a:xfrm>
            <a:off x="6950075" y="274638"/>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90000"/>
              </a:lnSpc>
              <a:spcBef>
                <a:spcPct val="40000"/>
              </a:spcBef>
              <a:buClr>
                <a:schemeClr val="tx2"/>
              </a:buClr>
              <a:buChar char="•"/>
              <a:defRPr sz="2000">
                <a:solidFill>
                  <a:schemeClr val="tx1"/>
                </a:solidFill>
                <a:latin typeface="Arial" pitchFamily="34" charset="0"/>
              </a:defRPr>
            </a:lvl1pPr>
            <a:lvl2pPr marL="742950" indent="-285750" eaLnBrk="0" hangingPunct="0">
              <a:lnSpc>
                <a:spcPct val="90000"/>
              </a:lnSpc>
              <a:spcBef>
                <a:spcPct val="40000"/>
              </a:spcBef>
              <a:buClr>
                <a:schemeClr val="tx2"/>
              </a:buClr>
              <a:buFont typeface="Arial" pitchFamily="34" charset="0"/>
              <a:buChar char="–"/>
              <a:defRPr>
                <a:solidFill>
                  <a:schemeClr val="tx1"/>
                </a:solidFill>
                <a:latin typeface="Arial" pitchFamily="34" charset="0"/>
              </a:defRPr>
            </a:lvl2pPr>
            <a:lvl3pPr marL="1143000" indent="-228600" eaLnBrk="0" hangingPunct="0">
              <a:lnSpc>
                <a:spcPct val="90000"/>
              </a:lnSpc>
              <a:spcBef>
                <a:spcPct val="40000"/>
              </a:spcBef>
              <a:buClr>
                <a:schemeClr val="tx2"/>
              </a:buClr>
              <a:buChar char="•"/>
              <a:defRPr sz="1600">
                <a:solidFill>
                  <a:schemeClr val="tx1"/>
                </a:solidFill>
                <a:latin typeface="Arial" pitchFamily="34" charset="0"/>
              </a:defRPr>
            </a:lvl3pPr>
            <a:lvl4pPr marL="1600200" indent="-228600" eaLnBrk="0" hangingPunct="0">
              <a:lnSpc>
                <a:spcPct val="90000"/>
              </a:lnSpc>
              <a:spcBef>
                <a:spcPct val="40000"/>
              </a:spcBef>
              <a:buClr>
                <a:schemeClr val="tx2"/>
              </a:buClr>
              <a:buFont typeface="Arial" pitchFamily="34" charset="0"/>
              <a:buChar char="–"/>
              <a:defRPr sz="1600">
                <a:solidFill>
                  <a:schemeClr val="tx1"/>
                </a:solidFill>
                <a:latin typeface="Arial" pitchFamily="34" charset="0"/>
              </a:defRPr>
            </a:lvl4pPr>
            <a:lvl5pPr marL="2057400" indent="-228600" eaLnBrk="0" hangingPunct="0">
              <a:lnSpc>
                <a:spcPct val="90000"/>
              </a:lnSpc>
              <a:spcBef>
                <a:spcPct val="40000"/>
              </a:spcBef>
              <a:buClr>
                <a:schemeClr val="tx2"/>
              </a:buClr>
              <a:buFont typeface="Arial" pitchFamily="34" charset="0"/>
              <a:buChar char="»"/>
              <a:defRPr sz="1600">
                <a:solidFill>
                  <a:schemeClr val="tx1"/>
                </a:solidFill>
                <a:latin typeface="Arial" pitchFamily="34" charset="0"/>
              </a:defRPr>
            </a:lvl5pPr>
            <a:lvl6pPr marL="25146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6pPr>
            <a:lvl7pPr marL="29718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7pPr>
            <a:lvl8pPr marL="34290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8pPr>
            <a:lvl9pPr marL="38862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9pPr>
          </a:lstStyle>
          <a:p>
            <a:pPr eaLnBrk="1" hangingPunct="1">
              <a:lnSpc>
                <a:spcPct val="100000"/>
              </a:lnSpc>
              <a:spcBef>
                <a:spcPct val="0"/>
              </a:spcBef>
              <a:buClrTx/>
              <a:buFontTx/>
              <a:buNone/>
            </a:pPr>
            <a:endParaRPr lang="en-US" altLang="en-US" sz="2400"/>
          </a:p>
        </p:txBody>
      </p:sp>
      <p:pic>
        <p:nvPicPr>
          <p:cNvPr id="1229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13346" y="2285713"/>
            <a:ext cx="3932237" cy="406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8386382"/>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a:lstStyle/>
          <a:p>
            <a:pPr eaLnBrk="1" hangingPunct="1">
              <a:defRPr/>
            </a:pPr>
            <a:r>
              <a:rPr lang="en-US" altLang="en-US" dirty="0"/>
              <a:t>Learning the Java Language</a:t>
            </a:r>
            <a:br>
              <a:rPr lang="en-US" dirty="0">
                <a:solidFill>
                  <a:srgbClr val="7F7F7F"/>
                </a:solidFill>
                <a:sym typeface="Gotham Book"/>
              </a:rPr>
            </a:br>
            <a:endParaRPr lang="en-US" dirty="0">
              <a:solidFill>
                <a:srgbClr val="7F7F7F"/>
              </a:solidFill>
            </a:endParaRPr>
          </a:p>
        </p:txBody>
      </p:sp>
      <p:sp>
        <p:nvSpPr>
          <p:cNvPr id="18435" name="Rectangle 2"/>
          <p:cNvSpPr>
            <a:spLocks noGrp="1" noChangeArrowheads="1"/>
          </p:cNvSpPr>
          <p:nvPr>
            <p:ph idx="1"/>
          </p:nvPr>
        </p:nvSpPr>
        <p:spPr/>
        <p:txBody>
          <a:bodyPr>
            <a:normAutofit lnSpcReduction="10000"/>
          </a:bodyPr>
          <a:lstStyle/>
          <a:p>
            <a:pPr>
              <a:lnSpc>
                <a:spcPct val="85000"/>
              </a:lnSpc>
              <a:spcBef>
                <a:spcPct val="35000"/>
              </a:spcBef>
              <a:buClr>
                <a:srgbClr val="CC0033"/>
              </a:buClr>
            </a:pPr>
            <a:r>
              <a:rPr lang="en-US" altLang="en-US" dirty="0"/>
              <a:t>Language Basics</a:t>
            </a:r>
          </a:p>
          <a:p>
            <a:pPr lvl="1">
              <a:lnSpc>
                <a:spcPct val="85000"/>
              </a:lnSpc>
              <a:spcBef>
                <a:spcPct val="35000"/>
              </a:spcBef>
              <a:buClr>
                <a:srgbClr val="CC0033"/>
              </a:buClr>
            </a:pPr>
            <a:r>
              <a:rPr lang="en-US" altLang="en-US" dirty="0"/>
              <a:t>Identifiers, Modifiers, Operators , Flow Controls</a:t>
            </a:r>
          </a:p>
          <a:p>
            <a:pPr lvl="1">
              <a:lnSpc>
                <a:spcPct val="85000"/>
              </a:lnSpc>
              <a:spcBef>
                <a:spcPct val="35000"/>
              </a:spcBef>
              <a:buClr>
                <a:srgbClr val="CC0033"/>
              </a:buClr>
            </a:pPr>
            <a:r>
              <a:rPr lang="en-US" altLang="en-US" dirty="0" err="1"/>
              <a:t>Primarite</a:t>
            </a:r>
            <a:r>
              <a:rPr lang="en-US" altLang="en-US" dirty="0"/>
              <a:t> and </a:t>
            </a:r>
            <a:r>
              <a:rPr lang="en-US" altLang="en-US" dirty="0" err="1"/>
              <a:t>Wapper</a:t>
            </a:r>
            <a:r>
              <a:rPr lang="en-US" altLang="en-US" dirty="0"/>
              <a:t> </a:t>
            </a:r>
            <a:r>
              <a:rPr lang="en-US" altLang="en-US" dirty="0" err="1"/>
              <a:t>Primarite</a:t>
            </a:r>
            <a:endParaRPr lang="en-US" altLang="en-US" dirty="0"/>
          </a:p>
          <a:p>
            <a:pPr lvl="1">
              <a:lnSpc>
                <a:spcPct val="85000"/>
              </a:lnSpc>
              <a:spcBef>
                <a:spcPct val="35000"/>
              </a:spcBef>
              <a:buClr>
                <a:srgbClr val="CC0033"/>
              </a:buClr>
            </a:pPr>
            <a:r>
              <a:rPr lang="en-US" altLang="en-US" dirty="0"/>
              <a:t>Packages</a:t>
            </a:r>
          </a:p>
          <a:p>
            <a:pPr lvl="1">
              <a:lnSpc>
                <a:spcPct val="85000"/>
              </a:lnSpc>
              <a:spcBef>
                <a:spcPct val="35000"/>
              </a:spcBef>
              <a:buClr>
                <a:srgbClr val="CC0033"/>
              </a:buClr>
            </a:pPr>
            <a:r>
              <a:rPr lang="en-US" altLang="en-US" dirty="0"/>
              <a:t>Classes</a:t>
            </a:r>
          </a:p>
          <a:p>
            <a:pPr lvl="1">
              <a:lnSpc>
                <a:spcPct val="85000"/>
              </a:lnSpc>
              <a:spcBef>
                <a:spcPct val="35000"/>
              </a:spcBef>
              <a:buClr>
                <a:srgbClr val="CC0033"/>
              </a:buClr>
            </a:pPr>
            <a:r>
              <a:rPr lang="en-US" altLang="en-US" dirty="0"/>
              <a:t>Methods</a:t>
            </a:r>
          </a:p>
          <a:p>
            <a:pPr lvl="1">
              <a:lnSpc>
                <a:spcPct val="85000"/>
              </a:lnSpc>
              <a:spcBef>
                <a:spcPct val="35000"/>
              </a:spcBef>
              <a:buClr>
                <a:srgbClr val="CC0033"/>
              </a:buClr>
            </a:pPr>
            <a:r>
              <a:rPr lang="en-US" altLang="en-US" dirty="0"/>
              <a:t>Constructors</a:t>
            </a:r>
          </a:p>
          <a:p>
            <a:pPr lvl="1">
              <a:lnSpc>
                <a:spcPct val="85000"/>
              </a:lnSpc>
              <a:spcBef>
                <a:spcPct val="35000"/>
              </a:spcBef>
              <a:buClr>
                <a:srgbClr val="CC0033"/>
              </a:buClr>
            </a:pPr>
            <a:r>
              <a:rPr lang="en-US" altLang="en-US" dirty="0"/>
              <a:t>Instance variables</a:t>
            </a:r>
          </a:p>
          <a:p>
            <a:pPr lvl="1">
              <a:lnSpc>
                <a:spcPct val="85000"/>
              </a:lnSpc>
              <a:spcBef>
                <a:spcPct val="35000"/>
              </a:spcBef>
              <a:buClr>
                <a:srgbClr val="CC0033"/>
              </a:buClr>
            </a:pPr>
            <a:r>
              <a:rPr lang="en-US" altLang="en-US" dirty="0"/>
              <a:t>Local variables</a:t>
            </a:r>
          </a:p>
          <a:p>
            <a:pPr lvl="1">
              <a:lnSpc>
                <a:spcPct val="85000"/>
              </a:lnSpc>
              <a:spcBef>
                <a:spcPct val="35000"/>
              </a:spcBef>
              <a:buClr>
                <a:srgbClr val="CC0033"/>
              </a:buClr>
            </a:pPr>
            <a:r>
              <a:rPr lang="en-US" altLang="en-US" dirty="0"/>
              <a:t>Class variables</a:t>
            </a:r>
          </a:p>
          <a:p>
            <a:pPr lvl="1">
              <a:lnSpc>
                <a:spcPct val="85000"/>
              </a:lnSpc>
              <a:spcBef>
                <a:spcPct val="35000"/>
              </a:spcBef>
              <a:buClr>
                <a:srgbClr val="CC0033"/>
              </a:buClr>
            </a:pPr>
            <a:r>
              <a:rPr lang="en-US" altLang="en-US" dirty="0"/>
              <a:t>Objects</a:t>
            </a:r>
          </a:p>
          <a:p>
            <a:pPr lvl="1">
              <a:lnSpc>
                <a:spcPct val="85000"/>
              </a:lnSpc>
              <a:spcBef>
                <a:spcPct val="35000"/>
              </a:spcBef>
              <a:buClr>
                <a:srgbClr val="CC0033"/>
              </a:buClr>
            </a:pPr>
            <a:r>
              <a:rPr lang="en-US" altLang="en-US" dirty="0"/>
              <a:t>Comments</a:t>
            </a:r>
          </a:p>
          <a:p>
            <a:pPr lvl="1">
              <a:lnSpc>
                <a:spcPct val="85000"/>
              </a:lnSpc>
              <a:spcBef>
                <a:spcPct val="35000"/>
              </a:spcBef>
              <a:buClr>
                <a:srgbClr val="CC0033"/>
              </a:buClr>
            </a:pPr>
            <a:endParaRPr lang="en-US" altLang="en-US" dirty="0"/>
          </a:p>
        </p:txBody>
      </p:sp>
    </p:spTree>
    <p:extLst>
      <p:ext uri="{BB962C8B-B14F-4D97-AF65-F5344CB8AC3E}">
        <p14:creationId xmlns:p14="http://schemas.microsoft.com/office/powerpoint/2010/main" val="2366207280"/>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p:txBody>
          <a:bodyPr/>
          <a:lstStyle/>
          <a:p>
            <a:pPr eaLnBrk="1" hangingPunct="1"/>
            <a:r>
              <a:rPr lang="en-US" altLang="en-US"/>
              <a:t>Basic Syntax</a:t>
            </a:r>
            <a:br>
              <a:rPr lang="en-US" altLang="en-US">
                <a:sym typeface="Gotham Book"/>
              </a:rPr>
            </a:br>
            <a:endParaRPr lang="en-US" altLang="en-US"/>
          </a:p>
        </p:txBody>
      </p:sp>
      <p:sp>
        <p:nvSpPr>
          <p:cNvPr id="18435" name="Rectangle 2"/>
          <p:cNvSpPr>
            <a:spLocks noGrp="1" noChangeArrowheads="1"/>
          </p:cNvSpPr>
          <p:nvPr>
            <p:ph idx="1"/>
          </p:nvPr>
        </p:nvSpPr>
        <p:spPr>
          <a:xfrm>
            <a:off x="571500" y="1548247"/>
            <a:ext cx="9334500" cy="4267729"/>
          </a:xfrm>
        </p:spPr>
        <p:txBody>
          <a:bodyPr/>
          <a:lstStyle/>
          <a:p>
            <a:pPr>
              <a:lnSpc>
                <a:spcPct val="85000"/>
              </a:lnSpc>
              <a:spcBef>
                <a:spcPct val="35000"/>
              </a:spcBef>
              <a:buClr>
                <a:srgbClr val="CC0033"/>
              </a:buClr>
            </a:pPr>
            <a:r>
              <a:rPr lang="en-US" altLang="en-US" dirty="0"/>
              <a:t>Identifiers:</a:t>
            </a:r>
          </a:p>
          <a:p>
            <a:pPr lvl="1">
              <a:lnSpc>
                <a:spcPct val="85000"/>
              </a:lnSpc>
              <a:spcBef>
                <a:spcPct val="35000"/>
              </a:spcBef>
              <a:buClr>
                <a:srgbClr val="CC0033"/>
              </a:buClr>
            </a:pPr>
            <a:r>
              <a:rPr lang="en-US" altLang="en-US" dirty="0"/>
              <a:t>All identifiers should begin with a letter (A to Z or a to z), currency character ($) or an underscore (_).</a:t>
            </a:r>
          </a:p>
          <a:p>
            <a:pPr lvl="1">
              <a:lnSpc>
                <a:spcPct val="85000"/>
              </a:lnSpc>
              <a:spcBef>
                <a:spcPct val="35000"/>
              </a:spcBef>
              <a:buClr>
                <a:srgbClr val="CC0033"/>
              </a:buClr>
            </a:pPr>
            <a:r>
              <a:rPr lang="en-US" altLang="en-US" dirty="0"/>
              <a:t>After the first character identifiers can have any combination of characters.</a:t>
            </a:r>
          </a:p>
          <a:p>
            <a:pPr lvl="1">
              <a:lnSpc>
                <a:spcPct val="85000"/>
              </a:lnSpc>
              <a:spcBef>
                <a:spcPct val="35000"/>
              </a:spcBef>
              <a:buClr>
                <a:srgbClr val="CC0033"/>
              </a:buClr>
            </a:pPr>
            <a:r>
              <a:rPr lang="en-US" altLang="en-US" dirty="0"/>
              <a:t>A key word cannot be used as an identifier.</a:t>
            </a:r>
          </a:p>
          <a:p>
            <a:pPr lvl="1">
              <a:lnSpc>
                <a:spcPct val="85000"/>
              </a:lnSpc>
              <a:spcBef>
                <a:spcPct val="35000"/>
              </a:spcBef>
              <a:buClr>
                <a:srgbClr val="CC0033"/>
              </a:buClr>
            </a:pPr>
            <a:r>
              <a:rPr lang="en-US" altLang="en-US" dirty="0"/>
              <a:t>Most importantly identifiers are case sensitive.</a:t>
            </a:r>
          </a:p>
          <a:p>
            <a:pPr lvl="1">
              <a:lnSpc>
                <a:spcPct val="85000"/>
              </a:lnSpc>
              <a:spcBef>
                <a:spcPct val="35000"/>
              </a:spcBef>
              <a:buClr>
                <a:srgbClr val="CC0033"/>
              </a:buClr>
            </a:pPr>
            <a:r>
              <a:rPr lang="en-US" altLang="en-US" dirty="0"/>
              <a:t>Examples of legal identifiers: </a:t>
            </a:r>
            <a:r>
              <a:rPr lang="en-US" altLang="en-US" dirty="0">
                <a:solidFill>
                  <a:srgbClr val="0070C0"/>
                </a:solidFill>
              </a:rPr>
              <a:t>age, $salary, _value, __1_value</a:t>
            </a:r>
          </a:p>
          <a:p>
            <a:pPr lvl="1">
              <a:lnSpc>
                <a:spcPct val="85000"/>
              </a:lnSpc>
              <a:spcBef>
                <a:spcPct val="35000"/>
              </a:spcBef>
              <a:buClr>
                <a:srgbClr val="CC0033"/>
              </a:buClr>
            </a:pPr>
            <a:r>
              <a:rPr lang="en-US" altLang="en-US" dirty="0"/>
              <a:t>Examples of illegal identifiers: </a:t>
            </a:r>
            <a:r>
              <a:rPr lang="en-US" altLang="en-US" dirty="0">
                <a:solidFill>
                  <a:srgbClr val="FF0000"/>
                </a:solidFill>
              </a:rPr>
              <a:t>123abc, -salary</a:t>
            </a:r>
          </a:p>
          <a:p>
            <a:pPr>
              <a:lnSpc>
                <a:spcPct val="85000"/>
              </a:lnSpc>
              <a:spcBef>
                <a:spcPct val="35000"/>
              </a:spcBef>
              <a:buClr>
                <a:srgbClr val="CC0033"/>
              </a:buClr>
            </a:pPr>
            <a:r>
              <a:rPr lang="en-US" altLang="en-US" dirty="0"/>
              <a:t>Modifiers</a:t>
            </a:r>
          </a:p>
          <a:p>
            <a:pPr lvl="1">
              <a:lnSpc>
                <a:spcPct val="85000"/>
              </a:lnSpc>
              <a:spcBef>
                <a:spcPct val="35000"/>
              </a:spcBef>
              <a:buClr>
                <a:srgbClr val="CC0033"/>
              </a:buClr>
            </a:pPr>
            <a:r>
              <a:rPr lang="en-US" altLang="en-US" dirty="0"/>
              <a:t>Access Modifiers:  default, public, protected, private</a:t>
            </a:r>
          </a:p>
          <a:p>
            <a:pPr lvl="1">
              <a:lnSpc>
                <a:spcPct val="85000"/>
              </a:lnSpc>
              <a:spcBef>
                <a:spcPct val="35000"/>
              </a:spcBef>
              <a:buClr>
                <a:srgbClr val="CC0033"/>
              </a:buClr>
            </a:pPr>
            <a:r>
              <a:rPr lang="en-US" altLang="en-US" dirty="0"/>
              <a:t>Non-access Modifiers:  static, final, abstract, synchronized</a:t>
            </a:r>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p:txBody>
          <a:bodyPr/>
          <a:lstStyle/>
          <a:p>
            <a:pPr eaLnBrk="1" hangingPunct="1"/>
            <a:r>
              <a:rPr lang="en-US" altLang="en-US"/>
              <a:t>Basic Operators</a:t>
            </a:r>
            <a:br>
              <a:rPr lang="en-US" altLang="en-US">
                <a:sym typeface="Gotham Book"/>
              </a:rPr>
            </a:br>
            <a:endParaRPr lang="en-US" altLang="en-US"/>
          </a:p>
        </p:txBody>
      </p:sp>
      <p:sp>
        <p:nvSpPr>
          <p:cNvPr id="21507" name="Rectangle 2"/>
          <p:cNvSpPr>
            <a:spLocks noGrp="1" noChangeArrowheads="1"/>
          </p:cNvSpPr>
          <p:nvPr>
            <p:ph idx="1"/>
          </p:nvPr>
        </p:nvSpPr>
        <p:spPr/>
        <p:txBody>
          <a:bodyPr/>
          <a:lstStyle/>
          <a:p>
            <a:pPr>
              <a:lnSpc>
                <a:spcPct val="85000"/>
              </a:lnSpc>
              <a:spcBef>
                <a:spcPct val="35000"/>
              </a:spcBef>
              <a:buClr>
                <a:srgbClr val="CC0033"/>
              </a:buClr>
            </a:pPr>
            <a:r>
              <a:rPr lang="en-US" altLang="en-US" dirty="0"/>
              <a:t>Arithmetic Operators: +, -, *, /, %, ++, --</a:t>
            </a:r>
          </a:p>
          <a:p>
            <a:pPr>
              <a:lnSpc>
                <a:spcPct val="85000"/>
              </a:lnSpc>
              <a:spcBef>
                <a:spcPct val="35000"/>
              </a:spcBef>
              <a:buClr>
                <a:srgbClr val="CC0033"/>
              </a:buClr>
            </a:pPr>
            <a:r>
              <a:rPr lang="en-US" altLang="en-US" dirty="0"/>
              <a:t>Relational Operators: ==, !=, &gt;, &lt;, &gt;=, &lt;=</a:t>
            </a:r>
          </a:p>
          <a:p>
            <a:pPr>
              <a:lnSpc>
                <a:spcPct val="85000"/>
              </a:lnSpc>
              <a:spcBef>
                <a:spcPct val="35000"/>
              </a:spcBef>
              <a:buClr>
                <a:srgbClr val="CC0033"/>
              </a:buClr>
            </a:pPr>
            <a:r>
              <a:rPr lang="en-US" altLang="en-US" dirty="0"/>
              <a:t>Bitwise Operators: &amp;, |, ^…</a:t>
            </a:r>
          </a:p>
          <a:p>
            <a:pPr>
              <a:lnSpc>
                <a:spcPct val="85000"/>
              </a:lnSpc>
              <a:spcBef>
                <a:spcPct val="35000"/>
              </a:spcBef>
              <a:buClr>
                <a:srgbClr val="CC0033"/>
              </a:buClr>
            </a:pPr>
            <a:r>
              <a:rPr lang="en-US" altLang="en-US" dirty="0"/>
              <a:t>Logical Operators: &amp;&amp;, ||, !</a:t>
            </a:r>
          </a:p>
          <a:p>
            <a:pPr>
              <a:lnSpc>
                <a:spcPct val="85000"/>
              </a:lnSpc>
              <a:spcBef>
                <a:spcPct val="35000"/>
              </a:spcBef>
              <a:buClr>
                <a:srgbClr val="CC0033"/>
              </a:buClr>
            </a:pPr>
            <a:r>
              <a:rPr lang="en-US" altLang="en-US" dirty="0"/>
              <a:t>Assignment Operators: =, +=, -=, *=, /=, %=, &lt;&lt;=, &gt;&gt;=, &amp;=, ^=, |=</a:t>
            </a:r>
          </a:p>
          <a:p>
            <a:pPr>
              <a:lnSpc>
                <a:spcPct val="85000"/>
              </a:lnSpc>
              <a:spcBef>
                <a:spcPct val="35000"/>
              </a:spcBef>
              <a:buClr>
                <a:srgbClr val="CC0033"/>
              </a:buClr>
            </a:pPr>
            <a:r>
              <a:rPr lang="en-US" altLang="en-US" dirty="0" err="1"/>
              <a:t>Misc</a:t>
            </a:r>
            <a:r>
              <a:rPr lang="en-US" altLang="en-US" dirty="0"/>
              <a:t> Operators:</a:t>
            </a:r>
          </a:p>
          <a:p>
            <a:pPr lvl="1">
              <a:lnSpc>
                <a:spcPct val="85000"/>
              </a:lnSpc>
              <a:spcBef>
                <a:spcPct val="35000"/>
              </a:spcBef>
              <a:buClr>
                <a:srgbClr val="CC0033"/>
              </a:buClr>
            </a:pPr>
            <a:r>
              <a:rPr lang="en-US" altLang="en-US" dirty="0"/>
              <a:t>Conditional operator (?:)</a:t>
            </a:r>
          </a:p>
          <a:p>
            <a:pPr lvl="1">
              <a:lnSpc>
                <a:spcPct val="85000"/>
              </a:lnSpc>
              <a:spcBef>
                <a:spcPct val="35000"/>
              </a:spcBef>
              <a:buClr>
                <a:srgbClr val="CC0033"/>
              </a:buClr>
              <a:buFontTx/>
              <a:buNone/>
            </a:pPr>
            <a:r>
              <a:rPr lang="en-US" altLang="en-US" dirty="0"/>
              <a:t>variable x = (expression) ? value if true : value if false</a:t>
            </a:r>
          </a:p>
          <a:p>
            <a:pPr lvl="1">
              <a:lnSpc>
                <a:spcPct val="85000"/>
              </a:lnSpc>
              <a:spcBef>
                <a:spcPct val="35000"/>
              </a:spcBef>
              <a:buClr>
                <a:srgbClr val="CC0033"/>
              </a:buClr>
            </a:pPr>
            <a:r>
              <a:rPr lang="en-US" altLang="en-US" dirty="0"/>
              <a:t>Instance of</a:t>
            </a:r>
          </a:p>
          <a:p>
            <a:pPr lvl="1">
              <a:lnSpc>
                <a:spcPct val="85000"/>
              </a:lnSpc>
              <a:spcBef>
                <a:spcPct val="35000"/>
              </a:spcBef>
              <a:buClr>
                <a:srgbClr val="CC0033"/>
              </a:buClr>
              <a:buFontTx/>
              <a:buNone/>
            </a:pPr>
            <a:r>
              <a:rPr lang="en-US" altLang="en-US" dirty="0"/>
              <a:t>( Object reference variable ) </a:t>
            </a:r>
            <a:r>
              <a:rPr lang="en-US" altLang="en-US" dirty="0" err="1"/>
              <a:t>instanceof</a:t>
            </a:r>
            <a:r>
              <a:rPr lang="en-US" altLang="en-US" dirty="0"/>
              <a:t> (class/interface type)</a:t>
            </a:r>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p:txBody>
          <a:bodyPr/>
          <a:lstStyle/>
          <a:p>
            <a:pPr eaLnBrk="1" hangingPunct="1"/>
            <a:r>
              <a:rPr lang="en-US" altLang="en-US" dirty="0"/>
              <a:t>Flow Control</a:t>
            </a:r>
            <a:br>
              <a:rPr lang="en-US" altLang="en-US" dirty="0">
                <a:sym typeface="Gotham Book"/>
              </a:rPr>
            </a:br>
            <a:endParaRPr lang="en-US" altLang="en-US" dirty="0"/>
          </a:p>
        </p:txBody>
      </p:sp>
      <p:sp>
        <p:nvSpPr>
          <p:cNvPr id="22531" name="Rectangle 2"/>
          <p:cNvSpPr>
            <a:spLocks noGrp="1" noChangeArrowheads="1"/>
          </p:cNvSpPr>
          <p:nvPr>
            <p:ph idx="1"/>
          </p:nvPr>
        </p:nvSpPr>
        <p:spPr/>
        <p:txBody>
          <a:bodyPr/>
          <a:lstStyle/>
          <a:p>
            <a:pPr>
              <a:lnSpc>
                <a:spcPct val="85000"/>
              </a:lnSpc>
              <a:spcBef>
                <a:spcPct val="35000"/>
              </a:spcBef>
              <a:buClr>
                <a:srgbClr val="CC0033"/>
              </a:buClr>
            </a:pPr>
            <a:r>
              <a:rPr lang="en-US" altLang="en-US" dirty="0"/>
              <a:t>Loops:</a:t>
            </a:r>
          </a:p>
          <a:p>
            <a:pPr lvl="1">
              <a:lnSpc>
                <a:spcPct val="85000"/>
              </a:lnSpc>
              <a:spcBef>
                <a:spcPct val="35000"/>
              </a:spcBef>
              <a:buClr>
                <a:srgbClr val="CC0033"/>
              </a:buClr>
            </a:pPr>
            <a:r>
              <a:rPr lang="en-US" altLang="en-US" dirty="0"/>
              <a:t>while Loop</a:t>
            </a:r>
          </a:p>
          <a:p>
            <a:pPr lvl="1">
              <a:lnSpc>
                <a:spcPct val="85000"/>
              </a:lnSpc>
              <a:spcBef>
                <a:spcPct val="35000"/>
              </a:spcBef>
              <a:buClr>
                <a:srgbClr val="CC0033"/>
              </a:buClr>
            </a:pPr>
            <a:r>
              <a:rPr lang="en-US" altLang="en-US" dirty="0"/>
              <a:t>do...while Loop</a:t>
            </a:r>
          </a:p>
          <a:p>
            <a:pPr lvl="1">
              <a:lnSpc>
                <a:spcPct val="85000"/>
              </a:lnSpc>
              <a:spcBef>
                <a:spcPct val="35000"/>
              </a:spcBef>
              <a:buClr>
                <a:srgbClr val="CC0033"/>
              </a:buClr>
            </a:pPr>
            <a:r>
              <a:rPr lang="en-US" altLang="en-US" dirty="0"/>
              <a:t>for Loop</a:t>
            </a:r>
          </a:p>
          <a:p>
            <a:pPr>
              <a:lnSpc>
                <a:spcPct val="85000"/>
              </a:lnSpc>
              <a:spcBef>
                <a:spcPct val="35000"/>
              </a:spcBef>
              <a:buClr>
                <a:srgbClr val="CC0033"/>
              </a:buClr>
            </a:pPr>
            <a:r>
              <a:rPr lang="en-US" altLang="en-US" dirty="0"/>
              <a:t>Decision making:</a:t>
            </a:r>
          </a:p>
          <a:p>
            <a:pPr lvl="1">
              <a:lnSpc>
                <a:spcPct val="85000"/>
              </a:lnSpc>
              <a:spcBef>
                <a:spcPct val="35000"/>
              </a:spcBef>
              <a:buClr>
                <a:srgbClr val="CC0033"/>
              </a:buClr>
            </a:pPr>
            <a:r>
              <a:rPr lang="en-US" altLang="en-US" dirty="0"/>
              <a:t>if … else if ….else</a:t>
            </a:r>
          </a:p>
          <a:p>
            <a:pPr lvl="1">
              <a:lnSpc>
                <a:spcPct val="85000"/>
              </a:lnSpc>
              <a:spcBef>
                <a:spcPct val="35000"/>
              </a:spcBef>
              <a:buClr>
                <a:srgbClr val="CC0033"/>
              </a:buClr>
            </a:pPr>
            <a:r>
              <a:rPr lang="en-US" altLang="en-US" dirty="0"/>
              <a:t>switch</a:t>
            </a:r>
          </a:p>
          <a:p>
            <a:pPr>
              <a:lnSpc>
                <a:spcPct val="85000"/>
              </a:lnSpc>
              <a:spcBef>
                <a:spcPct val="35000"/>
              </a:spcBef>
              <a:buClr>
                <a:srgbClr val="CC0033"/>
              </a:buClr>
            </a:pPr>
            <a:r>
              <a:rPr lang="en-US" altLang="en-US" dirty="0">
                <a:solidFill>
                  <a:srgbClr val="000000"/>
                </a:solidFill>
              </a:rPr>
              <a:t>continue, break:</a:t>
            </a:r>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Introduction</a:t>
            </a:r>
          </a:p>
        </p:txBody>
      </p:sp>
      <p:sp>
        <p:nvSpPr>
          <p:cNvPr id="6147" name="Content Placeholder 2"/>
          <p:cNvSpPr>
            <a:spLocks noGrp="1"/>
          </p:cNvSpPr>
          <p:nvPr>
            <p:ph idx="1"/>
          </p:nvPr>
        </p:nvSpPr>
        <p:spPr>
          <a:xfrm>
            <a:off x="571500" y="1548247"/>
            <a:ext cx="9334500" cy="4267729"/>
          </a:xfrm>
        </p:spPr>
        <p:txBody>
          <a:bodyPr/>
          <a:lstStyle/>
          <a:p>
            <a:r>
              <a:rPr lang="en-US" altLang="en-US" dirty="0"/>
              <a:t>Your role</a:t>
            </a:r>
          </a:p>
          <a:p>
            <a:r>
              <a:rPr lang="en-US" altLang="en-US" dirty="0"/>
              <a:t>Your background and experience in the subject</a:t>
            </a:r>
          </a:p>
          <a:p>
            <a:r>
              <a:rPr lang="en-US" altLang="en-US" dirty="0"/>
              <a:t>What do you want from this course</a:t>
            </a:r>
          </a:p>
        </p:txBody>
      </p:sp>
    </p:spTree>
    <p:extLst>
      <p:ext uri="{BB962C8B-B14F-4D97-AF65-F5344CB8AC3E}">
        <p14:creationId xmlns:p14="http://schemas.microsoft.com/office/powerpoint/2010/main" val="1181593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p:txBody>
          <a:bodyPr/>
          <a:lstStyle/>
          <a:p>
            <a:pPr eaLnBrk="1" hangingPunct="1"/>
            <a:r>
              <a:rPr lang="en-US" altLang="en-US"/>
              <a:t>Primitive Types and Wrapper Classes</a:t>
            </a:r>
            <a:br>
              <a:rPr lang="en-US" altLang="en-US">
                <a:sym typeface="Gotham Book"/>
              </a:rPr>
            </a:br>
            <a:endParaRPr lang="en-US" altLang="en-US"/>
          </a:p>
        </p:txBody>
      </p:sp>
      <p:sp>
        <p:nvSpPr>
          <p:cNvPr id="24579" name="Rectangle 2"/>
          <p:cNvSpPr>
            <a:spLocks noGrp="1" noChangeArrowheads="1"/>
          </p:cNvSpPr>
          <p:nvPr>
            <p:ph idx="1"/>
          </p:nvPr>
        </p:nvSpPr>
        <p:spPr/>
        <p:txBody>
          <a:bodyPr/>
          <a:lstStyle/>
          <a:p>
            <a:pPr>
              <a:lnSpc>
                <a:spcPct val="85000"/>
              </a:lnSpc>
              <a:spcBef>
                <a:spcPct val="35000"/>
              </a:spcBef>
              <a:buClr>
                <a:srgbClr val="CC0033"/>
              </a:buClr>
            </a:pPr>
            <a:r>
              <a:rPr lang="en-US" altLang="en-US" dirty="0"/>
              <a:t>Logical – </a:t>
            </a:r>
            <a:r>
              <a:rPr lang="en-US" altLang="en-US" dirty="0" err="1">
                <a:latin typeface="Courier New" panose="02070309020205020404" pitchFamily="49" charset="0"/>
              </a:rPr>
              <a:t>boolean</a:t>
            </a:r>
            <a:endParaRPr lang="en-US" altLang="en-US" dirty="0">
              <a:latin typeface="Courier New" panose="02070309020205020404" pitchFamily="49" charset="0"/>
            </a:endParaRPr>
          </a:p>
          <a:p>
            <a:pPr>
              <a:lnSpc>
                <a:spcPct val="85000"/>
              </a:lnSpc>
              <a:spcBef>
                <a:spcPct val="35000"/>
              </a:spcBef>
              <a:buClr>
                <a:srgbClr val="CC0033"/>
              </a:buClr>
            </a:pPr>
            <a:r>
              <a:rPr lang="en-US" altLang="en-US" dirty="0"/>
              <a:t>Textual – </a:t>
            </a:r>
            <a:r>
              <a:rPr lang="en-US" altLang="en-US" dirty="0">
                <a:latin typeface="Courier New" panose="02070309020205020404" pitchFamily="49" charset="0"/>
              </a:rPr>
              <a:t>char</a:t>
            </a:r>
          </a:p>
          <a:p>
            <a:pPr>
              <a:lnSpc>
                <a:spcPct val="85000"/>
              </a:lnSpc>
              <a:spcBef>
                <a:spcPct val="35000"/>
              </a:spcBef>
              <a:buClr>
                <a:srgbClr val="CC0033"/>
              </a:buClr>
            </a:pPr>
            <a:r>
              <a:rPr lang="en-US" altLang="en-US" dirty="0"/>
              <a:t>Integral – </a:t>
            </a:r>
            <a:r>
              <a:rPr lang="en-US" altLang="en-US" dirty="0">
                <a:latin typeface="Courier New" panose="02070309020205020404" pitchFamily="49" charset="0"/>
              </a:rPr>
              <a:t>byte, short, </a:t>
            </a:r>
            <a:r>
              <a:rPr lang="en-US" altLang="en-US" dirty="0" err="1">
                <a:latin typeface="Courier New" panose="02070309020205020404" pitchFamily="49" charset="0"/>
              </a:rPr>
              <a:t>int</a:t>
            </a:r>
            <a:r>
              <a:rPr lang="en-US" altLang="en-US" dirty="0">
                <a:latin typeface="Courier New" panose="02070309020205020404" pitchFamily="49" charset="0"/>
              </a:rPr>
              <a:t>, </a:t>
            </a:r>
            <a:r>
              <a:rPr lang="en-US" altLang="en-US" dirty="0"/>
              <a:t>and</a:t>
            </a:r>
            <a:r>
              <a:rPr lang="en-US" altLang="en-US" dirty="0">
                <a:latin typeface="Courier New" panose="02070309020205020404" pitchFamily="49" charset="0"/>
              </a:rPr>
              <a:t> long</a:t>
            </a:r>
          </a:p>
          <a:p>
            <a:pPr>
              <a:lnSpc>
                <a:spcPct val="85000"/>
              </a:lnSpc>
              <a:spcBef>
                <a:spcPct val="35000"/>
              </a:spcBef>
              <a:buClr>
                <a:srgbClr val="CC0033"/>
              </a:buClr>
            </a:pPr>
            <a:r>
              <a:rPr lang="en-US" altLang="en-US" dirty="0"/>
              <a:t>Floating – </a:t>
            </a:r>
            <a:r>
              <a:rPr lang="en-US" altLang="en-US" dirty="0">
                <a:latin typeface="Courier New" panose="02070309020205020404" pitchFamily="49" charset="0"/>
              </a:rPr>
              <a:t>double </a:t>
            </a:r>
            <a:r>
              <a:rPr lang="en-US" altLang="en-US" dirty="0"/>
              <a:t>and</a:t>
            </a:r>
            <a:r>
              <a:rPr lang="en-US" altLang="en-US" dirty="0">
                <a:latin typeface="Courier New" panose="02070309020205020404" pitchFamily="49" charset="0"/>
              </a:rPr>
              <a:t> float</a:t>
            </a:r>
          </a:p>
          <a:p>
            <a:pPr>
              <a:lnSpc>
                <a:spcPct val="85000"/>
              </a:lnSpc>
              <a:spcBef>
                <a:spcPct val="35000"/>
              </a:spcBef>
              <a:buClr>
                <a:srgbClr val="CC0033"/>
              </a:buClr>
            </a:pPr>
            <a:endParaRPr lang="en-US" altLang="en-US" dirty="0">
              <a:latin typeface="Courier New" panose="02070309020205020404" pitchFamily="49" charset="0"/>
            </a:endParaRPr>
          </a:p>
          <a:p>
            <a:pPr>
              <a:lnSpc>
                <a:spcPct val="85000"/>
              </a:lnSpc>
              <a:spcBef>
                <a:spcPct val="35000"/>
              </a:spcBef>
              <a:buClr>
                <a:srgbClr val="CC0033"/>
              </a:buClr>
            </a:pPr>
            <a:r>
              <a:rPr lang="en-US" altLang="en-US" dirty="0"/>
              <a:t>Wrapping Classes:</a:t>
            </a:r>
            <a:endParaRPr lang="en-US" altLang="en-US" dirty="0">
              <a:latin typeface="Courier New" panose="02070309020205020404" pitchFamily="49" charset="0"/>
            </a:endParaRPr>
          </a:p>
        </p:txBody>
      </p:sp>
      <p:pic>
        <p:nvPicPr>
          <p:cNvPr id="2458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8713" y="3597275"/>
            <a:ext cx="4807454" cy="200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eaLnBrk="1" hangingPunct="1"/>
            <a:r>
              <a:rPr lang="en-US" altLang="en-US"/>
              <a:t>Primitive Types and Wrapper Classes</a:t>
            </a:r>
            <a:br>
              <a:rPr lang="en-US" altLang="en-US">
                <a:sym typeface="Gotham Book"/>
              </a:rPr>
            </a:br>
            <a:endParaRPr lang="en-US" altLang="en-US"/>
          </a:p>
        </p:txBody>
      </p:sp>
      <p:pic>
        <p:nvPicPr>
          <p:cNvPr id="256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0825" y="1155700"/>
            <a:ext cx="6480028" cy="37260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560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0825" y="5106716"/>
            <a:ext cx="6962775" cy="79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p:txBody>
          <a:bodyPr/>
          <a:lstStyle/>
          <a:p>
            <a:pPr eaLnBrk="1" hangingPunct="1"/>
            <a:r>
              <a:rPr lang="en-US" altLang="en-US"/>
              <a:t>Primitive Types and Wrapper Classes</a:t>
            </a:r>
            <a:br>
              <a:rPr lang="en-US" altLang="en-US">
                <a:sym typeface="Gotham Book"/>
              </a:rPr>
            </a:br>
            <a:endParaRPr lang="en-US" altLang="en-US"/>
          </a:p>
        </p:txBody>
      </p:sp>
      <p:pic>
        <p:nvPicPr>
          <p:cNvPr id="266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2648" y="1123818"/>
            <a:ext cx="4726704" cy="4907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p:txBody>
          <a:bodyPr/>
          <a:lstStyle/>
          <a:p>
            <a:pPr eaLnBrk="1" hangingPunct="1"/>
            <a:r>
              <a:rPr lang="en-US" altLang="en-US"/>
              <a:t>String</a:t>
            </a:r>
          </a:p>
        </p:txBody>
      </p:sp>
      <p:sp>
        <p:nvSpPr>
          <p:cNvPr id="28675" name="Rectangle 2"/>
          <p:cNvSpPr>
            <a:spLocks noGrp="1" noChangeArrowheads="1"/>
          </p:cNvSpPr>
          <p:nvPr>
            <p:ph idx="1"/>
          </p:nvPr>
        </p:nvSpPr>
        <p:spPr/>
        <p:txBody>
          <a:bodyPr/>
          <a:lstStyle/>
          <a:p>
            <a:pPr>
              <a:lnSpc>
                <a:spcPct val="85000"/>
              </a:lnSpc>
              <a:spcBef>
                <a:spcPct val="35000"/>
              </a:spcBef>
              <a:buClr>
                <a:srgbClr val="CC0033"/>
              </a:buClr>
            </a:pPr>
            <a:r>
              <a:rPr lang="en-US" altLang="en-US"/>
              <a:t>String: String greeting = "Hello world!";</a:t>
            </a:r>
            <a:endParaRPr lang="en-US" altLang="en-US">
              <a:latin typeface="Courier New" panose="02070309020205020404" pitchFamily="49" charset="0"/>
            </a:endParaRPr>
          </a:p>
          <a:p>
            <a:pPr>
              <a:lnSpc>
                <a:spcPct val="85000"/>
              </a:lnSpc>
              <a:spcBef>
                <a:spcPct val="35000"/>
              </a:spcBef>
              <a:buClr>
                <a:srgbClr val="CC0033"/>
              </a:buClr>
            </a:pPr>
            <a:r>
              <a:rPr lang="en-US" altLang="en-US"/>
              <a:t>StringBuilder</a:t>
            </a:r>
          </a:p>
          <a:p>
            <a:pPr>
              <a:lnSpc>
                <a:spcPct val="85000"/>
              </a:lnSpc>
              <a:spcBef>
                <a:spcPct val="35000"/>
              </a:spcBef>
              <a:buClr>
                <a:srgbClr val="CC0033"/>
              </a:buClr>
            </a:pPr>
            <a:r>
              <a:rPr lang="en-US" altLang="en-US"/>
              <a:t>StringBuffer</a:t>
            </a:r>
          </a:p>
        </p:txBody>
      </p:sp>
      <p:pic>
        <p:nvPicPr>
          <p:cNvPr id="286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6490" y="3214255"/>
            <a:ext cx="9330259" cy="2520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p:txBody>
          <a:bodyPr/>
          <a:lstStyle/>
          <a:p>
            <a:pPr eaLnBrk="1" hangingPunct="1"/>
            <a:r>
              <a:rPr lang="en-US" altLang="en-US" dirty="0"/>
              <a:t>Basic Structure Class </a:t>
            </a:r>
            <a:br>
              <a:rPr lang="en-US" altLang="en-US" dirty="0">
                <a:sym typeface="Gotham Book"/>
              </a:rPr>
            </a:br>
            <a:endParaRPr lang="en-US" altLang="en-US" dirty="0"/>
          </a:p>
        </p:txBody>
      </p:sp>
      <p:sp>
        <p:nvSpPr>
          <p:cNvPr id="16387" name="Rectangle 2"/>
          <p:cNvSpPr>
            <a:spLocks noGrp="1" noChangeArrowheads="1"/>
          </p:cNvSpPr>
          <p:nvPr>
            <p:ph idx="1"/>
          </p:nvPr>
        </p:nvSpPr>
        <p:spPr/>
        <p:txBody>
          <a:bodyPr/>
          <a:lstStyle/>
          <a:p>
            <a:pPr>
              <a:lnSpc>
                <a:spcPct val="85000"/>
              </a:lnSpc>
              <a:spcBef>
                <a:spcPct val="35000"/>
              </a:spcBef>
              <a:buClr>
                <a:srgbClr val="CC0033"/>
              </a:buClr>
            </a:pPr>
            <a:r>
              <a:rPr lang="en-US" altLang="en-US" dirty="0"/>
              <a:t>Packages</a:t>
            </a:r>
          </a:p>
          <a:p>
            <a:pPr>
              <a:lnSpc>
                <a:spcPct val="85000"/>
              </a:lnSpc>
              <a:spcBef>
                <a:spcPct val="35000"/>
              </a:spcBef>
              <a:buClr>
                <a:srgbClr val="CC0033"/>
              </a:buClr>
            </a:pPr>
            <a:r>
              <a:rPr lang="en-US" altLang="en-US" dirty="0"/>
              <a:t>Classes</a:t>
            </a:r>
          </a:p>
          <a:p>
            <a:pPr>
              <a:lnSpc>
                <a:spcPct val="85000"/>
              </a:lnSpc>
              <a:spcBef>
                <a:spcPct val="35000"/>
              </a:spcBef>
              <a:buClr>
                <a:srgbClr val="CC0033"/>
              </a:buClr>
            </a:pPr>
            <a:r>
              <a:rPr lang="en-US" altLang="en-US" dirty="0"/>
              <a:t>Methods</a:t>
            </a:r>
          </a:p>
          <a:p>
            <a:pPr>
              <a:lnSpc>
                <a:spcPct val="85000"/>
              </a:lnSpc>
              <a:spcBef>
                <a:spcPct val="35000"/>
              </a:spcBef>
              <a:buClr>
                <a:srgbClr val="CC0033"/>
              </a:buClr>
            </a:pPr>
            <a:r>
              <a:rPr lang="en-US" altLang="en-US" dirty="0"/>
              <a:t>Constructors</a:t>
            </a:r>
          </a:p>
          <a:p>
            <a:pPr>
              <a:lnSpc>
                <a:spcPct val="85000"/>
              </a:lnSpc>
              <a:spcBef>
                <a:spcPct val="35000"/>
              </a:spcBef>
              <a:buClr>
                <a:srgbClr val="CC0033"/>
              </a:buClr>
            </a:pPr>
            <a:r>
              <a:rPr lang="en-US" altLang="en-US" dirty="0"/>
              <a:t>Instance variables</a:t>
            </a:r>
          </a:p>
          <a:p>
            <a:pPr>
              <a:lnSpc>
                <a:spcPct val="85000"/>
              </a:lnSpc>
              <a:spcBef>
                <a:spcPct val="35000"/>
              </a:spcBef>
              <a:buClr>
                <a:srgbClr val="CC0033"/>
              </a:buClr>
            </a:pPr>
            <a:r>
              <a:rPr lang="en-US" altLang="en-US" dirty="0"/>
              <a:t>Local variables</a:t>
            </a:r>
          </a:p>
          <a:p>
            <a:pPr>
              <a:lnSpc>
                <a:spcPct val="85000"/>
              </a:lnSpc>
              <a:spcBef>
                <a:spcPct val="35000"/>
              </a:spcBef>
              <a:buClr>
                <a:srgbClr val="CC0033"/>
              </a:buClr>
            </a:pPr>
            <a:r>
              <a:rPr lang="en-US" altLang="en-US" dirty="0"/>
              <a:t>Class variables</a:t>
            </a:r>
          </a:p>
          <a:p>
            <a:pPr>
              <a:lnSpc>
                <a:spcPct val="85000"/>
              </a:lnSpc>
              <a:spcBef>
                <a:spcPct val="35000"/>
              </a:spcBef>
              <a:buClr>
                <a:srgbClr val="CC0033"/>
              </a:buClr>
            </a:pPr>
            <a:r>
              <a:rPr lang="en-US" altLang="en-US" dirty="0"/>
              <a:t>Objects</a:t>
            </a:r>
          </a:p>
          <a:p>
            <a:pPr>
              <a:lnSpc>
                <a:spcPct val="85000"/>
              </a:lnSpc>
              <a:spcBef>
                <a:spcPct val="35000"/>
              </a:spcBef>
              <a:buClr>
                <a:srgbClr val="CC0033"/>
              </a:buClr>
            </a:pPr>
            <a:r>
              <a:rPr lang="en-US" altLang="en-US" dirty="0"/>
              <a:t>Comments</a:t>
            </a:r>
          </a:p>
          <a:p>
            <a:pPr>
              <a:lnSpc>
                <a:spcPct val="85000"/>
              </a:lnSpc>
              <a:spcBef>
                <a:spcPct val="35000"/>
              </a:spcBef>
              <a:buClr>
                <a:srgbClr val="CC0033"/>
              </a:buClr>
            </a:pPr>
            <a:endParaRPr lang="en-US" altLang="en-US" dirty="0"/>
          </a:p>
          <a:p>
            <a:pPr>
              <a:lnSpc>
                <a:spcPct val="85000"/>
              </a:lnSpc>
              <a:spcBef>
                <a:spcPct val="35000"/>
              </a:spcBef>
              <a:buClr>
                <a:srgbClr val="CC0033"/>
              </a:buClr>
            </a:pPr>
            <a:endParaRPr lang="en-US" altLang="en-US" dirty="0"/>
          </a:p>
        </p:txBody>
      </p:sp>
    </p:spTree>
    <p:extLst>
      <p:ext uri="{BB962C8B-B14F-4D97-AF65-F5344CB8AC3E}">
        <p14:creationId xmlns:p14="http://schemas.microsoft.com/office/powerpoint/2010/main" val="2148776934"/>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a:lstStyle/>
          <a:p>
            <a:pPr eaLnBrk="1" hangingPunct="1">
              <a:defRPr/>
            </a:pPr>
            <a:r>
              <a:rPr lang="en-US" altLang="en-US" dirty="0"/>
              <a:t>Classes and Objects - Classes</a:t>
            </a:r>
            <a:br>
              <a:rPr lang="en-US" dirty="0">
                <a:solidFill>
                  <a:srgbClr val="7F7F7F"/>
                </a:solidFill>
                <a:sym typeface="Gotham Book"/>
              </a:rPr>
            </a:br>
            <a:endParaRPr lang="en-US" dirty="0">
              <a:solidFill>
                <a:srgbClr val="7F7F7F"/>
              </a:solidFill>
            </a:endParaRPr>
          </a:p>
        </p:txBody>
      </p:sp>
      <p:sp>
        <p:nvSpPr>
          <p:cNvPr id="23555" name="Rectangle 2"/>
          <p:cNvSpPr>
            <a:spLocks noGrp="1" noChangeArrowheads="1"/>
          </p:cNvSpPr>
          <p:nvPr>
            <p:ph idx="1"/>
          </p:nvPr>
        </p:nvSpPr>
        <p:spPr>
          <a:xfrm>
            <a:off x="571500" y="2563091"/>
            <a:ext cx="10858500" cy="3654666"/>
          </a:xfrm>
        </p:spPr>
        <p:txBody>
          <a:bodyPr>
            <a:normAutofit/>
          </a:bodyPr>
          <a:lstStyle/>
          <a:p>
            <a:r>
              <a:rPr lang="en-US" altLang="en-US" dirty="0"/>
              <a:t>Modifiers: </a:t>
            </a:r>
            <a:r>
              <a:rPr lang="en-US" altLang="en-US" i="1" dirty="0"/>
              <a:t>public</a:t>
            </a:r>
            <a:r>
              <a:rPr lang="en-US" altLang="en-US" dirty="0"/>
              <a:t>, </a:t>
            </a:r>
            <a:r>
              <a:rPr lang="en-US" altLang="en-US" i="1" dirty="0"/>
              <a:t>private, protected, </a:t>
            </a:r>
            <a:r>
              <a:rPr lang="en-US" altLang="en-US" i="1" dirty="0" err="1"/>
              <a:t>detault</a:t>
            </a:r>
            <a:r>
              <a:rPr lang="en-US" altLang="en-US" dirty="0"/>
              <a:t>.</a:t>
            </a:r>
          </a:p>
          <a:p>
            <a:r>
              <a:rPr lang="en-US" altLang="en-US" dirty="0"/>
              <a:t>The class name, with the initial letter capitalized by convention.</a:t>
            </a:r>
          </a:p>
          <a:p>
            <a:r>
              <a:rPr lang="en-US" altLang="en-US" dirty="0"/>
              <a:t>The name of the class's parent (superclass), if any, preceded by the keyword </a:t>
            </a:r>
            <a:r>
              <a:rPr lang="en-US" altLang="en-US" i="1" dirty="0"/>
              <a:t>extends</a:t>
            </a:r>
            <a:r>
              <a:rPr lang="en-US" altLang="en-US" dirty="0"/>
              <a:t>. A class can only </a:t>
            </a:r>
            <a:r>
              <a:rPr lang="en-US" altLang="en-US" i="1" dirty="0"/>
              <a:t>extend</a:t>
            </a:r>
            <a:r>
              <a:rPr lang="en-US" altLang="en-US" dirty="0"/>
              <a:t> (subclass) one parent.</a:t>
            </a:r>
          </a:p>
          <a:p>
            <a:r>
              <a:rPr lang="en-US" altLang="en-US" dirty="0"/>
              <a:t>A comma-separated list of interfaces implemented by the class, if any, preceded by the keyword </a:t>
            </a:r>
            <a:r>
              <a:rPr lang="en-US" altLang="en-US" i="1" dirty="0"/>
              <a:t>implements</a:t>
            </a:r>
            <a:r>
              <a:rPr lang="en-US" altLang="en-US" dirty="0"/>
              <a:t>. A class can </a:t>
            </a:r>
            <a:r>
              <a:rPr lang="en-US" altLang="en-US" i="1" dirty="0"/>
              <a:t>implement</a:t>
            </a:r>
            <a:r>
              <a:rPr lang="en-US" altLang="en-US" dirty="0"/>
              <a:t> more than one interface.</a:t>
            </a:r>
          </a:p>
          <a:p>
            <a:r>
              <a:rPr lang="en-US" altLang="en-US" dirty="0"/>
              <a:t>The class body, surrounded by braces, {}.</a:t>
            </a:r>
          </a:p>
        </p:txBody>
      </p:sp>
      <p:sp>
        <p:nvSpPr>
          <p:cNvPr id="23557" name="TextBox 1"/>
          <p:cNvSpPr txBox="1">
            <a:spLocks noChangeArrowheads="1"/>
          </p:cNvSpPr>
          <p:nvPr/>
        </p:nvSpPr>
        <p:spPr bwMode="auto">
          <a:xfrm>
            <a:off x="571500" y="1232189"/>
            <a:ext cx="8440738" cy="1200150"/>
          </a:xfrm>
          <a:prstGeom prst="rect">
            <a:avLst/>
          </a:prstGeom>
          <a:solidFill>
            <a:schemeClr val="bg1">
              <a:lumMod val="85000"/>
            </a:schemeClr>
          </a:solidFill>
          <a:ln>
            <a:noFill/>
          </a:ln>
          <a:extLst/>
        </p:spPr>
        <p:txBody>
          <a:bodyPr>
            <a:spAutoFit/>
          </a:bodyPr>
          <a:lstStyle>
            <a:lvl1pPr eaLnBrk="0" hangingPunct="0">
              <a:lnSpc>
                <a:spcPct val="90000"/>
              </a:lnSpc>
              <a:spcBef>
                <a:spcPct val="40000"/>
              </a:spcBef>
              <a:buClr>
                <a:schemeClr val="tx2"/>
              </a:buClr>
              <a:buChar char="•"/>
              <a:defRPr sz="2000">
                <a:solidFill>
                  <a:schemeClr val="tx1"/>
                </a:solidFill>
                <a:latin typeface="Arial" pitchFamily="34" charset="0"/>
              </a:defRPr>
            </a:lvl1pPr>
            <a:lvl2pPr eaLnBrk="0" hangingPunct="0">
              <a:lnSpc>
                <a:spcPct val="90000"/>
              </a:lnSpc>
              <a:spcBef>
                <a:spcPct val="40000"/>
              </a:spcBef>
              <a:buClr>
                <a:schemeClr val="tx2"/>
              </a:buClr>
              <a:buFont typeface="Arial" pitchFamily="34" charset="0"/>
              <a:buChar char="–"/>
              <a:defRPr>
                <a:solidFill>
                  <a:schemeClr val="tx1"/>
                </a:solidFill>
                <a:latin typeface="Arial" pitchFamily="34" charset="0"/>
              </a:defRPr>
            </a:lvl2pPr>
            <a:lvl3pPr marL="1143000" indent="-228600" eaLnBrk="0" hangingPunct="0">
              <a:lnSpc>
                <a:spcPct val="90000"/>
              </a:lnSpc>
              <a:spcBef>
                <a:spcPct val="40000"/>
              </a:spcBef>
              <a:buClr>
                <a:schemeClr val="tx2"/>
              </a:buClr>
              <a:buChar char="•"/>
              <a:defRPr sz="1600">
                <a:solidFill>
                  <a:schemeClr val="tx1"/>
                </a:solidFill>
                <a:latin typeface="Arial" pitchFamily="34" charset="0"/>
              </a:defRPr>
            </a:lvl3pPr>
            <a:lvl4pPr marL="1600200" indent="-228600" eaLnBrk="0" hangingPunct="0">
              <a:lnSpc>
                <a:spcPct val="90000"/>
              </a:lnSpc>
              <a:spcBef>
                <a:spcPct val="40000"/>
              </a:spcBef>
              <a:buClr>
                <a:schemeClr val="tx2"/>
              </a:buClr>
              <a:buFont typeface="Arial" pitchFamily="34" charset="0"/>
              <a:buChar char="–"/>
              <a:defRPr sz="1600">
                <a:solidFill>
                  <a:schemeClr val="tx1"/>
                </a:solidFill>
                <a:latin typeface="Arial" pitchFamily="34" charset="0"/>
              </a:defRPr>
            </a:lvl4pPr>
            <a:lvl5pPr marL="2057400" indent="-228600" eaLnBrk="0" hangingPunct="0">
              <a:lnSpc>
                <a:spcPct val="90000"/>
              </a:lnSpc>
              <a:spcBef>
                <a:spcPct val="40000"/>
              </a:spcBef>
              <a:buClr>
                <a:schemeClr val="tx2"/>
              </a:buClr>
              <a:buFont typeface="Arial" pitchFamily="34" charset="0"/>
              <a:buChar char="»"/>
              <a:defRPr sz="1600">
                <a:solidFill>
                  <a:schemeClr val="tx1"/>
                </a:solidFill>
                <a:latin typeface="Arial" pitchFamily="34" charset="0"/>
              </a:defRPr>
            </a:lvl5pPr>
            <a:lvl6pPr marL="25146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6pPr>
            <a:lvl7pPr marL="29718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7pPr>
            <a:lvl8pPr marL="34290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8pPr>
            <a:lvl9pPr marL="38862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9pPr>
          </a:lstStyle>
          <a:p>
            <a:pPr eaLnBrk="1" hangingPunct="1">
              <a:lnSpc>
                <a:spcPct val="100000"/>
              </a:lnSpc>
              <a:spcBef>
                <a:spcPct val="0"/>
              </a:spcBef>
              <a:buClrTx/>
              <a:buFontTx/>
              <a:buNone/>
            </a:pPr>
            <a:r>
              <a:rPr lang="en-US" altLang="en-US" sz="1800" dirty="0"/>
              <a:t>Modifier class </a:t>
            </a:r>
            <a:r>
              <a:rPr lang="en-US" altLang="en-US" sz="1800" i="1" dirty="0" err="1"/>
              <a:t>MyClass</a:t>
            </a:r>
            <a:r>
              <a:rPr lang="en-US" altLang="en-US" sz="1800" i="1" dirty="0"/>
              <a:t> extends [</a:t>
            </a:r>
            <a:r>
              <a:rPr lang="en-US" altLang="en-US" sz="1800" i="1" dirty="0" err="1"/>
              <a:t>MySuperClass</a:t>
            </a:r>
            <a:r>
              <a:rPr lang="en-US" altLang="en-US" sz="1800" i="1" dirty="0"/>
              <a:t> implements </a:t>
            </a:r>
            <a:r>
              <a:rPr lang="en-US" altLang="en-US" sz="1800" i="1" dirty="0" err="1"/>
              <a:t>YourInterface</a:t>
            </a:r>
            <a:r>
              <a:rPr lang="en-US" altLang="en-US" sz="1800" i="1" dirty="0"/>
              <a:t> ]</a:t>
            </a:r>
            <a:r>
              <a:rPr lang="en-US" altLang="en-US" sz="1800" dirty="0"/>
              <a:t> { </a:t>
            </a:r>
          </a:p>
          <a:p>
            <a:pPr lvl="1" eaLnBrk="1" hangingPunct="1">
              <a:lnSpc>
                <a:spcPct val="100000"/>
              </a:lnSpc>
              <a:spcBef>
                <a:spcPct val="0"/>
              </a:spcBef>
              <a:buClrTx/>
              <a:buFontTx/>
              <a:buNone/>
            </a:pPr>
            <a:r>
              <a:rPr lang="en-US" altLang="en-US" sz="1800" dirty="0"/>
              <a:t>// field, constructor, and </a:t>
            </a:r>
          </a:p>
          <a:p>
            <a:pPr lvl="1" eaLnBrk="1" hangingPunct="1">
              <a:lnSpc>
                <a:spcPct val="100000"/>
              </a:lnSpc>
              <a:spcBef>
                <a:spcPct val="0"/>
              </a:spcBef>
              <a:buClrTx/>
              <a:buFontTx/>
              <a:buNone/>
            </a:pPr>
            <a:r>
              <a:rPr lang="en-US" altLang="en-US" sz="1800" dirty="0"/>
              <a:t>// method declarations</a:t>
            </a:r>
          </a:p>
          <a:p>
            <a:pPr eaLnBrk="1" hangingPunct="1">
              <a:lnSpc>
                <a:spcPct val="100000"/>
              </a:lnSpc>
              <a:spcBef>
                <a:spcPct val="0"/>
              </a:spcBef>
              <a:buClrTx/>
              <a:buFontTx/>
              <a:buNone/>
            </a:pPr>
            <a:r>
              <a:rPr lang="en-US" altLang="en-US" sz="1800" dirty="0"/>
              <a:t> }</a:t>
            </a:r>
          </a:p>
        </p:txBody>
      </p:sp>
    </p:spTree>
    <p:extLst>
      <p:ext uri="{BB962C8B-B14F-4D97-AF65-F5344CB8AC3E}">
        <p14:creationId xmlns:p14="http://schemas.microsoft.com/office/powerpoint/2010/main" val="673918322"/>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a:lstStyle/>
          <a:p>
            <a:pPr eaLnBrk="1" hangingPunct="1">
              <a:defRPr/>
            </a:pPr>
            <a:r>
              <a:rPr lang="en-US" altLang="en-US" dirty="0"/>
              <a:t>Classes and Objects - Classes</a:t>
            </a:r>
            <a:br>
              <a:rPr lang="en-US" dirty="0">
                <a:solidFill>
                  <a:srgbClr val="7F7F7F"/>
                </a:solidFill>
                <a:sym typeface="Gotham Book"/>
              </a:rPr>
            </a:br>
            <a:endParaRPr lang="en-US" dirty="0">
              <a:solidFill>
                <a:srgbClr val="7F7F7F"/>
              </a:solidFill>
            </a:endParaRPr>
          </a:p>
        </p:txBody>
      </p:sp>
      <p:sp>
        <p:nvSpPr>
          <p:cNvPr id="24579" name="Rectangle 2"/>
          <p:cNvSpPr>
            <a:spLocks noGrp="1" noChangeArrowheads="1"/>
          </p:cNvSpPr>
          <p:nvPr>
            <p:ph idx="1"/>
          </p:nvPr>
        </p:nvSpPr>
        <p:spPr/>
        <p:txBody>
          <a:bodyPr/>
          <a:lstStyle/>
          <a:p>
            <a:r>
              <a:rPr lang="en-US" altLang="en-US" dirty="0"/>
              <a:t>Variables.</a:t>
            </a:r>
          </a:p>
          <a:p>
            <a:pPr lvl="1">
              <a:lnSpc>
                <a:spcPct val="85000"/>
              </a:lnSpc>
              <a:spcBef>
                <a:spcPct val="35000"/>
              </a:spcBef>
              <a:buClr>
                <a:srgbClr val="CC0033"/>
              </a:buClr>
            </a:pPr>
            <a:r>
              <a:rPr lang="en-US" altLang="en-US" dirty="0"/>
              <a:t>Instance variables</a:t>
            </a:r>
          </a:p>
          <a:p>
            <a:pPr lvl="1">
              <a:lnSpc>
                <a:spcPct val="85000"/>
              </a:lnSpc>
              <a:spcBef>
                <a:spcPct val="35000"/>
              </a:spcBef>
              <a:buClr>
                <a:srgbClr val="CC0033"/>
              </a:buClr>
            </a:pPr>
            <a:r>
              <a:rPr lang="en-US" altLang="en-US" dirty="0"/>
              <a:t>Local variables</a:t>
            </a:r>
          </a:p>
          <a:p>
            <a:pPr lvl="1">
              <a:lnSpc>
                <a:spcPct val="85000"/>
              </a:lnSpc>
              <a:spcBef>
                <a:spcPct val="35000"/>
              </a:spcBef>
              <a:buClr>
                <a:srgbClr val="CC0033"/>
              </a:buClr>
            </a:pPr>
            <a:r>
              <a:rPr lang="en-US" altLang="en-US" dirty="0"/>
              <a:t>Class variables</a:t>
            </a:r>
          </a:p>
        </p:txBody>
      </p:sp>
      <p:sp>
        <p:nvSpPr>
          <p:cNvPr id="24581" name="TextBox 5"/>
          <p:cNvSpPr txBox="1">
            <a:spLocks noChangeArrowheads="1"/>
          </p:cNvSpPr>
          <p:nvPr/>
        </p:nvSpPr>
        <p:spPr bwMode="auto">
          <a:xfrm>
            <a:off x="1018382" y="3479033"/>
            <a:ext cx="8440737" cy="369332"/>
          </a:xfrm>
          <a:prstGeom prst="rect">
            <a:avLst/>
          </a:prstGeom>
          <a:solidFill>
            <a:schemeClr val="bg1">
              <a:lumMod val="85000"/>
            </a:schemeClr>
          </a:solidFill>
          <a:ln>
            <a:noFill/>
          </a:ln>
          <a:extLst/>
        </p:spPr>
        <p:txBody>
          <a:bodyPr>
            <a:spAutoFit/>
          </a:bodyPr>
          <a:lstStyle>
            <a:lvl1pPr eaLnBrk="0" hangingPunct="0">
              <a:lnSpc>
                <a:spcPct val="90000"/>
              </a:lnSpc>
              <a:spcBef>
                <a:spcPct val="40000"/>
              </a:spcBef>
              <a:buClr>
                <a:schemeClr val="tx2"/>
              </a:buClr>
              <a:buChar char="•"/>
              <a:defRPr sz="2000">
                <a:solidFill>
                  <a:schemeClr val="tx1"/>
                </a:solidFill>
                <a:latin typeface="Arial" pitchFamily="34" charset="0"/>
              </a:defRPr>
            </a:lvl1pPr>
            <a:lvl2pPr marL="742950" indent="-285750" eaLnBrk="0" hangingPunct="0">
              <a:lnSpc>
                <a:spcPct val="90000"/>
              </a:lnSpc>
              <a:spcBef>
                <a:spcPct val="40000"/>
              </a:spcBef>
              <a:buClr>
                <a:schemeClr val="tx2"/>
              </a:buClr>
              <a:buFont typeface="Arial" pitchFamily="34" charset="0"/>
              <a:buChar char="–"/>
              <a:defRPr>
                <a:solidFill>
                  <a:schemeClr val="tx1"/>
                </a:solidFill>
                <a:latin typeface="Arial" pitchFamily="34" charset="0"/>
              </a:defRPr>
            </a:lvl2pPr>
            <a:lvl3pPr marL="1143000" indent="-228600" eaLnBrk="0" hangingPunct="0">
              <a:lnSpc>
                <a:spcPct val="90000"/>
              </a:lnSpc>
              <a:spcBef>
                <a:spcPct val="40000"/>
              </a:spcBef>
              <a:buClr>
                <a:schemeClr val="tx2"/>
              </a:buClr>
              <a:buChar char="•"/>
              <a:defRPr sz="1600">
                <a:solidFill>
                  <a:schemeClr val="tx1"/>
                </a:solidFill>
                <a:latin typeface="Arial" pitchFamily="34" charset="0"/>
              </a:defRPr>
            </a:lvl3pPr>
            <a:lvl4pPr marL="1600200" indent="-228600" eaLnBrk="0" hangingPunct="0">
              <a:lnSpc>
                <a:spcPct val="90000"/>
              </a:lnSpc>
              <a:spcBef>
                <a:spcPct val="40000"/>
              </a:spcBef>
              <a:buClr>
                <a:schemeClr val="tx2"/>
              </a:buClr>
              <a:buFont typeface="Arial" pitchFamily="34" charset="0"/>
              <a:buChar char="–"/>
              <a:defRPr sz="1600">
                <a:solidFill>
                  <a:schemeClr val="tx1"/>
                </a:solidFill>
                <a:latin typeface="Arial" pitchFamily="34" charset="0"/>
              </a:defRPr>
            </a:lvl4pPr>
            <a:lvl5pPr marL="2057400" indent="-228600" eaLnBrk="0" hangingPunct="0">
              <a:lnSpc>
                <a:spcPct val="90000"/>
              </a:lnSpc>
              <a:spcBef>
                <a:spcPct val="40000"/>
              </a:spcBef>
              <a:buClr>
                <a:schemeClr val="tx2"/>
              </a:buClr>
              <a:buFont typeface="Arial" pitchFamily="34" charset="0"/>
              <a:buChar char="»"/>
              <a:defRPr sz="1600">
                <a:solidFill>
                  <a:schemeClr val="tx1"/>
                </a:solidFill>
                <a:latin typeface="Arial" pitchFamily="34" charset="0"/>
              </a:defRPr>
            </a:lvl5pPr>
            <a:lvl6pPr marL="25146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6pPr>
            <a:lvl7pPr marL="29718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7pPr>
            <a:lvl8pPr marL="34290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8pPr>
            <a:lvl9pPr marL="38862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9pPr>
          </a:lstStyle>
          <a:p>
            <a:pPr eaLnBrk="1" hangingPunct="1">
              <a:lnSpc>
                <a:spcPct val="100000"/>
              </a:lnSpc>
              <a:spcBef>
                <a:spcPct val="0"/>
              </a:spcBef>
              <a:buClrTx/>
              <a:buFontTx/>
              <a:buNone/>
            </a:pPr>
            <a:r>
              <a:rPr lang="en-US" altLang="en-US" sz="1800" dirty="0"/>
              <a:t>[Access Modifier [Non-Access Modifier]] Type </a:t>
            </a:r>
            <a:r>
              <a:rPr lang="en-US" altLang="en-US" sz="1800" dirty="0" err="1"/>
              <a:t>Variable_Identifier</a:t>
            </a:r>
            <a:r>
              <a:rPr lang="en-US" altLang="en-US" sz="1800" dirty="0"/>
              <a:t> [= Initial Value];</a:t>
            </a:r>
          </a:p>
        </p:txBody>
      </p:sp>
    </p:spTree>
    <p:extLst>
      <p:ext uri="{BB962C8B-B14F-4D97-AF65-F5344CB8AC3E}">
        <p14:creationId xmlns:p14="http://schemas.microsoft.com/office/powerpoint/2010/main" val="535049920"/>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a:lstStyle/>
          <a:p>
            <a:pPr eaLnBrk="1" hangingPunct="1">
              <a:defRPr/>
            </a:pPr>
            <a:r>
              <a:rPr lang="en-US" altLang="en-US" dirty="0"/>
              <a:t>Classes and Objects - Classes</a:t>
            </a:r>
            <a:br>
              <a:rPr lang="en-US" dirty="0">
                <a:solidFill>
                  <a:srgbClr val="7F7F7F"/>
                </a:solidFill>
                <a:sym typeface="Gotham Book"/>
              </a:rPr>
            </a:br>
            <a:endParaRPr lang="en-US" dirty="0">
              <a:solidFill>
                <a:srgbClr val="7F7F7F"/>
              </a:solidFill>
            </a:endParaRPr>
          </a:p>
        </p:txBody>
      </p:sp>
      <p:sp>
        <p:nvSpPr>
          <p:cNvPr id="24579" name="Rectangle 2"/>
          <p:cNvSpPr>
            <a:spLocks noGrp="1" noChangeArrowheads="1"/>
          </p:cNvSpPr>
          <p:nvPr>
            <p:ph idx="1"/>
          </p:nvPr>
        </p:nvSpPr>
        <p:spPr/>
        <p:txBody>
          <a:bodyPr/>
          <a:lstStyle/>
          <a:p>
            <a:r>
              <a:rPr lang="en-US" altLang="en-US" dirty="0"/>
              <a:t>Constructors</a:t>
            </a:r>
          </a:p>
          <a:p>
            <a:r>
              <a:rPr lang="en-US" altLang="en-US" dirty="0"/>
              <a:t>Methods.</a:t>
            </a:r>
          </a:p>
        </p:txBody>
      </p:sp>
      <p:sp>
        <p:nvSpPr>
          <p:cNvPr id="7" name="TextBox 5"/>
          <p:cNvSpPr txBox="1">
            <a:spLocks noChangeArrowheads="1"/>
          </p:cNvSpPr>
          <p:nvPr/>
        </p:nvSpPr>
        <p:spPr bwMode="auto">
          <a:xfrm>
            <a:off x="1018382" y="2750353"/>
            <a:ext cx="8440737" cy="646331"/>
          </a:xfrm>
          <a:prstGeom prst="rect">
            <a:avLst/>
          </a:prstGeom>
          <a:solidFill>
            <a:schemeClr val="bg1">
              <a:lumMod val="85000"/>
            </a:schemeClr>
          </a:solidFill>
          <a:ln>
            <a:noFill/>
          </a:ln>
          <a:extLst/>
        </p:spPr>
        <p:txBody>
          <a:bodyPr>
            <a:spAutoFit/>
          </a:bodyPr>
          <a:lstStyle>
            <a:lvl1pPr eaLnBrk="0" hangingPunct="0">
              <a:lnSpc>
                <a:spcPct val="90000"/>
              </a:lnSpc>
              <a:spcBef>
                <a:spcPct val="40000"/>
              </a:spcBef>
              <a:buClr>
                <a:schemeClr val="tx2"/>
              </a:buClr>
              <a:buChar char="•"/>
              <a:defRPr sz="2000">
                <a:solidFill>
                  <a:schemeClr val="tx1"/>
                </a:solidFill>
                <a:latin typeface="Arial" pitchFamily="34" charset="0"/>
              </a:defRPr>
            </a:lvl1pPr>
            <a:lvl2pPr marL="742950" indent="-285750" eaLnBrk="0" hangingPunct="0">
              <a:lnSpc>
                <a:spcPct val="90000"/>
              </a:lnSpc>
              <a:spcBef>
                <a:spcPct val="40000"/>
              </a:spcBef>
              <a:buClr>
                <a:schemeClr val="tx2"/>
              </a:buClr>
              <a:buFont typeface="Arial" pitchFamily="34" charset="0"/>
              <a:buChar char="–"/>
              <a:defRPr>
                <a:solidFill>
                  <a:schemeClr val="tx1"/>
                </a:solidFill>
                <a:latin typeface="Arial" pitchFamily="34" charset="0"/>
              </a:defRPr>
            </a:lvl2pPr>
            <a:lvl3pPr marL="1143000" indent="-228600" eaLnBrk="0" hangingPunct="0">
              <a:lnSpc>
                <a:spcPct val="90000"/>
              </a:lnSpc>
              <a:spcBef>
                <a:spcPct val="40000"/>
              </a:spcBef>
              <a:buClr>
                <a:schemeClr val="tx2"/>
              </a:buClr>
              <a:buChar char="•"/>
              <a:defRPr sz="1600">
                <a:solidFill>
                  <a:schemeClr val="tx1"/>
                </a:solidFill>
                <a:latin typeface="Arial" pitchFamily="34" charset="0"/>
              </a:defRPr>
            </a:lvl3pPr>
            <a:lvl4pPr marL="1600200" indent="-228600" eaLnBrk="0" hangingPunct="0">
              <a:lnSpc>
                <a:spcPct val="90000"/>
              </a:lnSpc>
              <a:spcBef>
                <a:spcPct val="40000"/>
              </a:spcBef>
              <a:buClr>
                <a:schemeClr val="tx2"/>
              </a:buClr>
              <a:buFont typeface="Arial" pitchFamily="34" charset="0"/>
              <a:buChar char="–"/>
              <a:defRPr sz="1600">
                <a:solidFill>
                  <a:schemeClr val="tx1"/>
                </a:solidFill>
                <a:latin typeface="Arial" pitchFamily="34" charset="0"/>
              </a:defRPr>
            </a:lvl4pPr>
            <a:lvl5pPr marL="2057400" indent="-228600" eaLnBrk="0" hangingPunct="0">
              <a:lnSpc>
                <a:spcPct val="90000"/>
              </a:lnSpc>
              <a:spcBef>
                <a:spcPct val="40000"/>
              </a:spcBef>
              <a:buClr>
                <a:schemeClr val="tx2"/>
              </a:buClr>
              <a:buFont typeface="Arial" pitchFamily="34" charset="0"/>
              <a:buChar char="»"/>
              <a:defRPr sz="1600">
                <a:solidFill>
                  <a:schemeClr val="tx1"/>
                </a:solidFill>
                <a:latin typeface="Arial" pitchFamily="34" charset="0"/>
              </a:defRPr>
            </a:lvl5pPr>
            <a:lvl6pPr marL="25146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6pPr>
            <a:lvl7pPr marL="29718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7pPr>
            <a:lvl8pPr marL="34290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8pPr>
            <a:lvl9pPr marL="38862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9pPr>
          </a:lstStyle>
          <a:p>
            <a:pPr eaLnBrk="1" hangingPunct="1">
              <a:lnSpc>
                <a:spcPct val="100000"/>
              </a:lnSpc>
              <a:spcBef>
                <a:spcPct val="0"/>
              </a:spcBef>
              <a:buClrTx/>
              <a:buFontTx/>
              <a:buNone/>
            </a:pPr>
            <a:r>
              <a:rPr lang="en-US" altLang="en-US" sz="1800" dirty="0"/>
              <a:t>[Access Modifier [Non-Access Modifiers]] </a:t>
            </a:r>
            <a:r>
              <a:rPr lang="en-US" altLang="en-US" sz="1800" dirty="0" err="1"/>
              <a:t>ReturnTypeData</a:t>
            </a:r>
            <a:r>
              <a:rPr lang="en-US" altLang="en-US" sz="1800" dirty="0"/>
              <a:t> </a:t>
            </a:r>
            <a:r>
              <a:rPr lang="en-US" altLang="en-US" sz="1800" dirty="0" err="1"/>
              <a:t>Method_Identifier</a:t>
            </a:r>
            <a:r>
              <a:rPr lang="en-US" altLang="en-US" sz="1800" dirty="0"/>
              <a:t>([List </a:t>
            </a:r>
            <a:r>
              <a:rPr lang="en-US" altLang="en-US" sz="1800" dirty="0" err="1"/>
              <a:t>Argumants</a:t>
            </a:r>
            <a:r>
              <a:rPr lang="en-US" altLang="en-US" sz="1800" dirty="0"/>
              <a:t>])</a:t>
            </a:r>
          </a:p>
        </p:txBody>
      </p:sp>
    </p:spTree>
    <p:extLst>
      <p:ext uri="{BB962C8B-B14F-4D97-AF65-F5344CB8AC3E}">
        <p14:creationId xmlns:p14="http://schemas.microsoft.com/office/powerpoint/2010/main" val="2280878291"/>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a:lstStyle/>
          <a:p>
            <a:pPr eaLnBrk="1" hangingPunct="1">
              <a:defRPr/>
            </a:pPr>
            <a:r>
              <a:rPr lang="en-US" altLang="en-US" dirty="0"/>
              <a:t>Classes and Objects - Classes</a:t>
            </a:r>
            <a:br>
              <a:rPr lang="en-US" dirty="0">
                <a:solidFill>
                  <a:srgbClr val="7F7F7F"/>
                </a:solidFill>
                <a:sym typeface="Gotham Book"/>
              </a:rPr>
            </a:br>
            <a:endParaRPr lang="en-US" dirty="0">
              <a:solidFill>
                <a:srgbClr val="7F7F7F"/>
              </a:solidFill>
            </a:endParaRPr>
          </a:p>
        </p:txBody>
      </p:sp>
      <p:sp>
        <p:nvSpPr>
          <p:cNvPr id="24579" name="Rectangle 2"/>
          <p:cNvSpPr>
            <a:spLocks noGrp="1" noChangeArrowheads="1"/>
          </p:cNvSpPr>
          <p:nvPr>
            <p:ph idx="1"/>
          </p:nvPr>
        </p:nvSpPr>
        <p:spPr/>
        <p:txBody>
          <a:bodyPr/>
          <a:lstStyle/>
          <a:p>
            <a:r>
              <a:rPr lang="en-US" altLang="en-US" dirty="0"/>
              <a:t>Creating an object:</a:t>
            </a:r>
          </a:p>
        </p:txBody>
      </p:sp>
      <p:sp>
        <p:nvSpPr>
          <p:cNvPr id="24581" name="TextBox 5"/>
          <p:cNvSpPr txBox="1">
            <a:spLocks noChangeArrowheads="1"/>
          </p:cNvSpPr>
          <p:nvPr/>
        </p:nvSpPr>
        <p:spPr bwMode="auto">
          <a:xfrm>
            <a:off x="1018382" y="2399057"/>
            <a:ext cx="8440737" cy="368300"/>
          </a:xfrm>
          <a:prstGeom prst="rect">
            <a:avLst/>
          </a:prstGeom>
          <a:solidFill>
            <a:schemeClr val="bg1">
              <a:lumMod val="85000"/>
            </a:schemeClr>
          </a:solidFill>
          <a:ln>
            <a:noFill/>
          </a:ln>
          <a:extLst/>
        </p:spPr>
        <p:txBody>
          <a:bodyPr>
            <a:spAutoFit/>
          </a:bodyPr>
          <a:lstStyle>
            <a:lvl1pPr eaLnBrk="0" hangingPunct="0">
              <a:lnSpc>
                <a:spcPct val="90000"/>
              </a:lnSpc>
              <a:spcBef>
                <a:spcPct val="40000"/>
              </a:spcBef>
              <a:buClr>
                <a:schemeClr val="tx2"/>
              </a:buClr>
              <a:buChar char="•"/>
              <a:defRPr sz="2000">
                <a:solidFill>
                  <a:schemeClr val="tx1"/>
                </a:solidFill>
                <a:latin typeface="Arial" pitchFamily="34" charset="0"/>
              </a:defRPr>
            </a:lvl1pPr>
            <a:lvl2pPr marL="742950" indent="-285750" eaLnBrk="0" hangingPunct="0">
              <a:lnSpc>
                <a:spcPct val="90000"/>
              </a:lnSpc>
              <a:spcBef>
                <a:spcPct val="40000"/>
              </a:spcBef>
              <a:buClr>
                <a:schemeClr val="tx2"/>
              </a:buClr>
              <a:buFont typeface="Arial" pitchFamily="34" charset="0"/>
              <a:buChar char="–"/>
              <a:defRPr>
                <a:solidFill>
                  <a:schemeClr val="tx1"/>
                </a:solidFill>
                <a:latin typeface="Arial" pitchFamily="34" charset="0"/>
              </a:defRPr>
            </a:lvl2pPr>
            <a:lvl3pPr marL="1143000" indent="-228600" eaLnBrk="0" hangingPunct="0">
              <a:lnSpc>
                <a:spcPct val="90000"/>
              </a:lnSpc>
              <a:spcBef>
                <a:spcPct val="40000"/>
              </a:spcBef>
              <a:buClr>
                <a:schemeClr val="tx2"/>
              </a:buClr>
              <a:buChar char="•"/>
              <a:defRPr sz="1600">
                <a:solidFill>
                  <a:schemeClr val="tx1"/>
                </a:solidFill>
                <a:latin typeface="Arial" pitchFamily="34" charset="0"/>
              </a:defRPr>
            </a:lvl3pPr>
            <a:lvl4pPr marL="1600200" indent="-228600" eaLnBrk="0" hangingPunct="0">
              <a:lnSpc>
                <a:spcPct val="90000"/>
              </a:lnSpc>
              <a:spcBef>
                <a:spcPct val="40000"/>
              </a:spcBef>
              <a:buClr>
                <a:schemeClr val="tx2"/>
              </a:buClr>
              <a:buFont typeface="Arial" pitchFamily="34" charset="0"/>
              <a:buChar char="–"/>
              <a:defRPr sz="1600">
                <a:solidFill>
                  <a:schemeClr val="tx1"/>
                </a:solidFill>
                <a:latin typeface="Arial" pitchFamily="34" charset="0"/>
              </a:defRPr>
            </a:lvl4pPr>
            <a:lvl5pPr marL="2057400" indent="-228600" eaLnBrk="0" hangingPunct="0">
              <a:lnSpc>
                <a:spcPct val="90000"/>
              </a:lnSpc>
              <a:spcBef>
                <a:spcPct val="40000"/>
              </a:spcBef>
              <a:buClr>
                <a:schemeClr val="tx2"/>
              </a:buClr>
              <a:buFont typeface="Arial" pitchFamily="34" charset="0"/>
              <a:buChar char="»"/>
              <a:defRPr sz="1600">
                <a:solidFill>
                  <a:schemeClr val="tx1"/>
                </a:solidFill>
                <a:latin typeface="Arial" pitchFamily="34" charset="0"/>
              </a:defRPr>
            </a:lvl5pPr>
            <a:lvl6pPr marL="25146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6pPr>
            <a:lvl7pPr marL="29718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7pPr>
            <a:lvl8pPr marL="34290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8pPr>
            <a:lvl9pPr marL="38862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9pPr>
          </a:lstStyle>
          <a:p>
            <a:pPr eaLnBrk="1" hangingPunct="1">
              <a:lnSpc>
                <a:spcPct val="100000"/>
              </a:lnSpc>
              <a:spcBef>
                <a:spcPct val="0"/>
              </a:spcBef>
              <a:buClrTx/>
              <a:buFontTx/>
              <a:buNone/>
            </a:pPr>
            <a:r>
              <a:rPr lang="en-US" altLang="en-US" sz="1800" dirty="0" err="1"/>
              <a:t>MyClass</a:t>
            </a:r>
            <a:r>
              <a:rPr lang="en-US" altLang="en-US" sz="1800" dirty="0"/>
              <a:t> object = new </a:t>
            </a:r>
            <a:r>
              <a:rPr lang="en-US" altLang="en-US" sz="1800" dirty="0" err="1"/>
              <a:t>MyClass</a:t>
            </a:r>
            <a:r>
              <a:rPr lang="en-US" altLang="en-US" sz="1800" dirty="0"/>
              <a:t>();</a:t>
            </a:r>
          </a:p>
        </p:txBody>
      </p:sp>
    </p:spTree>
    <p:extLst>
      <p:ext uri="{BB962C8B-B14F-4D97-AF65-F5344CB8AC3E}">
        <p14:creationId xmlns:p14="http://schemas.microsoft.com/office/powerpoint/2010/main" val="2280878291"/>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a:lstStyle/>
          <a:p>
            <a:pPr eaLnBrk="1" hangingPunct="1">
              <a:defRPr/>
            </a:pPr>
            <a:r>
              <a:rPr lang="en-US" altLang="en-US" dirty="0"/>
              <a:t>Classes and Objects – Inner Classes</a:t>
            </a:r>
            <a:br>
              <a:rPr lang="en-US" dirty="0">
                <a:solidFill>
                  <a:srgbClr val="7F7F7F"/>
                </a:solidFill>
                <a:sym typeface="Gotham Book"/>
              </a:rPr>
            </a:br>
            <a:endParaRPr lang="en-US" dirty="0">
              <a:solidFill>
                <a:srgbClr val="7F7F7F"/>
              </a:solidFill>
            </a:endParaRPr>
          </a:p>
        </p:txBody>
      </p:sp>
      <p:sp>
        <p:nvSpPr>
          <p:cNvPr id="25603" name="Rectangle 2"/>
          <p:cNvSpPr>
            <a:spLocks noGrp="1" noChangeArrowheads="1"/>
          </p:cNvSpPr>
          <p:nvPr>
            <p:ph idx="1"/>
          </p:nvPr>
        </p:nvSpPr>
        <p:spPr>
          <a:xfrm>
            <a:off x="571501" y="3099957"/>
            <a:ext cx="9334500" cy="3023754"/>
          </a:xfrm>
        </p:spPr>
        <p:txBody>
          <a:bodyPr/>
          <a:lstStyle/>
          <a:p>
            <a:r>
              <a:rPr lang="en-US" altLang="en-US" dirty="0"/>
              <a:t>S</a:t>
            </a:r>
            <a:r>
              <a:rPr lang="en-US" altLang="en-US" i="1" dirty="0"/>
              <a:t>tatic nested classes</a:t>
            </a:r>
            <a:r>
              <a:rPr lang="en-US" altLang="en-US" dirty="0"/>
              <a:t>: </a:t>
            </a:r>
          </a:p>
          <a:p>
            <a:pPr lvl="1"/>
            <a:r>
              <a:rPr lang="en-US" altLang="en-US" dirty="0"/>
              <a:t>Nested classes that are declared static</a:t>
            </a:r>
          </a:p>
          <a:p>
            <a:pPr lvl="1"/>
            <a:r>
              <a:rPr lang="en-US" altLang="en-US" dirty="0" err="1"/>
              <a:t>OuterClass.StaticNestedClass</a:t>
            </a:r>
            <a:r>
              <a:rPr lang="en-US" altLang="en-US" dirty="0"/>
              <a:t> </a:t>
            </a:r>
            <a:r>
              <a:rPr lang="en-US" altLang="en-US" dirty="0" err="1"/>
              <a:t>nestedObject</a:t>
            </a:r>
            <a:r>
              <a:rPr lang="en-US" altLang="en-US" dirty="0"/>
              <a:t> = new </a:t>
            </a:r>
            <a:r>
              <a:rPr lang="en-US" altLang="en-US" dirty="0" err="1"/>
              <a:t>OuterClass.StaticNestedClass</a:t>
            </a:r>
            <a:r>
              <a:rPr lang="en-US" altLang="en-US" dirty="0"/>
              <a:t>();</a:t>
            </a:r>
          </a:p>
          <a:p>
            <a:r>
              <a:rPr lang="en-US" altLang="en-US" i="1" dirty="0"/>
              <a:t>Inner classes:</a:t>
            </a:r>
            <a:r>
              <a:rPr lang="en-US" altLang="en-US" dirty="0"/>
              <a:t> </a:t>
            </a:r>
          </a:p>
          <a:p>
            <a:pPr lvl="1"/>
            <a:r>
              <a:rPr lang="en-US" altLang="en-US" dirty="0"/>
              <a:t>Non-static nested classes</a:t>
            </a:r>
          </a:p>
          <a:p>
            <a:pPr lvl="1"/>
            <a:r>
              <a:rPr lang="en-US" altLang="en-US" dirty="0" err="1"/>
              <a:t>OuterClass.InnerClass</a:t>
            </a:r>
            <a:r>
              <a:rPr lang="en-US" altLang="en-US" dirty="0"/>
              <a:t> </a:t>
            </a:r>
            <a:r>
              <a:rPr lang="en-US" altLang="en-US" dirty="0" err="1"/>
              <a:t>innerObject</a:t>
            </a:r>
            <a:r>
              <a:rPr lang="en-US" altLang="en-US" dirty="0"/>
              <a:t> = </a:t>
            </a:r>
            <a:r>
              <a:rPr lang="en-US" altLang="en-US" dirty="0" err="1"/>
              <a:t>outerObject.new</a:t>
            </a:r>
            <a:r>
              <a:rPr lang="en-US" altLang="en-US" dirty="0"/>
              <a:t> </a:t>
            </a:r>
            <a:r>
              <a:rPr lang="en-US" altLang="en-US" dirty="0" err="1"/>
              <a:t>InnerClass</a:t>
            </a:r>
            <a:r>
              <a:rPr lang="en-US" altLang="en-US" dirty="0"/>
              <a:t>();</a:t>
            </a:r>
          </a:p>
        </p:txBody>
      </p:sp>
      <p:sp>
        <p:nvSpPr>
          <p:cNvPr id="25605" name="TextBox 5"/>
          <p:cNvSpPr txBox="1">
            <a:spLocks noChangeArrowheads="1"/>
          </p:cNvSpPr>
          <p:nvPr/>
        </p:nvSpPr>
        <p:spPr bwMode="auto">
          <a:xfrm>
            <a:off x="571500" y="1148063"/>
            <a:ext cx="8440738" cy="1754187"/>
          </a:xfrm>
          <a:prstGeom prst="rect">
            <a:avLst/>
          </a:prstGeom>
          <a:solidFill>
            <a:schemeClr val="bg1">
              <a:lumMod val="85000"/>
            </a:schemeClr>
          </a:solidFill>
          <a:ln>
            <a:noFill/>
          </a:ln>
          <a:extLst/>
        </p:spPr>
        <p:txBody>
          <a:bodyPr>
            <a:spAutoFit/>
          </a:bodyPr>
          <a:lstStyle>
            <a:lvl1pPr eaLnBrk="0" hangingPunct="0">
              <a:lnSpc>
                <a:spcPct val="90000"/>
              </a:lnSpc>
              <a:spcBef>
                <a:spcPct val="40000"/>
              </a:spcBef>
              <a:buClr>
                <a:schemeClr val="tx2"/>
              </a:buClr>
              <a:buChar char="•"/>
              <a:defRPr sz="2000">
                <a:solidFill>
                  <a:schemeClr val="tx1"/>
                </a:solidFill>
                <a:latin typeface="Arial" pitchFamily="34" charset="0"/>
              </a:defRPr>
            </a:lvl1pPr>
            <a:lvl2pPr marL="742950" indent="-285750" eaLnBrk="0" hangingPunct="0">
              <a:lnSpc>
                <a:spcPct val="90000"/>
              </a:lnSpc>
              <a:spcBef>
                <a:spcPct val="40000"/>
              </a:spcBef>
              <a:buClr>
                <a:schemeClr val="tx2"/>
              </a:buClr>
              <a:buFont typeface="Arial" pitchFamily="34" charset="0"/>
              <a:buChar char="–"/>
              <a:defRPr>
                <a:solidFill>
                  <a:schemeClr val="tx1"/>
                </a:solidFill>
                <a:latin typeface="Arial" pitchFamily="34" charset="0"/>
              </a:defRPr>
            </a:lvl2pPr>
            <a:lvl3pPr marL="1143000" indent="-228600" eaLnBrk="0" hangingPunct="0">
              <a:lnSpc>
                <a:spcPct val="90000"/>
              </a:lnSpc>
              <a:spcBef>
                <a:spcPct val="40000"/>
              </a:spcBef>
              <a:buClr>
                <a:schemeClr val="tx2"/>
              </a:buClr>
              <a:buChar char="•"/>
              <a:defRPr sz="1600">
                <a:solidFill>
                  <a:schemeClr val="tx1"/>
                </a:solidFill>
                <a:latin typeface="Arial" pitchFamily="34" charset="0"/>
              </a:defRPr>
            </a:lvl3pPr>
            <a:lvl4pPr marL="1600200" indent="-228600" eaLnBrk="0" hangingPunct="0">
              <a:lnSpc>
                <a:spcPct val="90000"/>
              </a:lnSpc>
              <a:spcBef>
                <a:spcPct val="40000"/>
              </a:spcBef>
              <a:buClr>
                <a:schemeClr val="tx2"/>
              </a:buClr>
              <a:buFont typeface="Arial" pitchFamily="34" charset="0"/>
              <a:buChar char="–"/>
              <a:defRPr sz="1600">
                <a:solidFill>
                  <a:schemeClr val="tx1"/>
                </a:solidFill>
                <a:latin typeface="Arial" pitchFamily="34" charset="0"/>
              </a:defRPr>
            </a:lvl4pPr>
            <a:lvl5pPr marL="2057400" indent="-228600" eaLnBrk="0" hangingPunct="0">
              <a:lnSpc>
                <a:spcPct val="90000"/>
              </a:lnSpc>
              <a:spcBef>
                <a:spcPct val="40000"/>
              </a:spcBef>
              <a:buClr>
                <a:schemeClr val="tx2"/>
              </a:buClr>
              <a:buFont typeface="Arial" pitchFamily="34" charset="0"/>
              <a:buChar char="»"/>
              <a:defRPr sz="1600">
                <a:solidFill>
                  <a:schemeClr val="tx1"/>
                </a:solidFill>
                <a:latin typeface="Arial" pitchFamily="34" charset="0"/>
              </a:defRPr>
            </a:lvl5pPr>
            <a:lvl6pPr marL="25146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6pPr>
            <a:lvl7pPr marL="29718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7pPr>
            <a:lvl8pPr marL="34290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8pPr>
            <a:lvl9pPr marL="38862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9pPr>
          </a:lstStyle>
          <a:p>
            <a:pPr eaLnBrk="1" hangingPunct="1">
              <a:lnSpc>
                <a:spcPct val="100000"/>
              </a:lnSpc>
              <a:spcBef>
                <a:spcPct val="0"/>
              </a:spcBef>
              <a:buClrTx/>
              <a:buFontTx/>
              <a:buNone/>
            </a:pPr>
            <a:r>
              <a:rPr lang="en-US" altLang="en-US" sz="1800" dirty="0"/>
              <a:t>class </a:t>
            </a:r>
            <a:r>
              <a:rPr lang="en-US" altLang="en-US" sz="1800" dirty="0" err="1"/>
              <a:t>OuterClass</a:t>
            </a:r>
            <a:r>
              <a:rPr lang="en-US" altLang="en-US" sz="1800" dirty="0"/>
              <a:t> {</a:t>
            </a:r>
          </a:p>
          <a:p>
            <a:pPr eaLnBrk="1" hangingPunct="1">
              <a:lnSpc>
                <a:spcPct val="100000"/>
              </a:lnSpc>
              <a:spcBef>
                <a:spcPct val="0"/>
              </a:spcBef>
              <a:buClrTx/>
              <a:buFontTx/>
              <a:buNone/>
            </a:pPr>
            <a:r>
              <a:rPr lang="en-US" altLang="en-US" sz="1800" dirty="0"/>
              <a:t>    ...</a:t>
            </a:r>
          </a:p>
          <a:p>
            <a:pPr eaLnBrk="1" hangingPunct="1">
              <a:lnSpc>
                <a:spcPct val="100000"/>
              </a:lnSpc>
              <a:spcBef>
                <a:spcPct val="0"/>
              </a:spcBef>
              <a:buClrTx/>
              <a:buFontTx/>
              <a:buNone/>
            </a:pPr>
            <a:r>
              <a:rPr lang="en-US" altLang="en-US" sz="1800" dirty="0"/>
              <a:t>    class </a:t>
            </a:r>
            <a:r>
              <a:rPr lang="en-US" altLang="en-US" sz="1800" dirty="0" err="1"/>
              <a:t>NestedClass</a:t>
            </a:r>
            <a:r>
              <a:rPr lang="en-US" altLang="en-US" sz="1800" dirty="0"/>
              <a:t> {</a:t>
            </a:r>
          </a:p>
          <a:p>
            <a:pPr eaLnBrk="1" hangingPunct="1">
              <a:lnSpc>
                <a:spcPct val="100000"/>
              </a:lnSpc>
              <a:spcBef>
                <a:spcPct val="0"/>
              </a:spcBef>
              <a:buClrTx/>
              <a:buFontTx/>
              <a:buNone/>
            </a:pPr>
            <a:r>
              <a:rPr lang="en-US" altLang="en-US" sz="1800" dirty="0"/>
              <a:t>        ...</a:t>
            </a:r>
          </a:p>
          <a:p>
            <a:pPr eaLnBrk="1" hangingPunct="1">
              <a:lnSpc>
                <a:spcPct val="100000"/>
              </a:lnSpc>
              <a:spcBef>
                <a:spcPct val="0"/>
              </a:spcBef>
              <a:buClrTx/>
              <a:buFontTx/>
              <a:buNone/>
            </a:pPr>
            <a:r>
              <a:rPr lang="en-US" altLang="en-US" sz="1800" dirty="0"/>
              <a:t>    }</a:t>
            </a:r>
          </a:p>
          <a:p>
            <a:pPr eaLnBrk="1" hangingPunct="1">
              <a:lnSpc>
                <a:spcPct val="100000"/>
              </a:lnSpc>
              <a:spcBef>
                <a:spcPct val="0"/>
              </a:spcBef>
              <a:buClrTx/>
              <a:buFontTx/>
              <a:buNone/>
            </a:pPr>
            <a:r>
              <a:rPr lang="en-US" altLang="en-US" sz="1800" dirty="0"/>
              <a:t>}</a:t>
            </a:r>
          </a:p>
        </p:txBody>
      </p:sp>
    </p:spTree>
    <p:extLst>
      <p:ext uri="{BB962C8B-B14F-4D97-AF65-F5344CB8AC3E}">
        <p14:creationId xmlns:p14="http://schemas.microsoft.com/office/powerpoint/2010/main" val="3190298958"/>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Course Objectives</a:t>
            </a:r>
          </a:p>
        </p:txBody>
      </p:sp>
      <p:sp>
        <p:nvSpPr>
          <p:cNvPr id="7171" name="Content Placeholder 2"/>
          <p:cNvSpPr>
            <a:spLocks noGrp="1"/>
          </p:cNvSpPr>
          <p:nvPr>
            <p:ph idx="1"/>
          </p:nvPr>
        </p:nvSpPr>
        <p:spPr>
          <a:xfrm>
            <a:off x="571500" y="1714501"/>
            <a:ext cx="10816935" cy="4267729"/>
          </a:xfrm>
        </p:spPr>
        <p:txBody>
          <a:bodyPr/>
          <a:lstStyle/>
          <a:p>
            <a:r>
              <a:rPr lang="en-US" altLang="en-US" dirty="0"/>
              <a:t>At the end of the course, you will have acquired sufficient knowledge to:</a:t>
            </a:r>
          </a:p>
          <a:p>
            <a:pPr lvl="1"/>
            <a:r>
              <a:rPr lang="en-US" dirty="0"/>
              <a:t>Confidently write java code</a:t>
            </a:r>
          </a:p>
          <a:p>
            <a:pPr lvl="1"/>
            <a:r>
              <a:rPr lang="en-US" dirty="0"/>
              <a:t>Understand the components that make up a class in java</a:t>
            </a:r>
          </a:p>
          <a:p>
            <a:pPr lvl="1"/>
            <a:r>
              <a:rPr lang="en-US" dirty="0"/>
              <a:t> Get to know and use some basic libraries in java.</a:t>
            </a:r>
          </a:p>
          <a:p>
            <a:pPr lvl="2"/>
            <a:r>
              <a:rPr lang="en-US" dirty="0"/>
              <a:t>How to sue List, Set, Map ....</a:t>
            </a:r>
          </a:p>
        </p:txBody>
      </p:sp>
    </p:spTree>
    <p:extLst>
      <p:ext uri="{BB962C8B-B14F-4D97-AF65-F5344CB8AC3E}">
        <p14:creationId xmlns:p14="http://schemas.microsoft.com/office/powerpoint/2010/main" val="4147930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a:lstStyle/>
          <a:p>
            <a:pPr eaLnBrk="1" hangingPunct="1">
              <a:defRPr/>
            </a:pPr>
            <a:r>
              <a:rPr lang="en-US" altLang="en-US" dirty="0"/>
              <a:t>Classes and Objects – Local Classes</a:t>
            </a:r>
            <a:br>
              <a:rPr lang="en-US" dirty="0">
                <a:solidFill>
                  <a:srgbClr val="7F7F7F"/>
                </a:solidFill>
                <a:sym typeface="Gotham Book"/>
              </a:rPr>
            </a:br>
            <a:endParaRPr lang="en-US" dirty="0">
              <a:solidFill>
                <a:srgbClr val="7F7F7F"/>
              </a:solidFill>
            </a:endParaRPr>
          </a:p>
        </p:txBody>
      </p:sp>
      <p:sp>
        <p:nvSpPr>
          <p:cNvPr id="26627" name="Rectangle 2"/>
          <p:cNvSpPr>
            <a:spLocks noGrp="1" noChangeArrowheads="1"/>
          </p:cNvSpPr>
          <p:nvPr>
            <p:ph idx="1"/>
          </p:nvPr>
        </p:nvSpPr>
        <p:spPr/>
        <p:txBody>
          <a:bodyPr/>
          <a:lstStyle/>
          <a:p>
            <a:r>
              <a:rPr lang="en-US" altLang="en-US" dirty="0"/>
              <a:t>You can define a local class inside any block: a method body, a for loop, or an if clause.</a:t>
            </a:r>
          </a:p>
          <a:p>
            <a:r>
              <a:rPr lang="en-US" altLang="en-US" dirty="0"/>
              <a:t>Local class is similar to nested class. Use nested class if you want to make the type more widely available, and you don't require access to local variables or method parameters.</a:t>
            </a:r>
          </a:p>
        </p:txBody>
      </p:sp>
    </p:spTree>
    <p:extLst>
      <p:ext uri="{BB962C8B-B14F-4D97-AF65-F5344CB8AC3E}">
        <p14:creationId xmlns:p14="http://schemas.microsoft.com/office/powerpoint/2010/main" val="121130877"/>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a:lstStyle/>
          <a:p>
            <a:pPr eaLnBrk="1" hangingPunct="1">
              <a:defRPr/>
            </a:pPr>
            <a:r>
              <a:rPr lang="en-US" altLang="en-US" dirty="0"/>
              <a:t>Classes and Objects – Anonymous Classes</a:t>
            </a:r>
            <a:br>
              <a:rPr lang="en-US" dirty="0">
                <a:solidFill>
                  <a:srgbClr val="7F7F7F"/>
                </a:solidFill>
                <a:sym typeface="Gotham Book"/>
              </a:rPr>
            </a:br>
            <a:endParaRPr lang="en-US" dirty="0">
              <a:solidFill>
                <a:srgbClr val="7F7F7F"/>
              </a:solidFill>
            </a:endParaRPr>
          </a:p>
        </p:txBody>
      </p:sp>
      <p:sp>
        <p:nvSpPr>
          <p:cNvPr id="27651" name="Rectangle 2"/>
          <p:cNvSpPr>
            <a:spLocks noGrp="1" noChangeArrowheads="1"/>
          </p:cNvSpPr>
          <p:nvPr>
            <p:ph idx="1"/>
          </p:nvPr>
        </p:nvSpPr>
        <p:spPr>
          <a:xfrm>
            <a:off x="571500" y="1381992"/>
            <a:ext cx="10706099" cy="4267729"/>
          </a:xfrm>
        </p:spPr>
        <p:txBody>
          <a:bodyPr/>
          <a:lstStyle/>
          <a:p>
            <a:r>
              <a:rPr lang="en-US" altLang="en-US" dirty="0"/>
              <a:t>Anonymous classes enable you to declare and instantiate a class at the same time. They are like local classes except that they do not have a name. Use them if you need to use a local class only</a:t>
            </a:r>
          </a:p>
          <a:p>
            <a:r>
              <a:rPr lang="en-US" altLang="en-US" dirty="0"/>
              <a:t>An anonymous class cannot access local variables in its enclosing scope that are not declared as final or effectively final.</a:t>
            </a:r>
          </a:p>
        </p:txBody>
      </p:sp>
      <p:sp>
        <p:nvSpPr>
          <p:cNvPr id="27653" name="TextBox 5"/>
          <p:cNvSpPr txBox="1">
            <a:spLocks noChangeArrowheads="1"/>
          </p:cNvSpPr>
          <p:nvPr/>
        </p:nvSpPr>
        <p:spPr bwMode="auto">
          <a:xfrm>
            <a:off x="744825" y="3391165"/>
            <a:ext cx="9701501" cy="2862322"/>
          </a:xfrm>
          <a:prstGeom prst="rect">
            <a:avLst/>
          </a:prstGeom>
          <a:solidFill>
            <a:schemeClr val="bg1">
              <a:lumMod val="85000"/>
            </a:schemeClr>
          </a:solidFill>
          <a:ln>
            <a:noFill/>
          </a:ln>
          <a:extLst/>
        </p:spPr>
        <p:txBody>
          <a:bodyPr wrap="square">
            <a:spAutoFit/>
          </a:bodyPr>
          <a:lstStyle>
            <a:lvl1pPr eaLnBrk="0" hangingPunct="0">
              <a:lnSpc>
                <a:spcPct val="90000"/>
              </a:lnSpc>
              <a:spcBef>
                <a:spcPct val="40000"/>
              </a:spcBef>
              <a:buClr>
                <a:schemeClr val="tx2"/>
              </a:buClr>
              <a:buChar char="•"/>
              <a:defRPr sz="2000">
                <a:solidFill>
                  <a:schemeClr val="tx1"/>
                </a:solidFill>
                <a:latin typeface="Arial" pitchFamily="34" charset="0"/>
              </a:defRPr>
            </a:lvl1pPr>
            <a:lvl2pPr marL="742950" indent="-285750" eaLnBrk="0" hangingPunct="0">
              <a:lnSpc>
                <a:spcPct val="90000"/>
              </a:lnSpc>
              <a:spcBef>
                <a:spcPct val="40000"/>
              </a:spcBef>
              <a:buClr>
                <a:schemeClr val="tx2"/>
              </a:buClr>
              <a:buFont typeface="Arial" pitchFamily="34" charset="0"/>
              <a:buChar char="–"/>
              <a:defRPr>
                <a:solidFill>
                  <a:schemeClr val="tx1"/>
                </a:solidFill>
                <a:latin typeface="Arial" pitchFamily="34" charset="0"/>
              </a:defRPr>
            </a:lvl2pPr>
            <a:lvl3pPr marL="1143000" indent="-228600" eaLnBrk="0" hangingPunct="0">
              <a:lnSpc>
                <a:spcPct val="90000"/>
              </a:lnSpc>
              <a:spcBef>
                <a:spcPct val="40000"/>
              </a:spcBef>
              <a:buClr>
                <a:schemeClr val="tx2"/>
              </a:buClr>
              <a:buChar char="•"/>
              <a:defRPr sz="1600">
                <a:solidFill>
                  <a:schemeClr val="tx1"/>
                </a:solidFill>
                <a:latin typeface="Arial" pitchFamily="34" charset="0"/>
              </a:defRPr>
            </a:lvl3pPr>
            <a:lvl4pPr marL="1600200" indent="-228600" eaLnBrk="0" hangingPunct="0">
              <a:lnSpc>
                <a:spcPct val="90000"/>
              </a:lnSpc>
              <a:spcBef>
                <a:spcPct val="40000"/>
              </a:spcBef>
              <a:buClr>
                <a:schemeClr val="tx2"/>
              </a:buClr>
              <a:buFont typeface="Arial" pitchFamily="34" charset="0"/>
              <a:buChar char="–"/>
              <a:defRPr sz="1600">
                <a:solidFill>
                  <a:schemeClr val="tx1"/>
                </a:solidFill>
                <a:latin typeface="Arial" pitchFamily="34" charset="0"/>
              </a:defRPr>
            </a:lvl4pPr>
            <a:lvl5pPr marL="2057400" indent="-228600" eaLnBrk="0" hangingPunct="0">
              <a:lnSpc>
                <a:spcPct val="90000"/>
              </a:lnSpc>
              <a:spcBef>
                <a:spcPct val="40000"/>
              </a:spcBef>
              <a:buClr>
                <a:schemeClr val="tx2"/>
              </a:buClr>
              <a:buFont typeface="Arial" pitchFamily="34" charset="0"/>
              <a:buChar char="»"/>
              <a:defRPr sz="1600">
                <a:solidFill>
                  <a:schemeClr val="tx1"/>
                </a:solidFill>
                <a:latin typeface="Arial" pitchFamily="34" charset="0"/>
              </a:defRPr>
            </a:lvl5pPr>
            <a:lvl6pPr marL="25146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6pPr>
            <a:lvl7pPr marL="29718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7pPr>
            <a:lvl8pPr marL="34290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8pPr>
            <a:lvl9pPr marL="38862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9pPr>
          </a:lstStyle>
          <a:p>
            <a:pPr eaLnBrk="1" hangingPunct="1">
              <a:lnSpc>
                <a:spcPct val="100000"/>
              </a:lnSpc>
              <a:spcBef>
                <a:spcPct val="0"/>
              </a:spcBef>
              <a:buClrTx/>
              <a:buFontTx/>
              <a:buNone/>
            </a:pPr>
            <a:r>
              <a:rPr lang="en-US" altLang="en-US" sz="1800" dirty="0"/>
              <a:t>HelloWorld </a:t>
            </a:r>
            <a:r>
              <a:rPr lang="en-US" altLang="en-US" sz="1800" dirty="0" err="1"/>
              <a:t>frenchGreeting</a:t>
            </a:r>
            <a:r>
              <a:rPr lang="en-US" altLang="en-US" sz="1800" dirty="0"/>
              <a:t> = new HelloWorld() { // HelloWorld is an interface</a:t>
            </a:r>
          </a:p>
          <a:p>
            <a:pPr eaLnBrk="1" hangingPunct="1">
              <a:lnSpc>
                <a:spcPct val="100000"/>
              </a:lnSpc>
              <a:spcBef>
                <a:spcPct val="0"/>
              </a:spcBef>
              <a:buClrTx/>
              <a:buFontTx/>
              <a:buNone/>
            </a:pPr>
            <a:r>
              <a:rPr lang="en-US" altLang="en-US" sz="1800" dirty="0"/>
              <a:t>            String name = "tout le monde";</a:t>
            </a:r>
          </a:p>
          <a:p>
            <a:pPr eaLnBrk="1" hangingPunct="1">
              <a:lnSpc>
                <a:spcPct val="100000"/>
              </a:lnSpc>
              <a:spcBef>
                <a:spcPct val="0"/>
              </a:spcBef>
              <a:buClrTx/>
              <a:buFontTx/>
              <a:buNone/>
            </a:pPr>
            <a:r>
              <a:rPr lang="en-US" altLang="en-US" sz="1800" dirty="0"/>
              <a:t>            public void greet() {</a:t>
            </a:r>
          </a:p>
          <a:p>
            <a:pPr eaLnBrk="1" hangingPunct="1">
              <a:lnSpc>
                <a:spcPct val="100000"/>
              </a:lnSpc>
              <a:spcBef>
                <a:spcPct val="0"/>
              </a:spcBef>
              <a:buClrTx/>
              <a:buFontTx/>
              <a:buNone/>
            </a:pPr>
            <a:r>
              <a:rPr lang="en-US" altLang="en-US" sz="1800" dirty="0"/>
              <a:t>                </a:t>
            </a:r>
            <a:r>
              <a:rPr lang="en-US" altLang="en-US" sz="1800" dirty="0" err="1"/>
              <a:t>greetSomeone</a:t>
            </a:r>
            <a:r>
              <a:rPr lang="en-US" altLang="en-US" sz="1800" dirty="0"/>
              <a:t>("tout le monde");</a:t>
            </a:r>
          </a:p>
          <a:p>
            <a:pPr eaLnBrk="1" hangingPunct="1">
              <a:lnSpc>
                <a:spcPct val="100000"/>
              </a:lnSpc>
              <a:spcBef>
                <a:spcPct val="0"/>
              </a:spcBef>
              <a:buClrTx/>
              <a:buFontTx/>
              <a:buNone/>
            </a:pPr>
            <a:r>
              <a:rPr lang="en-US" altLang="en-US" sz="1800" dirty="0"/>
              <a:t>            }</a:t>
            </a:r>
          </a:p>
          <a:p>
            <a:pPr eaLnBrk="1" hangingPunct="1">
              <a:lnSpc>
                <a:spcPct val="100000"/>
              </a:lnSpc>
              <a:spcBef>
                <a:spcPct val="0"/>
              </a:spcBef>
              <a:buClrTx/>
              <a:buFontTx/>
              <a:buNone/>
            </a:pPr>
            <a:r>
              <a:rPr lang="en-US" altLang="en-US" sz="1800" dirty="0"/>
              <a:t>            public void </a:t>
            </a:r>
            <a:r>
              <a:rPr lang="en-US" altLang="en-US" sz="1800" dirty="0" err="1"/>
              <a:t>greetSomeone</a:t>
            </a:r>
            <a:r>
              <a:rPr lang="en-US" altLang="en-US" sz="1800" dirty="0"/>
              <a:t>(String someone) {</a:t>
            </a:r>
          </a:p>
          <a:p>
            <a:pPr eaLnBrk="1" hangingPunct="1">
              <a:lnSpc>
                <a:spcPct val="100000"/>
              </a:lnSpc>
              <a:spcBef>
                <a:spcPct val="0"/>
              </a:spcBef>
              <a:buClrTx/>
              <a:buFontTx/>
              <a:buNone/>
            </a:pPr>
            <a:r>
              <a:rPr lang="en-US" altLang="en-US" sz="1800" dirty="0"/>
              <a:t>                name = someone;</a:t>
            </a:r>
          </a:p>
          <a:p>
            <a:pPr eaLnBrk="1" hangingPunct="1">
              <a:lnSpc>
                <a:spcPct val="100000"/>
              </a:lnSpc>
              <a:spcBef>
                <a:spcPct val="0"/>
              </a:spcBef>
              <a:buClrTx/>
              <a:buFontTx/>
              <a:buNone/>
            </a:pPr>
            <a:r>
              <a:rPr lang="en-US" altLang="en-US" sz="1800" dirty="0"/>
              <a:t>                </a:t>
            </a:r>
            <a:r>
              <a:rPr lang="en-US" altLang="en-US" sz="1800" dirty="0" err="1"/>
              <a:t>System.out.println</a:t>
            </a:r>
            <a:r>
              <a:rPr lang="en-US" altLang="en-US" sz="1800" dirty="0"/>
              <a:t>("Salut " + name);</a:t>
            </a:r>
          </a:p>
          <a:p>
            <a:pPr eaLnBrk="1" hangingPunct="1">
              <a:lnSpc>
                <a:spcPct val="100000"/>
              </a:lnSpc>
              <a:spcBef>
                <a:spcPct val="0"/>
              </a:spcBef>
              <a:buClrTx/>
              <a:buFontTx/>
              <a:buNone/>
            </a:pPr>
            <a:r>
              <a:rPr lang="en-US" altLang="en-US" sz="1800" dirty="0"/>
              <a:t>            }</a:t>
            </a:r>
          </a:p>
          <a:p>
            <a:pPr eaLnBrk="1" hangingPunct="1">
              <a:lnSpc>
                <a:spcPct val="100000"/>
              </a:lnSpc>
              <a:spcBef>
                <a:spcPct val="0"/>
              </a:spcBef>
              <a:buClrTx/>
              <a:buFontTx/>
              <a:buNone/>
            </a:pPr>
            <a:r>
              <a:rPr lang="en-US" altLang="en-US" sz="1800" dirty="0"/>
              <a:t>        };</a:t>
            </a:r>
          </a:p>
        </p:txBody>
      </p:sp>
    </p:spTree>
    <p:extLst>
      <p:ext uri="{BB962C8B-B14F-4D97-AF65-F5344CB8AC3E}">
        <p14:creationId xmlns:p14="http://schemas.microsoft.com/office/powerpoint/2010/main" val="3557691118"/>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a:lstStyle/>
          <a:p>
            <a:pPr eaLnBrk="1" hangingPunct="1">
              <a:defRPr/>
            </a:pPr>
            <a:r>
              <a:rPr lang="en-US" altLang="en-US" dirty="0"/>
              <a:t>Classes and Objects – Interface</a:t>
            </a:r>
            <a:endParaRPr lang="en-US" dirty="0">
              <a:solidFill>
                <a:srgbClr val="7F7F7F"/>
              </a:solidFill>
            </a:endParaRPr>
          </a:p>
        </p:txBody>
      </p:sp>
      <p:sp>
        <p:nvSpPr>
          <p:cNvPr id="34819" name="Rectangle 2"/>
          <p:cNvSpPr>
            <a:spLocks noGrp="1" noChangeArrowheads="1"/>
          </p:cNvSpPr>
          <p:nvPr>
            <p:ph idx="1"/>
          </p:nvPr>
        </p:nvSpPr>
        <p:spPr/>
        <p:txBody>
          <a:bodyPr/>
          <a:lstStyle/>
          <a:p>
            <a:r>
              <a:rPr lang="en-US" altLang="en-US" i="1" dirty="0"/>
              <a:t>Interfaces</a:t>
            </a:r>
            <a:r>
              <a:rPr lang="en-US" altLang="en-US" dirty="0"/>
              <a:t> are contracts</a:t>
            </a:r>
          </a:p>
          <a:p>
            <a:r>
              <a:rPr lang="en-US" altLang="en-US" dirty="0"/>
              <a:t>An </a:t>
            </a:r>
            <a:r>
              <a:rPr lang="en-US" altLang="en-US" i="1" dirty="0"/>
              <a:t>interface</a:t>
            </a:r>
            <a:r>
              <a:rPr lang="en-US" altLang="en-US" dirty="0"/>
              <a:t> is a reference type, similar to a class, that can contain </a:t>
            </a:r>
            <a:r>
              <a:rPr lang="en-US" altLang="en-US" i="1" dirty="0"/>
              <a:t>only</a:t>
            </a:r>
            <a:r>
              <a:rPr lang="en-US" altLang="en-US" dirty="0"/>
              <a:t> constants, method signatures, default methods, static methods, and nested types.</a:t>
            </a:r>
          </a:p>
          <a:p>
            <a:r>
              <a:rPr lang="en-US" altLang="en-US" dirty="0"/>
              <a:t>An interface can extend any number of interfaces.</a:t>
            </a:r>
          </a:p>
        </p:txBody>
      </p:sp>
      <p:sp>
        <p:nvSpPr>
          <p:cNvPr id="5" name="TextBox 1"/>
          <p:cNvSpPr txBox="1">
            <a:spLocks noChangeArrowheads="1"/>
          </p:cNvSpPr>
          <p:nvPr/>
        </p:nvSpPr>
        <p:spPr bwMode="auto">
          <a:xfrm>
            <a:off x="740785" y="3976013"/>
            <a:ext cx="8440738" cy="1200150"/>
          </a:xfrm>
          <a:prstGeom prst="rect">
            <a:avLst/>
          </a:prstGeom>
          <a:solidFill>
            <a:schemeClr val="bg1">
              <a:lumMod val="85000"/>
            </a:schemeClr>
          </a:solidFill>
          <a:ln>
            <a:noFill/>
          </a:ln>
          <a:extLst/>
        </p:spPr>
        <p:txBody>
          <a:bodyPr>
            <a:spAutoFit/>
          </a:bodyPr>
          <a:lstStyle>
            <a:lvl1pPr eaLnBrk="0" hangingPunct="0">
              <a:lnSpc>
                <a:spcPct val="90000"/>
              </a:lnSpc>
              <a:spcBef>
                <a:spcPct val="40000"/>
              </a:spcBef>
              <a:buClr>
                <a:schemeClr val="tx2"/>
              </a:buClr>
              <a:buChar char="•"/>
              <a:defRPr sz="2000">
                <a:solidFill>
                  <a:schemeClr val="tx1"/>
                </a:solidFill>
                <a:latin typeface="Arial" pitchFamily="34" charset="0"/>
              </a:defRPr>
            </a:lvl1pPr>
            <a:lvl2pPr eaLnBrk="0" hangingPunct="0">
              <a:lnSpc>
                <a:spcPct val="90000"/>
              </a:lnSpc>
              <a:spcBef>
                <a:spcPct val="40000"/>
              </a:spcBef>
              <a:buClr>
                <a:schemeClr val="tx2"/>
              </a:buClr>
              <a:buFont typeface="Arial" pitchFamily="34" charset="0"/>
              <a:buChar char="–"/>
              <a:defRPr>
                <a:solidFill>
                  <a:schemeClr val="tx1"/>
                </a:solidFill>
                <a:latin typeface="Arial" pitchFamily="34" charset="0"/>
              </a:defRPr>
            </a:lvl2pPr>
            <a:lvl3pPr marL="1143000" indent="-228600" eaLnBrk="0" hangingPunct="0">
              <a:lnSpc>
                <a:spcPct val="90000"/>
              </a:lnSpc>
              <a:spcBef>
                <a:spcPct val="40000"/>
              </a:spcBef>
              <a:buClr>
                <a:schemeClr val="tx2"/>
              </a:buClr>
              <a:buChar char="•"/>
              <a:defRPr sz="1600">
                <a:solidFill>
                  <a:schemeClr val="tx1"/>
                </a:solidFill>
                <a:latin typeface="Arial" pitchFamily="34" charset="0"/>
              </a:defRPr>
            </a:lvl3pPr>
            <a:lvl4pPr marL="1600200" indent="-228600" eaLnBrk="0" hangingPunct="0">
              <a:lnSpc>
                <a:spcPct val="90000"/>
              </a:lnSpc>
              <a:spcBef>
                <a:spcPct val="40000"/>
              </a:spcBef>
              <a:buClr>
                <a:schemeClr val="tx2"/>
              </a:buClr>
              <a:buFont typeface="Arial" pitchFamily="34" charset="0"/>
              <a:buChar char="–"/>
              <a:defRPr sz="1600">
                <a:solidFill>
                  <a:schemeClr val="tx1"/>
                </a:solidFill>
                <a:latin typeface="Arial" pitchFamily="34" charset="0"/>
              </a:defRPr>
            </a:lvl4pPr>
            <a:lvl5pPr marL="2057400" indent="-228600" eaLnBrk="0" hangingPunct="0">
              <a:lnSpc>
                <a:spcPct val="90000"/>
              </a:lnSpc>
              <a:spcBef>
                <a:spcPct val="40000"/>
              </a:spcBef>
              <a:buClr>
                <a:schemeClr val="tx2"/>
              </a:buClr>
              <a:buFont typeface="Arial" pitchFamily="34" charset="0"/>
              <a:buChar char="»"/>
              <a:defRPr sz="1600">
                <a:solidFill>
                  <a:schemeClr val="tx1"/>
                </a:solidFill>
                <a:latin typeface="Arial" pitchFamily="34" charset="0"/>
              </a:defRPr>
            </a:lvl5pPr>
            <a:lvl6pPr marL="25146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6pPr>
            <a:lvl7pPr marL="29718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7pPr>
            <a:lvl8pPr marL="34290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8pPr>
            <a:lvl9pPr marL="38862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9pPr>
          </a:lstStyle>
          <a:p>
            <a:pPr eaLnBrk="1" hangingPunct="1">
              <a:lnSpc>
                <a:spcPct val="100000"/>
              </a:lnSpc>
              <a:spcBef>
                <a:spcPct val="0"/>
              </a:spcBef>
              <a:buClrTx/>
              <a:buFontTx/>
              <a:buNone/>
            </a:pPr>
            <a:r>
              <a:rPr lang="en-US" altLang="en-US" sz="1800" dirty="0"/>
              <a:t>Modifier interface </a:t>
            </a:r>
            <a:r>
              <a:rPr lang="en-US" altLang="en-US" sz="1800" i="1" dirty="0" err="1"/>
              <a:t>MyInteface</a:t>
            </a:r>
            <a:r>
              <a:rPr lang="en-US" altLang="en-US" sz="1800" i="1" dirty="0"/>
              <a:t> extends [</a:t>
            </a:r>
            <a:r>
              <a:rPr lang="en-US" altLang="en-US" sz="1800" i="1" dirty="0" err="1"/>
              <a:t>YourInterfaces</a:t>
            </a:r>
            <a:r>
              <a:rPr lang="en-US" altLang="en-US" sz="1800" i="1" dirty="0"/>
              <a:t> ]</a:t>
            </a:r>
            <a:r>
              <a:rPr lang="en-US" altLang="en-US" sz="1800" dirty="0"/>
              <a:t> { </a:t>
            </a:r>
          </a:p>
          <a:p>
            <a:pPr lvl="1" eaLnBrk="1" hangingPunct="1">
              <a:lnSpc>
                <a:spcPct val="100000"/>
              </a:lnSpc>
              <a:spcBef>
                <a:spcPct val="0"/>
              </a:spcBef>
              <a:buClrTx/>
              <a:buFontTx/>
              <a:buNone/>
            </a:pPr>
            <a:endParaRPr lang="en-US" altLang="en-US" sz="1800" dirty="0"/>
          </a:p>
          <a:p>
            <a:pPr lvl="1" eaLnBrk="1" hangingPunct="1">
              <a:lnSpc>
                <a:spcPct val="100000"/>
              </a:lnSpc>
              <a:spcBef>
                <a:spcPct val="0"/>
              </a:spcBef>
              <a:buClrTx/>
              <a:buFontTx/>
              <a:buNone/>
            </a:pPr>
            <a:r>
              <a:rPr lang="en-US" altLang="en-US" sz="1800" dirty="0"/>
              <a:t>// method declarations</a:t>
            </a:r>
          </a:p>
          <a:p>
            <a:pPr eaLnBrk="1" hangingPunct="1">
              <a:lnSpc>
                <a:spcPct val="100000"/>
              </a:lnSpc>
              <a:spcBef>
                <a:spcPct val="0"/>
              </a:spcBef>
              <a:buClrTx/>
              <a:buFontTx/>
              <a:buNone/>
            </a:pPr>
            <a:r>
              <a:rPr lang="en-US" altLang="en-US" sz="1800" dirty="0"/>
              <a:t> }</a:t>
            </a:r>
          </a:p>
        </p:txBody>
      </p:sp>
    </p:spTree>
    <p:extLst>
      <p:ext uri="{BB962C8B-B14F-4D97-AF65-F5344CB8AC3E}">
        <p14:creationId xmlns:p14="http://schemas.microsoft.com/office/powerpoint/2010/main" val="3526732096"/>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a:lstStyle/>
          <a:p>
            <a:pPr eaLnBrk="1" hangingPunct="1">
              <a:defRPr/>
            </a:pPr>
            <a:r>
              <a:rPr lang="en-US" altLang="en-US" dirty="0"/>
              <a:t>Classes and Objects – Inheritance</a:t>
            </a:r>
            <a:endParaRPr lang="en-US" dirty="0">
              <a:solidFill>
                <a:srgbClr val="7F7F7F"/>
              </a:solidFill>
            </a:endParaRPr>
          </a:p>
        </p:txBody>
      </p:sp>
      <p:sp>
        <p:nvSpPr>
          <p:cNvPr id="35843" name="Rectangle 2"/>
          <p:cNvSpPr>
            <a:spLocks noGrp="1" noChangeArrowheads="1"/>
          </p:cNvSpPr>
          <p:nvPr>
            <p:ph idx="1"/>
          </p:nvPr>
        </p:nvSpPr>
        <p:spPr/>
        <p:txBody>
          <a:bodyPr>
            <a:normAutofit fontScale="92500"/>
          </a:bodyPr>
          <a:lstStyle/>
          <a:p>
            <a:r>
              <a:rPr lang="en-US" altLang="en-US"/>
              <a:t>In the Java language, classes can be </a:t>
            </a:r>
            <a:r>
              <a:rPr lang="en-US" altLang="en-US" i="1"/>
              <a:t>derived</a:t>
            </a:r>
            <a:r>
              <a:rPr lang="en-US" altLang="en-US"/>
              <a:t> from other classes, thereby </a:t>
            </a:r>
            <a:r>
              <a:rPr lang="en-US" altLang="en-US" i="1"/>
              <a:t>inheriting</a:t>
            </a:r>
            <a:r>
              <a:rPr lang="en-US" altLang="en-US"/>
              <a:t> fields and methods from those classes.</a:t>
            </a:r>
          </a:p>
          <a:p>
            <a:r>
              <a:rPr lang="en-US" altLang="en-US"/>
              <a:t>Overriding and Hiding Methods</a:t>
            </a:r>
          </a:p>
          <a:p>
            <a:pPr lvl="1"/>
            <a:r>
              <a:rPr lang="en-US" altLang="en-US"/>
              <a:t>An instance method in a subclass with the same signature (name, plus the number and the type of its parameters) and return type as an instance method in the superclass </a:t>
            </a:r>
            <a:r>
              <a:rPr lang="en-US" altLang="en-US" i="1"/>
              <a:t>overrides</a:t>
            </a:r>
            <a:r>
              <a:rPr lang="en-US" altLang="en-US"/>
              <a:t> the superclass's method.</a:t>
            </a:r>
          </a:p>
          <a:p>
            <a:pPr lvl="1"/>
            <a:r>
              <a:rPr lang="en-US" altLang="en-US"/>
              <a:t>If a subclass defines a static method with the same signature as a static method in the superclass, then the method in the subclass </a:t>
            </a:r>
            <a:r>
              <a:rPr lang="en-US" altLang="en-US" i="1"/>
              <a:t>hides</a:t>
            </a:r>
            <a:r>
              <a:rPr lang="en-US" altLang="en-US"/>
              <a:t> the one in the superclass.</a:t>
            </a:r>
          </a:p>
          <a:p>
            <a:pPr lvl="1"/>
            <a:r>
              <a:rPr lang="en-US" altLang="en-US"/>
              <a:t>The access specifier for an overriding method can allow more, but not less, access than the overridden method.</a:t>
            </a:r>
          </a:p>
          <a:p>
            <a:r>
              <a:rPr lang="en-US" altLang="en-US"/>
              <a:t>Overloading Methods: the same method name with different paramaters</a:t>
            </a:r>
          </a:p>
        </p:txBody>
      </p:sp>
    </p:spTree>
    <p:extLst>
      <p:ext uri="{BB962C8B-B14F-4D97-AF65-F5344CB8AC3E}">
        <p14:creationId xmlns:p14="http://schemas.microsoft.com/office/powerpoint/2010/main" val="3633673923"/>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a:lstStyle/>
          <a:p>
            <a:pPr eaLnBrk="1" hangingPunct="1">
              <a:defRPr/>
            </a:pPr>
            <a:r>
              <a:rPr lang="en-US" altLang="en-US" dirty="0"/>
              <a:t>Classes and Objects – Inheritance</a:t>
            </a:r>
            <a:endParaRPr lang="en-US" dirty="0">
              <a:solidFill>
                <a:srgbClr val="7F7F7F"/>
              </a:solidFill>
            </a:endParaRPr>
          </a:p>
        </p:txBody>
      </p:sp>
      <p:sp>
        <p:nvSpPr>
          <p:cNvPr id="36867" name="Rectangle 2"/>
          <p:cNvSpPr>
            <a:spLocks noGrp="1" noChangeArrowheads="1"/>
          </p:cNvSpPr>
          <p:nvPr>
            <p:ph idx="1"/>
          </p:nvPr>
        </p:nvSpPr>
        <p:spPr/>
        <p:txBody>
          <a:bodyPr/>
          <a:lstStyle/>
          <a:p>
            <a:r>
              <a:rPr lang="en-US" altLang="en-US"/>
              <a:t>Polymorphism</a:t>
            </a:r>
          </a:p>
          <a:p>
            <a:pPr lvl="1"/>
            <a:r>
              <a:rPr lang="en-US" altLang="en-US"/>
              <a:t>The dictionary definition of </a:t>
            </a:r>
            <a:r>
              <a:rPr lang="en-US" altLang="en-US" i="1"/>
              <a:t>polymorphism</a:t>
            </a:r>
            <a:r>
              <a:rPr lang="en-US" altLang="en-US"/>
              <a:t> refers to a principle in biology in which an organism or species can have many different forms or stages.</a:t>
            </a:r>
          </a:p>
          <a:p>
            <a:r>
              <a:rPr lang="en-US" altLang="en-US"/>
              <a:t>Using the Keyword super, this</a:t>
            </a:r>
          </a:p>
          <a:p>
            <a:r>
              <a:rPr lang="en-US" altLang="en-US"/>
              <a:t>Final Classes and Methods</a:t>
            </a:r>
          </a:p>
          <a:p>
            <a:r>
              <a:rPr lang="en-US" altLang="en-US"/>
              <a:t>Abstract Methods and Classes</a:t>
            </a:r>
          </a:p>
        </p:txBody>
      </p:sp>
    </p:spTree>
    <p:extLst>
      <p:ext uri="{BB962C8B-B14F-4D97-AF65-F5344CB8AC3E}">
        <p14:creationId xmlns:p14="http://schemas.microsoft.com/office/powerpoint/2010/main" val="2843474726"/>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a:lstStyle/>
          <a:p>
            <a:pPr eaLnBrk="1" hangingPunct="1">
              <a:defRPr/>
            </a:pPr>
            <a:r>
              <a:rPr lang="en-US" altLang="en-US" dirty="0"/>
              <a:t>Classes and Objects – Annotations</a:t>
            </a:r>
            <a:br>
              <a:rPr lang="en-US" dirty="0">
                <a:solidFill>
                  <a:srgbClr val="7F7F7F"/>
                </a:solidFill>
                <a:sym typeface="Gotham Book"/>
              </a:rPr>
            </a:br>
            <a:endParaRPr lang="en-US" dirty="0">
              <a:solidFill>
                <a:srgbClr val="7F7F7F"/>
              </a:solidFill>
            </a:endParaRPr>
          </a:p>
        </p:txBody>
      </p:sp>
      <p:sp>
        <p:nvSpPr>
          <p:cNvPr id="31747" name="Rectangle 2"/>
          <p:cNvSpPr>
            <a:spLocks noGrp="1" noChangeArrowheads="1"/>
          </p:cNvSpPr>
          <p:nvPr>
            <p:ph idx="1"/>
          </p:nvPr>
        </p:nvSpPr>
        <p:spPr/>
        <p:txBody>
          <a:bodyPr/>
          <a:lstStyle/>
          <a:p>
            <a:r>
              <a:rPr lang="en-US" altLang="en-US" i="1"/>
              <a:t>Annotations</a:t>
            </a:r>
            <a:r>
              <a:rPr lang="en-US" altLang="en-US"/>
              <a:t>, a form of metadata, provide data about a program that is not part of the program itself</a:t>
            </a:r>
          </a:p>
          <a:p>
            <a:r>
              <a:rPr lang="en-US" altLang="en-US"/>
              <a:t>Annotations have a number of uses, among them:</a:t>
            </a:r>
          </a:p>
          <a:p>
            <a:pPr lvl="1"/>
            <a:r>
              <a:rPr lang="en-US" altLang="en-US"/>
              <a:t>Information for the compiler </a:t>
            </a:r>
          </a:p>
          <a:p>
            <a:pPr lvl="1"/>
            <a:r>
              <a:rPr lang="en-US" altLang="en-US"/>
              <a:t>Compile-time and deployment-time processing </a:t>
            </a:r>
          </a:p>
          <a:p>
            <a:pPr lvl="1"/>
            <a:r>
              <a:rPr lang="en-US" altLang="en-US"/>
              <a:t>Runtime processing</a:t>
            </a:r>
          </a:p>
          <a:p>
            <a:pPr>
              <a:buClr>
                <a:srgbClr val="EE2525"/>
              </a:buClr>
            </a:pPr>
            <a:r>
              <a:rPr lang="en-US" altLang="en-US">
                <a:solidFill>
                  <a:srgbClr val="000000"/>
                </a:solidFill>
              </a:rPr>
              <a:t>Examples:</a:t>
            </a:r>
            <a:endParaRPr lang="en-US" altLang="en-US"/>
          </a:p>
        </p:txBody>
      </p:sp>
      <p:sp>
        <p:nvSpPr>
          <p:cNvPr id="31749" name="TextBox 5"/>
          <p:cNvSpPr txBox="1">
            <a:spLocks noChangeArrowheads="1"/>
          </p:cNvSpPr>
          <p:nvPr/>
        </p:nvSpPr>
        <p:spPr bwMode="auto">
          <a:xfrm>
            <a:off x="898813" y="4908406"/>
            <a:ext cx="8440738" cy="646112"/>
          </a:xfrm>
          <a:prstGeom prst="rect">
            <a:avLst/>
          </a:prstGeom>
          <a:solidFill>
            <a:schemeClr val="bg1">
              <a:lumMod val="85000"/>
            </a:schemeClr>
          </a:solidFill>
          <a:ln>
            <a:noFill/>
          </a:ln>
          <a:extLst/>
        </p:spPr>
        <p:txBody>
          <a:bodyPr>
            <a:spAutoFit/>
          </a:bodyPr>
          <a:lstStyle>
            <a:lvl1pPr eaLnBrk="0" hangingPunct="0">
              <a:lnSpc>
                <a:spcPct val="90000"/>
              </a:lnSpc>
              <a:spcBef>
                <a:spcPct val="40000"/>
              </a:spcBef>
              <a:buClr>
                <a:schemeClr val="tx2"/>
              </a:buClr>
              <a:buChar char="•"/>
              <a:defRPr sz="2000">
                <a:solidFill>
                  <a:schemeClr val="tx1"/>
                </a:solidFill>
                <a:latin typeface="Arial" pitchFamily="34" charset="0"/>
              </a:defRPr>
            </a:lvl1pPr>
            <a:lvl2pPr marL="742950" indent="-285750" eaLnBrk="0" hangingPunct="0">
              <a:lnSpc>
                <a:spcPct val="90000"/>
              </a:lnSpc>
              <a:spcBef>
                <a:spcPct val="40000"/>
              </a:spcBef>
              <a:buClr>
                <a:schemeClr val="tx2"/>
              </a:buClr>
              <a:buFont typeface="Arial" pitchFamily="34" charset="0"/>
              <a:buChar char="–"/>
              <a:defRPr>
                <a:solidFill>
                  <a:schemeClr val="tx1"/>
                </a:solidFill>
                <a:latin typeface="Arial" pitchFamily="34" charset="0"/>
              </a:defRPr>
            </a:lvl2pPr>
            <a:lvl3pPr marL="1143000" indent="-228600" eaLnBrk="0" hangingPunct="0">
              <a:lnSpc>
                <a:spcPct val="90000"/>
              </a:lnSpc>
              <a:spcBef>
                <a:spcPct val="40000"/>
              </a:spcBef>
              <a:buClr>
                <a:schemeClr val="tx2"/>
              </a:buClr>
              <a:buChar char="•"/>
              <a:defRPr sz="1600">
                <a:solidFill>
                  <a:schemeClr val="tx1"/>
                </a:solidFill>
                <a:latin typeface="Arial" pitchFamily="34" charset="0"/>
              </a:defRPr>
            </a:lvl3pPr>
            <a:lvl4pPr marL="1600200" indent="-228600" eaLnBrk="0" hangingPunct="0">
              <a:lnSpc>
                <a:spcPct val="90000"/>
              </a:lnSpc>
              <a:spcBef>
                <a:spcPct val="40000"/>
              </a:spcBef>
              <a:buClr>
                <a:schemeClr val="tx2"/>
              </a:buClr>
              <a:buFont typeface="Arial" pitchFamily="34" charset="0"/>
              <a:buChar char="–"/>
              <a:defRPr sz="1600">
                <a:solidFill>
                  <a:schemeClr val="tx1"/>
                </a:solidFill>
                <a:latin typeface="Arial" pitchFamily="34" charset="0"/>
              </a:defRPr>
            </a:lvl4pPr>
            <a:lvl5pPr marL="2057400" indent="-228600" eaLnBrk="0" hangingPunct="0">
              <a:lnSpc>
                <a:spcPct val="90000"/>
              </a:lnSpc>
              <a:spcBef>
                <a:spcPct val="40000"/>
              </a:spcBef>
              <a:buClr>
                <a:schemeClr val="tx2"/>
              </a:buClr>
              <a:buFont typeface="Arial" pitchFamily="34" charset="0"/>
              <a:buChar char="»"/>
              <a:defRPr sz="1600">
                <a:solidFill>
                  <a:schemeClr val="tx1"/>
                </a:solidFill>
                <a:latin typeface="Arial" pitchFamily="34" charset="0"/>
              </a:defRPr>
            </a:lvl5pPr>
            <a:lvl6pPr marL="25146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6pPr>
            <a:lvl7pPr marL="29718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7pPr>
            <a:lvl8pPr marL="34290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8pPr>
            <a:lvl9pPr marL="38862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9pPr>
          </a:lstStyle>
          <a:p>
            <a:pPr eaLnBrk="1" hangingPunct="1">
              <a:lnSpc>
                <a:spcPct val="100000"/>
              </a:lnSpc>
              <a:spcBef>
                <a:spcPct val="0"/>
              </a:spcBef>
              <a:buClrTx/>
              <a:buFontTx/>
              <a:buNone/>
            </a:pPr>
            <a:r>
              <a:rPr lang="en-US" altLang="en-US" sz="1800" dirty="0"/>
              <a:t>@Override</a:t>
            </a:r>
          </a:p>
          <a:p>
            <a:pPr eaLnBrk="1" hangingPunct="1">
              <a:lnSpc>
                <a:spcPct val="100000"/>
              </a:lnSpc>
              <a:spcBef>
                <a:spcPct val="0"/>
              </a:spcBef>
              <a:buClrTx/>
              <a:buFontTx/>
              <a:buNone/>
            </a:pPr>
            <a:r>
              <a:rPr lang="en-US" altLang="en-US" sz="1800" dirty="0"/>
              <a:t>void </a:t>
            </a:r>
            <a:r>
              <a:rPr lang="en-US" altLang="en-US" sz="1800" dirty="0" err="1"/>
              <a:t>mySuperMethod</a:t>
            </a:r>
            <a:r>
              <a:rPr lang="en-US" altLang="en-US" sz="1800" dirty="0"/>
              <a:t>() { ... }</a:t>
            </a:r>
          </a:p>
        </p:txBody>
      </p:sp>
    </p:spTree>
    <p:extLst>
      <p:ext uri="{BB962C8B-B14F-4D97-AF65-F5344CB8AC3E}">
        <p14:creationId xmlns:p14="http://schemas.microsoft.com/office/powerpoint/2010/main" val="3088430889"/>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p:txBody>
          <a:bodyPr/>
          <a:lstStyle/>
          <a:p>
            <a:pPr eaLnBrk="1" hangingPunct="1"/>
            <a:r>
              <a:rPr lang="en-US" altLang="en-US"/>
              <a:t>Demo 1: Greeting</a:t>
            </a:r>
          </a:p>
        </p:txBody>
      </p:sp>
      <p:sp>
        <p:nvSpPr>
          <p:cNvPr id="20485" name="Rectangle 2"/>
          <p:cNvSpPr>
            <a:spLocks noGrp="1" noChangeArrowheads="1"/>
          </p:cNvSpPr>
          <p:nvPr>
            <p:ph idx="1"/>
          </p:nvPr>
        </p:nvSpPr>
        <p:spPr/>
        <p:txBody>
          <a:bodyPr/>
          <a:lstStyle/>
          <a:p>
            <a:pPr>
              <a:lnSpc>
                <a:spcPct val="85000"/>
              </a:lnSpc>
              <a:spcBef>
                <a:spcPct val="35000"/>
              </a:spcBef>
              <a:buClr>
                <a:srgbClr val="CC0033"/>
              </a:buClr>
            </a:pPr>
            <a:r>
              <a:rPr lang="en-US" altLang="en-US"/>
              <a:t>Points to remember:</a:t>
            </a:r>
          </a:p>
          <a:p>
            <a:pPr lvl="1">
              <a:lnSpc>
                <a:spcPct val="85000"/>
              </a:lnSpc>
              <a:spcBef>
                <a:spcPct val="35000"/>
              </a:spcBef>
              <a:buClr>
                <a:srgbClr val="CC0033"/>
              </a:buClr>
            </a:pPr>
            <a:r>
              <a:rPr lang="en-US" altLang="en-US"/>
              <a:t>Java coding convention</a:t>
            </a:r>
          </a:p>
          <a:p>
            <a:pPr lvl="1">
              <a:lnSpc>
                <a:spcPct val="85000"/>
              </a:lnSpc>
              <a:spcBef>
                <a:spcPct val="35000"/>
              </a:spcBef>
              <a:buClr>
                <a:srgbClr val="CC0033"/>
              </a:buClr>
            </a:pPr>
            <a:r>
              <a:rPr lang="en-US" altLang="en-US"/>
              <a:t>Review: class, constructors, methods, variables, constants …</a:t>
            </a:r>
          </a:p>
        </p:txBody>
      </p:sp>
      <p:pic>
        <p:nvPicPr>
          <p:cNvPr id="2048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3139017"/>
            <a:ext cx="2830513" cy="284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3"/>
          <p:cNvSpPr>
            <a:spLocks noGrp="1"/>
          </p:cNvSpPr>
          <p:nvPr>
            <p:ph type="ctrTitle"/>
          </p:nvPr>
        </p:nvSpPr>
        <p:spPr/>
        <p:txBody>
          <a:bodyPr/>
          <a:lstStyle/>
          <a:p>
            <a:pPr eaLnBrk="1" hangingPunct="1"/>
            <a:r>
              <a:rPr lang="en-US" altLang="en-US" dirty="0">
                <a:solidFill>
                  <a:schemeClr val="bg1"/>
                </a:solidFill>
              </a:rPr>
              <a:t>Java Advance</a:t>
            </a:r>
          </a:p>
        </p:txBody>
      </p:sp>
      <p:sp>
        <p:nvSpPr>
          <p:cNvPr id="30723" name="Subtitle 1"/>
          <p:cNvSpPr>
            <a:spLocks noGrp="1"/>
          </p:cNvSpPr>
          <p:nvPr>
            <p:ph type="subTitle" idx="1"/>
          </p:nvPr>
        </p:nvSpPr>
        <p:spPr/>
        <p:txBody>
          <a:bodyPr>
            <a:normAutofit/>
          </a:bodyPr>
          <a:lstStyle/>
          <a:p>
            <a:r>
              <a:rPr lang="en-US" altLang="en-US" dirty="0">
                <a:solidFill>
                  <a:schemeClr val="bg1"/>
                </a:solidFill>
              </a:rPr>
              <a:t>Collection  Framework</a:t>
            </a:r>
          </a:p>
        </p:txBody>
      </p:sp>
    </p:spTree>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p:txBody>
          <a:bodyPr/>
          <a:lstStyle/>
          <a:p>
            <a:pPr eaLnBrk="1" hangingPunct="1"/>
            <a:r>
              <a:rPr lang="en-US" altLang="en-US"/>
              <a:t>Java Collections Framework</a:t>
            </a:r>
            <a:br>
              <a:rPr lang="en-US" altLang="en-US">
                <a:sym typeface="Gotham Book"/>
              </a:rPr>
            </a:br>
            <a:endParaRPr lang="en-US" altLang="en-US"/>
          </a:p>
        </p:txBody>
      </p:sp>
      <p:sp>
        <p:nvSpPr>
          <p:cNvPr id="31747" name="Rectangle 2"/>
          <p:cNvSpPr>
            <a:spLocks noGrp="1" noChangeArrowheads="1"/>
          </p:cNvSpPr>
          <p:nvPr>
            <p:ph idx="1"/>
          </p:nvPr>
        </p:nvSpPr>
        <p:spPr/>
        <p:txBody>
          <a:bodyPr/>
          <a:lstStyle/>
          <a:p>
            <a:r>
              <a:rPr lang="en-US" altLang="en-US"/>
              <a:t>A collections framework is a unified architecture for representing and manipulating collections. All collections frameworks contain the following:</a:t>
            </a:r>
          </a:p>
          <a:p>
            <a:pPr lvl="1"/>
            <a:r>
              <a:rPr lang="en-US" altLang="en-US"/>
              <a:t>Interfaces: Collection, List, Map</a:t>
            </a:r>
          </a:p>
          <a:p>
            <a:pPr lvl="1"/>
            <a:r>
              <a:rPr lang="en-US" altLang="en-US"/>
              <a:t>Implementations, i.e., Classes: ArrayList, HashSet, HashMap</a:t>
            </a:r>
          </a:p>
          <a:p>
            <a:pPr lvl="1"/>
            <a:r>
              <a:rPr lang="en-US" altLang="en-US"/>
              <a:t>Algorithms: These are the methods that perform useful computations, such as searching and sorting, on objects that implement collection interfaces</a:t>
            </a:r>
          </a:p>
          <a:p>
            <a:pPr lvl="1">
              <a:lnSpc>
                <a:spcPct val="85000"/>
              </a:lnSpc>
              <a:spcBef>
                <a:spcPct val="35000"/>
              </a:spcBef>
              <a:buClr>
                <a:srgbClr val="CC0033"/>
              </a:buClr>
            </a:pPr>
            <a:endParaRPr lang="en-US" alt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ChangeArrowheads="1"/>
          </p:cNvSpPr>
          <p:nvPr>
            <p:ph type="title"/>
          </p:nvPr>
        </p:nvSpPr>
        <p:spPr/>
        <p:txBody>
          <a:bodyPr/>
          <a:lstStyle/>
          <a:p>
            <a:pPr eaLnBrk="1" hangingPunct="1"/>
            <a:r>
              <a:rPr lang="en-US" altLang="en-US"/>
              <a:t>Java Collections Framework</a:t>
            </a:r>
            <a:br>
              <a:rPr lang="en-US" altLang="en-US">
                <a:sym typeface="Gotham Book"/>
              </a:rPr>
            </a:br>
            <a:endParaRPr lang="en-US" altLang="en-US"/>
          </a:p>
        </p:txBody>
      </p:sp>
      <p:pic>
        <p:nvPicPr>
          <p:cNvPr id="32772"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7874" y="1123818"/>
            <a:ext cx="7745944" cy="5032473"/>
          </a:xfrm>
          <a:ln/>
        </p:spPr>
      </p:pic>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p:txBody>
          <a:bodyPr/>
          <a:lstStyle/>
          <a:p>
            <a:pPr eaLnBrk="1" hangingPunct="1"/>
            <a:r>
              <a:rPr lang="en-US" altLang="en-US"/>
              <a:t>Agenda</a:t>
            </a:r>
            <a:br>
              <a:rPr lang="en-US" altLang="en-US">
                <a:sym typeface="Gotham Book"/>
              </a:rPr>
            </a:br>
            <a:endParaRPr lang="en-US" altLang="en-US"/>
          </a:p>
        </p:txBody>
      </p:sp>
      <p:sp>
        <p:nvSpPr>
          <p:cNvPr id="12291" name="Rectangle 2"/>
          <p:cNvSpPr>
            <a:spLocks noGrp="1" noChangeArrowheads="1"/>
          </p:cNvSpPr>
          <p:nvPr>
            <p:ph idx="1"/>
          </p:nvPr>
        </p:nvSpPr>
        <p:spPr>
          <a:xfrm>
            <a:off x="571500" y="1357745"/>
            <a:ext cx="9888682" cy="4485939"/>
          </a:xfrm>
        </p:spPr>
        <p:txBody>
          <a:bodyPr>
            <a:normAutofit fontScale="85000" lnSpcReduction="20000"/>
          </a:bodyPr>
          <a:lstStyle/>
          <a:p>
            <a:pPr>
              <a:lnSpc>
                <a:spcPct val="80000"/>
              </a:lnSpc>
            </a:pPr>
            <a:endParaRPr lang="en-US" altLang="en-US" dirty="0"/>
          </a:p>
          <a:p>
            <a:pPr>
              <a:lnSpc>
                <a:spcPct val="80000"/>
              </a:lnSpc>
            </a:pPr>
            <a:r>
              <a:rPr lang="en-US" altLang="en-US" sz="2600" dirty="0"/>
              <a:t>Java Basics And OOP</a:t>
            </a:r>
          </a:p>
          <a:p>
            <a:pPr lvl="1">
              <a:lnSpc>
                <a:spcPct val="80000"/>
              </a:lnSpc>
            </a:pPr>
            <a:r>
              <a:rPr lang="en-US" altLang="en-US" sz="2200" dirty="0"/>
              <a:t>Overview about OOP and Java</a:t>
            </a:r>
          </a:p>
          <a:p>
            <a:pPr lvl="1">
              <a:lnSpc>
                <a:spcPct val="80000"/>
              </a:lnSpc>
            </a:pPr>
            <a:r>
              <a:rPr lang="en-US" altLang="en-US" sz="2200" dirty="0"/>
              <a:t>Basic syntax</a:t>
            </a:r>
          </a:p>
          <a:p>
            <a:pPr lvl="1">
              <a:lnSpc>
                <a:spcPct val="80000"/>
              </a:lnSpc>
            </a:pPr>
            <a:r>
              <a:rPr lang="en-US" altLang="en-US" sz="2200" dirty="0"/>
              <a:t>Operators and flow control</a:t>
            </a:r>
          </a:p>
          <a:p>
            <a:pPr lvl="1">
              <a:lnSpc>
                <a:spcPct val="80000"/>
              </a:lnSpc>
            </a:pPr>
            <a:r>
              <a:rPr lang="en-US" altLang="en-US" sz="2200" dirty="0"/>
              <a:t>Primitive types and wrapper classes</a:t>
            </a:r>
          </a:p>
          <a:p>
            <a:pPr lvl="1">
              <a:lnSpc>
                <a:spcPct val="80000"/>
              </a:lnSpc>
            </a:pPr>
            <a:r>
              <a:rPr lang="en-US" altLang="en-US" sz="2200" dirty="0"/>
              <a:t>Component in java (package, class..)</a:t>
            </a:r>
          </a:p>
          <a:p>
            <a:pPr lvl="1">
              <a:lnSpc>
                <a:spcPct val="80000"/>
              </a:lnSpc>
            </a:pPr>
            <a:endParaRPr lang="en-US" altLang="en-US" dirty="0"/>
          </a:p>
          <a:p>
            <a:pPr>
              <a:lnSpc>
                <a:spcPct val="80000"/>
              </a:lnSpc>
            </a:pPr>
            <a:r>
              <a:rPr lang="en-US" altLang="en-US" sz="2600" dirty="0"/>
              <a:t>Java Advanced</a:t>
            </a:r>
          </a:p>
          <a:p>
            <a:pPr lvl="1">
              <a:lnSpc>
                <a:spcPct val="80000"/>
              </a:lnSpc>
            </a:pPr>
            <a:r>
              <a:rPr lang="en-US" altLang="en-US" sz="2200" dirty="0"/>
              <a:t>Collection Framework</a:t>
            </a:r>
          </a:p>
          <a:p>
            <a:pPr lvl="1">
              <a:lnSpc>
                <a:spcPct val="80000"/>
              </a:lnSpc>
            </a:pPr>
            <a:r>
              <a:rPr lang="en-US" altLang="en-US" sz="2200" dirty="0"/>
              <a:t>Exception Handling</a:t>
            </a:r>
          </a:p>
          <a:p>
            <a:pPr lvl="1">
              <a:lnSpc>
                <a:spcPct val="80000"/>
              </a:lnSpc>
            </a:pPr>
            <a:r>
              <a:rPr lang="en-US" altLang="en-US" sz="2200" dirty="0"/>
              <a:t>Basic I/O</a:t>
            </a:r>
          </a:p>
          <a:p>
            <a:pPr lvl="1">
              <a:lnSpc>
                <a:spcPct val="80000"/>
              </a:lnSpc>
            </a:pPr>
            <a:r>
              <a:rPr lang="en-US" altLang="en-US" sz="2200" dirty="0"/>
              <a:t>Serialization</a:t>
            </a:r>
          </a:p>
          <a:p>
            <a:pPr lvl="1">
              <a:lnSpc>
                <a:spcPct val="80000"/>
              </a:lnSpc>
            </a:pPr>
            <a:r>
              <a:rPr lang="en-US" altLang="en-US" sz="2200" dirty="0"/>
              <a:t>Thread and Concurrency</a:t>
            </a:r>
          </a:p>
          <a:p>
            <a:pPr lvl="1">
              <a:lnSpc>
                <a:spcPct val="80000"/>
              </a:lnSpc>
            </a:pPr>
            <a:r>
              <a:rPr lang="en-US" altLang="en-US" sz="2200" dirty="0"/>
              <a:t>Properties File</a:t>
            </a:r>
          </a:p>
          <a:p>
            <a:pPr lvl="1">
              <a:lnSpc>
                <a:spcPct val="80000"/>
              </a:lnSpc>
            </a:pPr>
            <a:r>
              <a:rPr lang="en-US" altLang="en-US" sz="2200" dirty="0"/>
              <a:t>Networking: Socket</a:t>
            </a:r>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p:nvPr>
        </p:nvSpPr>
        <p:spPr/>
        <p:txBody>
          <a:bodyPr/>
          <a:lstStyle/>
          <a:p>
            <a:pPr eaLnBrk="1" hangingPunct="1"/>
            <a:r>
              <a:rPr lang="en-US" altLang="en-US"/>
              <a:t>Java Collections Framework</a:t>
            </a:r>
            <a:br>
              <a:rPr lang="en-US" altLang="en-US">
                <a:sym typeface="Gotham Book"/>
              </a:rPr>
            </a:br>
            <a:endParaRPr lang="en-US" altLang="en-US"/>
          </a:p>
        </p:txBody>
      </p:sp>
      <p:pic>
        <p:nvPicPr>
          <p:cNvPr id="33796"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7357" y="1123818"/>
            <a:ext cx="7147588" cy="5071851"/>
          </a:xfrm>
          <a:ln/>
        </p:spPr>
      </p:pic>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p:txBody>
          <a:bodyPr/>
          <a:lstStyle/>
          <a:p>
            <a:pPr eaLnBrk="1" hangingPunct="1"/>
            <a:r>
              <a:rPr lang="en-US" altLang="en-US"/>
              <a:t>Java Collections Framework</a:t>
            </a:r>
            <a:br>
              <a:rPr lang="en-US" altLang="en-US">
                <a:sym typeface="Gotham Book"/>
              </a:rPr>
            </a:br>
            <a:endParaRPr lang="en-US" altLang="en-US"/>
          </a:p>
        </p:txBody>
      </p:sp>
      <p:pic>
        <p:nvPicPr>
          <p:cNvPr id="35844"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10715" y="1237268"/>
            <a:ext cx="6477866" cy="4684685"/>
          </a:xfrm>
          <a:ln/>
        </p:spPr>
      </p:pic>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p:txBody>
          <a:bodyPr/>
          <a:lstStyle/>
          <a:p>
            <a:pPr eaLnBrk="1" hangingPunct="1"/>
            <a:r>
              <a:rPr lang="en-US" altLang="en-US"/>
              <a:t>Java Collections Framework</a:t>
            </a:r>
            <a:br>
              <a:rPr lang="en-US" altLang="en-US">
                <a:sym typeface="Gotham Book"/>
              </a:rPr>
            </a:br>
            <a:endParaRPr lang="en-US" altLang="en-US"/>
          </a:p>
        </p:txBody>
      </p:sp>
      <p:sp>
        <p:nvSpPr>
          <p:cNvPr id="37891" name="Rectangle 2"/>
          <p:cNvSpPr>
            <a:spLocks noGrp="1" noChangeArrowheads="1"/>
          </p:cNvSpPr>
          <p:nvPr>
            <p:ph idx="1"/>
          </p:nvPr>
        </p:nvSpPr>
        <p:spPr/>
        <p:txBody>
          <a:bodyPr/>
          <a:lstStyle/>
          <a:p>
            <a:r>
              <a:rPr lang="en-US" altLang="en-US"/>
              <a:t>Iterator: In general, to use an iterator to cycle through the contents of a collection, follow these steps:</a:t>
            </a:r>
          </a:p>
          <a:p>
            <a:pPr lvl="1"/>
            <a:r>
              <a:rPr lang="en-US" altLang="en-US"/>
              <a:t>Obtain an iterator to the start of the collection by calling the collection's iterator() method.</a:t>
            </a:r>
          </a:p>
          <a:p>
            <a:pPr lvl="1"/>
            <a:r>
              <a:rPr lang="en-US" altLang="en-US"/>
              <a:t>Set up a loop that makes a call to hasNext( ). Have the loop iterate as long as hasNext() returns true.</a:t>
            </a:r>
          </a:p>
          <a:p>
            <a:pPr lvl="1"/>
            <a:r>
              <a:rPr lang="en-US" altLang="en-US"/>
              <a:t>Within the loop, obtain each element by calling next().</a:t>
            </a:r>
          </a:p>
          <a:p>
            <a:pPr lvl="1">
              <a:lnSpc>
                <a:spcPct val="85000"/>
              </a:lnSpc>
              <a:spcBef>
                <a:spcPct val="35000"/>
              </a:spcBef>
              <a:buClr>
                <a:srgbClr val="CC0033"/>
              </a:buClr>
            </a:pPr>
            <a:endParaRPr lang="en-US" alt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Grp="1" noChangeArrowheads="1"/>
          </p:cNvSpPr>
          <p:nvPr>
            <p:ph type="title"/>
          </p:nvPr>
        </p:nvSpPr>
        <p:spPr/>
        <p:txBody>
          <a:bodyPr/>
          <a:lstStyle/>
          <a:p>
            <a:pPr eaLnBrk="1" hangingPunct="1"/>
            <a:r>
              <a:rPr lang="en-US" altLang="en-US"/>
              <a:t>Java Collections Framework</a:t>
            </a:r>
          </a:p>
        </p:txBody>
      </p:sp>
      <p:sp>
        <p:nvSpPr>
          <p:cNvPr id="38915" name="Rectangle 2"/>
          <p:cNvSpPr>
            <a:spLocks noGrp="1" noChangeArrowheads="1"/>
          </p:cNvSpPr>
          <p:nvPr>
            <p:ph idx="1"/>
          </p:nvPr>
        </p:nvSpPr>
        <p:spPr/>
        <p:txBody>
          <a:bodyPr/>
          <a:lstStyle/>
          <a:p>
            <a:r>
              <a:rPr lang="en-US" altLang="en-US"/>
              <a:t>The Methods Declared by Iterator:</a:t>
            </a:r>
          </a:p>
        </p:txBody>
      </p:sp>
      <p:pic>
        <p:nvPicPr>
          <p:cNvPr id="3891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7231" y="2424547"/>
            <a:ext cx="8237537" cy="230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Grp="1" noChangeArrowheads="1"/>
          </p:cNvSpPr>
          <p:nvPr>
            <p:ph type="title"/>
          </p:nvPr>
        </p:nvSpPr>
        <p:spPr/>
        <p:txBody>
          <a:bodyPr/>
          <a:lstStyle/>
          <a:p>
            <a:pPr eaLnBrk="1" hangingPunct="1"/>
            <a:r>
              <a:rPr lang="en-US" altLang="en-US"/>
              <a:t>Java Collections Framework</a:t>
            </a:r>
            <a:br>
              <a:rPr lang="en-US" altLang="en-US">
                <a:sym typeface="Gotham Book"/>
              </a:rPr>
            </a:br>
            <a:endParaRPr lang="en-US" altLang="en-US"/>
          </a:p>
        </p:txBody>
      </p:sp>
      <p:sp>
        <p:nvSpPr>
          <p:cNvPr id="39939" name="Rectangle 2"/>
          <p:cNvSpPr>
            <a:spLocks noGrp="1" noChangeArrowheads="1"/>
          </p:cNvSpPr>
          <p:nvPr>
            <p:ph idx="1"/>
          </p:nvPr>
        </p:nvSpPr>
        <p:spPr>
          <a:xfrm>
            <a:off x="571500" y="1488787"/>
            <a:ext cx="9334500" cy="4267729"/>
          </a:xfrm>
        </p:spPr>
        <p:txBody>
          <a:bodyPr/>
          <a:lstStyle/>
          <a:p>
            <a:r>
              <a:rPr lang="en-US" altLang="en-US" dirty="0"/>
              <a:t>The Methods Declared by </a:t>
            </a:r>
            <a:r>
              <a:rPr lang="en-US" altLang="en-US" dirty="0" err="1"/>
              <a:t>ListIterator</a:t>
            </a:r>
            <a:r>
              <a:rPr lang="en-US" altLang="en-US" dirty="0"/>
              <a:t>:</a:t>
            </a:r>
          </a:p>
        </p:txBody>
      </p:sp>
      <p:pic>
        <p:nvPicPr>
          <p:cNvPr id="399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4256" y="1963306"/>
            <a:ext cx="5858689" cy="4294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Grp="1" noChangeArrowheads="1"/>
          </p:cNvSpPr>
          <p:nvPr>
            <p:ph type="title"/>
          </p:nvPr>
        </p:nvSpPr>
        <p:spPr/>
        <p:txBody>
          <a:bodyPr/>
          <a:lstStyle/>
          <a:p>
            <a:pPr eaLnBrk="1" hangingPunct="1"/>
            <a:r>
              <a:rPr lang="en-US" altLang="en-US"/>
              <a:t>Java Collections Framework</a:t>
            </a:r>
            <a:br>
              <a:rPr lang="en-US" altLang="en-US">
                <a:sym typeface="Gotham Book"/>
              </a:rPr>
            </a:br>
            <a:endParaRPr lang="en-US" altLang="en-US"/>
          </a:p>
        </p:txBody>
      </p:sp>
      <p:graphicFrame>
        <p:nvGraphicFramePr>
          <p:cNvPr id="41987" name="Group 3"/>
          <p:cNvGraphicFramePr>
            <a:graphicFrameLocks noGrp="1"/>
          </p:cNvGraphicFramePr>
          <p:nvPr>
            <p:ph idx="1"/>
            <p:extLst>
              <p:ext uri="{D42A27DB-BD31-4B8C-83A1-F6EECF244321}">
                <p14:modId xmlns:p14="http://schemas.microsoft.com/office/powerpoint/2010/main" val="260071616"/>
              </p:ext>
            </p:extLst>
          </p:nvPr>
        </p:nvGraphicFramePr>
        <p:xfrm>
          <a:off x="1179368" y="1399308"/>
          <a:ext cx="9833264" cy="3765338"/>
        </p:xfrm>
        <a:graphic>
          <a:graphicData uri="http://schemas.openxmlformats.org/drawingml/2006/table">
            <a:tbl>
              <a:tblPr/>
              <a:tblGrid>
                <a:gridCol w="4916632">
                  <a:extLst>
                    <a:ext uri="{9D8B030D-6E8A-4147-A177-3AD203B41FA5}">
                      <a16:colId xmlns:a16="http://schemas.microsoft.com/office/drawing/2014/main" val="20000"/>
                    </a:ext>
                  </a:extLst>
                </a:gridCol>
                <a:gridCol w="4916632">
                  <a:extLst>
                    <a:ext uri="{9D8B030D-6E8A-4147-A177-3AD203B41FA5}">
                      <a16:colId xmlns:a16="http://schemas.microsoft.com/office/drawing/2014/main" val="20001"/>
                    </a:ext>
                  </a:extLst>
                </a:gridCol>
              </a:tblGrid>
              <a:tr h="412030">
                <a:tc>
                  <a:txBody>
                    <a:bodyPr/>
                    <a:lstStyle>
                      <a:lvl1pPr defTabSz="944563" eaLnBrk="0" hangingPunct="0">
                        <a:lnSpc>
                          <a:spcPct val="90000"/>
                        </a:lnSpc>
                        <a:spcBef>
                          <a:spcPct val="40000"/>
                        </a:spcBef>
                        <a:buClr>
                          <a:schemeClr val="tx2"/>
                        </a:buClr>
                        <a:defRPr>
                          <a:solidFill>
                            <a:schemeClr val="tx1"/>
                          </a:solidFill>
                          <a:latin typeface="Arial" panose="020B0604020202020204" pitchFamily="34" charset="0"/>
                        </a:defRPr>
                      </a:lvl1pPr>
                      <a:lvl2pPr marL="742950" indent="-574675" defTabSz="944563" eaLnBrk="0" hangingPunct="0">
                        <a:lnSpc>
                          <a:spcPct val="90000"/>
                        </a:lnSpc>
                        <a:spcBef>
                          <a:spcPct val="40000"/>
                        </a:spcBef>
                        <a:buClr>
                          <a:schemeClr val="tx2"/>
                        </a:buClr>
                        <a:defRPr sz="1600">
                          <a:solidFill>
                            <a:schemeClr val="tx1"/>
                          </a:solidFill>
                          <a:latin typeface="Arial" panose="020B0604020202020204" pitchFamily="34" charset="0"/>
                        </a:defRPr>
                      </a:lvl2pPr>
                      <a:lvl3pPr marL="1143000" indent="-800100" defTabSz="944563" eaLnBrk="0" hangingPunct="0">
                        <a:lnSpc>
                          <a:spcPct val="90000"/>
                        </a:lnSpc>
                        <a:spcBef>
                          <a:spcPct val="40000"/>
                        </a:spcBef>
                        <a:buClr>
                          <a:schemeClr val="tx2"/>
                        </a:buClr>
                        <a:defRPr sz="1400">
                          <a:solidFill>
                            <a:schemeClr val="tx1"/>
                          </a:solidFill>
                          <a:latin typeface="Arial" panose="020B0604020202020204" pitchFamily="34" charset="0"/>
                        </a:defRPr>
                      </a:lvl3pPr>
                      <a:lvl4pPr marL="1600200" indent="-1092200" defTabSz="944563" eaLnBrk="0" hangingPunct="0">
                        <a:lnSpc>
                          <a:spcPct val="90000"/>
                        </a:lnSpc>
                        <a:spcBef>
                          <a:spcPct val="40000"/>
                        </a:spcBef>
                        <a:buClr>
                          <a:schemeClr val="tx2"/>
                        </a:buClr>
                        <a:defRPr sz="1400">
                          <a:solidFill>
                            <a:schemeClr val="tx1"/>
                          </a:solidFill>
                          <a:latin typeface="Arial" panose="020B0604020202020204" pitchFamily="34" charset="0"/>
                        </a:defRPr>
                      </a:lvl4pPr>
                      <a:lvl5pPr marL="2057400" indent="-1366838" defTabSz="944563" eaLnBrk="0" hangingPunct="0">
                        <a:lnSpc>
                          <a:spcPct val="90000"/>
                        </a:lnSpc>
                        <a:spcBef>
                          <a:spcPct val="40000"/>
                        </a:spcBef>
                        <a:buClr>
                          <a:schemeClr val="tx2"/>
                        </a:buClr>
                        <a:defRPr sz="1400">
                          <a:solidFill>
                            <a:schemeClr val="tx1"/>
                          </a:solidFill>
                          <a:latin typeface="Arial" panose="020B0604020202020204" pitchFamily="34" charset="0"/>
                        </a:defRPr>
                      </a:lvl5pPr>
                      <a:lvl6pPr marL="25146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6pPr>
                      <a:lvl7pPr marL="29718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7pPr>
                      <a:lvl8pPr marL="34290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8pPr>
                      <a:lvl9pPr marL="38862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9pPr>
                    </a:lstStyle>
                    <a:p>
                      <a:pPr marL="0" marR="0" lvl="0" indent="0" algn="ctr" defTabSz="944563"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Arial" panose="020B0604020202020204" pitchFamily="34" charset="0"/>
                          <a:ea typeface="MS PGothic" panose="020B0600070205080204" pitchFamily="34" charset="-128"/>
                        </a:rPr>
                        <a:t>Comparator</a:t>
                      </a:r>
                    </a:p>
                  </a:txBody>
                  <a:tcPr marL="101294" marR="101294"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944563" eaLnBrk="0" hangingPunct="0">
                        <a:lnSpc>
                          <a:spcPct val="90000"/>
                        </a:lnSpc>
                        <a:spcBef>
                          <a:spcPct val="40000"/>
                        </a:spcBef>
                        <a:buClr>
                          <a:schemeClr val="tx2"/>
                        </a:buClr>
                        <a:defRPr>
                          <a:solidFill>
                            <a:schemeClr val="tx1"/>
                          </a:solidFill>
                          <a:latin typeface="Arial" panose="020B0604020202020204" pitchFamily="34" charset="0"/>
                        </a:defRPr>
                      </a:lvl1pPr>
                      <a:lvl2pPr marL="742950" indent="-574675" defTabSz="944563" eaLnBrk="0" hangingPunct="0">
                        <a:lnSpc>
                          <a:spcPct val="90000"/>
                        </a:lnSpc>
                        <a:spcBef>
                          <a:spcPct val="40000"/>
                        </a:spcBef>
                        <a:buClr>
                          <a:schemeClr val="tx2"/>
                        </a:buClr>
                        <a:defRPr sz="1600">
                          <a:solidFill>
                            <a:schemeClr val="tx1"/>
                          </a:solidFill>
                          <a:latin typeface="Arial" panose="020B0604020202020204" pitchFamily="34" charset="0"/>
                        </a:defRPr>
                      </a:lvl2pPr>
                      <a:lvl3pPr marL="1143000" indent="-800100" defTabSz="944563" eaLnBrk="0" hangingPunct="0">
                        <a:lnSpc>
                          <a:spcPct val="90000"/>
                        </a:lnSpc>
                        <a:spcBef>
                          <a:spcPct val="40000"/>
                        </a:spcBef>
                        <a:buClr>
                          <a:schemeClr val="tx2"/>
                        </a:buClr>
                        <a:defRPr sz="1400">
                          <a:solidFill>
                            <a:schemeClr val="tx1"/>
                          </a:solidFill>
                          <a:latin typeface="Arial" panose="020B0604020202020204" pitchFamily="34" charset="0"/>
                        </a:defRPr>
                      </a:lvl3pPr>
                      <a:lvl4pPr marL="1600200" indent="-1092200" defTabSz="944563" eaLnBrk="0" hangingPunct="0">
                        <a:lnSpc>
                          <a:spcPct val="90000"/>
                        </a:lnSpc>
                        <a:spcBef>
                          <a:spcPct val="40000"/>
                        </a:spcBef>
                        <a:buClr>
                          <a:schemeClr val="tx2"/>
                        </a:buClr>
                        <a:defRPr sz="1400">
                          <a:solidFill>
                            <a:schemeClr val="tx1"/>
                          </a:solidFill>
                          <a:latin typeface="Arial" panose="020B0604020202020204" pitchFamily="34" charset="0"/>
                        </a:defRPr>
                      </a:lvl4pPr>
                      <a:lvl5pPr marL="2057400" indent="-1366838" defTabSz="944563" eaLnBrk="0" hangingPunct="0">
                        <a:lnSpc>
                          <a:spcPct val="90000"/>
                        </a:lnSpc>
                        <a:spcBef>
                          <a:spcPct val="40000"/>
                        </a:spcBef>
                        <a:buClr>
                          <a:schemeClr val="tx2"/>
                        </a:buClr>
                        <a:defRPr sz="1400">
                          <a:solidFill>
                            <a:schemeClr val="tx1"/>
                          </a:solidFill>
                          <a:latin typeface="Arial" panose="020B0604020202020204" pitchFamily="34" charset="0"/>
                        </a:defRPr>
                      </a:lvl5pPr>
                      <a:lvl6pPr marL="25146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6pPr>
                      <a:lvl7pPr marL="29718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7pPr>
                      <a:lvl8pPr marL="34290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8pPr>
                      <a:lvl9pPr marL="38862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9pPr>
                    </a:lstStyle>
                    <a:p>
                      <a:pPr marL="0" marR="0" lvl="0" indent="0" algn="ctr" defTabSz="944563"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Arial" panose="020B0604020202020204" pitchFamily="34" charset="0"/>
                          <a:ea typeface="MS PGothic" panose="020B0600070205080204" pitchFamily="34" charset="-128"/>
                        </a:rPr>
                        <a:t>Comparable</a:t>
                      </a:r>
                    </a:p>
                  </a:txBody>
                  <a:tcPr marL="101294" marR="101294"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927051">
                <a:tc>
                  <a:txBody>
                    <a:bodyPr/>
                    <a:lstStyle>
                      <a:lvl1pPr defTabSz="944563" eaLnBrk="0" hangingPunct="0">
                        <a:lnSpc>
                          <a:spcPct val="90000"/>
                        </a:lnSpc>
                        <a:spcBef>
                          <a:spcPct val="40000"/>
                        </a:spcBef>
                        <a:buClr>
                          <a:schemeClr val="tx2"/>
                        </a:buClr>
                        <a:defRPr>
                          <a:solidFill>
                            <a:schemeClr val="tx1"/>
                          </a:solidFill>
                          <a:latin typeface="Arial" panose="020B0604020202020204" pitchFamily="34" charset="0"/>
                        </a:defRPr>
                      </a:lvl1pPr>
                      <a:lvl2pPr marL="742950" indent="-574675" defTabSz="944563" eaLnBrk="0" hangingPunct="0">
                        <a:lnSpc>
                          <a:spcPct val="90000"/>
                        </a:lnSpc>
                        <a:spcBef>
                          <a:spcPct val="40000"/>
                        </a:spcBef>
                        <a:buClr>
                          <a:schemeClr val="tx2"/>
                        </a:buClr>
                        <a:defRPr sz="1600">
                          <a:solidFill>
                            <a:schemeClr val="tx1"/>
                          </a:solidFill>
                          <a:latin typeface="Arial" panose="020B0604020202020204" pitchFamily="34" charset="0"/>
                        </a:defRPr>
                      </a:lvl2pPr>
                      <a:lvl3pPr marL="1143000" indent="-800100" defTabSz="944563" eaLnBrk="0" hangingPunct="0">
                        <a:lnSpc>
                          <a:spcPct val="90000"/>
                        </a:lnSpc>
                        <a:spcBef>
                          <a:spcPct val="40000"/>
                        </a:spcBef>
                        <a:buClr>
                          <a:schemeClr val="tx2"/>
                        </a:buClr>
                        <a:defRPr sz="1400">
                          <a:solidFill>
                            <a:schemeClr val="tx1"/>
                          </a:solidFill>
                          <a:latin typeface="Arial" panose="020B0604020202020204" pitchFamily="34" charset="0"/>
                        </a:defRPr>
                      </a:lvl3pPr>
                      <a:lvl4pPr marL="1600200" indent="-1092200" defTabSz="944563" eaLnBrk="0" hangingPunct="0">
                        <a:lnSpc>
                          <a:spcPct val="90000"/>
                        </a:lnSpc>
                        <a:spcBef>
                          <a:spcPct val="40000"/>
                        </a:spcBef>
                        <a:buClr>
                          <a:schemeClr val="tx2"/>
                        </a:buClr>
                        <a:defRPr sz="1400">
                          <a:solidFill>
                            <a:schemeClr val="tx1"/>
                          </a:solidFill>
                          <a:latin typeface="Arial" panose="020B0604020202020204" pitchFamily="34" charset="0"/>
                        </a:defRPr>
                      </a:lvl4pPr>
                      <a:lvl5pPr marL="2057400" indent="-1366838" defTabSz="944563" eaLnBrk="0" hangingPunct="0">
                        <a:lnSpc>
                          <a:spcPct val="90000"/>
                        </a:lnSpc>
                        <a:spcBef>
                          <a:spcPct val="40000"/>
                        </a:spcBef>
                        <a:buClr>
                          <a:schemeClr val="tx2"/>
                        </a:buClr>
                        <a:defRPr sz="1400">
                          <a:solidFill>
                            <a:schemeClr val="tx1"/>
                          </a:solidFill>
                          <a:latin typeface="Arial" panose="020B0604020202020204" pitchFamily="34" charset="0"/>
                        </a:defRPr>
                      </a:lvl5pPr>
                      <a:lvl6pPr marL="25146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6pPr>
                      <a:lvl7pPr marL="29718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7pPr>
                      <a:lvl8pPr marL="34290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8pPr>
                      <a:lvl9pPr marL="38862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rPr>
                        <a:t>A comparator object is capable of comparing two different objects. The class is not comparing its instances, but some other class’s instances. This comparator class must implement the java.util.Comparator interface</a:t>
                      </a:r>
                    </a:p>
                  </a:txBody>
                  <a:tcPr marL="101294" marR="101294"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1DAE0"/>
                    </a:solidFill>
                  </a:tcPr>
                </a:tc>
                <a:tc>
                  <a:txBody>
                    <a:bodyPr/>
                    <a:lstStyle>
                      <a:lvl1pPr defTabSz="944563" eaLnBrk="0" hangingPunct="0">
                        <a:lnSpc>
                          <a:spcPct val="90000"/>
                        </a:lnSpc>
                        <a:spcBef>
                          <a:spcPct val="40000"/>
                        </a:spcBef>
                        <a:buClr>
                          <a:schemeClr val="tx2"/>
                        </a:buClr>
                        <a:defRPr>
                          <a:solidFill>
                            <a:schemeClr val="tx1"/>
                          </a:solidFill>
                          <a:latin typeface="Arial" panose="020B0604020202020204" pitchFamily="34" charset="0"/>
                        </a:defRPr>
                      </a:lvl1pPr>
                      <a:lvl2pPr marL="742950" indent="-574675" defTabSz="944563" eaLnBrk="0" hangingPunct="0">
                        <a:lnSpc>
                          <a:spcPct val="90000"/>
                        </a:lnSpc>
                        <a:spcBef>
                          <a:spcPct val="40000"/>
                        </a:spcBef>
                        <a:buClr>
                          <a:schemeClr val="tx2"/>
                        </a:buClr>
                        <a:defRPr sz="1600">
                          <a:solidFill>
                            <a:schemeClr val="tx1"/>
                          </a:solidFill>
                          <a:latin typeface="Arial" panose="020B0604020202020204" pitchFamily="34" charset="0"/>
                        </a:defRPr>
                      </a:lvl2pPr>
                      <a:lvl3pPr marL="1143000" indent="-800100" defTabSz="944563" eaLnBrk="0" hangingPunct="0">
                        <a:lnSpc>
                          <a:spcPct val="90000"/>
                        </a:lnSpc>
                        <a:spcBef>
                          <a:spcPct val="40000"/>
                        </a:spcBef>
                        <a:buClr>
                          <a:schemeClr val="tx2"/>
                        </a:buClr>
                        <a:defRPr sz="1400">
                          <a:solidFill>
                            <a:schemeClr val="tx1"/>
                          </a:solidFill>
                          <a:latin typeface="Arial" panose="020B0604020202020204" pitchFamily="34" charset="0"/>
                        </a:defRPr>
                      </a:lvl3pPr>
                      <a:lvl4pPr marL="1600200" indent="-1092200" defTabSz="944563" eaLnBrk="0" hangingPunct="0">
                        <a:lnSpc>
                          <a:spcPct val="90000"/>
                        </a:lnSpc>
                        <a:spcBef>
                          <a:spcPct val="40000"/>
                        </a:spcBef>
                        <a:buClr>
                          <a:schemeClr val="tx2"/>
                        </a:buClr>
                        <a:defRPr sz="1400">
                          <a:solidFill>
                            <a:schemeClr val="tx1"/>
                          </a:solidFill>
                          <a:latin typeface="Arial" panose="020B0604020202020204" pitchFamily="34" charset="0"/>
                        </a:defRPr>
                      </a:lvl4pPr>
                      <a:lvl5pPr marL="2057400" indent="-1366838" defTabSz="944563" eaLnBrk="0" hangingPunct="0">
                        <a:lnSpc>
                          <a:spcPct val="90000"/>
                        </a:lnSpc>
                        <a:spcBef>
                          <a:spcPct val="40000"/>
                        </a:spcBef>
                        <a:buClr>
                          <a:schemeClr val="tx2"/>
                        </a:buClr>
                        <a:defRPr sz="1400">
                          <a:solidFill>
                            <a:schemeClr val="tx1"/>
                          </a:solidFill>
                          <a:latin typeface="Arial" panose="020B0604020202020204" pitchFamily="34" charset="0"/>
                        </a:defRPr>
                      </a:lvl5pPr>
                      <a:lvl6pPr marL="25146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6pPr>
                      <a:lvl7pPr marL="29718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7pPr>
                      <a:lvl8pPr marL="34290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8pPr>
                      <a:lvl9pPr marL="38862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rPr>
                        <a:t>A comparable object is capable of comparing itself with another object. The class itself must implements the </a:t>
                      </a:r>
                      <a:r>
                        <a:rPr kumimoji="0" lang="en-US" altLang="en-US" sz="18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rPr>
                        <a:t>java.lang.Comparable</a:t>
                      </a:r>
                      <a:r>
                        <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rPr>
                        <a:t> interface in order to be able to compare its instances. </a:t>
                      </a:r>
                    </a:p>
                  </a:txBody>
                  <a:tcPr marL="101294" marR="101294"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1DAE0"/>
                    </a:solidFill>
                  </a:tcPr>
                </a:tc>
                <a:extLst>
                  <a:ext uri="{0D108BD9-81ED-4DB2-BD59-A6C34878D82A}">
                    <a16:rowId xmlns:a16="http://schemas.microsoft.com/office/drawing/2014/main" val="10001"/>
                  </a:ext>
                </a:extLst>
              </a:tr>
              <a:tr h="412030">
                <a:tc>
                  <a:txBody>
                    <a:bodyPr/>
                    <a:lstStyle>
                      <a:lvl1pPr defTabSz="944563" eaLnBrk="0" hangingPunct="0">
                        <a:lnSpc>
                          <a:spcPct val="90000"/>
                        </a:lnSpc>
                        <a:spcBef>
                          <a:spcPct val="40000"/>
                        </a:spcBef>
                        <a:buClr>
                          <a:schemeClr val="tx2"/>
                        </a:buClr>
                        <a:defRPr>
                          <a:solidFill>
                            <a:schemeClr val="tx1"/>
                          </a:solidFill>
                          <a:latin typeface="Arial" panose="020B0604020202020204" pitchFamily="34" charset="0"/>
                        </a:defRPr>
                      </a:lvl1pPr>
                      <a:lvl2pPr marL="742950" indent="-574675" defTabSz="944563" eaLnBrk="0" hangingPunct="0">
                        <a:lnSpc>
                          <a:spcPct val="90000"/>
                        </a:lnSpc>
                        <a:spcBef>
                          <a:spcPct val="40000"/>
                        </a:spcBef>
                        <a:buClr>
                          <a:schemeClr val="tx2"/>
                        </a:buClr>
                        <a:defRPr sz="1600">
                          <a:solidFill>
                            <a:schemeClr val="tx1"/>
                          </a:solidFill>
                          <a:latin typeface="Arial" panose="020B0604020202020204" pitchFamily="34" charset="0"/>
                        </a:defRPr>
                      </a:lvl2pPr>
                      <a:lvl3pPr marL="1143000" indent="-800100" defTabSz="944563" eaLnBrk="0" hangingPunct="0">
                        <a:lnSpc>
                          <a:spcPct val="90000"/>
                        </a:lnSpc>
                        <a:spcBef>
                          <a:spcPct val="40000"/>
                        </a:spcBef>
                        <a:buClr>
                          <a:schemeClr val="tx2"/>
                        </a:buClr>
                        <a:defRPr sz="1400">
                          <a:solidFill>
                            <a:schemeClr val="tx1"/>
                          </a:solidFill>
                          <a:latin typeface="Arial" panose="020B0604020202020204" pitchFamily="34" charset="0"/>
                        </a:defRPr>
                      </a:lvl3pPr>
                      <a:lvl4pPr marL="1600200" indent="-1092200" defTabSz="944563" eaLnBrk="0" hangingPunct="0">
                        <a:lnSpc>
                          <a:spcPct val="90000"/>
                        </a:lnSpc>
                        <a:spcBef>
                          <a:spcPct val="40000"/>
                        </a:spcBef>
                        <a:buClr>
                          <a:schemeClr val="tx2"/>
                        </a:buClr>
                        <a:defRPr sz="1400">
                          <a:solidFill>
                            <a:schemeClr val="tx1"/>
                          </a:solidFill>
                          <a:latin typeface="Arial" panose="020B0604020202020204" pitchFamily="34" charset="0"/>
                        </a:defRPr>
                      </a:lvl4pPr>
                      <a:lvl5pPr marL="2057400" indent="-1366838" defTabSz="944563" eaLnBrk="0" hangingPunct="0">
                        <a:lnSpc>
                          <a:spcPct val="90000"/>
                        </a:lnSpc>
                        <a:spcBef>
                          <a:spcPct val="40000"/>
                        </a:spcBef>
                        <a:buClr>
                          <a:schemeClr val="tx2"/>
                        </a:buClr>
                        <a:defRPr sz="1400">
                          <a:solidFill>
                            <a:schemeClr val="tx1"/>
                          </a:solidFill>
                          <a:latin typeface="Arial" panose="020B0604020202020204" pitchFamily="34" charset="0"/>
                        </a:defRPr>
                      </a:lvl5pPr>
                      <a:lvl6pPr marL="25146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6pPr>
                      <a:lvl7pPr marL="29718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7pPr>
                      <a:lvl8pPr marL="34290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8pPr>
                      <a:lvl9pPr marL="38862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rPr>
                        <a:t>int compare(Object o1, Objecto2)</a:t>
                      </a:r>
                    </a:p>
                  </a:txBody>
                  <a:tcPr marL="101294" marR="101294"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0"/>
                    </a:solidFill>
                  </a:tcPr>
                </a:tc>
                <a:tc>
                  <a:txBody>
                    <a:bodyPr/>
                    <a:lstStyle>
                      <a:lvl1pPr defTabSz="944563" eaLnBrk="0" hangingPunct="0">
                        <a:lnSpc>
                          <a:spcPct val="90000"/>
                        </a:lnSpc>
                        <a:spcBef>
                          <a:spcPct val="40000"/>
                        </a:spcBef>
                        <a:buClr>
                          <a:schemeClr val="tx2"/>
                        </a:buClr>
                        <a:defRPr>
                          <a:solidFill>
                            <a:schemeClr val="tx1"/>
                          </a:solidFill>
                          <a:latin typeface="Arial" panose="020B0604020202020204" pitchFamily="34" charset="0"/>
                        </a:defRPr>
                      </a:lvl1pPr>
                      <a:lvl2pPr marL="742950" indent="-574675" defTabSz="944563" eaLnBrk="0" hangingPunct="0">
                        <a:lnSpc>
                          <a:spcPct val="90000"/>
                        </a:lnSpc>
                        <a:spcBef>
                          <a:spcPct val="40000"/>
                        </a:spcBef>
                        <a:buClr>
                          <a:schemeClr val="tx2"/>
                        </a:buClr>
                        <a:defRPr sz="1600">
                          <a:solidFill>
                            <a:schemeClr val="tx1"/>
                          </a:solidFill>
                          <a:latin typeface="Arial" panose="020B0604020202020204" pitchFamily="34" charset="0"/>
                        </a:defRPr>
                      </a:lvl2pPr>
                      <a:lvl3pPr marL="1143000" indent="-800100" defTabSz="944563" eaLnBrk="0" hangingPunct="0">
                        <a:lnSpc>
                          <a:spcPct val="90000"/>
                        </a:lnSpc>
                        <a:spcBef>
                          <a:spcPct val="40000"/>
                        </a:spcBef>
                        <a:buClr>
                          <a:schemeClr val="tx2"/>
                        </a:buClr>
                        <a:defRPr sz="1400">
                          <a:solidFill>
                            <a:schemeClr val="tx1"/>
                          </a:solidFill>
                          <a:latin typeface="Arial" panose="020B0604020202020204" pitchFamily="34" charset="0"/>
                        </a:defRPr>
                      </a:lvl3pPr>
                      <a:lvl4pPr marL="1600200" indent="-1092200" defTabSz="944563" eaLnBrk="0" hangingPunct="0">
                        <a:lnSpc>
                          <a:spcPct val="90000"/>
                        </a:lnSpc>
                        <a:spcBef>
                          <a:spcPct val="40000"/>
                        </a:spcBef>
                        <a:buClr>
                          <a:schemeClr val="tx2"/>
                        </a:buClr>
                        <a:defRPr sz="1400">
                          <a:solidFill>
                            <a:schemeClr val="tx1"/>
                          </a:solidFill>
                          <a:latin typeface="Arial" panose="020B0604020202020204" pitchFamily="34" charset="0"/>
                        </a:defRPr>
                      </a:lvl4pPr>
                      <a:lvl5pPr marL="2057400" indent="-1366838" defTabSz="944563" eaLnBrk="0" hangingPunct="0">
                        <a:lnSpc>
                          <a:spcPct val="90000"/>
                        </a:lnSpc>
                        <a:spcBef>
                          <a:spcPct val="40000"/>
                        </a:spcBef>
                        <a:buClr>
                          <a:schemeClr val="tx2"/>
                        </a:buClr>
                        <a:defRPr sz="1400">
                          <a:solidFill>
                            <a:schemeClr val="tx1"/>
                          </a:solidFill>
                          <a:latin typeface="Arial" panose="020B0604020202020204" pitchFamily="34" charset="0"/>
                        </a:defRPr>
                      </a:lvl5pPr>
                      <a:lvl6pPr marL="25146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6pPr>
                      <a:lvl7pPr marL="29718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7pPr>
                      <a:lvl8pPr marL="34290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8pPr>
                      <a:lvl9pPr marL="38862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rPr>
                        <a:t>int</a:t>
                      </a:r>
                      <a:r>
                        <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rPr>
                        <a:t> </a:t>
                      </a:r>
                      <a:r>
                        <a:rPr kumimoji="0" lang="en-US" altLang="en-US" sz="18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rPr>
                        <a:t>compareTo</a:t>
                      </a:r>
                      <a:r>
                        <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rPr>
                        <a:t>(Object o1)</a:t>
                      </a:r>
                    </a:p>
                  </a:txBody>
                  <a:tcPr marL="101294" marR="101294"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0"/>
                    </a:solidFill>
                  </a:tcPr>
                </a:tc>
                <a:extLst>
                  <a:ext uri="{0D108BD9-81ED-4DB2-BD59-A6C34878D82A}">
                    <a16:rowId xmlns:a16="http://schemas.microsoft.com/office/drawing/2014/main" val="10002"/>
                  </a:ext>
                </a:extLst>
              </a:tr>
              <a:tr h="1014227">
                <a:tc>
                  <a:txBody>
                    <a:bodyPr/>
                    <a:lstStyle>
                      <a:lvl1pPr defTabSz="944563" eaLnBrk="0" hangingPunct="0">
                        <a:lnSpc>
                          <a:spcPct val="90000"/>
                        </a:lnSpc>
                        <a:spcBef>
                          <a:spcPct val="40000"/>
                        </a:spcBef>
                        <a:buClr>
                          <a:schemeClr val="tx2"/>
                        </a:buClr>
                        <a:defRPr>
                          <a:solidFill>
                            <a:schemeClr val="tx1"/>
                          </a:solidFill>
                          <a:latin typeface="Arial" panose="020B0604020202020204" pitchFamily="34" charset="0"/>
                        </a:defRPr>
                      </a:lvl1pPr>
                      <a:lvl2pPr marL="742950" indent="-574675" defTabSz="944563" eaLnBrk="0" hangingPunct="0">
                        <a:lnSpc>
                          <a:spcPct val="90000"/>
                        </a:lnSpc>
                        <a:spcBef>
                          <a:spcPct val="40000"/>
                        </a:spcBef>
                        <a:buClr>
                          <a:schemeClr val="tx2"/>
                        </a:buClr>
                        <a:defRPr sz="1600">
                          <a:solidFill>
                            <a:schemeClr val="tx1"/>
                          </a:solidFill>
                          <a:latin typeface="Arial" panose="020B0604020202020204" pitchFamily="34" charset="0"/>
                        </a:defRPr>
                      </a:lvl2pPr>
                      <a:lvl3pPr marL="1143000" indent="-800100" defTabSz="944563" eaLnBrk="0" hangingPunct="0">
                        <a:lnSpc>
                          <a:spcPct val="90000"/>
                        </a:lnSpc>
                        <a:spcBef>
                          <a:spcPct val="40000"/>
                        </a:spcBef>
                        <a:buClr>
                          <a:schemeClr val="tx2"/>
                        </a:buClr>
                        <a:defRPr sz="1400">
                          <a:solidFill>
                            <a:schemeClr val="tx1"/>
                          </a:solidFill>
                          <a:latin typeface="Arial" panose="020B0604020202020204" pitchFamily="34" charset="0"/>
                        </a:defRPr>
                      </a:lvl3pPr>
                      <a:lvl4pPr marL="1600200" indent="-1092200" defTabSz="944563" eaLnBrk="0" hangingPunct="0">
                        <a:lnSpc>
                          <a:spcPct val="90000"/>
                        </a:lnSpc>
                        <a:spcBef>
                          <a:spcPct val="40000"/>
                        </a:spcBef>
                        <a:buClr>
                          <a:schemeClr val="tx2"/>
                        </a:buClr>
                        <a:defRPr sz="1400">
                          <a:solidFill>
                            <a:schemeClr val="tx1"/>
                          </a:solidFill>
                          <a:latin typeface="Arial" panose="020B0604020202020204" pitchFamily="34" charset="0"/>
                        </a:defRPr>
                      </a:lvl4pPr>
                      <a:lvl5pPr marL="2057400" indent="-1366838" defTabSz="944563" eaLnBrk="0" hangingPunct="0">
                        <a:lnSpc>
                          <a:spcPct val="90000"/>
                        </a:lnSpc>
                        <a:spcBef>
                          <a:spcPct val="40000"/>
                        </a:spcBef>
                        <a:buClr>
                          <a:schemeClr val="tx2"/>
                        </a:buClr>
                        <a:defRPr sz="1400">
                          <a:solidFill>
                            <a:schemeClr val="tx1"/>
                          </a:solidFill>
                          <a:latin typeface="Arial" panose="020B0604020202020204" pitchFamily="34" charset="0"/>
                        </a:defRPr>
                      </a:lvl5pPr>
                      <a:lvl6pPr marL="25146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6pPr>
                      <a:lvl7pPr marL="29718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7pPr>
                      <a:lvl8pPr marL="34290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8pPr>
                      <a:lvl9pPr marL="38862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rPr>
                        <a:t>TreeSet</a:t>
                      </a:r>
                      <a:r>
                        <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rPr>
                        <a:t>(Comparator)</a:t>
                      </a:r>
                    </a:p>
                    <a:p>
                      <a:pPr marL="0" marR="0" lvl="0" indent="0" algn="l" defTabSz="944563"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rPr>
                        <a:t>java.util.Collections.sort</a:t>
                      </a:r>
                      <a:r>
                        <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rPr>
                        <a:t>(List, Comparator)</a:t>
                      </a:r>
                    </a:p>
                  </a:txBody>
                  <a:tcPr marL="101294" marR="101294"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1DAE0"/>
                    </a:solidFill>
                  </a:tcPr>
                </a:tc>
                <a:tc>
                  <a:txBody>
                    <a:bodyPr/>
                    <a:lstStyle>
                      <a:lvl1pPr defTabSz="944563" eaLnBrk="0" hangingPunct="0">
                        <a:lnSpc>
                          <a:spcPct val="90000"/>
                        </a:lnSpc>
                        <a:spcBef>
                          <a:spcPct val="40000"/>
                        </a:spcBef>
                        <a:buClr>
                          <a:schemeClr val="tx2"/>
                        </a:buClr>
                        <a:defRPr>
                          <a:solidFill>
                            <a:schemeClr val="tx1"/>
                          </a:solidFill>
                          <a:latin typeface="Arial" panose="020B0604020202020204" pitchFamily="34" charset="0"/>
                        </a:defRPr>
                      </a:lvl1pPr>
                      <a:lvl2pPr marL="742950" indent="-574675" defTabSz="944563" eaLnBrk="0" hangingPunct="0">
                        <a:lnSpc>
                          <a:spcPct val="90000"/>
                        </a:lnSpc>
                        <a:spcBef>
                          <a:spcPct val="40000"/>
                        </a:spcBef>
                        <a:buClr>
                          <a:schemeClr val="tx2"/>
                        </a:buClr>
                        <a:defRPr sz="1600">
                          <a:solidFill>
                            <a:schemeClr val="tx1"/>
                          </a:solidFill>
                          <a:latin typeface="Arial" panose="020B0604020202020204" pitchFamily="34" charset="0"/>
                        </a:defRPr>
                      </a:lvl2pPr>
                      <a:lvl3pPr marL="1143000" indent="-800100" defTabSz="944563" eaLnBrk="0" hangingPunct="0">
                        <a:lnSpc>
                          <a:spcPct val="90000"/>
                        </a:lnSpc>
                        <a:spcBef>
                          <a:spcPct val="40000"/>
                        </a:spcBef>
                        <a:buClr>
                          <a:schemeClr val="tx2"/>
                        </a:buClr>
                        <a:defRPr sz="1400">
                          <a:solidFill>
                            <a:schemeClr val="tx1"/>
                          </a:solidFill>
                          <a:latin typeface="Arial" panose="020B0604020202020204" pitchFamily="34" charset="0"/>
                        </a:defRPr>
                      </a:lvl3pPr>
                      <a:lvl4pPr marL="1600200" indent="-1092200" defTabSz="944563" eaLnBrk="0" hangingPunct="0">
                        <a:lnSpc>
                          <a:spcPct val="90000"/>
                        </a:lnSpc>
                        <a:spcBef>
                          <a:spcPct val="40000"/>
                        </a:spcBef>
                        <a:buClr>
                          <a:schemeClr val="tx2"/>
                        </a:buClr>
                        <a:defRPr sz="1400">
                          <a:solidFill>
                            <a:schemeClr val="tx1"/>
                          </a:solidFill>
                          <a:latin typeface="Arial" panose="020B0604020202020204" pitchFamily="34" charset="0"/>
                        </a:defRPr>
                      </a:lvl4pPr>
                      <a:lvl5pPr marL="2057400" indent="-1366838" defTabSz="944563" eaLnBrk="0" hangingPunct="0">
                        <a:lnSpc>
                          <a:spcPct val="90000"/>
                        </a:lnSpc>
                        <a:spcBef>
                          <a:spcPct val="40000"/>
                        </a:spcBef>
                        <a:buClr>
                          <a:schemeClr val="tx2"/>
                        </a:buClr>
                        <a:defRPr sz="1400">
                          <a:solidFill>
                            <a:schemeClr val="tx1"/>
                          </a:solidFill>
                          <a:latin typeface="Arial" panose="020B0604020202020204" pitchFamily="34" charset="0"/>
                        </a:defRPr>
                      </a:lvl5pPr>
                      <a:lvl6pPr marL="25146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6pPr>
                      <a:lvl7pPr marL="29718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7pPr>
                      <a:lvl8pPr marL="34290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8pPr>
                      <a:lvl9pPr marL="3886200" indent="-1366838" defTabSz="944563" eaLnBrk="0" fontAlgn="base" hangingPunct="0">
                        <a:lnSpc>
                          <a:spcPct val="90000"/>
                        </a:lnSpc>
                        <a:spcBef>
                          <a:spcPct val="40000"/>
                        </a:spcBef>
                        <a:spcAft>
                          <a:spcPct val="0"/>
                        </a:spcAft>
                        <a:buClr>
                          <a:schemeClr val="tx2"/>
                        </a:buClr>
                        <a:defRPr sz="14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rPr>
                        <a:t>TreeSet</a:t>
                      </a:r>
                      <a:r>
                        <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rPr>
                        <a:t>() </a:t>
                      </a:r>
                    </a:p>
                    <a:p>
                      <a:pPr marL="0" marR="0" lvl="0" indent="0" algn="l" defTabSz="944563"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rPr>
                        <a:t>java.util.Collections.sort</a:t>
                      </a:r>
                      <a:r>
                        <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rPr>
                        <a:t>(List)</a:t>
                      </a:r>
                    </a:p>
                  </a:txBody>
                  <a:tcPr marL="101294" marR="101294"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1DAE0"/>
                    </a:solidFill>
                  </a:tcPr>
                </a:tc>
                <a:extLst>
                  <a:ext uri="{0D108BD9-81ED-4DB2-BD59-A6C34878D82A}">
                    <a16:rowId xmlns:a16="http://schemas.microsoft.com/office/drawing/2014/main" val="10003"/>
                  </a:ext>
                </a:extLst>
              </a:tr>
            </a:tbl>
          </a:graphicData>
        </a:graphic>
      </p:graphicFrame>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Grp="1" noChangeArrowheads="1"/>
          </p:cNvSpPr>
          <p:nvPr>
            <p:ph type="title"/>
          </p:nvPr>
        </p:nvSpPr>
        <p:spPr/>
        <p:txBody>
          <a:bodyPr/>
          <a:lstStyle/>
          <a:p>
            <a:pPr eaLnBrk="1" hangingPunct="1"/>
            <a:r>
              <a:rPr lang="en-US" altLang="en-US" dirty="0"/>
              <a:t>Demo 2: Collection Framework</a:t>
            </a:r>
          </a:p>
        </p:txBody>
      </p:sp>
      <p:sp>
        <p:nvSpPr>
          <p:cNvPr id="43013" name="Rectangle 2"/>
          <p:cNvSpPr>
            <a:spLocks noGrp="1" noChangeArrowheads="1"/>
          </p:cNvSpPr>
          <p:nvPr>
            <p:ph idx="1"/>
          </p:nvPr>
        </p:nvSpPr>
        <p:spPr/>
        <p:txBody>
          <a:bodyPr/>
          <a:lstStyle/>
          <a:p>
            <a:pPr>
              <a:lnSpc>
                <a:spcPct val="85000"/>
              </a:lnSpc>
              <a:spcBef>
                <a:spcPct val="35000"/>
              </a:spcBef>
              <a:buClr>
                <a:srgbClr val="CC0033"/>
              </a:buClr>
            </a:pPr>
            <a:r>
              <a:rPr lang="en-US" altLang="en-US"/>
              <a:t>Exercise: </a:t>
            </a:r>
          </a:p>
          <a:p>
            <a:pPr lvl="1">
              <a:lnSpc>
                <a:spcPct val="85000"/>
              </a:lnSpc>
              <a:spcBef>
                <a:spcPct val="35000"/>
              </a:spcBef>
              <a:buClr>
                <a:srgbClr val="CC0033"/>
              </a:buClr>
            </a:pPr>
            <a:r>
              <a:rPr lang="en-US" altLang="en-US"/>
              <a:t>Add Customer class which has: name, memberType (VIP, MEMBER, OTHERS) and list of orders</a:t>
            </a:r>
          </a:p>
          <a:p>
            <a:pPr lvl="1">
              <a:lnSpc>
                <a:spcPct val="85000"/>
              </a:lnSpc>
              <a:spcBef>
                <a:spcPct val="35000"/>
              </a:spcBef>
              <a:buClr>
                <a:srgbClr val="CC0033"/>
              </a:buClr>
            </a:pPr>
            <a:r>
              <a:rPr lang="en-US" altLang="en-US"/>
              <a:t>Sort orders in demo 2 by date, desc.</a:t>
            </a:r>
          </a:p>
          <a:p>
            <a:pPr lvl="1">
              <a:lnSpc>
                <a:spcPct val="85000"/>
              </a:lnSpc>
              <a:spcBef>
                <a:spcPct val="35000"/>
              </a:spcBef>
              <a:buClr>
                <a:srgbClr val="CC0033"/>
              </a:buClr>
            </a:pPr>
            <a:r>
              <a:rPr lang="en-US" altLang="en-US"/>
              <a:t>Display orders in console</a:t>
            </a:r>
          </a:p>
          <a:p>
            <a:pPr>
              <a:lnSpc>
                <a:spcPct val="85000"/>
              </a:lnSpc>
              <a:spcBef>
                <a:spcPct val="35000"/>
              </a:spcBef>
              <a:buClr>
                <a:srgbClr val="CC0033"/>
              </a:buClr>
            </a:pPr>
            <a:r>
              <a:rPr lang="en-US" altLang="en-US"/>
              <a:t>Points to remember:</a:t>
            </a:r>
          </a:p>
          <a:p>
            <a:pPr lvl="1">
              <a:lnSpc>
                <a:spcPct val="85000"/>
              </a:lnSpc>
              <a:spcBef>
                <a:spcPct val="35000"/>
              </a:spcBef>
              <a:buClr>
                <a:srgbClr val="CC0033"/>
              </a:buClr>
            </a:pPr>
            <a:r>
              <a:rPr lang="en-US" altLang="en-US"/>
              <a:t>Initialize collections</a:t>
            </a:r>
          </a:p>
          <a:p>
            <a:pPr lvl="1">
              <a:lnSpc>
                <a:spcPct val="85000"/>
              </a:lnSpc>
              <a:spcBef>
                <a:spcPct val="35000"/>
              </a:spcBef>
              <a:buClr>
                <a:srgbClr val="CC0033"/>
              </a:buClr>
            </a:pPr>
            <a:r>
              <a:rPr lang="en-US" altLang="en-US"/>
              <a:t>Manage collections </a:t>
            </a:r>
          </a:p>
          <a:p>
            <a:pPr lvl="1">
              <a:lnSpc>
                <a:spcPct val="85000"/>
              </a:lnSpc>
              <a:spcBef>
                <a:spcPct val="35000"/>
              </a:spcBef>
              <a:buClr>
                <a:srgbClr val="CC0033"/>
              </a:buClr>
            </a:pPr>
            <a:r>
              <a:rPr lang="en-US" altLang="en-US"/>
              <a:t>Order collections</a:t>
            </a:r>
          </a:p>
          <a:p>
            <a:pPr lvl="1">
              <a:lnSpc>
                <a:spcPct val="85000"/>
              </a:lnSpc>
              <a:spcBef>
                <a:spcPct val="35000"/>
              </a:spcBef>
              <a:buClr>
                <a:srgbClr val="CC0033"/>
              </a:buClr>
            </a:pPr>
            <a:r>
              <a:rPr lang="en-US" altLang="en-US"/>
              <a:t>Generic, advanced loop</a:t>
            </a:r>
          </a:p>
        </p:txBody>
      </p:sp>
      <p:pic>
        <p:nvPicPr>
          <p:cNvPr id="43012"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660363"/>
            <a:ext cx="2830513" cy="284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3"/>
          <p:cNvSpPr>
            <a:spLocks noGrp="1"/>
          </p:cNvSpPr>
          <p:nvPr>
            <p:ph type="ctrTitle"/>
          </p:nvPr>
        </p:nvSpPr>
        <p:spPr/>
        <p:txBody>
          <a:bodyPr/>
          <a:lstStyle/>
          <a:p>
            <a:pPr eaLnBrk="1" hangingPunct="1"/>
            <a:r>
              <a:rPr lang="en-US" altLang="en-US" dirty="0">
                <a:solidFill>
                  <a:schemeClr val="bg1"/>
                </a:solidFill>
              </a:rPr>
              <a:t>Java Advance</a:t>
            </a:r>
          </a:p>
        </p:txBody>
      </p:sp>
      <p:sp>
        <p:nvSpPr>
          <p:cNvPr id="44035" name="Subtitle 1"/>
          <p:cNvSpPr>
            <a:spLocks noGrp="1"/>
          </p:cNvSpPr>
          <p:nvPr>
            <p:ph type="subTitle" idx="1"/>
          </p:nvPr>
        </p:nvSpPr>
        <p:spPr/>
        <p:txBody>
          <a:bodyPr>
            <a:normAutofit/>
          </a:bodyPr>
          <a:lstStyle/>
          <a:p>
            <a:r>
              <a:rPr lang="en-US" altLang="en-US" dirty="0">
                <a:solidFill>
                  <a:schemeClr val="bg1"/>
                </a:solidFill>
              </a:rPr>
              <a:t>Generics</a:t>
            </a:r>
          </a:p>
        </p:txBody>
      </p:sp>
    </p:spTree>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a:lstStyle/>
          <a:p>
            <a:pPr eaLnBrk="1" hangingPunct="1">
              <a:defRPr/>
            </a:pPr>
            <a:r>
              <a:rPr lang="en-US" dirty="0"/>
              <a:t>Generics</a:t>
            </a:r>
            <a:br>
              <a:rPr lang="en-US" dirty="0">
                <a:solidFill>
                  <a:srgbClr val="7F7F7F"/>
                </a:solidFill>
                <a:sym typeface="Gotham Book"/>
              </a:rPr>
            </a:br>
            <a:endParaRPr lang="en-US" dirty="0">
              <a:solidFill>
                <a:srgbClr val="7F7F7F"/>
              </a:solidFill>
            </a:endParaRPr>
          </a:p>
        </p:txBody>
      </p:sp>
      <p:sp>
        <p:nvSpPr>
          <p:cNvPr id="82947" name="Rectangle 2"/>
          <p:cNvSpPr>
            <a:spLocks noGrp="1" noChangeArrowheads="1"/>
          </p:cNvSpPr>
          <p:nvPr>
            <p:ph idx="1"/>
          </p:nvPr>
        </p:nvSpPr>
        <p:spPr/>
        <p:txBody>
          <a:bodyPr/>
          <a:lstStyle/>
          <a:p>
            <a:r>
              <a:rPr lang="en-US" altLang="en-US"/>
              <a:t>Generics enable types (classes and interfaces) to be parameters when defining classes, interfaces and methods</a:t>
            </a:r>
          </a:p>
          <a:p>
            <a:r>
              <a:rPr lang="en-US" altLang="en-US"/>
              <a:t>Benefits:</a:t>
            </a:r>
          </a:p>
          <a:p>
            <a:pPr lvl="1"/>
            <a:r>
              <a:rPr lang="en-US" altLang="en-US"/>
              <a:t>Stronger type checks at compile time.</a:t>
            </a:r>
          </a:p>
          <a:p>
            <a:pPr lvl="1"/>
            <a:r>
              <a:rPr lang="en-US" altLang="en-US"/>
              <a:t>Elimination of casts.</a:t>
            </a:r>
          </a:p>
          <a:p>
            <a:pPr lvl="1"/>
            <a:r>
              <a:rPr lang="en-US" altLang="en-US"/>
              <a:t>Enabling programmers to implement generic algorithms.</a:t>
            </a:r>
          </a:p>
        </p:txBody>
      </p:sp>
    </p:spTree>
    <p:extLst>
      <p:ext uri="{BB962C8B-B14F-4D97-AF65-F5344CB8AC3E}">
        <p14:creationId xmlns:p14="http://schemas.microsoft.com/office/powerpoint/2010/main" val="3854723834"/>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a:lstStyle/>
          <a:p>
            <a:pPr eaLnBrk="1" hangingPunct="1">
              <a:defRPr/>
            </a:pPr>
            <a:r>
              <a:rPr lang="en-US" dirty="0"/>
              <a:t>Generics – Generic type</a:t>
            </a:r>
            <a:br>
              <a:rPr lang="en-US" dirty="0">
                <a:solidFill>
                  <a:srgbClr val="7F7F7F"/>
                </a:solidFill>
                <a:sym typeface="Gotham Book"/>
              </a:rPr>
            </a:br>
            <a:endParaRPr lang="en-US" dirty="0">
              <a:solidFill>
                <a:srgbClr val="7F7F7F"/>
              </a:solidFill>
            </a:endParaRPr>
          </a:p>
        </p:txBody>
      </p:sp>
      <p:sp>
        <p:nvSpPr>
          <p:cNvPr id="83971" name="Rectangle 2"/>
          <p:cNvSpPr>
            <a:spLocks noGrp="1" noChangeArrowheads="1"/>
          </p:cNvSpPr>
          <p:nvPr>
            <p:ph idx="1"/>
          </p:nvPr>
        </p:nvSpPr>
        <p:spPr/>
        <p:txBody>
          <a:bodyPr/>
          <a:lstStyle/>
          <a:p>
            <a:pPr>
              <a:buClr>
                <a:srgbClr val="EE2525"/>
              </a:buClr>
            </a:pPr>
            <a:r>
              <a:rPr lang="en-US" altLang="en-US">
                <a:solidFill>
                  <a:srgbClr val="000000"/>
                </a:solidFill>
              </a:rPr>
              <a:t>Generic type: a generic class or interface that is parameterized over types</a:t>
            </a:r>
            <a:endParaRPr lang="en-US" altLang="en-US"/>
          </a:p>
        </p:txBody>
      </p:sp>
      <p:sp>
        <p:nvSpPr>
          <p:cNvPr id="83972" name="TextBox 5"/>
          <p:cNvSpPr txBox="1">
            <a:spLocks noChangeArrowheads="1"/>
          </p:cNvSpPr>
          <p:nvPr/>
        </p:nvSpPr>
        <p:spPr bwMode="auto">
          <a:xfrm>
            <a:off x="883805" y="2698318"/>
            <a:ext cx="8440738" cy="2584450"/>
          </a:xfrm>
          <a:prstGeom prst="rect">
            <a:avLst/>
          </a:prstGeom>
          <a:solidFill>
            <a:schemeClr val="bg1">
              <a:lumMod val="85000"/>
            </a:schemeClr>
          </a:solidFill>
          <a:ln>
            <a:noFill/>
          </a:ln>
          <a:extLst/>
        </p:spPr>
        <p:txBody>
          <a:bodyPr>
            <a:spAutoFit/>
          </a:bodyPr>
          <a:lstStyle>
            <a:lvl1pPr eaLnBrk="0" hangingPunct="0">
              <a:lnSpc>
                <a:spcPct val="90000"/>
              </a:lnSpc>
              <a:spcBef>
                <a:spcPct val="40000"/>
              </a:spcBef>
              <a:buClr>
                <a:schemeClr val="tx2"/>
              </a:buClr>
              <a:buChar char="•"/>
              <a:defRPr sz="2000">
                <a:solidFill>
                  <a:schemeClr val="tx1"/>
                </a:solidFill>
                <a:latin typeface="Arial" pitchFamily="34" charset="0"/>
              </a:defRPr>
            </a:lvl1pPr>
            <a:lvl2pPr marL="742950" indent="-285750" eaLnBrk="0" hangingPunct="0">
              <a:lnSpc>
                <a:spcPct val="90000"/>
              </a:lnSpc>
              <a:spcBef>
                <a:spcPct val="40000"/>
              </a:spcBef>
              <a:buClr>
                <a:schemeClr val="tx2"/>
              </a:buClr>
              <a:buFont typeface="Arial" pitchFamily="34" charset="0"/>
              <a:buChar char="–"/>
              <a:defRPr>
                <a:solidFill>
                  <a:schemeClr val="tx1"/>
                </a:solidFill>
                <a:latin typeface="Arial" pitchFamily="34" charset="0"/>
              </a:defRPr>
            </a:lvl2pPr>
            <a:lvl3pPr marL="1143000" indent="-228600" eaLnBrk="0" hangingPunct="0">
              <a:lnSpc>
                <a:spcPct val="90000"/>
              </a:lnSpc>
              <a:spcBef>
                <a:spcPct val="40000"/>
              </a:spcBef>
              <a:buClr>
                <a:schemeClr val="tx2"/>
              </a:buClr>
              <a:buChar char="•"/>
              <a:defRPr sz="1600">
                <a:solidFill>
                  <a:schemeClr val="tx1"/>
                </a:solidFill>
                <a:latin typeface="Arial" pitchFamily="34" charset="0"/>
              </a:defRPr>
            </a:lvl3pPr>
            <a:lvl4pPr marL="1600200" indent="-228600" eaLnBrk="0" hangingPunct="0">
              <a:lnSpc>
                <a:spcPct val="90000"/>
              </a:lnSpc>
              <a:spcBef>
                <a:spcPct val="40000"/>
              </a:spcBef>
              <a:buClr>
                <a:schemeClr val="tx2"/>
              </a:buClr>
              <a:buFont typeface="Arial" pitchFamily="34" charset="0"/>
              <a:buChar char="–"/>
              <a:defRPr sz="1600">
                <a:solidFill>
                  <a:schemeClr val="tx1"/>
                </a:solidFill>
                <a:latin typeface="Arial" pitchFamily="34" charset="0"/>
              </a:defRPr>
            </a:lvl4pPr>
            <a:lvl5pPr marL="2057400" indent="-228600" eaLnBrk="0" hangingPunct="0">
              <a:lnSpc>
                <a:spcPct val="90000"/>
              </a:lnSpc>
              <a:spcBef>
                <a:spcPct val="40000"/>
              </a:spcBef>
              <a:buClr>
                <a:schemeClr val="tx2"/>
              </a:buClr>
              <a:buFont typeface="Arial" pitchFamily="34" charset="0"/>
              <a:buChar char="»"/>
              <a:defRPr sz="1600">
                <a:solidFill>
                  <a:schemeClr val="tx1"/>
                </a:solidFill>
                <a:latin typeface="Arial" pitchFamily="34" charset="0"/>
              </a:defRPr>
            </a:lvl5pPr>
            <a:lvl6pPr marL="25146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6pPr>
            <a:lvl7pPr marL="29718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7pPr>
            <a:lvl8pPr marL="34290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8pPr>
            <a:lvl9pPr marL="38862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9pPr>
          </a:lstStyle>
          <a:p>
            <a:pPr eaLnBrk="1" hangingPunct="1">
              <a:lnSpc>
                <a:spcPct val="100000"/>
              </a:lnSpc>
              <a:spcBef>
                <a:spcPct val="0"/>
              </a:spcBef>
              <a:buClrTx/>
              <a:buFontTx/>
              <a:buNone/>
            </a:pPr>
            <a:r>
              <a:rPr lang="en-US" altLang="en-US" sz="1800" dirty="0"/>
              <a:t>// class name&lt;T1, T2, ..., </a:t>
            </a:r>
            <a:r>
              <a:rPr lang="en-US" altLang="en-US" sz="1800" dirty="0" err="1"/>
              <a:t>Tn</a:t>
            </a:r>
            <a:r>
              <a:rPr lang="en-US" altLang="en-US" sz="1800" dirty="0"/>
              <a:t>&gt;</a:t>
            </a:r>
          </a:p>
          <a:p>
            <a:pPr eaLnBrk="1" hangingPunct="1">
              <a:lnSpc>
                <a:spcPct val="100000"/>
              </a:lnSpc>
              <a:spcBef>
                <a:spcPct val="0"/>
              </a:spcBef>
              <a:buClrTx/>
              <a:buFontTx/>
              <a:buNone/>
            </a:pPr>
            <a:r>
              <a:rPr lang="en-US" altLang="en-US" sz="1800" dirty="0"/>
              <a:t>public class Box&lt;T&gt; {</a:t>
            </a:r>
          </a:p>
          <a:p>
            <a:pPr eaLnBrk="1" hangingPunct="1">
              <a:lnSpc>
                <a:spcPct val="100000"/>
              </a:lnSpc>
              <a:spcBef>
                <a:spcPct val="0"/>
              </a:spcBef>
              <a:buClrTx/>
              <a:buFontTx/>
              <a:buNone/>
            </a:pPr>
            <a:r>
              <a:rPr lang="en-US" altLang="en-US" sz="1800" dirty="0"/>
              <a:t>    private T </a:t>
            </a:r>
            <a:r>
              <a:rPr lang="en-US" altLang="en-US" sz="1800" dirty="0" err="1"/>
              <a:t>t</a:t>
            </a:r>
            <a:r>
              <a:rPr lang="en-US" altLang="en-US" sz="1800" dirty="0"/>
              <a:t>;</a:t>
            </a:r>
          </a:p>
          <a:p>
            <a:pPr eaLnBrk="1" hangingPunct="1">
              <a:lnSpc>
                <a:spcPct val="100000"/>
              </a:lnSpc>
              <a:spcBef>
                <a:spcPct val="0"/>
              </a:spcBef>
              <a:buClrTx/>
              <a:buFontTx/>
              <a:buNone/>
            </a:pPr>
            <a:endParaRPr lang="en-US" altLang="en-US" sz="1800" dirty="0"/>
          </a:p>
          <a:p>
            <a:pPr eaLnBrk="1" hangingPunct="1">
              <a:lnSpc>
                <a:spcPct val="100000"/>
              </a:lnSpc>
              <a:spcBef>
                <a:spcPct val="0"/>
              </a:spcBef>
              <a:buClrTx/>
              <a:buFontTx/>
              <a:buNone/>
            </a:pPr>
            <a:r>
              <a:rPr lang="en-US" altLang="en-US" sz="1800" dirty="0"/>
              <a:t>    public void set(T t) { this.t = t; }</a:t>
            </a:r>
          </a:p>
          <a:p>
            <a:pPr eaLnBrk="1" hangingPunct="1">
              <a:lnSpc>
                <a:spcPct val="100000"/>
              </a:lnSpc>
              <a:spcBef>
                <a:spcPct val="0"/>
              </a:spcBef>
              <a:buClrTx/>
              <a:buFontTx/>
              <a:buNone/>
            </a:pPr>
            <a:r>
              <a:rPr lang="en-US" altLang="en-US" sz="1800" dirty="0"/>
              <a:t>    public T get() { return t; }</a:t>
            </a:r>
          </a:p>
          <a:p>
            <a:pPr eaLnBrk="1" hangingPunct="1">
              <a:lnSpc>
                <a:spcPct val="100000"/>
              </a:lnSpc>
              <a:spcBef>
                <a:spcPct val="0"/>
              </a:spcBef>
              <a:buClrTx/>
              <a:buFontTx/>
              <a:buNone/>
            </a:pPr>
            <a:r>
              <a:rPr lang="en-US" altLang="en-US" sz="1800" dirty="0"/>
              <a:t>}</a:t>
            </a:r>
          </a:p>
          <a:p>
            <a:pPr eaLnBrk="1" hangingPunct="1">
              <a:lnSpc>
                <a:spcPct val="100000"/>
              </a:lnSpc>
              <a:spcBef>
                <a:spcPct val="0"/>
              </a:spcBef>
              <a:buClrTx/>
              <a:buFontTx/>
              <a:buNone/>
            </a:pPr>
            <a:r>
              <a:rPr lang="en-US" altLang="en-US" sz="1800" dirty="0"/>
              <a:t>…</a:t>
            </a:r>
          </a:p>
          <a:p>
            <a:pPr eaLnBrk="1" hangingPunct="1">
              <a:lnSpc>
                <a:spcPct val="100000"/>
              </a:lnSpc>
              <a:spcBef>
                <a:spcPct val="0"/>
              </a:spcBef>
              <a:buClrTx/>
              <a:buFontTx/>
              <a:buNone/>
            </a:pPr>
            <a:r>
              <a:rPr lang="en-US" altLang="en-US" sz="1800" dirty="0"/>
              <a:t>Box&lt;Integer&gt; </a:t>
            </a:r>
            <a:r>
              <a:rPr lang="en-US" altLang="en-US" sz="1800" dirty="0" err="1"/>
              <a:t>integerBox</a:t>
            </a:r>
            <a:r>
              <a:rPr lang="en-US" altLang="en-US" sz="1800" dirty="0"/>
              <a:t> = new Box&lt;Integer&gt;(); //or new Box&lt;&gt;();</a:t>
            </a:r>
          </a:p>
        </p:txBody>
      </p:sp>
    </p:spTree>
    <p:extLst>
      <p:ext uri="{BB962C8B-B14F-4D97-AF65-F5344CB8AC3E}">
        <p14:creationId xmlns:p14="http://schemas.microsoft.com/office/powerpoint/2010/main" val="4193778409"/>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Course Audience and Prerequisite</a:t>
            </a:r>
          </a:p>
        </p:txBody>
      </p:sp>
      <p:sp>
        <p:nvSpPr>
          <p:cNvPr id="9219" name="Content Placeholder 2"/>
          <p:cNvSpPr>
            <a:spLocks noGrp="1"/>
          </p:cNvSpPr>
          <p:nvPr>
            <p:ph idx="1"/>
          </p:nvPr>
        </p:nvSpPr>
        <p:spPr/>
        <p:txBody>
          <a:bodyPr/>
          <a:lstStyle/>
          <a:p>
            <a:r>
              <a:rPr lang="en-US" altLang="en-US" dirty="0"/>
              <a:t>The course is designed as part of the </a:t>
            </a:r>
            <a:r>
              <a:rPr lang="en-US" altLang="en-US" dirty="0">
                <a:solidFill>
                  <a:schemeClr val="accent5">
                    <a:lumMod val="75000"/>
                  </a:schemeClr>
                </a:solidFill>
              </a:rPr>
              <a:t>Java Fresher Program</a:t>
            </a:r>
          </a:p>
          <a:p>
            <a:r>
              <a:rPr lang="en-US" altLang="en-US" dirty="0"/>
              <a:t>The following are beneficial if you already have knowledge and experiences as:</a:t>
            </a:r>
          </a:p>
          <a:p>
            <a:pPr marL="742950" lvl="1" indent="-285750"/>
            <a:r>
              <a:rPr lang="en-US" altLang="en-US" dirty="0"/>
              <a:t>Created and compiled programs with C/C++/Java</a:t>
            </a:r>
          </a:p>
          <a:p>
            <a:endParaRPr lang="en-US" altLang="en-US" dirty="0"/>
          </a:p>
        </p:txBody>
      </p:sp>
    </p:spTree>
    <p:extLst>
      <p:ext uri="{BB962C8B-B14F-4D97-AF65-F5344CB8AC3E}">
        <p14:creationId xmlns:p14="http://schemas.microsoft.com/office/powerpoint/2010/main" val="2188432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a:lstStyle/>
          <a:p>
            <a:pPr eaLnBrk="1" hangingPunct="1">
              <a:defRPr/>
            </a:pPr>
            <a:r>
              <a:rPr lang="en-US" dirty="0"/>
              <a:t>Generics – Naming convention</a:t>
            </a:r>
            <a:br>
              <a:rPr lang="en-US" dirty="0">
                <a:solidFill>
                  <a:srgbClr val="7F7F7F"/>
                </a:solidFill>
                <a:sym typeface="Gotham Book"/>
              </a:rPr>
            </a:br>
            <a:endParaRPr lang="en-US" dirty="0">
              <a:solidFill>
                <a:srgbClr val="7F7F7F"/>
              </a:solidFill>
            </a:endParaRPr>
          </a:p>
        </p:txBody>
      </p:sp>
      <p:sp>
        <p:nvSpPr>
          <p:cNvPr id="84995" name="Rectangle 2"/>
          <p:cNvSpPr>
            <a:spLocks noGrp="1" noChangeArrowheads="1"/>
          </p:cNvSpPr>
          <p:nvPr>
            <p:ph idx="1"/>
          </p:nvPr>
        </p:nvSpPr>
        <p:spPr/>
        <p:txBody>
          <a:bodyPr/>
          <a:lstStyle/>
          <a:p>
            <a:r>
              <a:rPr lang="en-US" altLang="en-US"/>
              <a:t>Type parameter names are single, uppercase letters</a:t>
            </a:r>
          </a:p>
          <a:p>
            <a:r>
              <a:rPr lang="en-US" altLang="en-US"/>
              <a:t>The most commonly used type parameter names are:</a:t>
            </a:r>
          </a:p>
          <a:p>
            <a:pPr lvl="1"/>
            <a:r>
              <a:rPr lang="en-US" altLang="en-US"/>
              <a:t>E - Element (used extensively by the Java Collections Framework)</a:t>
            </a:r>
          </a:p>
          <a:p>
            <a:pPr lvl="1"/>
            <a:r>
              <a:rPr lang="en-US" altLang="en-US"/>
              <a:t>K – Key</a:t>
            </a:r>
          </a:p>
          <a:p>
            <a:pPr lvl="1"/>
            <a:r>
              <a:rPr lang="en-US" altLang="en-US"/>
              <a:t>N – Number</a:t>
            </a:r>
          </a:p>
          <a:p>
            <a:pPr lvl="1"/>
            <a:r>
              <a:rPr lang="en-US" altLang="en-US"/>
              <a:t>T – Type</a:t>
            </a:r>
          </a:p>
          <a:p>
            <a:pPr lvl="1"/>
            <a:r>
              <a:rPr lang="en-US" altLang="en-US"/>
              <a:t>V – Value</a:t>
            </a:r>
          </a:p>
          <a:p>
            <a:pPr lvl="1"/>
            <a:r>
              <a:rPr lang="en-US" altLang="en-US"/>
              <a:t>S,U,V etc. - 2nd, 3rd, 4th types</a:t>
            </a:r>
          </a:p>
        </p:txBody>
      </p:sp>
    </p:spTree>
    <p:extLst>
      <p:ext uri="{BB962C8B-B14F-4D97-AF65-F5344CB8AC3E}">
        <p14:creationId xmlns:p14="http://schemas.microsoft.com/office/powerpoint/2010/main" val="1860793726"/>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a:lstStyle/>
          <a:p>
            <a:pPr eaLnBrk="1" hangingPunct="1">
              <a:defRPr/>
            </a:pPr>
            <a:r>
              <a:rPr lang="en-US" dirty="0"/>
              <a:t>Generics – Generic method</a:t>
            </a:r>
            <a:br>
              <a:rPr lang="en-US" dirty="0">
                <a:solidFill>
                  <a:srgbClr val="7F7F7F"/>
                </a:solidFill>
                <a:sym typeface="Gotham Book"/>
              </a:rPr>
            </a:br>
            <a:endParaRPr lang="en-US" dirty="0">
              <a:solidFill>
                <a:srgbClr val="7F7F7F"/>
              </a:solidFill>
            </a:endParaRPr>
          </a:p>
        </p:txBody>
      </p:sp>
      <p:sp>
        <p:nvSpPr>
          <p:cNvPr id="86019" name="Rectangle 2"/>
          <p:cNvSpPr>
            <a:spLocks noGrp="1" noChangeArrowheads="1"/>
          </p:cNvSpPr>
          <p:nvPr>
            <p:ph idx="1"/>
          </p:nvPr>
        </p:nvSpPr>
        <p:spPr/>
        <p:txBody>
          <a:bodyPr/>
          <a:lstStyle/>
          <a:p>
            <a:pPr>
              <a:buClr>
                <a:srgbClr val="EE2525"/>
              </a:buClr>
            </a:pPr>
            <a:r>
              <a:rPr lang="en-US" altLang="en-US">
                <a:solidFill>
                  <a:srgbClr val="000000"/>
                </a:solidFill>
              </a:rPr>
              <a:t>Generic methods are methods that introduce their own type parameters </a:t>
            </a:r>
            <a:endParaRPr lang="en-US" altLang="en-US"/>
          </a:p>
        </p:txBody>
      </p:sp>
      <p:sp>
        <p:nvSpPr>
          <p:cNvPr id="86020" name="TextBox 5"/>
          <p:cNvSpPr txBox="1">
            <a:spLocks noChangeArrowheads="1"/>
          </p:cNvSpPr>
          <p:nvPr/>
        </p:nvSpPr>
        <p:spPr bwMode="auto">
          <a:xfrm>
            <a:off x="848591" y="2767590"/>
            <a:ext cx="8440738" cy="2862262"/>
          </a:xfrm>
          <a:prstGeom prst="rect">
            <a:avLst/>
          </a:prstGeom>
          <a:solidFill>
            <a:schemeClr val="bg1">
              <a:lumMod val="85000"/>
            </a:schemeClr>
          </a:solidFill>
          <a:ln>
            <a:noFill/>
          </a:ln>
          <a:extLst/>
        </p:spPr>
        <p:txBody>
          <a:bodyPr>
            <a:spAutoFit/>
          </a:bodyPr>
          <a:lstStyle>
            <a:lvl1pPr eaLnBrk="0" hangingPunct="0">
              <a:lnSpc>
                <a:spcPct val="90000"/>
              </a:lnSpc>
              <a:spcBef>
                <a:spcPct val="40000"/>
              </a:spcBef>
              <a:buClr>
                <a:schemeClr val="tx2"/>
              </a:buClr>
              <a:buChar char="•"/>
              <a:defRPr sz="2000">
                <a:solidFill>
                  <a:schemeClr val="tx1"/>
                </a:solidFill>
                <a:latin typeface="Arial" pitchFamily="34" charset="0"/>
              </a:defRPr>
            </a:lvl1pPr>
            <a:lvl2pPr marL="742950" indent="-285750" eaLnBrk="0" hangingPunct="0">
              <a:lnSpc>
                <a:spcPct val="90000"/>
              </a:lnSpc>
              <a:spcBef>
                <a:spcPct val="40000"/>
              </a:spcBef>
              <a:buClr>
                <a:schemeClr val="tx2"/>
              </a:buClr>
              <a:buFont typeface="Arial" pitchFamily="34" charset="0"/>
              <a:buChar char="–"/>
              <a:defRPr>
                <a:solidFill>
                  <a:schemeClr val="tx1"/>
                </a:solidFill>
                <a:latin typeface="Arial" pitchFamily="34" charset="0"/>
              </a:defRPr>
            </a:lvl2pPr>
            <a:lvl3pPr marL="1143000" indent="-228600" eaLnBrk="0" hangingPunct="0">
              <a:lnSpc>
                <a:spcPct val="90000"/>
              </a:lnSpc>
              <a:spcBef>
                <a:spcPct val="40000"/>
              </a:spcBef>
              <a:buClr>
                <a:schemeClr val="tx2"/>
              </a:buClr>
              <a:buChar char="•"/>
              <a:defRPr sz="1600">
                <a:solidFill>
                  <a:schemeClr val="tx1"/>
                </a:solidFill>
                <a:latin typeface="Arial" pitchFamily="34" charset="0"/>
              </a:defRPr>
            </a:lvl3pPr>
            <a:lvl4pPr marL="1600200" indent="-228600" eaLnBrk="0" hangingPunct="0">
              <a:lnSpc>
                <a:spcPct val="90000"/>
              </a:lnSpc>
              <a:spcBef>
                <a:spcPct val="40000"/>
              </a:spcBef>
              <a:buClr>
                <a:schemeClr val="tx2"/>
              </a:buClr>
              <a:buFont typeface="Arial" pitchFamily="34" charset="0"/>
              <a:buChar char="–"/>
              <a:defRPr sz="1600">
                <a:solidFill>
                  <a:schemeClr val="tx1"/>
                </a:solidFill>
                <a:latin typeface="Arial" pitchFamily="34" charset="0"/>
              </a:defRPr>
            </a:lvl4pPr>
            <a:lvl5pPr marL="2057400" indent="-228600" eaLnBrk="0" hangingPunct="0">
              <a:lnSpc>
                <a:spcPct val="90000"/>
              </a:lnSpc>
              <a:spcBef>
                <a:spcPct val="40000"/>
              </a:spcBef>
              <a:buClr>
                <a:schemeClr val="tx2"/>
              </a:buClr>
              <a:buFont typeface="Arial" pitchFamily="34" charset="0"/>
              <a:buChar char="»"/>
              <a:defRPr sz="1600">
                <a:solidFill>
                  <a:schemeClr val="tx1"/>
                </a:solidFill>
                <a:latin typeface="Arial" pitchFamily="34" charset="0"/>
              </a:defRPr>
            </a:lvl5pPr>
            <a:lvl6pPr marL="25146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6pPr>
            <a:lvl7pPr marL="29718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7pPr>
            <a:lvl8pPr marL="34290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8pPr>
            <a:lvl9pPr marL="38862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9pPr>
          </a:lstStyle>
          <a:p>
            <a:pPr eaLnBrk="1" hangingPunct="1">
              <a:lnSpc>
                <a:spcPct val="100000"/>
              </a:lnSpc>
              <a:spcBef>
                <a:spcPct val="0"/>
              </a:spcBef>
              <a:buClrTx/>
              <a:buFontTx/>
              <a:buNone/>
            </a:pPr>
            <a:r>
              <a:rPr lang="en-US" altLang="en-US" sz="1800" dirty="0"/>
              <a:t>public class </a:t>
            </a:r>
            <a:r>
              <a:rPr lang="en-US" altLang="en-US" sz="1800" dirty="0" err="1"/>
              <a:t>Util</a:t>
            </a:r>
            <a:r>
              <a:rPr lang="en-US" altLang="en-US" sz="1800" dirty="0"/>
              <a:t> {</a:t>
            </a:r>
          </a:p>
          <a:p>
            <a:pPr eaLnBrk="1" hangingPunct="1">
              <a:lnSpc>
                <a:spcPct val="100000"/>
              </a:lnSpc>
              <a:spcBef>
                <a:spcPct val="0"/>
              </a:spcBef>
              <a:buClrTx/>
              <a:buFontTx/>
              <a:buNone/>
            </a:pPr>
            <a:r>
              <a:rPr lang="en-US" altLang="en-US" sz="1800" dirty="0"/>
              <a:t>    public static &lt;K, V&gt; </a:t>
            </a:r>
            <a:r>
              <a:rPr lang="en-US" altLang="en-US" sz="1800" dirty="0" err="1"/>
              <a:t>boolean</a:t>
            </a:r>
            <a:r>
              <a:rPr lang="en-US" altLang="en-US" sz="1800" dirty="0"/>
              <a:t> compare(Pair&lt;K, V&gt; p1, Pair&lt;K, V&gt; p2) {</a:t>
            </a:r>
          </a:p>
          <a:p>
            <a:pPr eaLnBrk="1" hangingPunct="1">
              <a:lnSpc>
                <a:spcPct val="100000"/>
              </a:lnSpc>
              <a:spcBef>
                <a:spcPct val="0"/>
              </a:spcBef>
              <a:buClrTx/>
              <a:buFontTx/>
              <a:buNone/>
            </a:pPr>
            <a:r>
              <a:rPr lang="en-US" altLang="en-US" sz="1800" dirty="0"/>
              <a:t>        return p1.getKey().equals(p2.getKey()) &amp;&amp;</a:t>
            </a:r>
          </a:p>
          <a:p>
            <a:pPr eaLnBrk="1" hangingPunct="1">
              <a:lnSpc>
                <a:spcPct val="100000"/>
              </a:lnSpc>
              <a:spcBef>
                <a:spcPct val="0"/>
              </a:spcBef>
              <a:buClrTx/>
              <a:buFontTx/>
              <a:buNone/>
            </a:pPr>
            <a:r>
              <a:rPr lang="en-US" altLang="en-US" sz="1800" dirty="0"/>
              <a:t>               p1.getValue().equals(p2.getValue());</a:t>
            </a:r>
          </a:p>
          <a:p>
            <a:pPr eaLnBrk="1" hangingPunct="1">
              <a:lnSpc>
                <a:spcPct val="100000"/>
              </a:lnSpc>
              <a:spcBef>
                <a:spcPct val="0"/>
              </a:spcBef>
              <a:buClrTx/>
              <a:buFontTx/>
              <a:buNone/>
            </a:pPr>
            <a:r>
              <a:rPr lang="en-US" altLang="en-US" sz="1800" dirty="0"/>
              <a:t>    }</a:t>
            </a:r>
          </a:p>
          <a:p>
            <a:pPr eaLnBrk="1" hangingPunct="1">
              <a:lnSpc>
                <a:spcPct val="100000"/>
              </a:lnSpc>
              <a:spcBef>
                <a:spcPct val="0"/>
              </a:spcBef>
              <a:buClrTx/>
              <a:buFontTx/>
              <a:buNone/>
            </a:pPr>
            <a:r>
              <a:rPr lang="en-US" altLang="en-US" sz="1800" dirty="0"/>
              <a:t>}</a:t>
            </a:r>
          </a:p>
          <a:p>
            <a:pPr eaLnBrk="1" hangingPunct="1">
              <a:lnSpc>
                <a:spcPct val="100000"/>
              </a:lnSpc>
              <a:spcBef>
                <a:spcPct val="0"/>
              </a:spcBef>
              <a:buClrTx/>
              <a:buFontTx/>
              <a:buNone/>
            </a:pPr>
            <a:r>
              <a:rPr lang="en-US" altLang="en-US" sz="1800" dirty="0"/>
              <a:t>…</a:t>
            </a:r>
          </a:p>
          <a:p>
            <a:pPr eaLnBrk="1" hangingPunct="1">
              <a:lnSpc>
                <a:spcPct val="100000"/>
              </a:lnSpc>
              <a:spcBef>
                <a:spcPct val="0"/>
              </a:spcBef>
              <a:buClrTx/>
              <a:buFontTx/>
              <a:buNone/>
            </a:pPr>
            <a:r>
              <a:rPr lang="en-US" altLang="en-US" sz="1800" dirty="0"/>
              <a:t>Pair&lt;Integer, String&gt; p1 = new Pair&lt;&gt;(1, "apple");</a:t>
            </a:r>
          </a:p>
          <a:p>
            <a:pPr eaLnBrk="1" hangingPunct="1">
              <a:lnSpc>
                <a:spcPct val="100000"/>
              </a:lnSpc>
              <a:spcBef>
                <a:spcPct val="0"/>
              </a:spcBef>
              <a:buClrTx/>
              <a:buFontTx/>
              <a:buNone/>
            </a:pPr>
            <a:r>
              <a:rPr lang="en-US" altLang="en-US" sz="1800" dirty="0"/>
              <a:t>Pair&lt;Integer, String&gt; p2 = new Pair&lt;&gt;(2, "pear");</a:t>
            </a:r>
          </a:p>
          <a:p>
            <a:pPr eaLnBrk="1" hangingPunct="1">
              <a:lnSpc>
                <a:spcPct val="100000"/>
              </a:lnSpc>
              <a:spcBef>
                <a:spcPct val="0"/>
              </a:spcBef>
              <a:buClrTx/>
              <a:buFontTx/>
              <a:buNone/>
            </a:pPr>
            <a:r>
              <a:rPr lang="en-US" altLang="en-US" sz="1800" dirty="0" err="1"/>
              <a:t>boolean</a:t>
            </a:r>
            <a:r>
              <a:rPr lang="en-US" altLang="en-US" sz="1800" dirty="0"/>
              <a:t> same = Util.&lt;Integer, String&gt;compare(p1, p2);</a:t>
            </a:r>
          </a:p>
        </p:txBody>
      </p:sp>
    </p:spTree>
    <p:extLst>
      <p:ext uri="{BB962C8B-B14F-4D97-AF65-F5344CB8AC3E}">
        <p14:creationId xmlns:p14="http://schemas.microsoft.com/office/powerpoint/2010/main" val="3579064962"/>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3"/>
          <p:cNvSpPr>
            <a:spLocks noGrp="1"/>
          </p:cNvSpPr>
          <p:nvPr>
            <p:ph type="ctrTitle"/>
          </p:nvPr>
        </p:nvSpPr>
        <p:spPr/>
        <p:txBody>
          <a:bodyPr/>
          <a:lstStyle/>
          <a:p>
            <a:pPr eaLnBrk="1" hangingPunct="1"/>
            <a:r>
              <a:rPr lang="en-US" altLang="en-US" dirty="0">
                <a:solidFill>
                  <a:schemeClr val="bg1"/>
                </a:solidFill>
              </a:rPr>
              <a:t>Java Advance</a:t>
            </a:r>
          </a:p>
        </p:txBody>
      </p:sp>
      <p:sp>
        <p:nvSpPr>
          <p:cNvPr id="44035" name="Subtitle 1"/>
          <p:cNvSpPr>
            <a:spLocks noGrp="1"/>
          </p:cNvSpPr>
          <p:nvPr>
            <p:ph type="subTitle" idx="1"/>
          </p:nvPr>
        </p:nvSpPr>
        <p:spPr/>
        <p:txBody>
          <a:bodyPr>
            <a:normAutofit/>
          </a:bodyPr>
          <a:lstStyle/>
          <a:p>
            <a:r>
              <a:rPr lang="en-US" altLang="en-US" dirty="0">
                <a:solidFill>
                  <a:schemeClr val="bg1"/>
                </a:solidFill>
              </a:rPr>
              <a:t>Exceptions handling</a:t>
            </a:r>
          </a:p>
        </p:txBody>
      </p:sp>
    </p:spTree>
    <p:extLst>
      <p:ext uri="{BB962C8B-B14F-4D97-AF65-F5344CB8AC3E}">
        <p14:creationId xmlns:p14="http://schemas.microsoft.com/office/powerpoint/2010/main" val="1494849215"/>
      </p:ext>
    </p:extLst>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p:txBody>
          <a:bodyPr/>
          <a:lstStyle/>
          <a:p>
            <a:pPr eaLnBrk="1" hangingPunct="1"/>
            <a:r>
              <a:rPr lang="en-US" altLang="en-US"/>
              <a:t>Exception Hierarchy</a:t>
            </a:r>
            <a:br>
              <a:rPr lang="en-US" altLang="en-US">
                <a:sym typeface="Gotham Book"/>
              </a:rPr>
            </a:br>
            <a:endParaRPr lang="en-US" altLang="en-US"/>
          </a:p>
        </p:txBody>
      </p:sp>
      <p:pic>
        <p:nvPicPr>
          <p:cNvPr id="45059"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71883" y="1123818"/>
            <a:ext cx="5448663" cy="5135179"/>
          </a:xfrm>
          <a:ln/>
        </p:spPr>
      </p:pic>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3"/>
          <p:cNvSpPr>
            <a:spLocks noGrp="1"/>
          </p:cNvSpPr>
          <p:nvPr>
            <p:ph type="ctrTitle"/>
          </p:nvPr>
        </p:nvSpPr>
        <p:spPr/>
        <p:txBody>
          <a:bodyPr/>
          <a:lstStyle/>
          <a:p>
            <a:pPr eaLnBrk="1" hangingPunct="1"/>
            <a:r>
              <a:rPr lang="en-US" altLang="en-US" dirty="0">
                <a:solidFill>
                  <a:schemeClr val="bg1"/>
                </a:solidFill>
              </a:rPr>
              <a:t>Java Advance</a:t>
            </a:r>
          </a:p>
        </p:txBody>
      </p:sp>
      <p:sp>
        <p:nvSpPr>
          <p:cNvPr id="47107" name="Subtitle 1"/>
          <p:cNvSpPr>
            <a:spLocks noGrp="1"/>
          </p:cNvSpPr>
          <p:nvPr>
            <p:ph type="subTitle" idx="1"/>
          </p:nvPr>
        </p:nvSpPr>
        <p:spPr/>
        <p:txBody>
          <a:bodyPr>
            <a:normAutofit/>
          </a:bodyPr>
          <a:lstStyle/>
          <a:p>
            <a:r>
              <a:rPr lang="en-US" altLang="en-US" dirty="0">
                <a:solidFill>
                  <a:schemeClr val="bg1"/>
                </a:solidFill>
              </a:rPr>
              <a:t>Basic I/O</a:t>
            </a:r>
          </a:p>
        </p:txBody>
      </p:sp>
    </p:spTree>
  </p:cSld>
  <p:clrMapOvr>
    <a:masterClrMapping/>
  </p:clrMapOvr>
  <p:transition spd="med">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p:cNvSpPr>
            <a:spLocks noGrp="1" noChangeArrowheads="1"/>
          </p:cNvSpPr>
          <p:nvPr>
            <p:ph type="title"/>
          </p:nvPr>
        </p:nvSpPr>
        <p:spPr/>
        <p:txBody>
          <a:bodyPr/>
          <a:lstStyle/>
          <a:p>
            <a:pPr eaLnBrk="1" hangingPunct="1"/>
            <a:r>
              <a:rPr lang="en-US" altLang="en-US"/>
              <a:t>Basic I/O</a:t>
            </a:r>
            <a:br>
              <a:rPr lang="en-US" altLang="en-US">
                <a:sym typeface="Gotham Book"/>
              </a:rPr>
            </a:br>
            <a:endParaRPr lang="en-US" altLang="en-US"/>
          </a:p>
        </p:txBody>
      </p:sp>
      <p:sp>
        <p:nvSpPr>
          <p:cNvPr id="48131" name="Rectangle 2"/>
          <p:cNvSpPr>
            <a:spLocks noGrp="1" noChangeArrowheads="1"/>
          </p:cNvSpPr>
          <p:nvPr>
            <p:ph idx="1"/>
          </p:nvPr>
        </p:nvSpPr>
        <p:spPr>
          <a:xfrm>
            <a:off x="571500" y="1589811"/>
            <a:ext cx="9334500" cy="4267729"/>
          </a:xfrm>
        </p:spPr>
        <p:txBody>
          <a:bodyPr>
            <a:normAutofit fontScale="92500"/>
          </a:bodyPr>
          <a:lstStyle/>
          <a:p>
            <a:r>
              <a:rPr lang="en-US" altLang="en-US" dirty="0"/>
              <a:t>A </a:t>
            </a:r>
            <a:r>
              <a:rPr lang="en-US" altLang="en-US" i="1" dirty="0"/>
              <a:t>stream</a:t>
            </a:r>
            <a:r>
              <a:rPr lang="en-US" altLang="en-US" dirty="0"/>
              <a:t> can be thought of as a flow of data from a source or to a sink.</a:t>
            </a:r>
          </a:p>
          <a:p>
            <a:r>
              <a:rPr lang="en-US" altLang="en-US" dirty="0"/>
              <a:t>A </a:t>
            </a:r>
            <a:r>
              <a:rPr lang="en-US" altLang="en-US" i="1" dirty="0"/>
              <a:t>source</a:t>
            </a:r>
            <a:r>
              <a:rPr lang="en-US" altLang="en-US" dirty="0"/>
              <a:t> stream initiates the flow of data, also called an input stream.</a:t>
            </a:r>
          </a:p>
          <a:p>
            <a:r>
              <a:rPr lang="en-US" altLang="en-US" dirty="0"/>
              <a:t>A </a:t>
            </a:r>
            <a:r>
              <a:rPr lang="en-US" altLang="en-US" i="1" dirty="0"/>
              <a:t>sink</a:t>
            </a:r>
            <a:r>
              <a:rPr lang="en-US" altLang="en-US" dirty="0"/>
              <a:t> stream terminates the flow of data, also called an output stream.</a:t>
            </a:r>
          </a:p>
          <a:p>
            <a:r>
              <a:rPr lang="en-US" altLang="en-US" dirty="0"/>
              <a:t>Sources and sinks are both </a:t>
            </a:r>
            <a:r>
              <a:rPr lang="en-US" altLang="en-US" i="1" dirty="0"/>
              <a:t>node streams</a:t>
            </a:r>
            <a:r>
              <a:rPr lang="en-US" altLang="en-US" dirty="0"/>
              <a:t>.</a:t>
            </a:r>
          </a:p>
          <a:p>
            <a:r>
              <a:rPr lang="en-US" altLang="en-US" dirty="0"/>
              <a:t>Types of node streams:</a:t>
            </a:r>
          </a:p>
          <a:p>
            <a:pPr lvl="1"/>
            <a:r>
              <a:rPr lang="en-US" altLang="en-US" dirty="0"/>
              <a:t>Byte streams</a:t>
            </a:r>
          </a:p>
          <a:p>
            <a:pPr lvl="1"/>
            <a:r>
              <a:rPr lang="en-US" altLang="en-US" dirty="0"/>
              <a:t>Character streams</a:t>
            </a:r>
          </a:p>
          <a:p>
            <a:pPr lvl="1"/>
            <a:r>
              <a:rPr lang="en-US" altLang="en-US" dirty="0"/>
              <a:t>Buffered streams</a:t>
            </a:r>
          </a:p>
          <a:p>
            <a:pPr lvl="1"/>
            <a:r>
              <a:rPr lang="en-US" altLang="en-US" dirty="0"/>
              <a:t>Data streams</a:t>
            </a:r>
          </a:p>
          <a:p>
            <a:pPr lvl="1"/>
            <a:r>
              <a:rPr lang="en-US" altLang="en-US" dirty="0"/>
              <a:t>Object streams</a:t>
            </a:r>
          </a:p>
          <a:p>
            <a:pPr lvl="1">
              <a:lnSpc>
                <a:spcPct val="85000"/>
              </a:lnSpc>
              <a:spcBef>
                <a:spcPct val="35000"/>
              </a:spcBef>
              <a:buClr>
                <a:srgbClr val="CC0033"/>
              </a:buClr>
            </a:pPr>
            <a:endParaRPr lang="en-US" altLang="en-US" dirty="0"/>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a:lstStyle/>
          <a:p>
            <a:pPr eaLnBrk="1" hangingPunct="1">
              <a:defRPr/>
            </a:pPr>
            <a:r>
              <a:rPr lang="en-US" altLang="en-US" dirty="0"/>
              <a:t>Basic I/O</a:t>
            </a:r>
            <a:br>
              <a:rPr lang="en-US" dirty="0">
                <a:solidFill>
                  <a:srgbClr val="7F7F7F"/>
                </a:solidFill>
                <a:sym typeface="Gotham Book"/>
              </a:rPr>
            </a:br>
            <a:endParaRPr lang="en-US" dirty="0">
              <a:solidFill>
                <a:srgbClr val="7F7F7F"/>
              </a:solidFill>
            </a:endParaRPr>
          </a:p>
        </p:txBody>
      </p:sp>
      <p:sp>
        <p:nvSpPr>
          <p:cNvPr id="51203" name="Rectangle 2"/>
          <p:cNvSpPr>
            <a:spLocks noGrp="1" noChangeArrowheads="1"/>
          </p:cNvSpPr>
          <p:nvPr>
            <p:ph idx="1"/>
          </p:nvPr>
        </p:nvSpPr>
        <p:spPr>
          <a:xfrm>
            <a:off x="571500" y="1448859"/>
            <a:ext cx="9334500" cy="4267729"/>
          </a:xfrm>
        </p:spPr>
        <p:txBody>
          <a:bodyPr/>
          <a:lstStyle/>
          <a:p>
            <a:pPr>
              <a:lnSpc>
                <a:spcPct val="85000"/>
              </a:lnSpc>
              <a:spcBef>
                <a:spcPct val="35000"/>
              </a:spcBef>
              <a:buClr>
                <a:srgbClr val="CC0033"/>
              </a:buClr>
            </a:pPr>
            <a:r>
              <a:rPr lang="en-US" altLang="en-US" dirty="0"/>
              <a:t>A stream is a sequence of data</a:t>
            </a:r>
          </a:p>
          <a:p>
            <a:pPr>
              <a:lnSpc>
                <a:spcPct val="85000"/>
              </a:lnSpc>
              <a:spcBef>
                <a:spcPct val="35000"/>
              </a:spcBef>
              <a:buClr>
                <a:srgbClr val="CC0033"/>
              </a:buClr>
            </a:pPr>
            <a:r>
              <a:rPr lang="en-US" altLang="en-US" dirty="0"/>
              <a:t>A program uses an </a:t>
            </a:r>
            <a:r>
              <a:rPr lang="en-US" altLang="en-US" i="1" dirty="0"/>
              <a:t>input stream</a:t>
            </a:r>
            <a:r>
              <a:rPr lang="en-US" altLang="en-US" dirty="0"/>
              <a:t> to read data from a source, one item at a time</a:t>
            </a:r>
          </a:p>
          <a:p>
            <a:pPr>
              <a:lnSpc>
                <a:spcPct val="85000"/>
              </a:lnSpc>
              <a:spcBef>
                <a:spcPct val="35000"/>
              </a:spcBef>
              <a:buClr>
                <a:srgbClr val="CC0033"/>
              </a:buClr>
            </a:pPr>
            <a:endParaRPr lang="en-US" altLang="en-US" dirty="0"/>
          </a:p>
          <a:p>
            <a:pPr>
              <a:lnSpc>
                <a:spcPct val="85000"/>
              </a:lnSpc>
              <a:spcBef>
                <a:spcPct val="35000"/>
              </a:spcBef>
              <a:buClr>
                <a:srgbClr val="CC0033"/>
              </a:buClr>
            </a:pPr>
            <a:endParaRPr lang="en-US" altLang="en-US" dirty="0"/>
          </a:p>
          <a:p>
            <a:pPr>
              <a:lnSpc>
                <a:spcPct val="85000"/>
              </a:lnSpc>
              <a:spcBef>
                <a:spcPct val="35000"/>
              </a:spcBef>
              <a:buClr>
                <a:srgbClr val="CC0033"/>
              </a:buClr>
            </a:pPr>
            <a:endParaRPr lang="en-US" altLang="en-US" dirty="0"/>
          </a:p>
          <a:p>
            <a:pPr>
              <a:lnSpc>
                <a:spcPct val="85000"/>
              </a:lnSpc>
              <a:spcBef>
                <a:spcPct val="35000"/>
              </a:spcBef>
              <a:buClr>
                <a:srgbClr val="CC0033"/>
              </a:buClr>
            </a:pPr>
            <a:r>
              <a:rPr lang="en-US" kern="0" dirty="0">
                <a:solidFill>
                  <a:srgbClr val="000000"/>
                </a:solidFill>
              </a:rPr>
              <a:t>A program uses an </a:t>
            </a:r>
            <a:r>
              <a:rPr lang="en-US" i="1" kern="0" dirty="0">
                <a:solidFill>
                  <a:srgbClr val="000000"/>
                </a:solidFill>
              </a:rPr>
              <a:t>output stream</a:t>
            </a:r>
            <a:r>
              <a:rPr lang="en-US" kern="0" dirty="0">
                <a:solidFill>
                  <a:srgbClr val="000000"/>
                </a:solidFill>
              </a:rPr>
              <a:t> to write data to a destination, one item at time</a:t>
            </a:r>
            <a:endParaRPr lang="en-US" altLang="en-US" kern="0" dirty="0">
              <a:solidFill>
                <a:srgbClr val="000000"/>
              </a:solidFill>
            </a:endParaRPr>
          </a:p>
          <a:p>
            <a:pPr>
              <a:lnSpc>
                <a:spcPct val="85000"/>
              </a:lnSpc>
              <a:spcBef>
                <a:spcPct val="35000"/>
              </a:spcBef>
              <a:buClr>
                <a:srgbClr val="CC0033"/>
              </a:buClr>
            </a:pPr>
            <a:endParaRPr lang="en-US" altLang="en-US" dirty="0"/>
          </a:p>
        </p:txBody>
      </p:sp>
      <p:pic>
        <p:nvPicPr>
          <p:cNvPr id="51206"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59100" y="2284089"/>
            <a:ext cx="4882573" cy="1551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7"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59100" y="4576439"/>
            <a:ext cx="4882573" cy="1550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3539356"/>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pPr eaLnBrk="1" hangingPunct="1"/>
            <a:r>
              <a:rPr lang="en-US" altLang="en-US"/>
              <a:t>Basic I/O</a:t>
            </a:r>
            <a:br>
              <a:rPr lang="en-US" altLang="en-US">
                <a:sym typeface="Gotham Book"/>
              </a:rPr>
            </a:br>
            <a:endParaRPr lang="en-US" altLang="en-US"/>
          </a:p>
        </p:txBody>
      </p:sp>
      <p:pic>
        <p:nvPicPr>
          <p:cNvPr id="49156"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71178" y="1123818"/>
            <a:ext cx="8813749" cy="4684568"/>
          </a:xfrm>
          <a:ln/>
        </p:spPr>
      </p:pic>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
          <p:cNvSpPr>
            <a:spLocks noGrp="1" noChangeArrowheads="1"/>
          </p:cNvSpPr>
          <p:nvPr>
            <p:ph type="title"/>
          </p:nvPr>
        </p:nvSpPr>
        <p:spPr/>
        <p:txBody>
          <a:bodyPr/>
          <a:lstStyle/>
          <a:p>
            <a:pPr eaLnBrk="1" hangingPunct="1"/>
            <a:r>
              <a:rPr lang="en-US" altLang="en-US"/>
              <a:t>Basic I/O</a:t>
            </a:r>
            <a:br>
              <a:rPr lang="en-US" altLang="en-US">
                <a:sym typeface="Gotham Book"/>
              </a:rPr>
            </a:br>
            <a:endParaRPr lang="en-US" altLang="en-US"/>
          </a:p>
        </p:txBody>
      </p:sp>
      <p:pic>
        <p:nvPicPr>
          <p:cNvPr id="5120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36992" y="1123818"/>
            <a:ext cx="8918015" cy="4739986"/>
          </a:xfrm>
          <a:ln/>
        </p:spPr>
      </p:pic>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
          <p:cNvSpPr>
            <a:spLocks noGrp="1" noChangeArrowheads="1"/>
          </p:cNvSpPr>
          <p:nvPr>
            <p:ph type="title"/>
          </p:nvPr>
        </p:nvSpPr>
        <p:spPr/>
        <p:txBody>
          <a:bodyPr/>
          <a:lstStyle/>
          <a:p>
            <a:pPr eaLnBrk="1" hangingPunct="1"/>
            <a:r>
              <a:rPr lang="en-US" altLang="en-US"/>
              <a:t>Basic I/O</a:t>
            </a:r>
            <a:br>
              <a:rPr lang="en-US" altLang="en-US">
                <a:sym typeface="Gotham Book"/>
              </a:rPr>
            </a:br>
            <a:endParaRPr lang="en-US" altLang="en-US"/>
          </a:p>
        </p:txBody>
      </p:sp>
      <p:pic>
        <p:nvPicPr>
          <p:cNvPr id="53252"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80358" y="1123818"/>
            <a:ext cx="8631283" cy="4587586"/>
          </a:xfrm>
          <a:ln/>
        </p:spPr>
      </p:pic>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p:txBody>
          <a:bodyPr/>
          <a:lstStyle/>
          <a:p>
            <a:pPr eaLnBrk="1" hangingPunct="1"/>
            <a:r>
              <a:rPr lang="en-US" altLang="en-US"/>
              <a:t>Assessment Disciplines</a:t>
            </a:r>
            <a:br>
              <a:rPr lang="en-US" altLang="en-US">
                <a:sym typeface="Gotham Book"/>
              </a:rPr>
            </a:br>
            <a:endParaRPr lang="en-US" altLang="en-US"/>
          </a:p>
        </p:txBody>
      </p:sp>
      <p:sp>
        <p:nvSpPr>
          <p:cNvPr id="11267" name="Rectangle 2"/>
          <p:cNvSpPr>
            <a:spLocks noGrp="1" noChangeArrowheads="1"/>
          </p:cNvSpPr>
          <p:nvPr>
            <p:ph idx="1"/>
          </p:nvPr>
        </p:nvSpPr>
        <p:spPr/>
        <p:txBody>
          <a:bodyPr/>
          <a:lstStyle/>
          <a:p>
            <a:r>
              <a:rPr lang="en-US" altLang="en-US" dirty="0"/>
              <a:t>Assignment: get al least 70/100 score for mini test</a:t>
            </a:r>
          </a:p>
        </p:txBody>
      </p:sp>
    </p:spTree>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
          <p:cNvSpPr>
            <a:spLocks noGrp="1" noChangeArrowheads="1"/>
          </p:cNvSpPr>
          <p:nvPr>
            <p:ph type="title"/>
          </p:nvPr>
        </p:nvSpPr>
        <p:spPr/>
        <p:txBody>
          <a:bodyPr/>
          <a:lstStyle/>
          <a:p>
            <a:pPr eaLnBrk="1" hangingPunct="1"/>
            <a:r>
              <a:rPr lang="en-US" altLang="en-US"/>
              <a:t>Basic I/O</a:t>
            </a:r>
            <a:br>
              <a:rPr lang="en-US" altLang="en-US">
                <a:sym typeface="Gotham Book"/>
              </a:rPr>
            </a:br>
            <a:endParaRPr lang="en-US" altLang="en-US"/>
          </a:p>
        </p:txBody>
      </p:sp>
      <p:pic>
        <p:nvPicPr>
          <p:cNvPr id="55300"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12335" y="1123818"/>
            <a:ext cx="8767330" cy="4659896"/>
          </a:xfrm>
          <a:ln/>
        </p:spPr>
      </p:pic>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a:lstStyle/>
          <a:p>
            <a:pPr eaLnBrk="1" hangingPunct="1">
              <a:defRPr/>
            </a:pPr>
            <a:r>
              <a:rPr lang="en-US" altLang="en-US" dirty="0"/>
              <a:t>File I/O</a:t>
            </a:r>
            <a:br>
              <a:rPr lang="en-US" dirty="0">
                <a:solidFill>
                  <a:srgbClr val="7F7F7F"/>
                </a:solidFill>
                <a:sym typeface="Gotham Book"/>
              </a:rPr>
            </a:br>
            <a:endParaRPr lang="en-US" dirty="0">
              <a:solidFill>
                <a:srgbClr val="7F7F7F"/>
              </a:solidFill>
            </a:endParaRPr>
          </a:p>
        </p:txBody>
      </p:sp>
      <p:sp>
        <p:nvSpPr>
          <p:cNvPr id="60419" name="Rectangle 2"/>
          <p:cNvSpPr>
            <a:spLocks noGrp="1" noChangeArrowheads="1"/>
          </p:cNvSpPr>
          <p:nvPr>
            <p:ph idx="1"/>
          </p:nvPr>
        </p:nvSpPr>
        <p:spPr>
          <a:xfrm>
            <a:off x="571499" y="1388534"/>
            <a:ext cx="10678391" cy="4267729"/>
          </a:xfrm>
        </p:spPr>
        <p:txBody>
          <a:bodyPr/>
          <a:lstStyle/>
          <a:p>
            <a:pPr>
              <a:lnSpc>
                <a:spcPct val="85000"/>
              </a:lnSpc>
              <a:spcBef>
                <a:spcPct val="35000"/>
              </a:spcBef>
              <a:buClr>
                <a:srgbClr val="CC0033"/>
              </a:buClr>
            </a:pPr>
            <a:r>
              <a:rPr lang="en-US" altLang="en-US" dirty="0"/>
              <a:t>Path.</a:t>
            </a:r>
          </a:p>
          <a:p>
            <a:pPr>
              <a:lnSpc>
                <a:spcPct val="85000"/>
              </a:lnSpc>
              <a:spcBef>
                <a:spcPct val="35000"/>
              </a:spcBef>
              <a:buClr>
                <a:srgbClr val="CC0033"/>
              </a:buClr>
            </a:pPr>
            <a:r>
              <a:rPr lang="en-US" altLang="en-US" dirty="0"/>
              <a:t>Symbolic links (</a:t>
            </a:r>
            <a:r>
              <a:rPr lang="en-US" altLang="en-US" i="1" dirty="0" err="1"/>
              <a:t>symlink</a:t>
            </a:r>
            <a:r>
              <a:rPr lang="en-US" altLang="en-US" dirty="0"/>
              <a:t> or a </a:t>
            </a:r>
            <a:r>
              <a:rPr lang="en-US" altLang="en-US" i="1" dirty="0"/>
              <a:t>soft link</a:t>
            </a:r>
            <a:r>
              <a:rPr lang="en-US" altLang="en-US" dirty="0"/>
              <a:t>): symbolic links are transparent to applications, and operations on symbolic links are automatically redirected to the target of the link. Exceptions are when a symbolic link is deleted, or renamed in which case the link itself is deleted, or renamed and not the target of the link.</a:t>
            </a:r>
          </a:p>
          <a:p>
            <a:pPr>
              <a:lnSpc>
                <a:spcPct val="85000"/>
              </a:lnSpc>
              <a:spcBef>
                <a:spcPct val="35000"/>
              </a:spcBef>
              <a:buClr>
                <a:srgbClr val="CC0033"/>
              </a:buClr>
            </a:pPr>
            <a:r>
              <a:rPr lang="en-US" altLang="en-US" dirty="0"/>
              <a:t>Package: </a:t>
            </a:r>
            <a:r>
              <a:rPr lang="en-US" altLang="en-US" dirty="0" err="1"/>
              <a:t>java.nio.file</a:t>
            </a:r>
            <a:endParaRPr lang="en-US" altLang="en-US" dirty="0"/>
          </a:p>
        </p:txBody>
      </p:sp>
      <p:pic>
        <p:nvPicPr>
          <p:cNvPr id="60421"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19900" y="3200567"/>
            <a:ext cx="3946525" cy="314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5760017"/>
      </p:ext>
    </p:extLst>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a:lstStyle/>
          <a:p>
            <a:pPr eaLnBrk="1" hangingPunct="1">
              <a:defRPr/>
            </a:pPr>
            <a:r>
              <a:rPr lang="en-US" altLang="en-US" dirty="0"/>
              <a:t>File I/O</a:t>
            </a:r>
            <a:br>
              <a:rPr lang="en-US" dirty="0">
                <a:solidFill>
                  <a:srgbClr val="7F7F7F"/>
                </a:solidFill>
                <a:sym typeface="Gotham Book"/>
              </a:rPr>
            </a:br>
            <a:endParaRPr lang="en-US" dirty="0">
              <a:solidFill>
                <a:srgbClr val="7F7F7F"/>
              </a:solidFill>
            </a:endParaRPr>
          </a:p>
        </p:txBody>
      </p:sp>
      <p:sp>
        <p:nvSpPr>
          <p:cNvPr id="61443" name="Rectangle 2"/>
          <p:cNvSpPr>
            <a:spLocks noGrp="1" noChangeArrowheads="1"/>
          </p:cNvSpPr>
          <p:nvPr>
            <p:ph idx="1"/>
          </p:nvPr>
        </p:nvSpPr>
        <p:spPr>
          <a:xfrm>
            <a:off x="571500" y="1534392"/>
            <a:ext cx="9334500" cy="4267729"/>
          </a:xfrm>
        </p:spPr>
        <p:txBody>
          <a:bodyPr>
            <a:normAutofit lnSpcReduction="10000"/>
          </a:bodyPr>
          <a:lstStyle/>
          <a:p>
            <a:pPr>
              <a:lnSpc>
                <a:spcPct val="85000"/>
              </a:lnSpc>
              <a:spcBef>
                <a:spcPct val="35000"/>
              </a:spcBef>
              <a:buClr>
                <a:srgbClr val="CC0033"/>
              </a:buClr>
            </a:pPr>
            <a:r>
              <a:rPr lang="en-US" altLang="en-US" b="1" dirty="0"/>
              <a:t>Path</a:t>
            </a:r>
            <a:r>
              <a:rPr lang="en-US" altLang="en-US" dirty="0"/>
              <a:t> class is a programmatic representation of a path in the file system and is used to examine, locate, and manipulate files.</a:t>
            </a:r>
          </a:p>
          <a:p>
            <a:pPr>
              <a:lnSpc>
                <a:spcPct val="85000"/>
              </a:lnSpc>
              <a:spcBef>
                <a:spcPct val="35000"/>
              </a:spcBef>
              <a:buClr>
                <a:srgbClr val="CC0033"/>
              </a:buClr>
            </a:pPr>
            <a:r>
              <a:rPr lang="en-US" altLang="en-US" b="1" dirty="0"/>
              <a:t>Files</a:t>
            </a:r>
            <a:r>
              <a:rPr lang="en-US" altLang="en-US" dirty="0"/>
              <a:t>: This class consists exclusively of static methods that operate on files, directories, or other types of files.</a:t>
            </a:r>
          </a:p>
          <a:p>
            <a:pPr lvl="1">
              <a:lnSpc>
                <a:spcPct val="85000"/>
              </a:lnSpc>
              <a:spcBef>
                <a:spcPct val="35000"/>
              </a:spcBef>
              <a:buClr>
                <a:srgbClr val="CC0033"/>
              </a:buClr>
            </a:pPr>
            <a:r>
              <a:rPr lang="en-US" altLang="en-US" dirty="0" err="1"/>
              <a:t>newBufferedWriter</a:t>
            </a:r>
            <a:r>
              <a:rPr lang="en-US" altLang="en-US" dirty="0"/>
              <a:t>(Path </a:t>
            </a:r>
            <a:r>
              <a:rPr lang="en-US" altLang="en-US" dirty="0" err="1"/>
              <a:t>path</a:t>
            </a:r>
            <a:r>
              <a:rPr lang="en-US" altLang="en-US" dirty="0"/>
              <a:t>, Charset </a:t>
            </a:r>
            <a:r>
              <a:rPr lang="en-US" altLang="en-US" dirty="0" err="1"/>
              <a:t>cs</a:t>
            </a:r>
            <a:r>
              <a:rPr lang="en-US" altLang="en-US" dirty="0"/>
              <a:t>, </a:t>
            </a:r>
            <a:r>
              <a:rPr lang="en-US" altLang="en-US" dirty="0" err="1"/>
              <a:t>OpenOption</a:t>
            </a:r>
            <a:r>
              <a:rPr lang="en-US" altLang="en-US" dirty="0"/>
              <a:t>... options)</a:t>
            </a:r>
          </a:p>
          <a:p>
            <a:pPr lvl="1">
              <a:lnSpc>
                <a:spcPct val="85000"/>
              </a:lnSpc>
              <a:spcBef>
                <a:spcPct val="35000"/>
              </a:spcBef>
              <a:buClr>
                <a:srgbClr val="CC0033"/>
              </a:buClr>
            </a:pPr>
            <a:r>
              <a:rPr lang="en-US" altLang="en-US" dirty="0" err="1"/>
              <a:t>newBufferedReader</a:t>
            </a:r>
            <a:r>
              <a:rPr lang="en-US" altLang="en-US" dirty="0"/>
              <a:t>(Path </a:t>
            </a:r>
            <a:r>
              <a:rPr lang="en-US" altLang="en-US" dirty="0" err="1"/>
              <a:t>path</a:t>
            </a:r>
            <a:r>
              <a:rPr lang="en-US" altLang="en-US" dirty="0"/>
              <a:t>, Charset </a:t>
            </a:r>
            <a:r>
              <a:rPr lang="en-US" altLang="en-US" dirty="0" err="1"/>
              <a:t>cs</a:t>
            </a:r>
            <a:r>
              <a:rPr lang="en-US" altLang="en-US" dirty="0"/>
              <a:t>)</a:t>
            </a:r>
          </a:p>
          <a:p>
            <a:pPr lvl="1">
              <a:lnSpc>
                <a:spcPct val="85000"/>
              </a:lnSpc>
              <a:spcBef>
                <a:spcPct val="35000"/>
              </a:spcBef>
              <a:buClr>
                <a:srgbClr val="CC0033"/>
              </a:buClr>
            </a:pPr>
            <a:r>
              <a:rPr lang="en-US" altLang="en-US" dirty="0"/>
              <a:t>delete(Path path)</a:t>
            </a:r>
          </a:p>
          <a:p>
            <a:pPr lvl="1">
              <a:lnSpc>
                <a:spcPct val="85000"/>
              </a:lnSpc>
              <a:spcBef>
                <a:spcPct val="35000"/>
              </a:spcBef>
              <a:buClr>
                <a:srgbClr val="CC0033"/>
              </a:buClr>
            </a:pPr>
            <a:r>
              <a:rPr lang="en-US" altLang="en-US" dirty="0"/>
              <a:t>copy(Path source, Path target, </a:t>
            </a:r>
            <a:r>
              <a:rPr lang="en-US" altLang="en-US" dirty="0" err="1"/>
              <a:t>CopyOption</a:t>
            </a:r>
            <a:r>
              <a:rPr lang="en-US" altLang="en-US" dirty="0"/>
              <a:t>... options)</a:t>
            </a:r>
          </a:p>
          <a:p>
            <a:pPr lvl="1">
              <a:lnSpc>
                <a:spcPct val="85000"/>
              </a:lnSpc>
              <a:spcBef>
                <a:spcPct val="35000"/>
              </a:spcBef>
              <a:buClr>
                <a:srgbClr val="CC0033"/>
              </a:buClr>
            </a:pPr>
            <a:r>
              <a:rPr lang="en-US" altLang="en-US" dirty="0" err="1"/>
              <a:t>createDirectory</a:t>
            </a:r>
            <a:r>
              <a:rPr lang="en-US" altLang="en-US" dirty="0"/>
              <a:t>(Path </a:t>
            </a:r>
            <a:r>
              <a:rPr lang="en-US" altLang="en-US" dirty="0" err="1"/>
              <a:t>dir</a:t>
            </a:r>
            <a:r>
              <a:rPr lang="en-US" altLang="en-US" dirty="0"/>
              <a:t>, </a:t>
            </a:r>
            <a:r>
              <a:rPr lang="en-US" altLang="en-US" dirty="0" err="1"/>
              <a:t>FileAttribute</a:t>
            </a:r>
            <a:r>
              <a:rPr lang="en-US" altLang="en-US" dirty="0"/>
              <a:t>&lt;?&gt;... </a:t>
            </a:r>
            <a:r>
              <a:rPr lang="en-US" altLang="en-US" dirty="0" err="1"/>
              <a:t>attrs</a:t>
            </a:r>
            <a:r>
              <a:rPr lang="en-US" altLang="en-US" dirty="0"/>
              <a:t>)</a:t>
            </a:r>
          </a:p>
          <a:p>
            <a:pPr lvl="1">
              <a:lnSpc>
                <a:spcPct val="85000"/>
              </a:lnSpc>
              <a:spcBef>
                <a:spcPct val="35000"/>
              </a:spcBef>
              <a:buClr>
                <a:srgbClr val="CC0033"/>
              </a:buClr>
            </a:pPr>
            <a:r>
              <a:rPr lang="en-US" altLang="en-US" dirty="0" err="1"/>
              <a:t>createFile</a:t>
            </a:r>
            <a:r>
              <a:rPr lang="en-US" altLang="en-US" dirty="0"/>
              <a:t>(Path </a:t>
            </a:r>
            <a:r>
              <a:rPr lang="en-US" altLang="en-US" dirty="0" err="1"/>
              <a:t>path</a:t>
            </a:r>
            <a:r>
              <a:rPr lang="en-US" altLang="en-US" dirty="0"/>
              <a:t>, </a:t>
            </a:r>
            <a:r>
              <a:rPr lang="en-US" altLang="en-US" dirty="0" err="1"/>
              <a:t>FileAttribute</a:t>
            </a:r>
            <a:r>
              <a:rPr lang="en-US" altLang="en-US" dirty="0"/>
              <a:t>&lt;?&gt;... </a:t>
            </a:r>
            <a:r>
              <a:rPr lang="en-US" altLang="en-US" dirty="0" err="1"/>
              <a:t>attrs</a:t>
            </a:r>
            <a:r>
              <a:rPr lang="en-US" altLang="en-US" dirty="0"/>
              <a:t>)</a:t>
            </a:r>
          </a:p>
          <a:p>
            <a:pPr lvl="1">
              <a:lnSpc>
                <a:spcPct val="85000"/>
              </a:lnSpc>
              <a:spcBef>
                <a:spcPct val="35000"/>
              </a:spcBef>
              <a:buClr>
                <a:srgbClr val="CC0033"/>
              </a:buClr>
            </a:pPr>
            <a:r>
              <a:rPr lang="en-US" altLang="en-US" dirty="0" err="1"/>
              <a:t>isWritable</a:t>
            </a:r>
            <a:r>
              <a:rPr lang="en-US" altLang="en-US" dirty="0"/>
              <a:t>(Path path)</a:t>
            </a:r>
          </a:p>
          <a:p>
            <a:pPr lvl="1">
              <a:lnSpc>
                <a:spcPct val="85000"/>
              </a:lnSpc>
              <a:spcBef>
                <a:spcPct val="35000"/>
              </a:spcBef>
              <a:buClr>
                <a:srgbClr val="CC0033"/>
              </a:buClr>
            </a:pPr>
            <a:r>
              <a:rPr lang="en-US" altLang="en-US" dirty="0" err="1"/>
              <a:t>walkFileTree</a:t>
            </a:r>
            <a:r>
              <a:rPr lang="en-US" altLang="en-US" dirty="0"/>
              <a:t>(Path, </a:t>
            </a:r>
            <a:r>
              <a:rPr lang="en-US" altLang="en-US" dirty="0" err="1"/>
              <a:t>FileVisitor</a:t>
            </a:r>
            <a:r>
              <a:rPr lang="en-US" altLang="en-US" dirty="0"/>
              <a:t>)</a:t>
            </a:r>
          </a:p>
          <a:p>
            <a:pPr lvl="1">
              <a:lnSpc>
                <a:spcPct val="85000"/>
              </a:lnSpc>
              <a:spcBef>
                <a:spcPct val="35000"/>
              </a:spcBef>
              <a:buClr>
                <a:srgbClr val="CC0033"/>
              </a:buClr>
            </a:pPr>
            <a:r>
              <a:rPr lang="en-US" altLang="en-US" dirty="0"/>
              <a:t>…</a:t>
            </a:r>
          </a:p>
        </p:txBody>
      </p:sp>
      <p:pic>
        <p:nvPicPr>
          <p:cNvPr id="6144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1" y="5367339"/>
            <a:ext cx="1508125"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2143032"/>
      </p:ext>
    </p:extLst>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
          <p:cNvSpPr>
            <a:spLocks noGrp="1" noChangeArrowheads="1"/>
          </p:cNvSpPr>
          <p:nvPr>
            <p:ph type="title"/>
          </p:nvPr>
        </p:nvSpPr>
        <p:spPr/>
        <p:txBody>
          <a:bodyPr/>
          <a:lstStyle/>
          <a:p>
            <a:pPr eaLnBrk="1" hangingPunct="1"/>
            <a:r>
              <a:rPr lang="en-US" altLang="en-US" dirty="0"/>
              <a:t>Demo 3: Basic I/O</a:t>
            </a:r>
          </a:p>
        </p:txBody>
      </p:sp>
      <p:sp>
        <p:nvSpPr>
          <p:cNvPr id="57349" name="Rectangle 2"/>
          <p:cNvSpPr>
            <a:spLocks noGrp="1" noChangeArrowheads="1"/>
          </p:cNvSpPr>
          <p:nvPr>
            <p:ph idx="1"/>
          </p:nvPr>
        </p:nvSpPr>
        <p:spPr/>
        <p:txBody>
          <a:bodyPr/>
          <a:lstStyle/>
          <a:p>
            <a:pPr>
              <a:lnSpc>
                <a:spcPct val="85000"/>
              </a:lnSpc>
              <a:spcBef>
                <a:spcPct val="35000"/>
              </a:spcBef>
              <a:buClr>
                <a:srgbClr val="CC0033"/>
              </a:buClr>
            </a:pPr>
            <a:r>
              <a:rPr lang="en-US" altLang="en-US"/>
              <a:t>Exercise: Save customer with orders to file</a:t>
            </a:r>
          </a:p>
          <a:p>
            <a:pPr>
              <a:lnSpc>
                <a:spcPct val="85000"/>
              </a:lnSpc>
              <a:spcBef>
                <a:spcPct val="35000"/>
              </a:spcBef>
              <a:buClr>
                <a:srgbClr val="CC0033"/>
              </a:buClr>
            </a:pPr>
            <a:r>
              <a:rPr lang="en-US" altLang="en-US"/>
              <a:t>Points to remember:</a:t>
            </a:r>
          </a:p>
          <a:p>
            <a:pPr lvl="1">
              <a:lnSpc>
                <a:spcPct val="85000"/>
              </a:lnSpc>
              <a:spcBef>
                <a:spcPct val="35000"/>
              </a:spcBef>
              <a:buClr>
                <a:srgbClr val="CC0033"/>
              </a:buClr>
            </a:pPr>
            <a:r>
              <a:rPr lang="en-US" altLang="en-US"/>
              <a:t>Use classes provided in I/O package to read and write from/to a file</a:t>
            </a:r>
          </a:p>
          <a:p>
            <a:pPr lvl="1">
              <a:lnSpc>
                <a:spcPct val="85000"/>
              </a:lnSpc>
              <a:spcBef>
                <a:spcPct val="35000"/>
              </a:spcBef>
              <a:buClr>
                <a:srgbClr val="CC0033"/>
              </a:buClr>
            </a:pPr>
            <a:r>
              <a:rPr lang="en-US" altLang="en-US"/>
              <a:t>Handle exception</a:t>
            </a:r>
          </a:p>
        </p:txBody>
      </p:sp>
      <p:pic>
        <p:nvPicPr>
          <p:cNvPr id="57348"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987" y="3311526"/>
            <a:ext cx="2830513" cy="284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3"/>
          <p:cNvSpPr>
            <a:spLocks noGrp="1"/>
          </p:cNvSpPr>
          <p:nvPr>
            <p:ph type="ctrTitle"/>
          </p:nvPr>
        </p:nvSpPr>
        <p:spPr/>
        <p:txBody>
          <a:bodyPr/>
          <a:lstStyle/>
          <a:p>
            <a:pPr eaLnBrk="1" hangingPunct="1"/>
            <a:r>
              <a:rPr lang="en-US" altLang="en-US" dirty="0">
                <a:solidFill>
                  <a:schemeClr val="bg1"/>
                </a:solidFill>
              </a:rPr>
              <a:t>Java Advance</a:t>
            </a:r>
          </a:p>
        </p:txBody>
      </p:sp>
      <p:sp>
        <p:nvSpPr>
          <p:cNvPr id="58371" name="Subtitle 1"/>
          <p:cNvSpPr>
            <a:spLocks noGrp="1"/>
          </p:cNvSpPr>
          <p:nvPr>
            <p:ph type="subTitle" idx="1"/>
          </p:nvPr>
        </p:nvSpPr>
        <p:spPr/>
        <p:txBody>
          <a:bodyPr>
            <a:normAutofit/>
          </a:bodyPr>
          <a:lstStyle/>
          <a:p>
            <a:r>
              <a:rPr lang="en-US" altLang="en-US" dirty="0">
                <a:solidFill>
                  <a:schemeClr val="bg1"/>
                </a:solidFill>
              </a:rPr>
              <a:t>Serialization</a:t>
            </a:r>
          </a:p>
        </p:txBody>
      </p:sp>
    </p:spTree>
  </p:cSld>
  <p:clrMapOvr>
    <a:masterClrMapping/>
  </p:clrMapOvr>
  <p:transition spd="med">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
          <p:cNvSpPr>
            <a:spLocks noGrp="1" noChangeArrowheads="1"/>
          </p:cNvSpPr>
          <p:nvPr>
            <p:ph type="title"/>
          </p:nvPr>
        </p:nvSpPr>
        <p:spPr/>
        <p:txBody>
          <a:bodyPr/>
          <a:lstStyle/>
          <a:p>
            <a:pPr eaLnBrk="1" hangingPunct="1"/>
            <a:r>
              <a:rPr lang="en-US" altLang="en-US"/>
              <a:t>Serialization</a:t>
            </a:r>
            <a:br>
              <a:rPr lang="en-US" altLang="en-US">
                <a:sym typeface="Gotham Book"/>
              </a:rPr>
            </a:br>
            <a:endParaRPr lang="en-US" altLang="en-US"/>
          </a:p>
        </p:txBody>
      </p:sp>
      <p:sp>
        <p:nvSpPr>
          <p:cNvPr id="59395" name="Rectangle 2"/>
          <p:cNvSpPr>
            <a:spLocks noGrp="1" noChangeArrowheads="1"/>
          </p:cNvSpPr>
          <p:nvPr>
            <p:ph idx="1"/>
          </p:nvPr>
        </p:nvSpPr>
        <p:spPr/>
        <p:txBody>
          <a:bodyPr/>
          <a:lstStyle/>
          <a:p>
            <a:r>
              <a:rPr lang="en-US" altLang="en-US"/>
              <a:t>Interface Serializable:</a:t>
            </a:r>
          </a:p>
          <a:p>
            <a:pPr lvl="1"/>
            <a:r>
              <a:rPr lang="en-US" altLang="en-US"/>
              <a:t>A marker interface, when implementing it, it enables classes to serialize/deserialize their state</a:t>
            </a:r>
          </a:p>
          <a:p>
            <a:pPr lvl="1"/>
            <a:r>
              <a:rPr lang="en-US" altLang="en-US"/>
              <a:t>Use ObjectOutputStream/ObjectInputStream to write/read an object to/from a stream (or file)</a:t>
            </a:r>
          </a:p>
          <a:p>
            <a:pPr lvl="1">
              <a:lnSpc>
                <a:spcPct val="85000"/>
              </a:lnSpc>
              <a:spcBef>
                <a:spcPct val="35000"/>
              </a:spcBef>
              <a:buClr>
                <a:srgbClr val="CC0033"/>
              </a:buClr>
            </a:pPr>
            <a:endParaRPr lang="en-US" altLang="en-US"/>
          </a:p>
        </p:txBody>
      </p:sp>
    </p:spTree>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
          <p:cNvSpPr>
            <a:spLocks noGrp="1" noChangeArrowheads="1"/>
          </p:cNvSpPr>
          <p:nvPr>
            <p:ph type="title"/>
          </p:nvPr>
        </p:nvSpPr>
        <p:spPr/>
        <p:txBody>
          <a:bodyPr/>
          <a:lstStyle/>
          <a:p>
            <a:pPr eaLnBrk="1" hangingPunct="1"/>
            <a:r>
              <a:rPr lang="en-US" altLang="en-US" dirty="0"/>
              <a:t>Demo 4: Serialization</a:t>
            </a:r>
          </a:p>
        </p:txBody>
      </p:sp>
      <p:sp>
        <p:nvSpPr>
          <p:cNvPr id="60421" name="Rectangle 2"/>
          <p:cNvSpPr>
            <a:spLocks noGrp="1" noChangeArrowheads="1"/>
          </p:cNvSpPr>
          <p:nvPr>
            <p:ph idx="1"/>
          </p:nvPr>
        </p:nvSpPr>
        <p:spPr>
          <a:xfrm>
            <a:off x="571500" y="1451265"/>
            <a:ext cx="9334500" cy="4267729"/>
          </a:xfrm>
        </p:spPr>
        <p:txBody>
          <a:bodyPr/>
          <a:lstStyle/>
          <a:p>
            <a:pPr>
              <a:lnSpc>
                <a:spcPct val="85000"/>
              </a:lnSpc>
              <a:spcBef>
                <a:spcPct val="35000"/>
              </a:spcBef>
              <a:buClr>
                <a:srgbClr val="CC0033"/>
              </a:buClr>
            </a:pPr>
            <a:r>
              <a:rPr lang="en-US" altLang="en-US" dirty="0"/>
              <a:t>Exercise: </a:t>
            </a:r>
          </a:p>
          <a:p>
            <a:pPr lvl="1">
              <a:lnSpc>
                <a:spcPct val="85000"/>
              </a:lnSpc>
              <a:spcBef>
                <a:spcPct val="35000"/>
              </a:spcBef>
              <a:buClr>
                <a:srgbClr val="CC0033"/>
              </a:buClr>
            </a:pPr>
            <a:r>
              <a:rPr lang="en-US" altLang="en-US" dirty="0"/>
              <a:t>Serialize customer with orders to a file</a:t>
            </a:r>
          </a:p>
          <a:p>
            <a:pPr lvl="1">
              <a:lnSpc>
                <a:spcPct val="85000"/>
              </a:lnSpc>
              <a:spcBef>
                <a:spcPct val="35000"/>
              </a:spcBef>
              <a:buClr>
                <a:srgbClr val="CC0033"/>
              </a:buClr>
            </a:pPr>
            <a:r>
              <a:rPr lang="en-US" altLang="en-US" dirty="0" err="1"/>
              <a:t>Deserialize</a:t>
            </a:r>
            <a:r>
              <a:rPr lang="en-US" altLang="en-US" dirty="0"/>
              <a:t> customer from the file, print out to console and compare</a:t>
            </a:r>
          </a:p>
          <a:p>
            <a:pPr>
              <a:lnSpc>
                <a:spcPct val="85000"/>
              </a:lnSpc>
              <a:spcBef>
                <a:spcPct val="35000"/>
              </a:spcBef>
              <a:buClr>
                <a:srgbClr val="CC0033"/>
              </a:buClr>
            </a:pPr>
            <a:r>
              <a:rPr lang="en-US" altLang="en-US" dirty="0"/>
              <a:t>Points to remember:</a:t>
            </a:r>
          </a:p>
          <a:p>
            <a:pPr lvl="1">
              <a:lnSpc>
                <a:spcPct val="85000"/>
              </a:lnSpc>
              <a:spcBef>
                <a:spcPct val="35000"/>
              </a:spcBef>
              <a:buClr>
                <a:srgbClr val="CC0033"/>
              </a:buClr>
            </a:pPr>
            <a:r>
              <a:rPr lang="en-US" altLang="en-US" dirty="0"/>
              <a:t>Usage of Serializable interface and Object </a:t>
            </a:r>
            <a:r>
              <a:rPr lang="en-US" altLang="en-US" dirty="0" err="1"/>
              <a:t>Input/Output</a:t>
            </a:r>
            <a:r>
              <a:rPr lang="en-US" altLang="en-US" dirty="0"/>
              <a:t> Stream</a:t>
            </a:r>
          </a:p>
        </p:txBody>
      </p:sp>
      <p:pic>
        <p:nvPicPr>
          <p:cNvPr id="6042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755" y="3463926"/>
            <a:ext cx="2830513" cy="284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3"/>
          <p:cNvSpPr>
            <a:spLocks noGrp="1"/>
          </p:cNvSpPr>
          <p:nvPr>
            <p:ph type="ctrTitle"/>
          </p:nvPr>
        </p:nvSpPr>
        <p:spPr/>
        <p:txBody>
          <a:bodyPr/>
          <a:lstStyle/>
          <a:p>
            <a:pPr eaLnBrk="1" hangingPunct="1"/>
            <a:r>
              <a:rPr lang="en-US" altLang="en-US" dirty="0">
                <a:solidFill>
                  <a:schemeClr val="bg1"/>
                </a:solidFill>
              </a:rPr>
              <a:t>Java Advance</a:t>
            </a:r>
          </a:p>
        </p:txBody>
      </p:sp>
      <p:sp>
        <p:nvSpPr>
          <p:cNvPr id="61443" name="Subtitle 1"/>
          <p:cNvSpPr>
            <a:spLocks noGrp="1"/>
          </p:cNvSpPr>
          <p:nvPr>
            <p:ph type="subTitle" idx="1"/>
          </p:nvPr>
        </p:nvSpPr>
        <p:spPr/>
        <p:txBody>
          <a:bodyPr>
            <a:normAutofit/>
          </a:bodyPr>
          <a:lstStyle/>
          <a:p>
            <a:r>
              <a:rPr lang="en-US" altLang="en-US" dirty="0">
                <a:solidFill>
                  <a:schemeClr val="bg1"/>
                </a:solidFill>
              </a:rPr>
              <a:t>Multithreading</a:t>
            </a:r>
          </a:p>
        </p:txBody>
      </p:sp>
    </p:spTree>
  </p:cSld>
  <p:clrMapOvr>
    <a:masterClrMapping/>
  </p:clrMapOvr>
  <p:transition spd="med">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
          <p:cNvSpPr>
            <a:spLocks noGrp="1" noChangeArrowheads="1"/>
          </p:cNvSpPr>
          <p:nvPr>
            <p:ph type="title"/>
          </p:nvPr>
        </p:nvSpPr>
        <p:spPr/>
        <p:txBody>
          <a:bodyPr/>
          <a:lstStyle/>
          <a:p>
            <a:pPr eaLnBrk="1" hangingPunct="1"/>
            <a:r>
              <a:rPr lang="en-US" altLang="en-US"/>
              <a:t>Multithreading – Thread definition</a:t>
            </a:r>
            <a:br>
              <a:rPr lang="en-US" altLang="en-US">
                <a:sym typeface="Gotham Book"/>
              </a:rPr>
            </a:br>
            <a:endParaRPr lang="en-US" altLang="en-US"/>
          </a:p>
        </p:txBody>
      </p:sp>
      <p:sp>
        <p:nvSpPr>
          <p:cNvPr id="62467" name="Rectangle 2"/>
          <p:cNvSpPr>
            <a:spLocks noGrp="1" noChangeArrowheads="1"/>
          </p:cNvSpPr>
          <p:nvPr>
            <p:ph idx="1"/>
          </p:nvPr>
        </p:nvSpPr>
        <p:spPr>
          <a:xfrm>
            <a:off x="571500" y="1534392"/>
            <a:ext cx="10276608" cy="4267729"/>
          </a:xfrm>
        </p:spPr>
        <p:txBody>
          <a:bodyPr/>
          <a:lstStyle/>
          <a:p>
            <a:r>
              <a:rPr lang="en-US" altLang="en-US" dirty="0"/>
              <a:t>A </a:t>
            </a:r>
            <a:r>
              <a:rPr lang="en-US" altLang="en-US" i="1" dirty="0"/>
              <a:t>thread</a:t>
            </a:r>
            <a:r>
              <a:rPr lang="en-US" altLang="en-US" dirty="0"/>
              <a:t> is a thread of execution in a program. The Java Virtual Machine allows an application to have multiple threads of execution running concurrently.</a:t>
            </a:r>
          </a:p>
          <a:p>
            <a:r>
              <a:rPr lang="en-US" altLang="en-US" dirty="0"/>
              <a:t>States:</a:t>
            </a:r>
          </a:p>
        </p:txBody>
      </p:sp>
      <p:pic>
        <p:nvPicPr>
          <p:cNvPr id="6246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5770" y="2715755"/>
            <a:ext cx="5844375" cy="344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a:lstStyle/>
          <a:p>
            <a:pPr eaLnBrk="1" hangingPunct="1">
              <a:defRPr/>
            </a:pPr>
            <a:r>
              <a:rPr lang="en-US" altLang="en-US" dirty="0"/>
              <a:t>Multithreading – Concurrency</a:t>
            </a:r>
            <a:br>
              <a:rPr lang="en-US" dirty="0">
                <a:solidFill>
                  <a:srgbClr val="7F7F7F"/>
                </a:solidFill>
                <a:sym typeface="Gotham Book"/>
              </a:rPr>
            </a:br>
            <a:endParaRPr lang="en-US" dirty="0">
              <a:solidFill>
                <a:srgbClr val="7F7F7F"/>
              </a:solidFill>
            </a:endParaRPr>
          </a:p>
        </p:txBody>
      </p:sp>
      <p:sp>
        <p:nvSpPr>
          <p:cNvPr id="15363" name="Rectangle 2"/>
          <p:cNvSpPr>
            <a:spLocks noGrp="1" noChangeArrowheads="1"/>
          </p:cNvSpPr>
          <p:nvPr>
            <p:ph idx="1"/>
          </p:nvPr>
        </p:nvSpPr>
        <p:spPr>
          <a:xfrm>
            <a:off x="571500" y="1506683"/>
            <a:ext cx="9334500" cy="4267729"/>
          </a:xfrm>
        </p:spPr>
        <p:txBody>
          <a:bodyPr>
            <a:normAutofit lnSpcReduction="10000"/>
          </a:bodyPr>
          <a:lstStyle/>
          <a:p>
            <a:pPr>
              <a:lnSpc>
                <a:spcPct val="85000"/>
              </a:lnSpc>
              <a:spcBef>
                <a:spcPct val="35000"/>
              </a:spcBef>
              <a:buClr>
                <a:srgbClr val="CC0033"/>
              </a:buClr>
              <a:defRPr/>
            </a:pPr>
            <a:r>
              <a:rPr lang="en-US" dirty="0"/>
              <a:t>Concurrent software is a software that can do more than one thing at a time.</a:t>
            </a:r>
          </a:p>
          <a:p>
            <a:pPr>
              <a:lnSpc>
                <a:spcPct val="85000"/>
              </a:lnSpc>
              <a:spcBef>
                <a:spcPct val="35000"/>
              </a:spcBef>
              <a:buClr>
                <a:srgbClr val="CC0033"/>
              </a:buClr>
              <a:defRPr/>
            </a:pPr>
            <a:r>
              <a:rPr lang="en-US" dirty="0" err="1"/>
              <a:t>java.util.concurrent</a:t>
            </a:r>
            <a:r>
              <a:rPr lang="en-US" dirty="0"/>
              <a:t>.</a:t>
            </a:r>
          </a:p>
          <a:p>
            <a:pPr>
              <a:lnSpc>
                <a:spcPct val="85000"/>
              </a:lnSpc>
              <a:spcBef>
                <a:spcPct val="35000"/>
              </a:spcBef>
              <a:buClr>
                <a:srgbClr val="CC0033"/>
              </a:buClr>
              <a:defRPr/>
            </a:pPr>
            <a:r>
              <a:rPr lang="en-US" dirty="0"/>
              <a:t>Processes: </a:t>
            </a:r>
          </a:p>
          <a:p>
            <a:pPr lvl="1">
              <a:lnSpc>
                <a:spcPct val="85000"/>
              </a:lnSpc>
              <a:spcBef>
                <a:spcPct val="35000"/>
              </a:spcBef>
              <a:buClr>
                <a:srgbClr val="CC0033"/>
              </a:buClr>
              <a:defRPr/>
            </a:pPr>
            <a:r>
              <a:rPr lang="en-US" dirty="0"/>
              <a:t>A process generally has a complete, private set of basic run-time resources; in particular, each process has its own memory space.</a:t>
            </a:r>
          </a:p>
          <a:p>
            <a:pPr lvl="1">
              <a:lnSpc>
                <a:spcPct val="85000"/>
              </a:lnSpc>
              <a:spcBef>
                <a:spcPct val="35000"/>
              </a:spcBef>
              <a:buClr>
                <a:srgbClr val="CC0033"/>
              </a:buClr>
              <a:defRPr/>
            </a:pPr>
            <a:r>
              <a:rPr lang="en-US" dirty="0"/>
              <a:t>To facilitate communication between processes, most operating systems support </a:t>
            </a:r>
            <a:r>
              <a:rPr lang="en-US" i="1" dirty="0"/>
              <a:t>Inter Process Communication</a:t>
            </a:r>
            <a:r>
              <a:rPr lang="en-US" dirty="0"/>
              <a:t> (IPC) resources, such as pipes and sockets. IPC is used not just for communication between processes on the same system, but processes on different systems.</a:t>
            </a:r>
          </a:p>
          <a:p>
            <a:pPr>
              <a:lnSpc>
                <a:spcPct val="85000"/>
              </a:lnSpc>
              <a:spcBef>
                <a:spcPct val="35000"/>
              </a:spcBef>
              <a:buClr>
                <a:srgbClr val="CC0033"/>
              </a:buClr>
              <a:defRPr/>
            </a:pPr>
            <a:r>
              <a:rPr lang="en-US" dirty="0"/>
              <a:t>Threads:</a:t>
            </a:r>
          </a:p>
          <a:p>
            <a:pPr lvl="1">
              <a:lnSpc>
                <a:spcPct val="85000"/>
              </a:lnSpc>
              <a:spcBef>
                <a:spcPct val="35000"/>
              </a:spcBef>
              <a:buClr>
                <a:srgbClr val="CC0033"/>
              </a:buClr>
              <a:defRPr/>
            </a:pPr>
            <a:r>
              <a:rPr lang="en-US" dirty="0"/>
              <a:t>lightweight processes</a:t>
            </a:r>
          </a:p>
          <a:p>
            <a:pPr lvl="1">
              <a:lnSpc>
                <a:spcPct val="85000"/>
              </a:lnSpc>
              <a:spcBef>
                <a:spcPct val="35000"/>
              </a:spcBef>
              <a:buClr>
                <a:srgbClr val="CC0033"/>
              </a:buClr>
              <a:defRPr/>
            </a:pPr>
            <a:r>
              <a:rPr lang="en-US" dirty="0"/>
              <a:t>Threads exist within a process — every process has at least one. Threads share the process's resources, including memory and open files </a:t>
            </a:r>
          </a:p>
          <a:p>
            <a:pPr marL="168275" lvl="1">
              <a:lnSpc>
                <a:spcPct val="85000"/>
              </a:lnSpc>
              <a:spcBef>
                <a:spcPct val="35000"/>
              </a:spcBef>
              <a:buClr>
                <a:srgbClr val="CC0033"/>
              </a:buClr>
              <a:defRPr/>
            </a:pPr>
            <a:endParaRPr lang="en-US" dirty="0"/>
          </a:p>
        </p:txBody>
      </p:sp>
    </p:spTree>
    <p:extLst>
      <p:ext uri="{BB962C8B-B14F-4D97-AF65-F5344CB8AC3E}">
        <p14:creationId xmlns:p14="http://schemas.microsoft.com/office/powerpoint/2010/main" val="3935688145"/>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Duration and Course Timetable</a:t>
            </a:r>
          </a:p>
        </p:txBody>
      </p:sp>
      <p:sp>
        <p:nvSpPr>
          <p:cNvPr id="11267" name="Content Placeholder 2"/>
          <p:cNvSpPr>
            <a:spLocks noGrp="1"/>
          </p:cNvSpPr>
          <p:nvPr>
            <p:ph idx="1"/>
          </p:nvPr>
        </p:nvSpPr>
        <p:spPr/>
        <p:txBody>
          <a:bodyPr/>
          <a:lstStyle/>
          <a:p>
            <a:r>
              <a:rPr lang="en-US" altLang="en-US" dirty="0"/>
              <a:t>Course Duration: 9 hours</a:t>
            </a:r>
          </a:p>
          <a:p>
            <a:r>
              <a:rPr lang="en-US" altLang="en-US" dirty="0"/>
              <a:t>Course Timetable: </a:t>
            </a:r>
          </a:p>
          <a:p>
            <a:pPr lvl="1"/>
            <a:r>
              <a:rPr lang="en-US" altLang="en-US" dirty="0"/>
              <a:t>From 9:00 to 12:00</a:t>
            </a:r>
          </a:p>
          <a:p>
            <a:pPr lvl="1"/>
            <a:r>
              <a:rPr lang="en-US" altLang="en-US" dirty="0"/>
              <a:t>Break 15 minutes from 10:30 to 10:45</a:t>
            </a:r>
          </a:p>
          <a:p>
            <a:endParaRPr lang="en-US" altLang="en-US" dirty="0"/>
          </a:p>
        </p:txBody>
      </p:sp>
    </p:spTree>
    <p:extLst>
      <p:ext uri="{BB962C8B-B14F-4D97-AF65-F5344CB8AC3E}">
        <p14:creationId xmlns:p14="http://schemas.microsoft.com/office/powerpoint/2010/main" val="2014802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a:lstStyle/>
          <a:p>
            <a:pPr eaLnBrk="1" hangingPunct="1">
              <a:defRPr/>
            </a:pPr>
            <a:r>
              <a:rPr lang="en-US" altLang="en-US" dirty="0"/>
              <a:t>Multithreading– Concurrency, Threads</a:t>
            </a:r>
            <a:br>
              <a:rPr lang="en-US" dirty="0">
                <a:solidFill>
                  <a:srgbClr val="7F7F7F"/>
                </a:solidFill>
                <a:sym typeface="Gotham Book"/>
              </a:rPr>
            </a:br>
            <a:endParaRPr lang="en-US" dirty="0">
              <a:solidFill>
                <a:srgbClr val="7F7F7F"/>
              </a:solidFill>
            </a:endParaRPr>
          </a:p>
        </p:txBody>
      </p:sp>
      <p:sp>
        <p:nvSpPr>
          <p:cNvPr id="64515" name="Rectangle 2"/>
          <p:cNvSpPr>
            <a:spLocks noGrp="1" noChangeArrowheads="1"/>
          </p:cNvSpPr>
          <p:nvPr>
            <p:ph idx="1"/>
          </p:nvPr>
        </p:nvSpPr>
        <p:spPr/>
        <p:txBody>
          <a:bodyPr/>
          <a:lstStyle/>
          <a:p>
            <a:pPr>
              <a:lnSpc>
                <a:spcPct val="85000"/>
              </a:lnSpc>
              <a:spcBef>
                <a:spcPct val="35000"/>
              </a:spcBef>
              <a:buClr>
                <a:srgbClr val="CC0033"/>
              </a:buClr>
            </a:pPr>
            <a:r>
              <a:rPr lang="en-US" altLang="en-US"/>
              <a:t>Two ways to create a thread:</a:t>
            </a:r>
          </a:p>
          <a:p>
            <a:pPr lvl="1">
              <a:lnSpc>
                <a:spcPct val="85000"/>
              </a:lnSpc>
              <a:spcBef>
                <a:spcPct val="35000"/>
              </a:spcBef>
              <a:buClr>
                <a:srgbClr val="CC0033"/>
              </a:buClr>
            </a:pPr>
            <a:r>
              <a:rPr lang="en-US" altLang="en-US"/>
              <a:t>Implement Runnable</a:t>
            </a:r>
          </a:p>
          <a:p>
            <a:pPr lvl="1">
              <a:lnSpc>
                <a:spcPct val="85000"/>
              </a:lnSpc>
              <a:spcBef>
                <a:spcPct val="35000"/>
              </a:spcBef>
              <a:buClr>
                <a:srgbClr val="CC0033"/>
              </a:buClr>
            </a:pPr>
            <a:r>
              <a:rPr lang="en-US" altLang="en-US"/>
              <a:t>Extend Thread</a:t>
            </a:r>
          </a:p>
        </p:txBody>
      </p:sp>
      <p:sp>
        <p:nvSpPr>
          <p:cNvPr id="64517" name="TextBox 5"/>
          <p:cNvSpPr txBox="1">
            <a:spLocks noChangeArrowheads="1"/>
          </p:cNvSpPr>
          <p:nvPr/>
        </p:nvSpPr>
        <p:spPr bwMode="auto">
          <a:xfrm>
            <a:off x="828386" y="2950586"/>
            <a:ext cx="8440738" cy="3138487"/>
          </a:xfrm>
          <a:prstGeom prst="rect">
            <a:avLst/>
          </a:prstGeom>
          <a:solidFill>
            <a:schemeClr val="bg1">
              <a:lumMod val="85000"/>
            </a:schemeClr>
          </a:solidFill>
          <a:ln>
            <a:noFill/>
          </a:ln>
          <a:extLst/>
        </p:spPr>
        <p:txBody>
          <a:bodyPr>
            <a:spAutoFit/>
          </a:bodyPr>
          <a:lstStyle>
            <a:lvl1pPr eaLnBrk="0" hangingPunct="0">
              <a:lnSpc>
                <a:spcPct val="90000"/>
              </a:lnSpc>
              <a:spcBef>
                <a:spcPct val="40000"/>
              </a:spcBef>
              <a:buClr>
                <a:schemeClr val="tx2"/>
              </a:buClr>
              <a:buChar char="•"/>
              <a:defRPr sz="2000">
                <a:solidFill>
                  <a:schemeClr val="tx1"/>
                </a:solidFill>
                <a:latin typeface="Arial" pitchFamily="34" charset="0"/>
              </a:defRPr>
            </a:lvl1pPr>
            <a:lvl2pPr marL="742950" indent="-285750" eaLnBrk="0" hangingPunct="0">
              <a:lnSpc>
                <a:spcPct val="90000"/>
              </a:lnSpc>
              <a:spcBef>
                <a:spcPct val="40000"/>
              </a:spcBef>
              <a:buClr>
                <a:schemeClr val="tx2"/>
              </a:buClr>
              <a:buFont typeface="Arial" pitchFamily="34" charset="0"/>
              <a:buChar char="–"/>
              <a:defRPr>
                <a:solidFill>
                  <a:schemeClr val="tx1"/>
                </a:solidFill>
                <a:latin typeface="Arial" pitchFamily="34" charset="0"/>
              </a:defRPr>
            </a:lvl2pPr>
            <a:lvl3pPr marL="1143000" indent="-228600" eaLnBrk="0" hangingPunct="0">
              <a:lnSpc>
                <a:spcPct val="90000"/>
              </a:lnSpc>
              <a:spcBef>
                <a:spcPct val="40000"/>
              </a:spcBef>
              <a:buClr>
                <a:schemeClr val="tx2"/>
              </a:buClr>
              <a:buChar char="•"/>
              <a:defRPr sz="1600">
                <a:solidFill>
                  <a:schemeClr val="tx1"/>
                </a:solidFill>
                <a:latin typeface="Arial" pitchFamily="34" charset="0"/>
              </a:defRPr>
            </a:lvl3pPr>
            <a:lvl4pPr marL="1600200" indent="-228600" eaLnBrk="0" hangingPunct="0">
              <a:lnSpc>
                <a:spcPct val="90000"/>
              </a:lnSpc>
              <a:spcBef>
                <a:spcPct val="40000"/>
              </a:spcBef>
              <a:buClr>
                <a:schemeClr val="tx2"/>
              </a:buClr>
              <a:buFont typeface="Arial" pitchFamily="34" charset="0"/>
              <a:buChar char="–"/>
              <a:defRPr sz="1600">
                <a:solidFill>
                  <a:schemeClr val="tx1"/>
                </a:solidFill>
                <a:latin typeface="Arial" pitchFamily="34" charset="0"/>
              </a:defRPr>
            </a:lvl4pPr>
            <a:lvl5pPr marL="2057400" indent="-228600" eaLnBrk="0" hangingPunct="0">
              <a:lnSpc>
                <a:spcPct val="90000"/>
              </a:lnSpc>
              <a:spcBef>
                <a:spcPct val="40000"/>
              </a:spcBef>
              <a:buClr>
                <a:schemeClr val="tx2"/>
              </a:buClr>
              <a:buFont typeface="Arial" pitchFamily="34" charset="0"/>
              <a:buChar char="»"/>
              <a:defRPr sz="1600">
                <a:solidFill>
                  <a:schemeClr val="tx1"/>
                </a:solidFill>
                <a:latin typeface="Arial" pitchFamily="34" charset="0"/>
              </a:defRPr>
            </a:lvl5pPr>
            <a:lvl6pPr marL="25146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6pPr>
            <a:lvl7pPr marL="29718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7pPr>
            <a:lvl8pPr marL="34290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8pPr>
            <a:lvl9pPr marL="3886200" indent="-22860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9pPr>
          </a:lstStyle>
          <a:p>
            <a:pPr eaLnBrk="1" hangingPunct="1">
              <a:lnSpc>
                <a:spcPct val="100000"/>
              </a:lnSpc>
              <a:spcBef>
                <a:spcPct val="0"/>
              </a:spcBef>
              <a:buClrTx/>
              <a:buFontTx/>
              <a:buNone/>
            </a:pPr>
            <a:r>
              <a:rPr lang="en-US" altLang="en-US" sz="1800" dirty="0"/>
              <a:t>public class </a:t>
            </a:r>
            <a:r>
              <a:rPr lang="en-US" altLang="en-US" sz="1800" dirty="0" err="1"/>
              <a:t>HelloRunnable</a:t>
            </a:r>
            <a:r>
              <a:rPr lang="en-US" altLang="en-US" sz="1800" dirty="0"/>
              <a:t> implements Runnable {</a:t>
            </a:r>
          </a:p>
          <a:p>
            <a:pPr eaLnBrk="1" hangingPunct="1">
              <a:lnSpc>
                <a:spcPct val="100000"/>
              </a:lnSpc>
              <a:spcBef>
                <a:spcPct val="0"/>
              </a:spcBef>
              <a:buClrTx/>
              <a:buFontTx/>
              <a:buNone/>
            </a:pPr>
            <a:endParaRPr lang="en-US" altLang="en-US" sz="1800" dirty="0"/>
          </a:p>
          <a:p>
            <a:pPr eaLnBrk="1" hangingPunct="1">
              <a:lnSpc>
                <a:spcPct val="100000"/>
              </a:lnSpc>
              <a:spcBef>
                <a:spcPct val="0"/>
              </a:spcBef>
              <a:buClrTx/>
              <a:buFontTx/>
              <a:buNone/>
            </a:pPr>
            <a:r>
              <a:rPr lang="en-US" altLang="en-US" sz="1800" dirty="0"/>
              <a:t>    public void run() {</a:t>
            </a:r>
          </a:p>
          <a:p>
            <a:pPr eaLnBrk="1" hangingPunct="1">
              <a:lnSpc>
                <a:spcPct val="100000"/>
              </a:lnSpc>
              <a:spcBef>
                <a:spcPct val="0"/>
              </a:spcBef>
              <a:buClrTx/>
              <a:buFontTx/>
              <a:buNone/>
            </a:pPr>
            <a:r>
              <a:rPr lang="en-US" altLang="en-US" sz="1800" dirty="0"/>
              <a:t>        </a:t>
            </a:r>
            <a:r>
              <a:rPr lang="en-US" altLang="en-US" sz="1800" dirty="0" err="1"/>
              <a:t>System.out.println</a:t>
            </a:r>
            <a:r>
              <a:rPr lang="en-US" altLang="en-US" sz="1800" dirty="0"/>
              <a:t>("Hello from a thread!");</a:t>
            </a:r>
          </a:p>
          <a:p>
            <a:pPr eaLnBrk="1" hangingPunct="1">
              <a:lnSpc>
                <a:spcPct val="100000"/>
              </a:lnSpc>
              <a:spcBef>
                <a:spcPct val="0"/>
              </a:spcBef>
              <a:buClrTx/>
              <a:buFontTx/>
              <a:buNone/>
            </a:pPr>
            <a:r>
              <a:rPr lang="en-US" altLang="en-US" sz="1800" dirty="0"/>
              <a:t>    }</a:t>
            </a:r>
          </a:p>
          <a:p>
            <a:pPr eaLnBrk="1" hangingPunct="1">
              <a:lnSpc>
                <a:spcPct val="100000"/>
              </a:lnSpc>
              <a:spcBef>
                <a:spcPct val="0"/>
              </a:spcBef>
              <a:buClrTx/>
              <a:buFontTx/>
              <a:buNone/>
            </a:pPr>
            <a:endParaRPr lang="en-US" altLang="en-US" sz="1800" dirty="0"/>
          </a:p>
          <a:p>
            <a:pPr eaLnBrk="1" hangingPunct="1">
              <a:lnSpc>
                <a:spcPct val="100000"/>
              </a:lnSpc>
              <a:spcBef>
                <a:spcPct val="0"/>
              </a:spcBef>
              <a:buClrTx/>
              <a:buFontTx/>
              <a:buNone/>
            </a:pPr>
            <a:r>
              <a:rPr lang="en-US" altLang="en-US" sz="1800" dirty="0"/>
              <a:t>    public static void main(String </a:t>
            </a:r>
            <a:r>
              <a:rPr lang="en-US" altLang="en-US" sz="1800" dirty="0" err="1"/>
              <a:t>args</a:t>
            </a:r>
            <a:r>
              <a:rPr lang="en-US" altLang="en-US" sz="1800" dirty="0"/>
              <a:t>[]) {</a:t>
            </a:r>
          </a:p>
          <a:p>
            <a:pPr eaLnBrk="1" hangingPunct="1">
              <a:lnSpc>
                <a:spcPct val="100000"/>
              </a:lnSpc>
              <a:spcBef>
                <a:spcPct val="0"/>
              </a:spcBef>
              <a:buClrTx/>
              <a:buFontTx/>
              <a:buNone/>
            </a:pPr>
            <a:r>
              <a:rPr lang="en-US" altLang="en-US" sz="1800" dirty="0"/>
              <a:t>        (new Thread(new </a:t>
            </a:r>
            <a:r>
              <a:rPr lang="en-US" altLang="en-US" sz="1800" dirty="0" err="1"/>
              <a:t>HelloRunnable</a:t>
            </a:r>
            <a:r>
              <a:rPr lang="en-US" altLang="en-US" sz="1800" dirty="0"/>
              <a:t>())).start();</a:t>
            </a:r>
          </a:p>
          <a:p>
            <a:pPr eaLnBrk="1" hangingPunct="1">
              <a:lnSpc>
                <a:spcPct val="100000"/>
              </a:lnSpc>
              <a:spcBef>
                <a:spcPct val="0"/>
              </a:spcBef>
              <a:buClrTx/>
              <a:buFontTx/>
              <a:buNone/>
            </a:pPr>
            <a:r>
              <a:rPr lang="en-US" altLang="en-US" sz="1800" dirty="0"/>
              <a:t>    }</a:t>
            </a:r>
          </a:p>
          <a:p>
            <a:pPr eaLnBrk="1" hangingPunct="1">
              <a:lnSpc>
                <a:spcPct val="100000"/>
              </a:lnSpc>
              <a:spcBef>
                <a:spcPct val="0"/>
              </a:spcBef>
              <a:buClrTx/>
              <a:buFontTx/>
              <a:buNone/>
            </a:pPr>
            <a:endParaRPr lang="en-US" altLang="en-US" sz="1800" dirty="0"/>
          </a:p>
          <a:p>
            <a:pPr eaLnBrk="1" hangingPunct="1">
              <a:lnSpc>
                <a:spcPct val="100000"/>
              </a:lnSpc>
              <a:spcBef>
                <a:spcPct val="0"/>
              </a:spcBef>
              <a:buClrTx/>
              <a:buFontTx/>
              <a:buNone/>
            </a:pPr>
            <a:r>
              <a:rPr lang="en-US" altLang="en-US" sz="1800" dirty="0"/>
              <a:t>}</a:t>
            </a:r>
          </a:p>
        </p:txBody>
      </p:sp>
    </p:spTree>
    <p:extLst>
      <p:ext uri="{BB962C8B-B14F-4D97-AF65-F5344CB8AC3E}">
        <p14:creationId xmlns:p14="http://schemas.microsoft.com/office/powerpoint/2010/main" val="4199963474"/>
      </p:ext>
    </p:extLst>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a:lstStyle/>
          <a:p>
            <a:pPr eaLnBrk="1" hangingPunct="1">
              <a:defRPr/>
            </a:pPr>
            <a:r>
              <a:rPr lang="en-US" altLang="en-US" dirty="0"/>
              <a:t>Multithreading – Concurrency, Threads</a:t>
            </a:r>
            <a:br>
              <a:rPr lang="en-US" dirty="0">
                <a:solidFill>
                  <a:srgbClr val="7F7F7F"/>
                </a:solidFill>
                <a:sym typeface="Gotham Book"/>
              </a:rPr>
            </a:br>
            <a:endParaRPr lang="en-US" dirty="0">
              <a:solidFill>
                <a:srgbClr val="7F7F7F"/>
              </a:solidFill>
            </a:endParaRPr>
          </a:p>
        </p:txBody>
      </p:sp>
      <p:sp>
        <p:nvSpPr>
          <p:cNvPr id="65539" name="Rectangle 2"/>
          <p:cNvSpPr>
            <a:spLocks noGrp="1" noChangeArrowheads="1"/>
          </p:cNvSpPr>
          <p:nvPr>
            <p:ph idx="1"/>
          </p:nvPr>
        </p:nvSpPr>
        <p:spPr/>
        <p:txBody>
          <a:bodyPr/>
          <a:lstStyle/>
          <a:p>
            <a:pPr>
              <a:lnSpc>
                <a:spcPct val="85000"/>
              </a:lnSpc>
              <a:spcBef>
                <a:spcPct val="35000"/>
              </a:spcBef>
              <a:buClr>
                <a:srgbClr val="CC0033"/>
              </a:buClr>
            </a:pPr>
            <a:r>
              <a:rPr lang="en-US" altLang="en-US"/>
              <a:t>wait: Causes the current thread to wait until another thread invokes the notify() method or the notifyAll() method for this object</a:t>
            </a:r>
          </a:p>
          <a:p>
            <a:pPr>
              <a:lnSpc>
                <a:spcPct val="85000"/>
              </a:lnSpc>
              <a:spcBef>
                <a:spcPct val="35000"/>
              </a:spcBef>
              <a:buClr>
                <a:srgbClr val="CC0033"/>
              </a:buClr>
            </a:pPr>
            <a:r>
              <a:rPr lang="en-US" altLang="en-US"/>
              <a:t>notify, notifyAll: Wakes up a single thread that is waiting on this object's monitor.</a:t>
            </a:r>
          </a:p>
          <a:p>
            <a:pPr>
              <a:lnSpc>
                <a:spcPct val="85000"/>
              </a:lnSpc>
              <a:spcBef>
                <a:spcPct val="35000"/>
              </a:spcBef>
              <a:buClr>
                <a:srgbClr val="CC0033"/>
              </a:buClr>
            </a:pPr>
            <a:r>
              <a:rPr lang="en-US" altLang="en-US"/>
              <a:t>sleep: Causes the currently executing thread to sleep (temporarily cease execution) for the specified number of milliseconds, subject to the precision and accuracy of system timers and schedulers.</a:t>
            </a:r>
          </a:p>
          <a:p>
            <a:pPr>
              <a:lnSpc>
                <a:spcPct val="85000"/>
              </a:lnSpc>
              <a:spcBef>
                <a:spcPct val="35000"/>
              </a:spcBef>
              <a:buClr>
                <a:srgbClr val="CC0033"/>
              </a:buClr>
            </a:pPr>
            <a:r>
              <a:rPr lang="en-US" altLang="en-US"/>
              <a:t>interrupt: interrupts this thread.</a:t>
            </a:r>
          </a:p>
          <a:p>
            <a:pPr>
              <a:lnSpc>
                <a:spcPct val="85000"/>
              </a:lnSpc>
              <a:spcBef>
                <a:spcPct val="35000"/>
              </a:spcBef>
              <a:buClr>
                <a:srgbClr val="CC0033"/>
              </a:buClr>
            </a:pPr>
            <a:r>
              <a:rPr lang="en-US" altLang="en-US"/>
              <a:t>join: waits for this thread to die.</a:t>
            </a:r>
          </a:p>
        </p:txBody>
      </p:sp>
      <p:pic>
        <p:nvPicPr>
          <p:cNvPr id="65541"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1" y="5367339"/>
            <a:ext cx="1508125"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9748347"/>
      </p:ext>
    </p:extLst>
  </p:cSld>
  <p:clrMapOvr>
    <a:masterClrMapping/>
  </p:clrMapOvr>
  <p:transition spd="med">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a:lstStyle/>
          <a:p>
            <a:pPr eaLnBrk="1" hangingPunct="1">
              <a:defRPr/>
            </a:pPr>
            <a:r>
              <a:rPr lang="en-US" altLang="en-US" dirty="0"/>
              <a:t>Multithreading– Concurrency, Synchronization</a:t>
            </a:r>
            <a:br>
              <a:rPr lang="en-US" dirty="0">
                <a:solidFill>
                  <a:srgbClr val="7F7F7F"/>
                </a:solidFill>
                <a:sym typeface="Gotham Book"/>
              </a:rPr>
            </a:br>
            <a:endParaRPr lang="en-US" dirty="0">
              <a:solidFill>
                <a:srgbClr val="7F7F7F"/>
              </a:solidFill>
            </a:endParaRPr>
          </a:p>
        </p:txBody>
      </p:sp>
      <p:sp>
        <p:nvSpPr>
          <p:cNvPr id="66563" name="Rectangle 2"/>
          <p:cNvSpPr>
            <a:spLocks noGrp="1" noChangeArrowheads="1"/>
          </p:cNvSpPr>
          <p:nvPr>
            <p:ph idx="1"/>
          </p:nvPr>
        </p:nvSpPr>
        <p:spPr/>
        <p:txBody>
          <a:bodyPr/>
          <a:lstStyle/>
          <a:p>
            <a:pPr>
              <a:lnSpc>
                <a:spcPct val="85000"/>
              </a:lnSpc>
              <a:spcBef>
                <a:spcPct val="35000"/>
              </a:spcBef>
              <a:buClr>
                <a:srgbClr val="CC0033"/>
              </a:buClr>
            </a:pPr>
            <a:r>
              <a:rPr lang="en-US" altLang="en-US"/>
              <a:t>Threads communicate primarily by sharing access to fields and the objects reference fields refer to. This form of communication is extremely efficient, but makes two kinds of errors possible:</a:t>
            </a:r>
          </a:p>
          <a:p>
            <a:pPr lvl="1">
              <a:lnSpc>
                <a:spcPct val="85000"/>
              </a:lnSpc>
              <a:spcBef>
                <a:spcPct val="35000"/>
              </a:spcBef>
              <a:buClr>
                <a:srgbClr val="CC0033"/>
              </a:buClr>
            </a:pPr>
            <a:r>
              <a:rPr lang="en-US" altLang="en-US"/>
              <a:t> Thread interference</a:t>
            </a:r>
          </a:p>
          <a:p>
            <a:pPr lvl="1">
              <a:lnSpc>
                <a:spcPct val="85000"/>
              </a:lnSpc>
              <a:spcBef>
                <a:spcPct val="35000"/>
              </a:spcBef>
              <a:buClr>
                <a:srgbClr val="CC0033"/>
              </a:buClr>
            </a:pPr>
            <a:r>
              <a:rPr lang="en-US" altLang="en-US"/>
              <a:t> Memory consistency errors</a:t>
            </a:r>
          </a:p>
          <a:p>
            <a:pPr>
              <a:lnSpc>
                <a:spcPct val="85000"/>
              </a:lnSpc>
              <a:spcBef>
                <a:spcPct val="35000"/>
              </a:spcBef>
              <a:buClr>
                <a:srgbClr val="CC0033"/>
              </a:buClr>
            </a:pPr>
            <a:r>
              <a:rPr lang="en-US" altLang="en-US"/>
              <a:t>However, synchronization can introduce thread contention, which occurs when two or more threads try to access the same resource simultaneously and cause the Java runtime to execute one or more threads more slowly, or even suspend their execution. Two forms of thread contention:</a:t>
            </a:r>
          </a:p>
          <a:p>
            <a:pPr lvl="1">
              <a:lnSpc>
                <a:spcPct val="85000"/>
              </a:lnSpc>
              <a:spcBef>
                <a:spcPct val="35000"/>
              </a:spcBef>
              <a:buClr>
                <a:srgbClr val="CC0033"/>
              </a:buClr>
            </a:pPr>
            <a:r>
              <a:rPr lang="en-US" altLang="en-US"/>
              <a:t>Starvation</a:t>
            </a:r>
          </a:p>
          <a:p>
            <a:pPr lvl="1">
              <a:lnSpc>
                <a:spcPct val="85000"/>
              </a:lnSpc>
              <a:spcBef>
                <a:spcPct val="35000"/>
              </a:spcBef>
              <a:buClr>
                <a:srgbClr val="CC0033"/>
              </a:buClr>
            </a:pPr>
            <a:r>
              <a:rPr lang="en-US" altLang="en-US"/>
              <a:t> livelock </a:t>
            </a:r>
          </a:p>
        </p:txBody>
      </p:sp>
    </p:spTree>
    <p:extLst>
      <p:ext uri="{BB962C8B-B14F-4D97-AF65-F5344CB8AC3E}">
        <p14:creationId xmlns:p14="http://schemas.microsoft.com/office/powerpoint/2010/main" val="36232370"/>
      </p:ext>
    </p:extLst>
  </p:cSld>
  <p:clrMapOvr>
    <a:masterClrMapping/>
  </p:clrMapOvr>
  <p:transition spd="med">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a:lstStyle/>
          <a:p>
            <a:pPr eaLnBrk="1" hangingPunct="1">
              <a:defRPr/>
            </a:pPr>
            <a:r>
              <a:rPr lang="en-US" altLang="en-US" dirty="0"/>
              <a:t>Multithreading– Concurrency, Synchronization</a:t>
            </a:r>
            <a:br>
              <a:rPr lang="en-US" dirty="0">
                <a:solidFill>
                  <a:srgbClr val="7F7F7F"/>
                </a:solidFill>
                <a:sym typeface="Gotham Book"/>
              </a:rPr>
            </a:br>
            <a:endParaRPr lang="en-US" dirty="0">
              <a:solidFill>
                <a:srgbClr val="7F7F7F"/>
              </a:solidFill>
            </a:endParaRPr>
          </a:p>
        </p:txBody>
      </p:sp>
      <p:sp>
        <p:nvSpPr>
          <p:cNvPr id="67587" name="Rectangle 2"/>
          <p:cNvSpPr>
            <a:spLocks noGrp="1" noChangeArrowheads="1"/>
          </p:cNvSpPr>
          <p:nvPr>
            <p:ph idx="1"/>
          </p:nvPr>
        </p:nvSpPr>
        <p:spPr/>
        <p:txBody>
          <a:bodyPr/>
          <a:lstStyle/>
          <a:p>
            <a:pPr>
              <a:lnSpc>
                <a:spcPct val="85000"/>
              </a:lnSpc>
              <a:spcBef>
                <a:spcPct val="35000"/>
              </a:spcBef>
              <a:buClr>
                <a:srgbClr val="CC0033"/>
              </a:buClr>
            </a:pPr>
            <a:r>
              <a:rPr lang="en-US" altLang="en-US" dirty="0"/>
              <a:t>Synchronized methods effects:</a:t>
            </a:r>
          </a:p>
          <a:p>
            <a:pPr lvl="1">
              <a:lnSpc>
                <a:spcPct val="85000"/>
              </a:lnSpc>
              <a:spcBef>
                <a:spcPct val="35000"/>
              </a:spcBef>
              <a:buClr>
                <a:srgbClr val="CC0033"/>
              </a:buClr>
            </a:pPr>
            <a:r>
              <a:rPr lang="en-US" altLang="en-US" dirty="0"/>
              <a:t> First, it is not possible for two invocations of synchronized methods on the same object to interleave. When one thread is executing a synchronized method for an object, all other threads that invoke synchronized methods for the same object block (suspend execution) until the first thread is done with the object.</a:t>
            </a:r>
          </a:p>
          <a:p>
            <a:pPr lvl="1">
              <a:lnSpc>
                <a:spcPct val="85000"/>
              </a:lnSpc>
              <a:spcBef>
                <a:spcPct val="35000"/>
              </a:spcBef>
              <a:buClr>
                <a:srgbClr val="CC0033"/>
              </a:buClr>
            </a:pPr>
            <a:r>
              <a:rPr lang="en-US" altLang="en-US" dirty="0"/>
              <a:t> Second, when a synchronized method exits, it automatically establishes a happens-before relationship with any subsequent invocation of a synchronized method for the same object. This guarantees that changes to the state of the object are visible to all threads.</a:t>
            </a:r>
          </a:p>
          <a:p>
            <a:pPr>
              <a:lnSpc>
                <a:spcPct val="85000"/>
              </a:lnSpc>
              <a:spcBef>
                <a:spcPct val="35000"/>
              </a:spcBef>
              <a:buClr>
                <a:srgbClr val="CC0033"/>
              </a:buClr>
            </a:pPr>
            <a:r>
              <a:rPr lang="en-US" altLang="en-US" dirty="0"/>
              <a:t>Synchronized statements</a:t>
            </a:r>
          </a:p>
          <a:p>
            <a:pPr>
              <a:lnSpc>
                <a:spcPct val="85000"/>
              </a:lnSpc>
              <a:spcBef>
                <a:spcPct val="35000"/>
              </a:spcBef>
              <a:buClr>
                <a:srgbClr val="CC0033"/>
              </a:buClr>
            </a:pPr>
            <a:r>
              <a:rPr lang="en-US" altLang="en-US" dirty="0"/>
              <a:t>Atomic Variables: </a:t>
            </a:r>
            <a:r>
              <a:rPr lang="en-US" altLang="en-US" dirty="0" err="1"/>
              <a:t>AtomicInteger</a:t>
            </a:r>
            <a:r>
              <a:rPr lang="en-US" altLang="en-US" dirty="0"/>
              <a:t>, </a:t>
            </a:r>
            <a:r>
              <a:rPr lang="en-US" altLang="en-US" dirty="0" err="1"/>
              <a:t>AtomicLong</a:t>
            </a:r>
            <a:endParaRPr lang="en-US" altLang="en-US" dirty="0"/>
          </a:p>
          <a:p>
            <a:pPr>
              <a:lnSpc>
                <a:spcPct val="85000"/>
              </a:lnSpc>
              <a:spcBef>
                <a:spcPct val="35000"/>
              </a:spcBef>
              <a:buClr>
                <a:srgbClr val="CC0033"/>
              </a:buClr>
            </a:pPr>
            <a:r>
              <a:rPr lang="en-US" altLang="en-US" dirty="0"/>
              <a:t>Concurrent Collections: </a:t>
            </a:r>
            <a:r>
              <a:rPr lang="en-US" altLang="en-US" dirty="0" err="1"/>
              <a:t>ConcurrentMap</a:t>
            </a:r>
            <a:r>
              <a:rPr lang="en-US" altLang="en-US" dirty="0"/>
              <a:t>, </a:t>
            </a:r>
            <a:r>
              <a:rPr lang="en-US" altLang="en-US" dirty="0" err="1"/>
              <a:t>BlockingQueue</a:t>
            </a:r>
            <a:endParaRPr lang="en-US" altLang="en-US" dirty="0"/>
          </a:p>
        </p:txBody>
      </p:sp>
      <p:pic>
        <p:nvPicPr>
          <p:cNvPr id="67589"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1" y="5367339"/>
            <a:ext cx="1508125"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2570034"/>
      </p:ext>
    </p:extLst>
  </p:cSld>
  <p:clrMapOvr>
    <a:masterClrMapping/>
  </p:clrMapOvr>
  <p:transition spd="med">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a:lstStyle/>
          <a:p>
            <a:pPr eaLnBrk="1" hangingPunct="1">
              <a:defRPr/>
            </a:pPr>
            <a:r>
              <a:rPr lang="en-US" altLang="en-US" dirty="0"/>
              <a:t>Multithreading– Concurrency, </a:t>
            </a:r>
            <a:r>
              <a:rPr lang="en-US" altLang="en-US" dirty="0" err="1"/>
              <a:t>Liveness</a:t>
            </a:r>
            <a:br>
              <a:rPr lang="en-US" dirty="0">
                <a:solidFill>
                  <a:srgbClr val="7F7F7F"/>
                </a:solidFill>
                <a:sym typeface="Gotham Book"/>
              </a:rPr>
            </a:br>
            <a:endParaRPr lang="en-US" dirty="0">
              <a:solidFill>
                <a:srgbClr val="7F7F7F"/>
              </a:solidFill>
            </a:endParaRPr>
          </a:p>
        </p:txBody>
      </p:sp>
      <p:sp>
        <p:nvSpPr>
          <p:cNvPr id="68611" name="Rectangle 2"/>
          <p:cNvSpPr>
            <a:spLocks noGrp="1" noChangeArrowheads="1"/>
          </p:cNvSpPr>
          <p:nvPr>
            <p:ph idx="1"/>
          </p:nvPr>
        </p:nvSpPr>
        <p:spPr/>
        <p:txBody>
          <a:bodyPr/>
          <a:lstStyle/>
          <a:p>
            <a:pPr>
              <a:lnSpc>
                <a:spcPct val="85000"/>
              </a:lnSpc>
              <a:spcBef>
                <a:spcPct val="35000"/>
              </a:spcBef>
              <a:buClr>
                <a:srgbClr val="CC0033"/>
              </a:buClr>
            </a:pPr>
            <a:r>
              <a:rPr lang="en-US" altLang="en-US"/>
              <a:t>A concurrent application's ability to execute in a timely manner is known as its </a:t>
            </a:r>
            <a:r>
              <a:rPr lang="en-US" altLang="en-US" b="1"/>
              <a:t>liveness</a:t>
            </a:r>
          </a:p>
          <a:p>
            <a:pPr>
              <a:lnSpc>
                <a:spcPct val="85000"/>
              </a:lnSpc>
              <a:spcBef>
                <a:spcPct val="35000"/>
              </a:spcBef>
              <a:buClr>
                <a:srgbClr val="CC0033"/>
              </a:buClr>
            </a:pPr>
            <a:r>
              <a:rPr lang="en-US" altLang="en-US" b="1"/>
              <a:t>Deadlock</a:t>
            </a:r>
            <a:r>
              <a:rPr lang="en-US" altLang="en-US"/>
              <a:t> describes a situation where two or more threads are blocked forever, waiting for each other</a:t>
            </a:r>
          </a:p>
          <a:p>
            <a:pPr>
              <a:lnSpc>
                <a:spcPct val="85000"/>
              </a:lnSpc>
              <a:spcBef>
                <a:spcPct val="35000"/>
              </a:spcBef>
              <a:buClr>
                <a:srgbClr val="CC0033"/>
              </a:buClr>
            </a:pPr>
            <a:r>
              <a:rPr lang="en-US" altLang="en-US" b="1"/>
              <a:t>Starvation</a:t>
            </a:r>
            <a:r>
              <a:rPr lang="en-US" altLang="en-US"/>
              <a:t> describes a situation where a thread is unable to gain regular access to shared resources and is unable to make progress</a:t>
            </a:r>
          </a:p>
          <a:p>
            <a:pPr>
              <a:lnSpc>
                <a:spcPct val="85000"/>
              </a:lnSpc>
              <a:spcBef>
                <a:spcPct val="35000"/>
              </a:spcBef>
              <a:buClr>
                <a:srgbClr val="CC0033"/>
              </a:buClr>
            </a:pPr>
            <a:r>
              <a:rPr lang="en-US" altLang="en-US"/>
              <a:t>As with deadlock, </a:t>
            </a:r>
            <a:r>
              <a:rPr lang="en-US" altLang="en-US" b="1"/>
              <a:t>livelock</a:t>
            </a:r>
            <a:r>
              <a:rPr lang="en-US" altLang="en-US"/>
              <a:t>ed threads are unable to make further progress. However, the threads are not blocked — they are simply too busy responding to each other to resume work</a:t>
            </a:r>
          </a:p>
        </p:txBody>
      </p:sp>
    </p:spTree>
    <p:extLst>
      <p:ext uri="{BB962C8B-B14F-4D97-AF65-F5344CB8AC3E}">
        <p14:creationId xmlns:p14="http://schemas.microsoft.com/office/powerpoint/2010/main" val="1104996013"/>
      </p:ext>
    </p:extLst>
  </p:cSld>
  <p:clrMapOvr>
    <a:masterClrMapping/>
  </p:clrMapOvr>
  <p:transition spd="med">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
          <p:cNvSpPr>
            <a:spLocks noGrp="1" noChangeArrowheads="1"/>
          </p:cNvSpPr>
          <p:nvPr>
            <p:ph type="title"/>
          </p:nvPr>
        </p:nvSpPr>
        <p:spPr/>
        <p:txBody>
          <a:bodyPr/>
          <a:lstStyle/>
          <a:p>
            <a:pPr eaLnBrk="1" hangingPunct="1"/>
            <a:r>
              <a:rPr lang="en-US" altLang="en-US" dirty="0"/>
              <a:t>Demo 5: Thread</a:t>
            </a:r>
          </a:p>
        </p:txBody>
      </p:sp>
      <p:sp>
        <p:nvSpPr>
          <p:cNvPr id="66565" name="Rectangle 2"/>
          <p:cNvSpPr>
            <a:spLocks noGrp="1" noChangeArrowheads="1"/>
          </p:cNvSpPr>
          <p:nvPr>
            <p:ph idx="1"/>
          </p:nvPr>
        </p:nvSpPr>
        <p:spPr/>
        <p:txBody>
          <a:bodyPr/>
          <a:lstStyle/>
          <a:p>
            <a:pPr>
              <a:lnSpc>
                <a:spcPct val="85000"/>
              </a:lnSpc>
              <a:spcBef>
                <a:spcPct val="35000"/>
              </a:spcBef>
              <a:buClr>
                <a:srgbClr val="CC0033"/>
              </a:buClr>
            </a:pPr>
            <a:r>
              <a:rPr lang="en-US" altLang="en-US"/>
              <a:t>Exercise: </a:t>
            </a:r>
          </a:p>
          <a:p>
            <a:pPr lvl="1">
              <a:lnSpc>
                <a:spcPct val="85000"/>
              </a:lnSpc>
              <a:spcBef>
                <a:spcPct val="35000"/>
              </a:spcBef>
              <a:buClr>
                <a:srgbClr val="CC0033"/>
              </a:buClr>
            </a:pPr>
            <a:r>
              <a:rPr lang="en-US" altLang="en-US"/>
              <a:t>Create two threads accessing and modifying one customer.</a:t>
            </a:r>
          </a:p>
          <a:p>
            <a:pPr lvl="1">
              <a:lnSpc>
                <a:spcPct val="85000"/>
              </a:lnSpc>
              <a:spcBef>
                <a:spcPct val="35000"/>
              </a:spcBef>
              <a:buClr>
                <a:srgbClr val="CC0033"/>
              </a:buClr>
            </a:pPr>
            <a:r>
              <a:rPr lang="en-US" altLang="en-US"/>
              <a:t>Each thread prints the order to console.</a:t>
            </a:r>
          </a:p>
          <a:p>
            <a:pPr lvl="1">
              <a:lnSpc>
                <a:spcPct val="85000"/>
              </a:lnSpc>
              <a:spcBef>
                <a:spcPct val="35000"/>
              </a:spcBef>
              <a:buClr>
                <a:srgbClr val="CC0033"/>
              </a:buClr>
            </a:pPr>
            <a:r>
              <a:rPr lang="en-US" altLang="en-US"/>
              <a:t>Investigate the result</a:t>
            </a:r>
          </a:p>
          <a:p>
            <a:pPr>
              <a:lnSpc>
                <a:spcPct val="85000"/>
              </a:lnSpc>
              <a:spcBef>
                <a:spcPct val="35000"/>
              </a:spcBef>
              <a:buClr>
                <a:srgbClr val="CC0033"/>
              </a:buClr>
            </a:pPr>
            <a:r>
              <a:rPr lang="en-US" altLang="en-US"/>
              <a:t>Points to remember:</a:t>
            </a:r>
          </a:p>
          <a:p>
            <a:pPr lvl="1">
              <a:lnSpc>
                <a:spcPct val="85000"/>
              </a:lnSpc>
              <a:spcBef>
                <a:spcPct val="35000"/>
              </a:spcBef>
              <a:buClr>
                <a:srgbClr val="CC0033"/>
              </a:buClr>
            </a:pPr>
            <a:r>
              <a:rPr lang="en-US" altLang="en-US"/>
              <a:t>Create thread</a:t>
            </a:r>
          </a:p>
          <a:p>
            <a:pPr lvl="1">
              <a:lnSpc>
                <a:spcPct val="85000"/>
              </a:lnSpc>
              <a:spcBef>
                <a:spcPct val="35000"/>
              </a:spcBef>
              <a:buClr>
                <a:srgbClr val="CC0033"/>
              </a:buClr>
            </a:pPr>
            <a:r>
              <a:rPr lang="en-US" altLang="en-US"/>
              <a:t>Experience multithreading issues.</a:t>
            </a:r>
          </a:p>
        </p:txBody>
      </p:sp>
      <p:pic>
        <p:nvPicPr>
          <p:cNvPr id="6656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0460" y="1714500"/>
            <a:ext cx="2830513" cy="284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3"/>
          <p:cNvSpPr>
            <a:spLocks noGrp="1"/>
          </p:cNvSpPr>
          <p:nvPr>
            <p:ph type="ctrTitle"/>
          </p:nvPr>
        </p:nvSpPr>
        <p:spPr/>
        <p:txBody>
          <a:bodyPr/>
          <a:lstStyle/>
          <a:p>
            <a:pPr eaLnBrk="1" hangingPunct="1"/>
            <a:r>
              <a:rPr lang="en-US" altLang="en-US" dirty="0">
                <a:solidFill>
                  <a:schemeClr val="bg1"/>
                </a:solidFill>
              </a:rPr>
              <a:t>Java Advance</a:t>
            </a:r>
          </a:p>
        </p:txBody>
      </p:sp>
      <p:sp>
        <p:nvSpPr>
          <p:cNvPr id="67587" name="Subtitle 1"/>
          <p:cNvSpPr>
            <a:spLocks noGrp="1"/>
          </p:cNvSpPr>
          <p:nvPr>
            <p:ph type="subTitle" idx="1"/>
          </p:nvPr>
        </p:nvSpPr>
        <p:spPr/>
        <p:txBody>
          <a:bodyPr>
            <a:normAutofit/>
          </a:bodyPr>
          <a:lstStyle/>
          <a:p>
            <a:r>
              <a:rPr lang="en-US" altLang="en-US" dirty="0">
                <a:solidFill>
                  <a:schemeClr val="bg1"/>
                </a:solidFill>
              </a:rPr>
              <a:t>Properties Lib</a:t>
            </a:r>
          </a:p>
        </p:txBody>
      </p:sp>
    </p:spTree>
  </p:cSld>
  <p:clrMapOvr>
    <a:masterClrMapping/>
  </p:clrMapOvr>
  <p:transition spd="med">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
          <p:cNvSpPr>
            <a:spLocks noGrp="1" noChangeArrowheads="1"/>
          </p:cNvSpPr>
          <p:nvPr>
            <p:ph type="title"/>
          </p:nvPr>
        </p:nvSpPr>
        <p:spPr/>
        <p:txBody>
          <a:bodyPr/>
          <a:lstStyle/>
          <a:p>
            <a:pPr eaLnBrk="1" hangingPunct="1"/>
            <a:r>
              <a:rPr lang="en-US" altLang="en-US" dirty="0"/>
              <a:t>System Properties</a:t>
            </a:r>
            <a:br>
              <a:rPr lang="en-US" altLang="en-US" dirty="0">
                <a:sym typeface="Gotham Book"/>
              </a:rPr>
            </a:br>
            <a:endParaRPr lang="en-US" altLang="en-US" dirty="0"/>
          </a:p>
        </p:txBody>
      </p:sp>
      <p:sp>
        <p:nvSpPr>
          <p:cNvPr id="68612" name="Content Placeholder 1"/>
          <p:cNvSpPr>
            <a:spLocks noGrp="1"/>
          </p:cNvSpPr>
          <p:nvPr>
            <p:ph idx="1"/>
          </p:nvPr>
        </p:nvSpPr>
        <p:spPr/>
        <p:txBody>
          <a:bodyPr/>
          <a:lstStyle/>
          <a:p>
            <a:r>
              <a:rPr lang="en-US" altLang="en-US" dirty="0"/>
              <a:t>System properties are a feature that replaces the concept of </a:t>
            </a:r>
            <a:r>
              <a:rPr lang="en-US" altLang="en-US" i="1" dirty="0"/>
              <a:t>environment variables</a:t>
            </a:r>
            <a:r>
              <a:rPr lang="en-US" altLang="en-US" dirty="0"/>
              <a:t> (which are platform-specific).</a:t>
            </a:r>
          </a:p>
          <a:p>
            <a:r>
              <a:rPr lang="en-US" altLang="en-US" dirty="0"/>
              <a:t>The </a:t>
            </a:r>
            <a:r>
              <a:rPr lang="en-US" altLang="en-US" dirty="0" err="1">
                <a:latin typeface="Courier New" pitchFamily="49" charset="0"/>
              </a:rPr>
              <a:t>System.getProperties</a:t>
            </a:r>
            <a:r>
              <a:rPr lang="en-US" altLang="en-US" dirty="0"/>
              <a:t> method returns a </a:t>
            </a:r>
            <a:r>
              <a:rPr lang="en-US" altLang="en-US" dirty="0">
                <a:latin typeface="Courier New" pitchFamily="49" charset="0"/>
              </a:rPr>
              <a:t>Properties</a:t>
            </a:r>
            <a:r>
              <a:rPr lang="en-US" altLang="en-US" dirty="0"/>
              <a:t> object.</a:t>
            </a:r>
          </a:p>
          <a:p>
            <a:r>
              <a:rPr lang="en-US" altLang="en-US" dirty="0"/>
              <a:t>The </a:t>
            </a:r>
            <a:r>
              <a:rPr lang="en-US" altLang="en-US" dirty="0" err="1">
                <a:latin typeface="Courier New" pitchFamily="49" charset="0"/>
              </a:rPr>
              <a:t>getProperty</a:t>
            </a:r>
            <a:r>
              <a:rPr lang="en-US" altLang="en-US" dirty="0"/>
              <a:t> method returns a </a:t>
            </a:r>
            <a:r>
              <a:rPr lang="en-US" altLang="en-US" dirty="0">
                <a:latin typeface="Courier New" pitchFamily="49" charset="0"/>
              </a:rPr>
              <a:t>String</a:t>
            </a:r>
            <a:r>
              <a:rPr lang="en-US" altLang="en-US" dirty="0"/>
              <a:t> representing the value of the named property.</a:t>
            </a:r>
          </a:p>
          <a:p>
            <a:r>
              <a:rPr lang="en-US" altLang="en-US" dirty="0"/>
              <a:t>Use the </a:t>
            </a:r>
            <a:r>
              <a:rPr lang="en-US" altLang="en-US" dirty="0">
                <a:latin typeface="Courier New" pitchFamily="49" charset="0"/>
              </a:rPr>
              <a:t>-D</a:t>
            </a:r>
            <a:r>
              <a:rPr lang="en-US" altLang="en-US" dirty="0"/>
              <a:t> option to include a new property.</a:t>
            </a:r>
          </a:p>
        </p:txBody>
      </p:sp>
    </p:spTree>
    <p:extLst>
      <p:ext uri="{BB962C8B-B14F-4D97-AF65-F5344CB8AC3E}">
        <p14:creationId xmlns:p14="http://schemas.microsoft.com/office/powerpoint/2010/main" val="3183940277"/>
      </p:ext>
    </p:extLst>
  </p:cSld>
  <p:clrMapOvr>
    <a:masterClrMapping/>
  </p:clrMapOvr>
  <p:transition spd="med">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
          <p:cNvSpPr>
            <a:spLocks noGrp="1" noChangeArrowheads="1"/>
          </p:cNvSpPr>
          <p:nvPr>
            <p:ph type="title"/>
          </p:nvPr>
        </p:nvSpPr>
        <p:spPr/>
        <p:txBody>
          <a:bodyPr/>
          <a:lstStyle/>
          <a:p>
            <a:pPr eaLnBrk="1" hangingPunct="1"/>
            <a:r>
              <a:rPr lang="en-US" altLang="en-US" dirty="0"/>
              <a:t>The Properties Class</a:t>
            </a:r>
            <a:br>
              <a:rPr lang="en-US" altLang="en-US" dirty="0">
                <a:sym typeface="Gotham Book"/>
              </a:rPr>
            </a:br>
            <a:endParaRPr lang="en-US" altLang="en-US" dirty="0"/>
          </a:p>
        </p:txBody>
      </p:sp>
      <p:sp>
        <p:nvSpPr>
          <p:cNvPr id="68612" name="Content Placeholder 1"/>
          <p:cNvSpPr>
            <a:spLocks noGrp="1"/>
          </p:cNvSpPr>
          <p:nvPr>
            <p:ph idx="1"/>
          </p:nvPr>
        </p:nvSpPr>
        <p:spPr/>
        <p:txBody>
          <a:bodyPr/>
          <a:lstStyle/>
          <a:p>
            <a:r>
              <a:rPr lang="en-US" altLang="en-US" dirty="0"/>
              <a:t>The </a:t>
            </a:r>
            <a:r>
              <a:rPr lang="en-US" altLang="en-US" dirty="0">
                <a:latin typeface="Courier New" pitchFamily="49" charset="0"/>
              </a:rPr>
              <a:t>Properties class</a:t>
            </a:r>
            <a:r>
              <a:rPr lang="en-US" altLang="en-US" dirty="0"/>
              <a:t> implements a mapping of names to values (a </a:t>
            </a:r>
            <a:r>
              <a:rPr lang="en-US" altLang="en-US" dirty="0">
                <a:latin typeface="Courier New" pitchFamily="49" charset="0"/>
              </a:rPr>
              <a:t>String</a:t>
            </a:r>
            <a:r>
              <a:rPr lang="en-US" altLang="en-US" dirty="0"/>
              <a:t> to </a:t>
            </a:r>
            <a:r>
              <a:rPr lang="en-US" altLang="en-US" dirty="0">
                <a:latin typeface="Courier New" pitchFamily="49" charset="0"/>
              </a:rPr>
              <a:t>String</a:t>
            </a:r>
            <a:r>
              <a:rPr lang="en-US" altLang="en-US" dirty="0"/>
              <a:t> map).</a:t>
            </a:r>
          </a:p>
          <a:p>
            <a:r>
              <a:rPr lang="en-US" altLang="en-US" dirty="0"/>
              <a:t>The </a:t>
            </a:r>
            <a:r>
              <a:rPr lang="en-US" altLang="en-US" dirty="0" err="1">
                <a:latin typeface="Courier New" pitchFamily="49" charset="0"/>
              </a:rPr>
              <a:t>propertyNames</a:t>
            </a:r>
            <a:r>
              <a:rPr lang="en-US" altLang="en-US" dirty="0"/>
              <a:t> method returns an Enumeration of all property names.</a:t>
            </a:r>
          </a:p>
          <a:p>
            <a:r>
              <a:rPr lang="en-US" altLang="en-US" dirty="0"/>
              <a:t>The </a:t>
            </a:r>
            <a:r>
              <a:rPr lang="en-US" altLang="en-US" dirty="0" err="1">
                <a:latin typeface="Courier New" pitchFamily="49" charset="0"/>
              </a:rPr>
              <a:t>getProperty</a:t>
            </a:r>
            <a:r>
              <a:rPr lang="en-US" altLang="en-US" dirty="0"/>
              <a:t> method returns a </a:t>
            </a:r>
            <a:r>
              <a:rPr lang="en-US" altLang="en-US" dirty="0">
                <a:latin typeface="Courier New" pitchFamily="49" charset="0"/>
              </a:rPr>
              <a:t>String</a:t>
            </a:r>
            <a:r>
              <a:rPr lang="en-US" altLang="en-US" dirty="0"/>
              <a:t> representing the value of the named property.</a:t>
            </a:r>
          </a:p>
          <a:p>
            <a:r>
              <a:rPr lang="en-US" altLang="en-US" dirty="0"/>
              <a:t>You can also read and write a properties collection into a file using </a:t>
            </a:r>
            <a:r>
              <a:rPr lang="en-US" altLang="en-US" dirty="0">
                <a:latin typeface="Courier New" pitchFamily="49" charset="0"/>
              </a:rPr>
              <a:t>load</a:t>
            </a:r>
            <a:r>
              <a:rPr lang="en-US" altLang="en-US" dirty="0"/>
              <a:t> and </a:t>
            </a:r>
            <a:r>
              <a:rPr lang="en-US" altLang="en-US" dirty="0">
                <a:latin typeface="Courier New" pitchFamily="49" charset="0"/>
              </a:rPr>
              <a:t>store</a:t>
            </a:r>
            <a:r>
              <a:rPr lang="en-US" altLang="en-US" dirty="0"/>
              <a:t>.</a:t>
            </a:r>
          </a:p>
        </p:txBody>
      </p:sp>
    </p:spTree>
    <p:extLst>
      <p:ext uri="{BB962C8B-B14F-4D97-AF65-F5344CB8AC3E}">
        <p14:creationId xmlns:p14="http://schemas.microsoft.com/office/powerpoint/2010/main" val="2726787967"/>
      </p:ext>
    </p:extLst>
  </p:cSld>
  <p:clrMapOvr>
    <a:masterClrMapping/>
  </p:clrMapOvr>
  <p:transition spd="med">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
          <p:cNvSpPr>
            <a:spLocks noGrp="1" noChangeArrowheads="1"/>
          </p:cNvSpPr>
          <p:nvPr>
            <p:ph type="title"/>
          </p:nvPr>
        </p:nvSpPr>
        <p:spPr/>
        <p:txBody>
          <a:bodyPr/>
          <a:lstStyle/>
          <a:p>
            <a:pPr eaLnBrk="1" hangingPunct="1"/>
            <a:r>
              <a:rPr lang="en-US" altLang="en-US" dirty="0"/>
              <a:t>The Properties Class - Example</a:t>
            </a:r>
            <a:br>
              <a:rPr lang="en-US" altLang="en-US" dirty="0">
                <a:sym typeface="Gotham Book"/>
              </a:rPr>
            </a:br>
            <a:endParaRPr lang="en-US" altLang="en-US" dirty="0"/>
          </a:p>
        </p:txBody>
      </p:sp>
      <p:sp>
        <p:nvSpPr>
          <p:cNvPr id="68612" name="Content Placeholder 1"/>
          <p:cNvSpPr>
            <a:spLocks noGrp="1"/>
          </p:cNvSpPr>
          <p:nvPr>
            <p:ph idx="1"/>
          </p:nvPr>
        </p:nvSpPr>
        <p:spPr/>
        <p:txBody>
          <a:bodyPr/>
          <a:lstStyle/>
          <a:p>
            <a:pPr>
              <a:lnSpc>
                <a:spcPct val="70000"/>
              </a:lnSpc>
              <a:buFontTx/>
              <a:buNone/>
            </a:pPr>
            <a:endParaRPr lang="en-US" altLang="en-US" dirty="0">
              <a:latin typeface="Courier New" pitchFamily="49" charset="0"/>
            </a:endParaRPr>
          </a:p>
          <a:p>
            <a:pPr>
              <a:lnSpc>
                <a:spcPct val="70000"/>
              </a:lnSpc>
              <a:buFontTx/>
              <a:buNone/>
            </a:pPr>
            <a:endParaRPr lang="en-US" altLang="en-US" dirty="0"/>
          </a:p>
        </p:txBody>
      </p:sp>
    </p:spTree>
    <p:extLst>
      <p:ext uri="{BB962C8B-B14F-4D97-AF65-F5344CB8AC3E}">
        <p14:creationId xmlns:p14="http://schemas.microsoft.com/office/powerpoint/2010/main" val="972249317"/>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Course Administration </a:t>
            </a:r>
          </a:p>
        </p:txBody>
      </p:sp>
      <p:sp>
        <p:nvSpPr>
          <p:cNvPr id="14339" name="Content Placeholder 2"/>
          <p:cNvSpPr>
            <a:spLocks noGrp="1"/>
          </p:cNvSpPr>
          <p:nvPr>
            <p:ph idx="1"/>
          </p:nvPr>
        </p:nvSpPr>
        <p:spPr/>
        <p:txBody>
          <a:bodyPr/>
          <a:lstStyle/>
          <a:p>
            <a:r>
              <a:rPr lang="en-US" altLang="en-US"/>
              <a:t>In order to complete the course you must:</a:t>
            </a:r>
          </a:p>
          <a:p>
            <a:pPr lvl="1"/>
            <a:r>
              <a:rPr lang="en-US" altLang="en-US"/>
              <a:t>Sign in the Class Attendance List</a:t>
            </a:r>
          </a:p>
          <a:p>
            <a:pPr lvl="1"/>
            <a:r>
              <a:rPr lang="en-US" altLang="en-US"/>
              <a:t>Participate in the course</a:t>
            </a:r>
          </a:p>
          <a:p>
            <a:pPr lvl="1"/>
            <a:r>
              <a:rPr lang="en-US" altLang="en-US"/>
              <a:t>Provide your feedback in the End of Course Evaluation</a:t>
            </a:r>
          </a:p>
          <a:p>
            <a:endParaRPr lang="en-US" altLang="en-US"/>
          </a:p>
        </p:txBody>
      </p:sp>
    </p:spTree>
    <p:extLst>
      <p:ext uri="{BB962C8B-B14F-4D97-AF65-F5344CB8AC3E}">
        <p14:creationId xmlns:p14="http://schemas.microsoft.com/office/powerpoint/2010/main" val="2405426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3"/>
          <p:cNvSpPr>
            <a:spLocks noGrp="1"/>
          </p:cNvSpPr>
          <p:nvPr>
            <p:ph type="ctrTitle"/>
          </p:nvPr>
        </p:nvSpPr>
        <p:spPr/>
        <p:txBody>
          <a:bodyPr/>
          <a:lstStyle/>
          <a:p>
            <a:pPr eaLnBrk="1" hangingPunct="1"/>
            <a:r>
              <a:rPr lang="en-US" altLang="en-US" dirty="0">
                <a:solidFill>
                  <a:schemeClr val="bg1"/>
                </a:solidFill>
              </a:rPr>
              <a:t>Java Advance</a:t>
            </a:r>
          </a:p>
        </p:txBody>
      </p:sp>
      <p:sp>
        <p:nvSpPr>
          <p:cNvPr id="67587" name="Subtitle 1"/>
          <p:cNvSpPr>
            <a:spLocks noGrp="1"/>
          </p:cNvSpPr>
          <p:nvPr>
            <p:ph type="subTitle" idx="1"/>
          </p:nvPr>
        </p:nvSpPr>
        <p:spPr/>
        <p:txBody>
          <a:bodyPr>
            <a:normAutofit/>
          </a:bodyPr>
          <a:lstStyle/>
          <a:p>
            <a:r>
              <a:rPr lang="en-US" altLang="en-US" dirty="0">
                <a:solidFill>
                  <a:schemeClr val="bg1"/>
                </a:solidFill>
              </a:rPr>
              <a:t>Sockets</a:t>
            </a:r>
          </a:p>
        </p:txBody>
      </p:sp>
    </p:spTree>
    <p:extLst>
      <p:ext uri="{BB962C8B-B14F-4D97-AF65-F5344CB8AC3E}">
        <p14:creationId xmlns:p14="http://schemas.microsoft.com/office/powerpoint/2010/main" val="1070884767"/>
      </p:ext>
    </p:extLst>
  </p:cSld>
  <p:clrMapOvr>
    <a:masterClrMapping/>
  </p:clrMapOvr>
  <p:transition spd="med">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
          <p:cNvSpPr>
            <a:spLocks noGrp="1" noChangeArrowheads="1"/>
          </p:cNvSpPr>
          <p:nvPr>
            <p:ph type="title"/>
          </p:nvPr>
        </p:nvSpPr>
        <p:spPr/>
        <p:txBody>
          <a:bodyPr/>
          <a:lstStyle/>
          <a:p>
            <a:pPr eaLnBrk="1" hangingPunct="1"/>
            <a:r>
              <a:rPr lang="en-US" altLang="en-US"/>
              <a:t>Sockets</a:t>
            </a:r>
            <a:br>
              <a:rPr lang="en-US" altLang="en-US">
                <a:sym typeface="Gotham Book"/>
              </a:rPr>
            </a:br>
            <a:endParaRPr lang="en-US" altLang="en-US"/>
          </a:p>
        </p:txBody>
      </p:sp>
      <p:sp>
        <p:nvSpPr>
          <p:cNvPr id="68612" name="Content Placeholder 1"/>
          <p:cNvSpPr>
            <a:spLocks noGrp="1"/>
          </p:cNvSpPr>
          <p:nvPr>
            <p:ph idx="1"/>
          </p:nvPr>
        </p:nvSpPr>
        <p:spPr>
          <a:xfrm>
            <a:off x="571500" y="1451264"/>
            <a:ext cx="9334500" cy="4267729"/>
          </a:xfrm>
        </p:spPr>
        <p:txBody>
          <a:bodyPr/>
          <a:lstStyle/>
          <a:p>
            <a:r>
              <a:rPr lang="en-US" altLang="en-US" dirty="0"/>
              <a:t>A socket is one end-point of a two-way communication link between two programs running on the network. Socket classes are used to represent the connection between a client program and a server program</a:t>
            </a:r>
          </a:p>
          <a:p>
            <a:r>
              <a:rPr lang="en-US" altLang="en-US" dirty="0"/>
              <a:t>The java.net package provides Socket that implements the client side of the connection </a:t>
            </a:r>
          </a:p>
          <a:p>
            <a:r>
              <a:rPr lang="en-US" altLang="en-US" dirty="0"/>
              <a:t>The java.net package provides </a:t>
            </a:r>
            <a:r>
              <a:rPr lang="en-US" altLang="en-US" dirty="0" err="1"/>
              <a:t>ServerSocket</a:t>
            </a:r>
            <a:r>
              <a:rPr lang="en-US" altLang="en-US" dirty="0"/>
              <a:t> that implement the server side of the connection</a:t>
            </a:r>
          </a:p>
        </p:txBody>
      </p:sp>
    </p:spTree>
  </p:cSld>
  <p:clrMapOvr>
    <a:masterClrMapping/>
  </p:clrMapOvr>
  <p:transition spd="med">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
          <p:cNvSpPr>
            <a:spLocks noGrp="1" noChangeArrowheads="1"/>
          </p:cNvSpPr>
          <p:nvPr>
            <p:ph type="title"/>
          </p:nvPr>
        </p:nvSpPr>
        <p:spPr/>
        <p:txBody>
          <a:bodyPr/>
          <a:lstStyle/>
          <a:p>
            <a:pPr eaLnBrk="1" hangingPunct="1"/>
            <a:r>
              <a:rPr lang="en-US" altLang="en-US"/>
              <a:t>Sockets</a:t>
            </a:r>
            <a:br>
              <a:rPr lang="en-US" altLang="en-US">
                <a:sym typeface="Gotham Book"/>
              </a:rPr>
            </a:br>
            <a:endParaRPr lang="en-US" altLang="en-US"/>
          </a:p>
        </p:txBody>
      </p:sp>
      <p:sp>
        <p:nvSpPr>
          <p:cNvPr id="2" name="Content Placeholder 1"/>
          <p:cNvSpPr>
            <a:spLocks noGrp="1"/>
          </p:cNvSpPr>
          <p:nvPr>
            <p:ph idx="1"/>
          </p:nvPr>
        </p:nvSpPr>
        <p:spPr/>
        <p:txBody>
          <a:bodyPr/>
          <a:lstStyle/>
          <a:p>
            <a:endParaRPr lang="en-US"/>
          </a:p>
        </p:txBody>
      </p:sp>
      <p:pic>
        <p:nvPicPr>
          <p:cNvPr id="69637" name="Picture 6" descr="pic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7900" y="1123818"/>
            <a:ext cx="8159881" cy="49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
          <p:cNvSpPr>
            <a:spLocks noGrp="1" noChangeArrowheads="1"/>
          </p:cNvSpPr>
          <p:nvPr>
            <p:ph type="title"/>
          </p:nvPr>
        </p:nvSpPr>
        <p:spPr/>
        <p:txBody>
          <a:bodyPr/>
          <a:lstStyle/>
          <a:p>
            <a:pPr eaLnBrk="1" hangingPunct="1"/>
            <a:r>
              <a:rPr lang="en-US" altLang="en-US"/>
              <a:t>Sockets</a:t>
            </a:r>
            <a:br>
              <a:rPr lang="en-US" altLang="en-US">
                <a:sym typeface="Gotham Book"/>
              </a:rPr>
            </a:br>
            <a:endParaRPr lang="en-US" altLang="en-US"/>
          </a:p>
        </p:txBody>
      </p:sp>
      <p:sp>
        <p:nvSpPr>
          <p:cNvPr id="70660" name="Content Placeholder 1"/>
          <p:cNvSpPr>
            <a:spLocks noGrp="1"/>
          </p:cNvSpPr>
          <p:nvPr>
            <p:ph idx="1"/>
          </p:nvPr>
        </p:nvSpPr>
        <p:spPr>
          <a:xfrm>
            <a:off x="571501" y="1714501"/>
            <a:ext cx="9334500" cy="3009899"/>
          </a:xfrm>
        </p:spPr>
        <p:txBody>
          <a:bodyPr/>
          <a:lstStyle/>
          <a:p>
            <a:r>
              <a:rPr lang="en-US" altLang="en-US" dirty="0"/>
              <a:t>Open a socket.</a:t>
            </a:r>
          </a:p>
          <a:p>
            <a:r>
              <a:rPr lang="en-US" altLang="en-US" dirty="0"/>
              <a:t>Open an input stream and output stream to the socket.</a:t>
            </a:r>
          </a:p>
          <a:p>
            <a:r>
              <a:rPr lang="en-US" altLang="en-US" dirty="0"/>
              <a:t>Read from and write to the stream according to the server's protocol.</a:t>
            </a:r>
          </a:p>
          <a:p>
            <a:r>
              <a:rPr lang="en-US" altLang="en-US" dirty="0"/>
              <a:t>Close the streams.</a:t>
            </a:r>
          </a:p>
          <a:p>
            <a:r>
              <a:rPr lang="en-US" altLang="en-US" dirty="0"/>
              <a:t>Close the socket.</a:t>
            </a:r>
          </a:p>
        </p:txBody>
      </p:sp>
    </p:spTree>
  </p:cSld>
  <p:clrMapOvr>
    <a:masterClrMapping/>
  </p:clrMapOvr>
  <p:transition spd="med">
    <p:wipe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ChangeArrowheads="1"/>
          </p:cNvSpPr>
          <p:nvPr>
            <p:ph type="title"/>
          </p:nvPr>
        </p:nvSpPr>
        <p:spPr/>
        <p:txBody>
          <a:bodyPr/>
          <a:lstStyle/>
          <a:p>
            <a:pPr eaLnBrk="1" hangingPunct="1"/>
            <a:r>
              <a:rPr lang="en-US" altLang="en-US"/>
              <a:t>Demo 6: </a:t>
            </a:r>
            <a:r>
              <a:rPr lang="en-US" altLang="en-US" dirty="0"/>
              <a:t>Socket</a:t>
            </a:r>
          </a:p>
        </p:txBody>
      </p:sp>
      <p:sp>
        <p:nvSpPr>
          <p:cNvPr id="71685" name="Rectangle 2"/>
          <p:cNvSpPr>
            <a:spLocks noGrp="1" noChangeArrowheads="1"/>
          </p:cNvSpPr>
          <p:nvPr>
            <p:ph idx="1"/>
          </p:nvPr>
        </p:nvSpPr>
        <p:spPr/>
        <p:txBody>
          <a:bodyPr/>
          <a:lstStyle/>
          <a:p>
            <a:pPr>
              <a:lnSpc>
                <a:spcPct val="85000"/>
              </a:lnSpc>
              <a:spcBef>
                <a:spcPct val="35000"/>
              </a:spcBef>
              <a:buClr>
                <a:srgbClr val="CC0033"/>
              </a:buClr>
            </a:pPr>
            <a:r>
              <a:rPr lang="en-US" altLang="en-US"/>
              <a:t>Exercise: </a:t>
            </a:r>
          </a:p>
          <a:p>
            <a:pPr lvl="1">
              <a:lnSpc>
                <a:spcPct val="85000"/>
              </a:lnSpc>
              <a:spcBef>
                <a:spcPct val="35000"/>
              </a:spcBef>
              <a:buClr>
                <a:srgbClr val="CC0033"/>
              </a:buClr>
            </a:pPr>
            <a:r>
              <a:rPr lang="en-US" altLang="en-US"/>
              <a:t>Create socket client and server.</a:t>
            </a:r>
          </a:p>
          <a:p>
            <a:pPr lvl="1">
              <a:lnSpc>
                <a:spcPct val="85000"/>
              </a:lnSpc>
              <a:spcBef>
                <a:spcPct val="35000"/>
              </a:spcBef>
              <a:buClr>
                <a:srgbClr val="CC0033"/>
              </a:buClr>
            </a:pPr>
            <a:r>
              <a:rPr lang="en-US" altLang="en-US"/>
              <a:t>Server hold an Order object.</a:t>
            </a:r>
          </a:p>
          <a:p>
            <a:pPr lvl="1">
              <a:lnSpc>
                <a:spcPct val="85000"/>
              </a:lnSpc>
              <a:spcBef>
                <a:spcPct val="35000"/>
              </a:spcBef>
              <a:buClr>
                <a:srgbClr val="CC0033"/>
              </a:buClr>
            </a:pPr>
            <a:r>
              <a:rPr lang="en-US" altLang="en-US"/>
              <a:t>When a client connecting, server sends client that order</a:t>
            </a:r>
          </a:p>
          <a:p>
            <a:pPr lvl="1">
              <a:lnSpc>
                <a:spcPct val="85000"/>
              </a:lnSpc>
              <a:spcBef>
                <a:spcPct val="35000"/>
              </a:spcBef>
              <a:buClr>
                <a:srgbClr val="CC0033"/>
              </a:buClr>
            </a:pPr>
            <a:r>
              <a:rPr lang="en-US" altLang="en-US"/>
              <a:t>Client shows order to console</a:t>
            </a:r>
          </a:p>
          <a:p>
            <a:pPr>
              <a:lnSpc>
                <a:spcPct val="85000"/>
              </a:lnSpc>
              <a:spcBef>
                <a:spcPct val="35000"/>
              </a:spcBef>
              <a:buClr>
                <a:srgbClr val="CC0033"/>
              </a:buClr>
            </a:pPr>
            <a:r>
              <a:rPr lang="en-US" altLang="en-US"/>
              <a:t>Points to remember:</a:t>
            </a:r>
          </a:p>
          <a:p>
            <a:pPr lvl="1">
              <a:lnSpc>
                <a:spcPct val="85000"/>
              </a:lnSpc>
              <a:spcBef>
                <a:spcPct val="35000"/>
              </a:spcBef>
              <a:buClr>
                <a:srgbClr val="CC0033"/>
              </a:buClr>
            </a:pPr>
            <a:r>
              <a:rPr lang="en-US" altLang="en-US"/>
              <a:t>Create socket</a:t>
            </a:r>
          </a:p>
          <a:p>
            <a:pPr lvl="1">
              <a:lnSpc>
                <a:spcPct val="85000"/>
              </a:lnSpc>
              <a:spcBef>
                <a:spcPct val="35000"/>
              </a:spcBef>
              <a:buClr>
                <a:srgbClr val="CC0033"/>
              </a:buClr>
            </a:pPr>
            <a:r>
              <a:rPr lang="en-US" altLang="en-US"/>
              <a:t>Communication between to sockets.</a:t>
            </a:r>
          </a:p>
        </p:txBody>
      </p:sp>
      <p:pic>
        <p:nvPicPr>
          <p:cNvPr id="7168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9515" y="1714500"/>
            <a:ext cx="2830513" cy="284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
          <p:cNvSpPr>
            <a:spLocks noGrp="1" noChangeArrowheads="1"/>
          </p:cNvSpPr>
          <p:nvPr>
            <p:ph type="title"/>
          </p:nvPr>
        </p:nvSpPr>
        <p:spPr/>
        <p:txBody>
          <a:bodyPr/>
          <a:lstStyle/>
          <a:p>
            <a:pPr eaLnBrk="1" hangingPunct="1"/>
            <a:r>
              <a:rPr lang="en-US" altLang="en-US"/>
              <a:t>Final Project</a:t>
            </a:r>
          </a:p>
        </p:txBody>
      </p:sp>
      <p:sp>
        <p:nvSpPr>
          <p:cNvPr id="72708" name="Rectangle 2"/>
          <p:cNvSpPr>
            <a:spLocks noGrp="1" noChangeArrowheads="1"/>
          </p:cNvSpPr>
          <p:nvPr>
            <p:ph idx="1"/>
          </p:nvPr>
        </p:nvSpPr>
        <p:spPr/>
        <p:txBody>
          <a:bodyPr>
            <a:normAutofit lnSpcReduction="10000"/>
          </a:bodyPr>
          <a:lstStyle/>
          <a:p>
            <a:pPr>
              <a:lnSpc>
                <a:spcPct val="85000"/>
              </a:lnSpc>
              <a:spcBef>
                <a:spcPct val="35000"/>
              </a:spcBef>
              <a:buClr>
                <a:srgbClr val="CC0033"/>
              </a:buClr>
            </a:pPr>
            <a:r>
              <a:rPr lang="en-US" altLang="en-US" dirty="0"/>
              <a:t>This is a client – server application</a:t>
            </a:r>
          </a:p>
          <a:p>
            <a:pPr>
              <a:lnSpc>
                <a:spcPct val="85000"/>
              </a:lnSpc>
              <a:spcBef>
                <a:spcPct val="35000"/>
              </a:spcBef>
              <a:buClr>
                <a:srgbClr val="CC0033"/>
              </a:buClr>
            </a:pPr>
            <a:r>
              <a:rPr lang="en-US" altLang="en-US" dirty="0"/>
              <a:t>Client asks for a customer with a name</a:t>
            </a:r>
          </a:p>
          <a:p>
            <a:pPr>
              <a:lnSpc>
                <a:spcPct val="85000"/>
              </a:lnSpc>
              <a:spcBef>
                <a:spcPct val="35000"/>
              </a:spcBef>
              <a:buClr>
                <a:srgbClr val="CC0033"/>
              </a:buClr>
            </a:pPr>
            <a:r>
              <a:rPr lang="en-US" altLang="en-US" dirty="0"/>
              <a:t>If server doesn’t have a customer with that name, it creates new one, otherwise it returns the existing one.</a:t>
            </a:r>
          </a:p>
          <a:p>
            <a:pPr>
              <a:lnSpc>
                <a:spcPct val="85000"/>
              </a:lnSpc>
              <a:spcBef>
                <a:spcPct val="35000"/>
              </a:spcBef>
              <a:buClr>
                <a:srgbClr val="CC0033"/>
              </a:buClr>
            </a:pPr>
            <a:r>
              <a:rPr lang="en-US" altLang="en-US" dirty="0"/>
              <a:t>Client can:</a:t>
            </a:r>
          </a:p>
          <a:p>
            <a:pPr lvl="1">
              <a:lnSpc>
                <a:spcPct val="85000"/>
              </a:lnSpc>
              <a:spcBef>
                <a:spcPct val="35000"/>
              </a:spcBef>
              <a:buClr>
                <a:srgbClr val="CC0033"/>
              </a:buClr>
            </a:pPr>
            <a:r>
              <a:rPr lang="en-US" altLang="en-US" dirty="0"/>
              <a:t> add order(s) to customer</a:t>
            </a:r>
          </a:p>
          <a:p>
            <a:pPr lvl="1">
              <a:lnSpc>
                <a:spcPct val="85000"/>
              </a:lnSpc>
              <a:spcBef>
                <a:spcPct val="35000"/>
              </a:spcBef>
              <a:buClr>
                <a:srgbClr val="CC0033"/>
              </a:buClr>
            </a:pPr>
            <a:r>
              <a:rPr lang="en-US" altLang="en-US" dirty="0"/>
              <a:t> print orders to console</a:t>
            </a:r>
          </a:p>
          <a:p>
            <a:pPr lvl="1">
              <a:lnSpc>
                <a:spcPct val="85000"/>
              </a:lnSpc>
              <a:spcBef>
                <a:spcPct val="35000"/>
              </a:spcBef>
              <a:buClr>
                <a:srgbClr val="CC0033"/>
              </a:buClr>
            </a:pPr>
            <a:r>
              <a:rPr lang="en-US" altLang="en-US" dirty="0"/>
              <a:t> send customer back to server to save</a:t>
            </a:r>
          </a:p>
          <a:p>
            <a:pPr>
              <a:lnSpc>
                <a:spcPct val="85000"/>
              </a:lnSpc>
              <a:spcBef>
                <a:spcPct val="35000"/>
              </a:spcBef>
              <a:buClr>
                <a:srgbClr val="CC0033"/>
              </a:buClr>
            </a:pPr>
            <a:r>
              <a:rPr lang="en-US" altLang="en-US" dirty="0"/>
              <a:t>Server saves (serializes) customer to file</a:t>
            </a:r>
          </a:p>
          <a:p>
            <a:pPr>
              <a:lnSpc>
                <a:spcPct val="85000"/>
              </a:lnSpc>
              <a:spcBef>
                <a:spcPct val="35000"/>
              </a:spcBef>
              <a:buClr>
                <a:srgbClr val="CC0033"/>
              </a:buClr>
            </a:pPr>
            <a:r>
              <a:rPr lang="en-US" altLang="en-US" dirty="0"/>
              <a:t>One customer has a list of orders, sorting by date (</a:t>
            </a:r>
            <a:r>
              <a:rPr lang="en-US" altLang="en-US" dirty="0" err="1"/>
              <a:t>desc</a:t>
            </a:r>
            <a:r>
              <a:rPr lang="en-US" altLang="en-US" dirty="0"/>
              <a:t>)</a:t>
            </a:r>
          </a:p>
          <a:p>
            <a:pPr>
              <a:lnSpc>
                <a:spcPct val="85000"/>
              </a:lnSpc>
              <a:spcBef>
                <a:spcPct val="35000"/>
              </a:spcBef>
              <a:buClr>
                <a:srgbClr val="CC0033"/>
              </a:buClr>
            </a:pPr>
            <a:r>
              <a:rPr lang="en-US" altLang="en-US" dirty="0"/>
              <a:t>Depending on customer type (VIP, MEMBER, OTHERS) customer receives different discount percentage</a:t>
            </a:r>
          </a:p>
          <a:p>
            <a:pPr>
              <a:lnSpc>
                <a:spcPct val="85000"/>
              </a:lnSpc>
              <a:spcBef>
                <a:spcPct val="35000"/>
              </a:spcBef>
              <a:buClr>
                <a:srgbClr val="CC0033"/>
              </a:buClr>
            </a:pPr>
            <a:endParaRPr lang="en-US" altLang="en-US" dirty="0"/>
          </a:p>
        </p:txBody>
      </p:sp>
      <p:pic>
        <p:nvPicPr>
          <p:cNvPr id="7270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6" y="152401"/>
            <a:ext cx="1604963"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3"/>
          <p:cNvSpPr>
            <a:spLocks noGrp="1"/>
          </p:cNvSpPr>
          <p:nvPr>
            <p:ph type="ctrTitle"/>
          </p:nvPr>
        </p:nvSpPr>
        <p:spPr/>
        <p:txBody>
          <a:bodyPr>
            <a:normAutofit/>
          </a:bodyPr>
          <a:lstStyle/>
          <a:p>
            <a:pPr eaLnBrk="1" hangingPunct="1"/>
            <a:r>
              <a:rPr lang="en-US" altLang="en-US" dirty="0">
                <a:solidFill>
                  <a:schemeClr val="bg1"/>
                </a:solidFill>
              </a:rPr>
              <a:t>Questions &amp; Answer</a:t>
            </a:r>
          </a:p>
        </p:txBody>
      </p:sp>
      <p:sp>
        <p:nvSpPr>
          <p:cNvPr id="3" name="Subtitle 2"/>
          <p:cNvSpPr>
            <a:spLocks noGrp="1"/>
          </p:cNvSpPr>
          <p:nvPr>
            <p:ph type="subTitle" idx="1"/>
          </p:nvPr>
        </p:nvSpPr>
        <p:spPr/>
        <p:txBody>
          <a:bodyPr/>
          <a:lstStyle/>
          <a:p>
            <a:endParaRPr lang="en-US"/>
          </a:p>
        </p:txBody>
      </p:sp>
    </p:spTree>
  </p:cSld>
  <p:clrMapOvr>
    <a:masterClrMapping/>
  </p:clrMapOvr>
  <p:transition spd="med">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3"/>
          <p:cNvSpPr>
            <a:spLocks noGrp="1"/>
          </p:cNvSpPr>
          <p:nvPr>
            <p:ph type="ctrTitle"/>
          </p:nvPr>
        </p:nvSpPr>
        <p:spPr/>
        <p:txBody>
          <a:bodyPr>
            <a:normAutofit/>
          </a:bodyPr>
          <a:lstStyle/>
          <a:p>
            <a:pPr eaLnBrk="1" hangingPunct="1"/>
            <a:br>
              <a:rPr lang="en-US" altLang="en-US" dirty="0">
                <a:solidFill>
                  <a:schemeClr val="bg1"/>
                </a:solidFill>
              </a:rPr>
            </a:br>
            <a:r>
              <a:rPr lang="en-US" altLang="en-US" dirty="0">
                <a:solidFill>
                  <a:schemeClr val="bg1"/>
                </a:solidFill>
              </a:rPr>
              <a:t>Thank You!</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50576965"/>
      </p:ext>
    </p:extLst>
  </p:cSld>
  <p:clrMapOvr>
    <a:masterClrMapping/>
  </p:clrMapOvr>
  <p:transition spd="med">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Revision History</a:t>
            </a:r>
          </a:p>
        </p:txBody>
      </p:sp>
      <p:graphicFrame>
        <p:nvGraphicFramePr>
          <p:cNvPr id="4" name="Group 77"/>
          <p:cNvGraphicFramePr>
            <a:graphicFrameLocks noGrp="1"/>
          </p:cNvGraphicFramePr>
          <p:nvPr>
            <p:ph idx="1"/>
            <p:extLst>
              <p:ext uri="{D42A27DB-BD31-4B8C-83A1-F6EECF244321}">
                <p14:modId xmlns:p14="http://schemas.microsoft.com/office/powerpoint/2010/main" val="48070705"/>
              </p:ext>
            </p:extLst>
          </p:nvPr>
        </p:nvGraphicFramePr>
        <p:xfrm>
          <a:off x="571500" y="1303071"/>
          <a:ext cx="10997043" cy="3185801"/>
        </p:xfrm>
        <a:graphic>
          <a:graphicData uri="http://schemas.openxmlformats.org/drawingml/2006/table">
            <a:tbl>
              <a:tblPr/>
              <a:tblGrid>
                <a:gridCol w="1037724">
                  <a:extLst>
                    <a:ext uri="{9D8B030D-6E8A-4147-A177-3AD203B41FA5}">
                      <a16:colId xmlns:a16="http://schemas.microsoft.com/office/drawing/2014/main" val="20000"/>
                    </a:ext>
                  </a:extLst>
                </a:gridCol>
                <a:gridCol w="997345">
                  <a:extLst>
                    <a:ext uri="{9D8B030D-6E8A-4147-A177-3AD203B41FA5}">
                      <a16:colId xmlns:a16="http://schemas.microsoft.com/office/drawing/2014/main" val="20001"/>
                    </a:ext>
                  </a:extLst>
                </a:gridCol>
                <a:gridCol w="3474557">
                  <a:extLst>
                    <a:ext uri="{9D8B030D-6E8A-4147-A177-3AD203B41FA5}">
                      <a16:colId xmlns:a16="http://schemas.microsoft.com/office/drawing/2014/main" val="20002"/>
                    </a:ext>
                  </a:extLst>
                </a:gridCol>
                <a:gridCol w="1744344">
                  <a:extLst>
                    <a:ext uri="{9D8B030D-6E8A-4147-A177-3AD203B41FA5}">
                      <a16:colId xmlns:a16="http://schemas.microsoft.com/office/drawing/2014/main" val="20003"/>
                    </a:ext>
                  </a:extLst>
                </a:gridCol>
                <a:gridCol w="3743073">
                  <a:extLst>
                    <a:ext uri="{9D8B030D-6E8A-4147-A177-3AD203B41FA5}">
                      <a16:colId xmlns:a16="http://schemas.microsoft.com/office/drawing/2014/main" val="20004"/>
                    </a:ext>
                  </a:extLst>
                </a:gridCol>
              </a:tblGrid>
              <a:tr h="651636">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200" b="1" i="0" u="none" strike="noStrike" cap="none" normalizeH="0" baseline="0" dirty="0">
                          <a:ln>
                            <a:noFill/>
                          </a:ln>
                          <a:solidFill>
                            <a:schemeClr val="tx1"/>
                          </a:solidFill>
                          <a:effectLst/>
                          <a:latin typeface="Arial" charset="0"/>
                        </a:rPr>
                        <a:t>Date</a:t>
                      </a:r>
                    </a:p>
                  </a:txBody>
                  <a:tcPr marL="98709" marR="98709"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200" b="1" i="0" u="none" strike="noStrike" cap="none" normalizeH="0" baseline="0">
                          <a:ln>
                            <a:noFill/>
                          </a:ln>
                          <a:solidFill>
                            <a:schemeClr val="tx1"/>
                          </a:solidFill>
                          <a:effectLst/>
                          <a:latin typeface="Arial" charset="0"/>
                        </a:rPr>
                        <a:t>Version</a:t>
                      </a: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200" b="1" i="0" u="none" strike="noStrike" cap="none" normalizeH="0" baseline="0" dirty="0">
                          <a:ln>
                            <a:noFill/>
                          </a:ln>
                          <a:solidFill>
                            <a:schemeClr val="tx1"/>
                          </a:solidFill>
                          <a:effectLst/>
                          <a:latin typeface="Arial" charset="0"/>
                        </a:rPr>
                        <a:t>Description</a:t>
                      </a: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200" b="1" i="0" u="none" strike="noStrike" cap="none" normalizeH="0" baseline="0">
                          <a:ln>
                            <a:noFill/>
                          </a:ln>
                          <a:solidFill>
                            <a:schemeClr val="tx1"/>
                          </a:solidFill>
                          <a:effectLst/>
                          <a:latin typeface="Arial" charset="0"/>
                        </a:rPr>
                        <a:t>Updated by</a:t>
                      </a:r>
                    </a:p>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1" i="0" u="none" strike="noStrike" cap="none" normalizeH="0" baseline="0">
                        <a:ln>
                          <a:noFill/>
                        </a:ln>
                        <a:solidFill>
                          <a:schemeClr val="tx1"/>
                        </a:solidFill>
                        <a:effectLst/>
                        <a:latin typeface="Arial" charset="0"/>
                      </a:endParaRP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200" b="1" i="0" u="none" strike="noStrike" cap="none" normalizeH="0" baseline="0">
                          <a:ln>
                            <a:noFill/>
                          </a:ln>
                          <a:solidFill>
                            <a:schemeClr val="tx1"/>
                          </a:solidFill>
                          <a:effectLst/>
                          <a:latin typeface="Arial" charset="0"/>
                        </a:rPr>
                        <a:t>Reviewed and Approved By</a:t>
                      </a:r>
                    </a:p>
                  </a:txBody>
                  <a:tcPr marL="98709" marR="98709"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2191">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300" b="0" i="0" u="none" strike="noStrike" cap="none" normalizeH="0" baseline="0" dirty="0">
                          <a:ln>
                            <a:noFill/>
                          </a:ln>
                          <a:solidFill>
                            <a:schemeClr val="tx1"/>
                          </a:solidFill>
                          <a:effectLst/>
                          <a:latin typeface="+mn-lt"/>
                        </a:rPr>
                        <a:t>Jun 06 2017</a:t>
                      </a:r>
                    </a:p>
                  </a:txBody>
                  <a:tcPr marL="98709" marR="98709"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300" b="0" i="0" u="none" strike="noStrike" cap="none" normalizeH="0" baseline="0" dirty="0">
                          <a:ln>
                            <a:noFill/>
                          </a:ln>
                          <a:solidFill>
                            <a:schemeClr val="tx1"/>
                          </a:solidFill>
                          <a:effectLst/>
                          <a:latin typeface="+mn-lt"/>
                        </a:rPr>
                        <a:t>Draft</a:t>
                      </a: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300" b="0" i="0" u="none" strike="noStrike" cap="none" normalizeH="0" baseline="0" dirty="0">
                          <a:ln>
                            <a:noFill/>
                          </a:ln>
                          <a:solidFill>
                            <a:schemeClr val="tx1"/>
                          </a:solidFill>
                          <a:effectLst/>
                          <a:latin typeface="+mn-lt"/>
                        </a:rPr>
                        <a:t>Reconduct Java Core course</a:t>
                      </a: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300" b="0" i="0" u="none" strike="noStrike" cap="none" normalizeH="0" baseline="0" dirty="0">
                          <a:ln>
                            <a:noFill/>
                          </a:ln>
                          <a:solidFill>
                            <a:schemeClr val="tx1"/>
                          </a:solidFill>
                          <a:effectLst/>
                          <a:latin typeface="+mn-lt"/>
                        </a:rPr>
                        <a:t>Hoan Duong</a:t>
                      </a: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300" b="0" i="0" u="none" strike="noStrike" cap="none" normalizeH="0" baseline="0" dirty="0">
                        <a:ln>
                          <a:noFill/>
                        </a:ln>
                        <a:solidFill>
                          <a:schemeClr val="tx1"/>
                        </a:solidFill>
                        <a:effectLst/>
                        <a:latin typeface="+mn-lt"/>
                      </a:endParaRP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3580">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300" b="0" i="0" u="none" strike="noStrike" cap="none" normalizeH="0" baseline="0" dirty="0">
                          <a:ln>
                            <a:noFill/>
                          </a:ln>
                          <a:solidFill>
                            <a:schemeClr val="tx1"/>
                          </a:solidFill>
                          <a:effectLst/>
                          <a:latin typeface="+mn-lt"/>
                        </a:rPr>
                        <a:t>Aug 1 2017</a:t>
                      </a:r>
                    </a:p>
                  </a:txBody>
                  <a:tcPr marL="98709" marR="98709"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300" b="0" i="0" u="none" strike="noStrike" cap="none" normalizeH="0" baseline="0" dirty="0">
                          <a:ln>
                            <a:noFill/>
                          </a:ln>
                          <a:solidFill>
                            <a:schemeClr val="tx1"/>
                          </a:solidFill>
                          <a:effectLst/>
                          <a:latin typeface="+mn-lt"/>
                        </a:rPr>
                        <a:t>2.0</a:t>
                      </a: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300" b="0" i="0" u="none" strike="noStrike" cap="none" normalizeH="0" baseline="0" dirty="0">
                          <a:ln>
                            <a:noFill/>
                          </a:ln>
                          <a:solidFill>
                            <a:schemeClr val="tx1"/>
                          </a:solidFill>
                          <a:effectLst/>
                          <a:latin typeface="+mn-lt"/>
                        </a:rPr>
                        <a:t>Rebrand using DXC Template</a:t>
                      </a: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300" b="0" i="0" u="none" strike="noStrike" cap="none" normalizeH="0" baseline="0" dirty="0">
                        <a:ln>
                          <a:noFill/>
                        </a:ln>
                        <a:solidFill>
                          <a:schemeClr val="tx1"/>
                        </a:solidFill>
                        <a:effectLst/>
                        <a:latin typeface="+mn-lt"/>
                      </a:endParaRP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300" b="0" i="0" u="none" strike="noStrike" cap="none" normalizeH="0" baseline="0" dirty="0">
                          <a:ln>
                            <a:noFill/>
                          </a:ln>
                          <a:solidFill>
                            <a:schemeClr val="tx1"/>
                          </a:solidFill>
                          <a:effectLst/>
                          <a:latin typeface="+mn-lt"/>
                        </a:rPr>
                        <a:t>Quang Tran</a:t>
                      </a: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4969">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a:ln>
                          <a:noFill/>
                        </a:ln>
                        <a:solidFill>
                          <a:schemeClr val="tx1"/>
                        </a:solidFill>
                        <a:effectLst/>
                        <a:latin typeface="Arial" charset="0"/>
                      </a:endParaRPr>
                    </a:p>
                  </a:txBody>
                  <a:tcPr marL="98709" marR="98709"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a:ln>
                          <a:noFill/>
                        </a:ln>
                        <a:solidFill>
                          <a:schemeClr val="tx1"/>
                        </a:solidFill>
                        <a:effectLst/>
                        <a:latin typeface="Arial" charset="0"/>
                      </a:endParaRP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dirty="0">
                        <a:ln>
                          <a:noFill/>
                        </a:ln>
                        <a:solidFill>
                          <a:schemeClr val="tx1"/>
                        </a:solidFill>
                        <a:effectLst/>
                        <a:latin typeface="Arial" charset="0"/>
                      </a:endParaRP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a:ln>
                          <a:noFill/>
                        </a:ln>
                        <a:solidFill>
                          <a:schemeClr val="tx1"/>
                        </a:solidFill>
                        <a:effectLst/>
                        <a:latin typeface="Arial" charset="0"/>
                      </a:endParaRP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a:ln>
                          <a:noFill/>
                        </a:ln>
                        <a:solidFill>
                          <a:schemeClr val="tx1"/>
                        </a:solidFill>
                        <a:effectLst/>
                        <a:latin typeface="Arial" charset="0"/>
                      </a:endParaRPr>
                    </a:p>
                  </a:txBody>
                  <a:tcPr marL="98709" marR="98709"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3487">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a:ln>
                          <a:noFill/>
                        </a:ln>
                        <a:solidFill>
                          <a:schemeClr val="tx1"/>
                        </a:solidFill>
                        <a:effectLst/>
                        <a:latin typeface="Arial" charset="0"/>
                      </a:endParaRPr>
                    </a:p>
                  </a:txBody>
                  <a:tcPr marL="98709" marR="98709"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a:ln>
                          <a:noFill/>
                        </a:ln>
                        <a:solidFill>
                          <a:schemeClr val="tx1"/>
                        </a:solidFill>
                        <a:effectLst/>
                        <a:latin typeface="Arial" charset="0"/>
                      </a:endParaRP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a:ln>
                          <a:noFill/>
                        </a:ln>
                        <a:solidFill>
                          <a:schemeClr val="tx1"/>
                        </a:solidFill>
                        <a:effectLst/>
                        <a:latin typeface="Arial" charset="0"/>
                      </a:endParaRP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a:ln>
                          <a:noFill/>
                        </a:ln>
                        <a:solidFill>
                          <a:schemeClr val="tx1"/>
                        </a:solidFill>
                        <a:effectLst/>
                        <a:latin typeface="Arial" charset="0"/>
                      </a:endParaRP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a:ln>
                          <a:noFill/>
                        </a:ln>
                        <a:solidFill>
                          <a:schemeClr val="tx1"/>
                        </a:solidFill>
                        <a:effectLst/>
                        <a:latin typeface="Arial" charset="0"/>
                      </a:endParaRPr>
                    </a:p>
                  </a:txBody>
                  <a:tcPr marL="98709" marR="98709"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4969">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a:ln>
                          <a:noFill/>
                        </a:ln>
                        <a:solidFill>
                          <a:schemeClr val="tx1"/>
                        </a:solidFill>
                        <a:effectLst/>
                        <a:latin typeface="Arial" charset="0"/>
                      </a:endParaRPr>
                    </a:p>
                  </a:txBody>
                  <a:tcPr marL="98709" marR="98709"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a:ln>
                          <a:noFill/>
                        </a:ln>
                        <a:solidFill>
                          <a:schemeClr val="tx1"/>
                        </a:solidFill>
                        <a:effectLst/>
                        <a:latin typeface="Arial" charset="0"/>
                      </a:endParaRP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a:ln>
                          <a:noFill/>
                        </a:ln>
                        <a:solidFill>
                          <a:schemeClr val="tx1"/>
                        </a:solidFill>
                        <a:effectLst/>
                        <a:latin typeface="Arial" charset="0"/>
                      </a:endParaRP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a:ln>
                          <a:noFill/>
                        </a:ln>
                        <a:solidFill>
                          <a:schemeClr val="tx1"/>
                        </a:solidFill>
                        <a:effectLst/>
                        <a:latin typeface="Arial" charset="0"/>
                      </a:endParaRP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a:ln>
                          <a:noFill/>
                        </a:ln>
                        <a:solidFill>
                          <a:schemeClr val="tx1"/>
                        </a:solidFill>
                        <a:effectLst/>
                        <a:latin typeface="Arial" charset="0"/>
                      </a:endParaRPr>
                    </a:p>
                  </a:txBody>
                  <a:tcPr marL="98709" marR="98709"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4969">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a:ln>
                          <a:noFill/>
                        </a:ln>
                        <a:solidFill>
                          <a:schemeClr val="tx1"/>
                        </a:solidFill>
                        <a:effectLst/>
                        <a:latin typeface="Arial" charset="0"/>
                      </a:endParaRPr>
                    </a:p>
                  </a:txBody>
                  <a:tcPr marL="98709" marR="98709"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a:ln>
                          <a:noFill/>
                        </a:ln>
                        <a:solidFill>
                          <a:schemeClr val="tx1"/>
                        </a:solidFill>
                        <a:effectLst/>
                        <a:latin typeface="Arial" charset="0"/>
                      </a:endParaRP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a:ln>
                          <a:noFill/>
                        </a:ln>
                        <a:solidFill>
                          <a:schemeClr val="tx1"/>
                        </a:solidFill>
                        <a:effectLst/>
                        <a:latin typeface="Arial" charset="0"/>
                      </a:endParaRP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a:ln>
                          <a:noFill/>
                        </a:ln>
                        <a:solidFill>
                          <a:schemeClr val="tx1"/>
                        </a:solidFill>
                        <a:effectLst/>
                        <a:latin typeface="Arial" charset="0"/>
                      </a:endParaRPr>
                    </a:p>
                  </a:txBody>
                  <a:tcPr marL="98709" marR="9870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dirty="0">
                        <a:ln>
                          <a:noFill/>
                        </a:ln>
                        <a:solidFill>
                          <a:schemeClr val="tx1"/>
                        </a:solidFill>
                        <a:effectLst/>
                        <a:latin typeface="Arial" charset="0"/>
                      </a:endParaRPr>
                    </a:p>
                  </a:txBody>
                  <a:tcPr marL="98709" marR="98709"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55214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ctrTitle"/>
          </p:nvPr>
        </p:nvSpPr>
        <p:spPr/>
        <p:txBody>
          <a:bodyPr/>
          <a:lstStyle/>
          <a:p>
            <a:pPr eaLnBrk="1" hangingPunct="1"/>
            <a:r>
              <a:rPr lang="en-US" altLang="en-US" dirty="0">
                <a:solidFill>
                  <a:schemeClr val="bg1"/>
                </a:solidFill>
              </a:rPr>
              <a:t>Java Basics and OOP</a:t>
            </a:r>
          </a:p>
        </p:txBody>
      </p:sp>
      <p:sp>
        <p:nvSpPr>
          <p:cNvPr id="3" name="Subtitle 2"/>
          <p:cNvSpPr>
            <a:spLocks noGrp="1"/>
          </p:cNvSpPr>
          <p:nvPr>
            <p:ph type="subTitle" idx="1"/>
          </p:nvPr>
        </p:nvSpPr>
        <p:spPr/>
        <p:txBody>
          <a:bodyPr/>
          <a:lstStyle/>
          <a:p>
            <a:endParaRPr lang="en-US" dirty="0"/>
          </a:p>
        </p:txBody>
      </p:sp>
    </p:spTree>
  </p:cSld>
  <p:clrMapOvr>
    <a:masterClrMapping/>
  </p:clrMapOvr>
  <p:transition spd="med">
    <p:fade/>
  </p:transition>
</p:sld>
</file>

<file path=ppt/theme/theme1.xml><?xml version="1.0" encoding="utf-8"?>
<a:theme xmlns:a="http://schemas.openxmlformats.org/drawingml/2006/main" name="DXC">
  <a:themeElements>
    <a:clrScheme name="DXC">
      <a:dk1>
        <a:srgbClr val="000000"/>
      </a:dk1>
      <a:lt1>
        <a:srgbClr val="FFFFFF"/>
      </a:lt1>
      <a:dk2>
        <a:srgbClr val="000000"/>
      </a:dk2>
      <a:lt2>
        <a:srgbClr val="FFFFFF"/>
      </a:lt2>
      <a:accent1>
        <a:srgbClr val="000000"/>
      </a:accent1>
      <a:accent2>
        <a:srgbClr val="666666"/>
      </a:accent2>
      <a:accent3>
        <a:srgbClr val="FFED00"/>
      </a:accent3>
      <a:accent4>
        <a:srgbClr val="64FF00"/>
      </a:accent4>
      <a:accent5>
        <a:srgbClr val="00C9FF"/>
      </a:accent5>
      <a:accent6>
        <a:srgbClr val="D9D9D9"/>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DXC Training Template_20170704 (Lite Version).potx" id="{D176A7FD-2F9D-4A8D-B870-5558139FECBF}" vid="{B71DC273-75A5-4CEA-A9F6-A2F64F35B19F}"/>
    </a:ext>
  </a:extLst>
</a:theme>
</file>

<file path=ppt/theme/theme2.xml><?xml version="1.0" encoding="utf-8"?>
<a:theme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10.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1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12.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13.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14.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15.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2.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3.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4.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5.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6.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7.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8.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9.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E133D2F2FB8974E95A905D6081A39A3" ma:contentTypeVersion="0" ma:contentTypeDescription="Create a new document." ma:contentTypeScope="" ma:versionID="91717e8ca3bfdd2be0a0c3ee789c0309">
  <xsd:schema xmlns:xsd="http://www.w3.org/2001/XMLSchema" xmlns:xs="http://www.w3.org/2001/XMLSchema" xmlns:p="http://schemas.microsoft.com/office/2006/metadata/properties" targetNamespace="http://schemas.microsoft.com/office/2006/metadata/properties" ma:root="true" ma:fieldsID="8022916f55ab85163ee9a5069dec31d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B44A742-C738-4B85-9FFA-B9311B857174}">
  <ds:schemaRefs>
    <ds:schemaRef ds:uri="http://schemas.microsoft.com/sharepoint/v3/contenttype/forms"/>
  </ds:schemaRefs>
</ds:datastoreItem>
</file>

<file path=customXml/itemProps2.xml><?xml version="1.0" encoding="utf-8"?>
<ds:datastoreItem xmlns:ds="http://schemas.openxmlformats.org/officeDocument/2006/customXml" ds:itemID="{440BB596-D0F9-4CA2-9DC5-826E492ACD2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0E3D6793-AEE3-4224-9280-124699A962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292</TotalTime>
  <Pages>0</Pages>
  <Words>8067</Words>
  <Characters>0</Characters>
  <Application>Microsoft Office PowerPoint</Application>
  <DocSecurity>0</DocSecurity>
  <PresentationFormat>Widescreen</PresentationFormat>
  <Lines>0</Lines>
  <Paragraphs>969</Paragraphs>
  <Slides>88</Slides>
  <Notes>47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88</vt:i4>
      </vt:variant>
    </vt:vector>
  </HeadingPairs>
  <TitlesOfParts>
    <vt:vector size="94" baseType="lpstr">
      <vt:lpstr>MS PGothic</vt:lpstr>
      <vt:lpstr>Arial</vt:lpstr>
      <vt:lpstr>Calibri</vt:lpstr>
      <vt:lpstr>Courier New</vt:lpstr>
      <vt:lpstr>Gotham Book</vt:lpstr>
      <vt:lpstr>DXC</vt:lpstr>
      <vt:lpstr>Java Fundamentals</vt:lpstr>
      <vt:lpstr>Introduction</vt:lpstr>
      <vt:lpstr>Course Objectives</vt:lpstr>
      <vt:lpstr>Agenda </vt:lpstr>
      <vt:lpstr>Course Audience and Prerequisite</vt:lpstr>
      <vt:lpstr>Assessment Disciplines </vt:lpstr>
      <vt:lpstr>Duration and Course Timetable</vt:lpstr>
      <vt:lpstr>Course Administration </vt:lpstr>
      <vt:lpstr>Java Basics and OOP</vt:lpstr>
      <vt:lpstr>Overview </vt:lpstr>
      <vt:lpstr>Learning the Java Language </vt:lpstr>
      <vt:lpstr>Object-Oriented Programming Concepts </vt:lpstr>
      <vt:lpstr>Object-Oriented Programming Concepts </vt:lpstr>
      <vt:lpstr>The Java Technology Phenomenon </vt:lpstr>
      <vt:lpstr>The Java Technology Phenomenon </vt:lpstr>
      <vt:lpstr>Learning the Java Language </vt:lpstr>
      <vt:lpstr>Basic Syntax </vt:lpstr>
      <vt:lpstr>Basic Operators </vt:lpstr>
      <vt:lpstr>Flow Control </vt:lpstr>
      <vt:lpstr>Primitive Types and Wrapper Classes </vt:lpstr>
      <vt:lpstr>Primitive Types and Wrapper Classes </vt:lpstr>
      <vt:lpstr>Primitive Types and Wrapper Classes </vt:lpstr>
      <vt:lpstr>String</vt:lpstr>
      <vt:lpstr>Basic Structure Class  </vt:lpstr>
      <vt:lpstr>Classes and Objects - Classes </vt:lpstr>
      <vt:lpstr>Classes and Objects - Classes </vt:lpstr>
      <vt:lpstr>Classes and Objects - Classes </vt:lpstr>
      <vt:lpstr>Classes and Objects - Classes </vt:lpstr>
      <vt:lpstr>Classes and Objects – Inner Classes </vt:lpstr>
      <vt:lpstr>Classes and Objects – Local Classes </vt:lpstr>
      <vt:lpstr>Classes and Objects – Anonymous Classes </vt:lpstr>
      <vt:lpstr>Classes and Objects – Interface</vt:lpstr>
      <vt:lpstr>Classes and Objects – Inheritance</vt:lpstr>
      <vt:lpstr>Classes and Objects – Inheritance</vt:lpstr>
      <vt:lpstr>Classes and Objects – Annotations </vt:lpstr>
      <vt:lpstr>Demo 1: Greeting</vt:lpstr>
      <vt:lpstr>Java Advance</vt:lpstr>
      <vt:lpstr>Java Collections Framework </vt:lpstr>
      <vt:lpstr>Java Collections Framework </vt:lpstr>
      <vt:lpstr>Java Collections Framework </vt:lpstr>
      <vt:lpstr>Java Collections Framework </vt:lpstr>
      <vt:lpstr>Java Collections Framework </vt:lpstr>
      <vt:lpstr>Java Collections Framework</vt:lpstr>
      <vt:lpstr>Java Collections Framework </vt:lpstr>
      <vt:lpstr>Java Collections Framework </vt:lpstr>
      <vt:lpstr>Demo 2: Collection Framework</vt:lpstr>
      <vt:lpstr>Java Advance</vt:lpstr>
      <vt:lpstr>Generics </vt:lpstr>
      <vt:lpstr>Generics – Generic type </vt:lpstr>
      <vt:lpstr>Generics – Naming convention </vt:lpstr>
      <vt:lpstr>Generics – Generic method </vt:lpstr>
      <vt:lpstr>Java Advance</vt:lpstr>
      <vt:lpstr>Exception Hierarchy </vt:lpstr>
      <vt:lpstr>Java Advance</vt:lpstr>
      <vt:lpstr>Basic I/O </vt:lpstr>
      <vt:lpstr>Basic I/O </vt:lpstr>
      <vt:lpstr>Basic I/O </vt:lpstr>
      <vt:lpstr>Basic I/O </vt:lpstr>
      <vt:lpstr>Basic I/O </vt:lpstr>
      <vt:lpstr>Basic I/O </vt:lpstr>
      <vt:lpstr>File I/O </vt:lpstr>
      <vt:lpstr>File I/O </vt:lpstr>
      <vt:lpstr>Demo 3: Basic I/O</vt:lpstr>
      <vt:lpstr>Java Advance</vt:lpstr>
      <vt:lpstr>Serialization </vt:lpstr>
      <vt:lpstr>Demo 4: Serialization</vt:lpstr>
      <vt:lpstr>Java Advance</vt:lpstr>
      <vt:lpstr>Multithreading – Thread definition </vt:lpstr>
      <vt:lpstr>Multithreading – Concurrency </vt:lpstr>
      <vt:lpstr>Multithreading– Concurrency, Threads </vt:lpstr>
      <vt:lpstr>Multithreading – Concurrency, Threads </vt:lpstr>
      <vt:lpstr>Multithreading– Concurrency, Synchronization </vt:lpstr>
      <vt:lpstr>Multithreading– Concurrency, Synchronization </vt:lpstr>
      <vt:lpstr>Multithreading– Concurrency, Liveness </vt:lpstr>
      <vt:lpstr>Demo 5: Thread</vt:lpstr>
      <vt:lpstr>Java Advance</vt:lpstr>
      <vt:lpstr>System Properties </vt:lpstr>
      <vt:lpstr>The Properties Class </vt:lpstr>
      <vt:lpstr>The Properties Class - Example </vt:lpstr>
      <vt:lpstr>Java Advance</vt:lpstr>
      <vt:lpstr>Sockets </vt:lpstr>
      <vt:lpstr>Sockets </vt:lpstr>
      <vt:lpstr>Sockets </vt:lpstr>
      <vt:lpstr>Demo 6: Socket</vt:lpstr>
      <vt:lpstr>Final Project</vt:lpstr>
      <vt:lpstr>Questions &amp; Answer</vt:lpstr>
      <vt:lpstr> Thank You!</vt:lpstr>
      <vt:lpstr>Revision History</vt:lpstr>
    </vt:vector>
  </TitlesOfParts>
  <Manager/>
  <Company>CSC</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EJB BUSINESS COMPONENTS</dc:title>
  <dc:subject/>
  <dc:creator>htran52</dc:creator>
  <cp:keywords/>
  <dc:description/>
  <cp:lastModifiedBy>Tran, Quang Le</cp:lastModifiedBy>
  <cp:revision>820</cp:revision>
  <dcterms:created xsi:type="dcterms:W3CDTF">2012-06-28T07:47:37Z</dcterms:created>
  <dcterms:modified xsi:type="dcterms:W3CDTF">2017-08-14T08:25:59Z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Number">
    <vt:lpwstr>1.1</vt:lpwstr>
  </property>
  <property fmtid="{D5CDD505-2E9C-101B-9397-08002B2CF9AE}" pid="3" name="Document Code">
    <vt:lpwstr>PG-IN-CO-48</vt:lpwstr>
  </property>
  <property fmtid="{D5CDD505-2E9C-101B-9397-08002B2CF9AE}" pid="4" name="Issue Date">
    <vt:lpwstr>28 June 2012</vt:lpwstr>
  </property>
  <property fmtid="{D5CDD505-2E9C-101B-9397-08002B2CF9AE}" pid="5" name="Label">
    <vt:lpwstr/>
  </property>
  <property fmtid="{D5CDD505-2E9C-101B-9397-08002B2CF9AE}" pid="6" name="KSOProductBuildVer">
    <vt:lpwstr>1033-9.1.0.4246</vt:lpwstr>
  </property>
</Properties>
</file>