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0"/>
  </p:notesMasterIdLst>
  <p:handoutMasterIdLst>
    <p:handoutMasterId r:id="rId111"/>
  </p:handoutMasterIdLst>
  <p:sldIdLst>
    <p:sldId id="256" r:id="rId5"/>
    <p:sldId id="459" r:id="rId6"/>
    <p:sldId id="336" r:id="rId7"/>
    <p:sldId id="337" r:id="rId8"/>
    <p:sldId id="338" r:id="rId9"/>
    <p:sldId id="539" r:id="rId10"/>
    <p:sldId id="506" r:id="rId11"/>
    <p:sldId id="595" r:id="rId12"/>
    <p:sldId id="447" r:id="rId13"/>
    <p:sldId id="645" r:id="rId14"/>
    <p:sldId id="465" r:id="rId15"/>
    <p:sldId id="670" r:id="rId16"/>
    <p:sldId id="671" r:id="rId17"/>
    <p:sldId id="462" r:id="rId18"/>
    <p:sldId id="607" r:id="rId19"/>
    <p:sldId id="608" r:id="rId20"/>
    <p:sldId id="609" r:id="rId21"/>
    <p:sldId id="507" r:id="rId22"/>
    <p:sldId id="672" r:id="rId23"/>
    <p:sldId id="611" r:id="rId24"/>
    <p:sldId id="613" r:id="rId25"/>
    <p:sldId id="614" r:id="rId26"/>
    <p:sldId id="615" r:id="rId27"/>
    <p:sldId id="616" r:id="rId28"/>
    <p:sldId id="617" r:id="rId29"/>
    <p:sldId id="622" r:id="rId30"/>
    <p:sldId id="623" r:id="rId31"/>
    <p:sldId id="624" r:id="rId32"/>
    <p:sldId id="625" r:id="rId33"/>
    <p:sldId id="651" r:id="rId34"/>
    <p:sldId id="650" r:id="rId35"/>
    <p:sldId id="620" r:id="rId36"/>
    <p:sldId id="647" r:id="rId37"/>
    <p:sldId id="452" r:id="rId38"/>
    <p:sldId id="648" r:id="rId39"/>
    <p:sldId id="508" r:id="rId40"/>
    <p:sldId id="509" r:id="rId41"/>
    <p:sldId id="657" r:id="rId42"/>
    <p:sldId id="658" r:id="rId43"/>
    <p:sldId id="544" r:id="rId44"/>
    <p:sldId id="453" r:id="rId45"/>
    <p:sldId id="454" r:id="rId46"/>
    <p:sldId id="382" r:id="rId47"/>
    <p:sldId id="466" r:id="rId48"/>
    <p:sldId id="467" r:id="rId49"/>
    <p:sldId id="621" r:id="rId50"/>
    <p:sldId id="513" r:id="rId51"/>
    <p:sldId id="365" r:id="rId52"/>
    <p:sldId id="514" r:id="rId53"/>
    <p:sldId id="533" r:id="rId54"/>
    <p:sldId id="516" r:id="rId55"/>
    <p:sldId id="517" r:id="rId56"/>
    <p:sldId id="520" r:id="rId57"/>
    <p:sldId id="652" r:id="rId58"/>
    <p:sldId id="654" r:id="rId59"/>
    <p:sldId id="386" r:id="rId60"/>
    <p:sldId id="522" r:id="rId61"/>
    <p:sldId id="523" r:id="rId62"/>
    <p:sldId id="524" r:id="rId63"/>
    <p:sldId id="525" r:id="rId64"/>
    <p:sldId id="602" r:id="rId65"/>
    <p:sldId id="655" r:id="rId66"/>
    <p:sldId id="627" r:id="rId67"/>
    <p:sldId id="673" r:id="rId68"/>
    <p:sldId id="603" r:id="rId69"/>
    <p:sldId id="674" r:id="rId70"/>
    <p:sldId id="659" r:id="rId71"/>
    <p:sldId id="662" r:id="rId72"/>
    <p:sldId id="629" r:id="rId73"/>
    <p:sldId id="660" r:id="rId74"/>
    <p:sldId id="632" r:id="rId75"/>
    <p:sldId id="635" r:id="rId76"/>
    <p:sldId id="636" r:id="rId77"/>
    <p:sldId id="633" r:id="rId78"/>
    <p:sldId id="634" r:id="rId79"/>
    <p:sldId id="637" r:id="rId80"/>
    <p:sldId id="640" r:id="rId81"/>
    <p:sldId id="638" r:id="rId82"/>
    <p:sldId id="639" r:id="rId83"/>
    <p:sldId id="604" r:id="rId84"/>
    <p:sldId id="643" r:id="rId85"/>
    <p:sldId id="665" r:id="rId86"/>
    <p:sldId id="641" r:id="rId87"/>
    <p:sldId id="387" r:id="rId88"/>
    <p:sldId id="473" r:id="rId89"/>
    <p:sldId id="474" r:id="rId90"/>
    <p:sldId id="666" r:id="rId91"/>
    <p:sldId id="668" r:id="rId92"/>
    <p:sldId id="669" r:id="rId93"/>
    <p:sldId id="389" r:id="rId94"/>
    <p:sldId id="390" r:id="rId95"/>
    <p:sldId id="475" r:id="rId96"/>
    <p:sldId id="476" r:id="rId97"/>
    <p:sldId id="391" r:id="rId98"/>
    <p:sldId id="584" r:id="rId99"/>
    <p:sldId id="590" r:id="rId100"/>
    <p:sldId id="588" r:id="rId101"/>
    <p:sldId id="591" r:id="rId102"/>
    <p:sldId id="592" r:id="rId103"/>
    <p:sldId id="644" r:id="rId104"/>
    <p:sldId id="593" r:id="rId105"/>
    <p:sldId id="594" r:id="rId106"/>
    <p:sldId id="419" r:id="rId107"/>
    <p:sldId id="433" r:id="rId108"/>
    <p:sldId id="586" r:id="rId109"/>
  </p:sldIdLst>
  <p:sldSz cx="12192000" cy="68580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en Tan" initials="TT" lastIdx="1" clrIdx="0">
    <p:extLst>
      <p:ext uri="{19B8F6BF-5375-455C-9EA6-DF929625EA0E}">
        <p15:presenceInfo xmlns:p15="http://schemas.microsoft.com/office/powerpoint/2012/main" userId="Tien Tan" providerId="None"/>
      </p:ext>
    </p:extLst>
  </p:cmAuthor>
  <p:cmAuthor id="2" name="Tan, Tien Quoc" initials="TTQ" lastIdx="9" clrIdx="1">
    <p:extLst>
      <p:ext uri="{19B8F6BF-5375-455C-9EA6-DF929625EA0E}">
        <p15:presenceInfo xmlns:p15="http://schemas.microsoft.com/office/powerpoint/2012/main" userId="Tan, Tien Quo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63D"/>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69" autoAdjust="0"/>
    <p:restoredTop sz="86016" autoAdjust="0"/>
  </p:normalViewPr>
  <p:slideViewPr>
    <p:cSldViewPr snapToGrid="0" snapToObjects="1">
      <p:cViewPr varScale="1">
        <p:scale>
          <a:sx n="98" d="100"/>
          <a:sy n="98" d="100"/>
        </p:scale>
        <p:origin x="588" y="78"/>
      </p:cViewPr>
      <p:guideLst>
        <p:guide orient="horz" pos="2160"/>
        <p:guide pos="3840"/>
      </p:guideLst>
    </p:cSldViewPr>
  </p:slideViewPr>
  <p:outlineViewPr>
    <p:cViewPr>
      <p:scale>
        <a:sx n="33" d="100"/>
        <a:sy n="33" d="100"/>
      </p:scale>
      <p:origin x="0" y="307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commentAuthors" Target="commentAuthor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presProps" Target="pres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notesMaster" Target="notesMasters/notesMaster1.xml"/><Relationship Id="rId115"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handoutMaster" Target="handoutMasters/handout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B4BB6B-BA55-4ED4-858C-73957CD1B30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vi-VN"/>
        </a:p>
      </dgm:t>
    </dgm:pt>
    <dgm:pt modelId="{8696E6A1-978C-4A39-B54F-AEEA91056270}">
      <dgm:prSet phldrT="[Text]"/>
      <dgm:spPr/>
      <dgm:t>
        <a:bodyPr/>
        <a:lstStyle/>
        <a:p>
          <a:r>
            <a:rPr lang="en-US" dirty="0"/>
            <a:t>JavaScript</a:t>
          </a:r>
          <a:endParaRPr lang="vi-VN" dirty="0"/>
        </a:p>
      </dgm:t>
    </dgm:pt>
    <dgm:pt modelId="{EBD94613-90A2-4981-A315-D4BB48BFA335}" type="parTrans" cxnId="{2EB7F651-A3AE-4FD2-835C-62FD134A03D1}">
      <dgm:prSet/>
      <dgm:spPr/>
      <dgm:t>
        <a:bodyPr/>
        <a:lstStyle/>
        <a:p>
          <a:endParaRPr lang="vi-VN"/>
        </a:p>
      </dgm:t>
    </dgm:pt>
    <dgm:pt modelId="{B6C55E33-D696-448C-8884-85F305298916}" type="sibTrans" cxnId="{2EB7F651-A3AE-4FD2-835C-62FD134A03D1}">
      <dgm:prSet/>
      <dgm:spPr/>
      <dgm:t>
        <a:bodyPr/>
        <a:lstStyle/>
        <a:p>
          <a:endParaRPr lang="vi-VN"/>
        </a:p>
      </dgm:t>
    </dgm:pt>
    <dgm:pt modelId="{89543AD8-5AF4-4B02-A6E5-597F7ACC140B}">
      <dgm:prSet phldrT="[Text]"/>
      <dgm:spPr/>
      <dgm:t>
        <a:bodyPr/>
        <a:lstStyle/>
        <a:p>
          <a:r>
            <a:rPr lang="en-US" dirty="0"/>
            <a:t>ECMA Script</a:t>
          </a:r>
          <a:endParaRPr lang="vi-VN" dirty="0"/>
        </a:p>
      </dgm:t>
    </dgm:pt>
    <dgm:pt modelId="{B97659B1-48E7-41DF-A5BE-292EC166F185}" type="parTrans" cxnId="{4C6C1FA9-DE57-43DE-B26C-BF667A631B3C}">
      <dgm:prSet/>
      <dgm:spPr/>
      <dgm:t>
        <a:bodyPr/>
        <a:lstStyle/>
        <a:p>
          <a:endParaRPr lang="vi-VN"/>
        </a:p>
      </dgm:t>
    </dgm:pt>
    <dgm:pt modelId="{EED61CBE-84FB-46CE-80B5-3F6E953846D3}" type="sibTrans" cxnId="{4C6C1FA9-DE57-43DE-B26C-BF667A631B3C}">
      <dgm:prSet/>
      <dgm:spPr/>
      <dgm:t>
        <a:bodyPr/>
        <a:lstStyle/>
        <a:p>
          <a:endParaRPr lang="vi-VN"/>
        </a:p>
      </dgm:t>
    </dgm:pt>
    <dgm:pt modelId="{EA8FFB36-CF3C-4384-A313-91CAB80471F0}">
      <dgm:prSet phldrT="[Text]"/>
      <dgm:spPr/>
      <dgm:t>
        <a:bodyPr/>
        <a:lstStyle/>
        <a:p>
          <a:r>
            <a:rPr lang="en-US" dirty="0"/>
            <a:t>DOM</a:t>
          </a:r>
          <a:endParaRPr lang="vi-VN" dirty="0"/>
        </a:p>
      </dgm:t>
    </dgm:pt>
    <dgm:pt modelId="{540D7DBE-0190-43B1-99E6-B71BF1C33AC2}" type="parTrans" cxnId="{2F7D3DAD-6C4E-4AB6-A1C5-BB831AA68B43}">
      <dgm:prSet/>
      <dgm:spPr/>
      <dgm:t>
        <a:bodyPr/>
        <a:lstStyle/>
        <a:p>
          <a:endParaRPr lang="vi-VN"/>
        </a:p>
      </dgm:t>
    </dgm:pt>
    <dgm:pt modelId="{9B8FC562-341A-49AD-9DB4-A8F33E5F824D}" type="sibTrans" cxnId="{2F7D3DAD-6C4E-4AB6-A1C5-BB831AA68B43}">
      <dgm:prSet/>
      <dgm:spPr/>
      <dgm:t>
        <a:bodyPr/>
        <a:lstStyle/>
        <a:p>
          <a:endParaRPr lang="vi-VN"/>
        </a:p>
      </dgm:t>
    </dgm:pt>
    <dgm:pt modelId="{D4967692-CBCA-4B11-A825-7DCEAC19D3BB}">
      <dgm:prSet phldrT="[Text]"/>
      <dgm:spPr/>
      <dgm:t>
        <a:bodyPr/>
        <a:lstStyle/>
        <a:p>
          <a:r>
            <a:rPr lang="en-US" dirty="0"/>
            <a:t>BOM</a:t>
          </a:r>
          <a:endParaRPr lang="vi-VN" dirty="0"/>
        </a:p>
      </dgm:t>
    </dgm:pt>
    <dgm:pt modelId="{0C211139-3648-4797-8458-E16D455AC6A9}" type="parTrans" cxnId="{AC18A083-3572-4393-80C9-5CC4CE3709E2}">
      <dgm:prSet/>
      <dgm:spPr/>
      <dgm:t>
        <a:bodyPr/>
        <a:lstStyle/>
        <a:p>
          <a:endParaRPr lang="vi-VN"/>
        </a:p>
      </dgm:t>
    </dgm:pt>
    <dgm:pt modelId="{F4DF1DAA-A2B1-4B6C-9299-F194F886D530}" type="sibTrans" cxnId="{AC18A083-3572-4393-80C9-5CC4CE3709E2}">
      <dgm:prSet/>
      <dgm:spPr/>
      <dgm:t>
        <a:bodyPr/>
        <a:lstStyle/>
        <a:p>
          <a:endParaRPr lang="vi-VN"/>
        </a:p>
      </dgm:t>
    </dgm:pt>
    <dgm:pt modelId="{EDC57F41-98B8-4FCB-B7F8-E7D5552FDCD2}" type="pres">
      <dgm:prSet presAssocID="{A0B4BB6B-BA55-4ED4-858C-73957CD1B300}" presName="diagram" presStyleCnt="0">
        <dgm:presLayoutVars>
          <dgm:dir/>
          <dgm:resizeHandles val="exact"/>
        </dgm:presLayoutVars>
      </dgm:prSet>
      <dgm:spPr/>
    </dgm:pt>
    <dgm:pt modelId="{81F8E093-C94D-4768-87AA-97974D58396F}" type="pres">
      <dgm:prSet presAssocID="{8696E6A1-978C-4A39-B54F-AEEA91056270}" presName="node" presStyleLbl="node1" presStyleIdx="0" presStyleCnt="4" custScaleX="320000">
        <dgm:presLayoutVars>
          <dgm:bulletEnabled val="1"/>
        </dgm:presLayoutVars>
      </dgm:prSet>
      <dgm:spPr/>
    </dgm:pt>
    <dgm:pt modelId="{443055C0-BA3A-4DFF-AD15-0CC06221D282}" type="pres">
      <dgm:prSet presAssocID="{B6C55E33-D696-448C-8884-85F305298916}" presName="sibTrans" presStyleCnt="0"/>
      <dgm:spPr/>
    </dgm:pt>
    <dgm:pt modelId="{990076B9-4F40-404D-9F51-389FB2895FAA}" type="pres">
      <dgm:prSet presAssocID="{89543AD8-5AF4-4B02-A6E5-597F7ACC140B}" presName="node" presStyleLbl="node1" presStyleIdx="1" presStyleCnt="4">
        <dgm:presLayoutVars>
          <dgm:bulletEnabled val="1"/>
        </dgm:presLayoutVars>
      </dgm:prSet>
      <dgm:spPr/>
    </dgm:pt>
    <dgm:pt modelId="{71AE7E1D-B76C-4B44-8E46-45E3DA68D3B8}" type="pres">
      <dgm:prSet presAssocID="{EED61CBE-84FB-46CE-80B5-3F6E953846D3}" presName="sibTrans" presStyleCnt="0"/>
      <dgm:spPr/>
    </dgm:pt>
    <dgm:pt modelId="{F6486C44-8DAB-453E-B9D8-B7DDF06BAB93}" type="pres">
      <dgm:prSet presAssocID="{EA8FFB36-CF3C-4384-A313-91CAB80471F0}" presName="node" presStyleLbl="node1" presStyleIdx="2" presStyleCnt="4">
        <dgm:presLayoutVars>
          <dgm:bulletEnabled val="1"/>
        </dgm:presLayoutVars>
      </dgm:prSet>
      <dgm:spPr/>
    </dgm:pt>
    <dgm:pt modelId="{AB9B7C0C-CA0A-4A27-B6F7-127043A10E17}" type="pres">
      <dgm:prSet presAssocID="{9B8FC562-341A-49AD-9DB4-A8F33E5F824D}" presName="sibTrans" presStyleCnt="0"/>
      <dgm:spPr/>
    </dgm:pt>
    <dgm:pt modelId="{68D2134A-227B-4ABA-AA80-34A8E80E14DA}" type="pres">
      <dgm:prSet presAssocID="{D4967692-CBCA-4B11-A825-7DCEAC19D3BB}" presName="node" presStyleLbl="node1" presStyleIdx="3" presStyleCnt="4">
        <dgm:presLayoutVars>
          <dgm:bulletEnabled val="1"/>
        </dgm:presLayoutVars>
      </dgm:prSet>
      <dgm:spPr/>
    </dgm:pt>
  </dgm:ptLst>
  <dgm:cxnLst>
    <dgm:cxn modelId="{4D80A71F-01BC-4140-81E9-568B59D46339}" type="presOf" srcId="{89543AD8-5AF4-4B02-A6E5-597F7ACC140B}" destId="{990076B9-4F40-404D-9F51-389FB2895FAA}" srcOrd="0" destOrd="0" presId="urn:microsoft.com/office/officeart/2005/8/layout/default"/>
    <dgm:cxn modelId="{160B2529-27A9-45ED-AF5F-C150131AF909}" type="presOf" srcId="{8696E6A1-978C-4A39-B54F-AEEA91056270}" destId="{81F8E093-C94D-4768-87AA-97974D58396F}" srcOrd="0" destOrd="0" presId="urn:microsoft.com/office/officeart/2005/8/layout/default"/>
    <dgm:cxn modelId="{71B6DF68-868B-49B1-BB32-F277FE4D0787}" type="presOf" srcId="{D4967692-CBCA-4B11-A825-7DCEAC19D3BB}" destId="{68D2134A-227B-4ABA-AA80-34A8E80E14DA}" srcOrd="0" destOrd="0" presId="urn:microsoft.com/office/officeart/2005/8/layout/default"/>
    <dgm:cxn modelId="{2EB7F651-A3AE-4FD2-835C-62FD134A03D1}" srcId="{A0B4BB6B-BA55-4ED4-858C-73957CD1B300}" destId="{8696E6A1-978C-4A39-B54F-AEEA91056270}" srcOrd="0" destOrd="0" parTransId="{EBD94613-90A2-4981-A315-D4BB48BFA335}" sibTransId="{B6C55E33-D696-448C-8884-85F305298916}"/>
    <dgm:cxn modelId="{9AB24E81-116C-4B05-96CF-B915107C693A}" type="presOf" srcId="{EA8FFB36-CF3C-4384-A313-91CAB80471F0}" destId="{F6486C44-8DAB-453E-B9D8-B7DDF06BAB93}" srcOrd="0" destOrd="0" presId="urn:microsoft.com/office/officeart/2005/8/layout/default"/>
    <dgm:cxn modelId="{AC18A083-3572-4393-80C9-5CC4CE3709E2}" srcId="{A0B4BB6B-BA55-4ED4-858C-73957CD1B300}" destId="{D4967692-CBCA-4B11-A825-7DCEAC19D3BB}" srcOrd="3" destOrd="0" parTransId="{0C211139-3648-4797-8458-E16D455AC6A9}" sibTransId="{F4DF1DAA-A2B1-4B6C-9299-F194F886D530}"/>
    <dgm:cxn modelId="{4C6C1FA9-DE57-43DE-B26C-BF667A631B3C}" srcId="{A0B4BB6B-BA55-4ED4-858C-73957CD1B300}" destId="{89543AD8-5AF4-4B02-A6E5-597F7ACC140B}" srcOrd="1" destOrd="0" parTransId="{B97659B1-48E7-41DF-A5BE-292EC166F185}" sibTransId="{EED61CBE-84FB-46CE-80B5-3F6E953846D3}"/>
    <dgm:cxn modelId="{2F7D3DAD-6C4E-4AB6-A1C5-BB831AA68B43}" srcId="{A0B4BB6B-BA55-4ED4-858C-73957CD1B300}" destId="{EA8FFB36-CF3C-4384-A313-91CAB80471F0}" srcOrd="2" destOrd="0" parTransId="{540D7DBE-0190-43B1-99E6-B71BF1C33AC2}" sibTransId="{9B8FC562-341A-49AD-9DB4-A8F33E5F824D}"/>
    <dgm:cxn modelId="{2EB0C7B8-01BD-484D-AEFF-B07054F9B330}" type="presOf" srcId="{A0B4BB6B-BA55-4ED4-858C-73957CD1B300}" destId="{EDC57F41-98B8-4FCB-B7F8-E7D5552FDCD2}" srcOrd="0" destOrd="0" presId="urn:microsoft.com/office/officeart/2005/8/layout/default"/>
    <dgm:cxn modelId="{DF6BD615-A05D-4942-851F-79A3CD432E1C}" type="presParOf" srcId="{EDC57F41-98B8-4FCB-B7F8-E7D5552FDCD2}" destId="{81F8E093-C94D-4768-87AA-97974D58396F}" srcOrd="0" destOrd="0" presId="urn:microsoft.com/office/officeart/2005/8/layout/default"/>
    <dgm:cxn modelId="{698100AF-AAC8-4DA3-A707-EEF063B53CEB}" type="presParOf" srcId="{EDC57F41-98B8-4FCB-B7F8-E7D5552FDCD2}" destId="{443055C0-BA3A-4DFF-AD15-0CC06221D282}" srcOrd="1" destOrd="0" presId="urn:microsoft.com/office/officeart/2005/8/layout/default"/>
    <dgm:cxn modelId="{D531ADAD-79B7-4B59-81AD-D15E2B795D79}" type="presParOf" srcId="{EDC57F41-98B8-4FCB-B7F8-E7D5552FDCD2}" destId="{990076B9-4F40-404D-9F51-389FB2895FAA}" srcOrd="2" destOrd="0" presId="urn:microsoft.com/office/officeart/2005/8/layout/default"/>
    <dgm:cxn modelId="{44A09722-4942-4164-963A-0D3C5C3DA0CD}" type="presParOf" srcId="{EDC57F41-98B8-4FCB-B7F8-E7D5552FDCD2}" destId="{71AE7E1D-B76C-4B44-8E46-45E3DA68D3B8}" srcOrd="3" destOrd="0" presId="urn:microsoft.com/office/officeart/2005/8/layout/default"/>
    <dgm:cxn modelId="{33AA3711-3D1D-4DAF-8264-B7C29F44719D}" type="presParOf" srcId="{EDC57F41-98B8-4FCB-B7F8-E7D5552FDCD2}" destId="{F6486C44-8DAB-453E-B9D8-B7DDF06BAB93}" srcOrd="4" destOrd="0" presId="urn:microsoft.com/office/officeart/2005/8/layout/default"/>
    <dgm:cxn modelId="{99E98783-DC69-4A50-BB61-63A78B646AB2}" type="presParOf" srcId="{EDC57F41-98B8-4FCB-B7F8-E7D5552FDCD2}" destId="{AB9B7C0C-CA0A-4A27-B6F7-127043A10E17}" srcOrd="5" destOrd="0" presId="urn:microsoft.com/office/officeart/2005/8/layout/default"/>
    <dgm:cxn modelId="{8E831009-9BD0-4278-A1B7-4FC4D913BF8E}" type="presParOf" srcId="{EDC57F41-98B8-4FCB-B7F8-E7D5552FDCD2}" destId="{68D2134A-227B-4ABA-AA80-34A8E80E14DA}" srcOrd="6" destOrd="0" presId="urn:microsoft.com/office/officeart/2005/8/layout/default"/>
  </dgm:cxnLst>
  <dgm:bg/>
  <dgm:whole>
    <a:ln w="31750">
      <a:solidFill>
        <a:srgbClr val="00B0F0"/>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E1247E-6A92-4EB1-9F2B-55D27D4A4FA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vi-VN"/>
        </a:p>
      </dgm:t>
    </dgm:pt>
    <dgm:pt modelId="{20AEBBD9-C238-4DC5-BFA4-F32EB318825D}">
      <dgm:prSet phldrT="[Text]"/>
      <dgm:spPr>
        <a:blipFill rotWithShape="0">
          <a:blip xmlns:r="http://schemas.openxmlformats.org/officeDocument/2006/relationships" r:embed="rId1"/>
          <a:stretch>
            <a:fillRect/>
          </a:stretch>
        </a:blipFill>
      </dgm:spPr>
      <dgm:t>
        <a:bodyPr/>
        <a:lstStyle/>
        <a:p>
          <a:r>
            <a:rPr lang="en-US" dirty="0"/>
            <a:t> </a:t>
          </a:r>
          <a:endParaRPr lang="vi-VN" dirty="0"/>
        </a:p>
      </dgm:t>
    </dgm:pt>
    <dgm:pt modelId="{8FD55F73-F1C9-4C60-8AFF-096AEFF57289}" type="parTrans" cxnId="{2A62134B-C8AB-429B-8E70-A077E5A7F984}">
      <dgm:prSet/>
      <dgm:spPr/>
      <dgm:t>
        <a:bodyPr/>
        <a:lstStyle/>
        <a:p>
          <a:endParaRPr lang="vi-VN"/>
        </a:p>
      </dgm:t>
    </dgm:pt>
    <dgm:pt modelId="{CA5D1ED5-65DA-4D87-8E34-715733C9EE1C}" type="sibTrans" cxnId="{2A62134B-C8AB-429B-8E70-A077E5A7F984}">
      <dgm:prSet/>
      <dgm:spPr/>
      <dgm:t>
        <a:bodyPr/>
        <a:lstStyle/>
        <a:p>
          <a:endParaRPr lang="vi-VN"/>
        </a:p>
      </dgm:t>
    </dgm:pt>
    <dgm:pt modelId="{1FD17263-EE6F-47C0-A870-8A351FFF3F00}">
      <dgm:prSet phldrT="[Text]"/>
      <dgm:spPr>
        <a:blipFill rotWithShape="0">
          <a:blip xmlns:r="http://schemas.openxmlformats.org/officeDocument/2006/relationships" r:embed="rId2"/>
          <a:stretch>
            <a:fillRect/>
          </a:stretch>
        </a:blipFill>
      </dgm:spPr>
      <dgm:t>
        <a:bodyPr/>
        <a:lstStyle/>
        <a:p>
          <a:r>
            <a:rPr lang="en-US" dirty="0"/>
            <a:t> </a:t>
          </a:r>
          <a:endParaRPr lang="vi-VN" dirty="0"/>
        </a:p>
      </dgm:t>
    </dgm:pt>
    <dgm:pt modelId="{D5EDA3B6-7B91-41E7-909D-FD0E8AE7F0D0}" type="parTrans" cxnId="{8C4CAEF9-FFEC-4215-B1BC-A7006C65BDCD}">
      <dgm:prSet/>
      <dgm:spPr/>
      <dgm:t>
        <a:bodyPr/>
        <a:lstStyle/>
        <a:p>
          <a:endParaRPr lang="vi-VN"/>
        </a:p>
      </dgm:t>
    </dgm:pt>
    <dgm:pt modelId="{1A9A0BB9-0A00-4A73-A915-D0163DA3374A}" type="sibTrans" cxnId="{8C4CAEF9-FFEC-4215-B1BC-A7006C65BDCD}">
      <dgm:prSet/>
      <dgm:spPr/>
      <dgm:t>
        <a:bodyPr/>
        <a:lstStyle/>
        <a:p>
          <a:endParaRPr lang="vi-VN"/>
        </a:p>
      </dgm:t>
    </dgm:pt>
    <dgm:pt modelId="{68F90596-92BE-4E78-B074-C6E732A4C7D3}">
      <dgm:prSet phldrT="[Text]"/>
      <dgm:spPr>
        <a:blipFill rotWithShape="0">
          <a:blip xmlns:r="http://schemas.openxmlformats.org/officeDocument/2006/relationships" r:embed="rId3"/>
          <a:stretch>
            <a:fillRect/>
          </a:stretch>
        </a:blipFill>
      </dgm:spPr>
      <dgm:t>
        <a:bodyPr/>
        <a:lstStyle/>
        <a:p>
          <a:endParaRPr lang="vi-VN" dirty="0"/>
        </a:p>
      </dgm:t>
    </dgm:pt>
    <dgm:pt modelId="{C61F9FA1-0F9D-446A-9B66-44617902B9FF}" type="parTrans" cxnId="{219FB09D-8565-4859-8FE2-9607C3D3C4AF}">
      <dgm:prSet/>
      <dgm:spPr/>
      <dgm:t>
        <a:bodyPr/>
        <a:lstStyle/>
        <a:p>
          <a:endParaRPr lang="vi-VN"/>
        </a:p>
      </dgm:t>
    </dgm:pt>
    <dgm:pt modelId="{AE774453-4B9E-4C16-9135-D2E3CCAD3C99}" type="sibTrans" cxnId="{219FB09D-8565-4859-8FE2-9607C3D3C4AF}">
      <dgm:prSet/>
      <dgm:spPr/>
      <dgm:t>
        <a:bodyPr/>
        <a:lstStyle/>
        <a:p>
          <a:endParaRPr lang="vi-VN"/>
        </a:p>
      </dgm:t>
    </dgm:pt>
    <dgm:pt modelId="{A3F36BAA-7187-4F81-AA71-9A313FA2F518}">
      <dgm:prSet phldrT="[Text]"/>
      <dgm:spPr>
        <a:gradFill flip="none" rotWithShape="1">
          <a:gsLst>
            <a:gs pos="80000">
              <a:schemeClr val="accent1">
                <a:hueOff val="0"/>
                <a:satOff val="0"/>
                <a:lumOff val="0"/>
                <a:shade val="93000"/>
                <a:satMod val="130000"/>
                <a:alpha val="42000"/>
              </a:schemeClr>
            </a:gs>
            <a:gs pos="100000">
              <a:schemeClr val="accent1">
                <a:hueOff val="0"/>
                <a:satOff val="0"/>
                <a:shade val="94000"/>
                <a:satMod val="135000"/>
                <a:alpha val="36000"/>
                <a:lumMod val="55000"/>
                <a:lumOff val="45000"/>
              </a:schemeClr>
            </a:gs>
          </a:gsLst>
          <a:lin ang="2700000" scaled="1"/>
          <a:tileRect/>
        </a:gradFill>
      </dgm:spPr>
      <dgm:t>
        <a:bodyPr/>
        <a:lstStyle/>
        <a:p>
          <a:r>
            <a:rPr lang="en-US" dirty="0"/>
            <a:t> . . .</a:t>
          </a:r>
          <a:endParaRPr lang="vi-VN" dirty="0"/>
        </a:p>
      </dgm:t>
    </dgm:pt>
    <dgm:pt modelId="{F7041CB7-3619-4193-AFBC-2F02B9A7C5B6}" type="sibTrans" cxnId="{2925165C-B0D8-4650-A362-7347F700FABF}">
      <dgm:prSet/>
      <dgm:spPr/>
      <dgm:t>
        <a:bodyPr/>
        <a:lstStyle/>
        <a:p>
          <a:endParaRPr lang="vi-VN"/>
        </a:p>
      </dgm:t>
    </dgm:pt>
    <dgm:pt modelId="{D915C98C-1D9A-4F23-9B4B-9E17713E6626}" type="parTrans" cxnId="{2925165C-B0D8-4650-A362-7347F700FABF}">
      <dgm:prSet/>
      <dgm:spPr/>
      <dgm:t>
        <a:bodyPr/>
        <a:lstStyle/>
        <a:p>
          <a:endParaRPr lang="vi-VN"/>
        </a:p>
      </dgm:t>
    </dgm:pt>
    <dgm:pt modelId="{FA93B3EF-A8C6-4392-A470-8850FDAD9243}" type="pres">
      <dgm:prSet presAssocID="{14E1247E-6A92-4EB1-9F2B-55D27D4A4FA7}" presName="diagram" presStyleCnt="0">
        <dgm:presLayoutVars>
          <dgm:dir/>
          <dgm:resizeHandles val="exact"/>
        </dgm:presLayoutVars>
      </dgm:prSet>
      <dgm:spPr/>
    </dgm:pt>
    <dgm:pt modelId="{4CFB6AD0-9094-4A16-A8A9-AD39BCCA9031}" type="pres">
      <dgm:prSet presAssocID="{20AEBBD9-C238-4DC5-BFA4-F32EB318825D}" presName="node" presStyleLbl="node1" presStyleIdx="0" presStyleCnt="4" custScaleY="158646">
        <dgm:presLayoutVars>
          <dgm:bulletEnabled val="1"/>
        </dgm:presLayoutVars>
      </dgm:prSet>
      <dgm:spPr/>
    </dgm:pt>
    <dgm:pt modelId="{3B684050-613F-4533-94C4-F76E4A62924E}" type="pres">
      <dgm:prSet presAssocID="{CA5D1ED5-65DA-4D87-8E34-715733C9EE1C}" presName="sibTrans" presStyleCnt="0"/>
      <dgm:spPr/>
    </dgm:pt>
    <dgm:pt modelId="{AED7E994-FD6A-425F-BA52-EAF730B4355B}" type="pres">
      <dgm:prSet presAssocID="{1FD17263-EE6F-47C0-A870-8A351FFF3F00}" presName="node" presStyleLbl="node1" presStyleIdx="1" presStyleCnt="4" custScaleY="168259" custLinFactNeighborX="-35705" custLinFactNeighborY="-22685">
        <dgm:presLayoutVars>
          <dgm:bulletEnabled val="1"/>
        </dgm:presLayoutVars>
      </dgm:prSet>
      <dgm:spPr/>
    </dgm:pt>
    <dgm:pt modelId="{C78D1B6D-2185-4526-97DF-1A724840E200}" type="pres">
      <dgm:prSet presAssocID="{1A9A0BB9-0A00-4A73-A915-D0163DA3374A}" presName="sibTrans" presStyleCnt="0"/>
      <dgm:spPr/>
    </dgm:pt>
    <dgm:pt modelId="{13717599-231C-4BB4-9B8D-82200B075502}" type="pres">
      <dgm:prSet presAssocID="{68F90596-92BE-4E78-B074-C6E732A4C7D3}" presName="node" presStyleLbl="node1" presStyleIdx="2" presStyleCnt="4" custScaleY="244087">
        <dgm:presLayoutVars>
          <dgm:bulletEnabled val="1"/>
        </dgm:presLayoutVars>
      </dgm:prSet>
      <dgm:spPr/>
    </dgm:pt>
    <dgm:pt modelId="{1651ECD5-5619-4287-90C5-00C3E6D9445C}" type="pres">
      <dgm:prSet presAssocID="{AE774453-4B9E-4C16-9135-D2E3CCAD3C99}" presName="sibTrans" presStyleCnt="0"/>
      <dgm:spPr/>
    </dgm:pt>
    <dgm:pt modelId="{46A7AD87-0A32-4DCE-83A9-D5166A3800EC}" type="pres">
      <dgm:prSet presAssocID="{A3F36BAA-7187-4F81-AA71-9A313FA2F518}" presName="node" presStyleLbl="node1" presStyleIdx="3" presStyleCnt="4" custScaleY="84111">
        <dgm:presLayoutVars>
          <dgm:bulletEnabled val="1"/>
        </dgm:presLayoutVars>
      </dgm:prSet>
      <dgm:spPr/>
    </dgm:pt>
  </dgm:ptLst>
  <dgm:cxnLst>
    <dgm:cxn modelId="{AEED3D2A-0A3C-4EDF-9A76-DADF8E89401C}" type="presOf" srcId="{68F90596-92BE-4E78-B074-C6E732A4C7D3}" destId="{13717599-231C-4BB4-9B8D-82200B075502}" srcOrd="0" destOrd="0" presId="urn:microsoft.com/office/officeart/2005/8/layout/default"/>
    <dgm:cxn modelId="{3145BF3A-11F3-41BC-A897-5654CEA42CED}" type="presOf" srcId="{20AEBBD9-C238-4DC5-BFA4-F32EB318825D}" destId="{4CFB6AD0-9094-4A16-A8A9-AD39BCCA9031}" srcOrd="0" destOrd="0" presId="urn:microsoft.com/office/officeart/2005/8/layout/default"/>
    <dgm:cxn modelId="{2925165C-B0D8-4650-A362-7347F700FABF}" srcId="{14E1247E-6A92-4EB1-9F2B-55D27D4A4FA7}" destId="{A3F36BAA-7187-4F81-AA71-9A313FA2F518}" srcOrd="3" destOrd="0" parTransId="{D915C98C-1D9A-4F23-9B4B-9E17713E6626}" sibTransId="{F7041CB7-3619-4193-AFBC-2F02B9A7C5B6}"/>
    <dgm:cxn modelId="{8B4DBA43-D84F-48DF-9C88-3F3BEB457B6E}" type="presOf" srcId="{1FD17263-EE6F-47C0-A870-8A351FFF3F00}" destId="{AED7E994-FD6A-425F-BA52-EAF730B4355B}" srcOrd="0" destOrd="0" presId="urn:microsoft.com/office/officeart/2005/8/layout/default"/>
    <dgm:cxn modelId="{2A62134B-C8AB-429B-8E70-A077E5A7F984}" srcId="{14E1247E-6A92-4EB1-9F2B-55D27D4A4FA7}" destId="{20AEBBD9-C238-4DC5-BFA4-F32EB318825D}" srcOrd="0" destOrd="0" parTransId="{8FD55F73-F1C9-4C60-8AFF-096AEFF57289}" sibTransId="{CA5D1ED5-65DA-4D87-8E34-715733C9EE1C}"/>
    <dgm:cxn modelId="{7C56F857-4DE9-4736-A6B4-4C1C22153146}" type="presOf" srcId="{14E1247E-6A92-4EB1-9F2B-55D27D4A4FA7}" destId="{FA93B3EF-A8C6-4392-A470-8850FDAD9243}" srcOrd="0" destOrd="0" presId="urn:microsoft.com/office/officeart/2005/8/layout/default"/>
    <dgm:cxn modelId="{69E9DD59-177B-4A88-8B93-801DB9D208B5}" type="presOf" srcId="{A3F36BAA-7187-4F81-AA71-9A313FA2F518}" destId="{46A7AD87-0A32-4DCE-83A9-D5166A3800EC}" srcOrd="0" destOrd="0" presId="urn:microsoft.com/office/officeart/2005/8/layout/default"/>
    <dgm:cxn modelId="{219FB09D-8565-4859-8FE2-9607C3D3C4AF}" srcId="{14E1247E-6A92-4EB1-9F2B-55D27D4A4FA7}" destId="{68F90596-92BE-4E78-B074-C6E732A4C7D3}" srcOrd="2" destOrd="0" parTransId="{C61F9FA1-0F9D-446A-9B66-44617902B9FF}" sibTransId="{AE774453-4B9E-4C16-9135-D2E3CCAD3C99}"/>
    <dgm:cxn modelId="{8C4CAEF9-FFEC-4215-B1BC-A7006C65BDCD}" srcId="{14E1247E-6A92-4EB1-9F2B-55D27D4A4FA7}" destId="{1FD17263-EE6F-47C0-A870-8A351FFF3F00}" srcOrd="1" destOrd="0" parTransId="{D5EDA3B6-7B91-41E7-909D-FD0E8AE7F0D0}" sibTransId="{1A9A0BB9-0A00-4A73-A915-D0163DA3374A}"/>
    <dgm:cxn modelId="{55CC286E-020C-4489-851C-FF55F32AF99A}" type="presParOf" srcId="{FA93B3EF-A8C6-4392-A470-8850FDAD9243}" destId="{4CFB6AD0-9094-4A16-A8A9-AD39BCCA9031}" srcOrd="0" destOrd="0" presId="urn:microsoft.com/office/officeart/2005/8/layout/default"/>
    <dgm:cxn modelId="{FB06F184-5776-4BA7-B015-72689C27F9E3}" type="presParOf" srcId="{FA93B3EF-A8C6-4392-A470-8850FDAD9243}" destId="{3B684050-613F-4533-94C4-F76E4A62924E}" srcOrd="1" destOrd="0" presId="urn:microsoft.com/office/officeart/2005/8/layout/default"/>
    <dgm:cxn modelId="{195E5DA9-9024-4E51-8470-BF46CD0A3981}" type="presParOf" srcId="{FA93B3EF-A8C6-4392-A470-8850FDAD9243}" destId="{AED7E994-FD6A-425F-BA52-EAF730B4355B}" srcOrd="2" destOrd="0" presId="urn:microsoft.com/office/officeart/2005/8/layout/default"/>
    <dgm:cxn modelId="{4809741B-6FFA-42AF-87DF-C64C6E79DC07}" type="presParOf" srcId="{FA93B3EF-A8C6-4392-A470-8850FDAD9243}" destId="{C78D1B6D-2185-4526-97DF-1A724840E200}" srcOrd="3" destOrd="0" presId="urn:microsoft.com/office/officeart/2005/8/layout/default"/>
    <dgm:cxn modelId="{08F7C8B3-D973-4900-A578-410B7B3AFCFC}" type="presParOf" srcId="{FA93B3EF-A8C6-4392-A470-8850FDAD9243}" destId="{13717599-231C-4BB4-9B8D-82200B075502}" srcOrd="4" destOrd="0" presId="urn:microsoft.com/office/officeart/2005/8/layout/default"/>
    <dgm:cxn modelId="{8265F329-3B97-4190-8B21-4AB8D8E931EB}" type="presParOf" srcId="{FA93B3EF-A8C6-4392-A470-8850FDAD9243}" destId="{1651ECD5-5619-4287-90C5-00C3E6D9445C}" srcOrd="5" destOrd="0" presId="urn:microsoft.com/office/officeart/2005/8/layout/default"/>
    <dgm:cxn modelId="{56EDA932-40C3-4B9A-B8E1-50705DE4D3BB}" type="presParOf" srcId="{FA93B3EF-A8C6-4392-A470-8850FDAD9243}" destId="{46A7AD87-0A32-4DCE-83A9-D5166A3800EC}" srcOrd="6" destOrd="0" presId="urn:microsoft.com/office/officeart/2005/8/layout/defaul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8E093-C94D-4768-87AA-97974D58396F}">
      <dsp:nvSpPr>
        <dsp:cNvPr id="0" name=""/>
        <dsp:cNvSpPr/>
      </dsp:nvSpPr>
      <dsp:spPr>
        <a:xfrm>
          <a:off x="0" y="120778"/>
          <a:ext cx="3067460" cy="575148"/>
        </a:xfrm>
        <a:prstGeom prst="rect">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JavaScript</a:t>
          </a:r>
          <a:endParaRPr lang="vi-VN" sz="1600" kern="1200" dirty="0"/>
        </a:p>
      </dsp:txBody>
      <dsp:txXfrm>
        <a:off x="0" y="120778"/>
        <a:ext cx="3067460" cy="575148"/>
      </dsp:txXfrm>
    </dsp:sp>
    <dsp:sp modelId="{990076B9-4F40-404D-9F51-389FB2895FAA}">
      <dsp:nvSpPr>
        <dsp:cNvPr id="0" name=""/>
        <dsp:cNvSpPr/>
      </dsp:nvSpPr>
      <dsp:spPr>
        <a:xfrm>
          <a:off x="0" y="791786"/>
          <a:ext cx="958581" cy="575148"/>
        </a:xfrm>
        <a:prstGeom prst="rect">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ECMA Script</a:t>
          </a:r>
          <a:endParaRPr lang="vi-VN" sz="1600" kern="1200" dirty="0"/>
        </a:p>
      </dsp:txBody>
      <dsp:txXfrm>
        <a:off x="0" y="791786"/>
        <a:ext cx="958581" cy="575148"/>
      </dsp:txXfrm>
    </dsp:sp>
    <dsp:sp modelId="{F6486C44-8DAB-453E-B9D8-B7DDF06BAB93}">
      <dsp:nvSpPr>
        <dsp:cNvPr id="0" name=""/>
        <dsp:cNvSpPr/>
      </dsp:nvSpPr>
      <dsp:spPr>
        <a:xfrm>
          <a:off x="1054439" y="791786"/>
          <a:ext cx="958581" cy="575148"/>
        </a:xfrm>
        <a:prstGeom prst="rect">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DOM</a:t>
          </a:r>
          <a:endParaRPr lang="vi-VN" sz="1600" kern="1200" dirty="0"/>
        </a:p>
      </dsp:txBody>
      <dsp:txXfrm>
        <a:off x="1054439" y="791786"/>
        <a:ext cx="958581" cy="575148"/>
      </dsp:txXfrm>
    </dsp:sp>
    <dsp:sp modelId="{68D2134A-227B-4ABA-AA80-34A8E80E14DA}">
      <dsp:nvSpPr>
        <dsp:cNvPr id="0" name=""/>
        <dsp:cNvSpPr/>
      </dsp:nvSpPr>
      <dsp:spPr>
        <a:xfrm>
          <a:off x="2108879" y="791786"/>
          <a:ext cx="958581" cy="575148"/>
        </a:xfrm>
        <a:prstGeom prst="rect">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BOM</a:t>
          </a:r>
          <a:endParaRPr lang="vi-VN" sz="1600" kern="1200" dirty="0"/>
        </a:p>
      </dsp:txBody>
      <dsp:txXfrm>
        <a:off x="2108879" y="791786"/>
        <a:ext cx="958581" cy="5751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B6AD0-9094-4A16-A8A9-AD39BCCA9031}">
      <dsp:nvSpPr>
        <dsp:cNvPr id="0" name=""/>
        <dsp:cNvSpPr/>
      </dsp:nvSpPr>
      <dsp:spPr>
        <a:xfrm>
          <a:off x="0" y="167364"/>
          <a:ext cx="661746" cy="629900"/>
        </a:xfrm>
        <a:prstGeom prst="rect">
          <a:avLst/>
        </a:prstGeom>
        <a:blipFill rotWithShape="0">
          <a:blip xmlns:r="http://schemas.openxmlformats.org/officeDocument/2006/relationships" r:embed="rId1"/>
          <a:stretch>
            <a:fillRect/>
          </a:stretch>
        </a:blip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 </a:t>
          </a:r>
          <a:endParaRPr lang="vi-VN" sz="1600" kern="1200" dirty="0"/>
        </a:p>
      </dsp:txBody>
      <dsp:txXfrm>
        <a:off x="0" y="167364"/>
        <a:ext cx="661746" cy="629900"/>
      </dsp:txXfrm>
    </dsp:sp>
    <dsp:sp modelId="{AED7E994-FD6A-425F-BA52-EAF730B4355B}">
      <dsp:nvSpPr>
        <dsp:cNvPr id="0" name=""/>
        <dsp:cNvSpPr/>
      </dsp:nvSpPr>
      <dsp:spPr>
        <a:xfrm>
          <a:off x="0" y="773368"/>
          <a:ext cx="661746" cy="668068"/>
        </a:xfrm>
        <a:prstGeom prst="rect">
          <a:avLst/>
        </a:prstGeom>
        <a:blipFill rotWithShape="0">
          <a:blip xmlns:r="http://schemas.openxmlformats.org/officeDocument/2006/relationships" r:embed="rId2"/>
          <a:stretch>
            <a:fillRect/>
          </a:stretch>
        </a:blip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 </a:t>
          </a:r>
          <a:endParaRPr lang="vi-VN" sz="1600" kern="1200" dirty="0"/>
        </a:p>
      </dsp:txBody>
      <dsp:txXfrm>
        <a:off x="0" y="773368"/>
        <a:ext cx="661746" cy="668068"/>
      </dsp:txXfrm>
    </dsp:sp>
    <dsp:sp modelId="{13717599-231C-4BB4-9B8D-82200B075502}">
      <dsp:nvSpPr>
        <dsp:cNvPr id="0" name=""/>
        <dsp:cNvSpPr/>
      </dsp:nvSpPr>
      <dsp:spPr>
        <a:xfrm>
          <a:off x="0" y="1597681"/>
          <a:ext cx="661746" cy="969141"/>
        </a:xfrm>
        <a:prstGeom prst="rect">
          <a:avLst/>
        </a:prstGeom>
        <a:blipFill rotWithShape="0">
          <a:blip xmlns:r="http://schemas.openxmlformats.org/officeDocument/2006/relationships" r:embed="rId3"/>
          <a:stretch>
            <a:fillRect/>
          </a:stretch>
        </a:blip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vi-VN" sz="1600" kern="1200" dirty="0"/>
        </a:p>
      </dsp:txBody>
      <dsp:txXfrm>
        <a:off x="0" y="1597681"/>
        <a:ext cx="661746" cy="969141"/>
      </dsp:txXfrm>
    </dsp:sp>
    <dsp:sp modelId="{46A7AD87-0A32-4DCE-83A9-D5166A3800EC}">
      <dsp:nvSpPr>
        <dsp:cNvPr id="0" name=""/>
        <dsp:cNvSpPr/>
      </dsp:nvSpPr>
      <dsp:spPr>
        <a:xfrm>
          <a:off x="0" y="2632998"/>
          <a:ext cx="661746" cy="333960"/>
        </a:xfrm>
        <a:prstGeom prst="rect">
          <a:avLst/>
        </a:prstGeom>
        <a:gradFill flip="none" rotWithShape="1">
          <a:gsLst>
            <a:gs pos="80000">
              <a:schemeClr val="accent1">
                <a:hueOff val="0"/>
                <a:satOff val="0"/>
                <a:lumOff val="0"/>
                <a:shade val="93000"/>
                <a:satMod val="130000"/>
                <a:alpha val="42000"/>
              </a:schemeClr>
            </a:gs>
            <a:gs pos="100000">
              <a:schemeClr val="accent1">
                <a:hueOff val="0"/>
                <a:satOff val="0"/>
                <a:shade val="94000"/>
                <a:satMod val="135000"/>
                <a:alpha val="36000"/>
                <a:lumMod val="55000"/>
                <a:lumOff val="45000"/>
              </a:schemeClr>
            </a:gs>
          </a:gsLst>
          <a:lin ang="2700000" scaled="1"/>
          <a:tileRect/>
        </a:gra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 . . .</a:t>
          </a:r>
          <a:endParaRPr lang="vi-VN" sz="1600" kern="1200" dirty="0"/>
        </a:p>
      </dsp:txBody>
      <dsp:txXfrm>
        <a:off x="0" y="2632998"/>
        <a:ext cx="661746" cy="33396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6098B4-A103-447D-8D8A-836F11C258A9}" type="datetimeFigureOut">
              <a:rPr lang="en-US" smtClean="0"/>
              <a:pPr/>
              <a:t>10/21/2018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E151B1-8A20-4E4C-A101-61B611C7C3E0}" type="slidenum">
              <a:rPr lang="en-US" smtClean="0"/>
              <a:pPr/>
              <a:t>‹#›</a:t>
            </a:fld>
            <a:endParaRPr lang="en-US"/>
          </a:p>
        </p:txBody>
      </p:sp>
    </p:spTree>
    <p:extLst>
      <p:ext uri="{BB962C8B-B14F-4D97-AF65-F5344CB8AC3E}">
        <p14:creationId xmlns:p14="http://schemas.microsoft.com/office/powerpoint/2010/main" val="358077849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64FAA7-1903-4401-AA4E-62DB1CDFADCC}" type="datetimeFigureOut">
              <a:rPr lang="en-US" smtClean="0"/>
              <a:pPr/>
              <a:t>10/21/2018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C1AF64-E24C-4ABD-8FF7-320F858B9B01}" type="slidenum">
              <a:rPr lang="en-US" smtClean="0"/>
              <a:pPr/>
              <a:t>‹#›</a:t>
            </a:fld>
            <a:endParaRPr lang="en-US"/>
          </a:p>
        </p:txBody>
      </p:sp>
    </p:spTree>
    <p:extLst>
      <p:ext uri="{BB962C8B-B14F-4D97-AF65-F5344CB8AC3E}">
        <p14:creationId xmlns:p14="http://schemas.microsoft.com/office/powerpoint/2010/main" val="83816924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Array"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rc.sencha.io/http:/www.myapp.com/myimg.jpg" TargetMode="External"/><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1</a:t>
            </a:fld>
            <a:endParaRPr lang="en-US"/>
          </a:p>
        </p:txBody>
      </p:sp>
      <p:sp>
        <p:nvSpPr>
          <p:cNvPr id="5" name="Date Placeholder 4"/>
          <p:cNvSpPr>
            <a:spLocks noGrp="1"/>
          </p:cNvSpPr>
          <p:nvPr>
            <p:ph type="dt" idx="11"/>
          </p:nvPr>
        </p:nvSpPr>
        <p:spPr/>
        <p:txBody>
          <a:bodyPr/>
          <a:lstStyle/>
          <a:p>
            <a:fld id="{E20ED65E-7A38-4378-98A9-33B7623E8687}" type="datetime1">
              <a:rPr lang="en-US" smtClean="0"/>
              <a:pPr/>
              <a:t>10/21/2018</a:t>
            </a:fld>
            <a:endParaRPr lang="en-US"/>
          </a:p>
        </p:txBody>
      </p:sp>
    </p:spTree>
    <p:extLst>
      <p:ext uri="{BB962C8B-B14F-4D97-AF65-F5344CB8AC3E}">
        <p14:creationId xmlns:p14="http://schemas.microsoft.com/office/powerpoint/2010/main" val="4182102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Because JavaScript is case-sensitive, null is not the same as Null, NULL, or any other variant.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p>
          <a:p>
            <a:r>
              <a:rPr lang="en-US" sz="1200" b="0" i="0" kern="1200" dirty="0">
                <a:solidFill>
                  <a:schemeClr val="tx1"/>
                </a:solidFill>
                <a:latin typeface="+mn-lt"/>
                <a:ea typeface="+mn-ea"/>
                <a:cs typeface="+mn-cs"/>
              </a:rPr>
              <a:t>person = undefined;          // Value is undefined, type is undefined</a:t>
            </a:r>
          </a:p>
          <a:p>
            <a:r>
              <a:rPr lang="en-US" sz="1200" b="0" i="0" kern="1200" dirty="0">
                <a:solidFill>
                  <a:schemeClr val="tx1"/>
                </a:solidFill>
                <a:latin typeface="+mn-lt"/>
                <a:ea typeface="+mn-ea"/>
                <a:cs typeface="+mn-cs"/>
              </a:rPr>
              <a:t>var person = null;             // Value is null, but type is still an object</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How can you check for array when it returns </a:t>
            </a:r>
            <a:r>
              <a:rPr lang="en-US" sz="1200" b="0" i="0" kern="1200" dirty="0" err="1">
                <a:solidFill>
                  <a:schemeClr val="tx1"/>
                </a:solidFill>
                <a:latin typeface="+mn-lt"/>
                <a:ea typeface="+mn-ea"/>
                <a:cs typeface="+mn-cs"/>
              </a:rPr>
              <a:t>typeof</a:t>
            </a:r>
            <a:r>
              <a:rPr lang="en-US" sz="1200" b="0" i="0" kern="1200" dirty="0">
                <a:solidFill>
                  <a:schemeClr val="tx1"/>
                </a:solidFill>
                <a:latin typeface="+mn-lt"/>
                <a:ea typeface="+mn-ea"/>
                <a:cs typeface="+mn-cs"/>
              </a:rPr>
              <a:t> as object?</a:t>
            </a:r>
            <a:endParaRPr lang="en-US" dirty="0"/>
          </a:p>
        </p:txBody>
      </p:sp>
      <p:sp>
        <p:nvSpPr>
          <p:cNvPr id="4" name="Date Placeholder 3"/>
          <p:cNvSpPr>
            <a:spLocks noGrp="1"/>
          </p:cNvSpPr>
          <p:nvPr>
            <p:ph type="dt" idx="10"/>
          </p:nvPr>
        </p:nvSpPr>
        <p:spPr/>
        <p:txBody>
          <a:bodyPr/>
          <a:lstStyle/>
          <a:p>
            <a:fld id="{C952D6AA-84E8-4E70-A777-2E52580261BD}"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20</a:t>
            </a:fld>
            <a:endParaRPr lang="en-US"/>
          </a:p>
        </p:txBody>
      </p:sp>
    </p:spTree>
    <p:extLst>
      <p:ext uri="{BB962C8B-B14F-4D97-AF65-F5344CB8AC3E}">
        <p14:creationId xmlns:p14="http://schemas.microsoft.com/office/powerpoint/2010/main" val="3044295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var x = new String();        // Declares x as a String object</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var y = new Number();        // Declares y as a Number object</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var z = new Boolean();       // Declares z as a Boolean object</a:t>
            </a:r>
          </a:p>
          <a:p>
            <a:endParaRPr lang="en-US" sz="1200" b="0" i="0" kern="1200" dirty="0">
              <a:solidFill>
                <a:schemeClr val="tx1"/>
              </a:solidFill>
              <a:latin typeface="+mn-lt"/>
              <a:ea typeface="+mn-ea"/>
              <a:cs typeface="+mn-cs"/>
            </a:endParaRPr>
          </a:p>
          <a:p>
            <a:r>
              <a:rPr lang="en-US" sz="1200" b="1" i="0" kern="1200" dirty="0" err="1">
                <a:solidFill>
                  <a:schemeClr val="tx1"/>
                </a:solidFill>
                <a:effectLst/>
                <a:latin typeface="+mn-lt"/>
                <a:ea typeface="+mn-ea"/>
                <a:cs typeface="+mn-cs"/>
              </a:rPr>
              <a:t>RegExp</a:t>
            </a:r>
            <a:r>
              <a:rPr lang="en-US" sz="1200" b="0" i="0" kern="1200" dirty="0">
                <a:solidFill>
                  <a:schemeClr val="tx1"/>
                </a:solidFill>
                <a:effectLst/>
                <a:latin typeface="+mn-lt"/>
                <a:ea typeface="+mn-ea"/>
                <a:cs typeface="+mn-cs"/>
              </a:rPr>
              <a:t> literals</a:t>
            </a:r>
          </a:p>
          <a:p>
            <a:r>
              <a:rPr lang="en-US" sz="1200" b="0" i="0" kern="1200" dirty="0">
                <a:solidFill>
                  <a:schemeClr val="tx1"/>
                </a:solidFill>
                <a:effectLst/>
                <a:latin typeface="+mn-lt"/>
                <a:ea typeface="+mn-ea"/>
                <a:cs typeface="+mn-cs"/>
              </a:rPr>
              <a:t>A regex literal is a pattern enclosed between slashes. The following is an example of an regex literal.</a:t>
            </a:r>
          </a:p>
          <a:p>
            <a:r>
              <a:rPr lang="en-US" sz="1200" kern="1200" dirty="0">
                <a:solidFill>
                  <a:schemeClr val="tx1"/>
                </a:solidFill>
                <a:effectLst/>
                <a:latin typeface="+mn-lt"/>
                <a:ea typeface="+mn-ea"/>
                <a:cs typeface="+mn-cs"/>
              </a:rPr>
              <a:t>var</a:t>
            </a:r>
            <a:r>
              <a:rPr lang="en-US" dirty="0"/>
              <a:t> re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ab+c</a:t>
            </a:r>
            <a:r>
              <a:rPr lang="en-US" sz="1200" kern="1200" dirty="0">
                <a:solidFill>
                  <a:schemeClr val="tx1"/>
                </a:solidFill>
                <a:effectLst/>
                <a:latin typeface="+mn-lt"/>
                <a:ea typeface="+mn-ea"/>
                <a:cs typeface="+mn-cs"/>
              </a:rPr>
              <a:t>/;</a:t>
            </a:r>
            <a:endParaRPr lang="en-US" dirty="0"/>
          </a:p>
        </p:txBody>
      </p:sp>
      <p:sp>
        <p:nvSpPr>
          <p:cNvPr id="4" name="Date Placeholder 3"/>
          <p:cNvSpPr>
            <a:spLocks noGrp="1"/>
          </p:cNvSpPr>
          <p:nvPr>
            <p:ph type="dt" idx="10"/>
          </p:nvPr>
        </p:nvSpPr>
        <p:spPr/>
        <p:txBody>
          <a:bodyPr/>
          <a:lstStyle/>
          <a:p>
            <a:fld id="{4C4A2ED5-0EE7-4723-8B8C-70F6E3DEC400}"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21</a:t>
            </a:fld>
            <a:endParaRPr lang="en-US"/>
          </a:p>
        </p:txBody>
      </p:sp>
    </p:spTree>
    <p:extLst>
      <p:ext uri="{BB962C8B-B14F-4D97-AF65-F5344CB8AC3E}">
        <p14:creationId xmlns:p14="http://schemas.microsoft.com/office/powerpoint/2010/main" val="1355722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03693BA9-CAB7-4DF1-B9CF-30913306EE1A}"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22</a:t>
            </a:fld>
            <a:endParaRPr lang="en-US"/>
          </a:p>
        </p:txBody>
      </p:sp>
    </p:spTree>
    <p:extLst>
      <p:ext uri="{BB962C8B-B14F-4D97-AF65-F5344CB8AC3E}">
        <p14:creationId xmlns:p14="http://schemas.microsoft.com/office/powerpoint/2010/main" val="3051888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var</a:t>
            </a:r>
            <a:r>
              <a:rPr lang="en-US" dirty="0"/>
              <a:t> </a:t>
            </a:r>
            <a:r>
              <a:rPr lang="en-US" dirty="0" err="1"/>
              <a:t>myObj</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new</a:t>
            </a:r>
            <a:r>
              <a:rPr lang="en-US" dirty="0"/>
              <a:t> </a:t>
            </a:r>
            <a:r>
              <a:rPr lang="en-US" dirty="0">
                <a:effectLst/>
              </a:rPr>
              <a:t>Object</a:t>
            </a:r>
            <a:r>
              <a:rPr lang="en-US" sz="1200" kern="1200" dirty="0">
                <a:solidFill>
                  <a:schemeClr val="tx1"/>
                </a:solidFill>
                <a:effectLst/>
                <a:latin typeface="+mn-lt"/>
                <a:ea typeface="+mn-ea"/>
                <a:cs typeface="+mn-cs"/>
              </a:rPr>
              <a:t>(),</a:t>
            </a:r>
            <a:r>
              <a:rPr lang="en-US" dirty="0"/>
              <a:t> </a:t>
            </a:r>
            <a:r>
              <a:rPr lang="en-US" dirty="0" err="1"/>
              <a:t>str</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myString</a:t>
            </a:r>
            <a:r>
              <a:rPr lang="en-US" sz="1200" kern="1200" dirty="0">
                <a:solidFill>
                  <a:schemeClr val="tx1"/>
                </a:solidFill>
                <a:effectLst/>
                <a:latin typeface="+mn-lt"/>
                <a:ea typeface="+mn-ea"/>
                <a:cs typeface="+mn-cs"/>
              </a:rPr>
              <a:t>',</a:t>
            </a:r>
            <a:r>
              <a:rPr lang="en-US" dirty="0"/>
              <a:t> rand </a:t>
            </a:r>
            <a:r>
              <a:rPr lang="en-US" sz="1200" kern="1200" dirty="0">
                <a:solidFill>
                  <a:schemeClr val="tx1"/>
                </a:solidFill>
                <a:effectLst/>
                <a:latin typeface="+mn-lt"/>
                <a:ea typeface="+mn-ea"/>
                <a:cs typeface="+mn-cs"/>
              </a:rPr>
              <a:t>=</a:t>
            </a:r>
            <a:r>
              <a:rPr lang="en-US" dirty="0"/>
              <a:t> </a:t>
            </a:r>
            <a:r>
              <a:rPr lang="en-US" dirty="0" err="1"/>
              <a:t>Math</a:t>
            </a:r>
            <a:r>
              <a:rPr lang="en-US" sz="1200" kern="1200" dirty="0" err="1">
                <a:solidFill>
                  <a:schemeClr val="tx1"/>
                </a:solidFill>
                <a:effectLst/>
                <a:latin typeface="+mn-lt"/>
                <a:ea typeface="+mn-ea"/>
                <a:cs typeface="+mn-cs"/>
              </a:rPr>
              <a:t>.random</a:t>
            </a:r>
            <a:r>
              <a:rPr lang="en-US" sz="1200" kern="1200" dirty="0">
                <a:solidFill>
                  <a:schemeClr val="tx1"/>
                </a:solidFill>
                <a:effectLst/>
                <a:latin typeface="+mn-lt"/>
                <a:ea typeface="+mn-ea"/>
                <a:cs typeface="+mn-cs"/>
              </a:rPr>
              <a:t>(),</a:t>
            </a:r>
            <a:r>
              <a:rPr lang="en-US" dirty="0"/>
              <a:t> </a:t>
            </a:r>
            <a:r>
              <a:rPr lang="en-US" dirty="0" err="1"/>
              <a:t>obj</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new</a:t>
            </a:r>
            <a:r>
              <a:rPr lang="en-US" dirty="0"/>
              <a:t> </a:t>
            </a:r>
            <a:r>
              <a:rPr lang="en-US" dirty="0">
                <a:effectLst/>
              </a:rPr>
              <a:t>Object</a:t>
            </a:r>
            <a:r>
              <a:rPr lang="en-US" sz="1200" kern="1200" dirty="0">
                <a:solidFill>
                  <a:schemeClr val="tx1"/>
                </a:solidFill>
                <a:effectLst/>
                <a:latin typeface="+mn-lt"/>
                <a:ea typeface="+mn-ea"/>
                <a:cs typeface="+mn-cs"/>
              </a:rPr>
              <a:t>();</a:t>
            </a:r>
            <a:r>
              <a:rPr lang="en-US" dirty="0"/>
              <a:t> </a:t>
            </a:r>
            <a:r>
              <a:rPr lang="en-US" dirty="0" err="1"/>
              <a:t>myObj</a:t>
            </a:r>
            <a:r>
              <a:rPr lang="en-US" sz="1200" kern="1200" dirty="0" err="1">
                <a:solidFill>
                  <a:schemeClr val="tx1"/>
                </a:solidFill>
                <a:effectLst/>
                <a:latin typeface="+mn-lt"/>
                <a:ea typeface="+mn-ea"/>
                <a:cs typeface="+mn-cs"/>
              </a:rPr>
              <a:t>.</a:t>
            </a:r>
            <a:r>
              <a:rPr lang="en-US" dirty="0" err="1"/>
              <a:t>type</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'Dot syntax';</a:t>
            </a:r>
            <a:r>
              <a:rPr lang="en-US" dirty="0"/>
              <a:t> </a:t>
            </a:r>
            <a:r>
              <a:rPr lang="en-US" dirty="0" err="1"/>
              <a:t>myObj</a:t>
            </a:r>
            <a:r>
              <a:rPr lang="en-US" sz="1200" kern="1200" dirty="0">
                <a:solidFill>
                  <a:schemeClr val="tx1"/>
                </a:solidFill>
                <a:effectLst/>
                <a:latin typeface="+mn-lt"/>
                <a:ea typeface="+mn-ea"/>
                <a:cs typeface="+mn-cs"/>
              </a:rPr>
              <a:t>['date created']</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'String with space';</a:t>
            </a:r>
            <a:r>
              <a:rPr lang="en-US" dirty="0"/>
              <a:t> </a:t>
            </a:r>
            <a:r>
              <a:rPr lang="en-US" dirty="0" err="1"/>
              <a:t>myObj</a:t>
            </a:r>
            <a:r>
              <a:rPr lang="en-US" sz="1200" kern="1200" dirty="0">
                <a:solidFill>
                  <a:schemeClr val="tx1"/>
                </a:solidFill>
                <a:effectLst/>
                <a:latin typeface="+mn-lt"/>
                <a:ea typeface="+mn-ea"/>
                <a:cs typeface="+mn-cs"/>
              </a:rPr>
              <a:t>[</a:t>
            </a:r>
            <a:r>
              <a:rPr lang="en-US" dirty="0" err="1"/>
              <a:t>str</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'String value';</a:t>
            </a:r>
            <a:r>
              <a:rPr lang="en-US" dirty="0"/>
              <a:t> </a:t>
            </a:r>
            <a:r>
              <a:rPr lang="en-US" dirty="0" err="1"/>
              <a:t>myObj</a:t>
            </a:r>
            <a:r>
              <a:rPr lang="en-US" sz="1200" kern="1200" dirty="0">
                <a:solidFill>
                  <a:schemeClr val="tx1"/>
                </a:solidFill>
                <a:effectLst/>
                <a:latin typeface="+mn-lt"/>
                <a:ea typeface="+mn-ea"/>
                <a:cs typeface="+mn-cs"/>
              </a:rPr>
              <a:t>[</a:t>
            </a:r>
            <a:r>
              <a:rPr lang="en-US" dirty="0"/>
              <a:t>rand</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'Random Number';</a:t>
            </a:r>
            <a:r>
              <a:rPr lang="en-US" dirty="0"/>
              <a:t> </a:t>
            </a:r>
            <a:r>
              <a:rPr lang="en-US" dirty="0" err="1"/>
              <a:t>myObj</a:t>
            </a:r>
            <a:r>
              <a:rPr lang="en-US" sz="1200" kern="1200" dirty="0">
                <a:solidFill>
                  <a:schemeClr val="tx1"/>
                </a:solidFill>
                <a:effectLst/>
                <a:latin typeface="+mn-lt"/>
                <a:ea typeface="+mn-ea"/>
                <a:cs typeface="+mn-cs"/>
              </a:rPr>
              <a:t>[</a:t>
            </a:r>
            <a:r>
              <a:rPr lang="en-US" dirty="0" err="1"/>
              <a:t>obj</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'Object';</a:t>
            </a:r>
            <a:r>
              <a:rPr lang="en-US" dirty="0"/>
              <a:t> </a:t>
            </a:r>
            <a:r>
              <a:rPr lang="en-US" dirty="0" err="1"/>
              <a:t>myObj</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'Even an empty string';</a:t>
            </a:r>
            <a:r>
              <a:rPr lang="en-US" dirty="0"/>
              <a:t> console</a:t>
            </a:r>
            <a:r>
              <a:rPr lang="en-US" sz="1200" kern="1200" dirty="0">
                <a:solidFill>
                  <a:schemeClr val="tx1"/>
                </a:solidFill>
                <a:effectLst/>
                <a:latin typeface="+mn-lt"/>
                <a:ea typeface="+mn-ea"/>
                <a:cs typeface="+mn-cs"/>
              </a:rPr>
              <a:t>.log(</a:t>
            </a:r>
            <a:r>
              <a:rPr lang="en-US" dirty="0" err="1"/>
              <a:t>myObj</a:t>
            </a:r>
            <a:r>
              <a:rPr lang="en-US" sz="1200" kern="1200" dirty="0">
                <a:solidFill>
                  <a:schemeClr val="tx1"/>
                </a:solidFill>
                <a:effectLst/>
                <a:latin typeface="+mn-lt"/>
                <a:ea typeface="+mn-ea"/>
                <a:cs typeface="+mn-cs"/>
              </a:rPr>
              <a:t>);</a:t>
            </a:r>
            <a:endParaRPr lang="en-US" dirty="0"/>
          </a:p>
        </p:txBody>
      </p:sp>
      <p:sp>
        <p:nvSpPr>
          <p:cNvPr id="4" name="Date Placeholder 3"/>
          <p:cNvSpPr>
            <a:spLocks noGrp="1"/>
          </p:cNvSpPr>
          <p:nvPr>
            <p:ph type="dt" idx="10"/>
          </p:nvPr>
        </p:nvSpPr>
        <p:spPr/>
        <p:txBody>
          <a:bodyPr/>
          <a:lstStyle/>
          <a:p>
            <a:fld id="{300800F6-6318-4A8E-863C-7A20FD8FFEB9}"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23</a:t>
            </a:fld>
            <a:endParaRPr lang="en-US"/>
          </a:p>
        </p:txBody>
      </p:sp>
    </p:spTree>
    <p:extLst>
      <p:ext uri="{BB962C8B-B14F-4D97-AF65-F5344CB8AC3E}">
        <p14:creationId xmlns:p14="http://schemas.microsoft.com/office/powerpoint/2010/main" val="1246087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in used for array or object. (for index in array) or (for key in object)</a:t>
            </a:r>
          </a:p>
          <a:p>
            <a:r>
              <a:rPr lang="en-US" dirty="0"/>
              <a:t>Vs </a:t>
            </a:r>
          </a:p>
          <a:p>
            <a:r>
              <a:rPr lang="en-US" dirty="0"/>
              <a:t>For of used for </a:t>
            </a:r>
            <a:r>
              <a:rPr lang="en-US" dirty="0" err="1"/>
              <a:t>iterable</a:t>
            </a:r>
            <a:r>
              <a:rPr lang="en-US" dirty="0"/>
              <a:t> such as array. (for instance of </a:t>
            </a:r>
            <a:r>
              <a:rPr lang="en-US" dirty="0" err="1"/>
              <a:t>myArray</a:t>
            </a:r>
            <a:r>
              <a:rPr lang="en-US" dirty="0"/>
              <a:t>)</a:t>
            </a:r>
          </a:p>
        </p:txBody>
      </p:sp>
      <p:sp>
        <p:nvSpPr>
          <p:cNvPr id="4" name="Date Placeholder 3"/>
          <p:cNvSpPr>
            <a:spLocks noGrp="1"/>
          </p:cNvSpPr>
          <p:nvPr>
            <p:ph type="dt" idx="10"/>
          </p:nvPr>
        </p:nvSpPr>
        <p:spPr/>
        <p:txBody>
          <a:bodyPr/>
          <a:lstStyle/>
          <a:p>
            <a:fld id="{300800F6-6318-4A8E-863C-7A20FD8FFEB9}"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24</a:t>
            </a:fld>
            <a:endParaRPr lang="en-US"/>
          </a:p>
        </p:txBody>
      </p:sp>
    </p:spTree>
    <p:extLst>
      <p:ext uri="{BB962C8B-B14F-4D97-AF65-F5344CB8AC3E}">
        <p14:creationId xmlns:p14="http://schemas.microsoft.com/office/powerpoint/2010/main" val="3698292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endParaRPr lang="en-US" dirty="0"/>
          </a:p>
        </p:txBody>
      </p:sp>
      <p:sp>
        <p:nvSpPr>
          <p:cNvPr id="4" name="Date Placeholder 3"/>
          <p:cNvSpPr>
            <a:spLocks noGrp="1"/>
          </p:cNvSpPr>
          <p:nvPr>
            <p:ph type="dt" idx="10"/>
          </p:nvPr>
        </p:nvSpPr>
        <p:spPr/>
        <p:txBody>
          <a:bodyPr/>
          <a:lstStyle/>
          <a:p>
            <a:fld id="{300800F6-6318-4A8E-863C-7A20FD8FFEB9}"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25</a:t>
            </a:fld>
            <a:endParaRPr lang="en-US"/>
          </a:p>
        </p:txBody>
      </p:sp>
    </p:spTree>
    <p:extLst>
      <p:ext uri="{BB962C8B-B14F-4D97-AF65-F5344CB8AC3E}">
        <p14:creationId xmlns:p14="http://schemas.microsoft.com/office/powerpoint/2010/main" val="716000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9CCFA6F-503B-42B5-9F2C-ECC3A7F29320}"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26</a:t>
            </a:fld>
            <a:endParaRPr lang="en-US"/>
          </a:p>
        </p:txBody>
      </p:sp>
    </p:spTree>
    <p:extLst>
      <p:ext uri="{BB962C8B-B14F-4D97-AF65-F5344CB8AC3E}">
        <p14:creationId xmlns:p14="http://schemas.microsoft.com/office/powerpoint/2010/main" val="4037732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hlinkClick r:id="rId3"/>
              </a:rPr>
              <a:t>https://developer.mozilla.org/en-US/docs/Web/JavaScript/Reference/Global_Objects/Array</a:t>
            </a:r>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 you remove an element from array? 	Delete vs splice</a:t>
            </a:r>
          </a:p>
          <a:p>
            <a:endParaRPr lang="en-US" dirty="0"/>
          </a:p>
        </p:txBody>
      </p:sp>
      <p:sp>
        <p:nvSpPr>
          <p:cNvPr id="4" name="Date Placeholder 3"/>
          <p:cNvSpPr>
            <a:spLocks noGrp="1"/>
          </p:cNvSpPr>
          <p:nvPr>
            <p:ph type="dt" idx="10"/>
          </p:nvPr>
        </p:nvSpPr>
        <p:spPr/>
        <p:txBody>
          <a:bodyPr/>
          <a:lstStyle/>
          <a:p>
            <a:fld id="{4BA0BBE8-682C-45FC-A790-1AAAD0F99C1B}"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28</a:t>
            </a:fld>
            <a:endParaRPr lang="en-US"/>
          </a:p>
        </p:txBody>
      </p:sp>
    </p:spTree>
    <p:extLst>
      <p:ext uri="{BB962C8B-B14F-4D97-AF65-F5344CB8AC3E}">
        <p14:creationId xmlns:p14="http://schemas.microsoft.com/office/powerpoint/2010/main" val="1391828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B706B1B-1986-4FBE-96ED-2E21077F23F1}"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29</a:t>
            </a:fld>
            <a:endParaRPr lang="en-US"/>
          </a:p>
        </p:txBody>
      </p:sp>
    </p:spTree>
    <p:extLst>
      <p:ext uri="{BB962C8B-B14F-4D97-AF65-F5344CB8AC3E}">
        <p14:creationId xmlns:p14="http://schemas.microsoft.com/office/powerpoint/2010/main" val="3000256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B706B1B-1986-4FBE-96ED-2E21077F23F1}"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30</a:t>
            </a:fld>
            <a:endParaRPr lang="en-US"/>
          </a:p>
        </p:txBody>
      </p:sp>
    </p:spTree>
    <p:extLst>
      <p:ext uri="{BB962C8B-B14F-4D97-AF65-F5344CB8AC3E}">
        <p14:creationId xmlns:p14="http://schemas.microsoft.com/office/powerpoint/2010/main" val="3429876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2D2EDE40-0CD8-491F-A400-4874E4AECCA4}" type="datetime1">
              <a:rPr lang="en-US" smtClean="0"/>
              <a:pPr/>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3</a:t>
            </a:fld>
            <a:endParaRPr lang="en-US"/>
          </a:p>
        </p:txBody>
      </p:sp>
    </p:spTree>
    <p:extLst>
      <p:ext uri="{BB962C8B-B14F-4D97-AF65-F5344CB8AC3E}">
        <p14:creationId xmlns:p14="http://schemas.microsoft.com/office/powerpoint/2010/main" val="20067600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B706B1B-1986-4FBE-96ED-2E21077F23F1}"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31</a:t>
            </a:fld>
            <a:endParaRPr lang="en-US"/>
          </a:p>
        </p:txBody>
      </p:sp>
    </p:spTree>
    <p:extLst>
      <p:ext uri="{BB962C8B-B14F-4D97-AF65-F5344CB8AC3E}">
        <p14:creationId xmlns:p14="http://schemas.microsoft.com/office/powerpoint/2010/main" val="3399138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00800F6-6318-4A8E-863C-7A20FD8FFEB9}"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32</a:t>
            </a:fld>
            <a:endParaRPr lang="en-US"/>
          </a:p>
        </p:txBody>
      </p:sp>
    </p:spTree>
    <p:extLst>
      <p:ext uri="{BB962C8B-B14F-4D97-AF65-F5344CB8AC3E}">
        <p14:creationId xmlns:p14="http://schemas.microsoft.com/office/powerpoint/2010/main" val="2275471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00800F6-6318-4A8E-863C-7A20FD8FFEB9}"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33</a:t>
            </a:fld>
            <a:endParaRPr lang="en-US"/>
          </a:p>
        </p:txBody>
      </p:sp>
    </p:spTree>
    <p:extLst>
      <p:ext uri="{BB962C8B-B14F-4D97-AF65-F5344CB8AC3E}">
        <p14:creationId xmlns:p14="http://schemas.microsoft.com/office/powerpoint/2010/main" val="2054753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6E3E5C3-2910-41AE-8897-FF6F338407E0}"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35</a:t>
            </a:fld>
            <a:endParaRPr lang="en-US"/>
          </a:p>
        </p:txBody>
      </p:sp>
    </p:spTree>
    <p:extLst>
      <p:ext uri="{BB962C8B-B14F-4D97-AF65-F5344CB8AC3E}">
        <p14:creationId xmlns:p14="http://schemas.microsoft.com/office/powerpoint/2010/main" val="2552256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If you add a number to a string, the number will be treated as string, and concatenated.</a:t>
            </a:r>
            <a:endParaRPr lang="en-US" dirty="0"/>
          </a:p>
        </p:txBody>
      </p:sp>
      <p:sp>
        <p:nvSpPr>
          <p:cNvPr id="4" name="Date Placeholder 3"/>
          <p:cNvSpPr>
            <a:spLocks noGrp="1"/>
          </p:cNvSpPr>
          <p:nvPr>
            <p:ph type="dt" idx="10"/>
          </p:nvPr>
        </p:nvSpPr>
        <p:spPr/>
        <p:txBody>
          <a:bodyPr/>
          <a:lstStyle/>
          <a:p>
            <a:fld id="{FF5C3E41-4AA0-46E3-95F2-AD80B1081CEE}"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36</a:t>
            </a:fld>
            <a:endParaRPr lang="en-US"/>
          </a:p>
        </p:txBody>
      </p:sp>
    </p:spTree>
    <p:extLst>
      <p:ext uri="{BB962C8B-B14F-4D97-AF65-F5344CB8AC3E}">
        <p14:creationId xmlns:p14="http://schemas.microsoft.com/office/powerpoint/2010/main" val="3260597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var var1 = 3;</a:t>
            </a:r>
          </a:p>
          <a:p>
            <a:r>
              <a:rPr lang="en-US" dirty="0"/>
              <a:t>3 == var1;</a:t>
            </a:r>
          </a:p>
          <a:p>
            <a:r>
              <a:rPr lang="en-US" dirty="0"/>
              <a:t>3 === var1;</a:t>
            </a:r>
          </a:p>
          <a:p>
            <a:r>
              <a:rPr lang="en-US" dirty="0"/>
              <a:t>var1 !== "3“;</a:t>
            </a:r>
          </a:p>
        </p:txBody>
      </p:sp>
      <p:sp>
        <p:nvSpPr>
          <p:cNvPr id="4" name="Date Placeholder 3"/>
          <p:cNvSpPr>
            <a:spLocks noGrp="1"/>
          </p:cNvSpPr>
          <p:nvPr>
            <p:ph type="dt" idx="10"/>
          </p:nvPr>
        </p:nvSpPr>
        <p:spPr/>
        <p:txBody>
          <a:bodyPr/>
          <a:lstStyle/>
          <a:p>
            <a:fld id="{0A603205-B1DD-4471-AAEC-F5D37BDD65C2}"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37</a:t>
            </a:fld>
            <a:endParaRPr lang="en-US"/>
          </a:p>
        </p:txBody>
      </p:sp>
    </p:spTree>
    <p:extLst>
      <p:ext uri="{BB962C8B-B14F-4D97-AF65-F5344CB8AC3E}">
        <p14:creationId xmlns:p14="http://schemas.microsoft.com/office/powerpoint/2010/main" val="3809795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Date Placeholder 3"/>
          <p:cNvSpPr>
            <a:spLocks noGrp="1"/>
          </p:cNvSpPr>
          <p:nvPr>
            <p:ph type="dt" idx="10"/>
          </p:nvPr>
        </p:nvSpPr>
        <p:spPr/>
        <p:txBody>
          <a:bodyPr/>
          <a:lstStyle/>
          <a:p>
            <a:fld id="{C952D6AA-84E8-4E70-A777-2E52580261BD}"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38</a:t>
            </a:fld>
            <a:endParaRPr lang="en-US"/>
          </a:p>
        </p:txBody>
      </p:sp>
    </p:spTree>
    <p:extLst>
      <p:ext uri="{BB962C8B-B14F-4D97-AF65-F5344CB8AC3E}">
        <p14:creationId xmlns:p14="http://schemas.microsoft.com/office/powerpoint/2010/main" val="1605633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Date Placeholder 3"/>
          <p:cNvSpPr>
            <a:spLocks noGrp="1"/>
          </p:cNvSpPr>
          <p:nvPr>
            <p:ph type="dt" idx="10"/>
          </p:nvPr>
        </p:nvSpPr>
        <p:spPr/>
        <p:txBody>
          <a:bodyPr/>
          <a:lstStyle/>
          <a:p>
            <a:fld id="{C952D6AA-84E8-4E70-A777-2E52580261BD}"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39</a:t>
            </a:fld>
            <a:endParaRPr lang="en-US"/>
          </a:p>
        </p:txBody>
      </p:sp>
    </p:spTree>
    <p:extLst>
      <p:ext uri="{BB962C8B-B14F-4D97-AF65-F5344CB8AC3E}">
        <p14:creationId xmlns:p14="http://schemas.microsoft.com/office/powerpoint/2010/main" val="1555776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A603205-B1DD-4471-AAEC-F5D37BDD65C2}"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40</a:t>
            </a:fld>
            <a:endParaRPr lang="en-US"/>
          </a:p>
        </p:txBody>
      </p:sp>
    </p:spTree>
    <p:extLst>
      <p:ext uri="{BB962C8B-B14F-4D97-AF65-F5344CB8AC3E}">
        <p14:creationId xmlns:p14="http://schemas.microsoft.com/office/powerpoint/2010/main" val="41259445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3A0B340A-0D1E-4DCB-B093-9A1FBF242850}" type="datetime1">
              <a:rPr lang="en-US" smtClean="0"/>
              <a:pPr/>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47</a:t>
            </a:fld>
            <a:endParaRPr lang="en-US"/>
          </a:p>
        </p:txBody>
      </p:sp>
    </p:spTree>
    <p:extLst>
      <p:ext uri="{BB962C8B-B14F-4D97-AF65-F5344CB8AC3E}">
        <p14:creationId xmlns:p14="http://schemas.microsoft.com/office/powerpoint/2010/main" val="1607854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https://www.quackit.com/javascript/examples/</a:t>
            </a:r>
          </a:p>
        </p:txBody>
      </p:sp>
      <p:sp>
        <p:nvSpPr>
          <p:cNvPr id="4" name="Date Placeholder 3"/>
          <p:cNvSpPr>
            <a:spLocks noGrp="1"/>
          </p:cNvSpPr>
          <p:nvPr>
            <p:ph type="dt" idx="10"/>
          </p:nvPr>
        </p:nvSpPr>
        <p:spPr/>
        <p:txBody>
          <a:bodyPr/>
          <a:lstStyle/>
          <a:p>
            <a:fld id="{A75B5A5B-9EF3-4D76-AAAA-B71A956A5163}"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6</a:t>
            </a:fld>
            <a:endParaRPr lang="en-US"/>
          </a:p>
        </p:txBody>
      </p:sp>
    </p:spTree>
    <p:extLst>
      <p:ext uri="{BB962C8B-B14F-4D97-AF65-F5344CB8AC3E}">
        <p14:creationId xmlns:p14="http://schemas.microsoft.com/office/powerpoint/2010/main" val="22619418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5AEEC452-2880-4D84-8B52-1B92AA8D898C}"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48</a:t>
            </a:fld>
            <a:endParaRPr lang="en-US"/>
          </a:p>
        </p:txBody>
      </p:sp>
    </p:spTree>
    <p:extLst>
      <p:ext uri="{BB962C8B-B14F-4D97-AF65-F5344CB8AC3E}">
        <p14:creationId xmlns:p14="http://schemas.microsoft.com/office/powerpoint/2010/main" val="3335061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FAC760E-E55C-43F1-8109-56C49098DC09}"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50</a:t>
            </a:fld>
            <a:endParaRPr lang="en-US"/>
          </a:p>
        </p:txBody>
      </p:sp>
    </p:spTree>
    <p:extLst>
      <p:ext uri="{BB962C8B-B14F-4D97-AF65-F5344CB8AC3E}">
        <p14:creationId xmlns:p14="http://schemas.microsoft.com/office/powerpoint/2010/main" val="1396295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0982B707-FA26-4485-8DBE-1CD1DDA279CE}"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51</a:t>
            </a:fld>
            <a:endParaRPr lang="en-US"/>
          </a:p>
        </p:txBody>
      </p:sp>
    </p:spTree>
    <p:extLst>
      <p:ext uri="{BB962C8B-B14F-4D97-AF65-F5344CB8AC3E}">
        <p14:creationId xmlns:p14="http://schemas.microsoft.com/office/powerpoint/2010/main" val="3505585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1" dirty="0"/>
              <a:t>constructor</a:t>
            </a:r>
            <a:r>
              <a:rPr lang="en-US" altLang="en-US" sz="1200" dirty="0"/>
              <a:t> property</a:t>
            </a:r>
          </a:p>
          <a:p>
            <a:endParaRPr lang="en-US" dirty="0"/>
          </a:p>
        </p:txBody>
      </p:sp>
      <p:sp>
        <p:nvSpPr>
          <p:cNvPr id="4" name="Date Placeholder 3"/>
          <p:cNvSpPr>
            <a:spLocks noGrp="1"/>
          </p:cNvSpPr>
          <p:nvPr>
            <p:ph type="dt" idx="10"/>
          </p:nvPr>
        </p:nvSpPr>
        <p:spPr/>
        <p:txBody>
          <a:bodyPr/>
          <a:lstStyle/>
          <a:p>
            <a:fld id="{0D4F6A0B-8E39-486A-9B75-E1CF3FA3AF3F}"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52</a:t>
            </a:fld>
            <a:endParaRPr lang="en-US"/>
          </a:p>
        </p:txBody>
      </p:sp>
    </p:spTree>
    <p:extLst>
      <p:ext uri="{BB962C8B-B14F-4D97-AF65-F5344CB8AC3E}">
        <p14:creationId xmlns:p14="http://schemas.microsoft.com/office/powerpoint/2010/main" val="12477025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AF2D059-4377-43A1-BC8E-B99195BCEEE4}"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53</a:t>
            </a:fld>
            <a:endParaRPr lang="en-US"/>
          </a:p>
        </p:txBody>
      </p:sp>
    </p:spTree>
    <p:extLst>
      <p:ext uri="{BB962C8B-B14F-4D97-AF65-F5344CB8AC3E}">
        <p14:creationId xmlns:p14="http://schemas.microsoft.com/office/powerpoint/2010/main" val="693321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46A1E145-ACDB-4CC5-B8A5-AEFCEF68B194}"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56</a:t>
            </a:fld>
            <a:endParaRPr lang="en-US"/>
          </a:p>
        </p:txBody>
      </p:sp>
    </p:spTree>
    <p:extLst>
      <p:ext uri="{BB962C8B-B14F-4D97-AF65-F5344CB8AC3E}">
        <p14:creationId xmlns:p14="http://schemas.microsoft.com/office/powerpoint/2010/main" val="455770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58</a:t>
            </a:fld>
            <a:endParaRPr lang="en-US"/>
          </a:p>
        </p:txBody>
      </p:sp>
      <p:sp>
        <p:nvSpPr>
          <p:cNvPr id="5" name="Date Placeholder 4"/>
          <p:cNvSpPr>
            <a:spLocks noGrp="1"/>
          </p:cNvSpPr>
          <p:nvPr>
            <p:ph type="dt" idx="11"/>
          </p:nvPr>
        </p:nvSpPr>
        <p:spPr/>
        <p:txBody>
          <a:bodyPr/>
          <a:lstStyle/>
          <a:p>
            <a:fld id="{B2742BF9-7DBD-4503-977E-8DB817BBF48C}" type="datetime1">
              <a:rPr lang="en-US" smtClean="0"/>
              <a:pPr/>
              <a:t>10/21/2018</a:t>
            </a:fld>
            <a:endParaRPr lang="en-US"/>
          </a:p>
        </p:txBody>
      </p:sp>
    </p:spTree>
    <p:extLst>
      <p:ext uri="{BB962C8B-B14F-4D97-AF65-F5344CB8AC3E}">
        <p14:creationId xmlns:p14="http://schemas.microsoft.com/office/powerpoint/2010/main" val="13689792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59</a:t>
            </a:fld>
            <a:endParaRPr lang="en-US"/>
          </a:p>
        </p:txBody>
      </p:sp>
      <p:sp>
        <p:nvSpPr>
          <p:cNvPr id="5" name="Date Placeholder 4"/>
          <p:cNvSpPr>
            <a:spLocks noGrp="1"/>
          </p:cNvSpPr>
          <p:nvPr>
            <p:ph type="dt" idx="11"/>
          </p:nvPr>
        </p:nvSpPr>
        <p:spPr/>
        <p:txBody>
          <a:bodyPr/>
          <a:lstStyle/>
          <a:p>
            <a:fld id="{49E91EDD-86B7-49CB-B2E7-325EF1DC9E72}" type="datetime1">
              <a:rPr lang="en-US" smtClean="0"/>
              <a:pPr/>
              <a:t>10/21/2018</a:t>
            </a:fld>
            <a:endParaRPr lang="en-US"/>
          </a:p>
        </p:txBody>
      </p:sp>
    </p:spTree>
    <p:extLst>
      <p:ext uri="{BB962C8B-B14F-4D97-AF65-F5344CB8AC3E}">
        <p14:creationId xmlns:p14="http://schemas.microsoft.com/office/powerpoint/2010/main" val="10630718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60</a:t>
            </a:fld>
            <a:endParaRPr lang="en-US"/>
          </a:p>
        </p:txBody>
      </p:sp>
      <p:sp>
        <p:nvSpPr>
          <p:cNvPr id="5" name="Date Placeholder 4"/>
          <p:cNvSpPr>
            <a:spLocks noGrp="1"/>
          </p:cNvSpPr>
          <p:nvPr>
            <p:ph type="dt" idx="11"/>
          </p:nvPr>
        </p:nvSpPr>
        <p:spPr/>
        <p:txBody>
          <a:bodyPr/>
          <a:lstStyle/>
          <a:p>
            <a:fld id="{42FE829A-712E-4F9B-80F2-C4942293628E}" type="datetime1">
              <a:rPr lang="en-US" smtClean="0"/>
              <a:pPr/>
              <a:t>10/21/2018</a:t>
            </a:fld>
            <a:endParaRPr lang="en-US"/>
          </a:p>
        </p:txBody>
      </p:sp>
    </p:spTree>
    <p:extLst>
      <p:ext uri="{BB962C8B-B14F-4D97-AF65-F5344CB8AC3E}">
        <p14:creationId xmlns:p14="http://schemas.microsoft.com/office/powerpoint/2010/main" val="12398650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New slide</a:t>
            </a:r>
          </a:p>
        </p:txBody>
      </p:sp>
      <p:sp>
        <p:nvSpPr>
          <p:cNvPr id="4" name="Slide Number Placeholder 3"/>
          <p:cNvSpPr>
            <a:spLocks noGrp="1"/>
          </p:cNvSpPr>
          <p:nvPr>
            <p:ph type="sldNum" sz="quarter" idx="10"/>
          </p:nvPr>
        </p:nvSpPr>
        <p:spPr/>
        <p:txBody>
          <a:bodyPr/>
          <a:lstStyle/>
          <a:p>
            <a:fld id="{D0C1AF64-E24C-4ABD-8FF7-320F858B9B01}" type="slidenum">
              <a:rPr lang="en-US" smtClean="0"/>
              <a:pPr/>
              <a:t>61</a:t>
            </a:fld>
            <a:endParaRPr lang="en-US"/>
          </a:p>
        </p:txBody>
      </p:sp>
      <p:sp>
        <p:nvSpPr>
          <p:cNvPr id="5" name="Date Placeholder 4"/>
          <p:cNvSpPr>
            <a:spLocks noGrp="1"/>
          </p:cNvSpPr>
          <p:nvPr>
            <p:ph type="dt" idx="11"/>
          </p:nvPr>
        </p:nvSpPr>
        <p:spPr/>
        <p:txBody>
          <a:bodyPr/>
          <a:lstStyle/>
          <a:p>
            <a:fld id="{42FE829A-712E-4F9B-80F2-C4942293628E}" type="datetime1">
              <a:rPr lang="en-US" smtClean="0"/>
              <a:pPr/>
              <a:t>10/21/2018</a:t>
            </a:fld>
            <a:endParaRPr lang="en-US"/>
          </a:p>
        </p:txBody>
      </p:sp>
    </p:spTree>
    <p:extLst>
      <p:ext uri="{BB962C8B-B14F-4D97-AF65-F5344CB8AC3E}">
        <p14:creationId xmlns:p14="http://schemas.microsoft.com/office/powerpoint/2010/main" val="2826141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endParaRPr lang="en-US" dirty="0">
              <a:solidFill>
                <a:srgbClr val="FF0000"/>
              </a:solidFill>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FFCD2516-93D9-448A-A5D2-09A1A0B1ACB1}" type="slidenum">
              <a:rPr lang="en-US" altLang="en-US" smtClean="0">
                <a:latin typeface="Arial" pitchFamily="34" charset="0"/>
              </a:rPr>
              <a:pPr>
                <a:spcBef>
                  <a:spcPct val="0"/>
                </a:spcBef>
              </a:pPr>
              <a:t>8</a:t>
            </a:fld>
            <a:endParaRPr lang="en-US" altLang="en-US">
              <a:latin typeface="Arial" pitchFamily="34" charset="0"/>
            </a:endParaRPr>
          </a:p>
        </p:txBody>
      </p:sp>
    </p:spTree>
    <p:extLst>
      <p:ext uri="{BB962C8B-B14F-4D97-AF65-F5344CB8AC3E}">
        <p14:creationId xmlns:p14="http://schemas.microsoft.com/office/powerpoint/2010/main" val="12269390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New slide</a:t>
            </a:r>
          </a:p>
        </p:txBody>
      </p:sp>
      <p:sp>
        <p:nvSpPr>
          <p:cNvPr id="4" name="Slide Number Placeholder 3"/>
          <p:cNvSpPr>
            <a:spLocks noGrp="1"/>
          </p:cNvSpPr>
          <p:nvPr>
            <p:ph type="sldNum" sz="quarter" idx="10"/>
          </p:nvPr>
        </p:nvSpPr>
        <p:spPr/>
        <p:txBody>
          <a:bodyPr/>
          <a:lstStyle/>
          <a:p>
            <a:fld id="{D0C1AF64-E24C-4ABD-8FF7-320F858B9B01}" type="slidenum">
              <a:rPr lang="en-US" smtClean="0"/>
              <a:pPr/>
              <a:t>62</a:t>
            </a:fld>
            <a:endParaRPr lang="en-US"/>
          </a:p>
        </p:txBody>
      </p:sp>
      <p:sp>
        <p:nvSpPr>
          <p:cNvPr id="5" name="Date Placeholder 4"/>
          <p:cNvSpPr>
            <a:spLocks noGrp="1"/>
          </p:cNvSpPr>
          <p:nvPr>
            <p:ph type="dt" idx="11"/>
          </p:nvPr>
        </p:nvSpPr>
        <p:spPr/>
        <p:txBody>
          <a:bodyPr/>
          <a:lstStyle/>
          <a:p>
            <a:fld id="{42FE829A-712E-4F9B-80F2-C4942293628E}" type="datetime1">
              <a:rPr lang="en-US" smtClean="0"/>
              <a:pPr/>
              <a:t>10/21/2018</a:t>
            </a:fld>
            <a:endParaRPr lang="en-US"/>
          </a:p>
        </p:txBody>
      </p:sp>
    </p:spTree>
    <p:extLst>
      <p:ext uri="{BB962C8B-B14F-4D97-AF65-F5344CB8AC3E}">
        <p14:creationId xmlns:p14="http://schemas.microsoft.com/office/powerpoint/2010/main" val="30046147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https://viblo.asia/p/browser-lam-viec-nhu-the-nao-3Q75wWWM5Wb</a:t>
            </a:r>
          </a:p>
        </p:txBody>
      </p:sp>
      <p:sp>
        <p:nvSpPr>
          <p:cNvPr id="4" name="Date Placeholder 3"/>
          <p:cNvSpPr>
            <a:spLocks noGrp="1"/>
          </p:cNvSpPr>
          <p:nvPr>
            <p:ph type="dt" idx="10"/>
          </p:nvPr>
        </p:nvSpPr>
        <p:spPr/>
        <p:txBody>
          <a:bodyPr/>
          <a:lstStyle/>
          <a:p>
            <a:fld id="{43A45BB8-8E30-4888-9F1B-1CA4C2A727E3}"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65</a:t>
            </a:fld>
            <a:endParaRPr lang="en-US"/>
          </a:p>
        </p:txBody>
      </p:sp>
    </p:spTree>
    <p:extLst>
      <p:ext uri="{BB962C8B-B14F-4D97-AF65-F5344CB8AC3E}">
        <p14:creationId xmlns:p14="http://schemas.microsoft.com/office/powerpoint/2010/main" val="14990555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C4CFB291-C457-4549-B98E-042AB67D3E22}" type="datetime1">
              <a:rPr lang="en-US" smtClean="0"/>
              <a:t>10/21/2018</a:t>
            </a:fld>
            <a:endParaRPr lang="en-US"/>
          </a:p>
        </p:txBody>
      </p:sp>
      <p:sp>
        <p:nvSpPr>
          <p:cNvPr id="5" name="Slide Number Placeholder 4"/>
          <p:cNvSpPr>
            <a:spLocks noGrp="1"/>
          </p:cNvSpPr>
          <p:nvPr>
            <p:ph type="sldNum" sz="quarter" idx="5"/>
          </p:nvPr>
        </p:nvSpPr>
        <p:spPr/>
        <p:txBody>
          <a:bodyPr/>
          <a:lstStyle/>
          <a:p>
            <a:fld id="{D0C1AF64-E24C-4ABD-8FF7-320F858B9B01}" type="slidenum">
              <a:rPr lang="en-US" smtClean="0"/>
              <a:pPr/>
              <a:t>68</a:t>
            </a:fld>
            <a:endParaRPr lang="en-US"/>
          </a:p>
        </p:txBody>
      </p:sp>
    </p:spTree>
    <p:extLst>
      <p:ext uri="{BB962C8B-B14F-4D97-AF65-F5344CB8AC3E}">
        <p14:creationId xmlns:p14="http://schemas.microsoft.com/office/powerpoint/2010/main" val="41828327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 element consist of start tag end tag</a:t>
            </a:r>
          </a:p>
        </p:txBody>
      </p:sp>
      <p:sp>
        <p:nvSpPr>
          <p:cNvPr id="4" name="Date Placeholder 3"/>
          <p:cNvSpPr>
            <a:spLocks noGrp="1"/>
          </p:cNvSpPr>
          <p:nvPr>
            <p:ph type="dt" idx="10"/>
          </p:nvPr>
        </p:nvSpPr>
        <p:spPr/>
        <p:txBody>
          <a:bodyPr/>
          <a:lstStyle/>
          <a:p>
            <a:fld id="{5D8D3C0B-9D36-46FC-8164-18AA23558BBF}"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69</a:t>
            </a:fld>
            <a:endParaRPr lang="en-US"/>
          </a:p>
        </p:txBody>
      </p:sp>
    </p:spTree>
    <p:extLst>
      <p:ext uri="{BB962C8B-B14F-4D97-AF65-F5344CB8AC3E}">
        <p14:creationId xmlns:p14="http://schemas.microsoft.com/office/powerpoint/2010/main" val="8566962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 element consist of start tag end tag</a:t>
            </a:r>
          </a:p>
        </p:txBody>
      </p:sp>
      <p:sp>
        <p:nvSpPr>
          <p:cNvPr id="4" name="Date Placeholder 3"/>
          <p:cNvSpPr>
            <a:spLocks noGrp="1"/>
          </p:cNvSpPr>
          <p:nvPr>
            <p:ph type="dt" idx="10"/>
          </p:nvPr>
        </p:nvSpPr>
        <p:spPr/>
        <p:txBody>
          <a:bodyPr/>
          <a:lstStyle/>
          <a:p>
            <a:fld id="{5D8D3C0B-9D36-46FC-8164-18AA23558BBF}"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70</a:t>
            </a:fld>
            <a:endParaRPr lang="en-US"/>
          </a:p>
        </p:txBody>
      </p:sp>
    </p:spTree>
    <p:extLst>
      <p:ext uri="{BB962C8B-B14F-4D97-AF65-F5344CB8AC3E}">
        <p14:creationId xmlns:p14="http://schemas.microsoft.com/office/powerpoint/2010/main" val="37383645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https://www.w3schools.com/js/js_htmldom_events.asp</a:t>
            </a:r>
          </a:p>
          <a:p>
            <a:endParaRPr lang="en-US" dirty="0"/>
          </a:p>
          <a:p>
            <a:br>
              <a:rPr lang="en-US" dirty="0"/>
            </a:br>
            <a:r>
              <a:rPr lang="en-US" dirty="0"/>
              <a:t>function </a:t>
            </a:r>
            <a:r>
              <a:rPr lang="en-US" dirty="0" err="1"/>
              <a:t>clickMeEvent</a:t>
            </a:r>
            <a:r>
              <a:rPr lang="en-US" dirty="0"/>
              <a:t>(</a:t>
            </a:r>
            <a:r>
              <a:rPr lang="en-US" dirty="0" err="1"/>
              <a:t>obj</a:t>
            </a:r>
            <a:r>
              <a:rPr lang="en-US" dirty="0"/>
              <a:t>) {</a:t>
            </a:r>
          </a:p>
          <a:p>
            <a:r>
              <a:rPr lang="en-US" dirty="0"/>
              <a:t>	if (</a:t>
            </a:r>
            <a:r>
              <a:rPr lang="en-US" dirty="0" err="1"/>
              <a:t>obj.innerHTML</a:t>
            </a:r>
            <a:r>
              <a:rPr lang="en-US" dirty="0"/>
              <a:t> == "Click Me") {</a:t>
            </a:r>
          </a:p>
          <a:p>
            <a:r>
              <a:rPr lang="en-US" dirty="0"/>
              <a:t>		</a:t>
            </a:r>
            <a:r>
              <a:rPr lang="en-US" dirty="0" err="1"/>
              <a:t>obj.innerHTML</a:t>
            </a:r>
            <a:r>
              <a:rPr lang="en-US" dirty="0"/>
              <a:t> = "Click Me&lt;</a:t>
            </a:r>
            <a:r>
              <a:rPr lang="en-US" dirty="0" err="1"/>
              <a:t>br</a:t>
            </a:r>
            <a:r>
              <a:rPr lang="en-US" dirty="0"/>
              <a:t>&gt;Click Me Again";</a:t>
            </a:r>
          </a:p>
          <a:p>
            <a:r>
              <a:rPr lang="en-US" dirty="0"/>
              <a:t>		return;</a:t>
            </a:r>
          </a:p>
          <a:p>
            <a:r>
              <a:rPr lang="en-US" dirty="0"/>
              <a:t>	}</a:t>
            </a:r>
          </a:p>
          <a:p>
            <a:r>
              <a:rPr lang="en-US" dirty="0"/>
              <a:t>	if (</a:t>
            </a:r>
            <a:r>
              <a:rPr lang="en-US" dirty="0" err="1"/>
              <a:t>obj.innerHTML</a:t>
            </a:r>
            <a:r>
              <a:rPr lang="en-US" dirty="0"/>
              <a:t> == "Click Me&lt;</a:t>
            </a:r>
            <a:r>
              <a:rPr lang="en-US" dirty="0" err="1"/>
              <a:t>br</a:t>
            </a:r>
            <a:r>
              <a:rPr lang="en-US" dirty="0"/>
              <a:t>&gt;Click Me Again") {</a:t>
            </a:r>
          </a:p>
          <a:p>
            <a:r>
              <a:rPr lang="en-US" dirty="0"/>
              <a:t>		</a:t>
            </a:r>
            <a:r>
              <a:rPr lang="en-US" dirty="0" err="1"/>
              <a:t>obj.innerHTML</a:t>
            </a:r>
            <a:r>
              <a:rPr lang="en-US" dirty="0"/>
              <a:t> = "Thank You";</a:t>
            </a:r>
          </a:p>
          <a:p>
            <a:r>
              <a:rPr lang="en-US" dirty="0"/>
              <a:t>		return;</a:t>
            </a:r>
          </a:p>
          <a:p>
            <a:r>
              <a:rPr lang="en-US" dirty="0"/>
              <a:t>	}</a:t>
            </a:r>
          </a:p>
          <a:p>
            <a:r>
              <a:rPr lang="en-US" dirty="0"/>
              <a:t>	if (</a:t>
            </a:r>
            <a:r>
              <a:rPr lang="en-US" dirty="0" err="1"/>
              <a:t>obj.innerHTML</a:t>
            </a:r>
            <a:r>
              <a:rPr lang="en-US" dirty="0"/>
              <a:t> == "Thank You") {</a:t>
            </a:r>
          </a:p>
          <a:p>
            <a:r>
              <a:rPr lang="en-US" dirty="0"/>
              <a:t>		</a:t>
            </a:r>
            <a:r>
              <a:rPr lang="en-US" dirty="0" err="1"/>
              <a:t>obj.innerHTML</a:t>
            </a:r>
            <a:r>
              <a:rPr lang="en-US" dirty="0"/>
              <a:t> = "Goodbye";</a:t>
            </a:r>
          </a:p>
          <a:p>
            <a:r>
              <a:rPr lang="en-US" dirty="0"/>
              <a:t>		return;</a:t>
            </a:r>
          </a:p>
          <a:p>
            <a:r>
              <a:rPr lang="en-US" dirty="0"/>
              <a:t>	}</a:t>
            </a:r>
          </a:p>
          <a:p>
            <a:r>
              <a:rPr lang="en-US" dirty="0"/>
              <a:t>	if (</a:t>
            </a:r>
            <a:r>
              <a:rPr lang="en-US" dirty="0" err="1"/>
              <a:t>obj.innerHTML</a:t>
            </a:r>
            <a:r>
              <a:rPr lang="en-US" dirty="0"/>
              <a:t> == "Goodbye") {</a:t>
            </a:r>
          </a:p>
          <a:p>
            <a:r>
              <a:rPr lang="en-US" dirty="0"/>
              <a:t>		</a:t>
            </a:r>
            <a:r>
              <a:rPr lang="en-US" dirty="0" err="1"/>
              <a:t>obj.style.display</a:t>
            </a:r>
            <a:r>
              <a:rPr lang="en-US" dirty="0"/>
              <a:t> = "none";</a:t>
            </a:r>
          </a:p>
          <a:p>
            <a:r>
              <a:rPr lang="en-US" dirty="0"/>
              <a:t>		return;</a:t>
            </a:r>
          </a:p>
          <a:p>
            <a:r>
              <a:rPr lang="en-US" dirty="0"/>
              <a:t>	}</a:t>
            </a:r>
          </a:p>
          <a:p>
            <a:r>
              <a:rPr lang="en-US" dirty="0"/>
              <a:t>}</a:t>
            </a:r>
          </a:p>
          <a:p>
            <a:endParaRPr lang="en-US" dirty="0"/>
          </a:p>
        </p:txBody>
      </p:sp>
      <p:sp>
        <p:nvSpPr>
          <p:cNvPr id="4" name="Date Placeholder 3"/>
          <p:cNvSpPr>
            <a:spLocks noGrp="1"/>
          </p:cNvSpPr>
          <p:nvPr>
            <p:ph type="dt" idx="10"/>
          </p:nvPr>
        </p:nvSpPr>
        <p:spPr/>
        <p:txBody>
          <a:bodyPr/>
          <a:lstStyle/>
          <a:p>
            <a:fld id="{0C8C8BBD-45D4-4F19-B795-B78BD5F00BCE}"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71</a:t>
            </a:fld>
            <a:endParaRPr lang="en-US"/>
          </a:p>
        </p:txBody>
      </p:sp>
    </p:spTree>
    <p:extLst>
      <p:ext uri="{BB962C8B-B14F-4D97-AF65-F5344CB8AC3E}">
        <p14:creationId xmlns:p14="http://schemas.microsoft.com/office/powerpoint/2010/main" val="26052315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https://www.w3schools.com/js/js_htmldom_navigation.asp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a:t>
            </a:r>
            <a:r>
              <a:rPr lang="en-US" dirty="0" err="1"/>
              <a:t>ExampleJavaScriptBrowser</a:t>
            </a:r>
            <a:r>
              <a:rPr lang="en-US" dirty="0"/>
              <a:t>   https://www.w3schools.com/jsref/tryit.asp?filename=tryjsref_nav_all</a:t>
            </a:r>
          </a:p>
          <a:p>
            <a:endParaRPr lang="en-US" dirty="0"/>
          </a:p>
          <a:p>
            <a:r>
              <a:rPr lang="en-US" dirty="0"/>
              <a:t>Parent only have accessed to </a:t>
            </a:r>
            <a:r>
              <a:rPr lang="en-US" dirty="0" err="1"/>
              <a:t>firstChild</a:t>
            </a:r>
            <a:r>
              <a:rPr lang="en-US" dirty="0"/>
              <a:t> and </a:t>
            </a:r>
            <a:r>
              <a:rPr lang="en-US" dirty="0" err="1"/>
              <a:t>lastChild</a:t>
            </a:r>
            <a:r>
              <a:rPr lang="en-US" dirty="0"/>
              <a:t> directly, </a:t>
            </a:r>
          </a:p>
          <a:p>
            <a:r>
              <a:rPr lang="en-US" dirty="0"/>
              <a:t>Siblings have link to other siblings</a:t>
            </a:r>
          </a:p>
          <a:p>
            <a:r>
              <a:rPr lang="en-US" dirty="0"/>
              <a:t>To loop through all child nodes, we use </a:t>
            </a:r>
            <a:r>
              <a:rPr lang="en-US" dirty="0" err="1"/>
              <a:t>childNodes</a:t>
            </a:r>
            <a:r>
              <a:rPr lang="en-US" dirty="0"/>
              <a:t> property</a:t>
            </a:r>
          </a:p>
          <a:p>
            <a:r>
              <a:rPr lang="en-US" dirty="0"/>
              <a:t>https://www.w3schools.com/jsref/tryit.asp?filename=tryjsref_node_childnodes</a:t>
            </a:r>
          </a:p>
          <a:p>
            <a:endParaRPr lang="en-US" dirty="0"/>
          </a:p>
        </p:txBody>
      </p:sp>
      <p:sp>
        <p:nvSpPr>
          <p:cNvPr id="4" name="Date Placeholder 3"/>
          <p:cNvSpPr>
            <a:spLocks noGrp="1"/>
          </p:cNvSpPr>
          <p:nvPr>
            <p:ph type="dt" idx="10"/>
          </p:nvPr>
        </p:nvSpPr>
        <p:spPr/>
        <p:txBody>
          <a:bodyPr/>
          <a:lstStyle/>
          <a:p>
            <a:fld id="{EBE206C9-9824-46B9-B602-CC5DD7CCFC4B}"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73</a:t>
            </a:fld>
            <a:endParaRPr lang="en-US"/>
          </a:p>
        </p:txBody>
      </p:sp>
    </p:spTree>
    <p:extLst>
      <p:ext uri="{BB962C8B-B14F-4D97-AF65-F5344CB8AC3E}">
        <p14:creationId xmlns:p14="http://schemas.microsoft.com/office/powerpoint/2010/main" val="74285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There are no official standards for the </a:t>
            </a:r>
            <a:r>
              <a:rPr lang="en-US" b="1" dirty="0"/>
              <a:t>B</a:t>
            </a:r>
            <a:r>
              <a:rPr lang="en-US" dirty="0"/>
              <a:t>rowser </a:t>
            </a:r>
            <a:r>
              <a:rPr lang="en-US" b="1" dirty="0"/>
              <a:t>O</a:t>
            </a:r>
            <a:r>
              <a:rPr lang="en-US" dirty="0"/>
              <a:t>bject </a:t>
            </a:r>
            <a:r>
              <a:rPr lang="en-US" b="1" dirty="0"/>
              <a:t>M</a:t>
            </a:r>
            <a:r>
              <a:rPr lang="en-US" dirty="0"/>
              <a:t>odel (BOM).</a:t>
            </a:r>
          </a:p>
          <a:p>
            <a:r>
              <a:rPr lang="en-US" dirty="0"/>
              <a:t>Since modern browsers have implemented (almost) the same methods and properties for JavaScript interactivity, it is often referred to, as methods and properties of the BOM</a:t>
            </a:r>
          </a:p>
          <a:p>
            <a:endParaRPr lang="en-US" dirty="0"/>
          </a:p>
          <a:p>
            <a:r>
              <a:rPr lang="en-US" dirty="0"/>
              <a:t>http://www.splessons.com/lesson/javascript-bom/</a:t>
            </a:r>
          </a:p>
          <a:p>
            <a:r>
              <a:rPr lang="en-US" dirty="0"/>
              <a:t>https://www.w3schools.com/jsref/coll_doc_embeds.asp</a:t>
            </a:r>
          </a:p>
        </p:txBody>
      </p:sp>
      <p:sp>
        <p:nvSpPr>
          <p:cNvPr id="4" name="Date Placeholder 3"/>
          <p:cNvSpPr>
            <a:spLocks noGrp="1"/>
          </p:cNvSpPr>
          <p:nvPr>
            <p:ph type="dt" idx="10"/>
          </p:nvPr>
        </p:nvSpPr>
        <p:spPr/>
        <p:txBody>
          <a:bodyPr/>
          <a:lstStyle/>
          <a:p>
            <a:fld id="{15C204F3-4F02-4F03-B957-3952EFFC769D}"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75</a:t>
            </a:fld>
            <a:endParaRPr lang="en-US"/>
          </a:p>
        </p:txBody>
      </p:sp>
    </p:spTree>
    <p:extLst>
      <p:ext uri="{BB962C8B-B14F-4D97-AF65-F5344CB8AC3E}">
        <p14:creationId xmlns:p14="http://schemas.microsoft.com/office/powerpoint/2010/main" val="26294667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https://www.w3schools.com/jsref/obj_window.asp</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a document contain frames (&lt;</a:t>
            </a:r>
            <a:r>
              <a:rPr lang="en-US" sz="1200" b="0" i="0" kern="1200" dirty="0" err="1">
                <a:solidFill>
                  <a:schemeClr val="tx1"/>
                </a:solidFill>
                <a:effectLst/>
                <a:latin typeface="+mn-lt"/>
                <a:ea typeface="+mn-ea"/>
                <a:cs typeface="+mn-cs"/>
              </a:rPr>
              <a:t>iframe</a:t>
            </a:r>
            <a:r>
              <a:rPr lang="en-US" sz="1200" b="0" i="0" kern="1200" dirty="0">
                <a:solidFill>
                  <a:schemeClr val="tx1"/>
                </a:solidFill>
                <a:effectLst/>
                <a:latin typeface="+mn-lt"/>
                <a:ea typeface="+mn-ea"/>
                <a:cs typeface="+mn-cs"/>
              </a:rPr>
              <a:t>&gt; tags), the browser creates one window object for the HTML document, and one additional window object for each frame.</a:t>
            </a:r>
          </a:p>
          <a:p>
            <a:endParaRPr lang="en-US" sz="1200" b="0" i="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15C204F3-4F02-4F03-B957-3952EFFC769D}"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76</a:t>
            </a:fld>
            <a:endParaRPr lang="en-US"/>
          </a:p>
        </p:txBody>
      </p:sp>
    </p:spTree>
    <p:extLst>
      <p:ext uri="{BB962C8B-B14F-4D97-AF65-F5344CB8AC3E}">
        <p14:creationId xmlns:p14="http://schemas.microsoft.com/office/powerpoint/2010/main" val="7537817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5C204F3-4F02-4F03-B957-3952EFFC769D}"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77</a:t>
            </a:fld>
            <a:endParaRPr lang="en-US"/>
          </a:p>
        </p:txBody>
      </p:sp>
    </p:spTree>
    <p:extLst>
      <p:ext uri="{BB962C8B-B14F-4D97-AF65-F5344CB8AC3E}">
        <p14:creationId xmlns:p14="http://schemas.microsoft.com/office/powerpoint/2010/main" val="2452062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11</a:t>
            </a:fld>
            <a:endParaRPr lang="en-US"/>
          </a:p>
        </p:txBody>
      </p:sp>
      <p:sp>
        <p:nvSpPr>
          <p:cNvPr id="5" name="Date Placeholder 4"/>
          <p:cNvSpPr>
            <a:spLocks noGrp="1"/>
          </p:cNvSpPr>
          <p:nvPr>
            <p:ph type="dt" idx="11"/>
          </p:nvPr>
        </p:nvSpPr>
        <p:spPr/>
        <p:txBody>
          <a:bodyPr/>
          <a:lstStyle/>
          <a:p>
            <a:fld id="{BF87A140-3612-450D-B376-39A3CF93D47D}" type="datetime1">
              <a:rPr lang="en-US" smtClean="0"/>
              <a:pPr/>
              <a:t>10/21/2018</a:t>
            </a:fld>
            <a:endParaRPr lang="en-US"/>
          </a:p>
        </p:txBody>
      </p:sp>
    </p:spTree>
    <p:extLst>
      <p:ext uri="{BB962C8B-B14F-4D97-AF65-F5344CB8AC3E}">
        <p14:creationId xmlns:p14="http://schemas.microsoft.com/office/powerpoint/2010/main" val="2708663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https://www.w3schools.com/jsref/tryit.asp?filename=tryjsref_nav_all</a:t>
            </a:r>
          </a:p>
        </p:txBody>
      </p:sp>
      <p:sp>
        <p:nvSpPr>
          <p:cNvPr id="4" name="Date Placeholder 3"/>
          <p:cNvSpPr>
            <a:spLocks noGrp="1"/>
          </p:cNvSpPr>
          <p:nvPr>
            <p:ph type="dt" idx="10"/>
          </p:nvPr>
        </p:nvSpPr>
        <p:spPr/>
        <p:txBody>
          <a:bodyPr/>
          <a:lstStyle/>
          <a:p>
            <a:fld id="{15C204F3-4F02-4F03-B957-3952EFFC769D}"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78</a:t>
            </a:fld>
            <a:endParaRPr lang="en-US"/>
          </a:p>
        </p:txBody>
      </p:sp>
    </p:spTree>
    <p:extLst>
      <p:ext uri="{BB962C8B-B14F-4D97-AF65-F5344CB8AC3E}">
        <p14:creationId xmlns:p14="http://schemas.microsoft.com/office/powerpoint/2010/main" val="18006987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5C204F3-4F02-4F03-B957-3952EFFC769D}"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79</a:t>
            </a:fld>
            <a:endParaRPr lang="en-US"/>
          </a:p>
        </p:txBody>
      </p:sp>
    </p:spTree>
    <p:extLst>
      <p:ext uri="{BB962C8B-B14F-4D97-AF65-F5344CB8AC3E}">
        <p14:creationId xmlns:p14="http://schemas.microsoft.com/office/powerpoint/2010/main" val="27156065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Check out the example </a:t>
            </a:r>
            <a:r>
              <a:rPr lang="en-US" dirty="0" err="1"/>
              <a:t>ExampleJavaScriptCookie</a:t>
            </a:r>
            <a:r>
              <a:rPr lang="en-US" dirty="0"/>
              <a:t> with </a:t>
            </a:r>
            <a:r>
              <a:rPr lang="en-US" dirty="0" err="1"/>
              <a:t>firefox</a:t>
            </a:r>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80</a:t>
            </a:fld>
            <a:endParaRPr lang="en-US"/>
          </a:p>
        </p:txBody>
      </p:sp>
      <p:sp>
        <p:nvSpPr>
          <p:cNvPr id="5" name="Date Placeholder 4"/>
          <p:cNvSpPr>
            <a:spLocks noGrp="1"/>
          </p:cNvSpPr>
          <p:nvPr>
            <p:ph type="dt" idx="11"/>
          </p:nvPr>
        </p:nvSpPr>
        <p:spPr/>
        <p:txBody>
          <a:bodyPr/>
          <a:lstStyle/>
          <a:p>
            <a:fld id="{0E7F8B2D-264F-41BA-9D8C-DD3D8AE52467}" type="datetime1">
              <a:rPr lang="en-US" smtClean="0"/>
              <a:pPr/>
              <a:t>10/21/2018</a:t>
            </a:fld>
            <a:endParaRPr lang="en-US"/>
          </a:p>
        </p:txBody>
      </p:sp>
    </p:spTree>
    <p:extLst>
      <p:ext uri="{BB962C8B-B14F-4D97-AF65-F5344CB8AC3E}">
        <p14:creationId xmlns:p14="http://schemas.microsoft.com/office/powerpoint/2010/main" val="4006126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local storage, web applications can store data locally within the user's browser.</a:t>
            </a:r>
          </a:p>
          <a:p>
            <a:r>
              <a:rPr lang="en-US" sz="1200" b="0" i="0" kern="1200" dirty="0">
                <a:solidFill>
                  <a:schemeClr val="tx1"/>
                </a:solidFill>
                <a:effectLst/>
                <a:latin typeface="+mn-lt"/>
                <a:ea typeface="+mn-ea"/>
                <a:cs typeface="+mn-cs"/>
              </a:rPr>
              <a:t>Before HTML5, application data had to be stored in cookies, included in every server request. Local storage is more secure, and large amounts of data can be stored locally, without affecting website performance.</a:t>
            </a:r>
          </a:p>
          <a:p>
            <a:r>
              <a:rPr lang="en-US" sz="1200" b="0" i="0" kern="1200" dirty="0">
                <a:solidFill>
                  <a:schemeClr val="tx1"/>
                </a:solidFill>
                <a:effectLst/>
                <a:latin typeface="+mn-lt"/>
                <a:ea typeface="+mn-ea"/>
                <a:cs typeface="+mn-cs"/>
              </a:rPr>
              <a:t>Unlike cookies, the storage limit is far larger (at least 5MB) and information is never transferred to the server.</a:t>
            </a:r>
          </a:p>
          <a:p>
            <a:r>
              <a:rPr lang="en-US" sz="1200" b="0" i="0" kern="1200" dirty="0">
                <a:solidFill>
                  <a:schemeClr val="tx1"/>
                </a:solidFill>
                <a:effectLst/>
                <a:latin typeface="+mn-lt"/>
                <a:ea typeface="+mn-ea"/>
                <a:cs typeface="+mn-cs"/>
              </a:rPr>
              <a:t>Local storage is per origin (per domain and protocol). All pages, from one origin, can store and access the same data.</a:t>
            </a:r>
          </a:p>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81</a:t>
            </a:fld>
            <a:endParaRPr lang="en-US"/>
          </a:p>
        </p:txBody>
      </p:sp>
      <p:sp>
        <p:nvSpPr>
          <p:cNvPr id="5" name="Date Placeholder 4"/>
          <p:cNvSpPr>
            <a:spLocks noGrp="1"/>
          </p:cNvSpPr>
          <p:nvPr>
            <p:ph type="dt" idx="11"/>
          </p:nvPr>
        </p:nvSpPr>
        <p:spPr/>
        <p:txBody>
          <a:bodyPr/>
          <a:lstStyle/>
          <a:p>
            <a:fld id="{0E7F8B2D-264F-41BA-9D8C-DD3D8AE52467}" type="datetime1">
              <a:rPr lang="en-US" smtClean="0"/>
              <a:pPr/>
              <a:t>10/21/2018</a:t>
            </a:fld>
            <a:endParaRPr lang="en-US"/>
          </a:p>
        </p:txBody>
      </p:sp>
    </p:spTree>
    <p:extLst>
      <p:ext uri="{BB962C8B-B14F-4D97-AF65-F5344CB8AC3E}">
        <p14:creationId xmlns:p14="http://schemas.microsoft.com/office/powerpoint/2010/main" val="18069913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82</a:t>
            </a:fld>
            <a:endParaRPr lang="en-US"/>
          </a:p>
        </p:txBody>
      </p:sp>
      <p:sp>
        <p:nvSpPr>
          <p:cNvPr id="5" name="Date Placeholder 4"/>
          <p:cNvSpPr>
            <a:spLocks noGrp="1"/>
          </p:cNvSpPr>
          <p:nvPr>
            <p:ph type="dt" idx="11"/>
          </p:nvPr>
        </p:nvSpPr>
        <p:spPr/>
        <p:txBody>
          <a:bodyPr/>
          <a:lstStyle/>
          <a:p>
            <a:fld id="{0E7F8B2D-264F-41BA-9D8C-DD3D8AE52467}" type="datetime1">
              <a:rPr lang="en-US" smtClean="0"/>
              <a:pPr/>
              <a:t>10/21/2018</a:t>
            </a:fld>
            <a:endParaRPr lang="en-US"/>
          </a:p>
        </p:txBody>
      </p:sp>
    </p:spTree>
    <p:extLst>
      <p:ext uri="{BB962C8B-B14F-4D97-AF65-F5344CB8AC3E}">
        <p14:creationId xmlns:p14="http://schemas.microsoft.com/office/powerpoint/2010/main" val="21765554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84</a:t>
            </a:fld>
            <a:endParaRPr lang="en-US"/>
          </a:p>
        </p:txBody>
      </p:sp>
      <p:sp>
        <p:nvSpPr>
          <p:cNvPr id="5" name="Date Placeholder 4"/>
          <p:cNvSpPr>
            <a:spLocks noGrp="1"/>
          </p:cNvSpPr>
          <p:nvPr>
            <p:ph type="dt" idx="11"/>
          </p:nvPr>
        </p:nvSpPr>
        <p:spPr/>
        <p:txBody>
          <a:bodyPr/>
          <a:lstStyle/>
          <a:p>
            <a:fld id="{4940E96F-5B09-410A-A124-E40C345B5B78}" type="datetime1">
              <a:rPr lang="en-US" smtClean="0"/>
              <a:pPr/>
              <a:t>10/21/2018</a:t>
            </a:fld>
            <a:endParaRPr lang="en-US"/>
          </a:p>
        </p:txBody>
      </p:sp>
    </p:spTree>
    <p:extLst>
      <p:ext uri="{BB962C8B-B14F-4D97-AF65-F5344CB8AC3E}">
        <p14:creationId xmlns:p14="http://schemas.microsoft.com/office/powerpoint/2010/main" val="17571760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http://www.w3schools.com/ajax/default.asp</a:t>
            </a:r>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85</a:t>
            </a:fld>
            <a:endParaRPr lang="en-US"/>
          </a:p>
        </p:txBody>
      </p:sp>
      <p:sp>
        <p:nvSpPr>
          <p:cNvPr id="5" name="Date Placeholder 4"/>
          <p:cNvSpPr>
            <a:spLocks noGrp="1"/>
          </p:cNvSpPr>
          <p:nvPr>
            <p:ph type="dt" idx="11"/>
          </p:nvPr>
        </p:nvSpPr>
        <p:spPr/>
        <p:txBody>
          <a:bodyPr/>
          <a:lstStyle/>
          <a:p>
            <a:fld id="{23EE9EC2-A9AC-4D0C-A0DF-C20F5BEDFC7A}" type="datetime1">
              <a:rPr lang="en-US" smtClean="0"/>
              <a:pPr/>
              <a:t>10/21/2018</a:t>
            </a:fld>
            <a:endParaRPr lang="en-US"/>
          </a:p>
        </p:txBody>
      </p:sp>
    </p:spTree>
    <p:extLst>
      <p:ext uri="{BB962C8B-B14F-4D97-AF65-F5344CB8AC3E}">
        <p14:creationId xmlns:p14="http://schemas.microsoft.com/office/powerpoint/2010/main" val="25498328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http://blog.cloudfour.com/2011/09/</a:t>
            </a:r>
          </a:p>
        </p:txBody>
      </p:sp>
      <p:sp>
        <p:nvSpPr>
          <p:cNvPr id="4" name="Slide Number Placeholder 3"/>
          <p:cNvSpPr>
            <a:spLocks noGrp="1"/>
          </p:cNvSpPr>
          <p:nvPr>
            <p:ph type="sldNum" sz="quarter" idx="10"/>
          </p:nvPr>
        </p:nvSpPr>
        <p:spPr/>
        <p:txBody>
          <a:bodyPr/>
          <a:lstStyle/>
          <a:p>
            <a:fld id="{D0C1AF64-E24C-4ABD-8FF7-320F858B9B01}" type="slidenum">
              <a:rPr lang="en-US" smtClean="0"/>
              <a:pPr/>
              <a:t>86</a:t>
            </a:fld>
            <a:endParaRPr lang="en-US"/>
          </a:p>
        </p:txBody>
      </p:sp>
      <p:sp>
        <p:nvSpPr>
          <p:cNvPr id="5" name="Date Placeholder 4"/>
          <p:cNvSpPr>
            <a:spLocks noGrp="1"/>
          </p:cNvSpPr>
          <p:nvPr>
            <p:ph type="dt" idx="11"/>
          </p:nvPr>
        </p:nvSpPr>
        <p:spPr/>
        <p:txBody>
          <a:bodyPr/>
          <a:lstStyle/>
          <a:p>
            <a:fld id="{8F146FA6-1BF2-4D69-BE06-5F482587E8A5}" type="datetime1">
              <a:rPr lang="en-US" smtClean="0"/>
              <a:pPr/>
              <a:t>10/21/2018</a:t>
            </a:fld>
            <a:endParaRPr lang="en-US"/>
          </a:p>
        </p:txBody>
      </p:sp>
    </p:spTree>
    <p:extLst>
      <p:ext uri="{BB962C8B-B14F-4D97-AF65-F5344CB8AC3E}">
        <p14:creationId xmlns:p14="http://schemas.microsoft.com/office/powerpoint/2010/main" val="42145538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http://blog.cloudfour.com/2011/09/</a:t>
            </a:r>
          </a:p>
        </p:txBody>
      </p:sp>
      <p:sp>
        <p:nvSpPr>
          <p:cNvPr id="4" name="Slide Number Placeholder 3"/>
          <p:cNvSpPr>
            <a:spLocks noGrp="1"/>
          </p:cNvSpPr>
          <p:nvPr>
            <p:ph type="sldNum" sz="quarter" idx="10"/>
          </p:nvPr>
        </p:nvSpPr>
        <p:spPr/>
        <p:txBody>
          <a:bodyPr/>
          <a:lstStyle/>
          <a:p>
            <a:fld id="{D0C1AF64-E24C-4ABD-8FF7-320F858B9B01}" type="slidenum">
              <a:rPr lang="en-US" smtClean="0"/>
              <a:pPr/>
              <a:t>87</a:t>
            </a:fld>
            <a:endParaRPr lang="en-US"/>
          </a:p>
        </p:txBody>
      </p:sp>
      <p:sp>
        <p:nvSpPr>
          <p:cNvPr id="5" name="Date Placeholder 4"/>
          <p:cNvSpPr>
            <a:spLocks noGrp="1"/>
          </p:cNvSpPr>
          <p:nvPr>
            <p:ph type="dt" idx="11"/>
          </p:nvPr>
        </p:nvSpPr>
        <p:spPr/>
        <p:txBody>
          <a:bodyPr/>
          <a:lstStyle/>
          <a:p>
            <a:fld id="{8F146FA6-1BF2-4D69-BE06-5F482587E8A5}" type="datetime1">
              <a:rPr lang="en-US" smtClean="0"/>
              <a:pPr/>
              <a:t>10/21/2018</a:t>
            </a:fld>
            <a:endParaRPr lang="en-US"/>
          </a:p>
        </p:txBody>
      </p:sp>
    </p:spTree>
    <p:extLst>
      <p:ext uri="{BB962C8B-B14F-4D97-AF65-F5344CB8AC3E}">
        <p14:creationId xmlns:p14="http://schemas.microsoft.com/office/powerpoint/2010/main" val="8645584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http://blog.cloudfour.com/2011/09/</a:t>
            </a:r>
          </a:p>
        </p:txBody>
      </p:sp>
      <p:sp>
        <p:nvSpPr>
          <p:cNvPr id="4" name="Slide Number Placeholder 3"/>
          <p:cNvSpPr>
            <a:spLocks noGrp="1"/>
          </p:cNvSpPr>
          <p:nvPr>
            <p:ph type="sldNum" sz="quarter" idx="10"/>
          </p:nvPr>
        </p:nvSpPr>
        <p:spPr/>
        <p:txBody>
          <a:bodyPr/>
          <a:lstStyle/>
          <a:p>
            <a:fld id="{D0C1AF64-E24C-4ABD-8FF7-320F858B9B01}" type="slidenum">
              <a:rPr lang="en-US" smtClean="0"/>
              <a:pPr/>
              <a:t>88</a:t>
            </a:fld>
            <a:endParaRPr lang="en-US"/>
          </a:p>
        </p:txBody>
      </p:sp>
      <p:sp>
        <p:nvSpPr>
          <p:cNvPr id="5" name="Date Placeholder 4"/>
          <p:cNvSpPr>
            <a:spLocks noGrp="1"/>
          </p:cNvSpPr>
          <p:nvPr>
            <p:ph type="dt" idx="11"/>
          </p:nvPr>
        </p:nvSpPr>
        <p:spPr/>
        <p:txBody>
          <a:bodyPr/>
          <a:lstStyle/>
          <a:p>
            <a:fld id="{8F146FA6-1BF2-4D69-BE06-5F482587E8A5}" type="datetime1">
              <a:rPr lang="en-US" smtClean="0"/>
              <a:pPr/>
              <a:t>10/21/2018</a:t>
            </a:fld>
            <a:endParaRPr lang="en-US"/>
          </a:p>
        </p:txBody>
      </p:sp>
    </p:spTree>
    <p:extLst>
      <p:ext uri="{BB962C8B-B14F-4D97-AF65-F5344CB8AC3E}">
        <p14:creationId xmlns:p14="http://schemas.microsoft.com/office/powerpoint/2010/main" val="1892204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4BDA62-89D1-45D7-905F-ECDC9129BB40}"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15</a:t>
            </a:fld>
            <a:endParaRPr lang="en-US"/>
          </a:p>
        </p:txBody>
      </p:sp>
    </p:spTree>
    <p:extLst>
      <p:ext uri="{BB962C8B-B14F-4D97-AF65-F5344CB8AC3E}">
        <p14:creationId xmlns:p14="http://schemas.microsoft.com/office/powerpoint/2010/main" val="38537275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http://blog.cloudfour.com/2011/09/</a:t>
            </a:r>
          </a:p>
        </p:txBody>
      </p:sp>
      <p:sp>
        <p:nvSpPr>
          <p:cNvPr id="4" name="Slide Number Placeholder 3"/>
          <p:cNvSpPr>
            <a:spLocks noGrp="1"/>
          </p:cNvSpPr>
          <p:nvPr>
            <p:ph type="sldNum" sz="quarter" idx="10"/>
          </p:nvPr>
        </p:nvSpPr>
        <p:spPr/>
        <p:txBody>
          <a:bodyPr/>
          <a:lstStyle/>
          <a:p>
            <a:fld id="{D0C1AF64-E24C-4ABD-8FF7-320F858B9B01}" type="slidenum">
              <a:rPr lang="en-US" smtClean="0"/>
              <a:pPr/>
              <a:t>89</a:t>
            </a:fld>
            <a:endParaRPr lang="en-US"/>
          </a:p>
        </p:txBody>
      </p:sp>
      <p:sp>
        <p:nvSpPr>
          <p:cNvPr id="5" name="Date Placeholder 4"/>
          <p:cNvSpPr>
            <a:spLocks noGrp="1"/>
          </p:cNvSpPr>
          <p:nvPr>
            <p:ph type="dt" idx="11"/>
          </p:nvPr>
        </p:nvSpPr>
        <p:spPr/>
        <p:txBody>
          <a:bodyPr/>
          <a:lstStyle/>
          <a:p>
            <a:fld id="{8F146FA6-1BF2-4D69-BE06-5F482587E8A5}" type="datetime1">
              <a:rPr lang="en-US" smtClean="0"/>
              <a:pPr/>
              <a:t>10/21/2018</a:t>
            </a:fld>
            <a:endParaRPr lang="en-US"/>
          </a:p>
        </p:txBody>
      </p:sp>
    </p:spTree>
    <p:extLst>
      <p:ext uri="{BB962C8B-B14F-4D97-AF65-F5344CB8AC3E}">
        <p14:creationId xmlns:p14="http://schemas.microsoft.com/office/powerpoint/2010/main" val="16426683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Dynamically Modify And Enhance Images By Changing Their URL</a:t>
            </a:r>
            <a:endParaRPr lang="en-US" dirty="0"/>
          </a:p>
          <a:p>
            <a:r>
              <a:rPr lang="en-US" dirty="0"/>
              <a:t>URL parameters: http://www.cdnconnect.com/docs/image-api/image-resizing</a:t>
            </a:r>
          </a:p>
          <a:p>
            <a:r>
              <a:rPr lang="en-US" dirty="0"/>
              <a:t>http://www.cdnconnect.com/docs/foresightjs</a:t>
            </a:r>
          </a:p>
          <a:p>
            <a:endParaRPr lang="en-US" dirty="0"/>
          </a:p>
          <a:p>
            <a:r>
              <a:rPr lang="en-US" dirty="0" err="1"/>
              <a:t>Picturefill</a:t>
            </a:r>
            <a:r>
              <a:rPr lang="en-US" dirty="0"/>
              <a:t>:</a:t>
            </a:r>
            <a:r>
              <a:rPr lang="en-US" baseline="0" dirty="0"/>
              <a:t> http://scottjehl.github.io/picturefill/</a:t>
            </a:r>
          </a:p>
          <a:p>
            <a:r>
              <a:rPr lang="en-US" dirty="0"/>
              <a:t>http://www.w3.org/community/respimg/wiki/Main_Page</a:t>
            </a:r>
          </a:p>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90</a:t>
            </a:fld>
            <a:endParaRPr lang="en-US"/>
          </a:p>
        </p:txBody>
      </p:sp>
      <p:sp>
        <p:nvSpPr>
          <p:cNvPr id="5" name="Date Placeholder 4"/>
          <p:cNvSpPr>
            <a:spLocks noGrp="1"/>
          </p:cNvSpPr>
          <p:nvPr>
            <p:ph type="dt" idx="11"/>
          </p:nvPr>
        </p:nvSpPr>
        <p:spPr/>
        <p:txBody>
          <a:bodyPr/>
          <a:lstStyle/>
          <a:p>
            <a:fld id="{48E0A505-7292-459B-B56A-F1B03CA9813A}" type="datetime1">
              <a:rPr lang="en-US" smtClean="0"/>
              <a:pPr/>
              <a:t>10/21/2018</a:t>
            </a:fld>
            <a:endParaRPr lang="en-US"/>
          </a:p>
        </p:txBody>
      </p:sp>
    </p:spTree>
    <p:extLst>
      <p:ext uri="{BB962C8B-B14F-4D97-AF65-F5344CB8AC3E}">
        <p14:creationId xmlns:p14="http://schemas.microsoft.com/office/powerpoint/2010/main" val="37629251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err="1">
                <a:solidFill>
                  <a:schemeClr val="tx1"/>
                </a:solidFill>
                <a:effectLst/>
                <a:latin typeface="+mn-lt"/>
                <a:ea typeface="+mn-ea"/>
                <a:cs typeface="+mn-cs"/>
              </a:rPr>
              <a:t>xhttp.open</a:t>
            </a:r>
            <a:r>
              <a:rPr lang="en-US" sz="1200" b="0" i="0" kern="1200" dirty="0">
                <a:solidFill>
                  <a:schemeClr val="tx1"/>
                </a:solidFill>
                <a:effectLst/>
                <a:latin typeface="+mn-lt"/>
                <a:ea typeface="+mn-ea"/>
                <a:cs typeface="+mn-cs"/>
              </a:rPr>
              <a:t>("GET", "ajax_info.txt", false);</a:t>
            </a:r>
            <a:br>
              <a:rPr lang="en-US" dirty="0"/>
            </a:br>
            <a:r>
              <a:rPr lang="en-US" sz="1200" b="0" i="0" kern="1200" dirty="0" err="1">
                <a:solidFill>
                  <a:schemeClr val="tx1"/>
                </a:solidFill>
                <a:effectLst/>
                <a:latin typeface="+mn-lt"/>
                <a:ea typeface="+mn-ea"/>
                <a:cs typeface="+mn-cs"/>
              </a:rPr>
              <a:t>xhttp.send</a:t>
            </a:r>
            <a:r>
              <a:rPr lang="en-US" sz="1200" b="0" i="0" kern="1200" dirty="0">
                <a:solidFill>
                  <a:schemeClr val="tx1"/>
                </a:solidFill>
                <a:effectLst/>
                <a:latin typeface="+mn-lt"/>
                <a:ea typeface="+mn-ea"/>
                <a:cs typeface="+mn-cs"/>
              </a:rPr>
              <a:t>();</a:t>
            </a:r>
            <a:br>
              <a:rPr lang="en-US" dirty="0"/>
            </a:br>
            <a:r>
              <a:rPr lang="en-US" sz="1200" b="0" i="0" kern="1200" dirty="0" err="1">
                <a:solidFill>
                  <a:schemeClr val="tx1"/>
                </a:solidFill>
                <a:effectLst/>
                <a:latin typeface="+mn-lt"/>
                <a:ea typeface="+mn-ea"/>
                <a:cs typeface="+mn-cs"/>
              </a:rPr>
              <a:t>document.getElementById</a:t>
            </a:r>
            <a:r>
              <a:rPr lang="en-US" sz="1200" b="0" i="0" kern="1200" dirty="0">
                <a:solidFill>
                  <a:schemeClr val="tx1"/>
                </a:solidFill>
                <a:effectLst/>
                <a:latin typeface="+mn-lt"/>
                <a:ea typeface="+mn-ea"/>
                <a:cs typeface="+mn-cs"/>
              </a:rPr>
              <a:t>("demo").</a:t>
            </a:r>
            <a:r>
              <a:rPr lang="en-US" sz="1200" b="0" i="0" kern="1200" dirty="0" err="1">
                <a:solidFill>
                  <a:schemeClr val="tx1"/>
                </a:solidFill>
                <a:effectLst/>
                <a:latin typeface="+mn-lt"/>
                <a:ea typeface="+mn-ea"/>
                <a:cs typeface="+mn-cs"/>
              </a:rPr>
              <a:t>innerHTML</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xhttp.responseText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91</a:t>
            </a:fld>
            <a:endParaRPr lang="en-US"/>
          </a:p>
        </p:txBody>
      </p:sp>
      <p:sp>
        <p:nvSpPr>
          <p:cNvPr id="5" name="Date Placeholder 4"/>
          <p:cNvSpPr>
            <a:spLocks noGrp="1"/>
          </p:cNvSpPr>
          <p:nvPr>
            <p:ph type="dt" idx="11"/>
          </p:nvPr>
        </p:nvSpPr>
        <p:spPr/>
        <p:txBody>
          <a:bodyPr/>
          <a:lstStyle/>
          <a:p>
            <a:fld id="{DBE31E31-A5E7-40C4-BCE4-FA4F66DA2503}" type="datetime1">
              <a:rPr lang="en-US" smtClean="0"/>
              <a:pPr/>
              <a:t>10/21/2018</a:t>
            </a:fld>
            <a:endParaRPr lang="en-US"/>
          </a:p>
        </p:txBody>
      </p:sp>
    </p:spTree>
    <p:extLst>
      <p:ext uri="{BB962C8B-B14F-4D97-AF65-F5344CB8AC3E}">
        <p14:creationId xmlns:p14="http://schemas.microsoft.com/office/powerpoint/2010/main" val="20757246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r>
              <a:rPr lang="en-US" b="1" i="1" dirty="0"/>
              <a:t>http://www.sencha.com</a:t>
            </a:r>
          </a:p>
          <a:p>
            <a:r>
              <a:rPr lang="en-US" dirty="0" err="1"/>
              <a:t>Sencha</a:t>
            </a:r>
            <a:r>
              <a:rPr lang="en-US" dirty="0"/>
              <a:t> creates development frameworks and tools that help you design, develop, deploy applications for desktop and mobile devices. Our goal is to enhance your development experience and final results by providing well-structured, Web standards-based frameworks and tools that make drafting functional UI and CSS3 animations a breeze, and cloud services for supporting your application available anytime, anywhere.</a:t>
            </a:r>
          </a:p>
          <a:p>
            <a:endParaRPr lang="en-US" b="1" i="1" dirty="0"/>
          </a:p>
          <a:p>
            <a:r>
              <a:rPr lang="en-US" b="1" dirty="0"/>
              <a:t>Sencha.io </a:t>
            </a:r>
            <a:r>
              <a:rPr lang="en-US" b="1" dirty="0" err="1"/>
              <a:t>Src</a:t>
            </a:r>
            <a:r>
              <a:rPr lang="en-US" dirty="0"/>
              <a:t> : </a:t>
            </a:r>
            <a:r>
              <a:rPr lang="en-US" i="1" dirty="0"/>
              <a:t>Optimized Fast Image Delivery</a:t>
            </a:r>
            <a:br>
              <a:rPr lang="en-US" dirty="0"/>
            </a:br>
            <a:r>
              <a:rPr lang="en-US" dirty="0"/>
              <a:t>Sencha.io </a:t>
            </a:r>
            <a:r>
              <a:rPr lang="en-US" dirty="0" err="1"/>
              <a:t>Src</a:t>
            </a:r>
            <a:r>
              <a:rPr lang="en-US" dirty="0"/>
              <a:t> sizes your images to the device that is requesting them, then caches and optimizes them for efficient repeat delivery.</a:t>
            </a:r>
            <a:br>
              <a:rPr lang="en-US" dirty="0"/>
            </a:br>
            <a:br>
              <a:rPr lang="en-US" dirty="0"/>
            </a:br>
            <a:r>
              <a:rPr lang="en-US" dirty="0"/>
              <a:t>Retina Display? Super-AMOLED? WVGA? XVGA? No problem. Now, there’s no need to serve a lowest common denominator image to everyone. With Sencha.io </a:t>
            </a:r>
            <a:r>
              <a:rPr lang="en-US" dirty="0" err="1"/>
              <a:t>Src</a:t>
            </a:r>
            <a:r>
              <a:rPr lang="en-US" dirty="0"/>
              <a:t> don’t worry about scaling your image assets for the variety of mobile screens. Put a single high resolution image on your server, point your IMG tag to </a:t>
            </a:r>
            <a:r>
              <a:rPr lang="en-US" dirty="0" err="1"/>
              <a:t>Src</a:t>
            </a:r>
            <a:r>
              <a:rPr lang="en-US" dirty="0"/>
              <a:t> and let the cloud take care of the rest.</a:t>
            </a:r>
            <a:br>
              <a:rPr lang="en-US" dirty="0"/>
            </a:br>
            <a:br>
              <a:rPr lang="en-US" dirty="0"/>
            </a:br>
            <a:r>
              <a:rPr lang="en-US" b="1" i="1" dirty="0"/>
              <a:t>Sencha.io Sync</a:t>
            </a:r>
            <a:r>
              <a:rPr lang="en-US" i="1" dirty="0"/>
              <a:t>: Seamless Mobile Synching</a:t>
            </a:r>
            <a:br>
              <a:rPr lang="en-US" dirty="0"/>
            </a:br>
            <a:br>
              <a:rPr lang="en-US" dirty="0"/>
            </a:br>
            <a:r>
              <a:rPr lang="en-US" dirty="0"/>
              <a:t>Sencha.io Sync is a multi-master cloud based synchronization service built for the HTML5 web. With powerful persistence capabilities, even if your mobile replica is lost, Sencha.io Sync can sync a full application data set back to where it was last, leaving your customers comfortable saving their critical data with your app.</a:t>
            </a:r>
            <a:endParaRPr lang="en-US" b="1" i="1" dirty="0"/>
          </a:p>
          <a:p>
            <a:endParaRPr lang="en-US" b="1" i="1" dirty="0"/>
          </a:p>
          <a:p>
            <a:r>
              <a:rPr lang="en-US" b="1" i="1" dirty="0"/>
              <a:t>Sencha.io </a:t>
            </a:r>
            <a:r>
              <a:rPr lang="en-US" b="1" i="1" dirty="0" err="1"/>
              <a:t>Src</a:t>
            </a:r>
            <a:r>
              <a:rPr lang="en-US" b="1" i="1" dirty="0"/>
              <a:t> API</a:t>
            </a:r>
          </a:p>
          <a:p>
            <a:endParaRPr lang="en-US" dirty="0"/>
          </a:p>
          <a:p>
            <a:r>
              <a:rPr lang="en-US" dirty="0"/>
              <a:t>The API for Sencha.io </a:t>
            </a:r>
            <a:r>
              <a:rPr lang="en-US" dirty="0" err="1"/>
              <a:t>Src</a:t>
            </a:r>
            <a:r>
              <a:rPr lang="en-US" dirty="0"/>
              <a:t> is very simple. Provide the URL of a large image, and </a:t>
            </a:r>
            <a:r>
              <a:rPr lang="en-US" dirty="0" err="1"/>
              <a:t>Src</a:t>
            </a:r>
            <a:r>
              <a:rPr lang="en-US" dirty="0"/>
              <a:t> dynamically shrinks it down. Simply provide the address of the image, indicate how you want the image to display, and </a:t>
            </a:r>
            <a:r>
              <a:rPr lang="en-US" dirty="0" err="1"/>
              <a:t>Src</a:t>
            </a:r>
            <a:r>
              <a:rPr lang="en-US" dirty="0"/>
              <a:t> will do the rest.</a:t>
            </a:r>
            <a:br>
              <a:rPr lang="en-US" dirty="0"/>
            </a:br>
            <a:br>
              <a:rPr lang="en-US" dirty="0"/>
            </a:br>
            <a:r>
              <a:rPr lang="en-US" dirty="0">
                <a:hlinkClick r:id="rId3"/>
              </a:rPr>
              <a:t>http://src.sencha.io/http://www.myapp.com/myimg.jpg</a:t>
            </a:r>
            <a:r>
              <a:rPr lang="en-US" dirty="0"/>
              <a:t>﻿</a:t>
            </a:r>
          </a:p>
        </p:txBody>
      </p:sp>
      <p:sp>
        <p:nvSpPr>
          <p:cNvPr id="4" name="Slide Number Placeholder 3"/>
          <p:cNvSpPr>
            <a:spLocks noGrp="1"/>
          </p:cNvSpPr>
          <p:nvPr>
            <p:ph type="sldNum" sz="quarter" idx="10"/>
          </p:nvPr>
        </p:nvSpPr>
        <p:spPr/>
        <p:txBody>
          <a:bodyPr/>
          <a:lstStyle/>
          <a:p>
            <a:fld id="{D0C1AF64-E24C-4ABD-8FF7-320F858B9B01}" type="slidenum">
              <a:rPr lang="en-US" smtClean="0"/>
              <a:pPr/>
              <a:t>92</a:t>
            </a:fld>
            <a:endParaRPr lang="en-US"/>
          </a:p>
        </p:txBody>
      </p:sp>
      <p:sp>
        <p:nvSpPr>
          <p:cNvPr id="5" name="Date Placeholder 4"/>
          <p:cNvSpPr>
            <a:spLocks noGrp="1"/>
          </p:cNvSpPr>
          <p:nvPr>
            <p:ph type="dt" idx="11"/>
          </p:nvPr>
        </p:nvSpPr>
        <p:spPr/>
        <p:txBody>
          <a:bodyPr/>
          <a:lstStyle/>
          <a:p>
            <a:fld id="{8729F9DF-636A-468A-A423-790B01288B17}" type="datetime1">
              <a:rPr lang="en-US" smtClean="0"/>
              <a:pPr/>
              <a:t>10/21/2018</a:t>
            </a:fld>
            <a:endParaRPr lang="en-US"/>
          </a:p>
        </p:txBody>
      </p:sp>
    </p:spTree>
    <p:extLst>
      <p:ext uri="{BB962C8B-B14F-4D97-AF65-F5344CB8AC3E}">
        <p14:creationId xmlns:p14="http://schemas.microsoft.com/office/powerpoint/2010/main" val="27317983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93</a:t>
            </a:fld>
            <a:endParaRPr lang="en-US"/>
          </a:p>
        </p:txBody>
      </p:sp>
      <p:sp>
        <p:nvSpPr>
          <p:cNvPr id="5" name="Date Placeholder 4"/>
          <p:cNvSpPr>
            <a:spLocks noGrp="1"/>
          </p:cNvSpPr>
          <p:nvPr>
            <p:ph type="dt" idx="11"/>
          </p:nvPr>
        </p:nvSpPr>
        <p:spPr/>
        <p:txBody>
          <a:bodyPr/>
          <a:lstStyle/>
          <a:p>
            <a:fld id="{0392FF14-6663-4F97-B5F2-5417F639365C}" type="datetime1">
              <a:rPr lang="en-US" smtClean="0"/>
              <a:pPr/>
              <a:t>10/21/2018</a:t>
            </a:fld>
            <a:endParaRPr lang="en-US"/>
          </a:p>
        </p:txBody>
      </p:sp>
    </p:spTree>
    <p:extLst>
      <p:ext uri="{BB962C8B-B14F-4D97-AF65-F5344CB8AC3E}">
        <p14:creationId xmlns:p14="http://schemas.microsoft.com/office/powerpoint/2010/main" val="23991460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xhttp.open</a:t>
            </a:r>
            <a:r>
              <a:rPr lang="en-US" sz="1200" b="0" i="0" kern="1200" dirty="0">
                <a:solidFill>
                  <a:schemeClr val="tx1"/>
                </a:solidFill>
                <a:effectLst/>
                <a:latin typeface="+mn-lt"/>
                <a:ea typeface="+mn-ea"/>
                <a:cs typeface="+mn-cs"/>
              </a:rPr>
              <a:t>("GET", "ajax_info.txt", false);</a:t>
            </a:r>
            <a:br>
              <a:rPr lang="en-US" dirty="0"/>
            </a:br>
            <a:r>
              <a:rPr lang="en-US" sz="1200" b="0" i="0" kern="1200" dirty="0" err="1">
                <a:solidFill>
                  <a:schemeClr val="tx1"/>
                </a:solidFill>
                <a:effectLst/>
                <a:latin typeface="+mn-lt"/>
                <a:ea typeface="+mn-ea"/>
                <a:cs typeface="+mn-cs"/>
              </a:rPr>
              <a:t>xhttp.send</a:t>
            </a:r>
            <a:r>
              <a:rPr lang="en-US" sz="1200" b="0" i="0" kern="1200" dirty="0">
                <a:solidFill>
                  <a:schemeClr val="tx1"/>
                </a:solidFill>
                <a:effectLst/>
                <a:latin typeface="+mn-lt"/>
                <a:ea typeface="+mn-ea"/>
                <a:cs typeface="+mn-cs"/>
              </a:rPr>
              <a:t>();</a:t>
            </a:r>
            <a:br>
              <a:rPr lang="en-US" dirty="0"/>
            </a:br>
            <a:r>
              <a:rPr lang="en-US" sz="1200" b="0" i="0" kern="1200" dirty="0" err="1">
                <a:solidFill>
                  <a:schemeClr val="tx1"/>
                </a:solidFill>
                <a:effectLst/>
                <a:latin typeface="+mn-lt"/>
                <a:ea typeface="+mn-ea"/>
                <a:cs typeface="+mn-cs"/>
              </a:rPr>
              <a:t>document.getElementById</a:t>
            </a:r>
            <a:r>
              <a:rPr lang="en-US" sz="1200" b="0" i="0" kern="1200" dirty="0">
                <a:solidFill>
                  <a:schemeClr val="tx1"/>
                </a:solidFill>
                <a:effectLst/>
                <a:latin typeface="+mn-lt"/>
                <a:ea typeface="+mn-ea"/>
                <a:cs typeface="+mn-cs"/>
              </a:rPr>
              <a:t>("demo").</a:t>
            </a:r>
            <a:r>
              <a:rPr lang="en-US" sz="1200" b="0" i="0" kern="1200" dirty="0" err="1">
                <a:solidFill>
                  <a:schemeClr val="tx1"/>
                </a:solidFill>
                <a:effectLst/>
                <a:latin typeface="+mn-lt"/>
                <a:ea typeface="+mn-ea"/>
                <a:cs typeface="+mn-cs"/>
              </a:rPr>
              <a:t>innerHTML</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xhttp.responseText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94</a:t>
            </a:fld>
            <a:endParaRPr lang="en-US"/>
          </a:p>
        </p:txBody>
      </p:sp>
      <p:sp>
        <p:nvSpPr>
          <p:cNvPr id="5" name="Date Placeholder 4"/>
          <p:cNvSpPr>
            <a:spLocks noGrp="1"/>
          </p:cNvSpPr>
          <p:nvPr>
            <p:ph type="dt" idx="11"/>
          </p:nvPr>
        </p:nvSpPr>
        <p:spPr/>
        <p:txBody>
          <a:bodyPr/>
          <a:lstStyle/>
          <a:p>
            <a:fld id="{29BA6662-A1E8-458A-8F35-B1F02DEDB382}" type="datetime1">
              <a:rPr lang="en-US" smtClean="0"/>
              <a:pPr/>
              <a:t>10/21/2018</a:t>
            </a:fld>
            <a:endParaRPr lang="en-US"/>
          </a:p>
        </p:txBody>
      </p:sp>
    </p:spTree>
    <p:extLst>
      <p:ext uri="{BB962C8B-B14F-4D97-AF65-F5344CB8AC3E}">
        <p14:creationId xmlns:p14="http://schemas.microsoft.com/office/powerpoint/2010/main" val="3932185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95</a:t>
            </a:fld>
            <a:endParaRPr lang="en-US"/>
          </a:p>
        </p:txBody>
      </p:sp>
      <p:sp>
        <p:nvSpPr>
          <p:cNvPr id="5" name="Date Placeholder 4"/>
          <p:cNvSpPr>
            <a:spLocks noGrp="1"/>
          </p:cNvSpPr>
          <p:nvPr>
            <p:ph type="dt" idx="11"/>
          </p:nvPr>
        </p:nvSpPr>
        <p:spPr/>
        <p:txBody>
          <a:bodyPr/>
          <a:lstStyle/>
          <a:p>
            <a:fld id="{44CABEDE-78DE-4007-A99D-D1AF8865635F}" type="datetime1">
              <a:rPr lang="en-US" smtClean="0"/>
              <a:pPr/>
              <a:t>10/21/2018</a:t>
            </a:fld>
            <a:endParaRPr lang="en-US"/>
          </a:p>
        </p:txBody>
      </p:sp>
    </p:spTree>
    <p:extLst>
      <p:ext uri="{BB962C8B-B14F-4D97-AF65-F5344CB8AC3E}">
        <p14:creationId xmlns:p14="http://schemas.microsoft.com/office/powerpoint/2010/main" val="13820462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CC6EDFE3-F302-4D28-A5E5-93AB738E562F}"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98</a:t>
            </a:fld>
            <a:endParaRPr lang="en-US"/>
          </a:p>
        </p:txBody>
      </p:sp>
    </p:spTree>
    <p:extLst>
      <p:ext uri="{BB962C8B-B14F-4D97-AF65-F5344CB8AC3E}">
        <p14:creationId xmlns:p14="http://schemas.microsoft.com/office/powerpoint/2010/main" val="21347400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CC6EDFE3-F302-4D28-A5E5-93AB738E562F}"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99</a:t>
            </a:fld>
            <a:endParaRPr lang="en-US"/>
          </a:p>
        </p:txBody>
      </p:sp>
    </p:spTree>
    <p:extLst>
      <p:ext uri="{BB962C8B-B14F-4D97-AF65-F5344CB8AC3E}">
        <p14:creationId xmlns:p14="http://schemas.microsoft.com/office/powerpoint/2010/main" val="16489080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CC6EDFE3-F302-4D28-A5E5-93AB738E562F}"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100</a:t>
            </a:fld>
            <a:endParaRPr lang="en-US"/>
          </a:p>
        </p:txBody>
      </p:sp>
    </p:spTree>
    <p:extLst>
      <p:ext uri="{BB962C8B-B14F-4D97-AF65-F5344CB8AC3E}">
        <p14:creationId xmlns:p14="http://schemas.microsoft.com/office/powerpoint/2010/main" val="3583252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n-US" dirty="0"/>
              <a:t>Without var?</a:t>
            </a:r>
          </a:p>
          <a:p>
            <a:endParaRPr lang="en-US" dirty="0"/>
          </a:p>
          <a:p>
            <a:r>
              <a:rPr lang="en-US" sz="2800" dirty="0"/>
              <a:t>Local variable </a:t>
            </a:r>
            <a:endParaRPr lang="en-US" sz="2400" dirty="0"/>
          </a:p>
          <a:p>
            <a:pPr lvl="1"/>
            <a:r>
              <a:rPr lang="en-US" sz="2400" dirty="0"/>
              <a:t>Can only be  accessible from inside a function where it is defined.</a:t>
            </a:r>
          </a:p>
          <a:p>
            <a:pPr lvl="1"/>
            <a:r>
              <a:rPr lang="en-US" sz="2400" dirty="0"/>
              <a:t>Is hidden from other functions and other scripting code.</a:t>
            </a:r>
          </a:p>
          <a:p>
            <a:r>
              <a:rPr lang="en-US" sz="2800" dirty="0"/>
              <a:t>Global variable </a:t>
            </a:r>
            <a:endParaRPr lang="en-US" sz="2400" dirty="0"/>
          </a:p>
          <a:p>
            <a:pPr lvl="1"/>
            <a:r>
              <a:rPr lang="en-US" sz="2400" dirty="0"/>
              <a:t>Can be  accessible and changed from everywhere in the page.</a:t>
            </a:r>
          </a:p>
          <a:p>
            <a:pPr lvl="1"/>
            <a:r>
              <a:rPr lang="en-US" sz="2400" dirty="0"/>
              <a:t>Belongs to the window object in the web page.</a:t>
            </a:r>
          </a:p>
          <a:p>
            <a:endParaRPr lang="en-US" dirty="0"/>
          </a:p>
        </p:txBody>
      </p:sp>
      <p:sp>
        <p:nvSpPr>
          <p:cNvPr id="4" name="Date Placeholder 3"/>
          <p:cNvSpPr>
            <a:spLocks noGrp="1"/>
          </p:cNvSpPr>
          <p:nvPr>
            <p:ph type="dt" idx="10"/>
          </p:nvPr>
        </p:nvSpPr>
        <p:spPr/>
        <p:txBody>
          <a:bodyPr/>
          <a:lstStyle/>
          <a:p>
            <a:fld id="{71D7B66A-FB28-4D19-87D7-06BB0258EBA0}"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16</a:t>
            </a:fld>
            <a:endParaRPr lang="en-US"/>
          </a:p>
        </p:txBody>
      </p:sp>
    </p:spTree>
    <p:extLst>
      <p:ext uri="{BB962C8B-B14F-4D97-AF65-F5344CB8AC3E}">
        <p14:creationId xmlns:p14="http://schemas.microsoft.com/office/powerpoint/2010/main" val="236104124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JSON values </a:t>
            </a:r>
            <a:r>
              <a:rPr lang="en-US" sz="1200" b="1" i="0" kern="1200" dirty="0">
                <a:solidFill>
                  <a:schemeClr val="tx1"/>
                </a:solidFill>
                <a:effectLst/>
                <a:latin typeface="+mn-lt"/>
                <a:ea typeface="+mn-ea"/>
                <a:cs typeface="+mn-cs"/>
              </a:rPr>
              <a:t>cannot </a:t>
            </a:r>
            <a:r>
              <a:rPr lang="en-US" sz="1200" b="0" i="0" kern="1200" dirty="0">
                <a:solidFill>
                  <a:schemeClr val="tx1"/>
                </a:solidFill>
                <a:effectLst/>
                <a:latin typeface="+mn-lt"/>
                <a:ea typeface="+mn-ea"/>
                <a:cs typeface="+mn-cs"/>
              </a:rPr>
              <a:t>be one of the following data types:</a:t>
            </a:r>
          </a:p>
          <a:p>
            <a:r>
              <a:rPr lang="en-US" sz="1200" b="0" i="0" kern="1200" dirty="0">
                <a:solidFill>
                  <a:schemeClr val="tx1"/>
                </a:solidFill>
                <a:effectLst/>
                <a:latin typeface="+mn-lt"/>
                <a:ea typeface="+mn-ea"/>
                <a:cs typeface="+mn-cs"/>
              </a:rPr>
              <a:t>a function</a:t>
            </a:r>
          </a:p>
          <a:p>
            <a:r>
              <a:rPr lang="en-US" sz="1200" b="0" i="0" kern="1200" dirty="0">
                <a:solidFill>
                  <a:schemeClr val="tx1"/>
                </a:solidFill>
                <a:effectLst/>
                <a:latin typeface="+mn-lt"/>
                <a:ea typeface="+mn-ea"/>
                <a:cs typeface="+mn-cs"/>
              </a:rPr>
              <a:t>a date</a:t>
            </a:r>
          </a:p>
          <a:p>
            <a:r>
              <a:rPr lang="en-US" sz="1200" b="0" i="1" kern="1200" dirty="0">
                <a:solidFill>
                  <a:schemeClr val="tx1"/>
                </a:solidFill>
                <a:effectLst/>
                <a:latin typeface="+mn-lt"/>
                <a:ea typeface="+mn-ea"/>
                <a:cs typeface="+mn-cs"/>
              </a:rPr>
              <a:t>undefined</a:t>
            </a:r>
            <a:endParaRPr lang="en-US" sz="1200" b="0" i="0" kern="1200" dirty="0">
              <a:solidFill>
                <a:schemeClr val="tx1"/>
              </a:solidFill>
              <a:effectLst/>
              <a:latin typeface="+mn-lt"/>
              <a:ea typeface="+mn-ea"/>
              <a:cs typeface="+mn-cs"/>
            </a:endParaRPr>
          </a:p>
          <a:p>
            <a:endParaRPr lang="en-US" dirty="0"/>
          </a:p>
        </p:txBody>
      </p:sp>
      <p:sp>
        <p:nvSpPr>
          <p:cNvPr id="4" name="Date Placeholder 3"/>
          <p:cNvSpPr>
            <a:spLocks noGrp="1"/>
          </p:cNvSpPr>
          <p:nvPr>
            <p:ph type="dt" idx="10"/>
          </p:nvPr>
        </p:nvSpPr>
        <p:spPr/>
        <p:txBody>
          <a:bodyPr/>
          <a:lstStyle/>
          <a:p>
            <a:fld id="{CC6EDFE3-F302-4D28-A5E5-93AB738E562F}"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101</a:t>
            </a:fld>
            <a:endParaRPr lang="en-US"/>
          </a:p>
        </p:txBody>
      </p:sp>
    </p:spTree>
    <p:extLst>
      <p:ext uri="{BB962C8B-B14F-4D97-AF65-F5344CB8AC3E}">
        <p14:creationId xmlns:p14="http://schemas.microsoft.com/office/powerpoint/2010/main" val="79109193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102</a:t>
            </a:fld>
            <a:endParaRPr lang="en-US"/>
          </a:p>
        </p:txBody>
      </p:sp>
      <p:sp>
        <p:nvSpPr>
          <p:cNvPr id="5" name="Date Placeholder 4"/>
          <p:cNvSpPr>
            <a:spLocks noGrp="1"/>
          </p:cNvSpPr>
          <p:nvPr>
            <p:ph type="dt" idx="11"/>
          </p:nvPr>
        </p:nvSpPr>
        <p:spPr/>
        <p:txBody>
          <a:bodyPr/>
          <a:lstStyle/>
          <a:p>
            <a:fld id="{44CABEDE-78DE-4007-A99D-D1AF8865635F}" type="datetime1">
              <a:rPr lang="en-US" smtClean="0"/>
              <a:pPr/>
              <a:t>10/21/2018</a:t>
            </a:fld>
            <a:endParaRPr lang="en-US"/>
          </a:p>
        </p:txBody>
      </p:sp>
    </p:spTree>
    <p:extLst>
      <p:ext uri="{BB962C8B-B14F-4D97-AF65-F5344CB8AC3E}">
        <p14:creationId xmlns:p14="http://schemas.microsoft.com/office/powerpoint/2010/main" val="8449954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0F7ED4C2-E536-457C-97FC-C8FD82370652}" type="datetime1">
              <a:rPr lang="en-US" smtClean="0"/>
              <a:pPr/>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104</a:t>
            </a:fld>
            <a:endParaRPr lang="en-US"/>
          </a:p>
        </p:txBody>
      </p:sp>
    </p:spTree>
    <p:extLst>
      <p:ext uri="{BB962C8B-B14F-4D97-AF65-F5344CB8AC3E}">
        <p14:creationId xmlns:p14="http://schemas.microsoft.com/office/powerpoint/2010/main" val="1380331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ES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tập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hợp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kỹ</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thuật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nâng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cao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của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1 </a:t>
            </a:r>
            <a:r>
              <a:rPr lang="en-US" sz="1200" b="0" i="0" kern="1200" dirty="0" err="1">
                <a:solidFill>
                  <a:schemeClr val="tx1"/>
                </a:solidFill>
                <a:effectLst/>
                <a:latin typeface="+mn-lt"/>
                <a:ea typeface="+mn-ea"/>
                <a:cs typeface="+mn-cs"/>
              </a:rPr>
              <a:t>chuẩn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mực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theo.</a:t>
            </a:r>
            <a:endParaRPr lang="en-US" dirty="0"/>
          </a:p>
        </p:txBody>
      </p:sp>
      <p:sp>
        <p:nvSpPr>
          <p:cNvPr id="4" name="Date Placeholder 3"/>
          <p:cNvSpPr>
            <a:spLocks noGrp="1"/>
          </p:cNvSpPr>
          <p:nvPr>
            <p:ph type="dt" idx="10"/>
          </p:nvPr>
        </p:nvSpPr>
        <p:spPr/>
        <p:txBody>
          <a:bodyPr/>
          <a:lstStyle/>
          <a:p>
            <a:fld id="{0193E6B5-DC93-4AE7-A2D3-F48803975FB0}"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18</a:t>
            </a:fld>
            <a:endParaRPr lang="en-US"/>
          </a:p>
        </p:txBody>
      </p:sp>
    </p:spTree>
    <p:extLst>
      <p:ext uri="{BB962C8B-B14F-4D97-AF65-F5344CB8AC3E}">
        <p14:creationId xmlns:p14="http://schemas.microsoft.com/office/powerpoint/2010/main" val="3539777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6987F5F-1107-42B6-B364-0114DC888290}" type="datetime1">
              <a:rPr lang="en-US" smtClean="0"/>
              <a:t>10/21/2018</a:t>
            </a:fld>
            <a:endParaRPr lang="en-US"/>
          </a:p>
        </p:txBody>
      </p:sp>
      <p:sp>
        <p:nvSpPr>
          <p:cNvPr id="5" name="Slide Number Placeholder 4"/>
          <p:cNvSpPr>
            <a:spLocks noGrp="1"/>
          </p:cNvSpPr>
          <p:nvPr>
            <p:ph type="sldNum" sz="quarter" idx="11"/>
          </p:nvPr>
        </p:nvSpPr>
        <p:spPr/>
        <p:txBody>
          <a:bodyPr/>
          <a:lstStyle/>
          <a:p>
            <a:fld id="{D0C1AF64-E24C-4ABD-8FF7-320F858B9B01}" type="slidenum">
              <a:rPr lang="en-US" smtClean="0"/>
              <a:pPr/>
              <a:t>19</a:t>
            </a:fld>
            <a:endParaRPr lang="en-US"/>
          </a:p>
        </p:txBody>
      </p:sp>
    </p:spTree>
    <p:extLst>
      <p:ext uri="{BB962C8B-B14F-4D97-AF65-F5344CB8AC3E}">
        <p14:creationId xmlns:p14="http://schemas.microsoft.com/office/powerpoint/2010/main" val="3201581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0" name="Group 9"/>
          <p:cNvGrpSpPr/>
          <p:nvPr/>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p:nvSpPr>
        <p:spPr bwMode="hidden">
          <a:xfrm>
            <a:off x="2" y="0"/>
            <a:ext cx="9989103" cy="68580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2" name="Title 1"/>
          <p:cNvSpPr>
            <a:spLocks noGrp="1"/>
          </p:cNvSpPr>
          <p:nvPr>
            <p:ph type="ctrTitle"/>
          </p:nvPr>
        </p:nvSpPr>
        <p:spPr>
          <a:xfrm>
            <a:off x="571500" y="1714500"/>
            <a:ext cx="8382000" cy="2438400"/>
          </a:xfrm>
        </p:spPr>
        <p:txBody>
          <a:bodyPr anchor="b" anchorCtr="0">
            <a:noAutofit/>
          </a:bodyPr>
          <a:lstStyle>
            <a:lvl1pPr>
              <a:defRPr sz="375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571500" y="4381500"/>
            <a:ext cx="8382000" cy="762000"/>
          </a:xfrm>
        </p:spPr>
        <p:txBody>
          <a:bodyPr>
            <a:noAutofit/>
          </a:bodyPr>
          <a:lstStyle>
            <a:lvl1pPr marL="0" indent="0" algn="l">
              <a:spcBef>
                <a:spcPts val="0"/>
              </a:spcBef>
              <a:buNone/>
              <a:defRPr sz="175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p:nvPicPr>
        <p:blipFill>
          <a:blip r:embed="rId2"/>
          <a:stretch>
            <a:fillRect/>
          </a:stretch>
        </p:blipFill>
        <p:spPr bwMode="black">
          <a:xfrm>
            <a:off x="9518968" y="6095768"/>
            <a:ext cx="2255520" cy="640631"/>
          </a:xfrm>
          <a:prstGeom prst="rect">
            <a:avLst/>
          </a:prstGeom>
        </p:spPr>
      </p:pic>
      <p:sp>
        <p:nvSpPr>
          <p:cNvPr id="8" name="Footer Placeholder 4"/>
          <p:cNvSpPr txBox="1">
            <a:spLocks/>
          </p:cNvSpPr>
          <p:nvPr/>
        </p:nvSpPr>
        <p:spPr>
          <a:xfrm>
            <a:off x="571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688" dirty="0">
                <a:solidFill>
                  <a:schemeClr val="bg1"/>
                </a:solidFill>
              </a:rPr>
              <a:t>DXC Proprietary and Confidential</a:t>
            </a:r>
          </a:p>
        </p:txBody>
      </p:sp>
      <p:sp>
        <p:nvSpPr>
          <p:cNvPr id="9" name="Text Box 115"/>
          <p:cNvSpPr txBox="1">
            <a:spLocks noChangeArrowheads="1"/>
          </p:cNvSpPr>
          <p:nvPr/>
        </p:nvSpPr>
        <p:spPr bwMode="auto">
          <a:xfrm>
            <a:off x="9906001" y="533400"/>
            <a:ext cx="1714500" cy="228600"/>
          </a:xfrm>
          <a:prstGeom prst="rect">
            <a:avLst/>
          </a:prstGeom>
          <a:noFill/>
          <a:ln w="9525">
            <a:noFill/>
            <a:miter lim="800000"/>
            <a:headEnd/>
            <a:tailEnd/>
          </a:ln>
          <a:effectLst/>
        </p:spPr>
        <p:txBody>
          <a:bodyPr wrap="none" lIns="0" tIns="0" rIns="0" bIns="0" anchor="t" anchorCtr="0">
            <a:noAutofit/>
          </a:bodyPr>
          <a:lstStyle/>
          <a:p>
            <a:pPr algn="r" defTabSz="512961">
              <a:spcBef>
                <a:spcPts val="0"/>
              </a:spcBef>
            </a:pPr>
            <a:fld id="{03C7D0F0-10D5-4191-B6F4-99306F468FEF}" type="datetime4">
              <a:rPr lang="en-US" sz="875" b="0" smtClean="0">
                <a:solidFill>
                  <a:schemeClr val="tx1"/>
                </a:solidFill>
              </a:rPr>
              <a:pPr algn="r" defTabSz="512961">
                <a:spcBef>
                  <a:spcPts val="0"/>
                </a:spcBef>
              </a:pPr>
              <a:t>October 21, 2018</a:t>
            </a:fld>
            <a:endParaRPr lang="en-US" sz="875" b="0" dirty="0">
              <a:solidFill>
                <a:schemeClr val="tx1"/>
              </a:solidFill>
            </a:endParaRPr>
          </a:p>
        </p:txBody>
      </p:sp>
      <p:pic>
        <p:nvPicPr>
          <p:cNvPr id="41" name="Picture 2" descr="P:\p2\008_Presentations\Presentation Formats\0002-17 New Brand Template\Support\PowerPoint images\bookBlue_Cover2.jpg"/>
          <p:cNvPicPr>
            <a:picLocks noChangeAspect="1" noChangeArrowheads="1"/>
          </p:cNvPicPr>
          <p:nvPr userDrawn="1"/>
        </p:nvPicPr>
        <p:blipFill>
          <a:blip r:embed="rId3"/>
          <a:srcRect/>
          <a:stretch>
            <a:fillRect/>
          </a:stretch>
        </p:blipFill>
        <p:spPr bwMode="auto">
          <a:xfrm>
            <a:off x="0" y="0"/>
            <a:ext cx="12192000" cy="6858000"/>
          </a:xfrm>
          <a:prstGeom prst="rect">
            <a:avLst/>
          </a:prstGeom>
          <a:noFill/>
        </p:spPr>
      </p:pic>
      <p:grpSp>
        <p:nvGrpSpPr>
          <p:cNvPr id="42" name="Group 7"/>
          <p:cNvGrpSpPr>
            <a:grpSpLocks/>
          </p:cNvGrpSpPr>
          <p:nvPr userDrawn="1"/>
        </p:nvGrpSpPr>
        <p:grpSpPr bwMode="auto">
          <a:xfrm>
            <a:off x="469900" y="327026"/>
            <a:ext cx="1303867" cy="544513"/>
            <a:chOff x="0" y="0"/>
            <a:chExt cx="616" cy="343"/>
          </a:xfrm>
        </p:grpSpPr>
        <p:sp>
          <p:nvSpPr>
            <p:cNvPr id="43"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endParaRPr lang="en-US" sz="2880"/>
            </a:p>
          </p:txBody>
        </p:sp>
        <p:sp>
          <p:nvSpPr>
            <p:cNvPr id="44"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endParaRPr lang="en-US" sz="2880"/>
            </a:p>
          </p:txBody>
        </p:sp>
        <p:sp>
          <p:nvSpPr>
            <p:cNvPr id="45"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endParaRPr lang="en-US" sz="2880"/>
            </a:p>
          </p:txBody>
        </p:sp>
        <p:sp>
          <p:nvSpPr>
            <p:cNvPr id="46"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endParaRPr lang="en-US" sz="2880"/>
            </a:p>
          </p:txBody>
        </p:sp>
      </p:grpSp>
      <p:sp>
        <p:nvSpPr>
          <p:cNvPr id="47" name="Text Box 66"/>
          <p:cNvSpPr txBox="1">
            <a:spLocks noChangeArrowheads="1"/>
          </p:cNvSpPr>
          <p:nvPr userDrawn="1"/>
        </p:nvSpPr>
        <p:spPr bwMode="auto">
          <a:xfrm>
            <a:off x="488951" y="6575664"/>
            <a:ext cx="5077884" cy="168275"/>
          </a:xfrm>
          <a:prstGeom prst="rect">
            <a:avLst/>
          </a:prstGeom>
          <a:noFill/>
          <a:ln w="9525">
            <a:noFill/>
            <a:miter lim="800000"/>
            <a:headEnd/>
            <a:tailEnd/>
          </a:ln>
          <a:effectLst/>
        </p:spPr>
        <p:txBody>
          <a:bodyPr lIns="0" tIns="0" rIns="0" bIns="0" anchor="ctr">
            <a:spAutoFit/>
          </a:bodyPr>
          <a:lstStyle/>
          <a:p>
            <a:pPr algn="l" defTabSz="820738">
              <a:spcBef>
                <a:spcPct val="50000"/>
              </a:spcBef>
            </a:pPr>
            <a:r>
              <a:rPr lang="en-US" sz="1100" dirty="0">
                <a:solidFill>
                  <a:schemeClr val="bg1"/>
                </a:solidFill>
              </a:rPr>
              <a:t>CSC Proprietary and Confidential</a:t>
            </a:r>
          </a:p>
        </p:txBody>
      </p:sp>
    </p:spTree>
    <p:extLst>
      <p:ext uri="{BB962C8B-B14F-4D97-AF65-F5344CB8AC3E}">
        <p14:creationId xmlns:p14="http://schemas.microsoft.com/office/powerpoint/2010/main" val="379483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02">
    <p:spTree>
      <p:nvGrpSpPr>
        <p:cNvPr id="1" name=""/>
        <p:cNvGrpSpPr/>
        <p:nvPr/>
      </p:nvGrpSpPr>
      <p:grpSpPr>
        <a:xfrm>
          <a:off x="0" y="0"/>
          <a:ext cx="0" cy="0"/>
          <a:chOff x="0" y="0"/>
          <a:chExt cx="0" cy="0"/>
        </a:xfrm>
      </p:grpSpPr>
      <p:grpSp>
        <p:nvGrpSpPr>
          <p:cNvPr id="9" name="Group 8"/>
          <p:cNvGrpSpPr/>
          <p:nvPr/>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p:nvPicPr>
        <p:blipFill>
          <a:blip r:embed="rId2"/>
          <a:stretch>
            <a:fillRect/>
          </a:stretch>
        </p:blipFill>
        <p:spPr bwMode="black">
          <a:xfrm>
            <a:off x="419205" y="6095768"/>
            <a:ext cx="2255520" cy="640631"/>
          </a:xfrm>
          <a:prstGeom prst="rect">
            <a:avLst/>
          </a:prstGeom>
        </p:spPr>
      </p:pic>
      <p:sp>
        <p:nvSpPr>
          <p:cNvPr id="8" name="Freeform 9"/>
          <p:cNvSpPr>
            <a:spLocks noChangeAspect="1"/>
          </p:cNvSpPr>
          <p:nvPr/>
        </p:nvSpPr>
        <p:spPr bwMode="black">
          <a:xfrm>
            <a:off x="302365" y="-1"/>
            <a:ext cx="608531"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15" name="Title 1"/>
          <p:cNvSpPr>
            <a:spLocks noGrp="1"/>
          </p:cNvSpPr>
          <p:nvPr>
            <p:ph type="ctrTitle"/>
          </p:nvPr>
        </p:nvSpPr>
        <p:spPr>
          <a:xfrm>
            <a:off x="571500" y="533400"/>
            <a:ext cx="8382000" cy="2857500"/>
          </a:xfrm>
        </p:spPr>
        <p:txBody>
          <a:bodyPr anchor="b" anchorCtr="0">
            <a:noAutofit/>
          </a:bodyPr>
          <a:lstStyle>
            <a:lvl1pPr>
              <a:defRPr sz="4800">
                <a:solidFill>
                  <a:schemeClr val="tx1"/>
                </a:solidFill>
              </a:defRPr>
            </a:lvl1pPr>
          </a:lstStyle>
          <a:p>
            <a:r>
              <a:rPr lang="en-US" dirty="0"/>
              <a:t>Click to edit Master title style</a:t>
            </a:r>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8"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t>DXC Proprietary and Confidential</a:t>
            </a:r>
          </a:p>
        </p:txBody>
      </p:sp>
      <p:sp>
        <p:nvSpPr>
          <p:cNvPr id="19" name="Text Box 115"/>
          <p:cNvSpPr txBox="1">
            <a:spLocks noChangeArrowheads="1"/>
          </p:cNvSpPr>
          <p:nvPr/>
        </p:nvSpPr>
        <p:spPr bwMode="auto">
          <a:xfrm>
            <a:off x="9906001" y="6317033"/>
            <a:ext cx="1714500" cy="228600"/>
          </a:xfrm>
          <a:prstGeom prst="rect">
            <a:avLst/>
          </a:prstGeom>
          <a:noFill/>
          <a:ln w="9525">
            <a:noFill/>
            <a:miter lim="800000"/>
            <a:headEnd/>
            <a:tailEnd/>
          </a:ln>
          <a:effectLst/>
        </p:spPr>
        <p:txBody>
          <a:bodyPr wrap="none" lIns="0" tIns="0" rIns="0" bIns="11430" anchor="ctr" anchorCtr="0">
            <a:noAutofit/>
          </a:bodyPr>
          <a:lstStyle/>
          <a:p>
            <a:pPr algn="r" defTabSz="512961">
              <a:spcBef>
                <a:spcPts val="0"/>
              </a:spcBef>
            </a:pPr>
            <a:fld id="{03C7D0F0-10D5-4191-B6F4-99306F468FEF}" type="datetime4">
              <a:rPr lang="en-US" sz="875" b="0" smtClean="0">
                <a:solidFill>
                  <a:schemeClr val="tx1"/>
                </a:solidFill>
              </a:rPr>
              <a:pPr algn="r" defTabSz="512961">
                <a:spcBef>
                  <a:spcPts val="0"/>
                </a:spcBef>
              </a:pPr>
              <a:t>October 21, 2018</a:t>
            </a:fld>
            <a:endParaRPr lang="en-US" sz="875" b="0" dirty="0">
              <a:solidFill>
                <a:schemeClr val="tx1"/>
              </a:solidFill>
            </a:endParaRPr>
          </a:p>
        </p:txBody>
      </p:sp>
    </p:spTree>
    <p:extLst>
      <p:ext uri="{BB962C8B-B14F-4D97-AF65-F5344CB8AC3E}">
        <p14:creationId xmlns:p14="http://schemas.microsoft.com/office/powerpoint/2010/main" val="370326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571500" y="533136"/>
            <a:ext cx="8382000" cy="2857500"/>
          </a:xfrm>
        </p:spPr>
        <p:txBody>
          <a:bodyPr anchor="b" anchorCtr="0">
            <a:noAutofit/>
          </a:bodyPr>
          <a:lstStyle>
            <a:lvl1pPr>
              <a:defRPr sz="6000">
                <a:solidFill>
                  <a:schemeClr val="bg1"/>
                </a:solidFill>
              </a:defRPr>
            </a:lvl1pPr>
          </a:lstStyle>
          <a:p>
            <a:r>
              <a:rPr lang="en-US" dirty="0"/>
              <a:t>Click to edit Master title style</a:t>
            </a:r>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Freeform 9"/>
          <p:cNvSpPr>
            <a:spLocks noChangeAspect="1"/>
          </p:cNvSpPr>
          <p:nvPr/>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pic>
        <p:nvPicPr>
          <p:cNvPr id="9" name="Picture 8"/>
          <p:cNvPicPr>
            <a:picLocks noChangeAspect="1"/>
          </p:cNvPicPr>
          <p:nvPr/>
        </p:nvPicPr>
        <p:blipFill>
          <a:blip r:embed="rId2"/>
          <a:stretch>
            <a:fillRect/>
          </a:stretch>
        </p:blipFill>
        <p:spPr bwMode="black">
          <a:xfrm>
            <a:off x="419205" y="6095768"/>
            <a:ext cx="2255520" cy="640631"/>
          </a:xfrm>
          <a:prstGeom prst="rect">
            <a:avLst/>
          </a:prstGeom>
        </p:spPr>
      </p:pic>
      <p:sp>
        <p:nvSpPr>
          <p:cNvPr id="17"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solidFill>
                  <a:schemeClr val="bg1"/>
                </a:solidFill>
              </a:rPr>
              <a:t>DXC Proprietary and Confidential</a:t>
            </a:r>
          </a:p>
        </p:txBody>
      </p:sp>
      <p:sp>
        <p:nvSpPr>
          <p:cNvPr id="18" name="Text Box 115"/>
          <p:cNvSpPr txBox="1">
            <a:spLocks noChangeArrowheads="1"/>
          </p:cNvSpPr>
          <p:nvPr/>
        </p:nvSpPr>
        <p:spPr bwMode="auto">
          <a:xfrm>
            <a:off x="9906001" y="6317033"/>
            <a:ext cx="1714500" cy="228600"/>
          </a:xfrm>
          <a:prstGeom prst="rect">
            <a:avLst/>
          </a:prstGeom>
          <a:noFill/>
          <a:ln w="9525">
            <a:noFill/>
            <a:miter lim="800000"/>
            <a:headEnd/>
            <a:tailEnd/>
          </a:ln>
          <a:effectLst/>
        </p:spPr>
        <p:txBody>
          <a:bodyPr wrap="none" lIns="0" tIns="0" rIns="0" bIns="11430" anchor="ctr" anchorCtr="0">
            <a:noAutofit/>
          </a:bodyPr>
          <a:lstStyle/>
          <a:p>
            <a:pPr algn="r" defTabSz="512961">
              <a:spcBef>
                <a:spcPts val="0"/>
              </a:spcBef>
            </a:pPr>
            <a:fld id="{03C7D0F0-10D5-4191-B6F4-99306F468FEF}" type="datetime4">
              <a:rPr lang="en-US" sz="875" b="0" smtClean="0">
                <a:solidFill>
                  <a:schemeClr val="bg1"/>
                </a:solidFill>
              </a:rPr>
              <a:pPr algn="r" defTabSz="512961">
                <a:spcBef>
                  <a:spcPts val="0"/>
                </a:spcBef>
              </a:pPr>
              <a:t>October 21, 2018</a:t>
            </a:fld>
            <a:endParaRPr lang="en-US" sz="875" b="0" dirty="0">
              <a:solidFill>
                <a:schemeClr val="bg1"/>
              </a:solidFill>
            </a:endParaRPr>
          </a:p>
        </p:txBody>
      </p:sp>
    </p:spTree>
    <p:extLst>
      <p:ext uri="{BB962C8B-B14F-4D97-AF65-F5344CB8AC3E}">
        <p14:creationId xmlns:p14="http://schemas.microsoft.com/office/powerpoint/2010/main" val="154192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571500" y="1714499"/>
            <a:ext cx="11049000" cy="4267730"/>
          </a:xfrm>
        </p:spPr>
        <p:txBody>
          <a:bodyPr numCol="2" spcCol="457200">
            <a:normAutofit/>
          </a:bodyPr>
          <a:lstStyle>
            <a:lvl1pPr marL="285750" indent="-285750">
              <a:spcBef>
                <a:spcPts val="563"/>
              </a:spcBef>
              <a:buFont typeface="Arial" panose="020B0604020202020204" pitchFamily="34" charset="0"/>
              <a:buChar char="•"/>
              <a:tabLst>
                <a:tab pos="3960813" algn="r"/>
              </a:tabLst>
              <a:defRPr sz="2400" b="0"/>
            </a:lvl1pPr>
            <a:lvl2pPr marL="428625" indent="-142875">
              <a:spcBef>
                <a:spcPts val="375"/>
              </a:spcBef>
              <a:buFont typeface="Arial" pitchFamily="34" charset="0"/>
              <a:buChar char="–"/>
              <a:tabLst>
                <a:tab pos="3960813" algn="r"/>
              </a:tabLst>
              <a:defRPr sz="1250"/>
            </a:lvl2pPr>
            <a:lvl3pPr marL="571500" indent="-142875">
              <a:spcBef>
                <a:spcPts val="375"/>
              </a:spcBef>
              <a:buFont typeface="Arial" pitchFamily="34" charset="0"/>
              <a:buChar char="–"/>
              <a:tabLst>
                <a:tab pos="3960813" algn="r"/>
              </a:tabLst>
              <a:defRPr sz="1250"/>
            </a:lvl3pPr>
            <a:lvl4pPr marL="714375" indent="-142875">
              <a:spcBef>
                <a:spcPts val="375"/>
              </a:spcBef>
              <a:buFont typeface="Arial" pitchFamily="34" charset="0"/>
              <a:buChar char="–"/>
              <a:tabLst>
                <a:tab pos="3960813" algn="r"/>
              </a:tabLst>
              <a:defRPr sz="1250"/>
            </a:lvl4pPr>
            <a:lvl5pPr marL="857250" indent="-142875">
              <a:spcBef>
                <a:spcPts val="375"/>
              </a:spcBef>
              <a:buFont typeface="Arial" pitchFamily="34" charset="0"/>
              <a:buChar char="–"/>
              <a:tabLst>
                <a:tab pos="3960813" algn="r"/>
              </a:tabLst>
              <a:defRPr sz="1250"/>
            </a:lvl5pPr>
            <a:lvl6pPr marL="1000125" indent="-142875">
              <a:spcBef>
                <a:spcPts val="375"/>
              </a:spcBef>
              <a:buFont typeface="Arial" pitchFamily="34" charset="0"/>
              <a:buChar char="–"/>
              <a:tabLst>
                <a:tab pos="3960813" algn="r"/>
              </a:tabLst>
              <a:defRPr sz="1250" baseline="0"/>
            </a:lvl6pPr>
            <a:lvl7pPr marL="1143000" indent="-142875">
              <a:spcBef>
                <a:spcPts val="375"/>
              </a:spcBef>
              <a:buFont typeface="Arial" pitchFamily="34" charset="0"/>
              <a:buChar char="–"/>
              <a:tabLst>
                <a:tab pos="3960813" algn="r"/>
              </a:tabLst>
              <a:defRPr sz="1250" baseline="0"/>
            </a:lvl7pPr>
            <a:lvl8pPr marL="1285875" indent="-142875">
              <a:spcBef>
                <a:spcPts val="375"/>
              </a:spcBef>
              <a:buFont typeface="Arial" pitchFamily="34" charset="0"/>
              <a:buChar char="–"/>
              <a:tabLst>
                <a:tab pos="3960813" algn="r"/>
              </a:tabLst>
              <a:defRPr sz="1250" baseline="0"/>
            </a:lvl8pPr>
            <a:lvl9pPr marL="1428750" indent="-142875">
              <a:spcBef>
                <a:spcPts val="375"/>
              </a:spcBef>
              <a:buFont typeface="Arial" pitchFamily="34" charset="0"/>
              <a:buChar char="–"/>
              <a:tabLst>
                <a:tab pos="3960813" algn="r"/>
              </a:tabLst>
              <a:defRPr sz="1250" baseline="0"/>
            </a:lvl9pPr>
          </a:lstStyle>
          <a:p>
            <a:pPr lvl="0"/>
            <a:r>
              <a:rPr lang="en-US" dirty="0"/>
              <a:t>Edit Master text styles</a:t>
            </a:r>
          </a:p>
        </p:txBody>
      </p:sp>
    </p:spTree>
    <p:extLst>
      <p:ext uri="{BB962C8B-B14F-4D97-AF65-F5344CB8AC3E}">
        <p14:creationId xmlns:p14="http://schemas.microsoft.com/office/powerpoint/2010/main" val="198326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SzPct val="100000"/>
              <a:defRPr b="0"/>
            </a:lvl1pPr>
            <a:lvl2pPr marL="394891" indent="-176609">
              <a:buFont typeface="Arial" panose="020B0604020202020204" pitchFamily="34" charset="0"/>
              <a:buChar char="-"/>
              <a:defRPr sz="2000"/>
            </a:lvl2pPr>
            <a:lvl3pPr marL="540743" indent="-145852">
              <a:buSzPct val="75000"/>
              <a:buFont typeface="Courier New" panose="02070309020205020404" pitchFamily="49" charset="0"/>
              <a:buChar char="o"/>
              <a:defRPr sz="1600"/>
            </a:lvl3pPr>
            <a:lvl4pPr marL="285750" indent="-142875">
              <a:buFont typeface="Arial" pitchFamily="34" charset="0"/>
              <a:buChar char="–"/>
              <a:defRPr/>
            </a:lvl4pPr>
            <a:lvl5pPr marL="428625" indent="-142875">
              <a:buFont typeface="Arial" pitchFamily="34" charset="0"/>
              <a:buChar char="–"/>
              <a:defRPr/>
            </a:lvl5pPr>
            <a:lvl6pPr marL="571500" indent="-142875">
              <a:buFont typeface="Arial" pitchFamily="34" charset="0"/>
              <a:buChar char="–"/>
              <a:defRPr baseline="0"/>
            </a:lvl6pPr>
            <a:lvl7pPr marL="714375" indent="-142875">
              <a:buFont typeface="Arial" pitchFamily="34" charset="0"/>
              <a:buChar char="–"/>
              <a:defRPr baseline="0"/>
            </a:lvl7pPr>
            <a:lvl8pPr marL="857250" indent="-142875">
              <a:buFont typeface="Arial" pitchFamily="34" charset="0"/>
              <a:buChar char="–"/>
              <a:defRPr baseline="0"/>
            </a:lvl8pPr>
            <a:lvl9pPr marL="1000125" indent="-142875">
              <a:buFont typeface="Arial" pitchFamily="34" charset="0"/>
              <a:buChar char="–"/>
              <a:defRPr baseline="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78393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726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500" y="1714499"/>
            <a:ext cx="5334000" cy="4267730"/>
          </a:xfrm>
          <a:noFill/>
        </p:spPr>
        <p:txBody>
          <a:bodyPr>
            <a:normAutofit/>
          </a:bodyPr>
          <a:lstStyle>
            <a:lvl1pPr>
              <a:defRPr sz="1250"/>
            </a:lvl1pPr>
            <a:lvl2pPr>
              <a:defRPr sz="1250"/>
            </a:lvl2pPr>
            <a:lvl3pPr>
              <a:defRPr sz="1250"/>
            </a:lvl3pPr>
            <a:lvl4pPr marL="285750" indent="-142875">
              <a:buFont typeface="Arial" pitchFamily="34" charset="0"/>
              <a:buChar char="–"/>
              <a:defRPr sz="1250"/>
            </a:lvl4pPr>
            <a:lvl5pPr marL="428625" indent="-142875">
              <a:buFont typeface="Arial" pitchFamily="34" charset="0"/>
              <a:buChar char="–"/>
              <a:defRPr sz="1250"/>
            </a:lvl5pPr>
            <a:lvl6pPr marL="571500" indent="-142875">
              <a:buFont typeface="Arial" pitchFamily="34" charset="0"/>
              <a:buChar char="–"/>
              <a:defRPr sz="1250" baseline="0"/>
            </a:lvl6pPr>
            <a:lvl7pPr marL="714375" indent="-142875">
              <a:buFont typeface="Arial" pitchFamily="34" charset="0"/>
              <a:buChar char="–"/>
              <a:defRPr sz="1250" baseline="0"/>
            </a:lvl7pPr>
            <a:lvl8pPr marL="857250" indent="-142875">
              <a:buFont typeface="Arial" pitchFamily="34" charset="0"/>
              <a:buChar char="–"/>
              <a:defRPr sz="1250" baseline="0"/>
            </a:lvl8pPr>
            <a:lvl9pPr marL="1000125" indent="-142875">
              <a:buFont typeface="Arial" pitchFamily="34" charset="0"/>
              <a:buChar char="–"/>
              <a:defRPr sz="12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6500" y="1714499"/>
            <a:ext cx="5334000" cy="4267728"/>
          </a:xfrm>
        </p:spPr>
        <p:txBody>
          <a:bodyPr>
            <a:normAutofit/>
          </a:bodyPr>
          <a:lstStyle>
            <a:lvl1pPr>
              <a:defRPr sz="1250"/>
            </a:lvl1pPr>
            <a:lvl2pPr>
              <a:defRPr sz="1250"/>
            </a:lvl2pPr>
            <a:lvl3pPr>
              <a:defRPr sz="1250"/>
            </a:lvl3pPr>
            <a:lvl4pPr>
              <a:defRPr sz="1250"/>
            </a:lvl4pPr>
            <a:lvl5pPr>
              <a:defRPr sz="1250"/>
            </a:lvl5pPr>
            <a:lvl6pPr>
              <a:defRPr sz="1250" baseline="0"/>
            </a:lvl6pPr>
            <a:lvl7pPr>
              <a:defRPr sz="1250" baseline="0"/>
            </a:lvl7pPr>
            <a:lvl8pPr>
              <a:defRPr sz="1250" baseline="0"/>
            </a:lvl8pPr>
            <a:lvl9pPr>
              <a:defRPr sz="12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9214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itle 1"/>
          <p:cNvSpPr>
            <a:spLocks noGrp="1"/>
          </p:cNvSpPr>
          <p:nvPr>
            <p:ph type="title"/>
          </p:nvPr>
        </p:nvSpPr>
        <p:spPr>
          <a:xfrm>
            <a:off x="488951" y="455963"/>
            <a:ext cx="11211983" cy="785813"/>
          </a:xfrm>
        </p:spPr>
        <p:txBody>
          <a:bodyPr/>
          <a:lstStyle>
            <a:lvl1pPr>
              <a:defRPr>
                <a:solidFill>
                  <a:schemeClr val="bg1">
                    <a:lumMod val="50000"/>
                  </a:schemeClr>
                </a:solidFill>
              </a:defRPr>
            </a:lvl1pPr>
          </a:lstStyle>
          <a:p>
            <a:r>
              <a:rPr lang="en-US"/>
              <a:t>Click to edit Master title style</a:t>
            </a:r>
            <a:endParaRPr lang="en-US" dirty="0"/>
          </a:p>
        </p:txBody>
      </p:sp>
      <p:sp>
        <p:nvSpPr>
          <p:cNvPr id="19" name="Content Placeholder 2"/>
          <p:cNvSpPr>
            <a:spLocks noGrp="1"/>
          </p:cNvSpPr>
          <p:nvPr>
            <p:ph idx="1"/>
          </p:nvPr>
        </p:nvSpPr>
        <p:spPr>
          <a:xfrm>
            <a:off x="488951" y="1412532"/>
            <a:ext cx="11211983" cy="1589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775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76200" y="-76200"/>
            <a:ext cx="12344400" cy="701040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p:nvSpPr>
        <p:spPr bwMode="black">
          <a:xfrm>
            <a:off x="373592" y="0"/>
            <a:ext cx="468701" cy="410632"/>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2" name="Title Placeholder 1"/>
          <p:cNvSpPr>
            <a:spLocks noGrp="1"/>
          </p:cNvSpPr>
          <p:nvPr>
            <p:ph type="title"/>
          </p:nvPr>
        </p:nvSpPr>
        <p:spPr>
          <a:xfrm>
            <a:off x="571500" y="533137"/>
            <a:ext cx="11049000" cy="1181363"/>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571501" y="1714501"/>
            <a:ext cx="9334500" cy="4267729"/>
          </a:xfrm>
          <a:prstGeom prst="rect">
            <a:avLst/>
          </a:prstGeom>
        </p:spPr>
        <p:txBody>
          <a:bodyPr vert="horz" lIns="0" tIns="0" rIns="0" bIns="0" rtlCol="0">
            <a:normAutofit/>
          </a:bodyPr>
          <a:lstStyle/>
          <a:p>
            <a:pPr lvl="0"/>
            <a:r>
              <a:rPr lang="en-US" dirty="0"/>
              <a:t>Edit Master text styles</a:t>
            </a:r>
          </a:p>
          <a:p>
            <a:pPr lvl="2"/>
            <a:r>
              <a:rPr lang="en-US" dirty="0"/>
              <a:t>Second level</a:t>
            </a:r>
          </a:p>
          <a:p>
            <a:pPr lvl="3"/>
            <a:r>
              <a:rPr lang="en-US" dirty="0"/>
              <a:t>Third level</a:t>
            </a:r>
          </a:p>
          <a:p>
            <a:pPr lvl="1"/>
            <a:r>
              <a:rPr lang="en-US" dirty="0"/>
              <a:t>	</a:t>
            </a:r>
          </a:p>
        </p:txBody>
      </p:sp>
      <p:pic>
        <p:nvPicPr>
          <p:cNvPr id="7" name="Picture 6"/>
          <p:cNvPicPr>
            <a:picLocks noChangeAspect="1"/>
          </p:cNvPicPr>
          <p:nvPr/>
        </p:nvPicPr>
        <p:blipFill>
          <a:blip r:embed="rId10"/>
          <a:stretch>
            <a:fillRect/>
          </a:stretch>
        </p:blipFill>
        <p:spPr bwMode="black">
          <a:xfrm>
            <a:off x="454025" y="6188075"/>
            <a:ext cx="1706880" cy="484802"/>
          </a:xfrm>
          <a:prstGeom prst="rect">
            <a:avLst/>
          </a:prstGeom>
        </p:spPr>
      </p:pic>
      <p:sp>
        <p:nvSpPr>
          <p:cNvPr id="60" name="Text Box 115"/>
          <p:cNvSpPr txBox="1">
            <a:spLocks noChangeArrowheads="1"/>
          </p:cNvSpPr>
          <p:nvPr/>
        </p:nvSpPr>
        <p:spPr bwMode="auto">
          <a:xfrm>
            <a:off x="9911293" y="6317031"/>
            <a:ext cx="1366308" cy="228600"/>
          </a:xfrm>
          <a:prstGeom prst="rect">
            <a:avLst/>
          </a:prstGeom>
          <a:noFill/>
          <a:ln w="9525">
            <a:noFill/>
            <a:miter lim="800000"/>
            <a:headEnd/>
            <a:tailEnd/>
          </a:ln>
          <a:effectLst/>
        </p:spPr>
        <p:txBody>
          <a:bodyPr wrap="none" lIns="0" tIns="0" rIns="0" bIns="0" anchor="ctr" anchorCtr="0">
            <a:noAutofit/>
          </a:bodyPr>
          <a:lstStyle/>
          <a:p>
            <a:pPr algn="r" defTabSz="512961">
              <a:spcBef>
                <a:spcPts val="0"/>
              </a:spcBef>
            </a:pPr>
            <a:fld id="{03C7D0F0-10D5-4191-B6F4-99306F468FEF}" type="datetime4">
              <a:rPr lang="en-US" sz="688" b="0" smtClean="0">
                <a:solidFill>
                  <a:schemeClr val="tx1"/>
                </a:solidFill>
              </a:rPr>
              <a:pPr algn="r" defTabSz="512961">
                <a:spcBef>
                  <a:spcPts val="0"/>
                </a:spcBef>
              </a:pPr>
              <a:t>October 21, 2018</a:t>
            </a:fld>
            <a:endParaRPr lang="en-US" sz="688" b="0" dirty="0">
              <a:solidFill>
                <a:schemeClr val="tx1"/>
              </a:solidFill>
            </a:endParaRPr>
          </a:p>
        </p:txBody>
      </p:sp>
      <p:sp>
        <p:nvSpPr>
          <p:cNvPr id="61" name="Text Box 115"/>
          <p:cNvSpPr txBox="1">
            <a:spLocks noChangeArrowheads="1"/>
          </p:cNvSpPr>
          <p:nvPr/>
        </p:nvSpPr>
        <p:spPr bwMode="auto">
          <a:xfrm>
            <a:off x="11277601"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512961">
              <a:spcBef>
                <a:spcPts val="0"/>
              </a:spcBef>
            </a:pPr>
            <a:fld id="{18E29826-F105-4F77-B977-03F4A4723A21}" type="slidenum">
              <a:rPr lang="en-US" sz="688" b="1" smtClean="0">
                <a:solidFill>
                  <a:schemeClr val="tx1"/>
                </a:solidFill>
              </a:rPr>
              <a:pPr algn="r" defTabSz="512961">
                <a:spcBef>
                  <a:spcPts val="0"/>
                </a:spcBef>
              </a:pPr>
              <a:t>‹#›</a:t>
            </a:fld>
            <a:endParaRPr lang="en-US" sz="688" b="1" dirty="0">
              <a:solidFill>
                <a:schemeClr val="tx1"/>
              </a:solidFill>
            </a:endParaRPr>
          </a:p>
        </p:txBody>
      </p:sp>
      <p:sp>
        <p:nvSpPr>
          <p:cNvPr id="62"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t>DXC Proprietary and Confidential</a:t>
            </a:r>
          </a:p>
        </p:txBody>
      </p:sp>
    </p:spTree>
    <p:extLst>
      <p:ext uri="{BB962C8B-B14F-4D97-AF65-F5344CB8AC3E}">
        <p14:creationId xmlns:p14="http://schemas.microsoft.com/office/powerpoint/2010/main" val="650856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 id="2147483668" r:id="rId7"/>
    <p:sldLayoutId id="214748365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400" rtl="0" eaLnBrk="1" latinLnBrk="0" hangingPunct="1">
        <a:lnSpc>
          <a:spcPct val="85000"/>
        </a:lnSpc>
        <a:spcBef>
          <a:spcPct val="0"/>
        </a:spcBef>
        <a:buNone/>
        <a:defRPr sz="3200" b="1" kern="1200">
          <a:solidFill>
            <a:schemeClr val="tx1"/>
          </a:solidFill>
          <a:latin typeface="+mj-lt"/>
          <a:ea typeface="+mj-ea"/>
          <a:cs typeface="+mj-cs"/>
        </a:defRPr>
      </a:lvl1pPr>
    </p:titleStyle>
    <p:bodyStyle>
      <a:lvl1pPr marL="214313" indent="-214313" algn="l" defTabSz="914400" rtl="0" eaLnBrk="1" latinLnBrk="0" hangingPunct="1">
        <a:spcBef>
          <a:spcPts val="750"/>
        </a:spcBef>
        <a:buSzPct val="100000"/>
        <a:buFont typeface="Arial" panose="020B0604020202020204" pitchFamily="34" charset="0"/>
        <a:buChar char="•"/>
        <a:defRPr sz="2400" b="1" kern="1200">
          <a:solidFill>
            <a:schemeClr val="tx1"/>
          </a:solidFill>
          <a:latin typeface="+mn-lt"/>
          <a:ea typeface="+mn-ea"/>
          <a:cs typeface="+mn-cs"/>
        </a:defRPr>
      </a:lvl1pPr>
      <a:lvl2pPr marL="0" indent="0" algn="l" defTabSz="914400" rtl="0" eaLnBrk="1" latinLnBrk="0" hangingPunct="1">
        <a:spcBef>
          <a:spcPts val="750"/>
        </a:spcBef>
        <a:buFontTx/>
        <a:buNone/>
        <a:defRPr sz="1250" kern="1200">
          <a:solidFill>
            <a:schemeClr val="tx1"/>
          </a:solidFill>
          <a:latin typeface="+mn-lt"/>
          <a:ea typeface="+mn-ea"/>
          <a:cs typeface="+mn-cs"/>
        </a:defRPr>
      </a:lvl2pPr>
      <a:lvl3pPr marL="394891" indent="-176609" algn="l" defTabSz="914400" rtl="0" eaLnBrk="1" latinLnBrk="0" hangingPunct="1">
        <a:spcBef>
          <a:spcPts val="750"/>
        </a:spcBef>
        <a:buSzPct val="100000"/>
        <a:buFont typeface="Arial" panose="020B0604020202020204" pitchFamily="34" charset="0"/>
        <a:buChar char="-"/>
        <a:tabLst/>
        <a:defRPr sz="2000" kern="1200">
          <a:solidFill>
            <a:schemeClr val="tx1"/>
          </a:solidFill>
          <a:latin typeface="+mn-lt"/>
          <a:ea typeface="+mn-ea"/>
          <a:cs typeface="+mn-cs"/>
        </a:defRPr>
      </a:lvl3pPr>
      <a:lvl4pPr marL="602258" indent="-207368" algn="l" defTabSz="914400" rtl="0" eaLnBrk="1" latinLnBrk="0" hangingPunct="1">
        <a:spcBef>
          <a:spcPts val="375"/>
        </a:spcBef>
        <a:buSzPct val="75000"/>
        <a:buFont typeface="Courier New" panose="02070309020205020404" pitchFamily="49" charset="0"/>
        <a:buChar char="o"/>
        <a:tabLst/>
        <a:defRPr sz="1600" kern="1200">
          <a:solidFill>
            <a:schemeClr val="tx1"/>
          </a:solidFill>
          <a:latin typeface="+mn-lt"/>
          <a:ea typeface="+mn-ea"/>
          <a:cs typeface="+mn-cs"/>
        </a:defRPr>
      </a:lvl4pPr>
      <a:lvl5pPr marL="42862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5pPr>
      <a:lvl6pPr marL="571500" indent="-142875" algn="l" defTabSz="914400" rtl="0" eaLnBrk="1" latinLnBrk="0" hangingPunct="1">
        <a:spcBef>
          <a:spcPts val="375"/>
        </a:spcBef>
        <a:buFont typeface="Arial" pitchFamily="34" charset="0"/>
        <a:buChar char="–"/>
        <a:defRPr sz="1250" kern="1200">
          <a:solidFill>
            <a:schemeClr val="tx1"/>
          </a:solidFill>
          <a:latin typeface="+mn-lt"/>
          <a:ea typeface="+mn-ea"/>
          <a:cs typeface="+mn-cs"/>
        </a:defRPr>
      </a:lvl6pPr>
      <a:lvl7pPr marL="71437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7pPr>
      <a:lvl8pPr marL="857250" indent="-142875" algn="l" defTabSz="914400" rtl="0" eaLnBrk="1" latinLnBrk="0" hangingPunct="1">
        <a:spcBef>
          <a:spcPts val="375"/>
        </a:spcBef>
        <a:buFont typeface="Arial" pitchFamily="34" charset="0"/>
        <a:buChar char="–"/>
        <a:defRPr sz="1250" kern="1200" baseline="0">
          <a:solidFill>
            <a:schemeClr val="tx1"/>
          </a:solidFill>
          <a:latin typeface="+mn-lt"/>
          <a:ea typeface="+mn-ea"/>
          <a:cs typeface="+mn-cs"/>
        </a:defRPr>
      </a:lvl8pPr>
      <a:lvl9pPr marL="1000125" indent="-142875" algn="l" defTabSz="914400" rtl="0" eaLnBrk="1" latinLnBrk="0" hangingPunct="1">
        <a:spcBef>
          <a:spcPts val="375"/>
        </a:spcBef>
        <a:buFont typeface="Arial" pitchFamily="34" charset="0"/>
        <a:buChar char="–"/>
        <a:tabLst/>
        <a:defRPr sz="1250" kern="1200" baseline="0">
          <a:solidFill>
            <a:schemeClr val="tx1"/>
          </a:solidFill>
          <a:latin typeface="+mn-lt"/>
          <a:ea typeface="+mn-ea"/>
          <a:cs typeface="+mn-cs"/>
        </a:defRPr>
      </a:lvl9pPr>
    </p:bodyStyle>
    <p:otherStyle>
      <a:defPPr>
        <a:defRPr lang="en-US"/>
      </a:defPPr>
      <a:lvl1pPr marL="0" algn="l" defTabSz="914400" rtl="0" eaLnBrk="1" latinLnBrk="0" hangingPunct="1">
        <a:defRPr sz="1125" kern="1200">
          <a:solidFill>
            <a:schemeClr val="tx1"/>
          </a:solidFill>
          <a:latin typeface="+mn-lt"/>
          <a:ea typeface="+mn-ea"/>
          <a:cs typeface="+mn-cs"/>
        </a:defRPr>
      </a:lvl1pPr>
      <a:lvl2pPr marL="457200" algn="l" defTabSz="914400" rtl="0" eaLnBrk="1" latinLnBrk="0" hangingPunct="1">
        <a:defRPr sz="1125" kern="1200">
          <a:solidFill>
            <a:schemeClr val="tx1"/>
          </a:solidFill>
          <a:latin typeface="+mn-lt"/>
          <a:ea typeface="+mn-ea"/>
          <a:cs typeface="+mn-cs"/>
        </a:defRPr>
      </a:lvl2pPr>
      <a:lvl3pPr marL="914400" algn="l" defTabSz="914400" rtl="0" eaLnBrk="1" latinLnBrk="0" hangingPunct="1">
        <a:defRPr sz="1125" kern="1200">
          <a:solidFill>
            <a:schemeClr val="tx1"/>
          </a:solidFill>
          <a:latin typeface="+mn-lt"/>
          <a:ea typeface="+mn-ea"/>
          <a:cs typeface="+mn-cs"/>
        </a:defRPr>
      </a:lvl3pPr>
      <a:lvl4pPr marL="1371600" algn="l" defTabSz="914400" rtl="0" eaLnBrk="1" latinLnBrk="0" hangingPunct="1">
        <a:defRPr sz="1125" kern="1200">
          <a:solidFill>
            <a:schemeClr val="tx1"/>
          </a:solidFill>
          <a:latin typeface="+mn-lt"/>
          <a:ea typeface="+mn-ea"/>
          <a:cs typeface="+mn-cs"/>
        </a:defRPr>
      </a:lvl4pPr>
      <a:lvl5pPr marL="1828800" algn="l" defTabSz="914400" rtl="0" eaLnBrk="1" latinLnBrk="0" hangingPunct="1">
        <a:defRPr sz="1125" kern="1200">
          <a:solidFill>
            <a:schemeClr val="tx1"/>
          </a:solidFill>
          <a:latin typeface="+mn-lt"/>
          <a:ea typeface="+mn-ea"/>
          <a:cs typeface="+mn-cs"/>
        </a:defRPr>
      </a:lvl5pPr>
      <a:lvl6pPr marL="2286000" algn="l" defTabSz="914400" rtl="0" eaLnBrk="1" latinLnBrk="0" hangingPunct="1">
        <a:defRPr sz="1125" kern="1200">
          <a:solidFill>
            <a:schemeClr val="tx1"/>
          </a:solidFill>
          <a:latin typeface="+mn-lt"/>
          <a:ea typeface="+mn-ea"/>
          <a:cs typeface="+mn-cs"/>
        </a:defRPr>
      </a:lvl6pPr>
      <a:lvl7pPr marL="2743200" algn="l" defTabSz="914400" rtl="0" eaLnBrk="1" latinLnBrk="0" hangingPunct="1">
        <a:defRPr sz="1125" kern="1200">
          <a:solidFill>
            <a:schemeClr val="tx1"/>
          </a:solidFill>
          <a:latin typeface="+mn-lt"/>
          <a:ea typeface="+mn-ea"/>
          <a:cs typeface="+mn-cs"/>
        </a:defRPr>
      </a:lvl7pPr>
      <a:lvl8pPr marL="3200400" algn="l" defTabSz="914400" rtl="0" eaLnBrk="1" latinLnBrk="0" hangingPunct="1">
        <a:defRPr sz="1125" kern="1200">
          <a:solidFill>
            <a:schemeClr val="tx1"/>
          </a:solidFill>
          <a:latin typeface="+mn-lt"/>
          <a:ea typeface="+mn-ea"/>
          <a:cs typeface="+mn-cs"/>
        </a:defRPr>
      </a:lvl8pPr>
      <a:lvl9pPr marL="3657600" algn="l" defTabSz="914400" rtl="0" eaLnBrk="1" latinLnBrk="0" hangingPunct="1">
        <a:defRPr sz="112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6144" userDrawn="1">
          <p15:clr>
            <a:srgbClr val="F26B43"/>
          </p15:clr>
        </p15:guide>
        <p15:guide id="3" pos="576" userDrawn="1">
          <p15:clr>
            <a:srgbClr val="F26B43"/>
          </p15:clr>
        </p15:guide>
        <p15:guide id="4" pos="4032" userDrawn="1">
          <p15:clr>
            <a:srgbClr val="F26B43"/>
          </p15:clr>
        </p15:guide>
        <p15:guide id="5" pos="4416" userDrawn="1">
          <p15:clr>
            <a:srgbClr val="F26B43"/>
          </p15:clr>
        </p15:guide>
        <p15:guide id="6" pos="5952" userDrawn="1">
          <p15:clr>
            <a:srgbClr val="F26B43"/>
          </p15:clr>
        </p15:guide>
        <p15:guide id="7" pos="6336" userDrawn="1">
          <p15:clr>
            <a:srgbClr val="F26B43"/>
          </p15:clr>
        </p15:guide>
        <p15:guide id="8" pos="7872" userDrawn="1">
          <p15:clr>
            <a:srgbClr val="F26B43"/>
          </p15:clr>
        </p15:guide>
        <p15:guide id="9" pos="8256" userDrawn="1">
          <p15:clr>
            <a:srgbClr val="F26B43"/>
          </p15:clr>
        </p15:guide>
        <p15:guide id="10" pos="9984" userDrawn="1">
          <p15:clr>
            <a:srgbClr val="F26B43"/>
          </p15:clr>
        </p15:guide>
        <p15:guide id="11" pos="11712"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en.wikipedia.org/wiki/World_Wide_Web" TargetMode="External"/><Relationship Id="rId2" Type="http://schemas.openxmlformats.org/officeDocument/2006/relationships/hyperlink" Target="https://en.wikipedia.org/wiki/Software_application" TargetMode="Externa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hyperlink" Target="https://www.w3schools.com/code/tryit.asp?filename=FRY5TPE2C02P" TargetMode="External"/><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7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54.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microsoft.com/office/2007/relationships/diagramDrawing" Target="../diagrams/drawing1.xml"/><Relationship Id="rId18" Type="http://schemas.openxmlformats.org/officeDocument/2006/relationships/diagramLayout" Target="../diagrams/layout2.xml"/><Relationship Id="rId3" Type="http://schemas.openxmlformats.org/officeDocument/2006/relationships/image" Target="../media/image7.png"/><Relationship Id="rId21" Type="http://schemas.microsoft.com/office/2007/relationships/diagramDrawing" Target="../diagrams/drawing2.xml"/><Relationship Id="rId7" Type="http://schemas.openxmlformats.org/officeDocument/2006/relationships/image" Target="../media/image11.png"/><Relationship Id="rId12" Type="http://schemas.openxmlformats.org/officeDocument/2006/relationships/diagramColors" Target="../diagrams/colors1.xml"/><Relationship Id="rId17" Type="http://schemas.openxmlformats.org/officeDocument/2006/relationships/diagramData" Target="../diagrams/data2.xml"/><Relationship Id="rId2" Type="http://schemas.openxmlformats.org/officeDocument/2006/relationships/notesSlide" Target="../notesSlides/notesSlide4.xml"/><Relationship Id="rId16" Type="http://schemas.openxmlformats.org/officeDocument/2006/relationships/image" Target="../media/image15.png"/><Relationship Id="rId20" Type="http://schemas.openxmlformats.org/officeDocument/2006/relationships/diagramColors" Target="../diagrams/colors2.xml"/><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diagramQuickStyle" Target="../diagrams/quickStyle1.xml"/><Relationship Id="rId5" Type="http://schemas.openxmlformats.org/officeDocument/2006/relationships/image" Target="../media/image9.png"/><Relationship Id="rId15" Type="http://schemas.openxmlformats.org/officeDocument/2006/relationships/image" Target="../media/image14.png"/><Relationship Id="rId10" Type="http://schemas.openxmlformats.org/officeDocument/2006/relationships/diagramLayout" Target="../diagrams/layout1.xml"/><Relationship Id="rId19" Type="http://schemas.openxmlformats.org/officeDocument/2006/relationships/diagramQuickStyle" Target="../diagrams/quickStyle2.xml"/><Relationship Id="rId4" Type="http://schemas.openxmlformats.org/officeDocument/2006/relationships/image" Target="../media/image8.png"/><Relationship Id="rId9" Type="http://schemas.openxmlformats.org/officeDocument/2006/relationships/diagramData" Target="../diagrams/data1.xml"/><Relationship Id="rId14" Type="http://schemas.openxmlformats.org/officeDocument/2006/relationships/image" Target="../media/image13.png"/></Relationships>
</file>

<file path=ppt/slides/_rels/slide8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image" Target="../media/image63.png"/></Relationships>
</file>

<file path=ppt/slides/_rels/slide9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2.xml"/><Relationship Id="rId1" Type="http://schemas.openxmlformats.org/officeDocument/2006/relationships/slideLayout" Target="../slideLayouts/slideLayout5.xml"/><Relationship Id="rId4" Type="http://schemas.openxmlformats.org/officeDocument/2006/relationships/image" Target="../media/image65.png"/></Relationships>
</file>

<file path=ppt/slides/_rels/slide9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3.xml"/><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9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5.xml"/><Relationship Id="rId1" Type="http://schemas.openxmlformats.org/officeDocument/2006/relationships/slideLayout" Target="../slideLayouts/slideLayout5.xml"/><Relationship Id="rId4" Type="http://schemas.openxmlformats.org/officeDocument/2006/relationships/image" Target="../media/image70.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dirty="0"/>
              <a:t>JavaScript and JSON</a:t>
            </a:r>
          </a:p>
        </p:txBody>
      </p:sp>
      <p:sp>
        <p:nvSpPr>
          <p:cNvPr id="2" name="Subtitle 1"/>
          <p:cNvSpPr>
            <a:spLocks noGrp="1"/>
          </p:cNvSpPr>
          <p:nvPr>
            <p:ph type="subTitle" idx="1"/>
          </p:nvPr>
        </p:nvSpPr>
        <p:spPr/>
        <p:txBody>
          <a:bodyPr/>
          <a:lstStyle/>
          <a:p>
            <a:r>
              <a:rPr lang="en-US" altLang="en-US" dirty="0"/>
              <a:t>Trainer: Tuan Nguyen</a:t>
            </a:r>
          </a:p>
          <a:p>
            <a:r>
              <a:rPr lang="en-US" dirty="0"/>
              <a:t>Professional Software Engineer</a:t>
            </a:r>
            <a:r>
              <a:rPr lang="en-US" altLang="en-US" dirty="0"/>
              <a:t>  </a:t>
            </a:r>
            <a:endParaRPr lang="en-US" dirty="0"/>
          </a:p>
          <a:p>
            <a:endParaRPr lang="en-US" dirty="0"/>
          </a:p>
        </p:txBody>
      </p:sp>
    </p:spTree>
    <p:extLst>
      <p:ext uri="{BB962C8B-B14F-4D97-AF65-F5344CB8AC3E}">
        <p14:creationId xmlns:p14="http://schemas.microsoft.com/office/powerpoint/2010/main" val="328673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JavaScript?</a:t>
            </a:r>
          </a:p>
        </p:txBody>
      </p:sp>
      <p:sp>
        <p:nvSpPr>
          <p:cNvPr id="17" name="Content Placeholder 2"/>
          <p:cNvSpPr>
            <a:spLocks noGrp="1"/>
          </p:cNvSpPr>
          <p:nvPr>
            <p:ph idx="1"/>
          </p:nvPr>
        </p:nvSpPr>
        <p:spPr/>
        <p:txBody>
          <a:bodyPr>
            <a:noAutofit/>
          </a:bodyPr>
          <a:lstStyle/>
          <a:p>
            <a:r>
              <a:rPr lang="en-US" dirty="0"/>
              <a:t>JavaScript is the programming language </a:t>
            </a:r>
          </a:p>
          <a:p>
            <a:r>
              <a:rPr lang="en-US" dirty="0"/>
              <a:t>JavaScript is free</a:t>
            </a:r>
            <a:endParaRPr lang="en-US" altLang="en-US" dirty="0"/>
          </a:p>
          <a:p>
            <a:r>
              <a:rPr lang="en-US" altLang="en-US" b="1" dirty="0"/>
              <a:t>NOT JAVA</a:t>
            </a:r>
            <a:r>
              <a:rPr lang="en-US" altLang="en-US" dirty="0"/>
              <a:t> .</a:t>
            </a:r>
          </a:p>
          <a:p>
            <a:endParaRPr lang="en-US" dirty="0"/>
          </a:p>
        </p:txBody>
      </p:sp>
    </p:spTree>
    <p:extLst>
      <p:ext uri="{BB962C8B-B14F-4D97-AF65-F5344CB8AC3E}">
        <p14:creationId xmlns:p14="http://schemas.microsoft.com/office/powerpoint/2010/main" val="169650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JSON vs XML</a:t>
            </a:r>
          </a:p>
        </p:txBody>
      </p:sp>
      <p:sp>
        <p:nvSpPr>
          <p:cNvPr id="3" name="Content Placeholder 2"/>
          <p:cNvSpPr>
            <a:spLocks noGrp="1"/>
          </p:cNvSpPr>
          <p:nvPr>
            <p:ph idx="1"/>
          </p:nvPr>
        </p:nvSpPr>
        <p:spPr/>
        <p:txBody>
          <a:bodyPr/>
          <a:lstStyle/>
          <a:p>
            <a:r>
              <a:rPr lang="en-US" dirty="0"/>
              <a:t>The difference</a:t>
            </a:r>
          </a:p>
          <a:p>
            <a:pPr marL="466328" lvl="1" indent="-285750"/>
            <a:r>
              <a:rPr lang="en-US" dirty="0"/>
              <a:t>JSON doesn't use end tag</a:t>
            </a:r>
          </a:p>
          <a:p>
            <a:pPr marL="466328" lvl="1" indent="-285750"/>
            <a:r>
              <a:rPr lang="en-US" dirty="0"/>
              <a:t>JSON is shorter</a:t>
            </a:r>
          </a:p>
          <a:p>
            <a:pPr marL="466328" lvl="1" indent="-285750"/>
            <a:r>
              <a:rPr lang="en-US" dirty="0"/>
              <a:t>JSON is quicker to read and write</a:t>
            </a:r>
          </a:p>
          <a:p>
            <a:pPr marL="466328" lvl="1" indent="-285750"/>
            <a:r>
              <a:rPr lang="en-US" dirty="0"/>
              <a:t>JSON can use arrays</a:t>
            </a:r>
          </a:p>
          <a:p>
            <a:pPr marL="466328" lvl="1" indent="-285750"/>
            <a:r>
              <a:rPr lang="en-US" dirty="0"/>
              <a:t>XML has to be parsed with an XML parser. JSON can be parsed by a standard JavaScript function.</a:t>
            </a:r>
          </a:p>
          <a:p>
            <a:endParaRPr lang="en-US" dirty="0"/>
          </a:p>
        </p:txBody>
      </p:sp>
      <p:sp>
        <p:nvSpPr>
          <p:cNvPr id="6" name="Rectangle 5"/>
          <p:cNvSpPr/>
          <p:nvPr/>
        </p:nvSpPr>
        <p:spPr>
          <a:xfrm>
            <a:off x="1981200" y="1596796"/>
            <a:ext cx="8064230" cy="1421928"/>
          </a:xfrm>
          <a:prstGeom prst="rect">
            <a:avLst/>
          </a:prstGeom>
        </p:spPr>
        <p:txBody>
          <a:bodyPr wrap="square">
            <a:spAutoFit/>
          </a:bodyPr>
          <a:lstStyle/>
          <a:p>
            <a:br>
              <a:rPr lang="en-US" dirty="0"/>
            </a:br>
            <a:endParaRPr lang="en-US" dirty="0"/>
          </a:p>
          <a:p>
            <a:endParaRPr 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val="1206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JSON – Data type</a:t>
            </a:r>
          </a:p>
        </p:txBody>
      </p:sp>
      <p:sp>
        <p:nvSpPr>
          <p:cNvPr id="3" name="Content Placeholder 2"/>
          <p:cNvSpPr>
            <a:spLocks noGrp="1"/>
          </p:cNvSpPr>
          <p:nvPr>
            <p:ph idx="1"/>
          </p:nvPr>
        </p:nvSpPr>
        <p:spPr/>
        <p:txBody>
          <a:bodyPr/>
          <a:lstStyle/>
          <a:p>
            <a:r>
              <a:rPr lang="en-US" dirty="0"/>
              <a:t>In JSON, values must be one of the following data types:</a:t>
            </a:r>
          </a:p>
          <a:p>
            <a:pPr marL="466328" lvl="1" indent="-285750"/>
            <a:r>
              <a:rPr lang="en-US" dirty="0"/>
              <a:t>a string</a:t>
            </a:r>
          </a:p>
          <a:p>
            <a:pPr marL="466328" lvl="1" indent="-285750"/>
            <a:r>
              <a:rPr lang="en-US" dirty="0"/>
              <a:t>a number</a:t>
            </a:r>
          </a:p>
          <a:p>
            <a:pPr marL="466328" lvl="1" indent="-285750"/>
            <a:r>
              <a:rPr lang="en-US" dirty="0"/>
              <a:t>an object (JSON object)</a:t>
            </a:r>
          </a:p>
          <a:p>
            <a:pPr marL="466328" lvl="1" indent="-285750"/>
            <a:r>
              <a:rPr lang="en-US" dirty="0"/>
              <a:t>an array</a:t>
            </a:r>
          </a:p>
          <a:p>
            <a:pPr marL="466328" lvl="1" indent="-285750"/>
            <a:r>
              <a:rPr lang="en-US" dirty="0"/>
              <a:t>a </a:t>
            </a:r>
            <a:r>
              <a:rPr lang="en-US" dirty="0" err="1"/>
              <a:t>boolean</a:t>
            </a:r>
            <a:endParaRPr lang="en-US" dirty="0"/>
          </a:p>
          <a:p>
            <a:pPr marL="466328" lvl="1" indent="-285750"/>
            <a:r>
              <a:rPr lang="en-US" dirty="0"/>
              <a:t>null</a:t>
            </a:r>
          </a:p>
          <a:p>
            <a:endParaRPr lang="en-US" dirty="0"/>
          </a:p>
        </p:txBody>
      </p:sp>
    </p:spTree>
    <p:extLst>
      <p:ext uri="{BB962C8B-B14F-4D97-AF65-F5344CB8AC3E}">
        <p14:creationId xmlns:p14="http://schemas.microsoft.com/office/powerpoint/2010/main" val="166783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JSON</a:t>
            </a:r>
          </a:p>
        </p:txBody>
      </p:sp>
      <p:sp>
        <p:nvSpPr>
          <p:cNvPr id="6" name="Content Placeholder 2"/>
          <p:cNvSpPr>
            <a:spLocks noGrp="1"/>
          </p:cNvSpPr>
          <p:nvPr>
            <p:ph idx="1"/>
          </p:nvPr>
        </p:nvSpPr>
        <p:spPr/>
        <p:txBody>
          <a:bodyPr>
            <a:normAutofit/>
          </a:bodyPr>
          <a:lstStyle/>
          <a:p>
            <a:pPr marL="457200" lvl="1" indent="0">
              <a:buNone/>
            </a:pPr>
            <a:endParaRPr lang="en-US" sz="2400" dirty="0"/>
          </a:p>
          <a:p>
            <a:pPr marL="457200" lvl="1" indent="0">
              <a:buNone/>
            </a:pPr>
            <a:endParaRPr lang="en-US" dirty="0"/>
          </a:p>
        </p:txBody>
      </p:sp>
      <p:sp>
        <p:nvSpPr>
          <p:cNvPr id="5" name="Content Placeholder 2"/>
          <p:cNvSpPr>
            <a:spLocks noGrp="1"/>
          </p:cNvSpPr>
          <p:nvPr>
            <p:ph idx="4294967295"/>
          </p:nvPr>
        </p:nvSpPr>
        <p:spPr>
          <a:xfrm>
            <a:off x="571501" y="1459971"/>
            <a:ext cx="8229600" cy="4776788"/>
          </a:xfrm>
        </p:spPr>
        <p:txBody>
          <a:bodyPr>
            <a:normAutofit/>
          </a:bodyPr>
          <a:lstStyle/>
          <a:p>
            <a:r>
              <a:rPr lang="en-US" altLang="en-US" sz="2800" dirty="0"/>
              <a:t>Demo and do exercises</a:t>
            </a:r>
          </a:p>
          <a:p>
            <a:endParaRPr lang="en-US" altLang="en-US" sz="2800" dirty="0"/>
          </a:p>
        </p:txBody>
      </p:sp>
    </p:spTree>
    <p:extLst>
      <p:ext uri="{BB962C8B-B14F-4D97-AF65-F5344CB8AC3E}">
        <p14:creationId xmlns:p14="http://schemas.microsoft.com/office/powerpoint/2010/main" val="5125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Questions &amp; Answer</a:t>
            </a:r>
          </a:p>
        </p:txBody>
      </p:sp>
      <p:sp>
        <p:nvSpPr>
          <p:cNvPr id="2" name="Subtitle 1"/>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dirty="0"/>
              <a:t>Thank you!</a:t>
            </a:r>
          </a:p>
        </p:txBody>
      </p:sp>
      <p:sp>
        <p:nvSpPr>
          <p:cNvPr id="2" name="Subtitle 1"/>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Revision History</a:t>
            </a:r>
          </a:p>
        </p:txBody>
      </p:sp>
      <p:graphicFrame>
        <p:nvGraphicFramePr>
          <p:cNvPr id="4" name="Group 77"/>
          <p:cNvGraphicFramePr>
            <a:graphicFrameLocks noGrp="1"/>
          </p:cNvGraphicFramePr>
          <p:nvPr>
            <p:ph idx="1"/>
            <p:extLst>
              <p:ext uri="{D42A27DB-BD31-4B8C-83A1-F6EECF244321}">
                <p14:modId xmlns:p14="http://schemas.microsoft.com/office/powerpoint/2010/main" val="1977564351"/>
              </p:ext>
            </p:extLst>
          </p:nvPr>
        </p:nvGraphicFramePr>
        <p:xfrm>
          <a:off x="442452" y="1238866"/>
          <a:ext cx="11031792" cy="4124138"/>
        </p:xfrm>
        <a:graphic>
          <a:graphicData uri="http://schemas.openxmlformats.org/drawingml/2006/table">
            <a:tbl>
              <a:tblPr/>
              <a:tblGrid>
                <a:gridCol w="1041002">
                  <a:extLst>
                    <a:ext uri="{9D8B030D-6E8A-4147-A177-3AD203B41FA5}">
                      <a16:colId xmlns:a16="http://schemas.microsoft.com/office/drawing/2014/main" val="20000"/>
                    </a:ext>
                  </a:extLst>
                </a:gridCol>
                <a:gridCol w="1000497">
                  <a:extLst>
                    <a:ext uri="{9D8B030D-6E8A-4147-A177-3AD203B41FA5}">
                      <a16:colId xmlns:a16="http://schemas.microsoft.com/office/drawing/2014/main" val="20001"/>
                    </a:ext>
                  </a:extLst>
                </a:gridCol>
                <a:gridCol w="3485536">
                  <a:extLst>
                    <a:ext uri="{9D8B030D-6E8A-4147-A177-3AD203B41FA5}">
                      <a16:colId xmlns:a16="http://schemas.microsoft.com/office/drawing/2014/main" val="20002"/>
                    </a:ext>
                  </a:extLst>
                </a:gridCol>
                <a:gridCol w="1749857">
                  <a:extLst>
                    <a:ext uri="{9D8B030D-6E8A-4147-A177-3AD203B41FA5}">
                      <a16:colId xmlns:a16="http://schemas.microsoft.com/office/drawing/2014/main" val="20003"/>
                    </a:ext>
                  </a:extLst>
                </a:gridCol>
                <a:gridCol w="3754900">
                  <a:extLst>
                    <a:ext uri="{9D8B030D-6E8A-4147-A177-3AD203B41FA5}">
                      <a16:colId xmlns:a16="http://schemas.microsoft.com/office/drawing/2014/main" val="20004"/>
                    </a:ext>
                  </a:extLst>
                </a:gridCol>
              </a:tblGrid>
              <a:tr h="652027">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dirty="0">
                          <a:ln>
                            <a:noFill/>
                          </a:ln>
                          <a:solidFill>
                            <a:schemeClr val="tx1"/>
                          </a:solidFill>
                          <a:effectLst/>
                          <a:latin typeface="Arial" charset="0"/>
                        </a:rPr>
                        <a:t>Date</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dirty="0">
                          <a:ln>
                            <a:noFill/>
                          </a:ln>
                          <a:solidFill>
                            <a:schemeClr val="tx1"/>
                          </a:solidFill>
                          <a:effectLst/>
                          <a:latin typeface="Arial" charset="0"/>
                        </a:rPr>
                        <a:t>Version</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dirty="0">
                          <a:ln>
                            <a:noFill/>
                          </a:ln>
                          <a:solidFill>
                            <a:schemeClr val="tx1"/>
                          </a:solidFill>
                          <a:effectLst/>
                          <a:latin typeface="Arial" charset="0"/>
                        </a:rPr>
                        <a:t>Description</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a:ln>
                            <a:noFill/>
                          </a:ln>
                          <a:solidFill>
                            <a:schemeClr val="tx1"/>
                          </a:solidFill>
                          <a:effectLst/>
                          <a:latin typeface="Arial" charset="0"/>
                        </a:rPr>
                        <a:t>Updated by</a:t>
                      </a:r>
                    </a:p>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1" i="0" u="none" strike="noStrike" cap="none" normalizeH="0" baseline="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a:ln>
                            <a:noFill/>
                          </a:ln>
                          <a:solidFill>
                            <a:schemeClr val="tx1"/>
                          </a:solidFill>
                          <a:effectLst/>
                          <a:latin typeface="Arial" charset="0"/>
                        </a:rPr>
                        <a:t>Reviewed and Approved By</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7916">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Dec 01, 2015</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1.0.0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Change styles follow new CSC theme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Tri Phan</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5025">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Jul 12, 2016</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2.0.0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kern="1200" cap="none" normalizeH="0" baseline="0" dirty="0">
                          <a:ln>
                            <a:noFill/>
                          </a:ln>
                          <a:solidFill>
                            <a:schemeClr val="tx1"/>
                          </a:solidFill>
                          <a:effectLst/>
                          <a:latin typeface="Arial" charset="0"/>
                          <a:ea typeface="+mn-ea"/>
                          <a:cs typeface="+mn-cs"/>
                        </a:rPr>
                        <a:t>Modified knowledge - add more basic </a:t>
                      </a:r>
                      <a:r>
                        <a:rPr kumimoji="0" lang="en-US" sz="1600" b="0" i="0" u="none" strike="noStrike" kern="1200" cap="none" normalizeH="0" baseline="0" dirty="0" err="1">
                          <a:ln>
                            <a:noFill/>
                          </a:ln>
                          <a:solidFill>
                            <a:schemeClr val="tx1"/>
                          </a:solidFill>
                          <a:effectLst/>
                          <a:latin typeface="Arial" charset="0"/>
                          <a:ea typeface="+mn-ea"/>
                          <a:cs typeface="+mn-cs"/>
                        </a:rPr>
                        <a:t>js</a:t>
                      </a:r>
                      <a:r>
                        <a:rPr kumimoji="0" lang="en-US" sz="1600" b="0" i="0" u="none" strike="noStrike" kern="1200" cap="none" normalizeH="0" baseline="0" dirty="0">
                          <a:ln>
                            <a:noFill/>
                          </a:ln>
                          <a:solidFill>
                            <a:schemeClr val="tx1"/>
                          </a:solidFill>
                          <a:effectLst/>
                          <a:latin typeface="Arial" charset="0"/>
                          <a:ea typeface="+mn-ea"/>
                          <a:cs typeface="+mn-cs"/>
                        </a:rPr>
                        <a:t> knowledge and remove advance information to better suit to Fresher level</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kern="1200" cap="none" normalizeH="0" baseline="0" dirty="0" err="1">
                          <a:ln>
                            <a:noFill/>
                          </a:ln>
                          <a:solidFill>
                            <a:schemeClr val="tx1"/>
                          </a:solidFill>
                          <a:effectLst/>
                          <a:latin typeface="Arial" charset="0"/>
                          <a:ea typeface="+mn-ea"/>
                          <a:cs typeface="+mn-cs"/>
                        </a:rPr>
                        <a:t>Duyen</a:t>
                      </a:r>
                      <a:r>
                        <a:rPr kumimoji="0" lang="en-US" sz="1600" b="0" i="0" u="none" strike="noStrike" kern="1200" cap="none" normalizeH="0" baseline="0" dirty="0">
                          <a:ln>
                            <a:noFill/>
                          </a:ln>
                          <a:solidFill>
                            <a:schemeClr val="tx1"/>
                          </a:solidFill>
                          <a:effectLst/>
                          <a:latin typeface="Arial" charset="0"/>
                          <a:ea typeface="+mn-ea"/>
                          <a:cs typeface="+mn-cs"/>
                        </a:rPr>
                        <a:t> Dang</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kern="1200" cap="none" normalizeH="0" baseline="0" dirty="0">
                        <a:ln>
                          <a:noFill/>
                        </a:ln>
                        <a:solidFill>
                          <a:schemeClr val="tx1"/>
                        </a:solidFill>
                        <a:effectLst/>
                        <a:latin typeface="Arial" charset="0"/>
                        <a:ea typeface="+mn-ea"/>
                        <a:cs typeface="+mn-cs"/>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7916">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Jun 07, 2017</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3.0.0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Remove jQuery and update more information for JS</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err="1">
                          <a:ln>
                            <a:noFill/>
                          </a:ln>
                          <a:solidFill>
                            <a:schemeClr val="tx1"/>
                          </a:solidFill>
                          <a:effectLst/>
                          <a:latin typeface="Arial" charset="0"/>
                        </a:rPr>
                        <a:t>Duyen</a:t>
                      </a:r>
                      <a:r>
                        <a:rPr kumimoji="0" lang="en-US" sz="1600" b="0" i="0" u="none" strike="noStrike" cap="none" normalizeH="0" baseline="0" dirty="0">
                          <a:ln>
                            <a:noFill/>
                          </a:ln>
                          <a:solidFill>
                            <a:schemeClr val="tx1"/>
                          </a:solidFill>
                          <a:effectLst/>
                          <a:latin typeface="Arial" charset="0"/>
                        </a:rPr>
                        <a:t> Dang</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7385">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Aug  2</a:t>
                      </a:r>
                      <a:r>
                        <a:rPr kumimoji="0" lang="en-US" sz="1600" b="0" i="0" u="none" strike="noStrike" cap="none" normalizeH="0" baseline="30000" dirty="0">
                          <a:ln>
                            <a:noFill/>
                          </a:ln>
                          <a:solidFill>
                            <a:schemeClr val="tx1"/>
                          </a:solidFill>
                          <a:effectLst/>
                          <a:latin typeface="Arial" charset="0"/>
                        </a:rPr>
                        <a:t>nd</a:t>
                      </a:r>
                      <a:r>
                        <a:rPr kumimoji="0" lang="en-US" sz="1600" b="0" i="0" u="none" strike="noStrike" cap="none" normalizeH="0" baseline="0" dirty="0">
                          <a:ln>
                            <a:noFill/>
                          </a:ln>
                          <a:solidFill>
                            <a:schemeClr val="tx1"/>
                          </a:solidFill>
                          <a:effectLst/>
                          <a:latin typeface="Arial" charset="0"/>
                        </a:rPr>
                        <a:t>, 2017</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4.0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Retheme with DXC template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Quang Tran</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9362">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Jun 3</a:t>
                      </a:r>
                      <a:r>
                        <a:rPr kumimoji="0" lang="en-US" sz="1600" b="0" i="0" u="none" strike="noStrike" cap="none" normalizeH="0" baseline="30000" dirty="0">
                          <a:ln>
                            <a:noFill/>
                          </a:ln>
                          <a:solidFill>
                            <a:schemeClr val="tx1"/>
                          </a:solidFill>
                          <a:effectLst/>
                          <a:latin typeface="Arial" charset="0"/>
                        </a:rPr>
                        <a:t>rd</a:t>
                      </a:r>
                      <a:r>
                        <a:rPr kumimoji="0" lang="en-US" sz="1600" b="0" i="0" u="none" strike="noStrike" cap="none" normalizeH="0" baseline="0" dirty="0">
                          <a:ln>
                            <a:noFill/>
                          </a:ln>
                          <a:solidFill>
                            <a:schemeClr val="tx1"/>
                          </a:solidFill>
                          <a:effectLst/>
                          <a:latin typeface="Arial" charset="0"/>
                        </a:rPr>
                        <a:t> 2018</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5.0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Added details on JS and AJAX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Cuong Chau</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9362">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6450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JavaScript?</a:t>
            </a:r>
          </a:p>
        </p:txBody>
      </p:sp>
      <p:sp>
        <p:nvSpPr>
          <p:cNvPr id="6" name="Content Placeholder 2"/>
          <p:cNvSpPr>
            <a:spLocks noGrp="1"/>
          </p:cNvSpPr>
          <p:nvPr>
            <p:ph idx="1"/>
          </p:nvPr>
        </p:nvSpPr>
        <p:spPr>
          <a:xfrm>
            <a:off x="571500" y="1434282"/>
            <a:ext cx="9334500" cy="4267729"/>
          </a:xfrm>
        </p:spPr>
        <p:txBody>
          <a:bodyPr>
            <a:normAutofit/>
          </a:bodyPr>
          <a:lstStyle/>
          <a:p>
            <a:pPr marL="0" indent="0">
              <a:buNone/>
            </a:pPr>
            <a:r>
              <a:rPr lang="en-US" dirty="0"/>
              <a:t>JavaScript is one of the </a:t>
            </a:r>
            <a:r>
              <a:rPr lang="en-US" b="1" dirty="0"/>
              <a:t>3 languages</a:t>
            </a:r>
            <a:r>
              <a:rPr lang="en-US" dirty="0"/>
              <a:t> all web developers </a:t>
            </a:r>
            <a:r>
              <a:rPr lang="en-US" b="1" dirty="0"/>
              <a:t>must</a:t>
            </a:r>
            <a:r>
              <a:rPr lang="en-US" dirty="0"/>
              <a:t> learn:</a:t>
            </a:r>
          </a:p>
          <a:p>
            <a:r>
              <a:rPr lang="en-US" dirty="0"/>
              <a:t>   1. </a:t>
            </a:r>
            <a:r>
              <a:rPr lang="en-US" b="1" dirty="0"/>
              <a:t>HTML</a:t>
            </a:r>
            <a:r>
              <a:rPr lang="en-US" dirty="0"/>
              <a:t> to define the content of web pages</a:t>
            </a:r>
          </a:p>
          <a:p>
            <a:r>
              <a:rPr lang="en-US" dirty="0"/>
              <a:t>   2. </a:t>
            </a:r>
            <a:r>
              <a:rPr lang="en-US" b="1" dirty="0"/>
              <a:t>CSS</a:t>
            </a:r>
            <a:r>
              <a:rPr lang="en-US" dirty="0"/>
              <a:t> to specify the layout of web pages</a:t>
            </a:r>
          </a:p>
          <a:p>
            <a:r>
              <a:rPr lang="en-US" dirty="0"/>
              <a:t>   3. </a:t>
            </a:r>
            <a:r>
              <a:rPr lang="en-US" b="1" dirty="0"/>
              <a:t>JavaScript</a:t>
            </a:r>
            <a:r>
              <a:rPr lang="en-US" dirty="0"/>
              <a:t> to program the behavior of web pages</a:t>
            </a:r>
          </a:p>
          <a:p>
            <a:endParaRPr lang="en-US" dirty="0"/>
          </a:p>
          <a:p>
            <a:pPr marL="0" indent="0">
              <a:buNone/>
            </a:pPr>
            <a:r>
              <a:rPr lang="en-US" dirty="0"/>
              <a:t>Web pages are not the only place where JavaScript is used. Many desktop and server programs use JavaScript. Node.js is the best known. Some databases, like MongoDB and </a:t>
            </a:r>
            <a:r>
              <a:rPr lang="en-US" dirty="0" err="1"/>
              <a:t>CouchDB</a:t>
            </a:r>
            <a:r>
              <a:rPr lang="en-US" dirty="0"/>
              <a:t>, also use JavaScript as their programming language.</a:t>
            </a:r>
          </a:p>
        </p:txBody>
      </p:sp>
    </p:spTree>
    <p:extLst>
      <p:ext uri="{BB962C8B-B14F-4D97-AF65-F5344CB8AC3E}">
        <p14:creationId xmlns:p14="http://schemas.microsoft.com/office/powerpoint/2010/main" val="326321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Location of JS in html</a:t>
            </a:r>
          </a:p>
        </p:txBody>
      </p:sp>
      <p:sp>
        <p:nvSpPr>
          <p:cNvPr id="9" name="Content Placeholder 2"/>
          <p:cNvSpPr>
            <a:spLocks noGrp="1"/>
          </p:cNvSpPr>
          <p:nvPr>
            <p:ph idx="1"/>
          </p:nvPr>
        </p:nvSpPr>
        <p:spPr>
          <a:xfrm>
            <a:off x="571500" y="1714501"/>
            <a:ext cx="9944099" cy="4267729"/>
          </a:xfrm>
        </p:spPr>
        <p:txBody>
          <a:bodyPr>
            <a:normAutofit/>
          </a:bodyPr>
          <a:lstStyle/>
          <a:p>
            <a:r>
              <a:rPr lang="tr-TR" altLang="en-US" dirty="0"/>
              <a:t>JavaScript is </a:t>
            </a:r>
            <a:r>
              <a:rPr lang="en-US" altLang="en-US" dirty="0"/>
              <a:t>put </a:t>
            </a:r>
            <a:r>
              <a:rPr lang="tr-TR" altLang="en-US" dirty="0"/>
              <a:t>in</a:t>
            </a:r>
            <a:r>
              <a:rPr lang="en-US" altLang="en-US" dirty="0"/>
              <a:t>side</a:t>
            </a:r>
            <a:r>
              <a:rPr lang="tr-TR" altLang="en-US" dirty="0"/>
              <a:t> HTML between &lt;script&gt;</a:t>
            </a:r>
            <a:r>
              <a:rPr lang="en-US" altLang="en-US" dirty="0"/>
              <a:t> </a:t>
            </a:r>
          </a:p>
          <a:p>
            <a:r>
              <a:rPr lang="en-US" altLang="en-US" dirty="0"/>
              <a:t>&lt;script&gt;</a:t>
            </a:r>
            <a:r>
              <a:rPr lang="tr-TR" altLang="en-US" dirty="0"/>
              <a:t> tag</a:t>
            </a:r>
            <a:r>
              <a:rPr lang="en-US" altLang="en-US" dirty="0"/>
              <a:t> could be put in any places inside a html page (at &lt;head&gt;, &lt;body&gt;</a:t>
            </a:r>
            <a:r>
              <a:rPr lang="en-US" dirty="0"/>
              <a:t> or after the &lt;/body&gt; close tag</a:t>
            </a:r>
            <a:r>
              <a:rPr lang="en-US" altLang="en-US" dirty="0"/>
              <a:t>) </a:t>
            </a:r>
            <a:r>
              <a:rPr lang="en-US" dirty="0"/>
              <a:t>depending on when you want the JavaScript to </a:t>
            </a:r>
            <a:r>
              <a:rPr lang="en-US" b="1" dirty="0"/>
              <a:t>load.</a:t>
            </a:r>
            <a:endParaRPr lang="en-US" altLang="en-US" dirty="0"/>
          </a:p>
          <a:p>
            <a:r>
              <a:rPr lang="en-US" altLang="en-US" dirty="0"/>
              <a:t>Can be k</a:t>
            </a:r>
            <a:r>
              <a:rPr lang="tr-TR" altLang="en-US" dirty="0"/>
              <a:t>ept in an external JavaScript file and </a:t>
            </a:r>
            <a:r>
              <a:rPr lang="en-US" altLang="en-US" dirty="0"/>
              <a:t>referenced</a:t>
            </a:r>
            <a:r>
              <a:rPr lang="tr-TR" altLang="en-US" dirty="0"/>
              <a:t> in HTML code</a:t>
            </a:r>
            <a:endParaRPr lang="en-US" altLang="en-US" dirty="0"/>
          </a:p>
          <a:p>
            <a:endParaRPr lang="en-US" altLang="en-US" dirty="0"/>
          </a:p>
          <a:p>
            <a:endParaRPr lang="en-US" sz="2800" dirty="0"/>
          </a:p>
        </p:txBody>
      </p:sp>
      <p:pic>
        <p:nvPicPr>
          <p:cNvPr id="2" name="Picture 1"/>
          <p:cNvPicPr>
            <a:picLocks noChangeAspect="1"/>
          </p:cNvPicPr>
          <p:nvPr/>
        </p:nvPicPr>
        <p:blipFill>
          <a:blip r:embed="rId2"/>
          <a:stretch>
            <a:fillRect/>
          </a:stretch>
        </p:blipFill>
        <p:spPr>
          <a:xfrm>
            <a:off x="571500" y="3848365"/>
            <a:ext cx="8764229" cy="1448868"/>
          </a:xfrm>
          <a:prstGeom prst="rect">
            <a:avLst/>
          </a:prstGeom>
        </p:spPr>
      </p:pic>
    </p:spTree>
    <p:extLst>
      <p:ext uri="{BB962C8B-B14F-4D97-AF65-F5344CB8AC3E}">
        <p14:creationId xmlns:p14="http://schemas.microsoft.com/office/powerpoint/2010/main" val="169713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Location of JS (example)</a:t>
            </a:r>
          </a:p>
        </p:txBody>
      </p:sp>
      <p:sp>
        <p:nvSpPr>
          <p:cNvPr id="4" name="Rectangle 3"/>
          <p:cNvSpPr txBox="1">
            <a:spLocks noChangeArrowheads="1"/>
          </p:cNvSpPr>
          <p:nvPr/>
        </p:nvSpPr>
        <p:spPr>
          <a:xfrm>
            <a:off x="1246324" y="1030540"/>
            <a:ext cx="8455025" cy="4463716"/>
          </a:xfrm>
          <a:prstGeom prst="rect">
            <a:avLst/>
          </a:prstGeom>
          <a:noFill/>
          <a:ln w="15875">
            <a:solidFill>
              <a:srgbClr val="008080"/>
            </a:solidFill>
            <a:miter lim="800000"/>
            <a:headEnd/>
            <a:tailEnd/>
          </a:ln>
        </p:spPr>
        <p:txBody>
          <a:bodyPr vert="horz" lIns="182880" tIns="182880" rIns="182880" bIns="18288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None/>
            </a:pPr>
            <a:r>
              <a:rPr lang="en-US" altLang="en-US" sz="1300" dirty="0">
                <a:latin typeface="Courier New" panose="02070309020205020404" pitchFamily="49" charset="0"/>
                <a:cs typeface="Courier New" panose="02070309020205020404" pitchFamily="49" charset="0"/>
              </a:rPr>
              <a:t>&lt;!</a:t>
            </a:r>
            <a:r>
              <a:rPr lang="en-US" altLang="en-US" sz="1300" dirty="0" err="1">
                <a:latin typeface="Courier New" panose="02070309020205020404" pitchFamily="49" charset="0"/>
                <a:cs typeface="Courier New" panose="02070309020205020404" pitchFamily="49" charset="0"/>
              </a:rPr>
              <a:t>DOCTYPE</a:t>
            </a:r>
            <a:r>
              <a:rPr lang="en-US" altLang="en-US" sz="1300" dirty="0">
                <a:latin typeface="Courier New" panose="02070309020205020404" pitchFamily="49" charset="0"/>
                <a:cs typeface="Courier New" panose="02070309020205020404" pitchFamily="49" charset="0"/>
              </a:rPr>
              <a:t> </a:t>
            </a:r>
            <a:r>
              <a:rPr lang="en-US" altLang="en-US" sz="1300" b="1" dirty="0">
                <a:solidFill>
                  <a:srgbClr val="0066FF"/>
                </a:solidFill>
                <a:latin typeface="Courier New" panose="02070309020205020404" pitchFamily="49" charset="0"/>
                <a:cs typeface="Courier New" panose="02070309020205020404" pitchFamily="49" charset="0"/>
              </a:rPr>
              <a:t>HTML</a:t>
            </a:r>
            <a:r>
              <a:rPr lang="en-US" altLang="en-US" sz="1300" dirty="0">
                <a:latin typeface="Courier New" panose="02070309020205020404" pitchFamily="49" charset="0"/>
                <a:cs typeface="Courier New" panose="02070309020205020404" pitchFamily="49" charset="0"/>
              </a:rPr>
              <a:t> PUBLIC </a:t>
            </a:r>
            <a:r>
              <a:rPr lang="en-US" altLang="en-US" sz="1300" b="1" dirty="0">
                <a:solidFill>
                  <a:srgbClr val="008000"/>
                </a:solidFill>
                <a:latin typeface="Courier New" panose="02070309020205020404" pitchFamily="49" charset="0"/>
                <a:cs typeface="Courier New" panose="02070309020205020404" pitchFamily="49" charset="0"/>
              </a:rPr>
              <a:t>"-//</a:t>
            </a:r>
            <a:r>
              <a:rPr lang="en-US" altLang="en-US" sz="1300" b="1" dirty="0" err="1">
                <a:solidFill>
                  <a:srgbClr val="008000"/>
                </a:solidFill>
                <a:latin typeface="Courier New" panose="02070309020205020404" pitchFamily="49" charset="0"/>
                <a:cs typeface="Courier New" panose="02070309020205020404" pitchFamily="49" charset="0"/>
              </a:rPr>
              <a:t>W3C</a:t>
            </a:r>
            <a:r>
              <a:rPr lang="en-US" altLang="en-US" sz="1300" b="1" dirty="0">
                <a:solidFill>
                  <a:srgbClr val="008000"/>
                </a:solidFill>
                <a:latin typeface="Courier New" panose="02070309020205020404" pitchFamily="49" charset="0"/>
                <a:cs typeface="Courier New" panose="02070309020205020404" pitchFamily="49" charset="0"/>
              </a:rPr>
              <a:t>//DTD HTML 4.01 Transitional//</a:t>
            </a:r>
            <a:r>
              <a:rPr lang="en-US" altLang="en-US" sz="1300" b="1" dirty="0" err="1">
                <a:solidFill>
                  <a:srgbClr val="008000"/>
                </a:solidFill>
                <a:latin typeface="Courier New" panose="02070309020205020404" pitchFamily="49" charset="0"/>
                <a:cs typeface="Courier New" panose="02070309020205020404" pitchFamily="49" charset="0"/>
              </a:rPr>
              <a:t>EN</a:t>
            </a:r>
            <a:r>
              <a:rPr lang="en-US" altLang="en-US" sz="1300" b="1" dirty="0">
                <a:solidFill>
                  <a:srgbClr val="008000"/>
                </a:solidFill>
                <a:latin typeface="Courier New" panose="02070309020205020404" pitchFamily="49" charset="0"/>
                <a:cs typeface="Courier New" panose="02070309020205020404" pitchFamily="49" charset="0"/>
              </a:rPr>
              <a:t>"</a:t>
            </a:r>
          </a:p>
          <a:p>
            <a:pPr>
              <a:buFontTx/>
              <a:buNone/>
            </a:pPr>
            <a:r>
              <a:rPr lang="en-US" altLang="en-US" sz="1300" b="1" dirty="0">
                <a:solidFill>
                  <a:srgbClr val="008000"/>
                </a:solidFill>
                <a:latin typeface="Courier New" panose="02070309020205020404" pitchFamily="49" charset="0"/>
                <a:cs typeface="Courier New" panose="02070309020205020404" pitchFamily="49" charset="0"/>
              </a:rPr>
              <a:t>        "http://</a:t>
            </a:r>
            <a:r>
              <a:rPr lang="en-US" altLang="en-US" sz="1300" b="1" dirty="0" err="1">
                <a:solidFill>
                  <a:srgbClr val="008000"/>
                </a:solidFill>
                <a:latin typeface="Courier New" panose="02070309020205020404" pitchFamily="49" charset="0"/>
                <a:cs typeface="Courier New" panose="02070309020205020404" pitchFamily="49" charset="0"/>
              </a:rPr>
              <a:t>www.w3.org</a:t>
            </a:r>
            <a:r>
              <a:rPr lang="en-US" altLang="en-US" sz="1300" b="1" dirty="0">
                <a:solidFill>
                  <a:srgbClr val="008000"/>
                </a:solidFill>
                <a:latin typeface="Courier New" panose="02070309020205020404" pitchFamily="49" charset="0"/>
                <a:cs typeface="Courier New" panose="02070309020205020404" pitchFamily="49" charset="0"/>
              </a:rPr>
              <a:t>/</a:t>
            </a:r>
            <a:r>
              <a:rPr lang="en-US" altLang="en-US" sz="1300" b="1" dirty="0" err="1">
                <a:solidFill>
                  <a:srgbClr val="008000"/>
                </a:solidFill>
                <a:latin typeface="Courier New" panose="02070309020205020404" pitchFamily="49" charset="0"/>
                <a:cs typeface="Courier New" panose="02070309020205020404" pitchFamily="49" charset="0"/>
              </a:rPr>
              <a:t>TR</a:t>
            </a:r>
            <a:r>
              <a:rPr lang="en-US" altLang="en-US" sz="1300" b="1" dirty="0">
                <a:solidFill>
                  <a:srgbClr val="008000"/>
                </a:solidFill>
                <a:latin typeface="Courier New" panose="02070309020205020404" pitchFamily="49" charset="0"/>
                <a:cs typeface="Courier New" panose="02070309020205020404" pitchFamily="49" charset="0"/>
              </a:rPr>
              <a:t>/</a:t>
            </a:r>
            <a:r>
              <a:rPr lang="en-US" altLang="en-US" sz="1300" b="1" dirty="0" err="1">
                <a:solidFill>
                  <a:srgbClr val="008000"/>
                </a:solidFill>
                <a:latin typeface="Courier New" panose="02070309020205020404" pitchFamily="49" charset="0"/>
                <a:cs typeface="Courier New" panose="02070309020205020404" pitchFamily="49" charset="0"/>
              </a:rPr>
              <a:t>html4</a:t>
            </a:r>
            <a:r>
              <a:rPr lang="en-US" altLang="en-US" sz="1300" b="1" dirty="0">
                <a:solidFill>
                  <a:srgbClr val="008000"/>
                </a:solidFill>
                <a:latin typeface="Courier New" panose="02070309020205020404" pitchFamily="49" charset="0"/>
                <a:cs typeface="Courier New" panose="02070309020205020404" pitchFamily="49" charset="0"/>
              </a:rPr>
              <a:t>/</a:t>
            </a:r>
            <a:r>
              <a:rPr lang="en-US" altLang="en-US" sz="1300" b="1" dirty="0" err="1">
                <a:solidFill>
                  <a:srgbClr val="008000"/>
                </a:solidFill>
                <a:latin typeface="Courier New" panose="02070309020205020404" pitchFamily="49" charset="0"/>
                <a:cs typeface="Courier New" panose="02070309020205020404" pitchFamily="49" charset="0"/>
              </a:rPr>
              <a:t>loose.dtd</a:t>
            </a:r>
            <a:r>
              <a:rPr lang="en-US" altLang="en-US" sz="1300" b="1" dirty="0">
                <a:solidFill>
                  <a:srgbClr val="008000"/>
                </a:solidFill>
                <a:latin typeface="Courier New" panose="02070309020205020404" pitchFamily="49" charset="0"/>
                <a:cs typeface="Courier New" panose="02070309020205020404" pitchFamily="49" charset="0"/>
              </a:rPr>
              <a:t>"</a:t>
            </a:r>
            <a:r>
              <a:rPr lang="en-US" altLang="en-US" sz="1300" dirty="0">
                <a:latin typeface="Courier New" panose="02070309020205020404" pitchFamily="49" charset="0"/>
                <a:cs typeface="Courier New" panose="02070309020205020404" pitchFamily="49" charset="0"/>
              </a:rPr>
              <a:t>&gt;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&lt;html&gt;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&lt;head&gt;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    &lt;title&gt;</a:t>
            </a:r>
            <a:r>
              <a:rPr lang="en-US" altLang="en-US" sz="1300" dirty="0">
                <a:latin typeface="Courier New" panose="02070309020205020404" pitchFamily="49" charset="0"/>
                <a:cs typeface="Courier New" panose="02070309020205020404" pitchFamily="49" charset="0"/>
              </a:rPr>
              <a:t>JavaScript Location Example</a:t>
            </a:r>
            <a:r>
              <a:rPr lang="en-US" altLang="en-US" sz="1300" b="1" dirty="0">
                <a:solidFill>
                  <a:srgbClr val="000099"/>
                </a:solidFill>
                <a:latin typeface="Courier New" panose="02070309020205020404" pitchFamily="49" charset="0"/>
                <a:cs typeface="Courier New" panose="02070309020205020404" pitchFamily="49" charset="0"/>
              </a:rPr>
              <a:t>&lt;/title&gt;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    &lt;script </a:t>
            </a:r>
            <a:r>
              <a:rPr lang="en-US" altLang="en-US" sz="1300" b="1" dirty="0">
                <a:solidFill>
                  <a:srgbClr val="0066FF"/>
                </a:solidFill>
                <a:latin typeface="Courier New" panose="02070309020205020404" pitchFamily="49" charset="0"/>
                <a:cs typeface="Courier New" panose="02070309020205020404" pitchFamily="49" charset="0"/>
              </a:rPr>
              <a:t>type</a:t>
            </a:r>
            <a:r>
              <a:rPr lang="en-US" altLang="en-US" sz="1300" b="1" dirty="0">
                <a:solidFill>
                  <a:srgbClr val="000099"/>
                </a:solidFill>
                <a:latin typeface="Courier New" panose="02070309020205020404" pitchFamily="49" charset="0"/>
                <a:cs typeface="Courier New" panose="02070309020205020404" pitchFamily="49" charset="0"/>
              </a:rPr>
              <a:t>=</a:t>
            </a:r>
            <a:r>
              <a:rPr lang="en-US" altLang="en-US" sz="1300" b="1" dirty="0">
                <a:solidFill>
                  <a:srgbClr val="008000"/>
                </a:solidFill>
                <a:latin typeface="Courier New" panose="02070309020205020404" pitchFamily="49" charset="0"/>
                <a:cs typeface="Courier New" panose="02070309020205020404" pitchFamily="49" charset="0"/>
              </a:rPr>
              <a:t>"text/</a:t>
            </a:r>
            <a:r>
              <a:rPr lang="en-US" altLang="en-US" sz="1300" b="1" dirty="0" err="1">
                <a:solidFill>
                  <a:srgbClr val="008000"/>
                </a:solidFill>
                <a:latin typeface="Courier New" panose="02070309020205020404" pitchFamily="49" charset="0"/>
                <a:cs typeface="Courier New" panose="02070309020205020404" pitchFamily="49" charset="0"/>
              </a:rPr>
              <a:t>javascript</a:t>
            </a:r>
            <a:r>
              <a:rPr lang="en-US" altLang="en-US" sz="1300" b="1" dirty="0">
                <a:solidFill>
                  <a:srgbClr val="008000"/>
                </a:solidFill>
                <a:latin typeface="Courier New" panose="02070309020205020404" pitchFamily="49" charset="0"/>
                <a:cs typeface="Courier New" panose="02070309020205020404" pitchFamily="49" charset="0"/>
              </a:rPr>
              <a:t>“ </a:t>
            </a:r>
            <a:r>
              <a:rPr lang="en-US" altLang="en-US" sz="1300" b="1" dirty="0" err="1">
                <a:solidFill>
                  <a:srgbClr val="0066FF"/>
                </a:solidFill>
                <a:latin typeface="Courier New" panose="02070309020205020404" pitchFamily="49" charset="0"/>
                <a:cs typeface="Courier New" panose="02070309020205020404" pitchFamily="49" charset="0"/>
              </a:rPr>
              <a:t>src</a:t>
            </a:r>
            <a:r>
              <a:rPr lang="en-US" altLang="en-US" sz="1300" b="1" dirty="0">
                <a:latin typeface="Courier New" panose="02070309020205020404" pitchFamily="49" charset="0"/>
                <a:cs typeface="Courier New" panose="02070309020205020404" pitchFamily="49" charset="0"/>
              </a:rPr>
              <a:t>=</a:t>
            </a:r>
            <a:r>
              <a:rPr lang="en-US" altLang="en-US" sz="1300" b="1" dirty="0">
                <a:solidFill>
                  <a:srgbClr val="008000"/>
                </a:solidFill>
                <a:latin typeface="Courier New" panose="02070309020205020404" pitchFamily="49" charset="0"/>
                <a:cs typeface="Courier New" panose="02070309020205020404" pitchFamily="49" charset="0"/>
              </a:rPr>
              <a:t>“</a:t>
            </a:r>
            <a:r>
              <a:rPr lang="en-US" altLang="en-US" sz="1300" b="1" dirty="0" err="1">
                <a:solidFill>
                  <a:srgbClr val="008000"/>
                </a:solidFill>
                <a:latin typeface="Courier New" panose="02070309020205020404" pitchFamily="49" charset="0"/>
                <a:cs typeface="Courier New" panose="02070309020205020404" pitchFamily="49" charset="0"/>
              </a:rPr>
              <a:t>js</a:t>
            </a:r>
            <a:r>
              <a:rPr lang="en-US" altLang="en-US" sz="1300" b="1" dirty="0">
                <a:solidFill>
                  <a:srgbClr val="008000"/>
                </a:solidFill>
                <a:latin typeface="Courier New" panose="02070309020205020404" pitchFamily="49" charset="0"/>
                <a:cs typeface="Courier New" panose="02070309020205020404" pitchFamily="49" charset="0"/>
              </a:rPr>
              <a:t>/script.js”</a:t>
            </a:r>
            <a:r>
              <a:rPr lang="en-US" altLang="en-US" sz="1300" b="1" dirty="0">
                <a:solidFill>
                  <a:srgbClr val="000099"/>
                </a:solidFill>
                <a:latin typeface="Courier New" panose="02070309020205020404" pitchFamily="49" charset="0"/>
                <a:cs typeface="Courier New" panose="02070309020205020404" pitchFamily="49" charset="0"/>
              </a:rPr>
              <a:t>&gt;&lt;/script&gt;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    &lt;script </a:t>
            </a:r>
            <a:r>
              <a:rPr lang="en-US" altLang="en-US" sz="1300" b="1" dirty="0">
                <a:solidFill>
                  <a:srgbClr val="0066FF"/>
                </a:solidFill>
                <a:latin typeface="Courier New" panose="02070309020205020404" pitchFamily="49" charset="0"/>
                <a:cs typeface="Courier New" panose="02070309020205020404" pitchFamily="49" charset="0"/>
              </a:rPr>
              <a:t>type</a:t>
            </a:r>
            <a:r>
              <a:rPr lang="en-US" altLang="en-US" sz="1300" b="1" dirty="0">
                <a:solidFill>
                  <a:srgbClr val="000099"/>
                </a:solidFill>
                <a:latin typeface="Courier New" panose="02070309020205020404" pitchFamily="49" charset="0"/>
                <a:cs typeface="Courier New" panose="02070309020205020404" pitchFamily="49" charset="0"/>
              </a:rPr>
              <a:t>=</a:t>
            </a:r>
            <a:r>
              <a:rPr lang="en-US" altLang="en-US" sz="1300" b="1" dirty="0">
                <a:solidFill>
                  <a:srgbClr val="008000"/>
                </a:solidFill>
                <a:latin typeface="Courier New" panose="02070309020205020404" pitchFamily="49" charset="0"/>
                <a:cs typeface="Courier New" panose="02070309020205020404" pitchFamily="49" charset="0"/>
              </a:rPr>
              <a:t>"text/</a:t>
            </a:r>
            <a:r>
              <a:rPr lang="en-US" altLang="en-US" sz="1300" b="1" dirty="0" err="1">
                <a:solidFill>
                  <a:srgbClr val="008000"/>
                </a:solidFill>
                <a:latin typeface="Courier New" panose="02070309020205020404" pitchFamily="49" charset="0"/>
                <a:cs typeface="Courier New" panose="02070309020205020404" pitchFamily="49" charset="0"/>
              </a:rPr>
              <a:t>javascript</a:t>
            </a:r>
            <a:r>
              <a:rPr lang="en-US" altLang="en-US" sz="1300" b="1" dirty="0">
                <a:solidFill>
                  <a:srgbClr val="008000"/>
                </a:solidFill>
                <a:latin typeface="Courier New" panose="02070309020205020404" pitchFamily="49" charset="0"/>
                <a:cs typeface="Courier New" panose="02070309020205020404" pitchFamily="49" charset="0"/>
              </a:rPr>
              <a:t>"</a:t>
            </a:r>
            <a:r>
              <a:rPr lang="en-US" altLang="en-US" sz="1300" b="1" dirty="0">
                <a:solidFill>
                  <a:srgbClr val="000099"/>
                </a:solidFill>
                <a:latin typeface="Courier New" panose="02070309020205020404" pitchFamily="49" charset="0"/>
                <a:cs typeface="Courier New" panose="02070309020205020404" pitchFamily="49" charset="0"/>
              </a:rPr>
              <a:t>&gt;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        </a:t>
            </a:r>
            <a:r>
              <a:rPr lang="en-US" altLang="en-US" sz="1300" dirty="0">
                <a:latin typeface="Courier New" panose="02070309020205020404" pitchFamily="49" charset="0"/>
                <a:cs typeface="Courier New" panose="02070309020205020404" pitchFamily="49" charset="0"/>
              </a:rPr>
              <a:t>alert</a:t>
            </a:r>
            <a:r>
              <a:rPr lang="en-US" altLang="en-US" sz="1300" b="1" dirty="0">
                <a:solidFill>
                  <a:srgbClr val="000099"/>
                </a:solidFill>
                <a:latin typeface="Courier New" panose="02070309020205020404" pitchFamily="49" charset="0"/>
                <a:cs typeface="Courier New" panose="02070309020205020404" pitchFamily="49" charset="0"/>
              </a:rPr>
              <a:t>(</a:t>
            </a:r>
            <a:r>
              <a:rPr lang="en-US" altLang="en-US" sz="1300" b="1" dirty="0">
                <a:solidFill>
                  <a:srgbClr val="008000"/>
                </a:solidFill>
                <a:latin typeface="Courier New" panose="02070309020205020404" pitchFamily="49" charset="0"/>
                <a:cs typeface="Courier New" panose="02070309020205020404" pitchFamily="49" charset="0"/>
              </a:rPr>
              <a:t>“This is inline JavaScript in &lt;head&gt; tag."</a:t>
            </a:r>
            <a:r>
              <a:rPr lang="en-US" altLang="en-US" sz="1300" b="1" dirty="0">
                <a:solidFill>
                  <a:srgbClr val="000099"/>
                </a:solidFill>
                <a:latin typeface="Courier New" panose="02070309020205020404" pitchFamily="49" charset="0"/>
                <a:cs typeface="Courier New" panose="02070309020205020404" pitchFamily="49" charset="0"/>
              </a:rPr>
              <a: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    &lt;/script&gt;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&lt;/head&gt;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&lt;body&gt;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    &lt;script </a:t>
            </a:r>
            <a:r>
              <a:rPr lang="en-US" altLang="en-US" sz="1300" b="1" dirty="0">
                <a:solidFill>
                  <a:srgbClr val="0066FF"/>
                </a:solidFill>
                <a:latin typeface="Courier New" panose="02070309020205020404" pitchFamily="49" charset="0"/>
                <a:cs typeface="Courier New" panose="02070309020205020404" pitchFamily="49" charset="0"/>
              </a:rPr>
              <a:t>type</a:t>
            </a:r>
            <a:r>
              <a:rPr lang="en-US" altLang="en-US" sz="1300" b="1" dirty="0">
                <a:solidFill>
                  <a:srgbClr val="000099"/>
                </a:solidFill>
                <a:latin typeface="Courier New" panose="02070309020205020404" pitchFamily="49" charset="0"/>
                <a:cs typeface="Courier New" panose="02070309020205020404" pitchFamily="49" charset="0"/>
              </a:rPr>
              <a:t>=</a:t>
            </a:r>
            <a:r>
              <a:rPr lang="en-US" altLang="en-US" sz="1300" b="1" dirty="0">
                <a:solidFill>
                  <a:srgbClr val="008000"/>
                </a:solidFill>
                <a:latin typeface="Courier New" panose="02070309020205020404" pitchFamily="49" charset="0"/>
                <a:cs typeface="Courier New" panose="02070309020205020404" pitchFamily="49" charset="0"/>
              </a:rPr>
              <a:t>"text/</a:t>
            </a:r>
            <a:r>
              <a:rPr lang="en-US" altLang="en-US" sz="1300" b="1" dirty="0" err="1">
                <a:solidFill>
                  <a:srgbClr val="008000"/>
                </a:solidFill>
                <a:latin typeface="Courier New" panose="02070309020205020404" pitchFamily="49" charset="0"/>
                <a:cs typeface="Courier New" panose="02070309020205020404" pitchFamily="49" charset="0"/>
              </a:rPr>
              <a:t>javascript</a:t>
            </a:r>
            <a:r>
              <a:rPr lang="en-US" altLang="en-US" sz="1300" b="1" dirty="0">
                <a:solidFill>
                  <a:srgbClr val="008000"/>
                </a:solidFill>
                <a:latin typeface="Courier New" panose="02070309020205020404" pitchFamily="49" charset="0"/>
                <a:cs typeface="Courier New" panose="02070309020205020404" pitchFamily="49" charset="0"/>
              </a:rPr>
              <a:t>"</a:t>
            </a:r>
            <a:r>
              <a:rPr lang="en-US" altLang="en-US" sz="1300" b="1" dirty="0">
                <a:solidFill>
                  <a:srgbClr val="000099"/>
                </a:solidFill>
                <a:latin typeface="Courier New" panose="02070309020205020404" pitchFamily="49" charset="0"/>
                <a:cs typeface="Courier New" panose="02070309020205020404" pitchFamily="49" charset="0"/>
              </a:rPr>
              <a:t>&gt;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        </a:t>
            </a:r>
            <a:r>
              <a:rPr lang="en-US" altLang="en-US" sz="1300" dirty="0">
                <a:latin typeface="Courier New" panose="02070309020205020404" pitchFamily="49" charset="0"/>
                <a:cs typeface="Courier New" panose="02070309020205020404" pitchFamily="49" charset="0"/>
              </a:rPr>
              <a:t>alert</a:t>
            </a:r>
            <a:r>
              <a:rPr lang="en-US" altLang="en-US" sz="1300" b="1" dirty="0">
                <a:solidFill>
                  <a:srgbClr val="000099"/>
                </a:solidFill>
                <a:latin typeface="Courier New" panose="02070309020205020404" pitchFamily="49" charset="0"/>
                <a:cs typeface="Courier New" panose="02070309020205020404" pitchFamily="49" charset="0"/>
              </a:rPr>
              <a:t>(</a:t>
            </a:r>
            <a:r>
              <a:rPr lang="en-US" altLang="en-US" sz="1300" b="1" dirty="0">
                <a:solidFill>
                  <a:srgbClr val="008000"/>
                </a:solidFill>
                <a:latin typeface="Courier New" panose="02070309020205020404" pitchFamily="49" charset="0"/>
                <a:cs typeface="Courier New" panose="02070309020205020404" pitchFamily="49" charset="0"/>
              </a:rPr>
              <a:t>“This is inline JavaScript in &lt;body&gt; tag."</a:t>
            </a:r>
            <a:r>
              <a:rPr lang="en-US" altLang="en-US" sz="1300" b="1" dirty="0">
                <a:solidFill>
                  <a:srgbClr val="000099"/>
                </a:solidFill>
                <a:latin typeface="Courier New" panose="02070309020205020404" pitchFamily="49" charset="0"/>
                <a:cs typeface="Courier New" panose="02070309020205020404" pitchFamily="49" charset="0"/>
              </a:rPr>
              <a: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    &lt;/script&gt;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    &lt;h1&gt;</a:t>
            </a:r>
            <a:r>
              <a:rPr lang="en-US" altLang="en-US" sz="1300" dirty="0">
                <a:latin typeface="Courier New" panose="02070309020205020404" pitchFamily="49" charset="0"/>
                <a:cs typeface="Courier New" panose="02070309020205020404" pitchFamily="49" charset="0"/>
              </a:rPr>
              <a:t>This is a JavaScript Location Example</a:t>
            </a:r>
            <a:r>
              <a:rPr lang="en-US" altLang="en-US" sz="1300" b="1" dirty="0">
                <a:solidFill>
                  <a:srgbClr val="000099"/>
                </a:solidFill>
                <a:latin typeface="Courier New" panose="02070309020205020404" pitchFamily="49" charset="0"/>
                <a:cs typeface="Courier New" panose="02070309020205020404" pitchFamily="49" charset="0"/>
              </a:rPr>
              <a:t>&lt;/h1&gt;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&lt;/body&gt;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&lt;/html&gt;</a:t>
            </a:r>
          </a:p>
        </p:txBody>
      </p:sp>
      <p:sp>
        <p:nvSpPr>
          <p:cNvPr id="6" name="AutoShape 4"/>
          <p:cNvSpPr>
            <a:spLocks noChangeArrowheads="1"/>
          </p:cNvSpPr>
          <p:nvPr/>
        </p:nvSpPr>
        <p:spPr bwMode="auto">
          <a:xfrm>
            <a:off x="6556374" y="1030540"/>
            <a:ext cx="3505200" cy="1383632"/>
          </a:xfrm>
          <a:prstGeom prst="foldedCorner">
            <a:avLst>
              <a:gd name="adj" fmla="val 12500"/>
            </a:avLst>
          </a:prstGeom>
          <a:solidFill>
            <a:srgbClr val="33CCCC"/>
          </a:solidFill>
          <a:ln w="9525">
            <a:solidFill>
              <a:schemeClr val="tx1"/>
            </a:solidFill>
            <a:round/>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a:r>
              <a:rPr lang="en-US" altLang="en-US" sz="1200" u="sng" dirty="0"/>
              <a:t>/</a:t>
            </a:r>
            <a:r>
              <a:rPr lang="en-US" altLang="en-US" sz="1200" u="sng" dirty="0" err="1"/>
              <a:t>js</a:t>
            </a:r>
            <a:r>
              <a:rPr lang="en-US" altLang="en-US" sz="1200" u="sng" dirty="0"/>
              <a:t>/</a:t>
            </a:r>
            <a:r>
              <a:rPr lang="en-US" altLang="en-US" sz="1200" u="sng" dirty="0" err="1"/>
              <a:t>script.js</a:t>
            </a:r>
            <a:endParaRPr lang="en-US" altLang="en-US" sz="1200" u="sng" dirty="0"/>
          </a:p>
          <a:p>
            <a:pPr algn="l"/>
            <a:endParaRPr lang="en-US" altLang="en-US" sz="1200" u="sng" dirty="0"/>
          </a:p>
          <a:p>
            <a:pPr algn="l"/>
            <a:r>
              <a:rPr lang="en-US" altLang="en-US" sz="1200" dirty="0">
                <a:latin typeface="Courier New" panose="02070309020205020404" pitchFamily="49" charset="0"/>
                <a:cs typeface="Courier New" panose="02070309020205020404" pitchFamily="49" charset="0"/>
              </a:rPr>
              <a:t>alert("This is external JavaScript");</a:t>
            </a:r>
          </a:p>
        </p:txBody>
      </p:sp>
      <p:sp>
        <p:nvSpPr>
          <p:cNvPr id="8" name="Right Arrow 7"/>
          <p:cNvSpPr/>
          <p:nvPr/>
        </p:nvSpPr>
        <p:spPr>
          <a:xfrm rot="17630187">
            <a:off x="6313854" y="2004585"/>
            <a:ext cx="1103811" cy="188791"/>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731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99" y="533136"/>
            <a:ext cx="9604467" cy="2857500"/>
          </a:xfrm>
        </p:spPr>
        <p:txBody>
          <a:bodyPr>
            <a:noAutofit/>
          </a:bodyPr>
          <a:lstStyle/>
          <a:p>
            <a:r>
              <a:rPr lang="en-US" dirty="0"/>
              <a:t>JavaScript </a:t>
            </a:r>
            <a:br>
              <a:rPr lang="en-US" dirty="0"/>
            </a:br>
            <a:r>
              <a:rPr lang="en-US" dirty="0"/>
              <a:t>Variable and Data Types </a:t>
            </a:r>
            <a:endParaRPr lang="en-US" sz="44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4299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Comments</a:t>
            </a:r>
          </a:p>
        </p:txBody>
      </p:sp>
      <p:sp>
        <p:nvSpPr>
          <p:cNvPr id="3" name="Content Placeholder 2"/>
          <p:cNvSpPr>
            <a:spLocks noGrp="1"/>
          </p:cNvSpPr>
          <p:nvPr>
            <p:ph idx="1"/>
          </p:nvPr>
        </p:nvSpPr>
        <p:spPr>
          <a:xfrm>
            <a:off x="571501" y="1714501"/>
            <a:ext cx="10740512" cy="4267729"/>
          </a:xfrm>
        </p:spPr>
        <p:txBody>
          <a:bodyPr/>
          <a:lstStyle/>
          <a:p>
            <a:r>
              <a:rPr lang="en-US" dirty="0"/>
              <a:t>The syntax of comments is the same as in C++ and in many other languages</a:t>
            </a:r>
          </a:p>
          <a:p>
            <a:endParaRPr lang="en-US" dirty="0"/>
          </a:p>
        </p:txBody>
      </p:sp>
      <p:pic>
        <p:nvPicPr>
          <p:cNvPr id="9" name="Picture 8">
            <a:extLst>
              <a:ext uri="{FF2B5EF4-FFF2-40B4-BE49-F238E27FC236}">
                <a16:creationId xmlns:a16="http://schemas.microsoft.com/office/drawing/2014/main" id="{A3152718-D68F-420A-A1A1-A2C9900F8074}"/>
              </a:ext>
            </a:extLst>
          </p:cNvPr>
          <p:cNvPicPr>
            <a:picLocks noChangeAspect="1"/>
          </p:cNvPicPr>
          <p:nvPr/>
        </p:nvPicPr>
        <p:blipFill>
          <a:blip r:embed="rId3"/>
          <a:stretch>
            <a:fillRect/>
          </a:stretch>
        </p:blipFill>
        <p:spPr>
          <a:xfrm>
            <a:off x="571501" y="2465801"/>
            <a:ext cx="8768391" cy="2430663"/>
          </a:xfrm>
          <a:prstGeom prst="rect">
            <a:avLst/>
          </a:prstGeom>
        </p:spPr>
      </p:pic>
    </p:spTree>
    <p:extLst>
      <p:ext uri="{BB962C8B-B14F-4D97-AF65-F5344CB8AC3E}">
        <p14:creationId xmlns:p14="http://schemas.microsoft.com/office/powerpoint/2010/main" val="65821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 Declarations</a:t>
            </a:r>
          </a:p>
        </p:txBody>
      </p:sp>
      <p:sp>
        <p:nvSpPr>
          <p:cNvPr id="3" name="Content Placeholder 2"/>
          <p:cNvSpPr>
            <a:spLocks noGrp="1"/>
          </p:cNvSpPr>
          <p:nvPr>
            <p:ph idx="1"/>
          </p:nvPr>
        </p:nvSpPr>
        <p:spPr/>
        <p:txBody>
          <a:bodyPr/>
          <a:lstStyle/>
          <a:p>
            <a:r>
              <a:rPr lang="en-US" altLang="en-US" dirty="0"/>
              <a:t>There are three kinds of declarations in JavaScript.</a:t>
            </a:r>
          </a:p>
          <a:p>
            <a:pPr lvl="1" eaLnBrk="0" fontAlgn="base" hangingPunct="0">
              <a:spcBef>
                <a:spcPct val="0"/>
              </a:spcBef>
              <a:spcAft>
                <a:spcPct val="0"/>
              </a:spcAft>
            </a:pPr>
            <a:r>
              <a:rPr lang="en-US" altLang="en-US" sz="2400" dirty="0" err="1">
                <a:solidFill>
                  <a:srgbClr val="FF0000"/>
                </a:solidFill>
              </a:rPr>
              <a:t>var</a:t>
            </a:r>
            <a:r>
              <a:rPr lang="en-US" altLang="en-US" sz="2400" dirty="0"/>
              <a:t> </a:t>
            </a:r>
          </a:p>
          <a:p>
            <a:pPr lvl="2" eaLnBrk="0" fontAlgn="base" hangingPunct="0">
              <a:spcBef>
                <a:spcPct val="0"/>
              </a:spcBef>
              <a:spcAft>
                <a:spcPct val="0"/>
              </a:spcAft>
            </a:pPr>
            <a:r>
              <a:rPr lang="en-US" altLang="en-US" sz="1800" dirty="0"/>
              <a:t>Declares a variable, optionally initializing it to a value.</a:t>
            </a:r>
            <a:r>
              <a:rPr lang="en-US" sz="1800" dirty="0"/>
              <a:t> </a:t>
            </a:r>
          </a:p>
          <a:p>
            <a:pPr lvl="2" eaLnBrk="0" fontAlgn="base" hangingPunct="0">
              <a:spcBef>
                <a:spcPct val="0"/>
              </a:spcBef>
              <a:spcAft>
                <a:spcPct val="0"/>
              </a:spcAft>
            </a:pPr>
            <a:r>
              <a:rPr lang="en-US" sz="1800" dirty="0"/>
              <a:t>Can be used to declare both </a:t>
            </a:r>
            <a:r>
              <a:rPr lang="en-US" sz="1800" b="1" dirty="0"/>
              <a:t>local</a:t>
            </a:r>
            <a:r>
              <a:rPr lang="en-US" sz="1800" dirty="0"/>
              <a:t> and </a:t>
            </a:r>
            <a:r>
              <a:rPr lang="en-US" sz="1800" b="1" dirty="0"/>
              <a:t>global</a:t>
            </a:r>
            <a:r>
              <a:rPr lang="en-US" sz="1800" dirty="0"/>
              <a:t> variables</a:t>
            </a:r>
            <a:r>
              <a:rPr lang="en-US" sz="2800" dirty="0"/>
              <a:t>.</a:t>
            </a:r>
            <a:endParaRPr lang="en-US" altLang="en-US" sz="2800" dirty="0"/>
          </a:p>
          <a:p>
            <a:pPr lvl="1" eaLnBrk="0" fontAlgn="base" hangingPunct="0">
              <a:spcBef>
                <a:spcPct val="0"/>
              </a:spcBef>
              <a:spcAft>
                <a:spcPct val="0"/>
              </a:spcAft>
            </a:pPr>
            <a:r>
              <a:rPr lang="en-US" altLang="en-US" sz="2400" dirty="0">
                <a:solidFill>
                  <a:srgbClr val="FF0000"/>
                </a:solidFill>
              </a:rPr>
              <a:t>let </a:t>
            </a:r>
          </a:p>
          <a:p>
            <a:pPr lvl="2" eaLnBrk="0" fontAlgn="base" hangingPunct="0">
              <a:spcBef>
                <a:spcPct val="0"/>
              </a:spcBef>
              <a:spcAft>
                <a:spcPct val="0"/>
              </a:spcAft>
            </a:pPr>
            <a:r>
              <a:rPr lang="en-US" altLang="en-US" sz="1800" dirty="0"/>
              <a:t>Declares a block-scoped local variable, optionally initializing it to a value.</a:t>
            </a:r>
          </a:p>
          <a:p>
            <a:pPr lvl="1" eaLnBrk="0" fontAlgn="base" hangingPunct="0">
              <a:spcBef>
                <a:spcPct val="0"/>
              </a:spcBef>
              <a:spcAft>
                <a:spcPct val="0"/>
              </a:spcAft>
            </a:pPr>
            <a:r>
              <a:rPr lang="en-US" altLang="en-US" sz="2400" dirty="0" err="1">
                <a:solidFill>
                  <a:srgbClr val="FF0000"/>
                </a:solidFill>
              </a:rPr>
              <a:t>const</a:t>
            </a:r>
            <a:r>
              <a:rPr lang="en-US" altLang="en-US" sz="2400" dirty="0">
                <a:solidFill>
                  <a:srgbClr val="FF0000"/>
                </a:solidFill>
              </a:rPr>
              <a:t> </a:t>
            </a:r>
          </a:p>
          <a:p>
            <a:pPr lvl="2" eaLnBrk="0" fontAlgn="base" hangingPunct="0">
              <a:spcBef>
                <a:spcPct val="0"/>
              </a:spcBef>
              <a:spcAft>
                <a:spcPct val="0"/>
              </a:spcAft>
            </a:pPr>
            <a:r>
              <a:rPr lang="en-US" altLang="en-US" sz="1800" dirty="0"/>
              <a:t>Declares a block-scoped, read-only named constant.</a:t>
            </a:r>
          </a:p>
          <a:p>
            <a:endParaRPr lang="en-US" dirty="0"/>
          </a:p>
        </p:txBody>
      </p:sp>
    </p:spTree>
    <p:extLst>
      <p:ext uri="{BB962C8B-B14F-4D97-AF65-F5344CB8AC3E}">
        <p14:creationId xmlns:p14="http://schemas.microsoft.com/office/powerpoint/2010/main" val="179146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Variables Naming Convention</a:t>
            </a:r>
          </a:p>
        </p:txBody>
      </p:sp>
      <p:sp>
        <p:nvSpPr>
          <p:cNvPr id="3" name="Content Placeholder 2"/>
          <p:cNvSpPr>
            <a:spLocks noGrp="1"/>
          </p:cNvSpPr>
          <p:nvPr>
            <p:ph idx="1"/>
          </p:nvPr>
        </p:nvSpPr>
        <p:spPr>
          <a:xfrm>
            <a:off x="571500" y="1390035"/>
            <a:ext cx="9334500" cy="4267729"/>
          </a:xfrm>
        </p:spPr>
        <p:txBody>
          <a:bodyPr>
            <a:normAutofit/>
          </a:bodyPr>
          <a:lstStyle/>
          <a:p>
            <a:pPr>
              <a:defRPr/>
            </a:pPr>
            <a:r>
              <a:rPr lang="en-US" dirty="0"/>
              <a:t>Can begin with a letter or $, _</a:t>
            </a:r>
          </a:p>
          <a:p>
            <a:pPr>
              <a:defRPr/>
            </a:pPr>
            <a:r>
              <a:rPr lang="en-US" dirty="0"/>
              <a:t>Data type declaration is not needed in JS</a:t>
            </a:r>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419101"/>
            <a:ext cx="6227378" cy="366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76137920-EDA1-44C8-9A0E-16BEAF3EFB60}"/>
              </a:ext>
            </a:extLst>
          </p:cNvPr>
          <p:cNvSpPr txBox="1"/>
          <p:nvPr/>
        </p:nvSpPr>
        <p:spPr>
          <a:xfrm>
            <a:off x="6798879" y="2052460"/>
            <a:ext cx="4821622" cy="1866397"/>
          </a:xfrm>
          <a:prstGeom prst="rect">
            <a:avLst/>
          </a:prstGeom>
          <a:noFill/>
        </p:spPr>
        <p:txBody>
          <a:bodyPr wrap="square" rtlCol="0">
            <a:spAutoFit/>
          </a:bodyPr>
          <a:lstStyle/>
          <a:p>
            <a:r>
              <a:rPr lang="en-US" dirty="0">
                <a:solidFill>
                  <a:srgbClr val="FF0000"/>
                </a:solidFill>
              </a:rPr>
              <a:t>Be aware that $ and _ prefix variables should be reserved for system and libraries</a:t>
            </a:r>
          </a:p>
        </p:txBody>
      </p:sp>
    </p:spTree>
    <p:extLst>
      <p:ext uri="{BB962C8B-B14F-4D97-AF65-F5344CB8AC3E}">
        <p14:creationId xmlns:p14="http://schemas.microsoft.com/office/powerpoint/2010/main" val="16558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Variables Hoisting</a:t>
            </a:r>
          </a:p>
        </p:txBody>
      </p:sp>
      <p:sp>
        <p:nvSpPr>
          <p:cNvPr id="3" name="Content Placeholder 2"/>
          <p:cNvSpPr>
            <a:spLocks noGrp="1"/>
          </p:cNvSpPr>
          <p:nvPr>
            <p:ph idx="1"/>
          </p:nvPr>
        </p:nvSpPr>
        <p:spPr/>
        <p:txBody>
          <a:bodyPr>
            <a:normAutofit/>
          </a:bodyPr>
          <a:lstStyle/>
          <a:p>
            <a:pPr>
              <a:defRPr/>
            </a:pPr>
            <a:r>
              <a:rPr lang="en-US" dirty="0"/>
              <a:t>A variable can be used before it has been declared</a:t>
            </a:r>
          </a:p>
          <a:p>
            <a:pPr>
              <a:defRPr/>
            </a:pPr>
            <a:r>
              <a:rPr lang="en-US" dirty="0"/>
              <a:t>Hoisting (JS behavior) moves all declarations to the top of current scope.</a:t>
            </a:r>
          </a:p>
        </p:txBody>
      </p:sp>
      <p:sp>
        <p:nvSpPr>
          <p:cNvPr id="7" name="Content Placeholder 2"/>
          <p:cNvSpPr>
            <a:spLocks noGrp="1"/>
          </p:cNvSpPr>
          <p:nvPr>
            <p:ph idx="4294967295"/>
          </p:nvPr>
        </p:nvSpPr>
        <p:spPr>
          <a:xfrm>
            <a:off x="593917" y="5134248"/>
            <a:ext cx="10541115" cy="830262"/>
          </a:xfrm>
        </p:spPr>
        <p:txBody>
          <a:bodyPr>
            <a:noAutofit/>
          </a:bodyPr>
          <a:lstStyle/>
          <a:p>
            <a:pPr marL="0" indent="0" eaLnBrk="0" fontAlgn="base" hangingPunct="0">
              <a:spcBef>
                <a:spcPct val="0"/>
              </a:spcBef>
              <a:spcAft>
                <a:spcPct val="0"/>
              </a:spcAft>
              <a:buNone/>
            </a:pPr>
            <a:r>
              <a:rPr lang="en-US" altLang="en-US" sz="2000" b="0" dirty="0"/>
              <a:t>In ECMAScript 2015, let (</a:t>
            </a:r>
            <a:r>
              <a:rPr lang="en-US" altLang="en-US" sz="2000" b="0" dirty="0" err="1"/>
              <a:t>const</a:t>
            </a:r>
            <a:r>
              <a:rPr lang="en-US" altLang="en-US" sz="2000" b="0" dirty="0"/>
              <a:t>) will not hoist the variable to the top of the block. However, referencing the variable in the block before the variable declaration results in a </a:t>
            </a:r>
            <a:r>
              <a:rPr lang="en-US" altLang="en-US" sz="2000" b="0" dirty="0">
                <a:solidFill>
                  <a:schemeClr val="accent1">
                    <a:lumMod val="50000"/>
                  </a:schemeClr>
                </a:solidFill>
              </a:rPr>
              <a:t>ReferenceError</a:t>
            </a:r>
            <a:r>
              <a:rPr lang="en-US" altLang="en-US" sz="2000" b="0" dirty="0"/>
              <a:t>.  </a:t>
            </a:r>
          </a:p>
        </p:txBody>
      </p:sp>
      <p:pic>
        <p:nvPicPr>
          <p:cNvPr id="6" name="Picture 5"/>
          <p:cNvPicPr>
            <a:picLocks noChangeAspect="1"/>
          </p:cNvPicPr>
          <p:nvPr/>
        </p:nvPicPr>
        <p:blipFill>
          <a:blip r:embed="rId3"/>
          <a:stretch>
            <a:fillRect/>
          </a:stretch>
        </p:blipFill>
        <p:spPr>
          <a:xfrm>
            <a:off x="571501" y="3024916"/>
            <a:ext cx="5964441" cy="1646898"/>
          </a:xfrm>
          <a:prstGeom prst="rect">
            <a:avLst/>
          </a:prstGeom>
        </p:spPr>
      </p:pic>
      <p:sp>
        <p:nvSpPr>
          <p:cNvPr id="8" name="Rectangle 3">
            <a:extLst>
              <a:ext uri="{FF2B5EF4-FFF2-40B4-BE49-F238E27FC236}">
                <a16:creationId xmlns:a16="http://schemas.microsoft.com/office/drawing/2014/main" id="{7FA6BA9B-D589-4CF8-8FDC-E49FEE7407E8}"/>
              </a:ext>
            </a:extLst>
          </p:cNvPr>
          <p:cNvSpPr>
            <a:spLocks noChangeArrowheads="1"/>
          </p:cNvSpPr>
          <p:nvPr/>
        </p:nvSpPr>
        <p:spPr bwMode="auto">
          <a:xfrm>
            <a:off x="1524001" y="184694"/>
            <a:ext cx="611702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altLang="en-US" sz="1800" dirty="0"/>
          </a:p>
        </p:txBody>
      </p:sp>
    </p:spTree>
    <p:extLst>
      <p:ext uri="{BB962C8B-B14F-4D97-AF65-F5344CB8AC3E}">
        <p14:creationId xmlns:p14="http://schemas.microsoft.com/office/powerpoint/2010/main" val="344932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Variables Hoisting</a:t>
            </a:r>
          </a:p>
        </p:txBody>
      </p:sp>
      <p:pic>
        <p:nvPicPr>
          <p:cNvPr id="5" name="Picture 4">
            <a:extLst>
              <a:ext uri="{FF2B5EF4-FFF2-40B4-BE49-F238E27FC236}">
                <a16:creationId xmlns:a16="http://schemas.microsoft.com/office/drawing/2014/main" id="{9DC25267-99BA-4D90-B33E-D07CC5AC1B4F}"/>
              </a:ext>
            </a:extLst>
          </p:cNvPr>
          <p:cNvPicPr>
            <a:picLocks noChangeAspect="1"/>
          </p:cNvPicPr>
          <p:nvPr/>
        </p:nvPicPr>
        <p:blipFill>
          <a:blip r:embed="rId3"/>
          <a:stretch>
            <a:fillRect/>
          </a:stretch>
        </p:blipFill>
        <p:spPr>
          <a:xfrm>
            <a:off x="1999448" y="1827543"/>
            <a:ext cx="8668553" cy="2697162"/>
          </a:xfrm>
          <a:prstGeom prst="rect">
            <a:avLst/>
          </a:prstGeom>
        </p:spPr>
      </p:pic>
    </p:spTree>
    <p:extLst>
      <p:ext uri="{BB962C8B-B14F-4D97-AF65-F5344CB8AC3E}">
        <p14:creationId xmlns:p14="http://schemas.microsoft.com/office/powerpoint/2010/main" val="336556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6147" name="Content Placeholder 2"/>
          <p:cNvSpPr>
            <a:spLocks noGrp="1"/>
          </p:cNvSpPr>
          <p:nvPr>
            <p:ph idx="1"/>
          </p:nvPr>
        </p:nvSpPr>
        <p:spPr/>
        <p:txBody>
          <a:bodyPr>
            <a:noAutofit/>
          </a:bodyPr>
          <a:lstStyle/>
          <a:p>
            <a:r>
              <a:rPr lang="en-US" dirty="0"/>
              <a:t>Your name</a:t>
            </a:r>
          </a:p>
          <a:p>
            <a:r>
              <a:rPr lang="en-US" dirty="0"/>
              <a:t>Your background and experience in the subject</a:t>
            </a:r>
          </a:p>
          <a:p>
            <a:pPr lvl="1"/>
            <a:r>
              <a:rPr lang="en-US" dirty="0"/>
              <a:t>HTML, CSS</a:t>
            </a:r>
          </a:p>
          <a:p>
            <a:r>
              <a:rPr lang="en-US" dirty="0"/>
              <a:t>What do you want from this course</a:t>
            </a:r>
          </a:p>
        </p:txBody>
      </p:sp>
    </p:spTree>
    <p:extLst>
      <p:ext uri="{BB962C8B-B14F-4D97-AF65-F5344CB8AC3E}">
        <p14:creationId xmlns:p14="http://schemas.microsoft.com/office/powerpoint/2010/main" val="253744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types</a:t>
            </a:r>
          </a:p>
        </p:txBody>
      </p:sp>
      <p:sp>
        <p:nvSpPr>
          <p:cNvPr id="3" name="Content Placeholder 2"/>
          <p:cNvSpPr>
            <a:spLocks noGrp="1"/>
          </p:cNvSpPr>
          <p:nvPr>
            <p:ph idx="1"/>
          </p:nvPr>
        </p:nvSpPr>
        <p:spPr>
          <a:xfrm>
            <a:off x="571501" y="1360540"/>
            <a:ext cx="9334500" cy="4267729"/>
          </a:xfrm>
        </p:spPr>
        <p:txBody>
          <a:bodyPr/>
          <a:lstStyle/>
          <a:p>
            <a:pPr lvl="1" eaLnBrk="0" fontAlgn="base" hangingPunct="0">
              <a:spcBef>
                <a:spcPct val="0"/>
              </a:spcBef>
              <a:spcAft>
                <a:spcPct val="0"/>
              </a:spcAft>
            </a:pPr>
            <a:r>
              <a:rPr lang="en-US" altLang="en-US" sz="2200" dirty="0">
                <a:solidFill>
                  <a:srgbClr val="0070C0"/>
                </a:solidFill>
              </a:rPr>
              <a:t>Boolean</a:t>
            </a:r>
          </a:p>
          <a:p>
            <a:pPr lvl="1" eaLnBrk="0" fontAlgn="base" hangingPunct="0">
              <a:spcBef>
                <a:spcPct val="0"/>
              </a:spcBef>
              <a:spcAft>
                <a:spcPct val="0"/>
              </a:spcAft>
            </a:pPr>
            <a:r>
              <a:rPr lang="en-US" altLang="en-US" sz="2200" dirty="0">
                <a:solidFill>
                  <a:srgbClr val="0070C0"/>
                </a:solidFill>
              </a:rPr>
              <a:t>null</a:t>
            </a:r>
            <a:endParaRPr lang="en-US" altLang="en-US" sz="2200" dirty="0"/>
          </a:p>
          <a:p>
            <a:pPr lvl="1" eaLnBrk="0" fontAlgn="base" hangingPunct="0">
              <a:spcBef>
                <a:spcPct val="0"/>
              </a:spcBef>
              <a:spcAft>
                <a:spcPct val="0"/>
              </a:spcAft>
            </a:pPr>
            <a:r>
              <a:rPr lang="en-US" altLang="en-US" sz="2200" dirty="0">
                <a:solidFill>
                  <a:srgbClr val="0070C0"/>
                </a:solidFill>
              </a:rPr>
              <a:t>undefined</a:t>
            </a:r>
            <a:r>
              <a:rPr lang="en-US" altLang="en-US" sz="2200" dirty="0">
                <a:solidFill>
                  <a:srgbClr val="FF0000"/>
                </a:solidFill>
              </a:rPr>
              <a:t> </a:t>
            </a:r>
            <a:r>
              <a:rPr lang="en-US" altLang="en-US" sz="2200" dirty="0"/>
              <a:t> a top-level property whose value is undefined.</a:t>
            </a:r>
          </a:p>
          <a:p>
            <a:pPr lvl="1" eaLnBrk="0" fontAlgn="base" hangingPunct="0">
              <a:spcBef>
                <a:spcPct val="0"/>
              </a:spcBef>
              <a:spcAft>
                <a:spcPct val="0"/>
              </a:spcAft>
            </a:pPr>
            <a:r>
              <a:rPr lang="en-US" altLang="en-US" sz="2200" dirty="0">
                <a:solidFill>
                  <a:srgbClr val="0070C0"/>
                </a:solidFill>
              </a:rPr>
              <a:t>Number</a:t>
            </a:r>
            <a:r>
              <a:rPr lang="en-US" altLang="en-US" sz="2200" dirty="0"/>
              <a:t> </a:t>
            </a:r>
          </a:p>
          <a:p>
            <a:pPr lvl="1" eaLnBrk="0" fontAlgn="base" hangingPunct="0">
              <a:spcBef>
                <a:spcPct val="0"/>
              </a:spcBef>
              <a:spcAft>
                <a:spcPct val="0"/>
              </a:spcAft>
            </a:pPr>
            <a:r>
              <a:rPr lang="en-US" altLang="en-US" sz="2200" dirty="0">
                <a:solidFill>
                  <a:srgbClr val="0070C0"/>
                </a:solidFill>
              </a:rPr>
              <a:t>String</a:t>
            </a:r>
            <a:endParaRPr lang="en-US" altLang="en-US" sz="2200" dirty="0"/>
          </a:p>
          <a:p>
            <a:pPr lvl="1" eaLnBrk="0" fontAlgn="base" hangingPunct="0">
              <a:spcBef>
                <a:spcPct val="0"/>
              </a:spcBef>
              <a:spcAft>
                <a:spcPct val="0"/>
              </a:spcAft>
            </a:pPr>
            <a:r>
              <a:rPr lang="en-US" altLang="en-US" sz="2200" dirty="0">
                <a:solidFill>
                  <a:srgbClr val="0070C0"/>
                </a:solidFill>
              </a:rPr>
              <a:t>Symbol</a:t>
            </a:r>
            <a:r>
              <a:rPr lang="en-US" altLang="en-US" sz="2200" dirty="0"/>
              <a:t> (new in ECMAScript 2015)</a:t>
            </a:r>
          </a:p>
          <a:p>
            <a:pPr lvl="1" eaLnBrk="0" fontAlgn="base" hangingPunct="0">
              <a:spcBef>
                <a:spcPct val="0"/>
              </a:spcBef>
              <a:spcAft>
                <a:spcPct val="0"/>
              </a:spcAft>
            </a:pPr>
            <a:r>
              <a:rPr lang="en-US" altLang="en-US" sz="2200" dirty="0">
                <a:solidFill>
                  <a:srgbClr val="0070C0"/>
                </a:solidFill>
              </a:rPr>
              <a:t>Object</a:t>
            </a:r>
          </a:p>
          <a:p>
            <a:pPr lvl="1" eaLnBrk="0" fontAlgn="base" hangingPunct="0">
              <a:spcBef>
                <a:spcPct val="0"/>
              </a:spcBef>
              <a:spcAft>
                <a:spcPct val="0"/>
              </a:spcAft>
            </a:pPr>
            <a:endParaRPr lang="en-US" altLang="en-US" sz="2200" dirty="0">
              <a:solidFill>
                <a:srgbClr val="0070C0"/>
              </a:solidFill>
            </a:endParaRPr>
          </a:p>
          <a:p>
            <a:pPr lvl="1" eaLnBrk="0" fontAlgn="base" hangingPunct="0">
              <a:spcBef>
                <a:spcPct val="0"/>
              </a:spcBef>
              <a:spcAft>
                <a:spcPct val="0"/>
              </a:spcAft>
            </a:pPr>
            <a:endParaRPr lang="en-US" altLang="en-US" sz="2200" dirty="0">
              <a:solidFill>
                <a:srgbClr val="0070C0"/>
              </a:solidFill>
            </a:endParaRPr>
          </a:p>
          <a:p>
            <a:endParaRPr lang="en-US" dirty="0"/>
          </a:p>
        </p:txBody>
      </p:sp>
      <p:sp>
        <p:nvSpPr>
          <p:cNvPr id="8" name="Rectangle 3">
            <a:extLst>
              <a:ext uri="{FF2B5EF4-FFF2-40B4-BE49-F238E27FC236}">
                <a16:creationId xmlns:a16="http://schemas.microsoft.com/office/drawing/2014/main" id="{7FA6BA9B-D589-4CF8-8FDC-E49FEE7407E8}"/>
              </a:ext>
            </a:extLst>
          </p:cNvPr>
          <p:cNvSpPr>
            <a:spLocks noChangeArrowheads="1"/>
          </p:cNvSpPr>
          <p:nvPr/>
        </p:nvSpPr>
        <p:spPr bwMode="auto">
          <a:xfrm>
            <a:off x="1524001" y="184694"/>
            <a:ext cx="611702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altLang="en-US" sz="1800" dirty="0"/>
          </a:p>
        </p:txBody>
      </p:sp>
      <p:pic>
        <p:nvPicPr>
          <p:cNvPr id="7" name="Picture 2">
            <a:extLst>
              <a:ext uri="{FF2B5EF4-FFF2-40B4-BE49-F238E27FC236}">
                <a16:creationId xmlns:a16="http://schemas.microsoft.com/office/drawing/2014/main" id="{6FCC52F5-2EA0-42B9-8EDD-D9C4C4D43BAD}"/>
              </a:ext>
            </a:extLst>
          </p:cNvPr>
          <p:cNvPicPr>
            <a:picLocks noChangeAspect="1" noChangeArrowheads="1"/>
          </p:cNvPicPr>
          <p:nvPr/>
        </p:nvPicPr>
        <p:blipFill>
          <a:blip r:embed="rId3"/>
          <a:srcRect/>
          <a:stretch>
            <a:fillRect/>
          </a:stretch>
        </p:blipFill>
        <p:spPr bwMode="auto">
          <a:xfrm>
            <a:off x="1722477" y="3973129"/>
            <a:ext cx="6719039" cy="1807742"/>
          </a:xfrm>
          <a:prstGeom prst="rect">
            <a:avLst/>
          </a:prstGeom>
          <a:noFill/>
          <a:ln w="9525">
            <a:noFill/>
            <a:miter lim="800000"/>
            <a:headEnd/>
            <a:tailEnd/>
          </a:ln>
        </p:spPr>
      </p:pic>
    </p:spTree>
    <p:extLst>
      <p:ext uri="{BB962C8B-B14F-4D97-AF65-F5344CB8AC3E}">
        <p14:creationId xmlns:p14="http://schemas.microsoft.com/office/powerpoint/2010/main" val="245758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object</a:t>
            </a:r>
          </a:p>
        </p:txBody>
      </p:sp>
      <p:sp>
        <p:nvSpPr>
          <p:cNvPr id="4" name="Content Placeholder 3"/>
          <p:cNvSpPr>
            <a:spLocks noGrp="1"/>
          </p:cNvSpPr>
          <p:nvPr>
            <p:ph idx="1"/>
          </p:nvPr>
        </p:nvSpPr>
        <p:spPr>
          <a:xfrm>
            <a:off x="571501" y="1154661"/>
            <a:ext cx="9334500" cy="4267729"/>
          </a:xfrm>
        </p:spPr>
        <p:txBody>
          <a:bodyPr/>
          <a:lstStyle/>
          <a:p>
            <a:pPr>
              <a:defRPr/>
            </a:pPr>
            <a:r>
              <a:rPr lang="en-US" dirty="0"/>
              <a:t>Can be thought of as collections of key and value pairs</a:t>
            </a:r>
          </a:p>
          <a:p>
            <a:pPr lvl="1">
              <a:defRPr/>
            </a:pPr>
            <a:r>
              <a:rPr lang="en-US" dirty="0"/>
              <a:t>Where the value part can contain properties or methods</a:t>
            </a:r>
          </a:p>
          <a:p>
            <a:pPr>
              <a:defRPr/>
            </a:pPr>
            <a:r>
              <a:rPr lang="en-US" dirty="0"/>
              <a:t>Object literal syntax:</a:t>
            </a:r>
          </a:p>
          <a:p>
            <a:pPr lvl="1">
              <a:buNone/>
            </a:pPr>
            <a:r>
              <a:rPr lang="en-US" altLang="en-US" dirty="0"/>
              <a:t>{ name1 : value1 , ... , </a:t>
            </a:r>
            <a:r>
              <a:rPr lang="en-US" altLang="en-US" dirty="0" err="1"/>
              <a:t>nameN</a:t>
            </a:r>
            <a:r>
              <a:rPr lang="en-US" altLang="en-US" dirty="0"/>
              <a:t> : </a:t>
            </a:r>
            <a:r>
              <a:rPr lang="en-US" altLang="en-US" dirty="0" err="1"/>
              <a:t>valueN</a:t>
            </a:r>
            <a:r>
              <a:rPr lang="en-US" altLang="en-US" dirty="0"/>
              <a:t> }</a:t>
            </a:r>
          </a:p>
          <a:p>
            <a:endParaRPr lang="en-US" dirty="0"/>
          </a:p>
        </p:txBody>
      </p:sp>
      <p:sp>
        <p:nvSpPr>
          <p:cNvPr id="7" name="Rectangle 3"/>
          <p:cNvSpPr txBox="1">
            <a:spLocks noChangeArrowheads="1"/>
          </p:cNvSpPr>
          <p:nvPr/>
        </p:nvSpPr>
        <p:spPr>
          <a:xfrm>
            <a:off x="4744424" y="812458"/>
            <a:ext cx="8455025" cy="157548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endParaRPr lang="en-US" altLang="en-US" sz="2400" dirty="0"/>
          </a:p>
          <a:p>
            <a:pPr lvl="1"/>
            <a:endParaRPr lang="en-US" altLang="en-US" dirty="0"/>
          </a:p>
        </p:txBody>
      </p:sp>
      <p:pic>
        <p:nvPicPr>
          <p:cNvPr id="3" name="Picture 2">
            <a:extLst>
              <a:ext uri="{FF2B5EF4-FFF2-40B4-BE49-F238E27FC236}">
                <a16:creationId xmlns:a16="http://schemas.microsoft.com/office/drawing/2014/main" id="{AFBD4E27-8E87-4C3A-8EA4-8DE0782ED84F}"/>
              </a:ext>
            </a:extLst>
          </p:cNvPr>
          <p:cNvPicPr>
            <a:picLocks noChangeAspect="1"/>
          </p:cNvPicPr>
          <p:nvPr/>
        </p:nvPicPr>
        <p:blipFill>
          <a:blip r:embed="rId3"/>
          <a:stretch>
            <a:fillRect/>
          </a:stretch>
        </p:blipFill>
        <p:spPr>
          <a:xfrm>
            <a:off x="571500" y="3215149"/>
            <a:ext cx="8863541" cy="2767082"/>
          </a:xfrm>
          <a:prstGeom prst="rect">
            <a:avLst/>
          </a:prstGeom>
        </p:spPr>
      </p:pic>
    </p:spTree>
    <p:extLst>
      <p:ext uri="{BB962C8B-B14F-4D97-AF65-F5344CB8AC3E}">
        <p14:creationId xmlns:p14="http://schemas.microsoft.com/office/powerpoint/2010/main" val="261126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ways to create object</a:t>
            </a:r>
          </a:p>
        </p:txBody>
      </p:sp>
      <p:sp>
        <p:nvSpPr>
          <p:cNvPr id="3" name="Content Placeholder 2"/>
          <p:cNvSpPr>
            <a:spLocks noGrp="1"/>
          </p:cNvSpPr>
          <p:nvPr>
            <p:ph idx="1"/>
          </p:nvPr>
        </p:nvSpPr>
        <p:spPr/>
        <p:txBody>
          <a:bodyPr/>
          <a:lstStyle/>
          <a:p>
            <a:r>
              <a:rPr lang="en-US" dirty="0"/>
              <a:t>Use new to create blank object, then add fields to it later</a:t>
            </a:r>
          </a:p>
          <a:p>
            <a:r>
              <a:rPr lang="en-US" altLang="en-US" b="1" kern="0" dirty="0" err="1">
                <a:solidFill>
                  <a:srgbClr val="000099"/>
                </a:solidFill>
                <a:latin typeface="Courier New" pitchFamily="49" charset="0"/>
                <a:cs typeface="Courier New" pitchFamily="49" charset="0"/>
              </a:rPr>
              <a:t>var</a:t>
            </a:r>
            <a:r>
              <a:rPr lang="en-US" altLang="en-US" b="1" dirty="0">
                <a:latin typeface="Courier New" panose="02070309020205020404" pitchFamily="49" charset="0"/>
                <a:cs typeface="Courier New" panose="02070309020205020404" pitchFamily="49" charset="0"/>
              </a:rPr>
              <a:t> course = </a:t>
            </a:r>
            <a:r>
              <a:rPr lang="en-US" altLang="en-US" b="1" kern="0" dirty="0">
                <a:solidFill>
                  <a:srgbClr val="000099"/>
                </a:solidFill>
                <a:latin typeface="Courier New" pitchFamily="49" charset="0"/>
                <a:cs typeface="Courier New" pitchFamily="49" charset="0"/>
              </a:rPr>
              <a:t>new </a:t>
            </a:r>
            <a:r>
              <a:rPr lang="en-US" altLang="en-US" b="1" dirty="0">
                <a:latin typeface="Courier New" panose="02070309020205020404" pitchFamily="49" charset="0"/>
                <a:cs typeface="Courier New" panose="02070309020205020404" pitchFamily="49" charset="0"/>
              </a:rPr>
              <a:t>Object();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course.number</a:t>
            </a:r>
            <a:r>
              <a:rPr lang="en-US" altLang="en-US" b="1" dirty="0">
                <a:latin typeface="Courier New" panose="02070309020205020404" pitchFamily="49" charset="0"/>
                <a:cs typeface="Courier New" panose="02070309020205020404" pitchFamily="49" charset="0"/>
              </a:rPr>
              <a:t> = "CIT597";</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course.teacher</a:t>
            </a:r>
            <a:r>
              <a:rPr lang="en-US" altLang="en-US" b="1" dirty="0">
                <a:latin typeface="Courier New" panose="02070309020205020404" pitchFamily="49" charset="0"/>
                <a:cs typeface="Courier New" panose="02070309020205020404" pitchFamily="49" charset="0"/>
              </a:rPr>
              <a:t> = "Dr. Dave";</a:t>
            </a:r>
          </a:p>
          <a:p>
            <a:r>
              <a:rPr lang="en-US" dirty="0"/>
              <a:t>Use a constructor</a:t>
            </a:r>
          </a:p>
          <a:p>
            <a:pPr lvl="1"/>
            <a:r>
              <a:rPr lang="en-US" altLang="en-US" b="1" kern="0" dirty="0">
                <a:solidFill>
                  <a:srgbClr val="000099"/>
                </a:solidFill>
                <a:latin typeface="Courier New" pitchFamily="49" charset="0"/>
                <a:cs typeface="Courier New" pitchFamily="49" charset="0"/>
              </a:rPr>
              <a:t>function</a:t>
            </a:r>
            <a:r>
              <a:rPr lang="en-US" altLang="en-US" b="1" dirty="0">
                <a:latin typeface="Courier New" panose="02070309020205020404" pitchFamily="49" charset="0"/>
                <a:cs typeface="Courier New" panose="02070309020205020404" pitchFamily="49" charset="0"/>
              </a:rPr>
              <a:t> Course(n, 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r>
              <a:rPr lang="en-US" altLang="en-US" b="1" kern="0" dirty="0" err="1">
                <a:solidFill>
                  <a:srgbClr val="000099"/>
                </a:solidFill>
                <a:latin typeface="Courier New" pitchFamily="49" charset="0"/>
                <a:cs typeface="Courier New" pitchFamily="49" charset="0"/>
              </a:rPr>
              <a:t>this</a:t>
            </a:r>
            <a:r>
              <a:rPr lang="en-US" altLang="en-US" b="1" dirty="0" err="1">
                <a:latin typeface="Courier New" panose="02070309020205020404" pitchFamily="49" charset="0"/>
                <a:cs typeface="Courier New" panose="02070309020205020404" pitchFamily="49" charset="0"/>
              </a:rPr>
              <a:t>.number</a:t>
            </a:r>
            <a:r>
              <a:rPr lang="en-US" altLang="en-US" b="1" dirty="0">
                <a:latin typeface="Courier New" panose="02070309020205020404" pitchFamily="49" charset="0"/>
                <a:cs typeface="Courier New" panose="02070309020205020404" pitchFamily="49" charset="0"/>
              </a:rPr>
              <a:t> = n;</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r>
              <a:rPr lang="en-US" altLang="en-US" b="1" kern="0" dirty="0" err="1">
                <a:solidFill>
                  <a:srgbClr val="000099"/>
                </a:solidFill>
                <a:latin typeface="Courier New" pitchFamily="49" charset="0"/>
                <a:cs typeface="Courier New" pitchFamily="49" charset="0"/>
              </a:rPr>
              <a:t>this</a:t>
            </a:r>
            <a:r>
              <a:rPr lang="en-US" altLang="en-US" b="1" dirty="0" err="1">
                <a:latin typeface="Courier New" panose="02070309020205020404" pitchFamily="49" charset="0"/>
                <a:cs typeface="Courier New" panose="02070309020205020404" pitchFamily="49" charset="0"/>
              </a:rPr>
              <a:t>.teacher</a:t>
            </a:r>
            <a:r>
              <a:rPr lang="en-US" altLang="en-US" b="1" dirty="0">
                <a:latin typeface="Courier New" panose="02070309020205020404" pitchFamily="49" charset="0"/>
                <a:cs typeface="Courier New" panose="02070309020205020404" pitchFamily="49" charset="0"/>
              </a:rPr>
              <a:t> = 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p>
          <a:p>
            <a:pPr lvl="1"/>
            <a:r>
              <a:rPr lang="en-US" altLang="en-US" b="1" kern="0" dirty="0" err="1">
                <a:solidFill>
                  <a:srgbClr val="000099"/>
                </a:solidFill>
                <a:latin typeface="Courier New" pitchFamily="49" charset="0"/>
                <a:cs typeface="Courier New" pitchFamily="49" charset="0"/>
              </a:rPr>
              <a:t>var</a:t>
            </a:r>
            <a:r>
              <a:rPr lang="en-US" altLang="en-US" b="1" dirty="0">
                <a:latin typeface="Courier New" panose="02070309020205020404" pitchFamily="49" charset="0"/>
                <a:cs typeface="Courier New" panose="02070309020205020404" pitchFamily="49" charset="0"/>
              </a:rPr>
              <a:t> course = </a:t>
            </a:r>
            <a:r>
              <a:rPr lang="en-US" altLang="en-US" b="1" kern="0" dirty="0">
                <a:solidFill>
                  <a:srgbClr val="000099"/>
                </a:solidFill>
                <a:latin typeface="Courier New" pitchFamily="49" charset="0"/>
                <a:cs typeface="Courier New" pitchFamily="49" charset="0"/>
              </a:rPr>
              <a:t>new</a:t>
            </a:r>
            <a:r>
              <a:rPr lang="en-US" altLang="en-US" b="1" dirty="0">
                <a:latin typeface="Courier New" panose="02070309020205020404" pitchFamily="49" charset="0"/>
                <a:cs typeface="Courier New" panose="02070309020205020404" pitchFamily="49" charset="0"/>
              </a:rPr>
              <a:t> Course("CIT597", "Dr. Dave");</a:t>
            </a:r>
          </a:p>
          <a:p>
            <a:endParaRPr lang="en-US" dirty="0"/>
          </a:p>
        </p:txBody>
      </p:sp>
    </p:spTree>
    <p:extLst>
      <p:ext uri="{BB962C8B-B14F-4D97-AF65-F5344CB8AC3E}">
        <p14:creationId xmlns:p14="http://schemas.microsoft.com/office/powerpoint/2010/main" val="2086689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and properties</a:t>
            </a:r>
          </a:p>
        </p:txBody>
      </p:sp>
      <p:sp>
        <p:nvSpPr>
          <p:cNvPr id="3" name="Content Placeholder 2"/>
          <p:cNvSpPr>
            <a:spLocks noGrp="1"/>
          </p:cNvSpPr>
          <p:nvPr>
            <p:ph idx="1"/>
          </p:nvPr>
        </p:nvSpPr>
        <p:spPr>
          <a:xfrm>
            <a:off x="571500" y="1282281"/>
            <a:ext cx="9688377" cy="4850548"/>
          </a:xfrm>
        </p:spPr>
        <p:txBody>
          <a:bodyPr>
            <a:normAutofit/>
          </a:bodyPr>
          <a:lstStyle/>
          <a:p>
            <a:r>
              <a:rPr lang="en-US" sz="2600" dirty="0"/>
              <a:t>A JavaScript object has properties associated with it:</a:t>
            </a:r>
          </a:p>
          <a:p>
            <a:endParaRPr lang="en-US" sz="2600" dirty="0"/>
          </a:p>
          <a:p>
            <a:endParaRPr lang="en-US" sz="2600" dirty="0"/>
          </a:p>
          <a:p>
            <a:r>
              <a:rPr lang="en-US" sz="2800" dirty="0"/>
              <a:t>Properties types:</a:t>
            </a:r>
          </a:p>
          <a:p>
            <a:endParaRPr lang="en-US" sz="2800" dirty="0"/>
          </a:p>
        </p:txBody>
      </p:sp>
      <p:pic>
        <p:nvPicPr>
          <p:cNvPr id="6" name="Picture 5">
            <a:extLst>
              <a:ext uri="{FF2B5EF4-FFF2-40B4-BE49-F238E27FC236}">
                <a16:creationId xmlns:a16="http://schemas.microsoft.com/office/drawing/2014/main" id="{21EFE295-D6F2-422F-9472-24B868A9BCCD}"/>
              </a:ext>
            </a:extLst>
          </p:cNvPr>
          <p:cNvPicPr>
            <a:picLocks noChangeAspect="1"/>
          </p:cNvPicPr>
          <p:nvPr/>
        </p:nvPicPr>
        <p:blipFill>
          <a:blip r:embed="rId3"/>
          <a:stretch>
            <a:fillRect/>
          </a:stretch>
        </p:blipFill>
        <p:spPr>
          <a:xfrm>
            <a:off x="571500" y="1714500"/>
            <a:ext cx="4016388" cy="1043218"/>
          </a:xfrm>
          <a:prstGeom prst="rect">
            <a:avLst/>
          </a:prstGeom>
        </p:spPr>
      </p:pic>
      <p:pic>
        <p:nvPicPr>
          <p:cNvPr id="4" name="Picture 3"/>
          <p:cNvPicPr>
            <a:picLocks noChangeAspect="1"/>
          </p:cNvPicPr>
          <p:nvPr/>
        </p:nvPicPr>
        <p:blipFill>
          <a:blip r:embed="rId4"/>
          <a:stretch>
            <a:fillRect/>
          </a:stretch>
        </p:blipFill>
        <p:spPr>
          <a:xfrm>
            <a:off x="4075611" y="2757719"/>
            <a:ext cx="6960054" cy="3356394"/>
          </a:xfrm>
          <a:prstGeom prst="rect">
            <a:avLst/>
          </a:prstGeom>
        </p:spPr>
      </p:pic>
    </p:spTree>
    <p:extLst>
      <p:ext uri="{BB962C8B-B14F-4D97-AF65-F5344CB8AC3E}">
        <p14:creationId xmlns:p14="http://schemas.microsoft.com/office/powerpoint/2010/main" val="55750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and properties</a:t>
            </a:r>
          </a:p>
        </p:txBody>
      </p:sp>
      <p:sp>
        <p:nvSpPr>
          <p:cNvPr id="3" name="Content Placeholder 2"/>
          <p:cNvSpPr>
            <a:spLocks noGrp="1"/>
          </p:cNvSpPr>
          <p:nvPr>
            <p:ph idx="1"/>
          </p:nvPr>
        </p:nvSpPr>
        <p:spPr>
          <a:xfrm>
            <a:off x="571501" y="1404534"/>
            <a:ext cx="9334500" cy="4267729"/>
          </a:xfrm>
        </p:spPr>
        <p:txBody>
          <a:bodyPr/>
          <a:lstStyle/>
          <a:p>
            <a:r>
              <a:rPr lang="en-US" dirty="0"/>
              <a:t>Enumerate the properties (loop):</a:t>
            </a:r>
          </a:p>
          <a:p>
            <a:endParaRPr lang="en-US" dirty="0"/>
          </a:p>
          <a:p>
            <a:endParaRPr lang="en-US" dirty="0"/>
          </a:p>
          <a:p>
            <a:endParaRPr lang="en-US" dirty="0"/>
          </a:p>
          <a:p>
            <a:endParaRPr lang="en-US" dirty="0"/>
          </a:p>
          <a:p>
            <a:r>
              <a:rPr lang="en-US" dirty="0"/>
              <a:t>Delete properties:</a:t>
            </a:r>
          </a:p>
          <a:p>
            <a:endParaRPr lang="en-US" dirty="0"/>
          </a:p>
        </p:txBody>
      </p:sp>
      <p:sp>
        <p:nvSpPr>
          <p:cNvPr id="6" name="Rectangle 5">
            <a:extLst>
              <a:ext uri="{FF2B5EF4-FFF2-40B4-BE49-F238E27FC236}">
                <a16:creationId xmlns:a16="http://schemas.microsoft.com/office/drawing/2014/main" id="{DF759364-412D-473C-80D4-13177FFEE833}"/>
              </a:ext>
            </a:extLst>
          </p:cNvPr>
          <p:cNvSpPr/>
          <p:nvPr/>
        </p:nvSpPr>
        <p:spPr>
          <a:xfrm>
            <a:off x="754057" y="2169154"/>
            <a:ext cx="5870756" cy="1569660"/>
          </a:xfrm>
          <a:prstGeom prst="rect">
            <a:avLst/>
          </a:prstGeom>
        </p:spPr>
        <p:txBody>
          <a:bodyPr wrap="square">
            <a:spAutoFit/>
          </a:bodyPr>
          <a:lstStyle/>
          <a:p>
            <a:r>
              <a:rPr lang="en-US" sz="2400" dirty="0" err="1">
                <a:solidFill>
                  <a:srgbClr val="0070C0"/>
                </a:solidFill>
              </a:rPr>
              <a:t>var</a:t>
            </a:r>
            <a:r>
              <a:rPr lang="en-US" sz="2400" dirty="0"/>
              <a:t> </a:t>
            </a:r>
            <a:r>
              <a:rPr lang="en-US" sz="2400" dirty="0" err="1"/>
              <a:t>obj</a:t>
            </a:r>
            <a:r>
              <a:rPr lang="en-US" sz="2400" dirty="0"/>
              <a:t> = {a: 1, b: 2, c: 3};</a:t>
            </a:r>
          </a:p>
          <a:p>
            <a:r>
              <a:rPr lang="en-US" sz="2400" dirty="0">
                <a:solidFill>
                  <a:srgbClr val="0070C0"/>
                </a:solidFill>
              </a:rPr>
              <a:t>for</a:t>
            </a:r>
            <a:r>
              <a:rPr lang="en-US" sz="2400" dirty="0"/>
              <a:t> (</a:t>
            </a:r>
            <a:r>
              <a:rPr lang="en-US" sz="2400" dirty="0" err="1">
                <a:solidFill>
                  <a:srgbClr val="0070C0"/>
                </a:solidFill>
              </a:rPr>
              <a:t>var</a:t>
            </a:r>
            <a:r>
              <a:rPr lang="en-US" sz="2400" dirty="0"/>
              <a:t> key </a:t>
            </a:r>
            <a:r>
              <a:rPr lang="en-US" sz="2400" dirty="0">
                <a:solidFill>
                  <a:srgbClr val="0070C0"/>
                </a:solidFill>
              </a:rPr>
              <a:t>in</a:t>
            </a:r>
            <a:r>
              <a:rPr lang="en-US" sz="2400" dirty="0"/>
              <a:t> </a:t>
            </a:r>
            <a:r>
              <a:rPr lang="en-US" sz="2400" dirty="0" err="1"/>
              <a:t>obj</a:t>
            </a:r>
            <a:r>
              <a:rPr lang="en-US" sz="2400" dirty="0"/>
              <a:t>) {</a:t>
            </a:r>
          </a:p>
          <a:p>
            <a:r>
              <a:rPr lang="en-US" sz="2400" dirty="0"/>
              <a:t>	console.log(</a:t>
            </a:r>
            <a:r>
              <a:rPr lang="en-US" sz="2400" dirty="0" err="1"/>
              <a:t>obj</a:t>
            </a:r>
            <a:r>
              <a:rPr lang="en-US" sz="2400" dirty="0"/>
              <a:t>[key]);</a:t>
            </a:r>
          </a:p>
          <a:p>
            <a:r>
              <a:rPr lang="en-US" sz="2400" dirty="0"/>
              <a:t>}</a:t>
            </a:r>
          </a:p>
        </p:txBody>
      </p:sp>
      <p:sp>
        <p:nvSpPr>
          <p:cNvPr id="7" name="Rectangle 6">
            <a:extLst>
              <a:ext uri="{FF2B5EF4-FFF2-40B4-BE49-F238E27FC236}">
                <a16:creationId xmlns:a16="http://schemas.microsoft.com/office/drawing/2014/main" id="{1C102127-41C5-4416-968C-5412BC3C0619}"/>
              </a:ext>
            </a:extLst>
          </p:cNvPr>
          <p:cNvSpPr/>
          <p:nvPr/>
        </p:nvSpPr>
        <p:spPr>
          <a:xfrm>
            <a:off x="754057" y="4193707"/>
            <a:ext cx="5297214" cy="1938992"/>
          </a:xfrm>
          <a:prstGeom prst="rect">
            <a:avLst/>
          </a:prstGeom>
        </p:spPr>
        <p:txBody>
          <a:bodyPr wrap="square">
            <a:spAutoFit/>
          </a:bodyPr>
          <a:lstStyle/>
          <a:p>
            <a:r>
              <a:rPr lang="en-US" sz="2400" dirty="0">
                <a:solidFill>
                  <a:srgbClr val="0070C0"/>
                </a:solidFill>
              </a:rPr>
              <a:t>var</a:t>
            </a:r>
            <a:r>
              <a:rPr lang="en-US" sz="2400" dirty="0"/>
              <a:t> </a:t>
            </a:r>
            <a:r>
              <a:rPr lang="en-US" sz="2400" dirty="0" err="1"/>
              <a:t>obj</a:t>
            </a:r>
            <a:r>
              <a:rPr lang="en-US" sz="2400" dirty="0"/>
              <a:t> = {a: 1, b: 2, c: 3};</a:t>
            </a:r>
          </a:p>
          <a:p>
            <a:r>
              <a:rPr lang="en-US" sz="2400" dirty="0">
                <a:solidFill>
                  <a:srgbClr val="0070C0"/>
                </a:solidFill>
              </a:rPr>
              <a:t>delete</a:t>
            </a:r>
            <a:r>
              <a:rPr lang="en-US" sz="2400" dirty="0"/>
              <a:t> </a:t>
            </a:r>
            <a:r>
              <a:rPr lang="en-US" sz="2400" dirty="0" err="1"/>
              <a:t>obj.a</a:t>
            </a:r>
            <a:r>
              <a:rPr lang="en-US" sz="2400" dirty="0"/>
              <a:t>;</a:t>
            </a:r>
          </a:p>
          <a:p>
            <a:r>
              <a:rPr lang="en-US" sz="2400" dirty="0">
                <a:solidFill>
                  <a:srgbClr val="0070C0"/>
                </a:solidFill>
              </a:rPr>
              <a:t>for</a:t>
            </a:r>
            <a:r>
              <a:rPr lang="en-US" sz="2400" dirty="0"/>
              <a:t> (</a:t>
            </a:r>
            <a:r>
              <a:rPr lang="en-US" sz="2400" dirty="0" err="1">
                <a:solidFill>
                  <a:srgbClr val="0070C0"/>
                </a:solidFill>
              </a:rPr>
              <a:t>var</a:t>
            </a:r>
            <a:r>
              <a:rPr lang="en-US" sz="2400" dirty="0"/>
              <a:t> key </a:t>
            </a:r>
            <a:r>
              <a:rPr lang="en-US" sz="2400" dirty="0">
                <a:solidFill>
                  <a:srgbClr val="0070C0"/>
                </a:solidFill>
              </a:rPr>
              <a:t>in</a:t>
            </a:r>
            <a:r>
              <a:rPr lang="en-US" sz="2400" dirty="0"/>
              <a:t> </a:t>
            </a:r>
            <a:r>
              <a:rPr lang="en-US" sz="2400" dirty="0" err="1"/>
              <a:t>obj</a:t>
            </a:r>
            <a:r>
              <a:rPr lang="en-US" sz="2400" dirty="0"/>
              <a:t>) {</a:t>
            </a:r>
          </a:p>
          <a:p>
            <a:r>
              <a:rPr lang="en-US" sz="2400" dirty="0"/>
              <a:t>	console.log(</a:t>
            </a:r>
            <a:r>
              <a:rPr lang="en-US" sz="2400" dirty="0" err="1"/>
              <a:t>obj</a:t>
            </a:r>
            <a:r>
              <a:rPr lang="en-US" sz="2400" dirty="0"/>
              <a:t>[key]);</a:t>
            </a:r>
          </a:p>
          <a:p>
            <a:r>
              <a:rPr lang="en-US" sz="2400" dirty="0"/>
              <a:t>}</a:t>
            </a:r>
          </a:p>
        </p:txBody>
      </p:sp>
      <p:sp>
        <p:nvSpPr>
          <p:cNvPr id="8" name="TextBox 7">
            <a:extLst>
              <a:ext uri="{FF2B5EF4-FFF2-40B4-BE49-F238E27FC236}">
                <a16:creationId xmlns:a16="http://schemas.microsoft.com/office/drawing/2014/main" id="{B6547736-2744-493B-89B4-5CAC48D69F4A}"/>
              </a:ext>
            </a:extLst>
          </p:cNvPr>
          <p:cNvSpPr txBox="1"/>
          <p:nvPr/>
        </p:nvSpPr>
        <p:spPr>
          <a:xfrm>
            <a:off x="6371772" y="1446734"/>
            <a:ext cx="5203476" cy="1865126"/>
          </a:xfrm>
          <a:prstGeom prst="rect">
            <a:avLst/>
          </a:prstGeom>
          <a:noFill/>
        </p:spPr>
        <p:txBody>
          <a:bodyPr wrap="none" rtlCol="0">
            <a:spAutoFit/>
          </a:bodyPr>
          <a:lstStyle/>
          <a:p>
            <a:r>
              <a:rPr lang="en-US" dirty="0">
                <a:solidFill>
                  <a:srgbClr val="FF0000"/>
                </a:solidFill>
              </a:rPr>
              <a:t>Use for in for objects</a:t>
            </a:r>
          </a:p>
          <a:p>
            <a:r>
              <a:rPr lang="en-US" dirty="0">
                <a:solidFill>
                  <a:srgbClr val="FF0000"/>
                </a:solidFill>
              </a:rPr>
              <a:t>With array, use normal for loop</a:t>
            </a:r>
          </a:p>
          <a:p>
            <a:endParaRPr lang="en-US" dirty="0">
              <a:solidFill>
                <a:srgbClr val="FF0000"/>
              </a:solidFill>
            </a:endParaRPr>
          </a:p>
          <a:p>
            <a:r>
              <a:rPr lang="en-US" dirty="0">
                <a:solidFill>
                  <a:srgbClr val="FF0000"/>
                </a:solidFill>
              </a:rPr>
              <a:t>Don’t use for in with array</a:t>
            </a:r>
          </a:p>
        </p:txBody>
      </p:sp>
    </p:spTree>
    <p:extLst>
      <p:ext uri="{BB962C8B-B14F-4D97-AF65-F5344CB8AC3E}">
        <p14:creationId xmlns:p14="http://schemas.microsoft.com/office/powerpoint/2010/main" val="1247834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are Mutable</a:t>
            </a:r>
          </a:p>
        </p:txBody>
      </p:sp>
      <p:sp>
        <p:nvSpPr>
          <p:cNvPr id="3" name="Content Placeholder 2"/>
          <p:cNvSpPr>
            <a:spLocks noGrp="1"/>
          </p:cNvSpPr>
          <p:nvPr>
            <p:ph idx="1"/>
          </p:nvPr>
        </p:nvSpPr>
        <p:spPr>
          <a:xfrm>
            <a:off x="571500" y="1714501"/>
            <a:ext cx="10602777" cy="4267729"/>
          </a:xfrm>
        </p:spPr>
        <p:txBody>
          <a:bodyPr/>
          <a:lstStyle/>
          <a:p>
            <a:r>
              <a:rPr lang="en-US" dirty="0"/>
              <a:t>Objects are mutable: They are addressed by reference, not by value:</a:t>
            </a:r>
          </a:p>
          <a:p>
            <a:endParaRPr lang="en-US" dirty="0"/>
          </a:p>
        </p:txBody>
      </p:sp>
      <p:pic>
        <p:nvPicPr>
          <p:cNvPr id="4" name="Picture 3">
            <a:extLst>
              <a:ext uri="{FF2B5EF4-FFF2-40B4-BE49-F238E27FC236}">
                <a16:creationId xmlns:a16="http://schemas.microsoft.com/office/drawing/2014/main" id="{E6BC9FF7-FA7B-4879-996C-001024E37AC3}"/>
              </a:ext>
            </a:extLst>
          </p:cNvPr>
          <p:cNvPicPr>
            <a:picLocks noChangeAspect="1"/>
          </p:cNvPicPr>
          <p:nvPr/>
        </p:nvPicPr>
        <p:blipFill>
          <a:blip r:embed="rId3"/>
          <a:stretch>
            <a:fillRect/>
          </a:stretch>
        </p:blipFill>
        <p:spPr>
          <a:xfrm>
            <a:off x="571500" y="2426380"/>
            <a:ext cx="9083944" cy="2786486"/>
          </a:xfrm>
          <a:prstGeom prst="rect">
            <a:avLst/>
          </a:prstGeom>
        </p:spPr>
      </p:pic>
    </p:spTree>
    <p:extLst>
      <p:ext uri="{BB962C8B-B14F-4D97-AF65-F5344CB8AC3E}">
        <p14:creationId xmlns:p14="http://schemas.microsoft.com/office/powerpoint/2010/main" val="2453942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4" name="Content Placeholder 3"/>
          <p:cNvSpPr>
            <a:spLocks noGrp="1"/>
          </p:cNvSpPr>
          <p:nvPr>
            <p:ph idx="1"/>
          </p:nvPr>
        </p:nvSpPr>
        <p:spPr>
          <a:xfrm>
            <a:off x="571500" y="1581766"/>
            <a:ext cx="9334500" cy="4267729"/>
          </a:xfrm>
        </p:spPr>
        <p:txBody>
          <a:bodyPr/>
          <a:lstStyle/>
          <a:p>
            <a:pPr>
              <a:defRPr/>
            </a:pPr>
            <a:r>
              <a:rPr lang="en-US" sz="2600" dirty="0"/>
              <a:t>No variable type declaration</a:t>
            </a:r>
          </a:p>
          <a:p>
            <a:pPr>
              <a:defRPr/>
            </a:pPr>
            <a:r>
              <a:rPr lang="en-US" sz="2600" dirty="0"/>
              <a:t>Array literal syntax:</a:t>
            </a:r>
          </a:p>
          <a:p>
            <a:pPr lvl="1">
              <a:buNone/>
            </a:pPr>
            <a:r>
              <a:rPr lang="en-US" altLang="en-US" sz="2400" dirty="0"/>
              <a:t>[ value1, ... , </a:t>
            </a:r>
            <a:r>
              <a:rPr lang="en-US" altLang="en-US" sz="2400" dirty="0" err="1"/>
              <a:t>valueN</a:t>
            </a:r>
            <a:r>
              <a:rPr lang="en-US" altLang="en-US" sz="2400" dirty="0"/>
              <a:t> ]</a:t>
            </a:r>
          </a:p>
          <a:p>
            <a:pPr marL="342900" lvl="1" indent="-342900">
              <a:buFont typeface="Arial"/>
              <a:buChar char="•"/>
              <a:defRPr/>
            </a:pPr>
            <a:r>
              <a:rPr lang="en-US" altLang="en-US" sz="2600" dirty="0"/>
              <a:t>Arrays index counted from zero.</a:t>
            </a:r>
          </a:p>
          <a:p>
            <a:endParaRPr lang="en-US" dirty="0"/>
          </a:p>
        </p:txBody>
      </p:sp>
      <p:sp>
        <p:nvSpPr>
          <p:cNvPr id="6" name="Rectangle 3"/>
          <p:cNvSpPr txBox="1">
            <a:spLocks noChangeArrowheads="1"/>
          </p:cNvSpPr>
          <p:nvPr/>
        </p:nvSpPr>
        <p:spPr>
          <a:xfrm>
            <a:off x="3736975" y="730046"/>
            <a:ext cx="8455025" cy="228013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endParaRPr lang="en-US" altLang="en-US" dirty="0"/>
          </a:p>
          <a:p>
            <a:pPr lvl="1"/>
            <a:endParaRPr lang="en-US" altLang="en-US" dirty="0"/>
          </a:p>
        </p:txBody>
      </p:sp>
      <p:sp>
        <p:nvSpPr>
          <p:cNvPr id="3" name="Rectangle 2">
            <a:extLst>
              <a:ext uri="{FF2B5EF4-FFF2-40B4-BE49-F238E27FC236}">
                <a16:creationId xmlns:a16="http://schemas.microsoft.com/office/drawing/2014/main" id="{64AE8217-47A6-47B9-9565-4A9E78E35C39}"/>
              </a:ext>
            </a:extLst>
          </p:cNvPr>
          <p:cNvSpPr/>
          <p:nvPr/>
        </p:nvSpPr>
        <p:spPr>
          <a:xfrm>
            <a:off x="571501" y="3896042"/>
            <a:ext cx="7062952" cy="1200329"/>
          </a:xfrm>
          <a:prstGeom prst="rect">
            <a:avLst/>
          </a:prstGeom>
        </p:spPr>
        <p:txBody>
          <a:bodyPr wrap="square">
            <a:spAutoFit/>
          </a:bodyPr>
          <a:lstStyle/>
          <a:p>
            <a:r>
              <a:rPr lang="en-US" sz="2400" dirty="0">
                <a:solidFill>
                  <a:srgbClr val="0070C0"/>
                </a:solidFill>
              </a:rPr>
              <a:t>var</a:t>
            </a:r>
            <a:r>
              <a:rPr lang="en-US" sz="2400" dirty="0"/>
              <a:t> coffees = ['French Roast', 'Colombian', 'Kona'];</a:t>
            </a:r>
          </a:p>
          <a:p>
            <a:r>
              <a:rPr lang="en-US" sz="2400" dirty="0">
                <a:solidFill>
                  <a:srgbClr val="0070C0"/>
                </a:solidFill>
              </a:rPr>
              <a:t>var</a:t>
            </a:r>
            <a:r>
              <a:rPr lang="en-US" sz="2400" dirty="0"/>
              <a:t> fish = ['Lion', , 'Angel'];</a:t>
            </a:r>
          </a:p>
          <a:p>
            <a:r>
              <a:rPr lang="en-US" sz="2400" dirty="0">
                <a:solidFill>
                  <a:srgbClr val="0070C0"/>
                </a:solidFill>
              </a:rPr>
              <a:t>var</a:t>
            </a:r>
            <a:r>
              <a:rPr lang="en-US" sz="2400" dirty="0"/>
              <a:t> </a:t>
            </a:r>
            <a:r>
              <a:rPr lang="en-US" sz="2400" dirty="0" err="1"/>
              <a:t>myList</a:t>
            </a:r>
            <a:r>
              <a:rPr lang="en-US" sz="2400" dirty="0"/>
              <a:t> = ['home', , 'school', ];</a:t>
            </a:r>
          </a:p>
        </p:txBody>
      </p:sp>
    </p:spTree>
    <p:extLst>
      <p:ext uri="{BB962C8B-B14F-4D97-AF65-F5344CB8AC3E}">
        <p14:creationId xmlns:p14="http://schemas.microsoft.com/office/powerpoint/2010/main" val="393440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ways to create array</a:t>
            </a:r>
          </a:p>
        </p:txBody>
      </p:sp>
      <p:sp>
        <p:nvSpPr>
          <p:cNvPr id="3" name="Content Placeholder 2"/>
          <p:cNvSpPr>
            <a:spLocks noGrp="1"/>
          </p:cNvSpPr>
          <p:nvPr>
            <p:ph idx="1"/>
          </p:nvPr>
        </p:nvSpPr>
        <p:spPr/>
        <p:txBody>
          <a:bodyPr/>
          <a:lstStyle/>
          <a:p>
            <a:r>
              <a:rPr lang="en-US" sz="2600" dirty="0"/>
              <a:t>Use new Array() to create empty array</a:t>
            </a:r>
          </a:p>
          <a:p>
            <a:pPr marL="457200" lvl="1" indent="0">
              <a:buNone/>
            </a:pPr>
            <a:r>
              <a:rPr lang="en-US" altLang="en-US" dirty="0">
                <a:solidFill>
                  <a:schemeClr val="accent1"/>
                </a:solidFill>
              </a:rPr>
              <a:t>	</a:t>
            </a:r>
            <a:r>
              <a:rPr lang="en-US" altLang="en-US" sz="2400" dirty="0" err="1">
                <a:solidFill>
                  <a:srgbClr val="0070C0"/>
                </a:solidFill>
              </a:rPr>
              <a:t>var</a:t>
            </a:r>
            <a:r>
              <a:rPr lang="en-US" altLang="en-US" sz="2400" dirty="0">
                <a:solidFill>
                  <a:srgbClr val="0070C0"/>
                </a:solidFill>
              </a:rPr>
              <a:t> </a:t>
            </a:r>
            <a:r>
              <a:rPr lang="en-US" altLang="en-US" sz="2400" dirty="0"/>
              <a:t>color = new Array();</a:t>
            </a:r>
          </a:p>
          <a:p>
            <a:pPr marL="457200" lvl="1" indent="0">
              <a:buNone/>
            </a:pPr>
            <a:r>
              <a:rPr lang="en-US" altLang="en-US" sz="2400" dirty="0"/>
              <a:t>	color[0] = “red”;</a:t>
            </a:r>
          </a:p>
          <a:p>
            <a:r>
              <a:rPr lang="en-US" sz="2600" dirty="0"/>
              <a:t>Use new Array(n)  with numeric argument to create empty array with that size</a:t>
            </a:r>
          </a:p>
          <a:p>
            <a:pPr marL="457200" lvl="1" indent="0">
              <a:buNone/>
            </a:pPr>
            <a:r>
              <a:rPr lang="en-US" dirty="0"/>
              <a:t>	</a:t>
            </a:r>
            <a:r>
              <a:rPr lang="en-US" sz="2400" dirty="0" err="1">
                <a:solidFill>
                  <a:srgbClr val="0070C0"/>
                </a:solidFill>
              </a:rPr>
              <a:t>var</a:t>
            </a:r>
            <a:r>
              <a:rPr lang="en-US" sz="2400" dirty="0"/>
              <a:t> color = </a:t>
            </a:r>
            <a:r>
              <a:rPr lang="en-US" sz="2400" dirty="0">
                <a:solidFill>
                  <a:srgbClr val="0070C0"/>
                </a:solidFill>
              </a:rPr>
              <a:t>new</a:t>
            </a:r>
            <a:r>
              <a:rPr lang="en-US" sz="2400" dirty="0"/>
              <a:t> </a:t>
            </a:r>
            <a:r>
              <a:rPr lang="en-US" sz="2400" dirty="0">
                <a:solidFill>
                  <a:srgbClr val="0070C0"/>
                </a:solidFill>
              </a:rPr>
              <a:t>Array</a:t>
            </a:r>
            <a:r>
              <a:rPr lang="en-US" sz="2400" dirty="0"/>
              <a:t>(3);</a:t>
            </a:r>
          </a:p>
          <a:p>
            <a:pPr marL="342900" lvl="1" indent="-342900">
              <a:buFont typeface="Arial"/>
              <a:buChar char="•"/>
              <a:defRPr/>
            </a:pPr>
            <a:r>
              <a:rPr lang="en-US" altLang="en-US" sz="2600" dirty="0"/>
              <a:t>Use new Array(…) with initial values</a:t>
            </a:r>
          </a:p>
          <a:p>
            <a:pPr marL="457200" lvl="1" indent="0">
              <a:buNone/>
              <a:defRPr/>
            </a:pPr>
            <a:r>
              <a:rPr lang="en-US" dirty="0">
                <a:solidFill>
                  <a:schemeClr val="accent1"/>
                </a:solidFill>
              </a:rPr>
              <a:t>	</a:t>
            </a:r>
            <a:r>
              <a:rPr lang="en-US" sz="2400" dirty="0" err="1">
                <a:solidFill>
                  <a:srgbClr val="0070C0"/>
                </a:solidFill>
              </a:rPr>
              <a:t>var</a:t>
            </a:r>
            <a:r>
              <a:rPr lang="en-US" sz="2400" dirty="0"/>
              <a:t> color = </a:t>
            </a:r>
            <a:r>
              <a:rPr lang="en-US" sz="2400" dirty="0">
                <a:solidFill>
                  <a:srgbClr val="0070C0"/>
                </a:solidFill>
              </a:rPr>
              <a:t>new</a:t>
            </a:r>
            <a:r>
              <a:rPr lang="en-US" sz="2400" dirty="0"/>
              <a:t> </a:t>
            </a:r>
            <a:r>
              <a:rPr lang="en-US" sz="2400" dirty="0">
                <a:solidFill>
                  <a:srgbClr val="0070C0"/>
                </a:solidFill>
              </a:rPr>
              <a:t>Array</a:t>
            </a:r>
            <a:r>
              <a:rPr lang="en-US" sz="2400" dirty="0"/>
              <a:t>(“red”, “blue”, “green”);</a:t>
            </a:r>
          </a:p>
          <a:p>
            <a:pPr marL="0" lvl="1" indent="0">
              <a:buNone/>
              <a:defRPr/>
            </a:pPr>
            <a:endParaRPr lang="en-US" altLang="en-US" dirty="0"/>
          </a:p>
          <a:p>
            <a:endParaRPr lang="en-US" dirty="0"/>
          </a:p>
        </p:txBody>
      </p:sp>
      <p:sp>
        <p:nvSpPr>
          <p:cNvPr id="6" name="Rectangle 3"/>
          <p:cNvSpPr txBox="1">
            <a:spLocks noChangeArrowheads="1"/>
          </p:cNvSpPr>
          <p:nvPr/>
        </p:nvSpPr>
        <p:spPr>
          <a:xfrm>
            <a:off x="5678488" y="995518"/>
            <a:ext cx="8455025" cy="418698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endParaRPr lang="en-US" altLang="en-US" dirty="0"/>
          </a:p>
          <a:p>
            <a:pPr lvl="1"/>
            <a:endParaRPr lang="en-US" altLang="en-US" dirty="0"/>
          </a:p>
        </p:txBody>
      </p:sp>
    </p:spTree>
    <p:extLst>
      <p:ext uri="{BB962C8B-B14F-4D97-AF65-F5344CB8AC3E}">
        <p14:creationId xmlns:p14="http://schemas.microsoft.com/office/powerpoint/2010/main" val="170099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Array functions</a:t>
            </a:r>
          </a:p>
        </p:txBody>
      </p:sp>
      <p:sp>
        <p:nvSpPr>
          <p:cNvPr id="3" name="Content Placeholder 2"/>
          <p:cNvSpPr>
            <a:spLocks noGrp="1"/>
          </p:cNvSpPr>
          <p:nvPr>
            <p:ph idx="1"/>
          </p:nvPr>
        </p:nvSpPr>
        <p:spPr/>
        <p:txBody>
          <a:bodyPr>
            <a:normAutofit/>
          </a:bodyPr>
          <a:lstStyle/>
          <a:p>
            <a:r>
              <a:rPr lang="en-US" dirty="0"/>
              <a:t>Loop:</a:t>
            </a:r>
          </a:p>
          <a:p>
            <a:pPr marL="457200" lvl="1" indent="0">
              <a:buNone/>
            </a:pPr>
            <a:r>
              <a:rPr lang="en-US" sz="1800" dirty="0"/>
              <a:t>	</a:t>
            </a:r>
            <a:r>
              <a:rPr lang="en-US" dirty="0" err="1"/>
              <a:t>fruits.</a:t>
            </a:r>
            <a:r>
              <a:rPr lang="en-US" dirty="0" err="1">
                <a:solidFill>
                  <a:srgbClr val="0070C0"/>
                </a:solidFill>
              </a:rPr>
              <a:t>forEach</a:t>
            </a:r>
            <a:r>
              <a:rPr lang="en-US" dirty="0"/>
              <a:t>(function(item, index, array) {</a:t>
            </a:r>
          </a:p>
          <a:p>
            <a:pPr marL="457200" lvl="1" indent="0">
              <a:buNone/>
            </a:pPr>
            <a:r>
              <a:rPr lang="en-US" dirty="0"/>
              <a:t>  		console.log(item, index);</a:t>
            </a:r>
          </a:p>
          <a:p>
            <a:pPr marL="457200" lvl="1" indent="0">
              <a:buNone/>
            </a:pPr>
            <a:r>
              <a:rPr lang="en-US" dirty="0"/>
              <a:t>	});	</a:t>
            </a:r>
          </a:p>
          <a:p>
            <a:r>
              <a:rPr lang="en-US" dirty="0"/>
              <a:t>Find the index of an item in the Array</a:t>
            </a:r>
          </a:p>
          <a:p>
            <a:pPr marL="57150" indent="0">
              <a:buNone/>
            </a:pPr>
            <a:r>
              <a:rPr lang="en-US" sz="2000" b="1" kern="0" dirty="0">
                <a:solidFill>
                  <a:srgbClr val="000099"/>
                </a:solidFill>
                <a:latin typeface="Courier New" pitchFamily="49" charset="0"/>
                <a:cs typeface="Courier New" pitchFamily="49" charset="0"/>
              </a:rPr>
              <a:t>		</a:t>
            </a:r>
            <a:r>
              <a:rPr lang="en-US" sz="2000" dirty="0" err="1"/>
              <a:t>fruits.</a:t>
            </a:r>
            <a:r>
              <a:rPr lang="en-US" sz="2000" dirty="0" err="1">
                <a:solidFill>
                  <a:srgbClr val="0070C0"/>
                </a:solidFill>
              </a:rPr>
              <a:t>push</a:t>
            </a:r>
            <a:r>
              <a:rPr lang="en-US" sz="2000" dirty="0"/>
              <a:t>('Mango’);</a:t>
            </a:r>
          </a:p>
          <a:p>
            <a:pPr marL="57150" indent="0">
              <a:buNone/>
            </a:pPr>
            <a:r>
              <a:rPr lang="en-US" sz="2000" dirty="0"/>
              <a:t>		// ["Strawberry", "Banana", "Mango"]</a:t>
            </a:r>
          </a:p>
          <a:p>
            <a:pPr marL="57150" indent="0">
              <a:buNone/>
            </a:pPr>
            <a:endParaRPr lang="en-US" sz="2000" dirty="0"/>
          </a:p>
          <a:p>
            <a:pPr marL="57150" indent="0">
              <a:buNone/>
            </a:pPr>
            <a:r>
              <a:rPr lang="en-US" sz="2000" dirty="0"/>
              <a:t>		</a:t>
            </a:r>
            <a:r>
              <a:rPr lang="en-US" sz="2000" dirty="0" err="1">
                <a:solidFill>
                  <a:srgbClr val="0070C0"/>
                </a:solidFill>
              </a:rPr>
              <a:t>var</a:t>
            </a:r>
            <a:r>
              <a:rPr lang="en-US" sz="2000" dirty="0"/>
              <a:t> </a:t>
            </a:r>
            <a:r>
              <a:rPr lang="en-US" sz="2000" dirty="0" err="1"/>
              <a:t>pos</a:t>
            </a:r>
            <a:r>
              <a:rPr lang="en-US" sz="2000" dirty="0"/>
              <a:t> = </a:t>
            </a:r>
            <a:r>
              <a:rPr lang="en-US" sz="2000" dirty="0" err="1"/>
              <a:t>fruits.</a:t>
            </a:r>
            <a:r>
              <a:rPr lang="en-US" sz="2000" dirty="0" err="1">
                <a:solidFill>
                  <a:srgbClr val="0070C0"/>
                </a:solidFill>
              </a:rPr>
              <a:t>indexOf</a:t>
            </a:r>
            <a:r>
              <a:rPr lang="en-US" sz="2000" dirty="0"/>
              <a:t>('Banana’);</a:t>
            </a:r>
          </a:p>
          <a:p>
            <a:pPr marL="57150" indent="0">
              <a:buNone/>
            </a:pPr>
            <a:r>
              <a:rPr lang="en-US" sz="2000" dirty="0"/>
              <a:t>		// 1</a:t>
            </a:r>
            <a:endParaRPr lang="en-US" altLang="en-US" sz="2000" dirty="0"/>
          </a:p>
          <a:p>
            <a:endParaRPr lang="en-US" dirty="0"/>
          </a:p>
        </p:txBody>
      </p:sp>
      <p:sp>
        <p:nvSpPr>
          <p:cNvPr id="6" name="Rectangle 3"/>
          <p:cNvSpPr txBox="1">
            <a:spLocks noChangeArrowheads="1"/>
          </p:cNvSpPr>
          <p:nvPr/>
        </p:nvSpPr>
        <p:spPr>
          <a:xfrm>
            <a:off x="4434708" y="570009"/>
            <a:ext cx="8455025" cy="418698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endParaRPr lang="en-US" altLang="en-US" dirty="0"/>
          </a:p>
          <a:p>
            <a:pPr lvl="1"/>
            <a:endParaRPr lang="en-US" altLang="en-US" dirty="0"/>
          </a:p>
        </p:txBody>
      </p:sp>
    </p:spTree>
    <p:extLst>
      <p:ext uri="{BB962C8B-B14F-4D97-AF65-F5344CB8AC3E}">
        <p14:creationId xmlns:p14="http://schemas.microsoft.com/office/powerpoint/2010/main" val="331600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Array functions	</a:t>
            </a:r>
          </a:p>
        </p:txBody>
      </p:sp>
      <p:graphicFrame>
        <p:nvGraphicFramePr>
          <p:cNvPr id="4" name="Table 3"/>
          <p:cNvGraphicFramePr>
            <a:graphicFrameLocks noGrp="1"/>
          </p:cNvGraphicFramePr>
          <p:nvPr>
            <p:extLst>
              <p:ext uri="{D42A27DB-BD31-4B8C-83A1-F6EECF244321}">
                <p14:modId xmlns:p14="http://schemas.microsoft.com/office/powerpoint/2010/main" val="2554902176"/>
              </p:ext>
            </p:extLst>
          </p:nvPr>
        </p:nvGraphicFramePr>
        <p:xfrm>
          <a:off x="1918790" y="1150373"/>
          <a:ext cx="8685301" cy="4895400"/>
        </p:xfrm>
        <a:graphic>
          <a:graphicData uri="http://schemas.openxmlformats.org/drawingml/2006/table">
            <a:tbl>
              <a:tblPr firstRow="1" bandRow="1">
                <a:tableStyleId>{5C22544A-7EE6-4342-B048-85BDC9FD1C3A}</a:tableStyleId>
              </a:tblPr>
              <a:tblGrid>
                <a:gridCol w="2354014">
                  <a:extLst>
                    <a:ext uri="{9D8B030D-6E8A-4147-A177-3AD203B41FA5}">
                      <a16:colId xmlns:a16="http://schemas.microsoft.com/office/drawing/2014/main" val="20000"/>
                    </a:ext>
                  </a:extLst>
                </a:gridCol>
                <a:gridCol w="6331287">
                  <a:extLst>
                    <a:ext uri="{9D8B030D-6E8A-4147-A177-3AD203B41FA5}">
                      <a16:colId xmlns:a16="http://schemas.microsoft.com/office/drawing/2014/main" val="20001"/>
                    </a:ext>
                  </a:extLst>
                </a:gridCol>
              </a:tblGrid>
              <a:tr h="508404">
                <a:tc>
                  <a:txBody>
                    <a:bodyPr/>
                    <a:lstStyle/>
                    <a:p>
                      <a:r>
                        <a:rPr lang="en-US" sz="2000" dirty="0"/>
                        <a:t>Functions</a:t>
                      </a:r>
                    </a:p>
                  </a:txBody>
                  <a:tcPr anchor="ctr"/>
                </a:tc>
                <a:tc>
                  <a:txBody>
                    <a:bodyPr/>
                    <a:lstStyle/>
                    <a:p>
                      <a:r>
                        <a:rPr lang="en-US" sz="2000" dirty="0"/>
                        <a:t>Description</a:t>
                      </a:r>
                    </a:p>
                  </a:txBody>
                  <a:tcPr anchor="ctr"/>
                </a:tc>
                <a:extLst>
                  <a:ext uri="{0D108BD9-81ED-4DB2-BD59-A6C34878D82A}">
                    <a16:rowId xmlns:a16="http://schemas.microsoft.com/office/drawing/2014/main" val="10000"/>
                  </a:ext>
                </a:extLst>
              </a:tr>
              <a:tr h="508404">
                <a:tc>
                  <a:txBody>
                    <a:bodyPr/>
                    <a:lstStyle/>
                    <a:p>
                      <a:r>
                        <a:rPr lang="en-US" sz="2000" dirty="0"/>
                        <a:t>sort()</a:t>
                      </a:r>
                    </a:p>
                  </a:txBody>
                  <a:tcPr/>
                </a:tc>
                <a:tc>
                  <a:txBody>
                    <a:bodyPr/>
                    <a:lstStyle/>
                    <a:p>
                      <a:r>
                        <a:rPr lang="en-US" sz="2000" dirty="0"/>
                        <a:t>Sort the array alphabetically</a:t>
                      </a:r>
                    </a:p>
                  </a:txBody>
                  <a:tcPr/>
                </a:tc>
                <a:extLst>
                  <a:ext uri="{0D108BD9-81ED-4DB2-BD59-A6C34878D82A}">
                    <a16:rowId xmlns:a16="http://schemas.microsoft.com/office/drawing/2014/main" val="10001"/>
                  </a:ext>
                </a:extLst>
              </a:tr>
              <a:tr h="508404">
                <a:tc>
                  <a:txBody>
                    <a:bodyPr/>
                    <a:lstStyle/>
                    <a:p>
                      <a:r>
                        <a:rPr lang="en-US" sz="2000" dirty="0"/>
                        <a:t>reverse()</a:t>
                      </a:r>
                    </a:p>
                  </a:txBody>
                  <a:tcPr/>
                </a:tc>
                <a:tc>
                  <a:txBody>
                    <a:bodyPr/>
                    <a:lstStyle/>
                    <a:p>
                      <a:r>
                        <a:rPr lang="en-US" sz="2000" dirty="0"/>
                        <a:t>Reverse the array elements</a:t>
                      </a:r>
                    </a:p>
                  </a:txBody>
                  <a:tcPr/>
                </a:tc>
                <a:extLst>
                  <a:ext uri="{0D108BD9-81ED-4DB2-BD59-A6C34878D82A}">
                    <a16:rowId xmlns:a16="http://schemas.microsoft.com/office/drawing/2014/main" val="10002"/>
                  </a:ext>
                </a:extLst>
              </a:tr>
              <a:tr h="1251784">
                <a:tc>
                  <a:txBody>
                    <a:bodyPr/>
                    <a:lstStyle/>
                    <a:p>
                      <a:r>
                        <a:rPr lang="en-US" sz="2000" dirty="0"/>
                        <a:t>push(object)</a:t>
                      </a:r>
                    </a:p>
                  </a:txBody>
                  <a:tcPr/>
                </a:tc>
                <a:tc>
                  <a:txBody>
                    <a:bodyPr/>
                    <a:lstStyle/>
                    <a:p>
                      <a:r>
                        <a:rPr lang="en-US" sz="2000" dirty="0"/>
                        <a:t>Add any number of new elements to the end of the array, and increase the array’s length</a:t>
                      </a:r>
                    </a:p>
                  </a:txBody>
                  <a:tcPr/>
                </a:tc>
                <a:extLst>
                  <a:ext uri="{0D108BD9-81ED-4DB2-BD59-A6C34878D82A}">
                    <a16:rowId xmlns:a16="http://schemas.microsoft.com/office/drawing/2014/main" val="10003"/>
                  </a:ext>
                </a:extLst>
              </a:tr>
              <a:tr h="866620">
                <a:tc>
                  <a:txBody>
                    <a:bodyPr/>
                    <a:lstStyle/>
                    <a:p>
                      <a:r>
                        <a:rPr lang="en-US" sz="2000" dirty="0"/>
                        <a:t>pop()</a:t>
                      </a:r>
                    </a:p>
                  </a:txBody>
                  <a:tcPr/>
                </a:tc>
                <a:tc>
                  <a:txBody>
                    <a:bodyPr/>
                    <a:lstStyle/>
                    <a:p>
                      <a:r>
                        <a:rPr lang="en-US" sz="2000" dirty="0"/>
                        <a:t>Remove and return the last element</a:t>
                      </a:r>
                      <a:r>
                        <a:rPr lang="en-US" sz="2000" baseline="0" dirty="0"/>
                        <a:t> of the array, and decrease the array’s length</a:t>
                      </a:r>
                      <a:endParaRPr lang="en-US" sz="2000" dirty="0"/>
                    </a:p>
                  </a:txBody>
                  <a:tcPr/>
                </a:tc>
                <a:extLst>
                  <a:ext uri="{0D108BD9-81ED-4DB2-BD59-A6C34878D82A}">
                    <a16:rowId xmlns:a16="http://schemas.microsoft.com/office/drawing/2014/main" val="10004"/>
                  </a:ext>
                </a:extLst>
              </a:tr>
              <a:tr h="1251784">
                <a:tc>
                  <a:txBody>
                    <a:bodyPr/>
                    <a:lstStyle/>
                    <a:p>
                      <a:r>
                        <a:rPr lang="en-US" sz="2000" dirty="0" err="1"/>
                        <a:t>toString</a:t>
                      </a:r>
                      <a:r>
                        <a:rPr lang="en-US" sz="2000" dirty="0"/>
                        <a:t>() </a:t>
                      </a:r>
                    </a:p>
                  </a:txBody>
                  <a:tcPr/>
                </a:tc>
                <a:tc>
                  <a:txBody>
                    <a:bodyPr/>
                    <a:lstStyle/>
                    <a:p>
                      <a:r>
                        <a:rPr lang="en-US" sz="2000" dirty="0"/>
                        <a:t>Return a string containing the values of the array elements, separated</a:t>
                      </a:r>
                      <a:r>
                        <a:rPr lang="en-US" sz="2000" baseline="0" dirty="0"/>
                        <a:t> by commas.</a:t>
                      </a:r>
                      <a:endParaRPr lang="en-US" sz="20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4343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altLang="en-US" dirty="0"/>
              <a:t>At the end of the course, you will have acquired sufficient knowledge to:</a:t>
            </a:r>
            <a:endParaRPr lang="en-US" dirty="0"/>
          </a:p>
          <a:p>
            <a:pPr lvl="1"/>
            <a:r>
              <a:rPr lang="en-US" dirty="0"/>
              <a:t>Understand the core of JavaScript and JSON</a:t>
            </a:r>
          </a:p>
          <a:p>
            <a:pPr lvl="1"/>
            <a:r>
              <a:rPr lang="en-US" dirty="0"/>
              <a:t>Build or modify dynamic web pages and web applications.</a:t>
            </a:r>
          </a:p>
          <a:p>
            <a:pPr lvl="1"/>
            <a:endParaRPr lang="en-US" sz="2400"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Array functions	sort() numerical and reverse</a:t>
            </a:r>
          </a:p>
        </p:txBody>
      </p:sp>
      <p:sp>
        <p:nvSpPr>
          <p:cNvPr id="3" name="Rectangle 2">
            <a:extLst>
              <a:ext uri="{FF2B5EF4-FFF2-40B4-BE49-F238E27FC236}">
                <a16:creationId xmlns:a16="http://schemas.microsoft.com/office/drawing/2014/main" id="{16A92D39-CE1C-4F11-B6B2-8FAD40C684C8}"/>
              </a:ext>
            </a:extLst>
          </p:cNvPr>
          <p:cNvSpPr/>
          <p:nvPr/>
        </p:nvSpPr>
        <p:spPr>
          <a:xfrm>
            <a:off x="412376" y="1554589"/>
            <a:ext cx="11326905" cy="535531"/>
          </a:xfrm>
          <a:prstGeom prst="rect">
            <a:avLst/>
          </a:prstGeom>
        </p:spPr>
        <p:txBody>
          <a:bodyPr wrap="square">
            <a:spAutoFit/>
          </a:bodyPr>
          <a:lstStyle/>
          <a:p>
            <a:r>
              <a:rPr lang="en-US" dirty="0"/>
              <a:t>https://www.w3schools.com/js/js_array_sort.asp</a:t>
            </a:r>
          </a:p>
        </p:txBody>
      </p:sp>
    </p:spTree>
    <p:extLst>
      <p:ext uri="{BB962C8B-B14F-4D97-AF65-F5344CB8AC3E}">
        <p14:creationId xmlns:p14="http://schemas.microsoft.com/office/powerpoint/2010/main" val="333550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Array functions	 splice() merge() slice()</a:t>
            </a:r>
          </a:p>
        </p:txBody>
      </p:sp>
      <p:sp>
        <p:nvSpPr>
          <p:cNvPr id="6" name="Rectangle 5">
            <a:extLst>
              <a:ext uri="{FF2B5EF4-FFF2-40B4-BE49-F238E27FC236}">
                <a16:creationId xmlns:a16="http://schemas.microsoft.com/office/drawing/2014/main" id="{975FC965-6AEA-4845-8044-8070049A0D51}"/>
              </a:ext>
            </a:extLst>
          </p:cNvPr>
          <p:cNvSpPr/>
          <p:nvPr/>
        </p:nvSpPr>
        <p:spPr>
          <a:xfrm>
            <a:off x="571500" y="1931107"/>
            <a:ext cx="10856259" cy="535531"/>
          </a:xfrm>
          <a:prstGeom prst="rect">
            <a:avLst/>
          </a:prstGeom>
        </p:spPr>
        <p:txBody>
          <a:bodyPr wrap="square">
            <a:spAutoFit/>
          </a:bodyPr>
          <a:lstStyle/>
          <a:p>
            <a:r>
              <a:rPr lang="en-US" dirty="0"/>
              <a:t>https://www.w3schools.com/js/js_array_methods.asp</a:t>
            </a:r>
          </a:p>
        </p:txBody>
      </p:sp>
    </p:spTree>
    <p:extLst>
      <p:ext uri="{BB962C8B-B14F-4D97-AF65-F5344CB8AC3E}">
        <p14:creationId xmlns:p14="http://schemas.microsoft.com/office/powerpoint/2010/main" val="83310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special characters</a:t>
            </a:r>
          </a:p>
        </p:txBody>
      </p:sp>
      <p:pic>
        <p:nvPicPr>
          <p:cNvPr id="7" name="Picture 6">
            <a:extLst>
              <a:ext uri="{FF2B5EF4-FFF2-40B4-BE49-F238E27FC236}">
                <a16:creationId xmlns:a16="http://schemas.microsoft.com/office/drawing/2014/main" id="{538B270F-E87C-4355-8CB8-33B437216396}"/>
              </a:ext>
            </a:extLst>
          </p:cNvPr>
          <p:cNvPicPr>
            <a:picLocks noChangeAspect="1"/>
          </p:cNvPicPr>
          <p:nvPr/>
        </p:nvPicPr>
        <p:blipFill>
          <a:blip r:embed="rId3"/>
          <a:stretch>
            <a:fillRect/>
          </a:stretch>
        </p:blipFill>
        <p:spPr>
          <a:xfrm>
            <a:off x="4172607" y="1179276"/>
            <a:ext cx="4174979" cy="4847222"/>
          </a:xfrm>
          <a:prstGeom prst="rect">
            <a:avLst/>
          </a:prstGeom>
        </p:spPr>
      </p:pic>
    </p:spTree>
    <p:extLst>
      <p:ext uri="{BB962C8B-B14F-4D97-AF65-F5344CB8AC3E}">
        <p14:creationId xmlns:p14="http://schemas.microsoft.com/office/powerpoint/2010/main" val="114387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special characters</a:t>
            </a:r>
          </a:p>
        </p:txBody>
      </p:sp>
      <p:pic>
        <p:nvPicPr>
          <p:cNvPr id="4" name="Picture 3">
            <a:extLst>
              <a:ext uri="{FF2B5EF4-FFF2-40B4-BE49-F238E27FC236}">
                <a16:creationId xmlns:a16="http://schemas.microsoft.com/office/drawing/2014/main" id="{9FF5C842-542D-4788-B1BA-248C9AEDFACF}"/>
              </a:ext>
            </a:extLst>
          </p:cNvPr>
          <p:cNvPicPr>
            <a:picLocks noChangeAspect="1"/>
          </p:cNvPicPr>
          <p:nvPr/>
        </p:nvPicPr>
        <p:blipFill>
          <a:blip r:embed="rId3"/>
          <a:stretch>
            <a:fillRect/>
          </a:stretch>
        </p:blipFill>
        <p:spPr>
          <a:xfrm>
            <a:off x="1167665" y="1789386"/>
            <a:ext cx="9500335" cy="2546639"/>
          </a:xfrm>
          <a:prstGeom prst="rect">
            <a:avLst/>
          </a:prstGeom>
        </p:spPr>
      </p:pic>
    </p:spTree>
    <p:extLst>
      <p:ext uri="{BB962C8B-B14F-4D97-AF65-F5344CB8AC3E}">
        <p14:creationId xmlns:p14="http://schemas.microsoft.com/office/powerpoint/2010/main" val="3562307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6" name="Content Placeholder 2"/>
          <p:cNvSpPr>
            <a:spLocks noGrp="1"/>
          </p:cNvSpPr>
          <p:nvPr>
            <p:ph idx="1"/>
          </p:nvPr>
        </p:nvSpPr>
        <p:spPr>
          <a:xfrm>
            <a:off x="571500" y="1316295"/>
            <a:ext cx="9334500" cy="4267729"/>
          </a:xfrm>
        </p:spPr>
        <p:txBody>
          <a:bodyPr>
            <a:normAutofit/>
          </a:bodyPr>
          <a:lstStyle/>
          <a:p>
            <a:pPr>
              <a:defRPr/>
            </a:pPr>
            <a:r>
              <a:rPr lang="en-US" dirty="0"/>
              <a:t>Arithmetic Operators</a:t>
            </a:r>
          </a:p>
        </p:txBody>
      </p:sp>
      <p:pic>
        <p:nvPicPr>
          <p:cNvPr id="7" name="Picture 6"/>
          <p:cNvPicPr>
            <a:picLocks noChangeAspect="1"/>
          </p:cNvPicPr>
          <p:nvPr/>
        </p:nvPicPr>
        <p:blipFill>
          <a:blip r:embed="rId2"/>
          <a:stretch>
            <a:fillRect/>
          </a:stretch>
        </p:blipFill>
        <p:spPr>
          <a:xfrm>
            <a:off x="3112351" y="1714500"/>
            <a:ext cx="5967298" cy="4320216"/>
          </a:xfrm>
          <a:prstGeom prst="rect">
            <a:avLst/>
          </a:prstGeom>
        </p:spPr>
      </p:pic>
    </p:spTree>
    <p:extLst>
      <p:ext uri="{BB962C8B-B14F-4D97-AF65-F5344CB8AC3E}">
        <p14:creationId xmlns:p14="http://schemas.microsoft.com/office/powerpoint/2010/main" val="193836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6" name="Content Placeholder 2"/>
          <p:cNvSpPr>
            <a:spLocks noGrp="1"/>
          </p:cNvSpPr>
          <p:nvPr>
            <p:ph idx="1"/>
          </p:nvPr>
        </p:nvSpPr>
        <p:spPr>
          <a:xfrm>
            <a:off x="571500" y="1316295"/>
            <a:ext cx="9334500" cy="4267729"/>
          </a:xfrm>
        </p:spPr>
        <p:txBody>
          <a:bodyPr>
            <a:normAutofit/>
          </a:bodyPr>
          <a:lstStyle/>
          <a:p>
            <a:pPr>
              <a:defRPr/>
            </a:pPr>
            <a:r>
              <a:rPr lang="en-US" dirty="0"/>
              <a:t>Arithmetic Operators +</a:t>
            </a:r>
          </a:p>
          <a:p>
            <a:pPr lvl="1">
              <a:defRPr/>
            </a:pPr>
            <a:r>
              <a:rPr lang="en-US" dirty="0"/>
              <a:t>Can be used for addition or string concatenation</a:t>
            </a:r>
          </a:p>
          <a:p>
            <a:pPr lvl="1">
              <a:defRPr/>
            </a:pPr>
            <a:r>
              <a:rPr lang="en-US" dirty="0"/>
              <a:t>If two operands are number, + will be addition</a:t>
            </a:r>
          </a:p>
          <a:p>
            <a:pPr lvl="1">
              <a:defRPr/>
            </a:pPr>
            <a:r>
              <a:rPr lang="en-US" dirty="0"/>
              <a:t>If one of them are not number, + will be concatenation</a:t>
            </a:r>
          </a:p>
          <a:p>
            <a:pPr marL="218282" lvl="1" indent="0">
              <a:buNone/>
              <a:defRPr/>
            </a:pPr>
            <a:endParaRPr lang="en-US" dirty="0"/>
          </a:p>
        </p:txBody>
      </p:sp>
    </p:spTree>
    <p:extLst>
      <p:ext uri="{BB962C8B-B14F-4D97-AF65-F5344CB8AC3E}">
        <p14:creationId xmlns:p14="http://schemas.microsoft.com/office/powerpoint/2010/main" val="93313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a:t>
            </a:r>
            <a:r>
              <a:rPr lang="en-US" dirty="0" err="1"/>
              <a:t>cont</a:t>
            </a:r>
            <a:r>
              <a:rPr lang="en-US" dirty="0"/>
              <a:t>)</a:t>
            </a:r>
          </a:p>
        </p:txBody>
      </p:sp>
      <p:sp>
        <p:nvSpPr>
          <p:cNvPr id="6" name="Content Placeholder 2"/>
          <p:cNvSpPr>
            <a:spLocks noGrp="1"/>
          </p:cNvSpPr>
          <p:nvPr>
            <p:ph idx="1"/>
          </p:nvPr>
        </p:nvSpPr>
        <p:spPr>
          <a:xfrm>
            <a:off x="571501" y="1419533"/>
            <a:ext cx="9334500" cy="4267729"/>
          </a:xfrm>
        </p:spPr>
        <p:txBody>
          <a:bodyPr>
            <a:normAutofit/>
          </a:bodyPr>
          <a:lstStyle/>
          <a:p>
            <a:pPr>
              <a:defRPr/>
            </a:pPr>
            <a:r>
              <a:rPr lang="en-US" dirty="0"/>
              <a:t>Assignment Operators</a:t>
            </a:r>
          </a:p>
        </p:txBody>
      </p:sp>
      <p:sp>
        <p:nvSpPr>
          <p:cNvPr id="7" name="Rectangle 6"/>
          <p:cNvSpPr/>
          <p:nvPr/>
        </p:nvSpPr>
        <p:spPr>
          <a:xfrm>
            <a:off x="3757364" y="2379814"/>
            <a:ext cx="4873450" cy="2923877"/>
          </a:xfrm>
          <a:prstGeom prst="rect">
            <a:avLst/>
          </a:prstGeom>
        </p:spPr>
        <p:txBody>
          <a:bodyPr wrap="none">
            <a:spAutoFit/>
          </a:bodyPr>
          <a:lstStyle/>
          <a:p>
            <a:r>
              <a:rPr lang="en-US" sz="4000" dirty="0"/>
              <a:t>var x = "5" + 2 + 3;</a:t>
            </a:r>
            <a:endParaRPr lang="en-US" sz="4000" dirty="0">
              <a:sym typeface="Wingdings" pitchFamily="2" charset="2"/>
            </a:endParaRPr>
          </a:p>
          <a:p>
            <a:r>
              <a:rPr lang="en-US" sz="4000" dirty="0"/>
              <a:t>var x = 2 + 3 + "5" ;  </a:t>
            </a:r>
            <a:endParaRPr lang="en-US" sz="4000" dirty="0">
              <a:sym typeface="Wingdings" pitchFamily="2" charset="2"/>
            </a:endParaRPr>
          </a:p>
          <a:p>
            <a:r>
              <a:rPr lang="en-US" sz="4000" dirty="0"/>
              <a:t>var x = 2 - 3 - "5" ;    </a:t>
            </a:r>
            <a:endParaRPr lang="en-US" sz="4000" dirty="0">
              <a:sym typeface="Wingdings" pitchFamily="2" charset="2"/>
            </a:endParaRPr>
          </a:p>
          <a:p>
            <a:r>
              <a:rPr lang="en-US" sz="4000" dirty="0"/>
              <a:t>var x = "5" - 2 - 3;</a:t>
            </a:r>
            <a:endParaRPr lang="en-US" sz="4000" dirty="0">
              <a:sym typeface="Wingdings" pitchFamily="2" charset="2"/>
            </a:endParaRPr>
          </a:p>
          <a:p>
            <a:endParaRPr lang="en-US" sz="2400" dirty="0"/>
          </a:p>
        </p:txBody>
      </p:sp>
      <p:pic>
        <p:nvPicPr>
          <p:cNvPr id="3" name="Picture 2"/>
          <p:cNvPicPr>
            <a:picLocks noChangeAspect="1"/>
          </p:cNvPicPr>
          <p:nvPr/>
        </p:nvPicPr>
        <p:blipFill>
          <a:blip r:embed="rId3"/>
          <a:stretch>
            <a:fillRect/>
          </a:stretch>
        </p:blipFill>
        <p:spPr>
          <a:xfrm>
            <a:off x="3038168" y="2085529"/>
            <a:ext cx="5977701" cy="3814982"/>
          </a:xfrm>
          <a:prstGeom prst="rect">
            <a:avLst/>
          </a:prstGeom>
        </p:spPr>
      </p:pic>
    </p:spTree>
    <p:extLst>
      <p:ext uri="{BB962C8B-B14F-4D97-AF65-F5344CB8AC3E}">
        <p14:creationId xmlns:p14="http://schemas.microsoft.com/office/powerpoint/2010/main" val="149098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nodeType="clickEffect">
                                  <p:stCondLst>
                                    <p:cond delay="0"/>
                                  </p:stCondLst>
                                  <p:childTnLst>
                                    <p:animEffect transition="out" filter="diamond(in)">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a:t>
            </a:r>
            <a:r>
              <a:rPr lang="en-US" dirty="0" err="1"/>
              <a:t>cont</a:t>
            </a:r>
            <a:r>
              <a:rPr lang="en-US" dirty="0"/>
              <a:t>)</a:t>
            </a:r>
          </a:p>
        </p:txBody>
      </p:sp>
      <p:sp>
        <p:nvSpPr>
          <p:cNvPr id="6" name="Content Placeholder 2"/>
          <p:cNvSpPr>
            <a:spLocks noGrp="1"/>
          </p:cNvSpPr>
          <p:nvPr>
            <p:ph idx="1"/>
          </p:nvPr>
        </p:nvSpPr>
        <p:spPr>
          <a:xfrm>
            <a:off x="571501" y="1360539"/>
            <a:ext cx="9334500" cy="4267729"/>
          </a:xfrm>
        </p:spPr>
        <p:txBody>
          <a:bodyPr>
            <a:normAutofit/>
          </a:bodyPr>
          <a:lstStyle/>
          <a:p>
            <a:pPr>
              <a:defRPr/>
            </a:pPr>
            <a:r>
              <a:rPr lang="en-US" dirty="0"/>
              <a:t>Comparison Operators</a:t>
            </a:r>
          </a:p>
        </p:txBody>
      </p:sp>
      <p:pic>
        <p:nvPicPr>
          <p:cNvPr id="4" name="Picture 3"/>
          <p:cNvPicPr>
            <a:picLocks noChangeAspect="1"/>
          </p:cNvPicPr>
          <p:nvPr/>
        </p:nvPicPr>
        <p:blipFill>
          <a:blip r:embed="rId3"/>
          <a:stretch>
            <a:fillRect/>
          </a:stretch>
        </p:blipFill>
        <p:spPr>
          <a:xfrm>
            <a:off x="3531930" y="1714500"/>
            <a:ext cx="5128139" cy="4609563"/>
          </a:xfrm>
          <a:prstGeom prst="rect">
            <a:avLst/>
          </a:prstGeom>
        </p:spPr>
      </p:pic>
    </p:spTree>
    <p:extLst>
      <p:ext uri="{BB962C8B-B14F-4D97-AF65-F5344CB8AC3E}">
        <p14:creationId xmlns:p14="http://schemas.microsoft.com/office/powerpoint/2010/main" val="170323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Operators Logical</a:t>
            </a:r>
          </a:p>
        </p:txBody>
      </p:sp>
      <p:sp>
        <p:nvSpPr>
          <p:cNvPr id="3" name="Content Placeholder 2"/>
          <p:cNvSpPr>
            <a:spLocks noGrp="1"/>
          </p:cNvSpPr>
          <p:nvPr>
            <p:ph idx="1"/>
          </p:nvPr>
        </p:nvSpPr>
        <p:spPr>
          <a:xfrm>
            <a:off x="571501" y="1360540"/>
            <a:ext cx="9334500" cy="4267729"/>
          </a:xfrm>
        </p:spPr>
        <p:txBody>
          <a:bodyPr/>
          <a:lstStyle/>
          <a:p>
            <a:r>
              <a:rPr lang="en-US" dirty="0"/>
              <a:t>&amp;&amp;</a:t>
            </a:r>
          </a:p>
          <a:p>
            <a:pPr marL="0" indent="0">
              <a:buNone/>
            </a:pPr>
            <a:r>
              <a:rPr lang="en-US" dirty="0"/>
              <a:t>It can also be used for checking null and undefined</a:t>
            </a:r>
          </a:p>
        </p:txBody>
      </p:sp>
      <p:sp>
        <p:nvSpPr>
          <p:cNvPr id="8" name="Rectangle 3">
            <a:extLst>
              <a:ext uri="{FF2B5EF4-FFF2-40B4-BE49-F238E27FC236}">
                <a16:creationId xmlns:a16="http://schemas.microsoft.com/office/drawing/2014/main" id="{7FA6BA9B-D589-4CF8-8FDC-E49FEE7407E8}"/>
              </a:ext>
            </a:extLst>
          </p:cNvPr>
          <p:cNvSpPr>
            <a:spLocks noChangeArrowheads="1"/>
          </p:cNvSpPr>
          <p:nvPr/>
        </p:nvSpPr>
        <p:spPr bwMode="auto">
          <a:xfrm>
            <a:off x="1524001" y="184694"/>
            <a:ext cx="611702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altLang="en-US" sz="1800" dirty="0"/>
          </a:p>
        </p:txBody>
      </p:sp>
      <p:pic>
        <p:nvPicPr>
          <p:cNvPr id="4" name="Picture 3">
            <a:extLst>
              <a:ext uri="{FF2B5EF4-FFF2-40B4-BE49-F238E27FC236}">
                <a16:creationId xmlns:a16="http://schemas.microsoft.com/office/drawing/2014/main" id="{22274EF1-BC74-4CD0-B988-881E264646E6}"/>
              </a:ext>
            </a:extLst>
          </p:cNvPr>
          <p:cNvPicPr>
            <a:picLocks noChangeAspect="1"/>
          </p:cNvPicPr>
          <p:nvPr/>
        </p:nvPicPr>
        <p:blipFill>
          <a:blip r:embed="rId3"/>
          <a:stretch>
            <a:fillRect/>
          </a:stretch>
        </p:blipFill>
        <p:spPr>
          <a:xfrm>
            <a:off x="438990" y="2376617"/>
            <a:ext cx="8631800" cy="2235574"/>
          </a:xfrm>
          <a:prstGeom prst="rect">
            <a:avLst/>
          </a:prstGeom>
        </p:spPr>
      </p:pic>
      <p:pic>
        <p:nvPicPr>
          <p:cNvPr id="5" name="Picture 4">
            <a:extLst>
              <a:ext uri="{FF2B5EF4-FFF2-40B4-BE49-F238E27FC236}">
                <a16:creationId xmlns:a16="http://schemas.microsoft.com/office/drawing/2014/main" id="{5C009A96-401B-40F8-871D-B19744B910BF}"/>
              </a:ext>
            </a:extLst>
          </p:cNvPr>
          <p:cNvPicPr>
            <a:picLocks noChangeAspect="1"/>
          </p:cNvPicPr>
          <p:nvPr/>
        </p:nvPicPr>
        <p:blipFill>
          <a:blip r:embed="rId4"/>
          <a:stretch>
            <a:fillRect/>
          </a:stretch>
        </p:blipFill>
        <p:spPr>
          <a:xfrm>
            <a:off x="2820278" y="5628269"/>
            <a:ext cx="7085723" cy="534241"/>
          </a:xfrm>
          <a:prstGeom prst="rect">
            <a:avLst/>
          </a:prstGeom>
        </p:spPr>
      </p:pic>
    </p:spTree>
    <p:extLst>
      <p:ext uri="{BB962C8B-B14F-4D97-AF65-F5344CB8AC3E}">
        <p14:creationId xmlns:p14="http://schemas.microsoft.com/office/powerpoint/2010/main" val="2615047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Operators Logical</a:t>
            </a:r>
          </a:p>
        </p:txBody>
      </p:sp>
      <p:sp>
        <p:nvSpPr>
          <p:cNvPr id="3" name="Content Placeholder 2"/>
          <p:cNvSpPr>
            <a:spLocks noGrp="1"/>
          </p:cNvSpPr>
          <p:nvPr>
            <p:ph idx="1"/>
          </p:nvPr>
        </p:nvSpPr>
        <p:spPr>
          <a:xfrm>
            <a:off x="571501" y="1360540"/>
            <a:ext cx="9334500" cy="4267729"/>
          </a:xfrm>
        </p:spPr>
        <p:txBody>
          <a:bodyPr/>
          <a:lstStyle/>
          <a:p>
            <a:r>
              <a:rPr lang="en-US" dirty="0"/>
              <a:t>||</a:t>
            </a:r>
          </a:p>
          <a:p>
            <a:pPr marL="0" indent="0">
              <a:buNone/>
            </a:pPr>
            <a:r>
              <a:rPr lang="en-US" dirty="0"/>
              <a:t>It can also be used for setting default value</a:t>
            </a:r>
          </a:p>
        </p:txBody>
      </p:sp>
      <p:sp>
        <p:nvSpPr>
          <p:cNvPr id="8" name="Rectangle 3">
            <a:extLst>
              <a:ext uri="{FF2B5EF4-FFF2-40B4-BE49-F238E27FC236}">
                <a16:creationId xmlns:a16="http://schemas.microsoft.com/office/drawing/2014/main" id="{7FA6BA9B-D589-4CF8-8FDC-E49FEE7407E8}"/>
              </a:ext>
            </a:extLst>
          </p:cNvPr>
          <p:cNvSpPr>
            <a:spLocks noChangeArrowheads="1"/>
          </p:cNvSpPr>
          <p:nvPr/>
        </p:nvSpPr>
        <p:spPr bwMode="auto">
          <a:xfrm>
            <a:off x="1524001" y="184694"/>
            <a:ext cx="611702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endParaRPr lang="en-US" altLang="en-US" sz="1800" dirty="0"/>
          </a:p>
        </p:txBody>
      </p:sp>
      <p:pic>
        <p:nvPicPr>
          <p:cNvPr id="6" name="Picture 5">
            <a:extLst>
              <a:ext uri="{FF2B5EF4-FFF2-40B4-BE49-F238E27FC236}">
                <a16:creationId xmlns:a16="http://schemas.microsoft.com/office/drawing/2014/main" id="{8E43DCBC-4FC9-4606-AEE8-66006B41D964}"/>
              </a:ext>
            </a:extLst>
          </p:cNvPr>
          <p:cNvPicPr>
            <a:picLocks noChangeAspect="1"/>
          </p:cNvPicPr>
          <p:nvPr/>
        </p:nvPicPr>
        <p:blipFill>
          <a:blip r:embed="rId3"/>
          <a:stretch>
            <a:fillRect/>
          </a:stretch>
        </p:blipFill>
        <p:spPr>
          <a:xfrm>
            <a:off x="638174" y="3143250"/>
            <a:ext cx="11878787" cy="621926"/>
          </a:xfrm>
          <a:prstGeom prst="rect">
            <a:avLst/>
          </a:prstGeom>
        </p:spPr>
      </p:pic>
    </p:spTree>
    <p:extLst>
      <p:ext uri="{BB962C8B-B14F-4D97-AF65-F5344CB8AC3E}">
        <p14:creationId xmlns:p14="http://schemas.microsoft.com/office/powerpoint/2010/main" val="48917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011" y="1714500"/>
            <a:ext cx="4976218" cy="2785250"/>
          </a:xfrm>
          <a:prstGeom prst="rect">
            <a:avLst/>
          </a:prstGeom>
        </p:spPr>
      </p:pic>
      <p:sp>
        <p:nvSpPr>
          <p:cNvPr id="2" name="Title 1"/>
          <p:cNvSpPr>
            <a:spLocks noGrp="1"/>
          </p:cNvSpPr>
          <p:nvPr>
            <p:ph type="title"/>
          </p:nvPr>
        </p:nvSpPr>
        <p:spPr/>
        <p:txBody>
          <a:bodyPr/>
          <a:lstStyle/>
          <a:p>
            <a:r>
              <a:rPr lang="en-US" dirty="0"/>
              <a:t>Prerequisite</a:t>
            </a:r>
          </a:p>
        </p:txBody>
      </p:sp>
      <p:sp>
        <p:nvSpPr>
          <p:cNvPr id="3" name="Content Placeholder 2"/>
          <p:cNvSpPr>
            <a:spLocks noGrp="1"/>
          </p:cNvSpPr>
          <p:nvPr>
            <p:ph idx="1"/>
          </p:nvPr>
        </p:nvSpPr>
        <p:spPr/>
        <p:txBody>
          <a:bodyPr>
            <a:normAutofit/>
          </a:bodyPr>
          <a:lstStyle/>
          <a:p>
            <a:r>
              <a:rPr lang="en-US" dirty="0"/>
              <a:t>Have knowledge </a:t>
            </a:r>
          </a:p>
          <a:p>
            <a:pPr lvl="1"/>
            <a:r>
              <a:rPr lang="en-US" sz="2400" dirty="0"/>
              <a:t>Html(5), Css(3)</a:t>
            </a:r>
          </a:p>
          <a:p>
            <a:r>
              <a:rPr lang="en-US" dirty="0"/>
              <a:t>Editor: </a:t>
            </a:r>
          </a:p>
          <a:p>
            <a:pPr lvl="1"/>
            <a:r>
              <a:rPr lang="en-US" dirty="0"/>
              <a:t>VS, Eclipse, Notepad++, Brackets, Sublime Text …</a:t>
            </a:r>
          </a:p>
          <a:p>
            <a:r>
              <a:rPr lang="en-US" dirty="0"/>
              <a:t>Developer tool: </a:t>
            </a:r>
          </a:p>
          <a:p>
            <a:pPr lvl="1"/>
            <a:r>
              <a:rPr lang="en-US" dirty="0"/>
              <a:t>Firebug (Firefox), Chrome developer tool…</a:t>
            </a:r>
          </a:p>
          <a:p>
            <a:pPr lvl="1"/>
            <a:endParaRPr lang="en-US" dirty="0"/>
          </a:p>
          <a:p>
            <a:endParaRPr lang="en-US" dirty="0"/>
          </a:p>
          <a:p>
            <a:pPr lvl="1"/>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a:t>
            </a:r>
            <a:r>
              <a:rPr lang="en-US" dirty="0" err="1"/>
              <a:t>cont</a:t>
            </a:r>
            <a:r>
              <a:rPr lang="en-US" dirty="0"/>
              <a:t>)</a:t>
            </a:r>
          </a:p>
        </p:txBody>
      </p:sp>
      <p:sp>
        <p:nvSpPr>
          <p:cNvPr id="6" name="Content Placeholder 2"/>
          <p:cNvSpPr>
            <a:spLocks noGrp="1"/>
          </p:cNvSpPr>
          <p:nvPr>
            <p:ph idx="1"/>
          </p:nvPr>
        </p:nvSpPr>
        <p:spPr>
          <a:xfrm>
            <a:off x="571501" y="1407887"/>
            <a:ext cx="9334500" cy="4267729"/>
          </a:xfrm>
        </p:spPr>
        <p:txBody>
          <a:bodyPr>
            <a:normAutofit fontScale="92500" lnSpcReduction="10000"/>
          </a:bodyPr>
          <a:lstStyle/>
          <a:p>
            <a:pPr>
              <a:defRPr/>
            </a:pPr>
            <a:r>
              <a:rPr lang="en-US" dirty="0"/>
              <a:t>Type Operators</a:t>
            </a:r>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lvl="1">
              <a:defRPr/>
            </a:pPr>
            <a:r>
              <a:rPr lang="en-US" b="1" dirty="0"/>
              <a:t>Note</a:t>
            </a:r>
            <a:r>
              <a:rPr lang="en-US" dirty="0"/>
              <a:t>: </a:t>
            </a:r>
            <a:r>
              <a:rPr lang="en-US" dirty="0" err="1"/>
              <a:t>objectType</a:t>
            </a:r>
            <a:r>
              <a:rPr lang="en-US" dirty="0"/>
              <a:t> is an object type</a:t>
            </a:r>
          </a:p>
          <a:p>
            <a:pPr marL="218282" lvl="1" indent="0">
              <a:buNone/>
              <a:defRPr/>
            </a:pPr>
            <a:r>
              <a:rPr lang="en-US" dirty="0"/>
              <a:t>Special cases: such as Date or Array. Must use </a:t>
            </a:r>
            <a:r>
              <a:rPr lang="en-US" dirty="0" err="1">
                <a:solidFill>
                  <a:srgbClr val="0070C0"/>
                </a:solidFill>
              </a:rPr>
              <a:t>instanceof</a:t>
            </a:r>
            <a:r>
              <a:rPr lang="en-US" dirty="0">
                <a:solidFill>
                  <a:srgbClr val="0070C0"/>
                </a:solidFill>
              </a:rPr>
              <a:t> </a:t>
            </a:r>
            <a:r>
              <a:rPr lang="en-US" dirty="0"/>
              <a:t>cannot use </a:t>
            </a:r>
            <a:r>
              <a:rPr lang="en-US" dirty="0" err="1"/>
              <a:t>typeof</a:t>
            </a:r>
            <a:endParaRPr lang="en-US" dirty="0"/>
          </a:p>
          <a:p>
            <a:pPr>
              <a:defRPr/>
            </a:pPr>
            <a:endParaRPr lang="en-US" dirty="0"/>
          </a:p>
        </p:txBody>
      </p:sp>
      <p:pic>
        <p:nvPicPr>
          <p:cNvPr id="117762" name="Picture 2"/>
          <p:cNvPicPr>
            <a:picLocks noChangeAspect="1" noChangeArrowheads="1"/>
          </p:cNvPicPr>
          <p:nvPr/>
        </p:nvPicPr>
        <p:blipFill>
          <a:blip r:embed="rId3"/>
          <a:srcRect/>
          <a:stretch>
            <a:fillRect/>
          </a:stretch>
        </p:blipFill>
        <p:spPr bwMode="auto">
          <a:xfrm>
            <a:off x="571501" y="1976775"/>
            <a:ext cx="8092615" cy="1424674"/>
          </a:xfrm>
          <a:prstGeom prst="rect">
            <a:avLst/>
          </a:prstGeom>
          <a:noFill/>
          <a:ln w="9525">
            <a:noFill/>
            <a:miter lim="800000"/>
            <a:headEnd/>
            <a:tailEnd/>
          </a:ln>
        </p:spPr>
      </p:pic>
      <p:sp>
        <p:nvSpPr>
          <p:cNvPr id="4" name="Rectangle 3">
            <a:extLst>
              <a:ext uri="{FF2B5EF4-FFF2-40B4-BE49-F238E27FC236}">
                <a16:creationId xmlns:a16="http://schemas.microsoft.com/office/drawing/2014/main" id="{331DA080-E58C-424F-B354-37AEB312749A}"/>
              </a:ext>
            </a:extLst>
          </p:cNvPr>
          <p:cNvSpPr/>
          <p:nvPr/>
        </p:nvSpPr>
        <p:spPr>
          <a:xfrm>
            <a:off x="571500" y="3521437"/>
            <a:ext cx="4572001" cy="1323439"/>
          </a:xfrm>
          <a:prstGeom prst="rect">
            <a:avLst/>
          </a:prstGeom>
        </p:spPr>
        <p:txBody>
          <a:bodyPr wrap="square">
            <a:spAutoFit/>
          </a:bodyPr>
          <a:lstStyle/>
          <a:p>
            <a:r>
              <a:rPr lang="en-US" sz="2000" dirty="0" err="1">
                <a:solidFill>
                  <a:srgbClr val="0070C0"/>
                </a:solidFill>
              </a:rPr>
              <a:t>typeof</a:t>
            </a:r>
            <a:r>
              <a:rPr lang="en-US" sz="2000" dirty="0"/>
              <a:t> operand;</a:t>
            </a:r>
          </a:p>
          <a:p>
            <a:r>
              <a:rPr lang="en-US" sz="2000" dirty="0" err="1">
                <a:solidFill>
                  <a:srgbClr val="0070C0"/>
                </a:solidFill>
              </a:rPr>
              <a:t>typeof</a:t>
            </a:r>
            <a:r>
              <a:rPr lang="en-US" sz="2000" dirty="0"/>
              <a:t> (operand);</a:t>
            </a:r>
          </a:p>
          <a:p>
            <a:r>
              <a:rPr lang="en-US" sz="2000" dirty="0"/>
              <a:t>		</a:t>
            </a:r>
          </a:p>
          <a:p>
            <a:r>
              <a:rPr lang="en-US" sz="2000" dirty="0" err="1"/>
              <a:t>objectName</a:t>
            </a:r>
            <a:r>
              <a:rPr lang="en-US" sz="2000" dirty="0"/>
              <a:t> </a:t>
            </a:r>
            <a:r>
              <a:rPr lang="en-US" sz="2000" dirty="0" err="1">
                <a:solidFill>
                  <a:srgbClr val="0070C0"/>
                </a:solidFill>
              </a:rPr>
              <a:t>instanceof</a:t>
            </a:r>
            <a:r>
              <a:rPr lang="en-US" sz="2000" dirty="0"/>
              <a:t> </a:t>
            </a:r>
            <a:r>
              <a:rPr lang="en-US" sz="2000" dirty="0" err="1"/>
              <a:t>objectType</a:t>
            </a:r>
            <a:r>
              <a:rPr lang="en-US" sz="2000" dirty="0"/>
              <a:t>;</a:t>
            </a:r>
          </a:p>
        </p:txBody>
      </p:sp>
      <p:sp>
        <p:nvSpPr>
          <p:cNvPr id="7" name="Rectangle 6">
            <a:extLst>
              <a:ext uri="{FF2B5EF4-FFF2-40B4-BE49-F238E27FC236}">
                <a16:creationId xmlns:a16="http://schemas.microsoft.com/office/drawing/2014/main" id="{CB907610-6D5B-4D70-A397-BC1A449719F9}"/>
              </a:ext>
            </a:extLst>
          </p:cNvPr>
          <p:cNvSpPr/>
          <p:nvPr/>
        </p:nvSpPr>
        <p:spPr>
          <a:xfrm>
            <a:off x="2233448" y="5675616"/>
            <a:ext cx="6952593" cy="535531"/>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170323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Conditionals</a:t>
            </a:r>
          </a:p>
        </p:txBody>
      </p:sp>
      <p:sp>
        <p:nvSpPr>
          <p:cNvPr id="4" name="Content Placeholder 3"/>
          <p:cNvSpPr>
            <a:spLocks noGrp="1"/>
          </p:cNvSpPr>
          <p:nvPr>
            <p:ph idx="1"/>
          </p:nvPr>
        </p:nvSpPr>
        <p:spPr>
          <a:xfrm>
            <a:off x="571500" y="1312081"/>
            <a:ext cx="9334500" cy="4267729"/>
          </a:xfrm>
        </p:spPr>
        <p:txBody>
          <a:bodyPr/>
          <a:lstStyle/>
          <a:p>
            <a:pPr marL="168275" lvl="1" indent="0" defTabSz="944563">
              <a:lnSpc>
                <a:spcPct val="90000"/>
              </a:lnSpc>
              <a:spcBef>
                <a:spcPct val="40000"/>
              </a:spcBef>
              <a:buClr>
                <a:schemeClr val="tx2"/>
              </a:buClr>
              <a:buNone/>
              <a:defRPr/>
            </a:pPr>
            <a:r>
              <a:rPr lang="en-US" sz="2400" b="1" kern="0" dirty="0">
                <a:solidFill>
                  <a:srgbClr val="FF0000"/>
                </a:solidFill>
              </a:rPr>
              <a:t>if... </a:t>
            </a:r>
            <a:r>
              <a:rPr lang="en-US" sz="2400" b="1" kern="0" dirty="0"/>
              <a:t>statement</a:t>
            </a:r>
            <a:r>
              <a:rPr lang="en-US" sz="2400" kern="0" dirty="0"/>
              <a:t> </a:t>
            </a:r>
          </a:p>
          <a:p>
            <a:pPr marL="168275" lvl="1" indent="0" defTabSz="944563">
              <a:lnSpc>
                <a:spcPct val="90000"/>
              </a:lnSpc>
              <a:spcBef>
                <a:spcPct val="40000"/>
              </a:spcBef>
              <a:buClr>
                <a:schemeClr val="tx2"/>
              </a:buClr>
              <a:buNone/>
              <a:defRPr/>
            </a:pPr>
            <a:r>
              <a:rPr lang="en-US" sz="2400" b="1" kern="0" dirty="0">
                <a:solidFill>
                  <a:srgbClr val="FF0000"/>
                </a:solidFill>
              </a:rPr>
              <a:t>if...else </a:t>
            </a:r>
            <a:r>
              <a:rPr lang="en-US" sz="2400" b="1" kern="0" dirty="0"/>
              <a:t>statement</a:t>
            </a:r>
            <a:r>
              <a:rPr lang="en-US" sz="2400" kern="0" dirty="0"/>
              <a:t> </a:t>
            </a:r>
          </a:p>
          <a:p>
            <a:pPr marL="168275" lvl="1" indent="0" defTabSz="944563">
              <a:lnSpc>
                <a:spcPct val="90000"/>
              </a:lnSpc>
              <a:spcBef>
                <a:spcPct val="40000"/>
              </a:spcBef>
              <a:buClr>
                <a:schemeClr val="tx2"/>
              </a:buClr>
              <a:buNone/>
              <a:defRPr/>
            </a:pPr>
            <a:r>
              <a:rPr lang="en-US" sz="2400" b="1" kern="0" dirty="0">
                <a:solidFill>
                  <a:srgbClr val="FF0000"/>
                </a:solidFill>
              </a:rPr>
              <a:t>if...else if....else </a:t>
            </a:r>
            <a:r>
              <a:rPr lang="en-US" sz="2400" b="1" kern="0" dirty="0"/>
              <a:t>statement</a:t>
            </a:r>
            <a:endParaRPr lang="en-US" sz="2400" kern="0" dirty="0"/>
          </a:p>
          <a:p>
            <a:endParaRPr lang="en-US" dirty="0"/>
          </a:p>
        </p:txBody>
      </p:sp>
      <p:sp>
        <p:nvSpPr>
          <p:cNvPr id="9" name="Rectangle 3"/>
          <p:cNvSpPr txBox="1">
            <a:spLocks noChangeArrowheads="1"/>
          </p:cNvSpPr>
          <p:nvPr/>
        </p:nvSpPr>
        <p:spPr bwMode="auto">
          <a:xfrm>
            <a:off x="571500" y="3045424"/>
            <a:ext cx="10135829" cy="2685351"/>
          </a:xfrm>
          <a:prstGeom prst="rect">
            <a:avLst/>
          </a:prstGeom>
          <a:noFill/>
          <a:ln w="12700">
            <a:noFill/>
            <a:miter lim="800000"/>
            <a:headEnd/>
            <a:tailEnd/>
          </a:ln>
        </p:spPr>
        <p:txBody>
          <a:bodyPr wrap="square" lIns="0" tIns="0" rIns="0" bIns="0">
            <a:spAutoFit/>
          </a:bodyPr>
          <a:lstStyle/>
          <a:p>
            <a:pPr marL="166688" indent="-166688" defTabSz="944563">
              <a:lnSpc>
                <a:spcPct val="90000"/>
              </a:lnSpc>
              <a:spcBef>
                <a:spcPct val="40000"/>
              </a:spcBef>
              <a:buClr>
                <a:schemeClr val="tx2"/>
              </a:buClr>
              <a:defRPr/>
            </a:pPr>
            <a:r>
              <a:rPr lang="en-US" sz="2000" b="1" kern="0" dirty="0">
                <a:solidFill>
                  <a:srgbClr val="000099"/>
                </a:solidFill>
                <a:latin typeface="Courier New" pitchFamily="49" charset="0"/>
                <a:cs typeface="Courier New" pitchFamily="49" charset="0"/>
              </a:rPr>
              <a:t>if</a:t>
            </a:r>
            <a:r>
              <a:rPr lang="en-US" sz="2000" b="1" kern="0" dirty="0">
                <a:latin typeface="Courier New" pitchFamily="49" charset="0"/>
                <a:cs typeface="Courier New" pitchFamily="49" charset="0"/>
              </a:rPr>
              <a:t> (condition1)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conditional 1 code execute;</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a:t>
            </a:r>
            <a:r>
              <a:rPr lang="en-US" sz="2000" b="1" kern="0" dirty="0">
                <a:solidFill>
                  <a:srgbClr val="000099"/>
                </a:solidFill>
                <a:latin typeface="Courier New" pitchFamily="49" charset="0"/>
                <a:cs typeface="Courier New" pitchFamily="49" charset="0"/>
              </a:rPr>
              <a:t>else if</a:t>
            </a:r>
            <a:r>
              <a:rPr lang="en-US" sz="2000" b="1" kern="0" dirty="0">
                <a:latin typeface="Courier New" pitchFamily="49" charset="0"/>
                <a:cs typeface="Courier New" pitchFamily="49" charset="0"/>
              </a:rPr>
              <a:t> (condition2){</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conditional 2 code execute;</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a:t>
            </a:r>
            <a:r>
              <a:rPr lang="en-US" sz="2000" b="1" kern="0" dirty="0">
                <a:solidFill>
                  <a:srgbClr val="000099"/>
                </a:solidFill>
                <a:latin typeface="Courier New" pitchFamily="49" charset="0"/>
                <a:cs typeface="Courier New" pitchFamily="49" charset="0"/>
              </a:rPr>
              <a:t>else </a:t>
            </a:r>
            <a:r>
              <a:rPr lang="en-US" sz="2000" b="1" kern="0" dirty="0">
                <a:latin typeface="Courier New" pitchFamily="49" charset="0"/>
                <a:cs typeface="Courier New" pitchFamily="49" charset="0"/>
              </a:rPr>
              <a:t>{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conditional 3 code execute if 2 above not match;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a:t>
            </a:r>
          </a:p>
        </p:txBody>
      </p:sp>
      <p:sp>
        <p:nvSpPr>
          <p:cNvPr id="10" name="Rectangle 3"/>
          <p:cNvSpPr txBox="1">
            <a:spLocks noChangeArrowheads="1"/>
          </p:cNvSpPr>
          <p:nvPr/>
        </p:nvSpPr>
        <p:spPr>
          <a:xfrm>
            <a:off x="1905000" y="1308394"/>
            <a:ext cx="8455025" cy="188799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68275" lvl="1" indent="0" defTabSz="944563">
              <a:lnSpc>
                <a:spcPct val="90000"/>
              </a:lnSpc>
              <a:spcBef>
                <a:spcPct val="40000"/>
              </a:spcBef>
              <a:buClr>
                <a:schemeClr val="tx2"/>
              </a:buClr>
              <a:buNone/>
              <a:defRPr/>
            </a:pPr>
            <a:endParaRPr lang="en-US" kern="0" dirty="0"/>
          </a:p>
        </p:txBody>
      </p:sp>
      <p:sp>
        <p:nvSpPr>
          <p:cNvPr id="3" name="Rectangle 2">
            <a:extLst>
              <a:ext uri="{FF2B5EF4-FFF2-40B4-BE49-F238E27FC236}">
                <a16:creationId xmlns:a16="http://schemas.microsoft.com/office/drawing/2014/main" id="{9998415A-85AD-4C8A-880D-32EF11478F47}"/>
              </a:ext>
            </a:extLst>
          </p:cNvPr>
          <p:cNvSpPr/>
          <p:nvPr/>
        </p:nvSpPr>
        <p:spPr>
          <a:xfrm>
            <a:off x="5785439" y="1308394"/>
            <a:ext cx="5204824" cy="830997"/>
          </a:xfrm>
          <a:prstGeom prst="rect">
            <a:avLst/>
          </a:prstGeom>
        </p:spPr>
        <p:txBody>
          <a:bodyPr wrap="square">
            <a:spAutoFit/>
          </a:bodyPr>
          <a:lstStyle/>
          <a:p>
            <a:r>
              <a:rPr lang="en-US" sz="2400" dirty="0"/>
              <a:t>var a = 5; var b = 7; </a:t>
            </a:r>
          </a:p>
          <a:p>
            <a:r>
              <a:rPr lang="en-US" sz="2400" dirty="0"/>
              <a:t>console.log(a &gt; b ? a : b)</a:t>
            </a:r>
          </a:p>
        </p:txBody>
      </p:sp>
    </p:spTree>
    <p:extLst>
      <p:ext uri="{BB962C8B-B14F-4D97-AF65-F5344CB8AC3E}">
        <p14:creationId xmlns:p14="http://schemas.microsoft.com/office/powerpoint/2010/main" val="161846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Conditionals (cont)</a:t>
            </a:r>
          </a:p>
        </p:txBody>
      </p:sp>
      <p:sp>
        <p:nvSpPr>
          <p:cNvPr id="3" name="Content Placeholder 2"/>
          <p:cNvSpPr>
            <a:spLocks noGrp="1"/>
          </p:cNvSpPr>
          <p:nvPr>
            <p:ph idx="1"/>
          </p:nvPr>
        </p:nvSpPr>
        <p:spPr>
          <a:xfrm>
            <a:off x="571501" y="1375288"/>
            <a:ext cx="9334500" cy="4267729"/>
          </a:xfrm>
        </p:spPr>
        <p:txBody>
          <a:bodyPr/>
          <a:lstStyle/>
          <a:p>
            <a:r>
              <a:rPr lang="en-US" altLang="en-US" b="1" dirty="0">
                <a:solidFill>
                  <a:srgbClr val="FF0000"/>
                </a:solidFill>
              </a:rPr>
              <a:t>switch</a:t>
            </a:r>
            <a:r>
              <a:rPr lang="en-US" altLang="en-US" b="1" dirty="0"/>
              <a:t> statement</a:t>
            </a:r>
            <a:endParaRPr lang="en-US" altLang="en-US" dirty="0"/>
          </a:p>
          <a:p>
            <a:endParaRPr lang="en-US" dirty="0"/>
          </a:p>
        </p:txBody>
      </p:sp>
      <p:sp>
        <p:nvSpPr>
          <p:cNvPr id="6" name="Rectangle 3"/>
          <p:cNvSpPr txBox="1">
            <a:spLocks noChangeArrowheads="1"/>
          </p:cNvSpPr>
          <p:nvPr/>
        </p:nvSpPr>
        <p:spPr>
          <a:xfrm>
            <a:off x="1981201" y="1504323"/>
            <a:ext cx="8455025" cy="72152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altLang="en-US" sz="2800" dirty="0"/>
          </a:p>
        </p:txBody>
      </p:sp>
      <p:sp>
        <p:nvSpPr>
          <p:cNvPr id="8" name="Rectangle 3"/>
          <p:cNvSpPr txBox="1">
            <a:spLocks noChangeArrowheads="1"/>
          </p:cNvSpPr>
          <p:nvPr/>
        </p:nvSpPr>
        <p:spPr bwMode="auto">
          <a:xfrm>
            <a:off x="571501" y="1883191"/>
            <a:ext cx="8360339" cy="4285789"/>
          </a:xfrm>
          <a:prstGeom prst="rect">
            <a:avLst/>
          </a:prstGeom>
          <a:noFill/>
          <a:ln w="12700">
            <a:noFill/>
            <a:miter lim="800000"/>
            <a:headEnd/>
            <a:tailEnd/>
          </a:ln>
        </p:spPr>
        <p:txBody>
          <a:bodyPr wrap="square" lIns="0" tIns="0" rIns="0" bIns="0">
            <a:spAutoFit/>
          </a:bodyPr>
          <a:lstStyle/>
          <a:p>
            <a:pPr marL="166688" indent="-166688" defTabSz="944563">
              <a:lnSpc>
                <a:spcPct val="90000"/>
              </a:lnSpc>
              <a:spcBef>
                <a:spcPct val="40000"/>
              </a:spcBef>
              <a:buClr>
                <a:schemeClr val="tx2"/>
              </a:buClr>
              <a:defRPr/>
            </a:pPr>
            <a:r>
              <a:rPr lang="en-US" sz="2000" b="1" kern="0" dirty="0">
                <a:solidFill>
                  <a:srgbClr val="000099"/>
                </a:solidFill>
                <a:latin typeface="Courier New" pitchFamily="49" charset="0"/>
                <a:cs typeface="Courier New" pitchFamily="49" charset="0"/>
              </a:rPr>
              <a:t>switch</a:t>
            </a:r>
            <a:r>
              <a:rPr lang="en-US" sz="2000" b="1" kern="0" dirty="0">
                <a:latin typeface="Courier New" pitchFamily="49" charset="0"/>
                <a:cs typeface="Courier New" pitchFamily="49" charset="0"/>
              </a:rPr>
              <a:t> (n)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a:t>
            </a:r>
            <a:r>
              <a:rPr lang="en-US" sz="2000" b="1" kern="0" dirty="0">
                <a:solidFill>
                  <a:srgbClr val="000099"/>
                </a:solidFill>
                <a:latin typeface="Courier New" pitchFamily="49" charset="0"/>
                <a:cs typeface="Courier New" pitchFamily="49" charset="0"/>
              </a:rPr>
              <a:t>case</a:t>
            </a:r>
            <a:r>
              <a:rPr lang="en-US" sz="2000" b="1" kern="0" dirty="0">
                <a:latin typeface="Courier New" pitchFamily="49" charset="0"/>
                <a:cs typeface="Courier New" pitchFamily="49" charset="0"/>
              </a:rPr>
              <a:t> 1: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conditional 1 code execute;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break;</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a:t>
            </a:r>
            <a:r>
              <a:rPr lang="en-US" sz="2000" b="1" kern="0" dirty="0">
                <a:solidFill>
                  <a:srgbClr val="000099"/>
                </a:solidFill>
                <a:latin typeface="Courier New" pitchFamily="49" charset="0"/>
                <a:cs typeface="Courier New" pitchFamily="49" charset="0"/>
              </a:rPr>
              <a:t>case </a:t>
            </a:r>
            <a:r>
              <a:rPr lang="en-US" sz="2000" b="1" kern="0" dirty="0">
                <a:latin typeface="Courier New" pitchFamily="49" charset="0"/>
                <a:cs typeface="Courier New" pitchFamily="49" charset="0"/>
              </a:rPr>
              <a:t>2:</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conditional 1 code execute;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break;</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a:t>
            </a:r>
            <a:r>
              <a:rPr lang="en-US" sz="2000" b="1" kern="0" dirty="0">
                <a:solidFill>
                  <a:srgbClr val="000099"/>
                </a:solidFill>
                <a:latin typeface="Courier New" pitchFamily="49" charset="0"/>
                <a:cs typeface="Courier New" pitchFamily="49" charset="0"/>
              </a:rPr>
              <a:t>default</a:t>
            </a:r>
            <a:r>
              <a:rPr lang="en-US" sz="2000" b="1" kern="0" dirty="0">
                <a:latin typeface="Courier New" pitchFamily="49" charset="0"/>
                <a:cs typeface="Courier New" pitchFamily="49" charset="0"/>
              </a:rPr>
              <a:t>:</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code execute if n is different from 1 and 2;</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a:t>
            </a:r>
            <a:endParaRPr lang="en-US" sz="2400" b="1" kern="0" dirty="0">
              <a:latin typeface="Courier New" pitchFamily="49" charset="0"/>
              <a:cs typeface="Courier New" pitchFamily="49" charset="0"/>
            </a:endParaRPr>
          </a:p>
        </p:txBody>
      </p:sp>
    </p:spTree>
    <p:extLst>
      <p:ext uri="{BB962C8B-B14F-4D97-AF65-F5344CB8AC3E}">
        <p14:creationId xmlns:p14="http://schemas.microsoft.com/office/powerpoint/2010/main" val="161198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5" name="Content Placeholder 4"/>
          <p:cNvSpPr>
            <a:spLocks noGrp="1"/>
          </p:cNvSpPr>
          <p:nvPr>
            <p:ph idx="1"/>
          </p:nvPr>
        </p:nvSpPr>
        <p:spPr/>
        <p:txBody>
          <a:bodyPr/>
          <a:lstStyle/>
          <a:p>
            <a:r>
              <a:rPr lang="en-US" b="1" dirty="0">
                <a:solidFill>
                  <a:srgbClr val="FF0000"/>
                </a:solidFill>
              </a:rPr>
              <a:t>for</a:t>
            </a:r>
            <a:r>
              <a:rPr lang="en-US" b="1" dirty="0"/>
              <a:t> and </a:t>
            </a:r>
            <a:r>
              <a:rPr lang="en-US" b="1" dirty="0">
                <a:solidFill>
                  <a:srgbClr val="FF0000"/>
                </a:solidFill>
              </a:rPr>
              <a:t>for…in</a:t>
            </a:r>
            <a:r>
              <a:rPr lang="en-US" b="1" dirty="0"/>
              <a:t> loop</a:t>
            </a:r>
            <a:endParaRPr lang="en-US" dirty="0"/>
          </a:p>
        </p:txBody>
      </p:sp>
      <p:sp>
        <p:nvSpPr>
          <p:cNvPr id="4" name="Rectangle 3"/>
          <p:cNvSpPr txBox="1">
            <a:spLocks noChangeArrowheads="1"/>
          </p:cNvSpPr>
          <p:nvPr/>
        </p:nvSpPr>
        <p:spPr>
          <a:xfrm>
            <a:off x="1868489" y="1417639"/>
            <a:ext cx="8455025" cy="73940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defRPr/>
            </a:pPr>
            <a:r>
              <a:rPr lang="en-US" sz="2800" b="1" dirty="0"/>
              <a:t>	</a:t>
            </a:r>
          </a:p>
        </p:txBody>
      </p:sp>
      <p:pic>
        <p:nvPicPr>
          <p:cNvPr id="3" name="Picture 2">
            <a:extLst>
              <a:ext uri="{FF2B5EF4-FFF2-40B4-BE49-F238E27FC236}">
                <a16:creationId xmlns:a16="http://schemas.microsoft.com/office/drawing/2014/main" id="{D0F46513-0A24-4617-9FCD-F4EF01D52859}"/>
              </a:ext>
            </a:extLst>
          </p:cNvPr>
          <p:cNvPicPr>
            <a:picLocks noChangeAspect="1"/>
          </p:cNvPicPr>
          <p:nvPr/>
        </p:nvPicPr>
        <p:blipFill>
          <a:blip r:embed="rId2"/>
          <a:stretch>
            <a:fillRect/>
          </a:stretch>
        </p:blipFill>
        <p:spPr>
          <a:xfrm>
            <a:off x="571501" y="2459584"/>
            <a:ext cx="7392628" cy="32262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(cont)</a:t>
            </a:r>
          </a:p>
        </p:txBody>
      </p:sp>
      <p:sp>
        <p:nvSpPr>
          <p:cNvPr id="3" name="Content Placeholder 2"/>
          <p:cNvSpPr>
            <a:spLocks noGrp="1"/>
          </p:cNvSpPr>
          <p:nvPr>
            <p:ph idx="1"/>
          </p:nvPr>
        </p:nvSpPr>
        <p:spPr/>
        <p:txBody>
          <a:bodyPr/>
          <a:lstStyle/>
          <a:p>
            <a:r>
              <a:rPr lang="en-US" altLang="en-US" b="1" dirty="0">
                <a:solidFill>
                  <a:srgbClr val="FF0000"/>
                </a:solidFill>
              </a:rPr>
              <a:t>while</a:t>
            </a:r>
            <a:r>
              <a:rPr lang="en-US" altLang="en-US" b="1" dirty="0"/>
              <a:t> and </a:t>
            </a:r>
            <a:r>
              <a:rPr lang="en-US" altLang="en-US" b="1" dirty="0">
                <a:solidFill>
                  <a:srgbClr val="FF0000"/>
                </a:solidFill>
              </a:rPr>
              <a:t>do… while </a:t>
            </a:r>
            <a:r>
              <a:rPr lang="en-US" altLang="en-US" b="1" dirty="0"/>
              <a:t>loop</a:t>
            </a:r>
            <a:endParaRPr lang="en-US" dirty="0"/>
          </a:p>
        </p:txBody>
      </p:sp>
      <p:sp>
        <p:nvSpPr>
          <p:cNvPr id="4" name="Rectangle 3"/>
          <p:cNvSpPr txBox="1">
            <a:spLocks noChangeArrowheads="1"/>
          </p:cNvSpPr>
          <p:nvPr/>
        </p:nvSpPr>
        <p:spPr>
          <a:xfrm>
            <a:off x="1868489" y="1417639"/>
            <a:ext cx="8455025" cy="95042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2800" b="1" dirty="0"/>
              <a:t>	</a:t>
            </a:r>
          </a:p>
        </p:txBody>
      </p:sp>
      <p:sp>
        <p:nvSpPr>
          <p:cNvPr id="8" name="Rectangle 3"/>
          <p:cNvSpPr txBox="1">
            <a:spLocks noChangeArrowheads="1"/>
          </p:cNvSpPr>
          <p:nvPr/>
        </p:nvSpPr>
        <p:spPr bwMode="auto">
          <a:xfrm>
            <a:off x="571501" y="2436671"/>
            <a:ext cx="6116053" cy="1084912"/>
          </a:xfrm>
          <a:prstGeom prst="rect">
            <a:avLst/>
          </a:prstGeom>
          <a:noFill/>
          <a:ln w="12700">
            <a:noFill/>
            <a:miter lim="800000"/>
            <a:headEnd/>
            <a:tailEnd/>
          </a:ln>
        </p:spPr>
        <p:txBody>
          <a:bodyPr wrap="square" lIns="0" tIns="0" rIns="0" bIns="0">
            <a:spAutoFit/>
          </a:bodyPr>
          <a:lstStyle/>
          <a:p>
            <a:pPr marL="166688" indent="-166688" defTabSz="944563">
              <a:lnSpc>
                <a:spcPct val="90000"/>
              </a:lnSpc>
              <a:spcBef>
                <a:spcPct val="40000"/>
              </a:spcBef>
              <a:buClr>
                <a:schemeClr val="tx2"/>
              </a:buClr>
              <a:defRPr/>
            </a:pPr>
            <a:r>
              <a:rPr lang="en-US" sz="2000" b="1" kern="0" dirty="0">
                <a:solidFill>
                  <a:srgbClr val="000099"/>
                </a:solidFill>
                <a:latin typeface="Courier New" pitchFamily="49" charset="0"/>
                <a:cs typeface="Courier New" pitchFamily="49" charset="0"/>
              </a:rPr>
              <a:t>while</a:t>
            </a:r>
            <a:r>
              <a:rPr lang="en-US" sz="2000" b="1" kern="0" dirty="0">
                <a:latin typeface="Courier New" pitchFamily="49" charset="0"/>
                <a:cs typeface="Courier New" pitchFamily="49" charset="0"/>
              </a:rPr>
              <a:t> (</a:t>
            </a:r>
            <a:r>
              <a:rPr lang="en-US" sz="2000" b="1" kern="0" dirty="0" err="1">
                <a:latin typeface="Courier New" pitchFamily="49" charset="0"/>
                <a:cs typeface="Courier New" pitchFamily="49" charset="0"/>
              </a:rPr>
              <a:t>i</a:t>
            </a:r>
            <a:r>
              <a:rPr lang="en-US" sz="2000" b="1" kern="0" dirty="0">
                <a:latin typeface="Courier New" pitchFamily="49" charset="0"/>
                <a:cs typeface="Courier New" pitchFamily="49" charset="0"/>
              </a:rPr>
              <a:t> &lt; 8)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code to be executed;</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a:t>
            </a:r>
          </a:p>
        </p:txBody>
      </p:sp>
      <p:sp>
        <p:nvSpPr>
          <p:cNvPr id="10" name="Rectangle 3"/>
          <p:cNvSpPr txBox="1">
            <a:spLocks noChangeArrowheads="1"/>
          </p:cNvSpPr>
          <p:nvPr/>
        </p:nvSpPr>
        <p:spPr bwMode="auto">
          <a:xfrm>
            <a:off x="571500" y="3924392"/>
            <a:ext cx="3898231" cy="1084912"/>
          </a:xfrm>
          <a:prstGeom prst="rect">
            <a:avLst/>
          </a:prstGeom>
          <a:noFill/>
          <a:ln w="12700">
            <a:noFill/>
            <a:miter lim="800000"/>
            <a:headEnd/>
            <a:tailEnd/>
          </a:ln>
        </p:spPr>
        <p:txBody>
          <a:bodyPr wrap="square" lIns="0" tIns="0" rIns="0" bIns="0">
            <a:spAutoFit/>
          </a:bodyPr>
          <a:lstStyle/>
          <a:p>
            <a:pPr marL="166688" indent="-166688" defTabSz="944563">
              <a:lnSpc>
                <a:spcPct val="90000"/>
              </a:lnSpc>
              <a:spcBef>
                <a:spcPct val="40000"/>
              </a:spcBef>
              <a:buClr>
                <a:schemeClr val="tx2"/>
              </a:buClr>
              <a:defRPr/>
            </a:pPr>
            <a:r>
              <a:rPr lang="en-US" sz="2000" b="1" kern="0" dirty="0">
                <a:solidFill>
                  <a:srgbClr val="000099"/>
                </a:solidFill>
                <a:latin typeface="Courier New" pitchFamily="49" charset="0"/>
                <a:cs typeface="Courier New" pitchFamily="49" charset="0"/>
              </a:rPr>
              <a:t>do </a:t>
            </a:r>
            <a:r>
              <a:rPr lang="en-US" sz="2000" b="1" kern="0" dirty="0">
                <a:latin typeface="Courier New" pitchFamily="49" charset="0"/>
                <a:cs typeface="Courier New" pitchFamily="49" charset="0"/>
              </a:rPr>
              <a:t>{</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code to be executed;</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a:t>
            </a:r>
            <a:r>
              <a:rPr lang="en-US" sz="2000" b="1" kern="0" dirty="0">
                <a:solidFill>
                  <a:srgbClr val="000099"/>
                </a:solidFill>
                <a:latin typeface="Courier New" pitchFamily="49" charset="0"/>
                <a:cs typeface="Courier New" pitchFamily="49" charset="0"/>
              </a:rPr>
              <a:t>while</a:t>
            </a:r>
            <a:r>
              <a:rPr lang="en-US" sz="2000" b="1" kern="0" dirty="0">
                <a:latin typeface="Courier New" pitchFamily="49" charset="0"/>
                <a:cs typeface="Courier New" pitchFamily="49" charset="0"/>
              </a:rPr>
              <a:t> (</a:t>
            </a:r>
            <a:r>
              <a:rPr lang="en-US" sz="2000" b="1" kern="0" dirty="0" err="1">
                <a:latin typeface="Courier New" pitchFamily="49" charset="0"/>
                <a:cs typeface="Courier New" pitchFamily="49" charset="0"/>
              </a:rPr>
              <a:t>i</a:t>
            </a:r>
            <a:r>
              <a:rPr lang="en-US" sz="2000" b="1" kern="0" dirty="0">
                <a:latin typeface="Courier New" pitchFamily="49" charset="0"/>
                <a:cs typeface="Courier New" pitchFamily="49" charset="0"/>
              </a:rPr>
              <a:t> &lt; 8)</a:t>
            </a:r>
          </a:p>
        </p:txBody>
      </p:sp>
    </p:spTree>
    <p:extLst>
      <p:ext uri="{BB962C8B-B14F-4D97-AF65-F5344CB8AC3E}">
        <p14:creationId xmlns:p14="http://schemas.microsoft.com/office/powerpoint/2010/main" val="325084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idx="1"/>
          </p:nvPr>
        </p:nvSpPr>
        <p:spPr/>
        <p:txBody>
          <a:bodyPr/>
          <a:lstStyle/>
          <a:p>
            <a:r>
              <a:rPr lang="en-US" altLang="en-US" dirty="0"/>
              <a:t>The </a:t>
            </a:r>
            <a:r>
              <a:rPr lang="en-US" altLang="en-US" dirty="0">
                <a:solidFill>
                  <a:srgbClr val="FF0000"/>
                </a:solidFill>
              </a:rPr>
              <a:t>try...catch… </a:t>
            </a:r>
            <a:r>
              <a:rPr lang="en-US" altLang="en-US" dirty="0"/>
              <a:t>statement</a:t>
            </a:r>
          </a:p>
          <a:p>
            <a:pPr lvl="1"/>
            <a:r>
              <a:rPr lang="en-US" altLang="en-US" dirty="0"/>
              <a:t>The </a:t>
            </a:r>
            <a:r>
              <a:rPr lang="en-US" altLang="en-US" dirty="0">
                <a:solidFill>
                  <a:srgbClr val="FF0000"/>
                </a:solidFill>
              </a:rPr>
              <a:t>try</a:t>
            </a:r>
            <a:r>
              <a:rPr lang="en-US" altLang="en-US" dirty="0"/>
              <a:t> block contains the code to be run, and the </a:t>
            </a:r>
            <a:r>
              <a:rPr lang="en-US" altLang="en-US" dirty="0">
                <a:solidFill>
                  <a:srgbClr val="FF0000"/>
                </a:solidFill>
              </a:rPr>
              <a:t>catch</a:t>
            </a:r>
            <a:r>
              <a:rPr lang="en-US" altLang="en-US" dirty="0"/>
              <a:t> block contains the code to be executed if an error occurs.</a:t>
            </a:r>
          </a:p>
          <a:p>
            <a:endParaRPr lang="en-US" dirty="0"/>
          </a:p>
        </p:txBody>
      </p:sp>
      <p:sp>
        <p:nvSpPr>
          <p:cNvPr id="4" name="Rectangle 3"/>
          <p:cNvSpPr txBox="1">
            <a:spLocks noChangeArrowheads="1"/>
          </p:cNvSpPr>
          <p:nvPr/>
        </p:nvSpPr>
        <p:spPr>
          <a:xfrm>
            <a:off x="1905001" y="1447800"/>
            <a:ext cx="8455025" cy="18849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US" altLang="en-US" dirty="0"/>
          </a:p>
        </p:txBody>
      </p:sp>
      <p:sp>
        <p:nvSpPr>
          <p:cNvPr id="7" name="Rectangle 3"/>
          <p:cNvSpPr txBox="1">
            <a:spLocks noChangeArrowheads="1"/>
          </p:cNvSpPr>
          <p:nvPr/>
        </p:nvSpPr>
        <p:spPr bwMode="auto">
          <a:xfrm>
            <a:off x="838200" y="3166346"/>
            <a:ext cx="5257800" cy="2162130"/>
          </a:xfrm>
          <a:prstGeom prst="rect">
            <a:avLst/>
          </a:prstGeom>
          <a:noFill/>
          <a:ln w="12700">
            <a:noFill/>
            <a:miter lim="800000"/>
            <a:headEnd/>
            <a:tailEnd/>
          </a:ln>
        </p:spPr>
        <p:txBody>
          <a:bodyPr lIns="0" tIns="0" rIns="0" bIns="0">
            <a:spAutoFit/>
          </a:bodyPr>
          <a:lstStyle/>
          <a:p>
            <a:pPr marL="166688" indent="-166688" defTabSz="944563">
              <a:lnSpc>
                <a:spcPct val="90000"/>
              </a:lnSpc>
              <a:spcBef>
                <a:spcPct val="40000"/>
              </a:spcBef>
              <a:buClr>
                <a:schemeClr val="tx2"/>
              </a:buClr>
              <a:defRPr/>
            </a:pPr>
            <a:r>
              <a:rPr lang="en-US" sz="2000" b="1" kern="0" dirty="0">
                <a:solidFill>
                  <a:srgbClr val="000099"/>
                </a:solidFill>
                <a:latin typeface="Courier New" pitchFamily="49" charset="0"/>
                <a:cs typeface="Courier New" pitchFamily="49" charset="0"/>
              </a:rPr>
              <a:t>try</a:t>
            </a:r>
            <a:r>
              <a:rPr lang="en-US" sz="2000" b="1" i="1" kern="0" dirty="0">
                <a:latin typeface="Courier New" pitchFamily="49" charset="0"/>
                <a:cs typeface="Courier New" pitchFamily="49" charset="0"/>
              </a:rPr>
              <a:t> </a:t>
            </a:r>
            <a:r>
              <a:rPr lang="en-US" sz="2000" b="1" kern="0" dirty="0">
                <a:latin typeface="Courier New" pitchFamily="49" charset="0"/>
                <a:cs typeface="Courier New" pitchFamily="49" charset="0"/>
              </a:rPr>
              <a:t>{</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 code to be executed and can be generated errors;</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a:t>
            </a:r>
            <a:r>
              <a:rPr lang="en-US" sz="2000" b="1" kern="0" dirty="0">
                <a:solidFill>
                  <a:srgbClr val="000099"/>
                </a:solidFill>
                <a:latin typeface="Courier New" pitchFamily="49" charset="0"/>
                <a:cs typeface="Courier New" pitchFamily="49" charset="0"/>
              </a:rPr>
              <a:t>catch </a:t>
            </a:r>
            <a:r>
              <a:rPr lang="en-US" sz="2000" b="1" kern="0" dirty="0">
                <a:latin typeface="Courier New" pitchFamily="49" charset="0"/>
                <a:cs typeface="Courier New" pitchFamily="49" charset="0"/>
              </a:rPr>
              <a:t>(err)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 Handle errors here</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a:t>
            </a:r>
          </a:p>
        </p:txBody>
      </p:sp>
    </p:spTree>
    <p:extLst>
      <p:ext uri="{BB962C8B-B14F-4D97-AF65-F5344CB8AC3E}">
        <p14:creationId xmlns:p14="http://schemas.microsoft.com/office/powerpoint/2010/main" val="293001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pic>
        <p:nvPicPr>
          <p:cNvPr id="5" name="Picture 4">
            <a:extLst>
              <a:ext uri="{FF2B5EF4-FFF2-40B4-BE49-F238E27FC236}">
                <a16:creationId xmlns:a16="http://schemas.microsoft.com/office/drawing/2014/main" id="{E191A4D4-837E-4C75-9DAF-EAC8D929A357}"/>
              </a:ext>
            </a:extLst>
          </p:cNvPr>
          <p:cNvPicPr>
            <a:picLocks noChangeAspect="1"/>
          </p:cNvPicPr>
          <p:nvPr/>
        </p:nvPicPr>
        <p:blipFill>
          <a:blip r:embed="rId2"/>
          <a:stretch>
            <a:fillRect/>
          </a:stretch>
        </p:blipFill>
        <p:spPr>
          <a:xfrm>
            <a:off x="571499" y="1353798"/>
            <a:ext cx="9826114" cy="4136525"/>
          </a:xfrm>
          <a:prstGeom prst="rect">
            <a:avLst/>
          </a:prstGeom>
        </p:spPr>
      </p:pic>
    </p:spTree>
    <p:extLst>
      <p:ext uri="{BB962C8B-B14F-4D97-AF65-F5344CB8AC3E}">
        <p14:creationId xmlns:p14="http://schemas.microsoft.com/office/powerpoint/2010/main" val="12628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dirty="0"/>
              <a:t>JavaScript Functions</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6776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pPr marL="0" indent="0">
              <a:buNone/>
            </a:pPr>
            <a:r>
              <a:rPr lang="en-US" sz="1900" b="1" dirty="0"/>
              <a:t>In JavaScript, functions are first-class objects, which means they can be:</a:t>
            </a:r>
            <a:endParaRPr lang="en-US" sz="1900" dirty="0"/>
          </a:p>
          <a:p>
            <a:r>
              <a:rPr lang="en-US" sz="1900" dirty="0"/>
              <a:t>stored in a variable, </a:t>
            </a:r>
            <a:r>
              <a:rPr lang="en-US" sz="1900" b="1" dirty="0"/>
              <a:t>object</a:t>
            </a:r>
            <a:r>
              <a:rPr lang="en-US" sz="1900" dirty="0"/>
              <a:t>, or array.</a:t>
            </a:r>
          </a:p>
          <a:p>
            <a:r>
              <a:rPr lang="en-US" sz="1900" dirty="0"/>
              <a:t>passed as an argument to a </a:t>
            </a:r>
            <a:r>
              <a:rPr lang="en-US" sz="1900" b="1" dirty="0"/>
              <a:t>function</a:t>
            </a:r>
            <a:r>
              <a:rPr lang="en-US" sz="1900" dirty="0"/>
              <a:t>.</a:t>
            </a:r>
          </a:p>
          <a:p>
            <a:r>
              <a:rPr lang="en-US" sz="1900" dirty="0"/>
              <a:t>returned from a </a:t>
            </a:r>
            <a:r>
              <a:rPr lang="en-US" sz="1900" b="1" dirty="0"/>
              <a:t>function</a:t>
            </a:r>
            <a:r>
              <a:rPr lang="en-US" sz="1900" dirty="0"/>
              <a:t>.</a:t>
            </a:r>
          </a:p>
          <a:p>
            <a:pPr marL="0" indent="0">
              <a:buNone/>
            </a:pPr>
            <a:r>
              <a:rPr lang="en-US" sz="1900" dirty="0"/>
              <a:t>Basically, first-class citizenship simply means “being able to do what everyone else can do.”</a:t>
            </a:r>
          </a:p>
          <a:p>
            <a:endParaRPr lang="en-US" dirty="0"/>
          </a:p>
        </p:txBody>
      </p:sp>
      <p:sp>
        <p:nvSpPr>
          <p:cNvPr id="4" name="Rectangle 3"/>
          <p:cNvSpPr txBox="1">
            <a:spLocks noChangeArrowheads="1"/>
          </p:cNvSpPr>
          <p:nvPr/>
        </p:nvSpPr>
        <p:spPr>
          <a:xfrm>
            <a:off x="1905001" y="1447800"/>
            <a:ext cx="8455025" cy="188494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altLang="en-US" sz="2800" dirty="0"/>
          </a:p>
        </p:txBody>
      </p:sp>
      <p:sp>
        <p:nvSpPr>
          <p:cNvPr id="8" name="Rectangle 3"/>
          <p:cNvSpPr txBox="1">
            <a:spLocks noChangeArrowheads="1"/>
          </p:cNvSpPr>
          <p:nvPr/>
        </p:nvSpPr>
        <p:spPr>
          <a:xfrm>
            <a:off x="2491740" y="3848365"/>
            <a:ext cx="6208112" cy="2466718"/>
          </a:xfrm>
          <a:prstGeom prst="rect">
            <a:avLst/>
          </a:prstGeom>
          <a:no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None/>
            </a:pPr>
            <a:r>
              <a:rPr lang="en-US" altLang="en-US" sz="2000" b="1" kern="0" dirty="0">
                <a:solidFill>
                  <a:srgbClr val="000099"/>
                </a:solidFill>
                <a:latin typeface="Courier New" pitchFamily="49" charset="0"/>
                <a:cs typeface="Courier New" pitchFamily="49" charset="0"/>
              </a:rPr>
              <a:t>function</a:t>
            </a:r>
            <a:r>
              <a:rPr lang="en-US" altLang="en-US" sz="2000" b="1" dirty="0">
                <a:latin typeface="Courier New" panose="02070309020205020404" pitchFamily="49" charset="0"/>
                <a:ea typeface="ＭＳ Ｐゴシック" panose="020B0600070205080204" pitchFamily="34" charset="-128"/>
              </a:rPr>
              <a:t> boo(what) {</a:t>
            </a:r>
          </a:p>
          <a:p>
            <a:pPr>
              <a:buFont typeface="Arial" panose="020B0604020202020204" pitchFamily="34" charset="0"/>
              <a:buNone/>
            </a:pPr>
            <a:r>
              <a:rPr lang="en-US" altLang="en-US" sz="2000" b="1" dirty="0">
                <a:latin typeface="Courier New" panose="02070309020205020404" pitchFamily="49" charset="0"/>
                <a:ea typeface="ＭＳ Ｐゴシック" panose="020B0600070205080204" pitchFamily="34" charset="-128"/>
              </a:rPr>
              <a:t>  </a:t>
            </a:r>
            <a:r>
              <a:rPr lang="en-US" altLang="en-US" sz="2000" b="1" kern="0" dirty="0">
                <a:solidFill>
                  <a:srgbClr val="000099"/>
                </a:solidFill>
                <a:latin typeface="Courier New" pitchFamily="49" charset="0"/>
                <a:cs typeface="Courier New" pitchFamily="49" charset="0"/>
              </a:rPr>
              <a:t>return </a:t>
            </a:r>
            <a:r>
              <a:rPr lang="en-US" altLang="en-US" sz="2000" b="1" dirty="0">
                <a:latin typeface="Courier New" panose="02070309020205020404" pitchFamily="49" charset="0"/>
                <a:ea typeface="ＭＳ Ｐゴシック" panose="020B0600070205080204" pitchFamily="34" charset="-128"/>
              </a:rPr>
              <a:t>what;</a:t>
            </a:r>
          </a:p>
          <a:p>
            <a:pPr>
              <a:buFont typeface="Arial" panose="020B0604020202020204" pitchFamily="34" charset="0"/>
              <a:buNone/>
            </a:pPr>
            <a:r>
              <a:rPr lang="en-US" altLang="en-US" sz="2000" b="1" dirty="0">
                <a:latin typeface="Courier New" panose="02070309020205020404" pitchFamily="49" charset="0"/>
                <a:ea typeface="ＭＳ Ｐゴシック" panose="020B0600070205080204" pitchFamily="34" charset="-128"/>
              </a:rPr>
              <a:t>}</a:t>
            </a:r>
          </a:p>
          <a:p>
            <a:pPr marL="0" indent="0">
              <a:buNone/>
            </a:pPr>
            <a:r>
              <a:rPr lang="en-US" altLang="en-US" sz="2000" b="1" dirty="0">
                <a:ea typeface="ＭＳ Ｐゴシック" panose="020B0600070205080204" pitchFamily="34" charset="-128"/>
              </a:rPr>
              <a:t>or</a:t>
            </a:r>
          </a:p>
          <a:p>
            <a:pPr>
              <a:buFont typeface="Arial" panose="020B0604020202020204" pitchFamily="34" charset="0"/>
              <a:buNone/>
            </a:pPr>
            <a:r>
              <a:rPr lang="en-US" altLang="en-US" sz="2000" b="1" kern="0" dirty="0">
                <a:solidFill>
                  <a:srgbClr val="000099"/>
                </a:solidFill>
                <a:latin typeface="Courier New" pitchFamily="49" charset="0"/>
                <a:cs typeface="Courier New" pitchFamily="49" charset="0"/>
              </a:rPr>
              <a:t>var</a:t>
            </a:r>
            <a:r>
              <a:rPr lang="en-US" altLang="en-US" sz="2000" b="1" dirty="0">
                <a:latin typeface="Courier New" panose="02070309020205020404" pitchFamily="49" charset="0"/>
                <a:ea typeface="ＭＳ Ｐゴシック" panose="020B0600070205080204" pitchFamily="34" charset="-128"/>
              </a:rPr>
              <a:t> boo = </a:t>
            </a:r>
            <a:r>
              <a:rPr lang="en-US" altLang="en-US" sz="2000" b="1" kern="0" dirty="0">
                <a:solidFill>
                  <a:srgbClr val="000099"/>
                </a:solidFill>
                <a:latin typeface="Courier New" pitchFamily="49" charset="0"/>
                <a:cs typeface="Courier New" pitchFamily="49" charset="0"/>
              </a:rPr>
              <a:t>function</a:t>
            </a:r>
            <a:r>
              <a:rPr lang="en-US" altLang="en-US" sz="2000" b="1" dirty="0">
                <a:latin typeface="Courier New" panose="02070309020205020404" pitchFamily="49" charset="0"/>
                <a:ea typeface="ＭＳ Ｐゴシック" panose="020B0600070205080204" pitchFamily="34" charset="-128"/>
              </a:rPr>
              <a:t>(what) {</a:t>
            </a:r>
          </a:p>
          <a:p>
            <a:pPr>
              <a:buFont typeface="Arial" panose="020B0604020202020204" pitchFamily="34" charset="0"/>
              <a:buNone/>
            </a:pPr>
            <a:r>
              <a:rPr lang="en-US" altLang="en-US" sz="2000" b="1" dirty="0">
                <a:latin typeface="Courier New" panose="02070309020205020404" pitchFamily="49" charset="0"/>
                <a:ea typeface="ＭＳ Ｐゴシック" panose="020B0600070205080204" pitchFamily="34" charset="-128"/>
              </a:rPr>
              <a:t>  </a:t>
            </a:r>
            <a:r>
              <a:rPr lang="en-US" altLang="en-US" sz="2000" b="1" kern="0" dirty="0">
                <a:solidFill>
                  <a:srgbClr val="000099"/>
                </a:solidFill>
                <a:latin typeface="Courier New" pitchFamily="49" charset="0"/>
                <a:cs typeface="Courier New" pitchFamily="49" charset="0"/>
              </a:rPr>
              <a:t>return</a:t>
            </a:r>
            <a:r>
              <a:rPr lang="en-US" altLang="en-US" sz="2000" b="1" dirty="0">
                <a:latin typeface="Courier New" panose="02070309020205020404" pitchFamily="49" charset="0"/>
                <a:ea typeface="ＭＳ Ｐゴシック" panose="020B0600070205080204" pitchFamily="34" charset="-128"/>
              </a:rPr>
              <a:t> what;</a:t>
            </a:r>
          </a:p>
          <a:p>
            <a:pPr>
              <a:buFont typeface="Arial" panose="020B0604020202020204" pitchFamily="34" charset="0"/>
              <a:buNone/>
            </a:pPr>
            <a:r>
              <a:rPr lang="en-US" altLang="en-US" sz="2000" b="1" dirty="0">
                <a:latin typeface="Courier New" panose="02070309020205020404" pitchFamily="49" charset="0"/>
                <a:ea typeface="ＭＳ Ｐゴシック" panose="020B0600070205080204" pitchFamily="34" charset="-128"/>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altLang="en-US" dirty="0"/>
              <a:t>A function will be executed by an event or by a call to the function.</a:t>
            </a:r>
          </a:p>
          <a:p>
            <a:r>
              <a:rPr lang="en-US" altLang="en-US" dirty="0"/>
              <a:t>A function can be declared nested with child function inside.</a:t>
            </a:r>
          </a:p>
          <a:p>
            <a:endParaRPr lang="en-US" dirty="0"/>
          </a:p>
        </p:txBody>
      </p:sp>
      <p:sp>
        <p:nvSpPr>
          <p:cNvPr id="4" name="Rectangle 3"/>
          <p:cNvSpPr txBox="1">
            <a:spLocks noChangeArrowheads="1"/>
          </p:cNvSpPr>
          <p:nvPr/>
        </p:nvSpPr>
        <p:spPr>
          <a:xfrm>
            <a:off x="1905001" y="1447800"/>
            <a:ext cx="8455025" cy="188494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altLang="en-US" sz="2800" dirty="0"/>
          </a:p>
        </p:txBody>
      </p:sp>
      <p:sp>
        <p:nvSpPr>
          <p:cNvPr id="5" name="Rectangle 3"/>
          <p:cNvSpPr txBox="1">
            <a:spLocks noChangeArrowheads="1"/>
          </p:cNvSpPr>
          <p:nvPr/>
        </p:nvSpPr>
        <p:spPr bwMode="auto">
          <a:xfrm>
            <a:off x="817187" y="2778388"/>
            <a:ext cx="8002348" cy="1084912"/>
          </a:xfrm>
          <a:prstGeom prst="rect">
            <a:avLst/>
          </a:prstGeom>
          <a:noFill/>
          <a:ln w="12700">
            <a:noFill/>
            <a:miter lim="800000"/>
            <a:headEnd/>
            <a:tailEnd/>
          </a:ln>
        </p:spPr>
        <p:txBody>
          <a:bodyPr wrap="square" lIns="0" tIns="0" rIns="0" bIns="0">
            <a:spAutoFit/>
          </a:bodyPr>
          <a:lstStyle/>
          <a:p>
            <a:pPr marL="166688" indent="-166688" defTabSz="944563">
              <a:lnSpc>
                <a:spcPct val="90000"/>
              </a:lnSpc>
              <a:spcBef>
                <a:spcPct val="40000"/>
              </a:spcBef>
              <a:buClr>
                <a:schemeClr val="tx2"/>
              </a:buClr>
              <a:defRPr/>
            </a:pPr>
            <a:r>
              <a:rPr lang="en-US" sz="2000" b="1" kern="0" dirty="0">
                <a:solidFill>
                  <a:srgbClr val="000099"/>
                </a:solidFill>
                <a:latin typeface="Courier New" pitchFamily="49" charset="0"/>
                <a:cs typeface="Courier New" pitchFamily="49" charset="0"/>
              </a:rPr>
              <a:t>function</a:t>
            </a:r>
            <a:r>
              <a:rPr lang="en-US" sz="2000" b="1" kern="0" dirty="0">
                <a:latin typeface="Courier New" pitchFamily="49" charset="0"/>
                <a:cs typeface="Courier New" pitchFamily="49" charset="0"/>
              </a:rPr>
              <a:t> </a:t>
            </a:r>
            <a:r>
              <a:rPr lang="en-US" sz="2000" b="1" i="1" kern="0" dirty="0" err="1">
                <a:latin typeface="Courier New" pitchFamily="49" charset="0"/>
                <a:cs typeface="Courier New" pitchFamily="49" charset="0"/>
              </a:rPr>
              <a:t>function_name</a:t>
            </a:r>
            <a:r>
              <a:rPr lang="en-US" sz="2000" b="1" kern="0" dirty="0">
                <a:latin typeface="Courier New" pitchFamily="49" charset="0"/>
                <a:cs typeface="Courier New" pitchFamily="49" charset="0"/>
              </a:rPr>
              <a:t>(</a:t>
            </a:r>
            <a:r>
              <a:rPr lang="en-US" sz="2000" b="1" kern="0" dirty="0">
                <a:solidFill>
                  <a:srgbClr val="000099"/>
                </a:solidFill>
                <a:latin typeface="Courier New" pitchFamily="49" charset="0"/>
                <a:cs typeface="Courier New" pitchFamily="49" charset="0"/>
              </a:rPr>
              <a:t>var1, var2,…, </a:t>
            </a:r>
            <a:r>
              <a:rPr lang="en-US" sz="2000" b="1" kern="0" dirty="0" err="1">
                <a:solidFill>
                  <a:srgbClr val="000099"/>
                </a:solidFill>
                <a:latin typeface="Courier New" pitchFamily="49" charset="0"/>
                <a:cs typeface="Courier New" pitchFamily="49" charset="0"/>
              </a:rPr>
              <a:t>varN</a:t>
            </a:r>
            <a:r>
              <a:rPr lang="en-US" sz="2000" b="1" kern="0" dirty="0">
                <a:latin typeface="Courier New" pitchFamily="49" charset="0"/>
                <a:cs typeface="Courier New" pitchFamily="49" charset="0"/>
              </a:rPr>
              <a:t>)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 code to be executed inside function;</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a:t>
            </a:r>
          </a:p>
        </p:txBody>
      </p:sp>
      <p:sp>
        <p:nvSpPr>
          <p:cNvPr id="6" name="Rectangle 3"/>
          <p:cNvSpPr txBox="1">
            <a:spLocks noChangeArrowheads="1"/>
          </p:cNvSpPr>
          <p:nvPr/>
        </p:nvSpPr>
        <p:spPr bwMode="auto">
          <a:xfrm>
            <a:off x="817187" y="3983908"/>
            <a:ext cx="7110663" cy="2285241"/>
          </a:xfrm>
          <a:prstGeom prst="rect">
            <a:avLst/>
          </a:prstGeom>
          <a:noFill/>
          <a:ln w="12700">
            <a:noFill/>
            <a:miter lim="800000"/>
            <a:headEnd/>
            <a:tailEnd/>
          </a:ln>
        </p:spPr>
        <p:txBody>
          <a:bodyPr wrap="square" lIns="0" tIns="0" rIns="0" bIns="0">
            <a:spAutoFit/>
          </a:bodyPr>
          <a:lstStyle/>
          <a:p>
            <a:pPr marL="166688" indent="-166688" defTabSz="944563">
              <a:lnSpc>
                <a:spcPct val="90000"/>
              </a:lnSpc>
              <a:spcBef>
                <a:spcPct val="40000"/>
              </a:spcBef>
              <a:buClr>
                <a:schemeClr val="tx2"/>
              </a:buClr>
              <a:defRPr/>
            </a:pPr>
            <a:r>
              <a:rPr lang="en-US" sz="2000" b="1" kern="0" dirty="0">
                <a:solidFill>
                  <a:srgbClr val="000099"/>
                </a:solidFill>
                <a:latin typeface="Courier New" pitchFamily="49" charset="0"/>
                <a:cs typeface="Courier New" pitchFamily="49" charset="0"/>
              </a:rPr>
              <a:t>function</a:t>
            </a:r>
            <a:r>
              <a:rPr lang="en-US" sz="2000" b="1" kern="0" dirty="0">
                <a:latin typeface="Courier New" pitchFamily="49" charset="0"/>
                <a:cs typeface="Courier New" pitchFamily="49" charset="0"/>
              </a:rPr>
              <a:t> </a:t>
            </a:r>
            <a:r>
              <a:rPr lang="en-US" sz="2000" b="1" i="1" kern="0" dirty="0">
                <a:latin typeface="Courier New" pitchFamily="49" charset="0"/>
                <a:cs typeface="Courier New" pitchFamily="49" charset="0"/>
              </a:rPr>
              <a:t>function_name</a:t>
            </a:r>
            <a:r>
              <a:rPr lang="en-US" sz="2000" b="1" kern="0" dirty="0">
                <a:latin typeface="Courier New" pitchFamily="49" charset="0"/>
                <a:cs typeface="Courier New" pitchFamily="49" charset="0"/>
              </a:rPr>
              <a:t>(</a:t>
            </a:r>
            <a:r>
              <a:rPr lang="en-US" sz="2000" b="1" kern="0" dirty="0">
                <a:solidFill>
                  <a:srgbClr val="000099"/>
                </a:solidFill>
                <a:latin typeface="Courier New" pitchFamily="49" charset="0"/>
                <a:cs typeface="Courier New" pitchFamily="49" charset="0"/>
              </a:rPr>
              <a:t>var1, var2,…, varN</a:t>
            </a:r>
            <a:r>
              <a:rPr lang="en-US" sz="2000" b="1" kern="0" dirty="0">
                <a:latin typeface="Courier New" pitchFamily="49" charset="0"/>
                <a:cs typeface="Courier New" pitchFamily="49" charset="0"/>
              </a:rPr>
              <a:t>)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 code to be executed inside function;</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a:t>
            </a:r>
            <a:r>
              <a:rPr lang="en-US" sz="2000" b="1" kern="0" dirty="0">
                <a:solidFill>
                  <a:srgbClr val="000099"/>
                </a:solidFill>
                <a:latin typeface="Courier New" pitchFamily="49" charset="0"/>
                <a:cs typeface="Courier New" pitchFamily="49" charset="0"/>
              </a:rPr>
              <a:t>function</a:t>
            </a:r>
            <a:r>
              <a:rPr lang="en-US" sz="2000" b="1" kern="0" dirty="0">
                <a:latin typeface="Courier New" pitchFamily="49" charset="0"/>
                <a:cs typeface="Courier New" pitchFamily="49" charset="0"/>
              </a:rPr>
              <a:t> </a:t>
            </a:r>
            <a:r>
              <a:rPr lang="en-US" sz="2000" b="1" i="1" kern="0" dirty="0">
                <a:latin typeface="Courier New" pitchFamily="49" charset="0"/>
                <a:cs typeface="Courier New" pitchFamily="49" charset="0"/>
              </a:rPr>
              <a:t>sub_function_name</a:t>
            </a:r>
            <a:r>
              <a:rPr lang="en-US" sz="2000" b="1" kern="0" dirty="0">
                <a:latin typeface="Courier New" pitchFamily="49" charset="0"/>
                <a:cs typeface="Courier New" pitchFamily="49" charset="0"/>
              </a:rPr>
              <a:t>(</a:t>
            </a:r>
            <a:r>
              <a:rPr lang="en-US" sz="2000" b="1" kern="0" dirty="0">
                <a:solidFill>
                  <a:srgbClr val="000099"/>
                </a:solidFill>
                <a:latin typeface="Courier New" pitchFamily="49" charset="0"/>
                <a:cs typeface="Courier New" pitchFamily="49" charset="0"/>
              </a:rPr>
              <a:t>…</a:t>
            </a:r>
            <a:r>
              <a:rPr lang="en-US" sz="2000" b="1" kern="0" dirty="0">
                <a:latin typeface="Courier New" pitchFamily="49" charset="0"/>
                <a:cs typeface="Courier New" pitchFamily="49" charset="0"/>
              </a:rPr>
              <a:t>)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 code to be executed inside function;</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a:t>
            </a:r>
          </a:p>
        </p:txBody>
      </p:sp>
    </p:spTree>
    <p:extLst>
      <p:ext uri="{BB962C8B-B14F-4D97-AF65-F5344CB8AC3E}">
        <p14:creationId xmlns:p14="http://schemas.microsoft.com/office/powerpoint/2010/main" val="1234974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Assessment Disciplines &amp; Timetable</a:t>
            </a:r>
          </a:p>
        </p:txBody>
      </p:sp>
      <p:sp>
        <p:nvSpPr>
          <p:cNvPr id="3" name="Content Placeholder 2"/>
          <p:cNvSpPr>
            <a:spLocks noGrp="1"/>
          </p:cNvSpPr>
          <p:nvPr>
            <p:ph idx="1"/>
          </p:nvPr>
        </p:nvSpPr>
        <p:spPr/>
        <p:txBody>
          <a:bodyPr>
            <a:normAutofit/>
          </a:bodyPr>
          <a:lstStyle/>
          <a:p>
            <a:r>
              <a:rPr lang="en-US" dirty="0"/>
              <a:t>Assessment Disciplines</a:t>
            </a:r>
          </a:p>
          <a:p>
            <a:pPr lvl="1"/>
            <a:r>
              <a:rPr lang="en-US" dirty="0"/>
              <a:t>Class Participation : Required</a:t>
            </a:r>
          </a:p>
          <a:p>
            <a:pPr lvl="1"/>
            <a:r>
              <a:rPr lang="en-US" dirty="0"/>
              <a:t>Assignment Completion : 100%</a:t>
            </a:r>
          </a:p>
          <a:p>
            <a:pPr lvl="1"/>
            <a:r>
              <a:rPr lang="en-US" dirty="0"/>
              <a:t>Pass Criteria: &gt;=70%</a:t>
            </a:r>
          </a:p>
          <a:p>
            <a:r>
              <a:rPr lang="en-US" dirty="0"/>
              <a:t>Course Timetable</a:t>
            </a:r>
          </a:p>
          <a:p>
            <a:pPr lvl="1"/>
            <a:r>
              <a:rPr lang="en-US" dirty="0"/>
              <a:t>Lecture Duration: 6 hours</a:t>
            </a:r>
          </a:p>
          <a:p>
            <a:pPr lvl="1">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Hoisting</a:t>
            </a:r>
          </a:p>
        </p:txBody>
      </p:sp>
      <p:sp>
        <p:nvSpPr>
          <p:cNvPr id="3" name="Content Placeholder 2"/>
          <p:cNvSpPr>
            <a:spLocks noGrp="1"/>
          </p:cNvSpPr>
          <p:nvPr>
            <p:ph idx="1"/>
          </p:nvPr>
        </p:nvSpPr>
        <p:spPr>
          <a:xfrm>
            <a:off x="571500" y="1390036"/>
            <a:ext cx="10489789" cy="4267729"/>
          </a:xfrm>
        </p:spPr>
        <p:txBody>
          <a:bodyPr>
            <a:noAutofit/>
          </a:bodyPr>
          <a:lstStyle/>
          <a:p>
            <a:pPr>
              <a:defRPr/>
            </a:pPr>
            <a:r>
              <a:rPr lang="en-US" altLang="en-US" dirty="0"/>
              <a:t>A function can be used before it is declared</a:t>
            </a:r>
          </a:p>
          <a:p>
            <a:pPr>
              <a:defRPr/>
            </a:pPr>
            <a:r>
              <a:rPr lang="en-US" altLang="en-US" dirty="0"/>
              <a:t>Hoisting (JS behavior) moves all declarations to the top of current scope.</a:t>
            </a:r>
          </a:p>
        </p:txBody>
      </p:sp>
      <p:pic>
        <p:nvPicPr>
          <p:cNvPr id="5" name="Picture 4">
            <a:extLst>
              <a:ext uri="{FF2B5EF4-FFF2-40B4-BE49-F238E27FC236}">
                <a16:creationId xmlns:a16="http://schemas.microsoft.com/office/drawing/2014/main" id="{8DCD5B42-CFA6-4BB2-BFFD-5D91DA6E9B1B}"/>
              </a:ext>
            </a:extLst>
          </p:cNvPr>
          <p:cNvPicPr>
            <a:picLocks noChangeAspect="1"/>
          </p:cNvPicPr>
          <p:nvPr/>
        </p:nvPicPr>
        <p:blipFill>
          <a:blip r:embed="rId3"/>
          <a:stretch>
            <a:fillRect/>
          </a:stretch>
        </p:blipFill>
        <p:spPr>
          <a:xfrm>
            <a:off x="571500" y="2200053"/>
            <a:ext cx="5635579" cy="4065248"/>
          </a:xfrm>
          <a:prstGeom prst="rect">
            <a:avLst/>
          </a:prstGeom>
        </p:spPr>
      </p:pic>
    </p:spTree>
    <p:extLst>
      <p:ext uri="{BB962C8B-B14F-4D97-AF65-F5344CB8AC3E}">
        <p14:creationId xmlns:p14="http://schemas.microsoft.com/office/powerpoint/2010/main" val="404952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as variable</a:t>
            </a:r>
            <a:endParaRPr lang="en-US" strike="sngStrike" dirty="0"/>
          </a:p>
        </p:txBody>
      </p:sp>
      <p:sp>
        <p:nvSpPr>
          <p:cNvPr id="3" name="Content Placeholder 2"/>
          <p:cNvSpPr>
            <a:spLocks noGrp="1"/>
          </p:cNvSpPr>
          <p:nvPr>
            <p:ph idx="1"/>
          </p:nvPr>
        </p:nvSpPr>
        <p:spPr>
          <a:xfrm>
            <a:off x="571500" y="1714501"/>
            <a:ext cx="11048999" cy="4267729"/>
          </a:xfrm>
        </p:spPr>
        <p:txBody>
          <a:bodyPr/>
          <a:lstStyle/>
          <a:p>
            <a:r>
              <a:rPr lang="en-US" altLang="en-US" dirty="0"/>
              <a:t>When invoked with </a:t>
            </a:r>
            <a:r>
              <a:rPr lang="en-US" altLang="en-US" b="1" kern="0" dirty="0">
                <a:solidFill>
                  <a:srgbClr val="0070C0"/>
                </a:solidFill>
                <a:latin typeface="Courier New" pitchFamily="49" charset="0"/>
                <a:cs typeface="Courier New" pitchFamily="49" charset="0"/>
              </a:rPr>
              <a:t>new</a:t>
            </a:r>
            <a:r>
              <a:rPr lang="en-US" altLang="en-US" dirty="0">
                <a:solidFill>
                  <a:schemeClr val="accent3">
                    <a:lumMod val="75000"/>
                  </a:schemeClr>
                </a:solidFill>
              </a:rPr>
              <a:t> </a:t>
            </a:r>
            <a:r>
              <a:rPr lang="en-US" altLang="en-US" dirty="0"/>
              <a:t>keyword, function returns an object known as </a:t>
            </a:r>
            <a:r>
              <a:rPr lang="en-US" altLang="en-US" b="1" kern="0" dirty="0">
                <a:solidFill>
                  <a:srgbClr val="0070C0"/>
                </a:solidFill>
                <a:latin typeface="Courier New" pitchFamily="49" charset="0"/>
                <a:cs typeface="Courier New" pitchFamily="49" charset="0"/>
              </a:rPr>
              <a:t>this</a:t>
            </a:r>
            <a:r>
              <a:rPr lang="en-US" altLang="en-US" dirty="0"/>
              <a:t>.</a:t>
            </a:r>
          </a:p>
          <a:p>
            <a:r>
              <a:rPr lang="en-US" altLang="en-US" dirty="0"/>
              <a:t>We can modify properties and methods of </a:t>
            </a:r>
            <a:r>
              <a:rPr lang="en-US" altLang="en-US" b="1" kern="0" dirty="0">
                <a:solidFill>
                  <a:srgbClr val="0070C0"/>
                </a:solidFill>
                <a:latin typeface="Courier New" pitchFamily="49" charset="0"/>
                <a:cs typeface="Courier New" pitchFamily="49" charset="0"/>
              </a:rPr>
              <a:t>this</a:t>
            </a:r>
            <a:r>
              <a:rPr lang="en-US" altLang="en-US" dirty="0"/>
              <a:t> before it’s returned.</a:t>
            </a:r>
          </a:p>
          <a:p>
            <a:endParaRPr lang="en-US" dirty="0"/>
          </a:p>
        </p:txBody>
      </p:sp>
      <p:sp>
        <p:nvSpPr>
          <p:cNvPr id="4" name="Rectangle 3"/>
          <p:cNvSpPr txBox="1">
            <a:spLocks noChangeArrowheads="1"/>
          </p:cNvSpPr>
          <p:nvPr/>
        </p:nvSpPr>
        <p:spPr>
          <a:xfrm>
            <a:off x="1905001" y="1447800"/>
            <a:ext cx="8455025" cy="188494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altLang="en-US" sz="2800" dirty="0"/>
          </a:p>
        </p:txBody>
      </p:sp>
      <p:sp>
        <p:nvSpPr>
          <p:cNvPr id="8" name="Rectangle 3"/>
          <p:cNvSpPr txBox="1">
            <a:spLocks noChangeArrowheads="1"/>
          </p:cNvSpPr>
          <p:nvPr/>
        </p:nvSpPr>
        <p:spPr>
          <a:xfrm>
            <a:off x="571499" y="2862655"/>
            <a:ext cx="6882713" cy="2769511"/>
          </a:xfrm>
          <a:prstGeom prst="rect">
            <a:avLst/>
          </a:prstGeom>
          <a:noFill/>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15000"/>
              </a:lnSpc>
              <a:buFont typeface="Arial" panose="020B0604020202020204" pitchFamily="34" charset="0"/>
              <a:buNone/>
            </a:pPr>
            <a:r>
              <a:rPr lang="en-US" altLang="en-US" sz="2000" b="1" kern="0" dirty="0">
                <a:solidFill>
                  <a:srgbClr val="000099"/>
                </a:solidFill>
                <a:latin typeface="Courier New" pitchFamily="49" charset="0"/>
                <a:cs typeface="Courier New" pitchFamily="49" charset="0"/>
              </a:rPr>
              <a:t>var</a:t>
            </a:r>
            <a:r>
              <a:rPr lang="en-US" altLang="en-US" sz="2000" b="1" dirty="0">
                <a:latin typeface="Courier New" panose="02070309020205020404" pitchFamily="49" charset="0"/>
                <a:ea typeface="ＭＳ Ｐゴシック" panose="020B0600070205080204" pitchFamily="34" charset="-128"/>
              </a:rPr>
              <a:t> Person = </a:t>
            </a:r>
            <a:r>
              <a:rPr lang="en-US" altLang="en-US" sz="2000" b="1" kern="0" dirty="0">
                <a:solidFill>
                  <a:srgbClr val="000099"/>
                </a:solidFill>
                <a:latin typeface="Courier New" pitchFamily="49" charset="0"/>
                <a:cs typeface="Courier New" pitchFamily="49" charset="0"/>
              </a:rPr>
              <a:t>function</a:t>
            </a:r>
            <a:r>
              <a:rPr lang="en-US" altLang="en-US" sz="2000" b="1" dirty="0">
                <a:latin typeface="Courier New" panose="02070309020205020404" pitchFamily="49" charset="0"/>
                <a:ea typeface="ＭＳ Ｐゴシック" panose="020B0600070205080204" pitchFamily="34" charset="-128"/>
              </a:rPr>
              <a:t>(name) {</a:t>
            </a:r>
          </a:p>
          <a:p>
            <a:pPr>
              <a:lnSpc>
                <a:spcPct val="115000"/>
              </a:lnSpc>
              <a:buFont typeface="Arial" panose="020B0604020202020204" pitchFamily="34" charset="0"/>
              <a:buNone/>
            </a:pPr>
            <a:r>
              <a:rPr lang="en-US" altLang="en-US" sz="2000" b="1" dirty="0">
                <a:latin typeface="Courier New" panose="02070309020205020404" pitchFamily="49" charset="0"/>
                <a:ea typeface="ＭＳ Ｐゴシック" panose="020B0600070205080204" pitchFamily="34" charset="-128"/>
              </a:rPr>
              <a:t>  </a:t>
            </a:r>
            <a:r>
              <a:rPr lang="en-US" altLang="en-US" sz="2000" b="1" kern="0" dirty="0">
                <a:solidFill>
                  <a:srgbClr val="000099"/>
                </a:solidFill>
                <a:latin typeface="Courier New" pitchFamily="49" charset="0"/>
                <a:cs typeface="Courier New" pitchFamily="49" charset="0"/>
              </a:rPr>
              <a:t>this</a:t>
            </a:r>
            <a:r>
              <a:rPr lang="en-US" altLang="en-US" sz="2000" b="1" dirty="0">
                <a:latin typeface="Courier New" panose="02070309020205020404" pitchFamily="49" charset="0"/>
                <a:ea typeface="ＭＳ Ｐゴシック" panose="020B0600070205080204" pitchFamily="34" charset="-128"/>
              </a:rPr>
              <a:t>.name = name;</a:t>
            </a:r>
          </a:p>
          <a:p>
            <a:pPr>
              <a:lnSpc>
                <a:spcPct val="115000"/>
              </a:lnSpc>
              <a:buFont typeface="Arial" panose="020B0604020202020204" pitchFamily="34" charset="0"/>
              <a:buNone/>
            </a:pPr>
            <a:r>
              <a:rPr lang="en-US" altLang="en-US" sz="2000" b="1" dirty="0">
                <a:latin typeface="Courier New" panose="02070309020205020404" pitchFamily="49" charset="0"/>
                <a:ea typeface="ＭＳ Ｐゴシック" panose="020B0600070205080204" pitchFamily="34" charset="-128"/>
              </a:rPr>
              <a:t>  </a:t>
            </a:r>
            <a:r>
              <a:rPr lang="en-US" altLang="en-US" sz="2000" b="1" kern="0" dirty="0" err="1">
                <a:solidFill>
                  <a:srgbClr val="000099"/>
                </a:solidFill>
                <a:latin typeface="Courier New" pitchFamily="49" charset="0"/>
                <a:cs typeface="Courier New" pitchFamily="49" charset="0"/>
              </a:rPr>
              <a:t>this.</a:t>
            </a:r>
            <a:r>
              <a:rPr lang="en-US" altLang="en-US" sz="2000" b="1" kern="0" dirty="0" err="1">
                <a:latin typeface="Courier New" pitchFamily="49" charset="0"/>
                <a:cs typeface="Courier New" pitchFamily="49" charset="0"/>
              </a:rPr>
              <a:t>say</a:t>
            </a:r>
            <a:r>
              <a:rPr lang="en-US" altLang="en-US" sz="2000" b="1" kern="0" dirty="0">
                <a:solidFill>
                  <a:srgbClr val="000099"/>
                </a:solidFill>
                <a:latin typeface="Courier New" pitchFamily="49" charset="0"/>
                <a:cs typeface="Courier New" pitchFamily="49" charset="0"/>
              </a:rPr>
              <a:t> </a:t>
            </a:r>
            <a:r>
              <a:rPr lang="en-US" altLang="en-US" sz="2000" b="1" dirty="0">
                <a:latin typeface="Courier New" panose="02070309020205020404" pitchFamily="49" charset="0"/>
                <a:ea typeface="ＭＳ Ｐゴシック" panose="020B0600070205080204" pitchFamily="34" charset="-128"/>
              </a:rPr>
              <a:t>= function() {</a:t>
            </a:r>
          </a:p>
          <a:p>
            <a:pPr>
              <a:lnSpc>
                <a:spcPct val="115000"/>
              </a:lnSpc>
              <a:buFont typeface="Arial" panose="020B0604020202020204" pitchFamily="34" charset="0"/>
              <a:buNone/>
            </a:pPr>
            <a:r>
              <a:rPr lang="en-US" altLang="en-US" sz="2000" b="1" dirty="0">
                <a:latin typeface="Courier New" panose="02070309020205020404" pitchFamily="49" charset="0"/>
                <a:ea typeface="ＭＳ Ｐゴシック" panose="020B0600070205080204" pitchFamily="34" charset="-128"/>
              </a:rPr>
              <a:t>    return </a:t>
            </a:r>
            <a:r>
              <a:rPr lang="en-US" altLang="en-US" sz="2000" b="1" dirty="0">
                <a:solidFill>
                  <a:srgbClr val="DC422A"/>
                </a:solidFill>
                <a:latin typeface="Courier New" panose="02070309020205020404" pitchFamily="49" charset="0"/>
                <a:ea typeface="ＭＳ Ｐゴシック" panose="020B0600070205080204" pitchFamily="34" charset="-128"/>
              </a:rPr>
              <a:t>"Je </a:t>
            </a:r>
            <a:r>
              <a:rPr lang="en-US" altLang="en-US" sz="2000" b="1" dirty="0" err="1">
                <a:solidFill>
                  <a:srgbClr val="DC422A"/>
                </a:solidFill>
                <a:latin typeface="Courier New" panose="02070309020205020404" pitchFamily="49" charset="0"/>
                <a:ea typeface="ＭＳ Ｐゴシック" panose="020B0600070205080204" pitchFamily="34" charset="-128"/>
              </a:rPr>
              <a:t>m'appelle</a:t>
            </a:r>
            <a:r>
              <a:rPr lang="en-US" altLang="en-US" sz="2000" b="1" dirty="0">
                <a:solidFill>
                  <a:srgbClr val="DC422A"/>
                </a:solidFill>
                <a:latin typeface="Courier New" panose="02070309020205020404" pitchFamily="49" charset="0"/>
                <a:ea typeface="ＭＳ Ｐゴシック" panose="020B0600070205080204" pitchFamily="34" charset="-128"/>
              </a:rPr>
              <a:t> "</a:t>
            </a:r>
            <a:r>
              <a:rPr lang="en-US" altLang="en-US" sz="2000" b="1" dirty="0">
                <a:latin typeface="Courier New" panose="02070309020205020404" pitchFamily="49" charset="0"/>
                <a:ea typeface="ＭＳ Ｐゴシック" panose="020B0600070205080204" pitchFamily="34" charset="-128"/>
              </a:rPr>
              <a:t> + </a:t>
            </a:r>
            <a:r>
              <a:rPr lang="en-US" altLang="en-US" sz="2000" b="1" kern="0" dirty="0">
                <a:solidFill>
                  <a:srgbClr val="000099"/>
                </a:solidFill>
                <a:latin typeface="Courier New" pitchFamily="49" charset="0"/>
                <a:cs typeface="Courier New" pitchFamily="49" charset="0"/>
              </a:rPr>
              <a:t>this</a:t>
            </a:r>
            <a:r>
              <a:rPr lang="en-US" altLang="en-US" sz="2000" b="1" dirty="0">
                <a:latin typeface="Courier New" panose="02070309020205020404" pitchFamily="49" charset="0"/>
                <a:ea typeface="ＭＳ Ｐゴシック" panose="020B0600070205080204" pitchFamily="34" charset="-128"/>
              </a:rPr>
              <a:t>.name;</a:t>
            </a:r>
          </a:p>
          <a:p>
            <a:pPr>
              <a:lnSpc>
                <a:spcPct val="115000"/>
              </a:lnSpc>
              <a:buFont typeface="Arial" panose="020B0604020202020204" pitchFamily="34" charset="0"/>
              <a:buNone/>
            </a:pPr>
            <a:r>
              <a:rPr lang="en-US" altLang="en-US" sz="2000" b="1" dirty="0">
                <a:latin typeface="Courier New" panose="02070309020205020404" pitchFamily="49" charset="0"/>
                <a:ea typeface="ＭＳ Ｐゴシック" panose="020B0600070205080204" pitchFamily="34" charset="-128"/>
              </a:rPr>
              <a:t>  };</a:t>
            </a:r>
          </a:p>
          <a:p>
            <a:pPr>
              <a:lnSpc>
                <a:spcPct val="115000"/>
              </a:lnSpc>
              <a:buFont typeface="Arial" panose="020B0604020202020204" pitchFamily="34" charset="0"/>
              <a:buNone/>
            </a:pPr>
            <a:r>
              <a:rPr lang="en-US" altLang="en-US" sz="2000" b="1" dirty="0">
                <a:latin typeface="Courier New" panose="02070309020205020404" pitchFamily="49" charset="0"/>
                <a:ea typeface="ＭＳ Ｐゴシック" panose="020B0600070205080204" pitchFamily="34" charset="-128"/>
              </a:rPr>
              <a:t>};</a:t>
            </a:r>
            <a:endParaRPr lang="en-US" altLang="en-US" sz="1800" b="1" dirty="0">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34250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as variable</a:t>
            </a:r>
          </a:p>
        </p:txBody>
      </p:sp>
      <p:sp>
        <p:nvSpPr>
          <p:cNvPr id="3" name="Content Placeholder 2"/>
          <p:cNvSpPr>
            <a:spLocks noGrp="1"/>
          </p:cNvSpPr>
          <p:nvPr>
            <p:ph idx="1"/>
          </p:nvPr>
        </p:nvSpPr>
        <p:spPr/>
        <p:txBody>
          <a:bodyPr/>
          <a:lstStyle/>
          <a:p>
            <a:r>
              <a:rPr lang="en-US" altLang="en-US" dirty="0"/>
              <a:t>An object created with Constructor.</a:t>
            </a:r>
          </a:p>
          <a:p>
            <a:endParaRPr lang="en-US" dirty="0"/>
          </a:p>
        </p:txBody>
      </p:sp>
      <p:sp>
        <p:nvSpPr>
          <p:cNvPr id="4" name="Rectangle 3"/>
          <p:cNvSpPr txBox="1">
            <a:spLocks noChangeArrowheads="1"/>
          </p:cNvSpPr>
          <p:nvPr/>
        </p:nvSpPr>
        <p:spPr>
          <a:xfrm>
            <a:off x="1905001" y="1447800"/>
            <a:ext cx="8455025" cy="7877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altLang="en-US" sz="2800" dirty="0"/>
          </a:p>
        </p:txBody>
      </p:sp>
      <p:sp>
        <p:nvSpPr>
          <p:cNvPr id="6" name="Rectangle 3"/>
          <p:cNvSpPr txBox="1">
            <a:spLocks noChangeArrowheads="1"/>
          </p:cNvSpPr>
          <p:nvPr/>
        </p:nvSpPr>
        <p:spPr>
          <a:xfrm>
            <a:off x="571501" y="2275488"/>
            <a:ext cx="8156402" cy="1070629"/>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None/>
            </a:pPr>
            <a:r>
              <a:rPr lang="en-US" altLang="en-US" sz="2200" b="1" kern="0" dirty="0" err="1">
                <a:solidFill>
                  <a:srgbClr val="000099"/>
                </a:solidFill>
                <a:latin typeface="Courier New" pitchFamily="49" charset="0"/>
                <a:cs typeface="Courier New" pitchFamily="49" charset="0"/>
              </a:rPr>
              <a:t>var</a:t>
            </a:r>
            <a:r>
              <a:rPr lang="en-US" altLang="en-US" sz="2200" b="1" dirty="0">
                <a:latin typeface="Courier New" panose="02070309020205020404" pitchFamily="49" charset="0"/>
                <a:ea typeface="ＭＳ Ｐゴシック" panose="020B0600070205080204" pitchFamily="34" charset="-128"/>
              </a:rPr>
              <a:t> </a:t>
            </a:r>
            <a:r>
              <a:rPr lang="en-US" altLang="en-US" sz="2200" b="1" dirty="0" err="1">
                <a:latin typeface="Courier New" panose="02070309020205020404" pitchFamily="49" charset="0"/>
                <a:ea typeface="ＭＳ Ｐゴシック" panose="020B0600070205080204" pitchFamily="34" charset="-128"/>
              </a:rPr>
              <a:t>julien</a:t>
            </a:r>
            <a:r>
              <a:rPr lang="en-US" altLang="en-US" sz="2200" b="1" dirty="0">
                <a:latin typeface="Courier New" panose="02070309020205020404" pitchFamily="49" charset="0"/>
                <a:ea typeface="ＭＳ Ｐゴシック" panose="020B0600070205080204" pitchFamily="34" charset="-128"/>
              </a:rPr>
              <a:t> = </a:t>
            </a:r>
            <a:r>
              <a:rPr lang="en-US" altLang="en-US" sz="2200" b="1" kern="0" dirty="0">
                <a:solidFill>
                  <a:srgbClr val="000099"/>
                </a:solidFill>
                <a:latin typeface="Courier New" pitchFamily="49" charset="0"/>
                <a:cs typeface="Courier New" pitchFamily="49" charset="0"/>
              </a:rPr>
              <a:t>new</a:t>
            </a:r>
            <a:r>
              <a:rPr lang="en-US" altLang="en-US" sz="2200" b="1" dirty="0">
                <a:latin typeface="Courier New" panose="02070309020205020404" pitchFamily="49" charset="0"/>
                <a:ea typeface="ＭＳ Ｐゴシック" panose="020B0600070205080204" pitchFamily="34" charset="-128"/>
              </a:rPr>
              <a:t> Person(</a:t>
            </a:r>
            <a:r>
              <a:rPr lang="en-US" altLang="en-US" sz="2200" b="1" dirty="0">
                <a:solidFill>
                  <a:srgbClr val="DC422A"/>
                </a:solidFill>
                <a:latin typeface="Courier New" panose="02070309020205020404" pitchFamily="49" charset="0"/>
                <a:ea typeface="ＭＳ Ｐゴシック" panose="020B0600070205080204" pitchFamily="34" charset="-128"/>
              </a:rPr>
              <a:t>"Julien"</a:t>
            </a:r>
            <a:r>
              <a:rPr lang="en-US" altLang="en-US" sz="2200" b="1" dirty="0">
                <a:latin typeface="Courier New" panose="02070309020205020404" pitchFamily="49" charset="0"/>
                <a:ea typeface="ＭＳ Ｐゴシック" panose="020B0600070205080204" pitchFamily="34" charset="-128"/>
              </a:rPr>
              <a:t>);</a:t>
            </a:r>
          </a:p>
          <a:p>
            <a:pPr>
              <a:buFont typeface="Arial" panose="020B0604020202020204" pitchFamily="34" charset="0"/>
              <a:buNone/>
            </a:pPr>
            <a:r>
              <a:rPr lang="en-US" altLang="en-US" sz="2200" b="1" dirty="0" err="1">
                <a:latin typeface="Courier New" panose="02070309020205020404" pitchFamily="49" charset="0"/>
                <a:ea typeface="ＭＳ Ｐゴシック" panose="020B0600070205080204" pitchFamily="34" charset="-128"/>
              </a:rPr>
              <a:t>julien.say</a:t>
            </a:r>
            <a:r>
              <a:rPr lang="en-US" altLang="en-US" sz="2200" b="1" dirty="0">
                <a:latin typeface="Courier New" panose="02070309020205020404" pitchFamily="49" charset="0"/>
                <a:ea typeface="ＭＳ Ｐゴシック" panose="020B0600070205080204" pitchFamily="34" charset="-128"/>
              </a:rPr>
              <a:t>();</a:t>
            </a:r>
          </a:p>
          <a:p>
            <a:pPr>
              <a:buFont typeface="Arial" panose="020B0604020202020204" pitchFamily="34" charset="0"/>
              <a:buNone/>
            </a:pPr>
            <a:r>
              <a:rPr lang="en-US" altLang="en-US" sz="2200" b="1" dirty="0">
                <a:solidFill>
                  <a:srgbClr val="DC422A"/>
                </a:solidFill>
                <a:latin typeface="Courier New" panose="02070309020205020404" pitchFamily="49" charset="0"/>
                <a:ea typeface="ＭＳ Ｐゴシック" panose="020B0600070205080204" pitchFamily="34" charset="-128"/>
                <a:sym typeface="Wingdings" pitchFamily="2" charset="2"/>
              </a:rPr>
              <a:t> </a:t>
            </a:r>
            <a:r>
              <a:rPr lang="en-US" altLang="en-US" sz="2200" b="1" dirty="0">
                <a:solidFill>
                  <a:srgbClr val="DC422A"/>
                </a:solidFill>
                <a:latin typeface="Courier New" panose="02070309020205020404" pitchFamily="49" charset="0"/>
                <a:ea typeface="ＭＳ Ｐゴシック" panose="020B0600070205080204" pitchFamily="34" charset="-128"/>
              </a:rPr>
              <a:t>"</a:t>
            </a:r>
            <a:r>
              <a:rPr lang="en-US" altLang="en-US" sz="2200" b="1" dirty="0" err="1">
                <a:solidFill>
                  <a:srgbClr val="DC422A"/>
                </a:solidFill>
                <a:latin typeface="Courier New" panose="02070309020205020404" pitchFamily="49" charset="0"/>
                <a:ea typeface="ＭＳ Ｐゴシック" panose="020B0600070205080204" pitchFamily="34" charset="-128"/>
              </a:rPr>
              <a:t>Je</a:t>
            </a:r>
            <a:r>
              <a:rPr lang="en-US" altLang="en-US" sz="2200" b="1" dirty="0">
                <a:solidFill>
                  <a:srgbClr val="DC422A"/>
                </a:solidFill>
                <a:latin typeface="Courier New" panose="02070309020205020404" pitchFamily="49" charset="0"/>
                <a:ea typeface="ＭＳ Ｐゴシック" panose="020B0600070205080204" pitchFamily="34" charset="-128"/>
              </a:rPr>
              <a:t> </a:t>
            </a:r>
            <a:r>
              <a:rPr lang="en-US" altLang="en-US" sz="2200" b="1" dirty="0" err="1">
                <a:solidFill>
                  <a:srgbClr val="DC422A"/>
                </a:solidFill>
                <a:latin typeface="Courier New" panose="02070309020205020404" pitchFamily="49" charset="0"/>
                <a:ea typeface="ＭＳ Ｐゴシック" panose="020B0600070205080204" pitchFamily="34" charset="-128"/>
              </a:rPr>
              <a:t>m'appelle</a:t>
            </a:r>
            <a:r>
              <a:rPr lang="en-US" altLang="en-US" sz="2200" b="1" dirty="0">
                <a:solidFill>
                  <a:srgbClr val="DC422A"/>
                </a:solidFill>
                <a:latin typeface="Courier New" panose="02070309020205020404" pitchFamily="49" charset="0"/>
                <a:ea typeface="ＭＳ Ｐゴシック" panose="020B0600070205080204" pitchFamily="34" charset="-128"/>
              </a:rPr>
              <a:t> Julien"</a:t>
            </a:r>
          </a:p>
          <a:p>
            <a:pPr>
              <a:buFont typeface="Arial" panose="020B0604020202020204" pitchFamily="34" charset="0"/>
              <a:buNone/>
            </a:pPr>
            <a:endParaRPr lang="en-US" altLang="en-US" dirty="0">
              <a:solidFill>
                <a:srgbClr val="DC422A"/>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21460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a:t>
            </a:r>
          </a:p>
        </p:txBody>
      </p:sp>
      <p:graphicFrame>
        <p:nvGraphicFramePr>
          <p:cNvPr id="6" name="Group 34"/>
          <p:cNvGraphicFramePr>
            <a:graphicFrameLocks noGrp="1"/>
          </p:cNvGraphicFramePr>
          <p:nvPr>
            <p:ph idx="1"/>
            <p:extLst>
              <p:ext uri="{D42A27DB-BD31-4B8C-83A1-F6EECF244321}">
                <p14:modId xmlns:p14="http://schemas.microsoft.com/office/powerpoint/2010/main" val="4055609574"/>
              </p:ext>
            </p:extLst>
          </p:nvPr>
        </p:nvGraphicFramePr>
        <p:xfrm>
          <a:off x="1201737" y="1182328"/>
          <a:ext cx="9788526" cy="4962742"/>
        </p:xfrm>
        <a:graphic>
          <a:graphicData uri="http://schemas.openxmlformats.org/drawingml/2006/table">
            <a:tbl>
              <a:tblPr/>
              <a:tblGrid>
                <a:gridCol w="4423197">
                  <a:extLst>
                    <a:ext uri="{9D8B030D-6E8A-4147-A177-3AD203B41FA5}">
                      <a16:colId xmlns:a16="http://schemas.microsoft.com/office/drawing/2014/main" val="20000"/>
                    </a:ext>
                  </a:extLst>
                </a:gridCol>
                <a:gridCol w="5365329">
                  <a:extLst>
                    <a:ext uri="{9D8B030D-6E8A-4147-A177-3AD203B41FA5}">
                      <a16:colId xmlns:a16="http://schemas.microsoft.com/office/drawing/2014/main" val="20001"/>
                    </a:ext>
                  </a:extLst>
                </a:gridCol>
              </a:tblGrid>
              <a:tr h="596985">
                <a:tc>
                  <a:txBody>
                    <a:bodyPr/>
                    <a:lstStyle>
                      <a:lvl1pPr marL="53975">
                        <a:lnSpc>
                          <a:spcPct val="125000"/>
                        </a:lnSpc>
                        <a:spcBef>
                          <a:spcPct val="50000"/>
                        </a:spcBef>
                        <a:buClr>
                          <a:srgbClr val="2B6F31"/>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1pPr>
                      <a:lvl2pPr marL="461963">
                        <a:lnSpc>
                          <a:spcPct val="125000"/>
                        </a:lnSpc>
                        <a:spcBef>
                          <a:spcPct val="25000"/>
                        </a:spcBef>
                        <a:buClr>
                          <a:srgbClr val="F16E22"/>
                        </a:buClr>
                        <a:buSzPct val="130000"/>
                        <a:buFont typeface="Arial" panose="020B0604020202020204" pitchFamily="34" charset="0"/>
                        <a:defRPr sz="2400" b="1">
                          <a:solidFill>
                            <a:schemeClr val="tx1"/>
                          </a:solidFill>
                          <a:latin typeface="Verdana" panose="020B0604030504040204" pitchFamily="34" charset="0"/>
                          <a:ea typeface="ＭＳ Ｐゴシック" panose="020B0600070205080204" pitchFamily="34" charset="-128"/>
                        </a:defRPr>
                      </a:lvl2pPr>
                      <a:lvl3pPr marL="862013">
                        <a:lnSpc>
                          <a:spcPct val="125000"/>
                        </a:lnSpc>
                        <a:spcBef>
                          <a:spcPct val="10000"/>
                        </a:spcBef>
                        <a:buClr>
                          <a:srgbClr val="285A2E"/>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3pPr>
                      <a:lvl4pPr marL="1204913">
                        <a:lnSpc>
                          <a:spcPct val="125000"/>
                        </a:lnSpc>
                        <a:spcBef>
                          <a:spcPct val="10000"/>
                        </a:spcBef>
                        <a:buClr>
                          <a:schemeClr val="tx1"/>
                        </a:buClr>
                        <a:buFont typeface="Times" panose="02020603050405020304" pitchFamily="18" charset="0"/>
                        <a:defRPr b="1">
                          <a:solidFill>
                            <a:schemeClr val="tx1"/>
                          </a:solidFill>
                          <a:latin typeface="Verdana" panose="020B0604030504040204" pitchFamily="34" charset="0"/>
                          <a:ea typeface="ＭＳ Ｐゴシック" panose="020B0600070205080204" pitchFamily="34" charset="-128"/>
                        </a:defRPr>
                      </a:lvl4pPr>
                      <a:lvl5pPr marL="1547813">
                        <a:lnSpc>
                          <a:spcPct val="125000"/>
                        </a:lnSpc>
                        <a:spcBef>
                          <a:spcPct val="10000"/>
                        </a:spcBef>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5pPr>
                      <a:lvl6pPr marL="20050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6pPr>
                      <a:lvl7pPr marL="24622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7pPr>
                      <a:lvl8pPr marL="29194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8pPr>
                      <a:lvl9pPr marL="33766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9pPr>
                    </a:lstStyle>
                    <a:p>
                      <a:pPr marL="53975" marR="0" lvl="0" indent="0" algn="ctr"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400" b="0" i="0" u="none" strike="noStrike" cap="none" normalizeH="0" baseline="0" dirty="0">
                          <a:ln>
                            <a:noFill/>
                          </a:ln>
                          <a:solidFill>
                            <a:srgbClr val="2B6F31"/>
                          </a:solidFill>
                          <a:effectLst/>
                          <a:latin typeface="+mn-lt"/>
                          <a:ea typeface="ＭＳ Ｐゴシック" panose="020B0600070205080204" pitchFamily="34" charset="-128"/>
                        </a:rPr>
                        <a:t>Use this</a:t>
                      </a:r>
                    </a:p>
                  </a:txBody>
                  <a:tcPr marL="50935" marR="509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53975">
                        <a:lnSpc>
                          <a:spcPct val="125000"/>
                        </a:lnSpc>
                        <a:spcBef>
                          <a:spcPct val="50000"/>
                        </a:spcBef>
                        <a:buClr>
                          <a:srgbClr val="2B6F31"/>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1pPr>
                      <a:lvl2pPr marL="461963">
                        <a:lnSpc>
                          <a:spcPct val="125000"/>
                        </a:lnSpc>
                        <a:spcBef>
                          <a:spcPct val="25000"/>
                        </a:spcBef>
                        <a:buClr>
                          <a:srgbClr val="F16E22"/>
                        </a:buClr>
                        <a:buSzPct val="130000"/>
                        <a:buFont typeface="Arial" panose="020B0604020202020204" pitchFamily="34" charset="0"/>
                        <a:defRPr sz="2400" b="1">
                          <a:solidFill>
                            <a:schemeClr val="tx1"/>
                          </a:solidFill>
                          <a:latin typeface="Verdana" panose="020B0604030504040204" pitchFamily="34" charset="0"/>
                          <a:ea typeface="ＭＳ Ｐゴシック" panose="020B0600070205080204" pitchFamily="34" charset="-128"/>
                        </a:defRPr>
                      </a:lvl2pPr>
                      <a:lvl3pPr marL="862013">
                        <a:lnSpc>
                          <a:spcPct val="125000"/>
                        </a:lnSpc>
                        <a:spcBef>
                          <a:spcPct val="10000"/>
                        </a:spcBef>
                        <a:buClr>
                          <a:srgbClr val="285A2E"/>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3pPr>
                      <a:lvl4pPr marL="1204913">
                        <a:lnSpc>
                          <a:spcPct val="125000"/>
                        </a:lnSpc>
                        <a:spcBef>
                          <a:spcPct val="10000"/>
                        </a:spcBef>
                        <a:buClr>
                          <a:schemeClr val="tx1"/>
                        </a:buClr>
                        <a:buFont typeface="Times" panose="02020603050405020304" pitchFamily="18" charset="0"/>
                        <a:defRPr b="1">
                          <a:solidFill>
                            <a:schemeClr val="tx1"/>
                          </a:solidFill>
                          <a:latin typeface="Verdana" panose="020B0604030504040204" pitchFamily="34" charset="0"/>
                          <a:ea typeface="ＭＳ Ｐゴシック" panose="020B0600070205080204" pitchFamily="34" charset="-128"/>
                        </a:defRPr>
                      </a:lvl4pPr>
                      <a:lvl5pPr marL="1547813">
                        <a:lnSpc>
                          <a:spcPct val="125000"/>
                        </a:lnSpc>
                        <a:spcBef>
                          <a:spcPct val="10000"/>
                        </a:spcBef>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5pPr>
                      <a:lvl6pPr marL="20050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6pPr>
                      <a:lvl7pPr marL="24622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7pPr>
                      <a:lvl8pPr marL="29194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8pPr>
                      <a:lvl9pPr marL="33766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9pPr>
                    </a:lstStyle>
                    <a:p>
                      <a:pPr marL="53975" marR="0" lvl="0" indent="0" algn="ctr"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400" b="0" i="0" u="none" strike="noStrike" cap="none" normalizeH="0" baseline="0" dirty="0">
                          <a:ln>
                            <a:noFill/>
                          </a:ln>
                          <a:solidFill>
                            <a:srgbClr val="DC422A"/>
                          </a:solidFill>
                          <a:effectLst/>
                          <a:latin typeface="+mn-lt"/>
                          <a:ea typeface="ＭＳ Ｐゴシック" panose="020B0600070205080204" pitchFamily="34" charset="-128"/>
                        </a:rPr>
                        <a:t>Not that</a:t>
                      </a:r>
                    </a:p>
                  </a:txBody>
                  <a:tcPr marL="50935" marR="509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650146">
                <a:tc>
                  <a:txBody>
                    <a:bodyPr/>
                    <a:lstStyle>
                      <a:lvl1pPr marL="53975">
                        <a:lnSpc>
                          <a:spcPct val="125000"/>
                        </a:lnSpc>
                        <a:spcBef>
                          <a:spcPct val="50000"/>
                        </a:spcBef>
                        <a:buClr>
                          <a:srgbClr val="2B6F31"/>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1pPr>
                      <a:lvl2pPr marL="461963">
                        <a:lnSpc>
                          <a:spcPct val="125000"/>
                        </a:lnSpc>
                        <a:spcBef>
                          <a:spcPct val="25000"/>
                        </a:spcBef>
                        <a:buClr>
                          <a:srgbClr val="F16E22"/>
                        </a:buClr>
                        <a:buSzPct val="130000"/>
                        <a:buFont typeface="Arial" panose="020B0604020202020204" pitchFamily="34" charset="0"/>
                        <a:defRPr sz="2400" b="1">
                          <a:solidFill>
                            <a:schemeClr val="tx1"/>
                          </a:solidFill>
                          <a:latin typeface="Verdana" panose="020B0604030504040204" pitchFamily="34" charset="0"/>
                          <a:ea typeface="ＭＳ Ｐゴシック" panose="020B0600070205080204" pitchFamily="34" charset="-128"/>
                        </a:defRPr>
                      </a:lvl2pPr>
                      <a:lvl3pPr marL="862013">
                        <a:lnSpc>
                          <a:spcPct val="125000"/>
                        </a:lnSpc>
                        <a:spcBef>
                          <a:spcPct val="10000"/>
                        </a:spcBef>
                        <a:buClr>
                          <a:srgbClr val="285A2E"/>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3pPr>
                      <a:lvl4pPr marL="1204913">
                        <a:lnSpc>
                          <a:spcPct val="125000"/>
                        </a:lnSpc>
                        <a:spcBef>
                          <a:spcPct val="10000"/>
                        </a:spcBef>
                        <a:buClr>
                          <a:schemeClr val="tx1"/>
                        </a:buClr>
                        <a:buFont typeface="Times" panose="02020603050405020304" pitchFamily="18" charset="0"/>
                        <a:defRPr b="1">
                          <a:solidFill>
                            <a:schemeClr val="tx1"/>
                          </a:solidFill>
                          <a:latin typeface="Verdana" panose="020B0604030504040204" pitchFamily="34" charset="0"/>
                          <a:ea typeface="ＭＳ Ｐゴシック" panose="020B0600070205080204" pitchFamily="34" charset="-128"/>
                        </a:defRPr>
                      </a:lvl4pPr>
                      <a:lvl5pPr marL="1547813">
                        <a:lnSpc>
                          <a:spcPct val="125000"/>
                        </a:lnSpc>
                        <a:spcBef>
                          <a:spcPct val="10000"/>
                        </a:spcBef>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5pPr>
                      <a:lvl6pPr marL="20050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6pPr>
                      <a:lvl7pPr marL="24622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7pPr>
                      <a:lvl8pPr marL="29194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8pPr>
                      <a:lvl9pPr marL="33766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9pPr>
                    </a:lstStyle>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400" b="0" i="0" u="none" strike="noStrike" cap="none" normalizeH="0" baseline="0" dirty="0">
                          <a:ln>
                            <a:noFill/>
                          </a:ln>
                          <a:solidFill>
                            <a:schemeClr val="tx1"/>
                          </a:solidFill>
                          <a:effectLst/>
                          <a:latin typeface="+mn-lt"/>
                          <a:ea typeface="ＭＳ Ｐゴシック" panose="020B0600070205080204" pitchFamily="34" charset="-128"/>
                        </a:rPr>
                        <a:t>var o = {};</a:t>
                      </a:r>
                    </a:p>
                  </a:txBody>
                  <a:tcPr marL="50935" marR="509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53975">
                        <a:lnSpc>
                          <a:spcPct val="125000"/>
                        </a:lnSpc>
                        <a:spcBef>
                          <a:spcPct val="50000"/>
                        </a:spcBef>
                        <a:buClr>
                          <a:srgbClr val="2B6F31"/>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1pPr>
                      <a:lvl2pPr marL="461963">
                        <a:lnSpc>
                          <a:spcPct val="125000"/>
                        </a:lnSpc>
                        <a:spcBef>
                          <a:spcPct val="25000"/>
                        </a:spcBef>
                        <a:buClr>
                          <a:srgbClr val="F16E22"/>
                        </a:buClr>
                        <a:buSzPct val="130000"/>
                        <a:buFont typeface="Arial" panose="020B0604020202020204" pitchFamily="34" charset="0"/>
                        <a:defRPr sz="2400" b="1">
                          <a:solidFill>
                            <a:schemeClr val="tx1"/>
                          </a:solidFill>
                          <a:latin typeface="Verdana" panose="020B0604030504040204" pitchFamily="34" charset="0"/>
                          <a:ea typeface="ＭＳ Ｐゴシック" panose="020B0600070205080204" pitchFamily="34" charset="-128"/>
                        </a:defRPr>
                      </a:lvl2pPr>
                      <a:lvl3pPr marL="862013">
                        <a:lnSpc>
                          <a:spcPct val="125000"/>
                        </a:lnSpc>
                        <a:spcBef>
                          <a:spcPct val="10000"/>
                        </a:spcBef>
                        <a:buClr>
                          <a:srgbClr val="285A2E"/>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3pPr>
                      <a:lvl4pPr marL="1204913">
                        <a:lnSpc>
                          <a:spcPct val="125000"/>
                        </a:lnSpc>
                        <a:spcBef>
                          <a:spcPct val="10000"/>
                        </a:spcBef>
                        <a:buClr>
                          <a:schemeClr val="tx1"/>
                        </a:buClr>
                        <a:buFont typeface="Times" panose="02020603050405020304" pitchFamily="18" charset="0"/>
                        <a:defRPr b="1">
                          <a:solidFill>
                            <a:schemeClr val="tx1"/>
                          </a:solidFill>
                          <a:latin typeface="Verdana" panose="020B0604030504040204" pitchFamily="34" charset="0"/>
                          <a:ea typeface="ＭＳ Ｐゴシック" panose="020B0600070205080204" pitchFamily="34" charset="-128"/>
                        </a:defRPr>
                      </a:lvl4pPr>
                      <a:lvl5pPr marL="1547813">
                        <a:lnSpc>
                          <a:spcPct val="125000"/>
                        </a:lnSpc>
                        <a:spcBef>
                          <a:spcPct val="10000"/>
                        </a:spcBef>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5pPr>
                      <a:lvl6pPr marL="20050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6pPr>
                      <a:lvl7pPr marL="24622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7pPr>
                      <a:lvl8pPr marL="29194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8pPr>
                      <a:lvl9pPr marL="33766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9pPr>
                    </a:lstStyle>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400" b="0" i="0" u="none" strike="noStrike" cap="none" normalizeH="0" baseline="0" dirty="0">
                          <a:ln>
                            <a:noFill/>
                          </a:ln>
                          <a:solidFill>
                            <a:schemeClr val="tx1"/>
                          </a:solidFill>
                          <a:effectLst/>
                          <a:latin typeface="+mn-lt"/>
                          <a:ea typeface="ＭＳ Ｐゴシック" panose="020B0600070205080204" pitchFamily="34" charset="-128"/>
                        </a:rPr>
                        <a:t>var o = new Object();</a:t>
                      </a:r>
                    </a:p>
                  </a:txBody>
                  <a:tcPr marL="50935" marR="509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684046">
                <a:tc>
                  <a:txBody>
                    <a:bodyPr/>
                    <a:lstStyle>
                      <a:lvl1pPr marL="53975">
                        <a:lnSpc>
                          <a:spcPct val="125000"/>
                        </a:lnSpc>
                        <a:spcBef>
                          <a:spcPct val="50000"/>
                        </a:spcBef>
                        <a:buClr>
                          <a:srgbClr val="2B6F31"/>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1pPr>
                      <a:lvl2pPr marL="461963">
                        <a:lnSpc>
                          <a:spcPct val="125000"/>
                        </a:lnSpc>
                        <a:spcBef>
                          <a:spcPct val="25000"/>
                        </a:spcBef>
                        <a:buClr>
                          <a:srgbClr val="F16E22"/>
                        </a:buClr>
                        <a:buSzPct val="130000"/>
                        <a:buFont typeface="Arial" panose="020B0604020202020204" pitchFamily="34" charset="0"/>
                        <a:defRPr sz="2400" b="1">
                          <a:solidFill>
                            <a:schemeClr val="tx1"/>
                          </a:solidFill>
                          <a:latin typeface="Verdana" panose="020B0604030504040204" pitchFamily="34" charset="0"/>
                          <a:ea typeface="ＭＳ Ｐゴシック" panose="020B0600070205080204" pitchFamily="34" charset="-128"/>
                        </a:defRPr>
                      </a:lvl2pPr>
                      <a:lvl3pPr marL="862013">
                        <a:lnSpc>
                          <a:spcPct val="125000"/>
                        </a:lnSpc>
                        <a:spcBef>
                          <a:spcPct val="10000"/>
                        </a:spcBef>
                        <a:buClr>
                          <a:srgbClr val="285A2E"/>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3pPr>
                      <a:lvl4pPr marL="1204913">
                        <a:lnSpc>
                          <a:spcPct val="125000"/>
                        </a:lnSpc>
                        <a:spcBef>
                          <a:spcPct val="10000"/>
                        </a:spcBef>
                        <a:buClr>
                          <a:schemeClr val="tx1"/>
                        </a:buClr>
                        <a:buFont typeface="Times" panose="02020603050405020304" pitchFamily="18" charset="0"/>
                        <a:defRPr b="1">
                          <a:solidFill>
                            <a:schemeClr val="tx1"/>
                          </a:solidFill>
                          <a:latin typeface="Verdana" panose="020B0604030504040204" pitchFamily="34" charset="0"/>
                          <a:ea typeface="ＭＳ Ｐゴシック" panose="020B0600070205080204" pitchFamily="34" charset="-128"/>
                        </a:defRPr>
                      </a:lvl4pPr>
                      <a:lvl5pPr marL="1547813">
                        <a:lnSpc>
                          <a:spcPct val="125000"/>
                        </a:lnSpc>
                        <a:spcBef>
                          <a:spcPct val="10000"/>
                        </a:spcBef>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5pPr>
                      <a:lvl6pPr marL="20050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6pPr>
                      <a:lvl7pPr marL="24622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7pPr>
                      <a:lvl8pPr marL="29194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8pPr>
                      <a:lvl9pPr marL="33766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9pPr>
                    </a:lstStyle>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400" b="0" i="0" u="none" strike="noStrike" cap="none" normalizeH="0" baseline="0" dirty="0">
                          <a:ln>
                            <a:noFill/>
                          </a:ln>
                          <a:solidFill>
                            <a:schemeClr val="tx1"/>
                          </a:solidFill>
                          <a:effectLst/>
                          <a:latin typeface="+mn-lt"/>
                          <a:ea typeface="ＭＳ Ｐゴシック" panose="020B0600070205080204" pitchFamily="34" charset="-128"/>
                        </a:rPr>
                        <a:t>var a = [];</a:t>
                      </a:r>
                    </a:p>
                  </a:txBody>
                  <a:tcPr marL="50935" marR="509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53975">
                        <a:lnSpc>
                          <a:spcPct val="125000"/>
                        </a:lnSpc>
                        <a:spcBef>
                          <a:spcPct val="50000"/>
                        </a:spcBef>
                        <a:buClr>
                          <a:srgbClr val="2B6F31"/>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1pPr>
                      <a:lvl2pPr marL="461963">
                        <a:lnSpc>
                          <a:spcPct val="125000"/>
                        </a:lnSpc>
                        <a:spcBef>
                          <a:spcPct val="25000"/>
                        </a:spcBef>
                        <a:buClr>
                          <a:srgbClr val="F16E22"/>
                        </a:buClr>
                        <a:buSzPct val="130000"/>
                        <a:buFont typeface="Arial" panose="020B0604020202020204" pitchFamily="34" charset="0"/>
                        <a:defRPr sz="2400" b="1">
                          <a:solidFill>
                            <a:schemeClr val="tx1"/>
                          </a:solidFill>
                          <a:latin typeface="Verdana" panose="020B0604030504040204" pitchFamily="34" charset="0"/>
                          <a:ea typeface="ＭＳ Ｐゴシック" panose="020B0600070205080204" pitchFamily="34" charset="-128"/>
                        </a:defRPr>
                      </a:lvl2pPr>
                      <a:lvl3pPr marL="862013">
                        <a:lnSpc>
                          <a:spcPct val="125000"/>
                        </a:lnSpc>
                        <a:spcBef>
                          <a:spcPct val="10000"/>
                        </a:spcBef>
                        <a:buClr>
                          <a:srgbClr val="285A2E"/>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3pPr>
                      <a:lvl4pPr marL="1204913">
                        <a:lnSpc>
                          <a:spcPct val="125000"/>
                        </a:lnSpc>
                        <a:spcBef>
                          <a:spcPct val="10000"/>
                        </a:spcBef>
                        <a:buClr>
                          <a:schemeClr val="tx1"/>
                        </a:buClr>
                        <a:buFont typeface="Times" panose="02020603050405020304" pitchFamily="18" charset="0"/>
                        <a:defRPr b="1">
                          <a:solidFill>
                            <a:schemeClr val="tx1"/>
                          </a:solidFill>
                          <a:latin typeface="Verdana" panose="020B0604030504040204" pitchFamily="34" charset="0"/>
                          <a:ea typeface="ＭＳ Ｐゴシック" panose="020B0600070205080204" pitchFamily="34" charset="-128"/>
                        </a:defRPr>
                      </a:lvl4pPr>
                      <a:lvl5pPr marL="1547813">
                        <a:lnSpc>
                          <a:spcPct val="125000"/>
                        </a:lnSpc>
                        <a:spcBef>
                          <a:spcPct val="10000"/>
                        </a:spcBef>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5pPr>
                      <a:lvl6pPr marL="20050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6pPr>
                      <a:lvl7pPr marL="24622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7pPr>
                      <a:lvl8pPr marL="29194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8pPr>
                      <a:lvl9pPr marL="33766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9pPr>
                    </a:lstStyle>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400" b="0" i="0" u="none" strike="noStrike" cap="none" normalizeH="0" baseline="0" dirty="0">
                          <a:ln>
                            <a:noFill/>
                          </a:ln>
                          <a:solidFill>
                            <a:schemeClr val="tx1"/>
                          </a:solidFill>
                          <a:effectLst/>
                          <a:latin typeface="+mn-lt"/>
                          <a:ea typeface="ＭＳ Ｐゴシック" panose="020B0600070205080204" pitchFamily="34" charset="-128"/>
                        </a:rPr>
                        <a:t>var a = new Array();</a:t>
                      </a:r>
                    </a:p>
                  </a:txBody>
                  <a:tcPr marL="50935" marR="509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1041614">
                <a:tc>
                  <a:txBody>
                    <a:bodyPr/>
                    <a:lstStyle>
                      <a:lvl1pPr marL="53975">
                        <a:lnSpc>
                          <a:spcPct val="125000"/>
                        </a:lnSpc>
                        <a:spcBef>
                          <a:spcPct val="50000"/>
                        </a:spcBef>
                        <a:buClr>
                          <a:srgbClr val="2B6F31"/>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1pPr>
                      <a:lvl2pPr marL="461963">
                        <a:lnSpc>
                          <a:spcPct val="125000"/>
                        </a:lnSpc>
                        <a:spcBef>
                          <a:spcPct val="25000"/>
                        </a:spcBef>
                        <a:buClr>
                          <a:srgbClr val="F16E22"/>
                        </a:buClr>
                        <a:buSzPct val="130000"/>
                        <a:buFont typeface="Arial" panose="020B0604020202020204" pitchFamily="34" charset="0"/>
                        <a:defRPr sz="2400" b="1">
                          <a:solidFill>
                            <a:schemeClr val="tx1"/>
                          </a:solidFill>
                          <a:latin typeface="Verdana" panose="020B0604030504040204" pitchFamily="34" charset="0"/>
                          <a:ea typeface="ＭＳ Ｐゴシック" panose="020B0600070205080204" pitchFamily="34" charset="-128"/>
                        </a:defRPr>
                      </a:lvl2pPr>
                      <a:lvl3pPr marL="862013">
                        <a:lnSpc>
                          <a:spcPct val="125000"/>
                        </a:lnSpc>
                        <a:spcBef>
                          <a:spcPct val="10000"/>
                        </a:spcBef>
                        <a:buClr>
                          <a:srgbClr val="285A2E"/>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3pPr>
                      <a:lvl4pPr marL="1204913">
                        <a:lnSpc>
                          <a:spcPct val="125000"/>
                        </a:lnSpc>
                        <a:spcBef>
                          <a:spcPct val="10000"/>
                        </a:spcBef>
                        <a:buClr>
                          <a:schemeClr val="tx1"/>
                        </a:buClr>
                        <a:buFont typeface="Times" panose="02020603050405020304" pitchFamily="18" charset="0"/>
                        <a:defRPr b="1">
                          <a:solidFill>
                            <a:schemeClr val="tx1"/>
                          </a:solidFill>
                          <a:latin typeface="Verdana" panose="020B0604030504040204" pitchFamily="34" charset="0"/>
                          <a:ea typeface="ＭＳ Ｐゴシック" panose="020B0600070205080204" pitchFamily="34" charset="-128"/>
                        </a:defRPr>
                      </a:lvl4pPr>
                      <a:lvl5pPr marL="1547813">
                        <a:lnSpc>
                          <a:spcPct val="125000"/>
                        </a:lnSpc>
                        <a:spcBef>
                          <a:spcPct val="10000"/>
                        </a:spcBef>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5pPr>
                      <a:lvl6pPr marL="20050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6pPr>
                      <a:lvl7pPr marL="24622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7pPr>
                      <a:lvl8pPr marL="29194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8pPr>
                      <a:lvl9pPr marL="33766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9pPr>
                    </a:lstStyle>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400" b="0" i="0" u="none" strike="noStrike" cap="none" normalizeH="0" baseline="0" dirty="0">
                          <a:ln>
                            <a:noFill/>
                          </a:ln>
                          <a:solidFill>
                            <a:schemeClr val="tx1"/>
                          </a:solidFill>
                          <a:effectLst/>
                          <a:latin typeface="+mn-lt"/>
                          <a:ea typeface="ＭＳ Ｐゴシック" panose="020B0600070205080204" pitchFamily="34" charset="-128"/>
                        </a:rPr>
                        <a:t>var re = /[a-z]/</a:t>
                      </a:r>
                      <a:r>
                        <a:rPr kumimoji="0" lang="en-US" altLang="en-US" sz="2400" b="0" i="0" u="none" strike="noStrike" cap="none" normalizeH="0" baseline="0" dirty="0" err="1">
                          <a:ln>
                            <a:noFill/>
                          </a:ln>
                          <a:solidFill>
                            <a:schemeClr val="tx1"/>
                          </a:solidFill>
                          <a:effectLst/>
                          <a:latin typeface="+mn-lt"/>
                          <a:ea typeface="ＭＳ Ｐゴシック" panose="020B0600070205080204" pitchFamily="34" charset="-128"/>
                        </a:rPr>
                        <a:t>gmi</a:t>
                      </a:r>
                      <a:r>
                        <a:rPr kumimoji="0" lang="en-US" altLang="en-US" sz="2400" b="0" i="0" u="none" strike="noStrike" cap="none" normalizeH="0" baseline="0" dirty="0">
                          <a:ln>
                            <a:noFill/>
                          </a:ln>
                          <a:solidFill>
                            <a:schemeClr val="tx1"/>
                          </a:solidFill>
                          <a:effectLst/>
                          <a:latin typeface="+mn-lt"/>
                          <a:ea typeface="ＭＳ Ｐゴシック" panose="020B0600070205080204" pitchFamily="34" charset="-128"/>
                        </a:rPr>
                        <a:t>;</a:t>
                      </a:r>
                    </a:p>
                  </a:txBody>
                  <a:tcPr marL="50935" marR="509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53975">
                        <a:lnSpc>
                          <a:spcPct val="125000"/>
                        </a:lnSpc>
                        <a:spcBef>
                          <a:spcPct val="50000"/>
                        </a:spcBef>
                        <a:buClr>
                          <a:srgbClr val="2B6F31"/>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1pPr>
                      <a:lvl2pPr marL="461963">
                        <a:lnSpc>
                          <a:spcPct val="125000"/>
                        </a:lnSpc>
                        <a:spcBef>
                          <a:spcPct val="25000"/>
                        </a:spcBef>
                        <a:buClr>
                          <a:srgbClr val="F16E22"/>
                        </a:buClr>
                        <a:buSzPct val="130000"/>
                        <a:buFont typeface="Arial" panose="020B0604020202020204" pitchFamily="34" charset="0"/>
                        <a:defRPr sz="2400" b="1">
                          <a:solidFill>
                            <a:schemeClr val="tx1"/>
                          </a:solidFill>
                          <a:latin typeface="Verdana" panose="020B0604030504040204" pitchFamily="34" charset="0"/>
                          <a:ea typeface="ＭＳ Ｐゴシック" panose="020B0600070205080204" pitchFamily="34" charset="-128"/>
                        </a:defRPr>
                      </a:lvl2pPr>
                      <a:lvl3pPr marL="862013">
                        <a:lnSpc>
                          <a:spcPct val="125000"/>
                        </a:lnSpc>
                        <a:spcBef>
                          <a:spcPct val="10000"/>
                        </a:spcBef>
                        <a:buClr>
                          <a:srgbClr val="285A2E"/>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3pPr>
                      <a:lvl4pPr marL="1204913">
                        <a:lnSpc>
                          <a:spcPct val="125000"/>
                        </a:lnSpc>
                        <a:spcBef>
                          <a:spcPct val="10000"/>
                        </a:spcBef>
                        <a:buClr>
                          <a:schemeClr val="tx1"/>
                        </a:buClr>
                        <a:buFont typeface="Times" panose="02020603050405020304" pitchFamily="18" charset="0"/>
                        <a:defRPr b="1">
                          <a:solidFill>
                            <a:schemeClr val="tx1"/>
                          </a:solidFill>
                          <a:latin typeface="Verdana" panose="020B0604030504040204" pitchFamily="34" charset="0"/>
                          <a:ea typeface="ＭＳ Ｐゴシック" panose="020B0600070205080204" pitchFamily="34" charset="-128"/>
                        </a:defRPr>
                      </a:lvl4pPr>
                      <a:lvl5pPr marL="1547813">
                        <a:lnSpc>
                          <a:spcPct val="125000"/>
                        </a:lnSpc>
                        <a:spcBef>
                          <a:spcPct val="10000"/>
                        </a:spcBef>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5pPr>
                      <a:lvl6pPr marL="20050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6pPr>
                      <a:lvl7pPr marL="24622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7pPr>
                      <a:lvl8pPr marL="29194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8pPr>
                      <a:lvl9pPr marL="33766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9pPr>
                    </a:lstStyle>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400" b="0" i="0" u="none" strike="noStrike" cap="none" normalizeH="0" baseline="0" dirty="0">
                          <a:ln>
                            <a:noFill/>
                          </a:ln>
                          <a:solidFill>
                            <a:schemeClr val="tx1"/>
                          </a:solidFill>
                          <a:effectLst/>
                          <a:latin typeface="+mn-lt"/>
                          <a:ea typeface="ＭＳ Ｐゴシック" panose="020B0600070205080204" pitchFamily="34" charset="-128"/>
                        </a:rPr>
                        <a:t>var re = new </a:t>
                      </a:r>
                      <a:r>
                        <a:rPr kumimoji="0" lang="en-US" altLang="en-US" sz="2400" b="0" i="0" u="none" strike="noStrike" cap="none" normalizeH="0" baseline="0" dirty="0" err="1">
                          <a:ln>
                            <a:noFill/>
                          </a:ln>
                          <a:solidFill>
                            <a:schemeClr val="tx1"/>
                          </a:solidFill>
                          <a:effectLst/>
                          <a:latin typeface="+mn-lt"/>
                          <a:ea typeface="ＭＳ Ｐゴシック" panose="020B0600070205080204" pitchFamily="34" charset="-128"/>
                        </a:rPr>
                        <a:t>RegExp</a:t>
                      </a:r>
                      <a:r>
                        <a:rPr kumimoji="0" lang="en-US" altLang="en-US" sz="2400" b="0" i="0" u="none" strike="noStrike" cap="none" normalizeH="0" baseline="0" dirty="0">
                          <a:ln>
                            <a:noFill/>
                          </a:ln>
                          <a:solidFill>
                            <a:schemeClr val="tx1"/>
                          </a:solidFill>
                          <a:effectLst/>
                          <a:latin typeface="+mn-lt"/>
                          <a:ea typeface="ＭＳ Ｐゴシック" panose="020B0600070205080204" pitchFamily="34" charset="-128"/>
                        </a:rPr>
                        <a:t>('[a-z]', '</a:t>
                      </a:r>
                      <a:r>
                        <a:rPr kumimoji="0" lang="en-US" altLang="en-US" sz="2400" b="0" i="0" u="none" strike="noStrike" cap="none" normalizeH="0" baseline="0" dirty="0" err="1">
                          <a:ln>
                            <a:noFill/>
                          </a:ln>
                          <a:solidFill>
                            <a:schemeClr val="tx1"/>
                          </a:solidFill>
                          <a:effectLst/>
                          <a:latin typeface="+mn-lt"/>
                          <a:ea typeface="ＭＳ Ｐゴシック" panose="020B0600070205080204" pitchFamily="34" charset="-128"/>
                        </a:rPr>
                        <a:t>gmi</a:t>
                      </a:r>
                      <a:r>
                        <a:rPr kumimoji="0" lang="en-US" altLang="en-US" sz="2400" b="0" i="0" u="none" strike="noStrike" cap="none" normalizeH="0" baseline="0" dirty="0">
                          <a:ln>
                            <a:noFill/>
                          </a:ln>
                          <a:solidFill>
                            <a:schemeClr val="tx1"/>
                          </a:solidFill>
                          <a:effectLst/>
                          <a:latin typeface="+mn-lt"/>
                          <a:ea typeface="ＭＳ Ｐゴシック" panose="020B0600070205080204" pitchFamily="34" charset="-128"/>
                        </a:rPr>
                        <a:t>');</a:t>
                      </a:r>
                    </a:p>
                  </a:txBody>
                  <a:tcPr marL="50935" marR="509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3"/>
                  </a:ext>
                </a:extLst>
              </a:tr>
              <a:tr h="1989951">
                <a:tc>
                  <a:txBody>
                    <a:bodyPr/>
                    <a:lstStyle>
                      <a:lvl1pPr marL="53975">
                        <a:lnSpc>
                          <a:spcPct val="125000"/>
                        </a:lnSpc>
                        <a:spcBef>
                          <a:spcPct val="50000"/>
                        </a:spcBef>
                        <a:buClr>
                          <a:srgbClr val="2B6F31"/>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1pPr>
                      <a:lvl2pPr marL="461963">
                        <a:lnSpc>
                          <a:spcPct val="125000"/>
                        </a:lnSpc>
                        <a:spcBef>
                          <a:spcPct val="25000"/>
                        </a:spcBef>
                        <a:buClr>
                          <a:srgbClr val="F16E22"/>
                        </a:buClr>
                        <a:buSzPct val="130000"/>
                        <a:buFont typeface="Arial" panose="020B0604020202020204" pitchFamily="34" charset="0"/>
                        <a:defRPr sz="2400" b="1">
                          <a:solidFill>
                            <a:schemeClr val="tx1"/>
                          </a:solidFill>
                          <a:latin typeface="Verdana" panose="020B0604030504040204" pitchFamily="34" charset="0"/>
                          <a:ea typeface="ＭＳ Ｐゴシック" panose="020B0600070205080204" pitchFamily="34" charset="-128"/>
                        </a:defRPr>
                      </a:lvl2pPr>
                      <a:lvl3pPr marL="862013">
                        <a:lnSpc>
                          <a:spcPct val="125000"/>
                        </a:lnSpc>
                        <a:spcBef>
                          <a:spcPct val="10000"/>
                        </a:spcBef>
                        <a:buClr>
                          <a:srgbClr val="285A2E"/>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3pPr>
                      <a:lvl4pPr marL="1204913">
                        <a:lnSpc>
                          <a:spcPct val="125000"/>
                        </a:lnSpc>
                        <a:spcBef>
                          <a:spcPct val="10000"/>
                        </a:spcBef>
                        <a:buClr>
                          <a:schemeClr val="tx1"/>
                        </a:buClr>
                        <a:buFont typeface="Times" panose="02020603050405020304" pitchFamily="18" charset="0"/>
                        <a:defRPr b="1">
                          <a:solidFill>
                            <a:schemeClr val="tx1"/>
                          </a:solidFill>
                          <a:latin typeface="Verdana" panose="020B0604030504040204" pitchFamily="34" charset="0"/>
                          <a:ea typeface="ＭＳ Ｐゴシック" panose="020B0600070205080204" pitchFamily="34" charset="-128"/>
                        </a:defRPr>
                      </a:lvl4pPr>
                      <a:lvl5pPr marL="1547813">
                        <a:lnSpc>
                          <a:spcPct val="125000"/>
                        </a:lnSpc>
                        <a:spcBef>
                          <a:spcPct val="10000"/>
                        </a:spcBef>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5pPr>
                      <a:lvl6pPr marL="20050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6pPr>
                      <a:lvl7pPr marL="24622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7pPr>
                      <a:lvl8pPr marL="29194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8pPr>
                      <a:lvl9pPr marL="33766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9pPr>
                    </a:lstStyle>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400" b="0" i="0" u="none" strike="noStrike" cap="none" normalizeH="0" baseline="0" dirty="0">
                          <a:ln>
                            <a:noFill/>
                          </a:ln>
                          <a:solidFill>
                            <a:schemeClr val="tx1"/>
                          </a:solidFill>
                          <a:effectLst/>
                          <a:latin typeface="+mn-lt"/>
                          <a:ea typeface="ＭＳ Ｐゴシック" panose="020B0600070205080204" pitchFamily="34" charset="-128"/>
                        </a:rPr>
                        <a:t>var fn = function(a, b){</a:t>
                      </a:r>
                    </a:p>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400" b="0" i="0" u="none" strike="noStrike" cap="none" normalizeH="0" baseline="0" dirty="0">
                          <a:ln>
                            <a:noFill/>
                          </a:ln>
                          <a:solidFill>
                            <a:schemeClr val="tx1"/>
                          </a:solidFill>
                          <a:effectLst/>
                          <a:latin typeface="+mn-lt"/>
                          <a:ea typeface="ＭＳ Ｐゴシック" panose="020B0600070205080204" pitchFamily="34" charset="-128"/>
                        </a:rPr>
                        <a:t>  return a + b;</a:t>
                      </a:r>
                    </a:p>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400" b="0" i="0" u="none" strike="noStrike" cap="none" normalizeH="0" baseline="0" dirty="0">
                          <a:ln>
                            <a:noFill/>
                          </a:ln>
                          <a:solidFill>
                            <a:schemeClr val="tx1"/>
                          </a:solidFill>
                          <a:effectLst/>
                          <a:latin typeface="+mn-lt"/>
                          <a:ea typeface="ＭＳ Ｐゴシック" panose="020B0600070205080204" pitchFamily="34" charset="-128"/>
                        </a:rPr>
                        <a:t>}</a:t>
                      </a:r>
                    </a:p>
                  </a:txBody>
                  <a:tcPr marL="50935" marR="509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53975">
                        <a:lnSpc>
                          <a:spcPct val="125000"/>
                        </a:lnSpc>
                        <a:spcBef>
                          <a:spcPct val="50000"/>
                        </a:spcBef>
                        <a:buClr>
                          <a:srgbClr val="2B6F31"/>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1pPr>
                      <a:lvl2pPr marL="461963">
                        <a:lnSpc>
                          <a:spcPct val="125000"/>
                        </a:lnSpc>
                        <a:spcBef>
                          <a:spcPct val="25000"/>
                        </a:spcBef>
                        <a:buClr>
                          <a:srgbClr val="F16E22"/>
                        </a:buClr>
                        <a:buSzPct val="130000"/>
                        <a:buFont typeface="Arial" panose="020B0604020202020204" pitchFamily="34" charset="0"/>
                        <a:defRPr sz="2400" b="1">
                          <a:solidFill>
                            <a:schemeClr val="tx1"/>
                          </a:solidFill>
                          <a:latin typeface="Verdana" panose="020B0604030504040204" pitchFamily="34" charset="0"/>
                          <a:ea typeface="ＭＳ Ｐゴシック" panose="020B0600070205080204" pitchFamily="34" charset="-128"/>
                        </a:defRPr>
                      </a:lvl2pPr>
                      <a:lvl3pPr marL="862013">
                        <a:lnSpc>
                          <a:spcPct val="125000"/>
                        </a:lnSpc>
                        <a:spcBef>
                          <a:spcPct val="10000"/>
                        </a:spcBef>
                        <a:buClr>
                          <a:srgbClr val="285A2E"/>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3pPr>
                      <a:lvl4pPr marL="1204913">
                        <a:lnSpc>
                          <a:spcPct val="125000"/>
                        </a:lnSpc>
                        <a:spcBef>
                          <a:spcPct val="10000"/>
                        </a:spcBef>
                        <a:buClr>
                          <a:schemeClr val="tx1"/>
                        </a:buClr>
                        <a:buFont typeface="Times" panose="02020603050405020304" pitchFamily="18" charset="0"/>
                        <a:defRPr b="1">
                          <a:solidFill>
                            <a:schemeClr val="tx1"/>
                          </a:solidFill>
                          <a:latin typeface="Verdana" panose="020B0604030504040204" pitchFamily="34" charset="0"/>
                          <a:ea typeface="ＭＳ Ｐゴシック" panose="020B0600070205080204" pitchFamily="34" charset="-128"/>
                        </a:defRPr>
                      </a:lvl4pPr>
                      <a:lvl5pPr marL="1547813">
                        <a:lnSpc>
                          <a:spcPct val="125000"/>
                        </a:lnSpc>
                        <a:spcBef>
                          <a:spcPct val="10000"/>
                        </a:spcBef>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5pPr>
                      <a:lvl6pPr marL="20050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6pPr>
                      <a:lvl7pPr marL="24622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7pPr>
                      <a:lvl8pPr marL="29194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8pPr>
                      <a:lvl9pPr marL="33766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9pPr>
                    </a:lstStyle>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400" b="0" i="0" u="none" strike="noStrike" cap="none" normalizeH="0" baseline="0" dirty="0">
                          <a:ln>
                            <a:noFill/>
                          </a:ln>
                          <a:solidFill>
                            <a:schemeClr val="tx1"/>
                          </a:solidFill>
                          <a:effectLst/>
                          <a:latin typeface="+mn-lt"/>
                          <a:ea typeface="ＭＳ Ｐゴシック" panose="020B0600070205080204" pitchFamily="34" charset="-128"/>
                        </a:rPr>
                        <a:t>var fn = new Function('a, b',</a:t>
                      </a:r>
                    </a:p>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400" b="0" i="0" u="none" strike="noStrike" cap="none" normalizeH="0" baseline="0" dirty="0">
                          <a:ln>
                            <a:noFill/>
                          </a:ln>
                          <a:solidFill>
                            <a:schemeClr val="tx1"/>
                          </a:solidFill>
                          <a:effectLst/>
                          <a:latin typeface="+mn-lt"/>
                          <a:ea typeface="ＭＳ Ｐゴシック" panose="020B0600070205080204" pitchFamily="34" charset="-128"/>
                        </a:rPr>
                        <a:t>                                'return </a:t>
                      </a:r>
                      <a:r>
                        <a:rPr kumimoji="0" lang="en-US" altLang="en-US" sz="2400" b="0" i="0" u="none" strike="noStrike" cap="none" normalizeH="0" baseline="0" dirty="0" err="1">
                          <a:ln>
                            <a:noFill/>
                          </a:ln>
                          <a:solidFill>
                            <a:schemeClr val="tx1"/>
                          </a:solidFill>
                          <a:effectLst/>
                          <a:latin typeface="+mn-lt"/>
                          <a:ea typeface="ＭＳ Ｐゴシック" panose="020B0600070205080204" pitchFamily="34" charset="-128"/>
                        </a:rPr>
                        <a:t>a+b</a:t>
                      </a:r>
                      <a:r>
                        <a:rPr kumimoji="0" lang="en-US" altLang="en-US" sz="2400" b="0" i="0" u="none" strike="noStrike" cap="none" normalizeH="0" baseline="0" dirty="0">
                          <a:ln>
                            <a:noFill/>
                          </a:ln>
                          <a:solidFill>
                            <a:schemeClr val="tx1"/>
                          </a:solidFill>
                          <a:effectLst/>
                          <a:latin typeface="+mn-lt"/>
                          <a:ea typeface="ＭＳ Ｐゴシック" panose="020B0600070205080204" pitchFamily="34" charset="-128"/>
                        </a:rPr>
                        <a:t>');</a:t>
                      </a:r>
                    </a:p>
                  </a:txBody>
                  <a:tcPr marL="50935" marR="509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4"/>
                  </a:ext>
                </a:extLst>
              </a:tr>
            </a:tbl>
          </a:graphicData>
        </a:graphic>
      </p:graphicFrame>
      <p:sp>
        <p:nvSpPr>
          <p:cNvPr id="4" name="Rectangle 3"/>
          <p:cNvSpPr txBox="1">
            <a:spLocks noChangeArrowheads="1"/>
          </p:cNvSpPr>
          <p:nvPr/>
        </p:nvSpPr>
        <p:spPr>
          <a:xfrm>
            <a:off x="1905001" y="1447800"/>
            <a:ext cx="8455025" cy="7877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altLang="en-US" sz="2800" dirty="0"/>
          </a:p>
        </p:txBody>
      </p:sp>
    </p:spTree>
    <p:extLst>
      <p:ext uri="{BB962C8B-B14F-4D97-AF65-F5344CB8AC3E}">
        <p14:creationId xmlns:p14="http://schemas.microsoft.com/office/powerpoint/2010/main" val="408403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“this”?</a:t>
            </a:r>
          </a:p>
        </p:txBody>
      </p:sp>
      <p:sp>
        <p:nvSpPr>
          <p:cNvPr id="4" name="Rectangle 3"/>
          <p:cNvSpPr txBox="1">
            <a:spLocks noChangeArrowheads="1"/>
          </p:cNvSpPr>
          <p:nvPr/>
        </p:nvSpPr>
        <p:spPr>
          <a:xfrm>
            <a:off x="1905001" y="1447800"/>
            <a:ext cx="8455025" cy="7877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altLang="en-US" sz="2800" dirty="0"/>
          </a:p>
        </p:txBody>
      </p:sp>
      <p:sp>
        <p:nvSpPr>
          <p:cNvPr id="5" name="Content Placeholder 4">
            <a:extLst>
              <a:ext uri="{FF2B5EF4-FFF2-40B4-BE49-F238E27FC236}">
                <a16:creationId xmlns:a16="http://schemas.microsoft.com/office/drawing/2014/main" id="{CCFF4E3F-BF41-48E7-BC15-4BF9DF8C9538}"/>
              </a:ext>
            </a:extLst>
          </p:cNvPr>
          <p:cNvSpPr>
            <a:spLocks noGrp="1"/>
          </p:cNvSpPr>
          <p:nvPr>
            <p:ph idx="1"/>
          </p:nvPr>
        </p:nvSpPr>
        <p:spPr/>
        <p:txBody>
          <a:bodyPr/>
          <a:lstStyle/>
          <a:p>
            <a:r>
              <a:rPr lang="en-US" dirty="0"/>
              <a:t>“this” is a special keyword in JS,</a:t>
            </a:r>
          </a:p>
          <a:p>
            <a:r>
              <a:rPr lang="en-US" dirty="0"/>
              <a:t>To determine what is the correct object “this” refers to, we need to look at how the function invoked</a:t>
            </a:r>
          </a:p>
          <a:p>
            <a:pPr marL="675482" lvl="1" indent="-457200">
              <a:buFont typeface="+mj-lt"/>
              <a:buAutoNum type="arabicPeriod"/>
            </a:pPr>
            <a:r>
              <a:rPr lang="en-US" dirty="0"/>
              <a:t>When function invoked with new</a:t>
            </a:r>
          </a:p>
          <a:p>
            <a:pPr marL="675482" lvl="1" indent="-457200">
              <a:buFont typeface="+mj-lt"/>
              <a:buAutoNum type="arabicPeriod"/>
            </a:pPr>
            <a:r>
              <a:rPr lang="en-US" dirty="0"/>
              <a:t>When function invoked with call or apply or bind</a:t>
            </a:r>
          </a:p>
          <a:p>
            <a:pPr marL="675482" lvl="1" indent="-457200">
              <a:buFont typeface="+mj-lt"/>
              <a:buAutoNum type="arabicPeriod"/>
            </a:pPr>
            <a:r>
              <a:rPr lang="en-US" dirty="0"/>
              <a:t>When function invoked within a context object</a:t>
            </a:r>
          </a:p>
          <a:p>
            <a:pPr marL="675482" lvl="1" indent="-457200">
              <a:buFont typeface="+mj-lt"/>
              <a:buAutoNum type="arabicPeriod"/>
            </a:pPr>
            <a:r>
              <a:rPr lang="en-US" dirty="0"/>
              <a:t>When function invoked normally (default behavior)</a:t>
            </a:r>
          </a:p>
        </p:txBody>
      </p:sp>
    </p:spTree>
    <p:extLst>
      <p:ext uri="{BB962C8B-B14F-4D97-AF65-F5344CB8AC3E}">
        <p14:creationId xmlns:p14="http://schemas.microsoft.com/office/powerpoint/2010/main" val="427086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“this”?	</a:t>
            </a:r>
          </a:p>
        </p:txBody>
      </p:sp>
      <p:pic>
        <p:nvPicPr>
          <p:cNvPr id="3" name="Content Placeholder 2">
            <a:extLst>
              <a:ext uri="{FF2B5EF4-FFF2-40B4-BE49-F238E27FC236}">
                <a16:creationId xmlns:a16="http://schemas.microsoft.com/office/drawing/2014/main" id="{5C0AC312-5838-4831-B1FB-8E14B3571AF1}"/>
              </a:ext>
            </a:extLst>
          </p:cNvPr>
          <p:cNvPicPr>
            <a:picLocks noGrp="1" noChangeAspect="1"/>
          </p:cNvPicPr>
          <p:nvPr>
            <p:ph idx="1"/>
          </p:nvPr>
        </p:nvPicPr>
        <p:blipFill>
          <a:blip r:embed="rId2"/>
          <a:stretch>
            <a:fillRect/>
          </a:stretch>
        </p:blipFill>
        <p:spPr>
          <a:xfrm>
            <a:off x="3866242" y="302557"/>
            <a:ext cx="7967169" cy="6075549"/>
          </a:xfrm>
          <a:prstGeom prst="rect">
            <a:avLst/>
          </a:prstGeom>
        </p:spPr>
      </p:pic>
    </p:spTree>
    <p:extLst>
      <p:ext uri="{BB962C8B-B14F-4D97-AF65-F5344CB8AC3E}">
        <p14:creationId xmlns:p14="http://schemas.microsoft.com/office/powerpoint/2010/main" val="96638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dirty="0"/>
              <a:t>JavaScript Prototype</a:t>
            </a:r>
          </a:p>
        </p:txBody>
      </p:sp>
      <p:sp>
        <p:nvSpPr>
          <p:cNvPr id="2" name="Subtitle 1"/>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a:t>
            </a:r>
          </a:p>
        </p:txBody>
      </p:sp>
      <p:sp>
        <p:nvSpPr>
          <p:cNvPr id="3" name="Content Placeholder 2"/>
          <p:cNvSpPr>
            <a:spLocks noGrp="1"/>
          </p:cNvSpPr>
          <p:nvPr>
            <p:ph idx="1"/>
          </p:nvPr>
        </p:nvSpPr>
        <p:spPr/>
        <p:txBody>
          <a:bodyPr/>
          <a:lstStyle/>
          <a:p>
            <a:r>
              <a:rPr lang="en-US" altLang="en-US" dirty="0"/>
              <a:t>Every JavaScript object has a prototype that can be access via __proto__</a:t>
            </a:r>
          </a:p>
          <a:p>
            <a:r>
              <a:rPr lang="en-US" altLang="en-US" dirty="0"/>
              <a:t>Prototype is also an object, which can be consider as parent object</a:t>
            </a:r>
          </a:p>
          <a:p>
            <a:r>
              <a:rPr lang="en-US" altLang="en-US" dirty="0"/>
              <a:t>When we defined function, the prototype can be accessed via property “.prototype”</a:t>
            </a:r>
          </a:p>
          <a:p>
            <a:endParaRPr lang="en-US" altLang="en-US" dirty="0"/>
          </a:p>
          <a:p>
            <a:endParaRPr lang="en-US" dirty="0"/>
          </a:p>
        </p:txBody>
      </p:sp>
      <p:sp>
        <p:nvSpPr>
          <p:cNvPr id="4" name="Rectangle 3"/>
          <p:cNvSpPr txBox="1">
            <a:spLocks noChangeArrowheads="1"/>
          </p:cNvSpPr>
          <p:nvPr/>
        </p:nvSpPr>
        <p:spPr>
          <a:xfrm>
            <a:off x="1905001" y="1447800"/>
            <a:ext cx="8455025" cy="7877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altLang="en-US" sz="2800" dirty="0"/>
          </a:p>
        </p:txBody>
      </p:sp>
    </p:spTree>
    <p:extLst>
      <p:ext uri="{BB962C8B-B14F-4D97-AF65-F5344CB8AC3E}">
        <p14:creationId xmlns:p14="http://schemas.microsoft.com/office/powerpoint/2010/main" val="336835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Prototype</a:t>
            </a:r>
          </a:p>
        </p:txBody>
      </p:sp>
      <p:sp>
        <p:nvSpPr>
          <p:cNvPr id="7" name="Content Placeholder 6"/>
          <p:cNvSpPr>
            <a:spLocks noGrp="1"/>
          </p:cNvSpPr>
          <p:nvPr>
            <p:ph idx="1"/>
          </p:nvPr>
        </p:nvSpPr>
        <p:spPr/>
        <p:txBody>
          <a:bodyPr/>
          <a:lstStyle/>
          <a:p>
            <a:r>
              <a:rPr lang="en-US" altLang="en-US" dirty="0"/>
              <a:t>Create prototype using constructor function</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Create new objects from same prototype</a:t>
            </a:r>
          </a:p>
          <a:p>
            <a:endParaRPr lang="en-US" dirty="0"/>
          </a:p>
        </p:txBody>
      </p:sp>
      <p:sp>
        <p:nvSpPr>
          <p:cNvPr id="4" name="Rectangle 3"/>
          <p:cNvSpPr txBox="1">
            <a:spLocks noChangeArrowheads="1"/>
          </p:cNvSpPr>
          <p:nvPr/>
        </p:nvSpPr>
        <p:spPr>
          <a:xfrm>
            <a:off x="1905001" y="1447800"/>
            <a:ext cx="8455025" cy="7146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altLang="en-US" sz="2800" dirty="0"/>
          </a:p>
        </p:txBody>
      </p:sp>
      <p:pic>
        <p:nvPicPr>
          <p:cNvPr id="3" name="Picture 2"/>
          <p:cNvPicPr>
            <a:picLocks noChangeAspect="1"/>
          </p:cNvPicPr>
          <p:nvPr/>
        </p:nvPicPr>
        <p:blipFill>
          <a:blip r:embed="rId3"/>
          <a:stretch>
            <a:fillRect/>
          </a:stretch>
        </p:blipFill>
        <p:spPr>
          <a:xfrm>
            <a:off x="571501" y="2233072"/>
            <a:ext cx="5476214" cy="1965149"/>
          </a:xfrm>
          <a:prstGeom prst="rect">
            <a:avLst/>
          </a:prstGeom>
        </p:spPr>
      </p:pic>
      <p:sp>
        <p:nvSpPr>
          <p:cNvPr id="6" name="Rectangle 3"/>
          <p:cNvSpPr txBox="1">
            <a:spLocks noChangeArrowheads="1"/>
          </p:cNvSpPr>
          <p:nvPr/>
        </p:nvSpPr>
        <p:spPr>
          <a:xfrm>
            <a:off x="1981201" y="3965398"/>
            <a:ext cx="8455025" cy="7146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altLang="en-US" sz="2800" dirty="0"/>
          </a:p>
        </p:txBody>
      </p:sp>
      <p:pic>
        <p:nvPicPr>
          <p:cNvPr id="5" name="Picture 4"/>
          <p:cNvPicPr>
            <a:picLocks noChangeAspect="1"/>
          </p:cNvPicPr>
          <p:nvPr/>
        </p:nvPicPr>
        <p:blipFill>
          <a:blip r:embed="rId4"/>
          <a:stretch>
            <a:fillRect/>
          </a:stretch>
        </p:blipFill>
        <p:spPr>
          <a:xfrm>
            <a:off x="571501" y="5074944"/>
            <a:ext cx="6618341" cy="855603"/>
          </a:xfrm>
          <a:prstGeom prst="rect">
            <a:avLst/>
          </a:prstGeom>
        </p:spPr>
      </p:pic>
    </p:spTree>
    <p:extLst>
      <p:ext uri="{BB962C8B-B14F-4D97-AF65-F5344CB8AC3E}">
        <p14:creationId xmlns:p14="http://schemas.microsoft.com/office/powerpoint/2010/main" val="68402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prototype Property</a:t>
            </a:r>
          </a:p>
        </p:txBody>
      </p:sp>
      <p:sp>
        <p:nvSpPr>
          <p:cNvPr id="3" name="Content Placeholder 2"/>
          <p:cNvSpPr>
            <a:spLocks noGrp="1"/>
          </p:cNvSpPr>
          <p:nvPr>
            <p:ph idx="1"/>
          </p:nvPr>
        </p:nvSpPr>
        <p:spPr/>
        <p:txBody>
          <a:bodyPr/>
          <a:lstStyle/>
          <a:p>
            <a:r>
              <a:rPr lang="en-US" altLang="en-US" dirty="0"/>
              <a:t>Add new properties to existing prototype</a:t>
            </a:r>
          </a:p>
          <a:p>
            <a:endParaRPr lang="en-US" dirty="0"/>
          </a:p>
        </p:txBody>
      </p:sp>
      <p:sp>
        <p:nvSpPr>
          <p:cNvPr id="4" name="Rectangle 3"/>
          <p:cNvSpPr txBox="1">
            <a:spLocks noChangeArrowheads="1"/>
          </p:cNvSpPr>
          <p:nvPr/>
        </p:nvSpPr>
        <p:spPr>
          <a:xfrm>
            <a:off x="1905001" y="1447800"/>
            <a:ext cx="8455025" cy="7146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altLang="en-US" sz="2800" dirty="0"/>
          </a:p>
        </p:txBody>
      </p:sp>
      <p:pic>
        <p:nvPicPr>
          <p:cNvPr id="8" name="Picture 7"/>
          <p:cNvPicPr>
            <a:picLocks noChangeAspect="1"/>
          </p:cNvPicPr>
          <p:nvPr/>
        </p:nvPicPr>
        <p:blipFill>
          <a:blip r:embed="rId3"/>
          <a:stretch>
            <a:fillRect/>
          </a:stretch>
        </p:blipFill>
        <p:spPr>
          <a:xfrm>
            <a:off x="571501" y="2375072"/>
            <a:ext cx="6478228" cy="2684952"/>
          </a:xfrm>
          <a:prstGeom prst="rect">
            <a:avLst/>
          </a:prstGeom>
        </p:spPr>
      </p:pic>
      <p:sp>
        <p:nvSpPr>
          <p:cNvPr id="6" name="TextBox 5">
            <a:extLst>
              <a:ext uri="{FF2B5EF4-FFF2-40B4-BE49-F238E27FC236}">
                <a16:creationId xmlns:a16="http://schemas.microsoft.com/office/drawing/2014/main" id="{0F6923A5-6FD1-4DEA-97E9-E123B1F190F1}"/>
              </a:ext>
            </a:extLst>
          </p:cNvPr>
          <p:cNvSpPr txBox="1"/>
          <p:nvPr/>
        </p:nvSpPr>
        <p:spPr>
          <a:xfrm>
            <a:off x="5460574" y="5272664"/>
            <a:ext cx="6604693" cy="535531"/>
          </a:xfrm>
          <a:prstGeom prst="rect">
            <a:avLst/>
          </a:prstGeom>
          <a:noFill/>
        </p:spPr>
        <p:txBody>
          <a:bodyPr wrap="none" rtlCol="0">
            <a:spAutoFit/>
          </a:bodyPr>
          <a:lstStyle/>
          <a:p>
            <a:r>
              <a:rPr lang="en-US" dirty="0">
                <a:solidFill>
                  <a:srgbClr val="FF0000"/>
                </a:solidFill>
              </a:rPr>
              <a:t>All Person object will have this property</a:t>
            </a:r>
          </a:p>
        </p:txBody>
      </p:sp>
    </p:spTree>
    <p:extLst>
      <p:ext uri="{BB962C8B-B14F-4D97-AF65-F5344CB8AC3E}">
        <p14:creationId xmlns:p14="http://schemas.microsoft.com/office/powerpoint/2010/main" val="248092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normAutofit/>
          </a:bodyPr>
          <a:lstStyle/>
          <a:p>
            <a:pPr marL="571500" lvl="1" indent="-571500">
              <a:buFont typeface="+mj-lt"/>
              <a:buAutoNum type="romanUcPeriod"/>
            </a:pPr>
            <a:r>
              <a:rPr lang="en-US" sz="2400" dirty="0"/>
              <a:t>JavaScript Overview</a:t>
            </a:r>
          </a:p>
          <a:p>
            <a:pPr marL="571500" lvl="1" indent="-571500">
              <a:buFont typeface="+mj-lt"/>
              <a:buAutoNum type="romanUcPeriod"/>
            </a:pPr>
            <a:r>
              <a:rPr lang="en-US" sz="2400" dirty="0"/>
              <a:t>JavaScript grammar and Types</a:t>
            </a:r>
          </a:p>
          <a:p>
            <a:pPr marL="571500" lvl="1" indent="-571500">
              <a:buFont typeface="+mj-lt"/>
              <a:buAutoNum type="romanUcPeriod"/>
            </a:pPr>
            <a:r>
              <a:rPr lang="en-US" sz="2400" dirty="0"/>
              <a:t>JavaScript Functions</a:t>
            </a:r>
          </a:p>
          <a:p>
            <a:pPr marL="571500" lvl="1" indent="-571500">
              <a:buFont typeface="+mj-lt"/>
              <a:buAutoNum type="romanUcPeriod"/>
            </a:pPr>
            <a:r>
              <a:rPr lang="en-US" sz="2400" dirty="0"/>
              <a:t>JavaScript Prototypes</a:t>
            </a:r>
          </a:p>
          <a:p>
            <a:pPr marL="571500" lvl="1" indent="-571500">
              <a:buFont typeface="+mj-lt"/>
              <a:buAutoNum type="romanUcPeriod"/>
            </a:pPr>
            <a:r>
              <a:rPr lang="en-US" sz="2400" dirty="0"/>
              <a:t>Document Object Model</a:t>
            </a:r>
          </a:p>
          <a:p>
            <a:pPr marL="571500" lvl="1" indent="-571500">
              <a:buFont typeface="+mj-lt"/>
              <a:buAutoNum type="romanUcPeriod"/>
            </a:pPr>
            <a:r>
              <a:rPr lang="en-US" sz="2400" dirty="0"/>
              <a:t>Browser Object Model</a:t>
            </a:r>
          </a:p>
          <a:p>
            <a:pPr marL="571500" lvl="1" indent="-571500">
              <a:buFont typeface="+mj-lt"/>
              <a:buAutoNum type="romanUcPeriod"/>
            </a:pPr>
            <a:r>
              <a:rPr lang="en-US" sz="2400" dirty="0"/>
              <a:t>AJAX</a:t>
            </a:r>
          </a:p>
          <a:p>
            <a:pPr marL="571500" lvl="1" indent="-571500">
              <a:buFont typeface="+mj-lt"/>
              <a:buAutoNum type="romanUcPeriod"/>
            </a:pPr>
            <a:r>
              <a:rPr lang="en-US" sz="2400" dirty="0"/>
              <a:t>JSON</a:t>
            </a:r>
          </a:p>
          <a:p>
            <a:pPr marL="571500" lvl="1" indent="-571500">
              <a:buFont typeface="+mj-lt"/>
              <a:buAutoNum type="romanUcPeriod"/>
            </a:pPr>
            <a:endParaRPr lang="en-US" sz="2400" dirty="0"/>
          </a:p>
          <a:p>
            <a:pPr marL="571500" lvl="1" indent="-571500">
              <a:buFont typeface="+mj-lt"/>
              <a:buAutoNum type="romanUcPeriod"/>
            </a:pPr>
            <a:endParaRPr lang="en-US" sz="2400" dirty="0"/>
          </a:p>
          <a:p>
            <a:pPr marL="0" lvl="1" indent="0">
              <a:buNone/>
            </a:pPr>
            <a:endParaRPr lang="en-US" sz="2400" dirty="0"/>
          </a:p>
          <a:p>
            <a:pPr lvl="1">
              <a:buNone/>
            </a:pPr>
            <a:endParaRPr lang="en-US" dirty="0"/>
          </a:p>
        </p:txBody>
      </p:sp>
      <p:pic>
        <p:nvPicPr>
          <p:cNvPr id="4" name="Picture 3"/>
          <p:cNvPicPr>
            <a:picLocks noChangeAspect="1"/>
          </p:cNvPicPr>
          <p:nvPr/>
        </p:nvPicPr>
        <p:blipFill>
          <a:blip r:embed="rId3"/>
          <a:stretch>
            <a:fillRect/>
          </a:stretch>
        </p:blipFill>
        <p:spPr>
          <a:xfrm>
            <a:off x="8346313" y="1714500"/>
            <a:ext cx="2037981" cy="1729196"/>
          </a:xfrm>
          <a:prstGeom prst="rect">
            <a:avLst/>
          </a:prstGeom>
        </p:spPr>
      </p:pic>
      <p:pic>
        <p:nvPicPr>
          <p:cNvPr id="7" name="Picture 6"/>
          <p:cNvPicPr>
            <a:picLocks noChangeAspect="1"/>
          </p:cNvPicPr>
          <p:nvPr/>
        </p:nvPicPr>
        <p:blipFill>
          <a:blip r:embed="rId4"/>
          <a:stretch>
            <a:fillRect/>
          </a:stretch>
        </p:blipFill>
        <p:spPr>
          <a:xfrm>
            <a:off x="6436663" y="3800458"/>
            <a:ext cx="3947631" cy="15651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prototype Property</a:t>
            </a:r>
          </a:p>
        </p:txBody>
      </p:sp>
      <p:sp>
        <p:nvSpPr>
          <p:cNvPr id="5" name="Content Placeholder 4"/>
          <p:cNvSpPr>
            <a:spLocks noGrp="1"/>
          </p:cNvSpPr>
          <p:nvPr>
            <p:ph idx="1"/>
          </p:nvPr>
        </p:nvSpPr>
        <p:spPr/>
        <p:txBody>
          <a:bodyPr/>
          <a:lstStyle/>
          <a:p>
            <a:r>
              <a:rPr lang="en-US" altLang="en-US" dirty="0"/>
              <a:t>Add new methods to existing prototype</a:t>
            </a:r>
          </a:p>
          <a:p>
            <a:endParaRPr lang="en-US" dirty="0"/>
          </a:p>
        </p:txBody>
      </p:sp>
      <p:sp>
        <p:nvSpPr>
          <p:cNvPr id="4" name="Rectangle 3"/>
          <p:cNvSpPr txBox="1">
            <a:spLocks noChangeArrowheads="1"/>
          </p:cNvSpPr>
          <p:nvPr/>
        </p:nvSpPr>
        <p:spPr>
          <a:xfrm>
            <a:off x="1905001" y="1447800"/>
            <a:ext cx="8455025" cy="7146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altLang="en-US" sz="2800" dirty="0"/>
          </a:p>
        </p:txBody>
      </p:sp>
      <p:pic>
        <p:nvPicPr>
          <p:cNvPr id="3" name="Picture 2"/>
          <p:cNvPicPr>
            <a:picLocks noChangeAspect="1"/>
          </p:cNvPicPr>
          <p:nvPr/>
        </p:nvPicPr>
        <p:blipFill>
          <a:blip r:embed="rId3"/>
          <a:stretch>
            <a:fillRect/>
          </a:stretch>
        </p:blipFill>
        <p:spPr>
          <a:xfrm>
            <a:off x="571501" y="2431263"/>
            <a:ext cx="5945235" cy="2834203"/>
          </a:xfrm>
          <a:prstGeom prst="rect">
            <a:avLst/>
          </a:prstGeom>
        </p:spPr>
      </p:pic>
      <p:sp>
        <p:nvSpPr>
          <p:cNvPr id="6" name="TextBox 5">
            <a:extLst>
              <a:ext uri="{FF2B5EF4-FFF2-40B4-BE49-F238E27FC236}">
                <a16:creationId xmlns:a16="http://schemas.microsoft.com/office/drawing/2014/main" id="{069264F9-F8AC-41C5-B04B-FF212E44474C}"/>
              </a:ext>
            </a:extLst>
          </p:cNvPr>
          <p:cNvSpPr txBox="1"/>
          <p:nvPr/>
        </p:nvSpPr>
        <p:spPr>
          <a:xfrm>
            <a:off x="5460574" y="5272664"/>
            <a:ext cx="6481261" cy="535531"/>
          </a:xfrm>
          <a:prstGeom prst="rect">
            <a:avLst/>
          </a:prstGeom>
          <a:noFill/>
        </p:spPr>
        <p:txBody>
          <a:bodyPr wrap="none" rtlCol="0">
            <a:spAutoFit/>
          </a:bodyPr>
          <a:lstStyle/>
          <a:p>
            <a:r>
              <a:rPr lang="en-US" dirty="0">
                <a:solidFill>
                  <a:srgbClr val="FF0000"/>
                </a:solidFill>
              </a:rPr>
              <a:t>All Person object will have this method</a:t>
            </a:r>
          </a:p>
        </p:txBody>
      </p:sp>
    </p:spTree>
    <p:extLst>
      <p:ext uri="{BB962C8B-B14F-4D97-AF65-F5344CB8AC3E}">
        <p14:creationId xmlns:p14="http://schemas.microsoft.com/office/powerpoint/2010/main" val="256845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prototype?</a:t>
            </a:r>
          </a:p>
        </p:txBody>
      </p:sp>
      <p:sp>
        <p:nvSpPr>
          <p:cNvPr id="3" name="Content Placeholder 2"/>
          <p:cNvSpPr>
            <a:spLocks noGrp="1"/>
          </p:cNvSpPr>
          <p:nvPr>
            <p:ph idx="1"/>
          </p:nvPr>
        </p:nvSpPr>
        <p:spPr>
          <a:xfrm>
            <a:off x="571501" y="1390037"/>
            <a:ext cx="9334500" cy="4267729"/>
          </a:xfrm>
        </p:spPr>
        <p:txBody>
          <a:bodyPr/>
          <a:lstStyle/>
          <a:p>
            <a:r>
              <a:rPr lang="en-US" altLang="en-US" dirty="0"/>
              <a:t>Object properties lookup chain:</a:t>
            </a:r>
          </a:p>
          <a:p>
            <a:endParaRPr lang="en-US" dirty="0"/>
          </a:p>
        </p:txBody>
      </p:sp>
      <p:sp>
        <p:nvSpPr>
          <p:cNvPr id="4" name="Rectangle 3"/>
          <p:cNvSpPr txBox="1">
            <a:spLocks noChangeArrowheads="1"/>
          </p:cNvSpPr>
          <p:nvPr/>
        </p:nvSpPr>
        <p:spPr>
          <a:xfrm>
            <a:off x="1905001" y="1172209"/>
            <a:ext cx="8455025" cy="7146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altLang="en-US" sz="2800" dirty="0"/>
          </a:p>
        </p:txBody>
      </p:sp>
      <p:pic>
        <p:nvPicPr>
          <p:cNvPr id="5122" name="Picture 2" descr="prototype-cha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389" y="1276709"/>
            <a:ext cx="5854874" cy="4646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53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prototype?</a:t>
            </a:r>
          </a:p>
        </p:txBody>
      </p:sp>
      <p:sp>
        <p:nvSpPr>
          <p:cNvPr id="3" name="Content Placeholder 2"/>
          <p:cNvSpPr>
            <a:spLocks noGrp="1"/>
          </p:cNvSpPr>
          <p:nvPr>
            <p:ph idx="1"/>
          </p:nvPr>
        </p:nvSpPr>
        <p:spPr>
          <a:xfrm>
            <a:off x="571501" y="1390037"/>
            <a:ext cx="9334500" cy="4267729"/>
          </a:xfrm>
        </p:spPr>
        <p:txBody>
          <a:bodyPr/>
          <a:lstStyle/>
          <a:p>
            <a:r>
              <a:rPr lang="en-US" altLang="en-US" dirty="0"/>
              <a:t>Try prototype example</a:t>
            </a:r>
          </a:p>
          <a:p>
            <a:endParaRPr lang="en-US" dirty="0"/>
          </a:p>
          <a:p>
            <a:pPr marL="0" indent="0">
              <a:buNone/>
            </a:pPr>
            <a:endParaRPr lang="en-US" dirty="0"/>
          </a:p>
        </p:txBody>
      </p:sp>
      <p:sp>
        <p:nvSpPr>
          <p:cNvPr id="4" name="Rectangle 3"/>
          <p:cNvSpPr txBox="1">
            <a:spLocks noChangeArrowheads="1"/>
          </p:cNvSpPr>
          <p:nvPr/>
        </p:nvSpPr>
        <p:spPr>
          <a:xfrm>
            <a:off x="1905001" y="1172209"/>
            <a:ext cx="8455025" cy="7146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altLang="en-US" sz="2800" dirty="0"/>
          </a:p>
        </p:txBody>
      </p:sp>
      <p:pic>
        <p:nvPicPr>
          <p:cNvPr id="5" name="Picture 4">
            <a:extLst>
              <a:ext uri="{FF2B5EF4-FFF2-40B4-BE49-F238E27FC236}">
                <a16:creationId xmlns:a16="http://schemas.microsoft.com/office/drawing/2014/main" id="{89EA7D5B-FECF-4D8D-87D3-44D527F3FE7C}"/>
              </a:ext>
            </a:extLst>
          </p:cNvPr>
          <p:cNvPicPr>
            <a:picLocks noChangeAspect="1"/>
          </p:cNvPicPr>
          <p:nvPr/>
        </p:nvPicPr>
        <p:blipFill>
          <a:blip r:embed="rId3"/>
          <a:stretch>
            <a:fillRect/>
          </a:stretch>
        </p:blipFill>
        <p:spPr>
          <a:xfrm>
            <a:off x="632041" y="3052819"/>
            <a:ext cx="10988459" cy="2204981"/>
          </a:xfrm>
          <a:prstGeom prst="rect">
            <a:avLst/>
          </a:prstGeom>
        </p:spPr>
      </p:pic>
    </p:spTree>
    <p:extLst>
      <p:ext uri="{BB962C8B-B14F-4D97-AF65-F5344CB8AC3E}">
        <p14:creationId xmlns:p14="http://schemas.microsoft.com/office/powerpoint/2010/main" val="20327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71499" y="533136"/>
            <a:ext cx="9383661" cy="2857500"/>
          </a:xfrm>
        </p:spPr>
        <p:txBody>
          <a:bodyPr>
            <a:noAutofit/>
          </a:bodyPr>
          <a:lstStyle/>
          <a:p>
            <a:r>
              <a:rPr lang="en-US" dirty="0"/>
              <a:t>DOCUMENT </a:t>
            </a:r>
            <a:br>
              <a:rPr lang="en-US" dirty="0"/>
            </a:br>
            <a:r>
              <a:rPr lang="en-US" dirty="0"/>
              <a:t>OBJECT MODEL</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590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1F94-67C1-434D-9A94-6D3CC228B629}"/>
              </a:ext>
            </a:extLst>
          </p:cNvPr>
          <p:cNvSpPr>
            <a:spLocks noGrp="1"/>
          </p:cNvSpPr>
          <p:nvPr>
            <p:ph type="title"/>
          </p:nvPr>
        </p:nvSpPr>
        <p:spPr/>
        <p:txBody>
          <a:bodyPr>
            <a:normAutofit/>
          </a:bodyPr>
          <a:lstStyle/>
          <a:p>
            <a:r>
              <a:rPr lang="en-US" sz="4000" dirty="0"/>
              <a:t>What is the browser ?</a:t>
            </a:r>
          </a:p>
        </p:txBody>
      </p:sp>
      <p:sp>
        <p:nvSpPr>
          <p:cNvPr id="3" name="Content Placeholder 2">
            <a:extLst>
              <a:ext uri="{FF2B5EF4-FFF2-40B4-BE49-F238E27FC236}">
                <a16:creationId xmlns:a16="http://schemas.microsoft.com/office/drawing/2014/main" id="{F2EA1E0C-255E-42DF-AE51-DFEDC1C4846C}"/>
              </a:ext>
            </a:extLst>
          </p:cNvPr>
          <p:cNvSpPr>
            <a:spLocks noGrp="1"/>
          </p:cNvSpPr>
          <p:nvPr>
            <p:ph idx="1"/>
          </p:nvPr>
        </p:nvSpPr>
        <p:spPr/>
        <p:txBody>
          <a:bodyPr/>
          <a:lstStyle/>
          <a:p>
            <a:r>
              <a:rPr lang="en-US" dirty="0"/>
              <a:t>A </a:t>
            </a:r>
            <a:r>
              <a:rPr lang="en-US" b="1" dirty="0"/>
              <a:t>web browser</a:t>
            </a:r>
            <a:r>
              <a:rPr lang="en-US" dirty="0"/>
              <a:t> (commonly referred to as a </a:t>
            </a:r>
            <a:r>
              <a:rPr lang="en-US" b="1" dirty="0"/>
              <a:t>browser</a:t>
            </a:r>
            <a:r>
              <a:rPr lang="en-US" dirty="0"/>
              <a:t>) is a </a:t>
            </a:r>
            <a:r>
              <a:rPr lang="en-US" dirty="0">
                <a:hlinkClick r:id="rId2" tooltip="Software application"/>
              </a:rPr>
              <a:t>software application</a:t>
            </a:r>
            <a:r>
              <a:rPr lang="en-US" dirty="0"/>
              <a:t> for accessing information on the </a:t>
            </a:r>
            <a:r>
              <a:rPr lang="en-US" dirty="0">
                <a:hlinkClick r:id="rId3" tooltip="World Wide Web"/>
              </a:rPr>
              <a:t>World Wide Web</a:t>
            </a:r>
            <a:r>
              <a:rPr lang="en-US" dirty="0"/>
              <a:t>.</a:t>
            </a:r>
          </a:p>
          <a:p>
            <a:endParaRPr lang="en-US" dirty="0"/>
          </a:p>
          <a:p>
            <a:pPr lvl="4"/>
            <a:endParaRPr lang="en-US" dirty="0"/>
          </a:p>
        </p:txBody>
      </p:sp>
    </p:spTree>
    <p:extLst>
      <p:ext uri="{BB962C8B-B14F-4D97-AF65-F5344CB8AC3E}">
        <p14:creationId xmlns:p14="http://schemas.microsoft.com/office/powerpoint/2010/main" val="208469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components</a:t>
            </a:r>
          </a:p>
        </p:txBody>
      </p:sp>
      <p:sp>
        <p:nvSpPr>
          <p:cNvPr id="4" name="Rectangle 3"/>
          <p:cNvSpPr txBox="1">
            <a:spLocks noChangeArrowheads="1"/>
          </p:cNvSpPr>
          <p:nvPr/>
        </p:nvSpPr>
        <p:spPr>
          <a:xfrm>
            <a:off x="6719657" y="4284571"/>
            <a:ext cx="8455025" cy="16844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0" indent="0">
              <a:buNone/>
            </a:pPr>
            <a:endParaRPr lang="en-US" altLang="en-US" sz="2800" dirty="0"/>
          </a:p>
        </p:txBody>
      </p:sp>
      <p:pic>
        <p:nvPicPr>
          <p:cNvPr id="1028" name="Picture 4" descr="https://viblo.asia/uploads/8586f271-89c9-4737-9ac6-77ea1eaf1bad.png">
            <a:extLst>
              <a:ext uri="{FF2B5EF4-FFF2-40B4-BE49-F238E27FC236}">
                <a16:creationId xmlns:a16="http://schemas.microsoft.com/office/drawing/2014/main" id="{6E7FD9F1-F141-4432-9CC4-D8877CA067D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74404" y="1416326"/>
            <a:ext cx="6293805"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222759"/>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2324A85-08F9-4C0F-BCCB-E25303A7343E}"/>
              </a:ext>
            </a:extLst>
          </p:cNvPr>
          <p:cNvSpPr>
            <a:spLocks noGrp="1"/>
          </p:cNvSpPr>
          <p:nvPr>
            <p:ph idx="1"/>
          </p:nvPr>
        </p:nvSpPr>
        <p:spPr>
          <a:xfrm>
            <a:off x="831383" y="761600"/>
            <a:ext cx="9334500" cy="4267729"/>
          </a:xfrm>
        </p:spPr>
        <p:txBody>
          <a:bodyPr/>
          <a:lstStyle/>
          <a:p>
            <a:pPr marL="0" indent="0">
              <a:buNone/>
            </a:pPr>
            <a:r>
              <a:rPr lang="en-US" dirty="0">
                <a:solidFill>
                  <a:srgbClr val="555555"/>
                </a:solidFill>
                <a:latin typeface="Helvetica Neue"/>
              </a:rPr>
              <a:t>Different browsers use different rendering engines: </a:t>
            </a:r>
          </a:p>
          <a:p>
            <a:pPr lvl="1"/>
            <a:r>
              <a:rPr lang="en-US" dirty="0">
                <a:solidFill>
                  <a:srgbClr val="555555"/>
                </a:solidFill>
                <a:latin typeface="Helvetica Neue"/>
              </a:rPr>
              <a:t>Internet Explorer uses Trident, </a:t>
            </a:r>
          </a:p>
          <a:p>
            <a:pPr lvl="1"/>
            <a:r>
              <a:rPr lang="en-US" dirty="0">
                <a:solidFill>
                  <a:srgbClr val="555555"/>
                </a:solidFill>
                <a:latin typeface="Helvetica Neue"/>
              </a:rPr>
              <a:t>Firefox uses Gecko, </a:t>
            </a:r>
          </a:p>
          <a:p>
            <a:pPr lvl="1"/>
            <a:r>
              <a:rPr lang="en-US" dirty="0">
                <a:solidFill>
                  <a:srgbClr val="555555"/>
                </a:solidFill>
                <a:latin typeface="Helvetica Neue"/>
              </a:rPr>
              <a:t>Safari uses </a:t>
            </a:r>
            <a:r>
              <a:rPr lang="en-US" dirty="0" err="1">
                <a:solidFill>
                  <a:srgbClr val="555555"/>
                </a:solidFill>
                <a:latin typeface="Helvetica Neue"/>
              </a:rPr>
              <a:t>WebKit</a:t>
            </a:r>
            <a:r>
              <a:rPr lang="en-US" dirty="0">
                <a:solidFill>
                  <a:srgbClr val="555555"/>
                </a:solidFill>
                <a:latin typeface="Helvetica Neue"/>
              </a:rPr>
              <a:t>. </a:t>
            </a:r>
          </a:p>
          <a:p>
            <a:pPr lvl="1"/>
            <a:r>
              <a:rPr lang="en-US" dirty="0">
                <a:solidFill>
                  <a:srgbClr val="555555"/>
                </a:solidFill>
                <a:latin typeface="Helvetica Neue"/>
              </a:rPr>
              <a:t>Chrome and Opera use Blink, a fork of </a:t>
            </a:r>
            <a:r>
              <a:rPr lang="en-US" dirty="0" err="1">
                <a:solidFill>
                  <a:srgbClr val="555555"/>
                </a:solidFill>
                <a:latin typeface="Helvetica Neue"/>
              </a:rPr>
              <a:t>WebKit</a:t>
            </a:r>
            <a:r>
              <a:rPr lang="en-US" dirty="0">
                <a:solidFill>
                  <a:srgbClr val="555555"/>
                </a:solidFill>
                <a:latin typeface="Helvetica Neue"/>
              </a:rPr>
              <a:t>.</a:t>
            </a:r>
            <a:endParaRPr lang="en-US" dirty="0"/>
          </a:p>
        </p:txBody>
      </p:sp>
    </p:spTree>
    <p:extLst>
      <p:ext uri="{BB962C8B-B14F-4D97-AF65-F5344CB8AC3E}">
        <p14:creationId xmlns:p14="http://schemas.microsoft.com/office/powerpoint/2010/main" val="356415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DOM</a:t>
            </a:r>
          </a:p>
        </p:txBody>
      </p:sp>
      <p:sp>
        <p:nvSpPr>
          <p:cNvPr id="3" name="Content Placeholder 2"/>
          <p:cNvSpPr>
            <a:spLocks noGrp="1"/>
          </p:cNvSpPr>
          <p:nvPr>
            <p:ph idx="1"/>
          </p:nvPr>
        </p:nvSpPr>
        <p:spPr>
          <a:xfrm>
            <a:off x="571501" y="1714501"/>
            <a:ext cx="9334500" cy="4267729"/>
          </a:xfrm>
        </p:spPr>
        <p:txBody>
          <a:bodyPr/>
          <a:lstStyle/>
          <a:p>
            <a:r>
              <a:rPr lang="en-US" dirty="0"/>
              <a:t>The HTML DOM is a standard object model and programming interface for HTML. </a:t>
            </a:r>
          </a:p>
          <a:p>
            <a:r>
              <a:rPr lang="en-US" dirty="0"/>
              <a:t>It defines:</a:t>
            </a:r>
          </a:p>
          <a:p>
            <a:pPr marL="707034" lvl="2" indent="-342900">
              <a:buFont typeface="Arial" panose="020B0604020202020204" pitchFamily="34" charset="0"/>
              <a:buChar char="-"/>
            </a:pPr>
            <a:r>
              <a:rPr lang="en-US" sz="2000" dirty="0"/>
              <a:t>The HTML elements as objects</a:t>
            </a:r>
          </a:p>
          <a:p>
            <a:pPr marL="707034" lvl="2" indent="-342900">
              <a:buFont typeface="Arial" panose="020B0604020202020204" pitchFamily="34" charset="0"/>
              <a:buChar char="-"/>
            </a:pPr>
            <a:r>
              <a:rPr lang="en-US" sz="2000" dirty="0"/>
              <a:t>The </a:t>
            </a:r>
            <a:r>
              <a:rPr lang="en-US" sz="2000" b="1" dirty="0"/>
              <a:t>properties</a:t>
            </a:r>
            <a:r>
              <a:rPr lang="en-US" sz="2000" dirty="0"/>
              <a:t> of all HTML elements</a:t>
            </a:r>
          </a:p>
          <a:p>
            <a:pPr marL="707034" lvl="2" indent="-342900">
              <a:buFont typeface="Arial" panose="020B0604020202020204" pitchFamily="34" charset="0"/>
              <a:buChar char="-"/>
            </a:pPr>
            <a:r>
              <a:rPr lang="en-US" sz="2000" dirty="0"/>
              <a:t>The </a:t>
            </a:r>
            <a:r>
              <a:rPr lang="en-US" sz="2000" b="1" dirty="0"/>
              <a:t>methods</a:t>
            </a:r>
            <a:r>
              <a:rPr lang="en-US" sz="2000" dirty="0"/>
              <a:t> to access all HTML elements</a:t>
            </a:r>
          </a:p>
          <a:p>
            <a:pPr marL="707034" lvl="2" indent="-342900">
              <a:buFont typeface="Arial" panose="020B0604020202020204" pitchFamily="34" charset="0"/>
              <a:buChar char="-"/>
            </a:pPr>
            <a:r>
              <a:rPr lang="en-US" sz="2000" dirty="0"/>
              <a:t>The </a:t>
            </a:r>
            <a:r>
              <a:rPr lang="en-US" sz="2000" b="1" dirty="0"/>
              <a:t>events</a:t>
            </a:r>
            <a:r>
              <a:rPr lang="en-US" sz="2000" dirty="0"/>
              <a:t> for all HTML elements</a:t>
            </a:r>
            <a:endParaRPr lang="en-US" altLang="en-US" sz="2000" dirty="0"/>
          </a:p>
          <a:p>
            <a:pPr lvl="1"/>
            <a:endParaRPr lang="en-US" dirty="0"/>
          </a:p>
          <a:p>
            <a:pPr marL="0" indent="0">
              <a:buNone/>
            </a:pPr>
            <a:r>
              <a:rPr lang="en-US" b="1" dirty="0"/>
              <a:t>The HTML DOM is a standard for how to get, change, add, or delete HTML elements.</a:t>
            </a:r>
            <a:endParaRPr lang="en-US" dirty="0"/>
          </a:p>
        </p:txBody>
      </p:sp>
      <p:sp>
        <p:nvSpPr>
          <p:cNvPr id="4" name="Rectangle 3"/>
          <p:cNvSpPr txBox="1">
            <a:spLocks noChangeArrowheads="1"/>
          </p:cNvSpPr>
          <p:nvPr/>
        </p:nvSpPr>
        <p:spPr>
          <a:xfrm>
            <a:off x="6719657" y="4284571"/>
            <a:ext cx="8455025" cy="16844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0" indent="0">
              <a:buNone/>
            </a:pPr>
            <a:endParaRPr lang="en-US" altLang="en-US" sz="2800" dirty="0"/>
          </a:p>
        </p:txBody>
      </p:sp>
    </p:spTree>
    <p:extLst>
      <p:ext uri="{BB962C8B-B14F-4D97-AF65-F5344CB8AC3E}">
        <p14:creationId xmlns:p14="http://schemas.microsoft.com/office/powerpoint/2010/main" val="4195440097"/>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HTML DOM Tree </a:t>
            </a:r>
            <a:r>
              <a:rPr lang="en-US" dirty="0">
                <a:solidFill>
                  <a:srgbClr val="FF0000"/>
                </a:solidFill>
              </a:rPr>
              <a:t>of Objects</a:t>
            </a:r>
            <a:endParaRPr lang="en-US" dirty="0"/>
          </a:p>
        </p:txBody>
      </p:sp>
      <p:pic>
        <p:nvPicPr>
          <p:cNvPr id="14338" name="Picture 2" descr="Image result for dom object html">
            <a:extLst>
              <a:ext uri="{FF2B5EF4-FFF2-40B4-BE49-F238E27FC236}">
                <a16:creationId xmlns:a16="http://schemas.microsoft.com/office/drawing/2014/main" id="{AB054235-C2BB-4861-BDCB-8F81A6851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071" y="1580470"/>
            <a:ext cx="9356564" cy="427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295537"/>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document (Document Object Model)</a:t>
            </a:r>
          </a:p>
        </p:txBody>
      </p:sp>
      <p:sp>
        <p:nvSpPr>
          <p:cNvPr id="7" name="Content Placeholder 6"/>
          <p:cNvSpPr>
            <a:spLocks noGrp="1"/>
          </p:cNvSpPr>
          <p:nvPr>
            <p:ph idx="1"/>
          </p:nvPr>
        </p:nvSpPr>
        <p:spPr/>
        <p:txBody>
          <a:bodyPr/>
          <a:lstStyle/>
          <a:p>
            <a:r>
              <a:rPr lang="en-US" dirty="0"/>
              <a:t>According to the W3C HTML DOM standard, </a:t>
            </a:r>
            <a:r>
              <a:rPr lang="en-US" b="1" dirty="0"/>
              <a:t>everything in HTML document is a node</a:t>
            </a:r>
            <a:r>
              <a:rPr lang="en-US" dirty="0"/>
              <a:t>:</a:t>
            </a:r>
          </a:p>
          <a:p>
            <a:pPr lvl="1"/>
            <a:r>
              <a:rPr lang="en-US" dirty="0"/>
              <a:t>The document itself is a document node</a:t>
            </a:r>
          </a:p>
          <a:p>
            <a:pPr lvl="1"/>
            <a:r>
              <a:rPr lang="en-US" dirty="0"/>
              <a:t> All HTML elements are element nodes</a:t>
            </a:r>
          </a:p>
          <a:p>
            <a:pPr lvl="1"/>
            <a:r>
              <a:rPr lang="en-US" dirty="0"/>
              <a:t> All HTML attributes are attribute nodes</a:t>
            </a:r>
          </a:p>
          <a:p>
            <a:pPr lvl="1"/>
            <a:r>
              <a:rPr lang="en-US" dirty="0"/>
              <a:t> Text inside HTML elements are text nodes</a:t>
            </a:r>
          </a:p>
          <a:p>
            <a:pPr lvl="1"/>
            <a:r>
              <a:rPr lang="en-US" dirty="0"/>
              <a:t> Comments are comment nodes</a:t>
            </a:r>
          </a:p>
          <a:p>
            <a:pPr lvl="1"/>
            <a:endParaRPr lang="en-US" sz="2400" dirty="0"/>
          </a:p>
        </p:txBody>
      </p:sp>
    </p:spTree>
    <p:extLst>
      <p:ext uri="{BB962C8B-B14F-4D97-AF65-F5344CB8AC3E}">
        <p14:creationId xmlns:p14="http://schemas.microsoft.com/office/powerpoint/2010/main" val="48850037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dirty="0"/>
              <a:t> </a:t>
            </a:r>
            <a:r>
              <a:rPr lang="en-US" dirty="0"/>
              <a:t>JavaScript Overview</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453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nodes</a:t>
            </a:r>
          </a:p>
        </p:txBody>
      </p:sp>
      <p:sp>
        <p:nvSpPr>
          <p:cNvPr id="7" name="Content Placeholder 6"/>
          <p:cNvSpPr>
            <a:spLocks noGrp="1"/>
          </p:cNvSpPr>
          <p:nvPr>
            <p:ph idx="1"/>
          </p:nvPr>
        </p:nvSpPr>
        <p:spPr>
          <a:xfrm>
            <a:off x="571501" y="1714501"/>
            <a:ext cx="5190562" cy="4267729"/>
          </a:xfrm>
        </p:spPr>
        <p:txBody>
          <a:bodyPr/>
          <a:lstStyle/>
          <a:p>
            <a:r>
              <a:rPr lang="en-US" dirty="0"/>
              <a:t>A html node contains html element which can contains text node or attribute nodes. Sample flow to add new node</a:t>
            </a:r>
          </a:p>
          <a:p>
            <a:pPr marL="675482" lvl="1" indent="-457200">
              <a:buFont typeface="+mj-lt"/>
              <a:buAutoNum type="arabicPeriod"/>
            </a:pPr>
            <a:endParaRPr lang="en-US" dirty="0"/>
          </a:p>
          <a:p>
            <a:pPr marL="218282" lvl="1" indent="0">
              <a:buNone/>
            </a:pPr>
            <a:r>
              <a:rPr lang="en-US" dirty="0">
                <a:hlinkClick r:id="rId3"/>
              </a:rPr>
              <a:t>https://www.w3schools.com/code/tryit.asp?filename=FRY5TPE2C02P</a:t>
            </a:r>
            <a:endParaRPr lang="en-US" dirty="0"/>
          </a:p>
          <a:p>
            <a:pPr marL="218282" lvl="1" indent="0">
              <a:buNone/>
            </a:pPr>
            <a:endParaRPr lang="en-US" dirty="0"/>
          </a:p>
          <a:p>
            <a:pPr marL="218282" lvl="1" indent="0">
              <a:buNone/>
            </a:pPr>
            <a:endParaRPr lang="en-US" dirty="0"/>
          </a:p>
          <a:p>
            <a:pPr lvl="1"/>
            <a:endParaRPr lang="en-US" sz="2400" dirty="0"/>
          </a:p>
        </p:txBody>
      </p:sp>
      <p:pic>
        <p:nvPicPr>
          <p:cNvPr id="9" name="Picture 8">
            <a:extLst>
              <a:ext uri="{FF2B5EF4-FFF2-40B4-BE49-F238E27FC236}">
                <a16:creationId xmlns:a16="http://schemas.microsoft.com/office/drawing/2014/main" id="{696C7B16-2A24-4AF9-BA27-7DE822377EE0}"/>
              </a:ext>
            </a:extLst>
          </p:cNvPr>
          <p:cNvPicPr>
            <a:picLocks noChangeAspect="1"/>
          </p:cNvPicPr>
          <p:nvPr/>
        </p:nvPicPr>
        <p:blipFill>
          <a:blip r:embed="rId4"/>
          <a:stretch>
            <a:fillRect/>
          </a:stretch>
        </p:blipFill>
        <p:spPr>
          <a:xfrm>
            <a:off x="5943319" y="142595"/>
            <a:ext cx="5495925" cy="6276975"/>
          </a:xfrm>
          <a:prstGeom prst="rect">
            <a:avLst/>
          </a:prstGeom>
        </p:spPr>
      </p:pic>
    </p:spTree>
    <p:extLst>
      <p:ext uri="{BB962C8B-B14F-4D97-AF65-F5344CB8AC3E}">
        <p14:creationId xmlns:p14="http://schemas.microsoft.com/office/powerpoint/2010/main" val="3574947854"/>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Events</a:t>
            </a:r>
          </a:p>
        </p:txBody>
      </p:sp>
      <p:sp>
        <p:nvSpPr>
          <p:cNvPr id="4" name="Content Placeholder 3"/>
          <p:cNvSpPr>
            <a:spLocks noGrp="1"/>
          </p:cNvSpPr>
          <p:nvPr>
            <p:ph idx="1"/>
          </p:nvPr>
        </p:nvSpPr>
        <p:spPr>
          <a:xfrm>
            <a:off x="571501" y="1714501"/>
            <a:ext cx="9840860" cy="4267729"/>
          </a:xfrm>
        </p:spPr>
        <p:txBody>
          <a:bodyPr/>
          <a:lstStyle/>
          <a:p>
            <a:r>
              <a:rPr lang="en-US" dirty="0"/>
              <a:t>Events are normally used in combination with functions, and the function will not be executed before the event occurs (such as when a user clicks a button).</a:t>
            </a:r>
          </a:p>
          <a:p>
            <a:endParaRPr lang="en-US" dirty="0"/>
          </a:p>
        </p:txBody>
      </p:sp>
      <p:pic>
        <p:nvPicPr>
          <p:cNvPr id="8" name="Picture 7">
            <a:extLst>
              <a:ext uri="{FF2B5EF4-FFF2-40B4-BE49-F238E27FC236}">
                <a16:creationId xmlns:a16="http://schemas.microsoft.com/office/drawing/2014/main" id="{EA2B2A7A-B8C0-459E-B49B-1D256F454174}"/>
              </a:ext>
            </a:extLst>
          </p:cNvPr>
          <p:cNvPicPr>
            <a:picLocks noChangeAspect="1"/>
          </p:cNvPicPr>
          <p:nvPr/>
        </p:nvPicPr>
        <p:blipFill>
          <a:blip r:embed="rId3"/>
          <a:stretch>
            <a:fillRect/>
          </a:stretch>
        </p:blipFill>
        <p:spPr>
          <a:xfrm>
            <a:off x="756781" y="3025527"/>
            <a:ext cx="5779565" cy="473106"/>
          </a:xfrm>
          <a:prstGeom prst="rect">
            <a:avLst/>
          </a:prstGeom>
        </p:spPr>
      </p:pic>
      <p:sp>
        <p:nvSpPr>
          <p:cNvPr id="7" name="Rectangle 6">
            <a:extLst>
              <a:ext uri="{FF2B5EF4-FFF2-40B4-BE49-F238E27FC236}">
                <a16:creationId xmlns:a16="http://schemas.microsoft.com/office/drawing/2014/main" id="{B4505AAC-D0E0-42E2-B03E-D9E048E5B636}"/>
              </a:ext>
            </a:extLst>
          </p:cNvPr>
          <p:cNvSpPr/>
          <p:nvPr/>
        </p:nvSpPr>
        <p:spPr>
          <a:xfrm>
            <a:off x="571501" y="3608620"/>
            <a:ext cx="10194822" cy="400110"/>
          </a:xfrm>
          <a:prstGeom prst="rect">
            <a:avLst/>
          </a:prstGeom>
        </p:spPr>
        <p:txBody>
          <a:bodyPr wrap="square">
            <a:spAutoFit/>
          </a:bodyPr>
          <a:lstStyle/>
          <a:p>
            <a:r>
              <a:rPr lang="en-US" sz="2000" dirty="0">
                <a:solidFill>
                  <a:srgbClr val="0000CD"/>
                </a:solidFill>
                <a:latin typeface="Consolas" panose="020B0609020204030204" pitchFamily="49" charset="0"/>
              </a:rPr>
              <a:t>&lt;</a:t>
            </a:r>
            <a:r>
              <a:rPr lang="en-US" sz="2000" dirty="0">
                <a:solidFill>
                  <a:srgbClr val="A52A2A"/>
                </a:solidFill>
                <a:latin typeface="Consolas" panose="020B0609020204030204" pitchFamily="49" charset="0"/>
              </a:rPr>
              <a:t>button</a:t>
            </a:r>
            <a:r>
              <a:rPr lang="en-US" sz="2000" dirty="0">
                <a:solidFill>
                  <a:srgbClr val="FF0000"/>
                </a:solidFill>
                <a:latin typeface="Consolas" panose="020B0609020204030204" pitchFamily="49" charset="0"/>
              </a:rPr>
              <a:t> </a:t>
            </a:r>
            <a:r>
              <a:rPr lang="en-US" sz="2000" dirty="0" err="1">
                <a:solidFill>
                  <a:srgbClr val="FF0000"/>
                </a:solidFill>
                <a:latin typeface="Consolas" panose="020B0609020204030204" pitchFamily="49" charset="0"/>
              </a:rPr>
              <a:t>onclick</a:t>
            </a:r>
            <a:r>
              <a:rPr lang="en-US" sz="2000" dirty="0">
                <a:solidFill>
                  <a:srgbClr val="0000CD"/>
                </a:solidFill>
                <a:latin typeface="Consolas" panose="020B0609020204030204" pitchFamily="49" charset="0"/>
              </a:rPr>
              <a:t>="myFunction()"&gt;</a:t>
            </a:r>
            <a:r>
              <a:rPr lang="en-US" sz="2000" dirty="0">
                <a:solidFill>
                  <a:srgbClr val="000000"/>
                </a:solidFill>
                <a:latin typeface="Consolas" panose="020B0609020204030204" pitchFamily="49" charset="0"/>
              </a:rPr>
              <a:t>Click me</a:t>
            </a:r>
            <a:r>
              <a:rPr lang="en-US" sz="2000" dirty="0">
                <a:solidFill>
                  <a:srgbClr val="0000CD"/>
                </a:solidFill>
                <a:latin typeface="Consolas" panose="020B0609020204030204" pitchFamily="49" charset="0"/>
              </a:rPr>
              <a:t>&lt;</a:t>
            </a:r>
            <a:r>
              <a:rPr lang="en-US" sz="2000" dirty="0">
                <a:solidFill>
                  <a:srgbClr val="A52A2A"/>
                </a:solidFill>
                <a:latin typeface="Consolas" panose="020B0609020204030204" pitchFamily="49" charset="0"/>
              </a:rPr>
              <a:t>/button</a:t>
            </a:r>
            <a:r>
              <a:rPr lang="en-US" sz="2000" dirty="0">
                <a:solidFill>
                  <a:srgbClr val="0000CD"/>
                </a:solidFill>
                <a:latin typeface="Consolas" panose="020B0609020204030204" pitchFamily="49" charset="0"/>
              </a:rPr>
              <a:t>&gt;</a:t>
            </a:r>
            <a:endParaRPr lang="en-US" sz="2000" dirty="0"/>
          </a:p>
        </p:txBody>
      </p:sp>
      <p:sp>
        <p:nvSpPr>
          <p:cNvPr id="9" name="Rectangle 8">
            <a:extLst>
              <a:ext uri="{FF2B5EF4-FFF2-40B4-BE49-F238E27FC236}">
                <a16:creationId xmlns:a16="http://schemas.microsoft.com/office/drawing/2014/main" id="{9E1AEBC7-ECC0-4BF2-9059-22F09B269193}"/>
              </a:ext>
            </a:extLst>
          </p:cNvPr>
          <p:cNvSpPr/>
          <p:nvPr/>
        </p:nvSpPr>
        <p:spPr>
          <a:xfrm>
            <a:off x="571500" y="4179872"/>
            <a:ext cx="9247589" cy="1631216"/>
          </a:xfrm>
          <a:prstGeom prst="rect">
            <a:avLst/>
          </a:prstGeom>
        </p:spPr>
        <p:txBody>
          <a:bodyPr wrap="square">
            <a:spAutoFit/>
          </a:bodyPr>
          <a:lstStyle/>
          <a:p>
            <a:r>
              <a:rPr lang="en-US" sz="2000" dirty="0"/>
              <a:t>&lt;</a:t>
            </a:r>
            <a:r>
              <a:rPr lang="en-US" sz="2000" dirty="0">
                <a:solidFill>
                  <a:srgbClr val="A52A2A"/>
                </a:solidFill>
                <a:latin typeface="Consolas" panose="020B0609020204030204" pitchFamily="49" charset="0"/>
              </a:rPr>
              <a:t>script</a:t>
            </a:r>
            <a:r>
              <a:rPr lang="en-US" sz="2000" dirty="0"/>
              <a:t>&gt;</a:t>
            </a:r>
          </a:p>
          <a:p>
            <a:r>
              <a:rPr lang="en-US" sz="2000" dirty="0">
                <a:solidFill>
                  <a:srgbClr val="0000CD"/>
                </a:solidFill>
                <a:latin typeface="Consolas" panose="020B0609020204030204" pitchFamily="49" charset="0"/>
              </a:rPr>
              <a:t>function</a:t>
            </a:r>
            <a:r>
              <a:rPr lang="en-US" sz="2000" dirty="0"/>
              <a:t> </a:t>
            </a:r>
            <a:r>
              <a:rPr lang="en-US" sz="2000" dirty="0">
                <a:solidFill>
                  <a:srgbClr val="000000"/>
                </a:solidFill>
                <a:latin typeface="Consolas" panose="020B0609020204030204" pitchFamily="49" charset="0"/>
              </a:rPr>
              <a:t>myFunction() {</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document.getElementById</a:t>
            </a:r>
            <a:r>
              <a:rPr lang="en-US" sz="2000" dirty="0">
                <a:solidFill>
                  <a:srgbClr val="000000"/>
                </a:solidFill>
                <a:latin typeface="Consolas" panose="020B0609020204030204" pitchFamily="49" charset="0"/>
              </a:rPr>
              <a:t>("demo").</a:t>
            </a:r>
            <a:r>
              <a:rPr lang="en-US" sz="2000" dirty="0" err="1">
                <a:solidFill>
                  <a:srgbClr val="000000"/>
                </a:solidFill>
                <a:latin typeface="Consolas" panose="020B0609020204030204" pitchFamily="49" charset="0"/>
              </a:rPr>
              <a:t>innerHTML</a:t>
            </a:r>
            <a:r>
              <a:rPr lang="en-US" sz="2000" dirty="0">
                <a:solidFill>
                  <a:srgbClr val="000000"/>
                </a:solidFill>
                <a:latin typeface="Consolas" panose="020B0609020204030204" pitchFamily="49" charset="0"/>
              </a:rPr>
              <a:t> = "</a:t>
            </a:r>
            <a:r>
              <a:rPr lang="en-US" sz="2000" dirty="0">
                <a:solidFill>
                  <a:srgbClr val="A52A2A"/>
                </a:solidFill>
                <a:latin typeface="Consolas" panose="020B0609020204030204" pitchFamily="49" charset="0"/>
              </a:rPr>
              <a:t>Hello World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p>
          <a:p>
            <a:r>
              <a:rPr lang="en-US" sz="2000" dirty="0"/>
              <a:t>&lt;/</a:t>
            </a:r>
            <a:r>
              <a:rPr lang="en-US" sz="2000" dirty="0">
                <a:solidFill>
                  <a:srgbClr val="A52A2A"/>
                </a:solidFill>
                <a:latin typeface="Consolas" panose="020B0609020204030204" pitchFamily="49" charset="0"/>
              </a:rPr>
              <a:t>script</a:t>
            </a:r>
            <a:r>
              <a:rPr lang="en-US" sz="2000" dirty="0"/>
              <a:t>&gt;</a:t>
            </a:r>
            <a:endParaRPr lang="en-US" dirty="0"/>
          </a:p>
        </p:txBody>
      </p:sp>
    </p:spTree>
    <p:extLst>
      <p:ext uri="{BB962C8B-B14F-4D97-AF65-F5344CB8AC3E}">
        <p14:creationId xmlns:p14="http://schemas.microsoft.com/office/powerpoint/2010/main" val="2727439312"/>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HTML</a:t>
            </a:r>
          </a:p>
        </p:txBody>
      </p:sp>
      <p:sp>
        <p:nvSpPr>
          <p:cNvPr id="3" name="Content Placeholder 2"/>
          <p:cNvSpPr>
            <a:spLocks noGrp="1"/>
          </p:cNvSpPr>
          <p:nvPr>
            <p:ph idx="1"/>
          </p:nvPr>
        </p:nvSpPr>
        <p:spPr/>
        <p:txBody>
          <a:bodyPr/>
          <a:lstStyle/>
          <a:p>
            <a:r>
              <a:rPr lang="en-US" dirty="0" err="1">
                <a:solidFill>
                  <a:srgbClr val="000000"/>
                </a:solidFill>
                <a:latin typeface="Consolas" panose="020B0609020204030204" pitchFamily="49" charset="0"/>
              </a:rPr>
              <a:t>document.getElementById</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"p1"</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innerHTML</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"New text!"</a:t>
            </a:r>
            <a:r>
              <a:rPr lang="en-US" dirty="0">
                <a:solidFill>
                  <a:srgbClr val="000000"/>
                </a:solidFill>
                <a:latin typeface="Consolas" panose="020B0609020204030204" pitchFamily="49" charset="0"/>
              </a:rPr>
              <a:t>;</a:t>
            </a:r>
          </a:p>
          <a:p>
            <a:r>
              <a:rPr lang="en-US" dirty="0" err="1">
                <a:latin typeface="+mj-lt"/>
              </a:rPr>
              <a:t>document.getElementById</a:t>
            </a:r>
            <a:r>
              <a:rPr lang="en-US" dirty="0">
                <a:latin typeface="+mj-lt"/>
              </a:rPr>
              <a:t>(</a:t>
            </a:r>
            <a:r>
              <a:rPr lang="en-US" i="1" dirty="0">
                <a:latin typeface="+mj-lt"/>
              </a:rPr>
              <a:t>id</a:t>
            </a:r>
            <a:r>
              <a:rPr lang="en-US" dirty="0">
                <a:latin typeface="+mj-lt"/>
              </a:rPr>
              <a:t>).</a:t>
            </a:r>
            <a:r>
              <a:rPr lang="en-US" i="1" dirty="0">
                <a:latin typeface="+mj-lt"/>
              </a:rPr>
              <a:t>attribute = new value</a:t>
            </a:r>
            <a:endParaRPr lang="en-US" dirty="0">
              <a:latin typeface="+mj-lt"/>
            </a:endParaRPr>
          </a:p>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element = </a:t>
            </a:r>
            <a:r>
              <a:rPr lang="en-US" dirty="0" err="1">
                <a:solidFill>
                  <a:srgbClr val="000000"/>
                </a:solidFill>
                <a:latin typeface="Consolas" panose="020B0609020204030204" pitchFamily="49" charset="0"/>
              </a:rPr>
              <a:t>document.getElementById</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"id01"</a:t>
            </a:r>
            <a:r>
              <a:rPr lang="en-US" dirty="0">
                <a:solidFill>
                  <a:srgbClr val="000000"/>
                </a:solidFill>
                <a:latin typeface="Consolas" panose="020B0609020204030204" pitchFamily="49" charset="0"/>
              </a:rPr>
              <a:t>);</a:t>
            </a:r>
            <a:br>
              <a:rPr lang="en-US" dirty="0"/>
            </a:br>
            <a:r>
              <a:rPr lang="en-US" dirty="0" err="1">
                <a:solidFill>
                  <a:srgbClr val="000000"/>
                </a:solidFill>
                <a:latin typeface="Consolas" panose="020B0609020204030204" pitchFamily="49" charset="0"/>
              </a:rPr>
              <a:t>element.innerHTML</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"New Heading"</a:t>
            </a:r>
            <a:r>
              <a:rPr lang="en-US" dirty="0">
                <a:solidFill>
                  <a:srgbClr val="000000"/>
                </a:solidFill>
                <a:latin typeface="Consolas" panose="020B0609020204030204" pitchFamily="49" charset="0"/>
              </a:rPr>
              <a:t>;</a:t>
            </a:r>
            <a:endParaRPr lang="en-US" dirty="0"/>
          </a:p>
          <a:p>
            <a:endParaRPr lang="en-US" dirty="0"/>
          </a:p>
        </p:txBody>
      </p:sp>
    </p:spTree>
    <p:extLst>
      <p:ext uri="{BB962C8B-B14F-4D97-AF65-F5344CB8AC3E}">
        <p14:creationId xmlns:p14="http://schemas.microsoft.com/office/powerpoint/2010/main" val="3982389296"/>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Navigations</a:t>
            </a:r>
          </a:p>
        </p:txBody>
      </p:sp>
      <p:sp>
        <p:nvSpPr>
          <p:cNvPr id="4" name="Content Placeholder 3"/>
          <p:cNvSpPr>
            <a:spLocks noGrp="1"/>
          </p:cNvSpPr>
          <p:nvPr>
            <p:ph idx="1"/>
          </p:nvPr>
        </p:nvSpPr>
        <p:spPr/>
        <p:txBody>
          <a:bodyPr/>
          <a:lstStyle/>
          <a:p>
            <a:r>
              <a:rPr lang="en-US" dirty="0" err="1"/>
              <a:t>parentNode</a:t>
            </a:r>
            <a:endParaRPr lang="en-US" dirty="0"/>
          </a:p>
          <a:p>
            <a:r>
              <a:rPr lang="en-US" dirty="0"/>
              <a:t> </a:t>
            </a:r>
            <a:r>
              <a:rPr lang="en-US" dirty="0" err="1"/>
              <a:t>childNodes</a:t>
            </a:r>
            <a:r>
              <a:rPr lang="en-US" dirty="0"/>
              <a:t>[</a:t>
            </a:r>
            <a:r>
              <a:rPr lang="en-US" dirty="0" err="1"/>
              <a:t>nodenumber</a:t>
            </a:r>
            <a:r>
              <a:rPr lang="en-US" dirty="0"/>
              <a:t>]</a:t>
            </a:r>
          </a:p>
          <a:p>
            <a:r>
              <a:rPr lang="en-US" dirty="0"/>
              <a:t> </a:t>
            </a:r>
            <a:r>
              <a:rPr lang="en-US" dirty="0" err="1"/>
              <a:t>firstChild</a:t>
            </a:r>
            <a:endParaRPr lang="en-US" dirty="0"/>
          </a:p>
          <a:p>
            <a:r>
              <a:rPr lang="en-US" dirty="0"/>
              <a:t> </a:t>
            </a:r>
            <a:r>
              <a:rPr lang="en-US" dirty="0" err="1"/>
              <a:t>lastChild</a:t>
            </a:r>
            <a:endParaRPr lang="en-US" dirty="0"/>
          </a:p>
          <a:p>
            <a:r>
              <a:rPr lang="en-US" dirty="0"/>
              <a:t> </a:t>
            </a:r>
            <a:r>
              <a:rPr lang="en-US" dirty="0" err="1"/>
              <a:t>nextSibling</a:t>
            </a:r>
            <a:endParaRPr lang="en-US" dirty="0"/>
          </a:p>
          <a:p>
            <a:r>
              <a:rPr lang="en-US" dirty="0"/>
              <a:t> </a:t>
            </a:r>
            <a:r>
              <a:rPr lang="en-US" dirty="0" err="1"/>
              <a:t>previousSibling</a:t>
            </a:r>
            <a:endParaRPr lang="en-US" dirty="0"/>
          </a:p>
          <a:p>
            <a:endParaRPr lang="en-US" dirty="0"/>
          </a:p>
        </p:txBody>
      </p:sp>
      <p:sp>
        <p:nvSpPr>
          <p:cNvPr id="7" name="Rectangle 6">
            <a:extLst>
              <a:ext uri="{FF2B5EF4-FFF2-40B4-BE49-F238E27FC236}">
                <a16:creationId xmlns:a16="http://schemas.microsoft.com/office/drawing/2014/main" id="{03BB5E75-76B0-402C-9EAB-AA66D07A3B50}"/>
              </a:ext>
            </a:extLst>
          </p:cNvPr>
          <p:cNvSpPr/>
          <p:nvPr/>
        </p:nvSpPr>
        <p:spPr>
          <a:xfrm>
            <a:off x="571500" y="4786990"/>
            <a:ext cx="7756071" cy="707886"/>
          </a:xfrm>
          <a:prstGeom prst="rect">
            <a:avLst/>
          </a:prstGeom>
        </p:spPr>
        <p:txBody>
          <a:bodyPr wrap="square">
            <a:spAutoFit/>
          </a:bodyPr>
          <a:lstStyle/>
          <a:p>
            <a:r>
              <a:rPr lang="en-US" sz="2000" dirty="0">
                <a:solidFill>
                  <a:srgbClr val="0000CD"/>
                </a:solidFill>
                <a:latin typeface="Consolas" panose="020B0609020204030204" pitchFamily="49" charset="0"/>
              </a:rPr>
              <a:t>var</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firstChild</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document.getElementById</a:t>
            </a:r>
            <a:r>
              <a:rPr lang="en-US" sz="2000" dirty="0">
                <a:solidFill>
                  <a:srgbClr val="000000"/>
                </a:solidFill>
                <a:latin typeface="Consolas" panose="020B0609020204030204" pitchFamily="49" charset="0"/>
              </a:rPr>
              <a:t>(</a:t>
            </a:r>
            <a:r>
              <a:rPr lang="en-US" sz="2000" dirty="0">
                <a:solidFill>
                  <a:srgbClr val="A52A2A"/>
                </a:solidFill>
                <a:latin typeface="Consolas" panose="020B0609020204030204" pitchFamily="49" charset="0"/>
              </a:rPr>
              <a:t>"id01"</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firstChild</a:t>
            </a:r>
            <a:r>
              <a:rPr lang="en-US" sz="2000" dirty="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3860891053"/>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dirty="0"/>
              <a:t>BROWSER </a:t>
            </a:r>
            <a:br>
              <a:rPr lang="en-US" dirty="0"/>
            </a:br>
            <a:r>
              <a:rPr lang="en-US" dirty="0"/>
              <a:t>OBJECT MODEL</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0360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object document (BOM)</a:t>
            </a:r>
          </a:p>
        </p:txBody>
      </p:sp>
      <p:pic>
        <p:nvPicPr>
          <p:cNvPr id="3" name="Picture 2">
            <a:extLst>
              <a:ext uri="{FF2B5EF4-FFF2-40B4-BE49-F238E27FC236}">
                <a16:creationId xmlns:a16="http://schemas.microsoft.com/office/drawing/2014/main" id="{D6793CB2-D193-4AB2-8240-8220CC11280F}"/>
              </a:ext>
            </a:extLst>
          </p:cNvPr>
          <p:cNvPicPr>
            <a:picLocks noChangeAspect="1"/>
          </p:cNvPicPr>
          <p:nvPr/>
        </p:nvPicPr>
        <p:blipFill>
          <a:blip r:embed="rId3"/>
          <a:stretch>
            <a:fillRect/>
          </a:stretch>
        </p:blipFill>
        <p:spPr>
          <a:xfrm>
            <a:off x="3731352" y="1123818"/>
            <a:ext cx="8460648" cy="4806180"/>
          </a:xfrm>
          <a:prstGeom prst="rect">
            <a:avLst/>
          </a:prstGeom>
        </p:spPr>
      </p:pic>
      <p:sp>
        <p:nvSpPr>
          <p:cNvPr id="4" name="Content Placeholder 6">
            <a:extLst>
              <a:ext uri="{FF2B5EF4-FFF2-40B4-BE49-F238E27FC236}">
                <a16:creationId xmlns:a16="http://schemas.microsoft.com/office/drawing/2014/main" id="{3C185D6B-4806-4C1F-AA75-F9EB130EF9B9}"/>
              </a:ext>
            </a:extLst>
          </p:cNvPr>
          <p:cNvSpPr>
            <a:spLocks noGrp="1"/>
          </p:cNvSpPr>
          <p:nvPr>
            <p:ph idx="1"/>
          </p:nvPr>
        </p:nvSpPr>
        <p:spPr>
          <a:xfrm>
            <a:off x="571500" y="1662269"/>
            <a:ext cx="3159851" cy="4267729"/>
          </a:xfrm>
        </p:spPr>
        <p:txBody>
          <a:bodyPr/>
          <a:lstStyle/>
          <a:p>
            <a:pPr lvl="1"/>
            <a:r>
              <a:rPr lang="en-US" sz="2400" dirty="0"/>
              <a:t>BOM allows users manipulate the browser window without affecting the content of DOM</a:t>
            </a:r>
          </a:p>
          <a:p>
            <a:pPr lvl="1"/>
            <a:r>
              <a:rPr lang="en-US" sz="2400" dirty="0"/>
              <a:t>JS BOM can be visualized as shown</a:t>
            </a:r>
          </a:p>
        </p:txBody>
      </p:sp>
    </p:spTree>
    <p:extLst>
      <p:ext uri="{BB962C8B-B14F-4D97-AF65-F5344CB8AC3E}">
        <p14:creationId xmlns:p14="http://schemas.microsoft.com/office/powerpoint/2010/main" val="3091423455"/>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Objects</a:t>
            </a:r>
          </a:p>
        </p:txBody>
      </p:sp>
      <p:pic>
        <p:nvPicPr>
          <p:cNvPr id="6" name="Picture 5">
            <a:extLst>
              <a:ext uri="{FF2B5EF4-FFF2-40B4-BE49-F238E27FC236}">
                <a16:creationId xmlns:a16="http://schemas.microsoft.com/office/drawing/2014/main" id="{EDC33698-B3F0-4152-8A8A-9A6AB2128A2B}"/>
              </a:ext>
            </a:extLst>
          </p:cNvPr>
          <p:cNvPicPr>
            <a:picLocks noChangeAspect="1"/>
          </p:cNvPicPr>
          <p:nvPr/>
        </p:nvPicPr>
        <p:blipFill>
          <a:blip r:embed="rId3"/>
          <a:stretch>
            <a:fillRect/>
          </a:stretch>
        </p:blipFill>
        <p:spPr>
          <a:xfrm>
            <a:off x="1924050" y="2215929"/>
            <a:ext cx="7772400" cy="2867025"/>
          </a:xfrm>
          <a:prstGeom prst="rect">
            <a:avLst/>
          </a:prstGeom>
        </p:spPr>
      </p:pic>
      <p:pic>
        <p:nvPicPr>
          <p:cNvPr id="7" name="Picture 6">
            <a:extLst>
              <a:ext uri="{FF2B5EF4-FFF2-40B4-BE49-F238E27FC236}">
                <a16:creationId xmlns:a16="http://schemas.microsoft.com/office/drawing/2014/main" id="{2AE152BD-5B1B-4570-8266-92A5FB0C30EC}"/>
              </a:ext>
            </a:extLst>
          </p:cNvPr>
          <p:cNvPicPr>
            <a:picLocks noChangeAspect="1"/>
          </p:cNvPicPr>
          <p:nvPr/>
        </p:nvPicPr>
        <p:blipFill>
          <a:blip r:embed="rId4"/>
          <a:stretch>
            <a:fillRect/>
          </a:stretch>
        </p:blipFill>
        <p:spPr>
          <a:xfrm>
            <a:off x="1924050" y="2294950"/>
            <a:ext cx="7502013" cy="3850239"/>
          </a:xfrm>
          <a:prstGeom prst="rect">
            <a:avLst/>
          </a:prstGeom>
        </p:spPr>
      </p:pic>
      <p:sp>
        <p:nvSpPr>
          <p:cNvPr id="8" name="Content Placeholder 2">
            <a:extLst>
              <a:ext uri="{FF2B5EF4-FFF2-40B4-BE49-F238E27FC236}">
                <a16:creationId xmlns:a16="http://schemas.microsoft.com/office/drawing/2014/main" id="{B2377BA0-9501-4498-B46D-FDE561FE89B3}"/>
              </a:ext>
            </a:extLst>
          </p:cNvPr>
          <p:cNvSpPr>
            <a:spLocks noGrp="1"/>
          </p:cNvSpPr>
          <p:nvPr>
            <p:ph idx="1"/>
          </p:nvPr>
        </p:nvSpPr>
        <p:spPr>
          <a:xfrm>
            <a:off x="571501" y="1714501"/>
            <a:ext cx="9334500" cy="4267729"/>
          </a:xfrm>
        </p:spPr>
        <p:txBody>
          <a:bodyPr/>
          <a:lstStyle/>
          <a:p>
            <a:r>
              <a:rPr lang="en-US" dirty="0"/>
              <a:t>The window object represents an open window in a browser.</a:t>
            </a:r>
          </a:p>
          <a:p>
            <a:endParaRPr lang="en-US" dirty="0"/>
          </a:p>
          <a:p>
            <a:endParaRPr lang="en-US" dirty="0"/>
          </a:p>
          <a:p>
            <a:endParaRPr lang="en-US" dirty="0"/>
          </a:p>
        </p:txBody>
      </p:sp>
    </p:spTree>
    <p:extLst>
      <p:ext uri="{BB962C8B-B14F-4D97-AF65-F5344CB8AC3E}">
        <p14:creationId xmlns:p14="http://schemas.microsoft.com/office/powerpoint/2010/main" val="17135982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Objects</a:t>
            </a:r>
          </a:p>
        </p:txBody>
      </p:sp>
      <p:sp>
        <p:nvSpPr>
          <p:cNvPr id="6" name="Content Placeholder 5"/>
          <p:cNvSpPr>
            <a:spLocks noGrp="1"/>
          </p:cNvSpPr>
          <p:nvPr>
            <p:ph idx="1"/>
          </p:nvPr>
        </p:nvSpPr>
        <p:spPr/>
        <p:txBody>
          <a:bodyPr/>
          <a:lstStyle/>
          <a:p>
            <a:r>
              <a:rPr lang="en-US" dirty="0"/>
              <a:t>JavaScript has three kind of popup boxes: Alert box, Confirm box, and Prompt box..</a:t>
            </a:r>
          </a:p>
          <a:p>
            <a:endParaRPr lang="en-US" dirty="0"/>
          </a:p>
        </p:txBody>
      </p:sp>
      <p:sp>
        <p:nvSpPr>
          <p:cNvPr id="3" name="Rectangle 2">
            <a:extLst>
              <a:ext uri="{FF2B5EF4-FFF2-40B4-BE49-F238E27FC236}">
                <a16:creationId xmlns:a16="http://schemas.microsoft.com/office/drawing/2014/main" id="{98E9FADE-577E-4DFF-BF82-76265E937737}"/>
              </a:ext>
            </a:extLst>
          </p:cNvPr>
          <p:cNvSpPr/>
          <p:nvPr/>
        </p:nvSpPr>
        <p:spPr>
          <a:xfrm>
            <a:off x="571500" y="2593608"/>
            <a:ext cx="5833097" cy="400110"/>
          </a:xfrm>
          <a:prstGeom prst="rect">
            <a:avLst/>
          </a:prstGeom>
        </p:spPr>
        <p:txBody>
          <a:bodyPr wrap="square">
            <a:spAutoFit/>
          </a:bodyPr>
          <a:lstStyle/>
          <a:p>
            <a:r>
              <a:rPr lang="nb-NO" sz="2000" dirty="0">
                <a:solidFill>
                  <a:srgbClr val="000000"/>
                </a:solidFill>
                <a:latin typeface="Consolas" panose="020B0609020204030204" pitchFamily="49" charset="0"/>
              </a:rPr>
              <a:t>alert(</a:t>
            </a:r>
            <a:r>
              <a:rPr lang="nb-NO" sz="2000" dirty="0">
                <a:solidFill>
                  <a:srgbClr val="A52A2A"/>
                </a:solidFill>
                <a:latin typeface="Consolas" panose="020B0609020204030204" pitchFamily="49" charset="0"/>
              </a:rPr>
              <a:t>"I am an alert box!"</a:t>
            </a:r>
            <a:r>
              <a:rPr lang="nb-NO" sz="2000" dirty="0">
                <a:solidFill>
                  <a:srgbClr val="000000"/>
                </a:solidFill>
                <a:latin typeface="Consolas" panose="020B0609020204030204" pitchFamily="49" charset="0"/>
              </a:rPr>
              <a:t>);</a:t>
            </a:r>
            <a:endParaRPr lang="en-US" sz="2000" dirty="0"/>
          </a:p>
        </p:txBody>
      </p:sp>
      <p:sp>
        <p:nvSpPr>
          <p:cNvPr id="5" name="Rectangle 4">
            <a:extLst>
              <a:ext uri="{FF2B5EF4-FFF2-40B4-BE49-F238E27FC236}">
                <a16:creationId xmlns:a16="http://schemas.microsoft.com/office/drawing/2014/main" id="{B0462FFE-390F-4EF5-8B85-5ECB4A03A173}"/>
              </a:ext>
            </a:extLst>
          </p:cNvPr>
          <p:cNvSpPr/>
          <p:nvPr/>
        </p:nvSpPr>
        <p:spPr>
          <a:xfrm>
            <a:off x="571500" y="3056368"/>
            <a:ext cx="6669957" cy="1631216"/>
          </a:xfrm>
          <a:prstGeom prst="rect">
            <a:avLst/>
          </a:prstGeom>
        </p:spPr>
        <p:txBody>
          <a:bodyPr wrap="square">
            <a:spAutoFit/>
          </a:bodyPr>
          <a:lstStyle/>
          <a:p>
            <a:r>
              <a:rPr lang="en-US" sz="2000" dirty="0">
                <a:solidFill>
                  <a:srgbClr val="0000CD"/>
                </a:solidFill>
                <a:latin typeface="Consolas" panose="020B0609020204030204" pitchFamily="49" charset="0"/>
              </a:rPr>
              <a:t>if</a:t>
            </a:r>
            <a:r>
              <a:rPr lang="en-US" sz="2000" dirty="0">
                <a:solidFill>
                  <a:srgbClr val="000000"/>
                </a:solidFill>
                <a:latin typeface="Consolas" panose="020B0609020204030204" pitchFamily="49" charset="0"/>
              </a:rPr>
              <a:t> (confirm(</a:t>
            </a:r>
            <a:r>
              <a:rPr lang="en-US" sz="2000" dirty="0">
                <a:solidFill>
                  <a:srgbClr val="A52A2A"/>
                </a:solidFill>
                <a:latin typeface="Consolas" panose="020B0609020204030204" pitchFamily="49" charset="0"/>
              </a:rPr>
              <a:t>"Press a button!"</a:t>
            </a:r>
            <a:r>
              <a:rPr lang="en-US" sz="2000" dirty="0">
                <a:solidFill>
                  <a:srgbClr val="000000"/>
                </a:solidFill>
                <a:latin typeface="Consolas" panose="020B0609020204030204" pitchFamily="49" charset="0"/>
              </a:rPr>
              <a:t>) == </a:t>
            </a:r>
            <a:r>
              <a:rPr lang="en-US" sz="2000" dirty="0">
                <a:solidFill>
                  <a:srgbClr val="0000CD"/>
                </a:solidFill>
                <a:latin typeface="Consolas" panose="020B0609020204030204" pitchFamily="49" charset="0"/>
              </a:rPr>
              <a:t>true</a:t>
            </a:r>
            <a:r>
              <a:rPr lang="en-US" sz="2000" dirty="0">
                <a:solidFill>
                  <a:srgbClr val="000000"/>
                </a:solidFill>
                <a:latin typeface="Consolas" panose="020B0609020204030204" pitchFamily="49" charset="0"/>
              </a:rPr>
              <a:t>) {</a:t>
            </a:r>
            <a:br>
              <a:rPr lang="en-US" sz="2000" dirty="0"/>
            </a:br>
            <a:r>
              <a:rPr lang="en-US" sz="2000" dirty="0">
                <a:solidFill>
                  <a:srgbClr val="000000"/>
                </a:solidFill>
                <a:latin typeface="Consolas" panose="020B0609020204030204" pitchFamily="49" charset="0"/>
              </a:rPr>
              <a:t>    txt = </a:t>
            </a:r>
            <a:r>
              <a:rPr lang="en-US" sz="2000" dirty="0">
                <a:solidFill>
                  <a:srgbClr val="A52A2A"/>
                </a:solidFill>
                <a:latin typeface="Consolas" panose="020B0609020204030204" pitchFamily="49" charset="0"/>
              </a:rPr>
              <a:t>"You pressed OK!"</a:t>
            </a:r>
            <a:r>
              <a:rPr lang="en-US" sz="2000" dirty="0">
                <a:solidFill>
                  <a:srgbClr val="000000"/>
                </a:solidFill>
                <a:latin typeface="Consolas" panose="020B0609020204030204" pitchFamily="49" charset="0"/>
              </a:rPr>
              <a:t>;</a:t>
            </a:r>
            <a:br>
              <a:rPr lang="en-US" sz="2000" dirty="0"/>
            </a:br>
            <a:r>
              <a:rPr lang="en-US" sz="2000" dirty="0">
                <a:solidFill>
                  <a:srgbClr val="000000"/>
                </a:solidFill>
                <a:latin typeface="Consolas" panose="020B0609020204030204" pitchFamily="49" charset="0"/>
              </a:rPr>
              <a:t>} </a:t>
            </a:r>
            <a:r>
              <a:rPr lang="en-US" sz="2000" dirty="0">
                <a:solidFill>
                  <a:srgbClr val="0000CD"/>
                </a:solidFill>
                <a:latin typeface="Consolas" panose="020B0609020204030204" pitchFamily="49" charset="0"/>
              </a:rPr>
              <a:t>else</a:t>
            </a:r>
            <a:r>
              <a:rPr lang="en-US" sz="2000" dirty="0">
                <a:solidFill>
                  <a:srgbClr val="000000"/>
                </a:solidFill>
                <a:latin typeface="Consolas" panose="020B0609020204030204" pitchFamily="49" charset="0"/>
              </a:rPr>
              <a:t> {</a:t>
            </a:r>
            <a:br>
              <a:rPr lang="en-US" sz="2000" dirty="0"/>
            </a:br>
            <a:r>
              <a:rPr lang="en-US" sz="2000" dirty="0">
                <a:solidFill>
                  <a:srgbClr val="000000"/>
                </a:solidFill>
                <a:latin typeface="Consolas" panose="020B0609020204030204" pitchFamily="49" charset="0"/>
              </a:rPr>
              <a:t>    txt = </a:t>
            </a:r>
            <a:r>
              <a:rPr lang="en-US" sz="2000" dirty="0">
                <a:solidFill>
                  <a:srgbClr val="A52A2A"/>
                </a:solidFill>
                <a:latin typeface="Consolas" panose="020B0609020204030204" pitchFamily="49" charset="0"/>
              </a:rPr>
              <a:t>"You pressed Cancel!"</a:t>
            </a:r>
            <a:r>
              <a:rPr lang="en-US" sz="2000" dirty="0">
                <a:solidFill>
                  <a:srgbClr val="000000"/>
                </a:solidFill>
                <a:latin typeface="Consolas" panose="020B0609020204030204" pitchFamily="49" charset="0"/>
              </a:rPr>
              <a:t>;</a:t>
            </a:r>
            <a:br>
              <a:rPr lang="en-US" sz="2000" dirty="0"/>
            </a:br>
            <a:r>
              <a:rPr lang="en-US" sz="2000" dirty="0">
                <a:solidFill>
                  <a:srgbClr val="000000"/>
                </a:solidFill>
                <a:latin typeface="Consolas" panose="020B0609020204030204" pitchFamily="49" charset="0"/>
              </a:rPr>
              <a:t>}</a:t>
            </a:r>
            <a:endParaRPr lang="en-US" sz="2000" dirty="0"/>
          </a:p>
        </p:txBody>
      </p:sp>
      <p:sp>
        <p:nvSpPr>
          <p:cNvPr id="8" name="Rectangle 7">
            <a:extLst>
              <a:ext uri="{FF2B5EF4-FFF2-40B4-BE49-F238E27FC236}">
                <a16:creationId xmlns:a16="http://schemas.microsoft.com/office/drawing/2014/main" id="{7C21B0ED-85AF-4936-A8C7-7136AC04F204}"/>
              </a:ext>
            </a:extLst>
          </p:cNvPr>
          <p:cNvSpPr/>
          <p:nvPr/>
        </p:nvSpPr>
        <p:spPr>
          <a:xfrm>
            <a:off x="571501" y="5103082"/>
            <a:ext cx="8859391" cy="400110"/>
          </a:xfrm>
          <a:prstGeom prst="rect">
            <a:avLst/>
          </a:prstGeom>
        </p:spPr>
        <p:txBody>
          <a:bodyPr wrap="square">
            <a:spAutoFit/>
          </a:bodyPr>
          <a:lstStyle/>
          <a:p>
            <a:r>
              <a:rPr lang="en-US" sz="2000" dirty="0" err="1">
                <a:solidFill>
                  <a:srgbClr val="000000"/>
                </a:solidFill>
                <a:latin typeface="Consolas" panose="020B0609020204030204" pitchFamily="49" charset="0"/>
              </a:rPr>
              <a:t>window.prompt</a:t>
            </a:r>
            <a:r>
              <a:rPr lang="en-US" sz="2000" dirty="0">
                <a:solidFill>
                  <a:srgbClr val="000000"/>
                </a:solidFill>
                <a:latin typeface="Consolas" panose="020B0609020204030204" pitchFamily="49" charset="0"/>
              </a:rPr>
              <a:t>("</a:t>
            </a:r>
            <a:r>
              <a:rPr lang="en-US" sz="2000" i="1" dirty="0" err="1">
                <a:solidFill>
                  <a:srgbClr val="000000"/>
                </a:solidFill>
                <a:latin typeface="Consolas" panose="020B0609020204030204" pitchFamily="49" charset="0"/>
              </a:rPr>
              <a:t>sometext</a:t>
            </a:r>
            <a:r>
              <a:rPr lang="en-US" sz="2000" dirty="0">
                <a:solidFill>
                  <a:srgbClr val="000000"/>
                </a:solidFill>
                <a:latin typeface="Consolas" panose="020B0609020204030204" pitchFamily="49" charset="0"/>
              </a:rPr>
              <a:t>","</a:t>
            </a:r>
            <a:r>
              <a:rPr lang="en-US" sz="2000" i="1" dirty="0" err="1">
                <a:solidFill>
                  <a:srgbClr val="000000"/>
                </a:solidFill>
                <a:latin typeface="Consolas" panose="020B0609020204030204" pitchFamily="49" charset="0"/>
              </a:rPr>
              <a:t>defaultText</a:t>
            </a:r>
            <a:r>
              <a:rPr lang="en-US" sz="2000" dirty="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1845023371"/>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Navigator</a:t>
            </a:r>
          </a:p>
        </p:txBody>
      </p:sp>
      <p:pic>
        <p:nvPicPr>
          <p:cNvPr id="5" name="Picture 4">
            <a:extLst>
              <a:ext uri="{FF2B5EF4-FFF2-40B4-BE49-F238E27FC236}">
                <a16:creationId xmlns:a16="http://schemas.microsoft.com/office/drawing/2014/main" id="{1464AE8C-62F2-486C-95B7-0AE874B8AB51}"/>
              </a:ext>
            </a:extLst>
          </p:cNvPr>
          <p:cNvPicPr>
            <a:picLocks noChangeAspect="1"/>
          </p:cNvPicPr>
          <p:nvPr/>
        </p:nvPicPr>
        <p:blipFill>
          <a:blip r:embed="rId3"/>
          <a:stretch>
            <a:fillRect/>
          </a:stretch>
        </p:blipFill>
        <p:spPr>
          <a:xfrm>
            <a:off x="739425" y="1454558"/>
            <a:ext cx="9988783" cy="4678005"/>
          </a:xfrm>
          <a:prstGeom prst="rect">
            <a:avLst/>
          </a:prstGeom>
        </p:spPr>
      </p:pic>
    </p:spTree>
    <p:extLst>
      <p:ext uri="{BB962C8B-B14F-4D97-AF65-F5344CB8AC3E}">
        <p14:creationId xmlns:p14="http://schemas.microsoft.com/office/powerpoint/2010/main" val="139917822"/>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Location</a:t>
            </a:r>
          </a:p>
        </p:txBody>
      </p:sp>
      <p:pic>
        <p:nvPicPr>
          <p:cNvPr id="3" name="Picture 2">
            <a:extLst>
              <a:ext uri="{FF2B5EF4-FFF2-40B4-BE49-F238E27FC236}">
                <a16:creationId xmlns:a16="http://schemas.microsoft.com/office/drawing/2014/main" id="{0F3BC675-3579-4F53-A9CC-57A8A4D54A81}"/>
              </a:ext>
            </a:extLst>
          </p:cNvPr>
          <p:cNvPicPr>
            <a:picLocks noChangeAspect="1"/>
          </p:cNvPicPr>
          <p:nvPr/>
        </p:nvPicPr>
        <p:blipFill>
          <a:blip r:embed="rId3"/>
          <a:stretch>
            <a:fillRect/>
          </a:stretch>
        </p:blipFill>
        <p:spPr>
          <a:xfrm>
            <a:off x="571500" y="1290251"/>
            <a:ext cx="10553762" cy="4575865"/>
          </a:xfrm>
          <a:prstGeom prst="rect">
            <a:avLst/>
          </a:prstGeom>
        </p:spPr>
      </p:pic>
    </p:spTree>
    <p:extLst>
      <p:ext uri="{BB962C8B-B14F-4D97-AF65-F5344CB8AC3E}">
        <p14:creationId xmlns:p14="http://schemas.microsoft.com/office/powerpoint/2010/main" val="169507863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r>
              <a:rPr lang="en-US" dirty="0"/>
              <a:t>Client-Server in Web</a:t>
            </a:r>
          </a:p>
        </p:txBody>
      </p:sp>
      <p:sp>
        <p:nvSpPr>
          <p:cNvPr id="33" name="Freeform 32"/>
          <p:cNvSpPr/>
          <p:nvPr/>
        </p:nvSpPr>
        <p:spPr>
          <a:xfrm>
            <a:off x="7139015" y="1020100"/>
            <a:ext cx="2142170" cy="2233163"/>
          </a:xfrm>
          <a:custGeom>
            <a:avLst/>
            <a:gdLst>
              <a:gd name="connsiteX0" fmla="*/ 0 w 1101698"/>
              <a:gd name="connsiteY0" fmla="*/ 550849 h 1101698"/>
              <a:gd name="connsiteX1" fmla="*/ 550849 w 1101698"/>
              <a:gd name="connsiteY1" fmla="*/ 0 h 1101698"/>
              <a:gd name="connsiteX2" fmla="*/ 1101698 w 1101698"/>
              <a:gd name="connsiteY2" fmla="*/ 550849 h 1101698"/>
              <a:gd name="connsiteX3" fmla="*/ 550849 w 1101698"/>
              <a:gd name="connsiteY3" fmla="*/ 1101698 h 1101698"/>
              <a:gd name="connsiteX4" fmla="*/ 0 w 1101698"/>
              <a:gd name="connsiteY4" fmla="*/ 550849 h 110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1698" h="1101698">
                <a:moveTo>
                  <a:pt x="0" y="550849"/>
                </a:moveTo>
                <a:cubicBezTo>
                  <a:pt x="0" y="246623"/>
                  <a:pt x="246623" y="0"/>
                  <a:pt x="550849" y="0"/>
                </a:cubicBezTo>
                <a:cubicBezTo>
                  <a:pt x="855075" y="0"/>
                  <a:pt x="1101698" y="246623"/>
                  <a:pt x="1101698" y="550849"/>
                </a:cubicBezTo>
                <a:cubicBezTo>
                  <a:pt x="1101698" y="855075"/>
                  <a:pt x="855075" y="1101698"/>
                  <a:pt x="550849" y="1101698"/>
                </a:cubicBezTo>
                <a:cubicBezTo>
                  <a:pt x="246623" y="1101698"/>
                  <a:pt x="0" y="855075"/>
                  <a:pt x="0" y="550849"/>
                </a:cubicBezTo>
                <a:close/>
              </a:path>
            </a:pathLst>
          </a:custGeom>
          <a:blipFill>
            <a:blip r:embed="rId3"/>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95630" tIns="195630" rIns="195630" bIns="195630" numCol="1" spcCol="1270" anchor="ctr" anchorCtr="0">
            <a:noAutofit/>
          </a:bodyPr>
          <a:lstStyle/>
          <a:p>
            <a:pPr algn="ctr" defTabSz="2400300">
              <a:lnSpc>
                <a:spcPct val="90000"/>
              </a:lnSpc>
              <a:spcBef>
                <a:spcPct val="0"/>
              </a:spcBef>
              <a:spcAft>
                <a:spcPct val="35000"/>
              </a:spcAft>
            </a:pPr>
            <a:r>
              <a:rPr lang="en-US" sz="5400" dirty="0"/>
              <a:t> </a:t>
            </a:r>
            <a:endParaRPr lang="vi-VN" sz="5400" dirty="0"/>
          </a:p>
        </p:txBody>
      </p:sp>
      <p:sp>
        <p:nvSpPr>
          <p:cNvPr id="35" name="Freeform 34"/>
          <p:cNvSpPr/>
          <p:nvPr/>
        </p:nvSpPr>
        <p:spPr>
          <a:xfrm>
            <a:off x="3472280" y="1605463"/>
            <a:ext cx="1588660" cy="1163801"/>
          </a:xfrm>
          <a:custGeom>
            <a:avLst/>
            <a:gdLst>
              <a:gd name="connsiteX0" fmla="*/ 0 w 717649"/>
              <a:gd name="connsiteY0" fmla="*/ 119609 h 717638"/>
              <a:gd name="connsiteX1" fmla="*/ 119609 w 717649"/>
              <a:gd name="connsiteY1" fmla="*/ 0 h 717638"/>
              <a:gd name="connsiteX2" fmla="*/ 598040 w 717649"/>
              <a:gd name="connsiteY2" fmla="*/ 0 h 717638"/>
              <a:gd name="connsiteX3" fmla="*/ 717649 w 717649"/>
              <a:gd name="connsiteY3" fmla="*/ 119609 h 717638"/>
              <a:gd name="connsiteX4" fmla="*/ 717649 w 717649"/>
              <a:gd name="connsiteY4" fmla="*/ 598029 h 717638"/>
              <a:gd name="connsiteX5" fmla="*/ 598040 w 717649"/>
              <a:gd name="connsiteY5" fmla="*/ 717638 h 717638"/>
              <a:gd name="connsiteX6" fmla="*/ 119609 w 717649"/>
              <a:gd name="connsiteY6" fmla="*/ 717638 h 717638"/>
              <a:gd name="connsiteX7" fmla="*/ 0 w 717649"/>
              <a:gd name="connsiteY7" fmla="*/ 598029 h 717638"/>
              <a:gd name="connsiteX8" fmla="*/ 0 w 717649"/>
              <a:gd name="connsiteY8" fmla="*/ 119609 h 71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7649" h="717638">
                <a:moveTo>
                  <a:pt x="0" y="119609"/>
                </a:moveTo>
                <a:cubicBezTo>
                  <a:pt x="0" y="53551"/>
                  <a:pt x="53551" y="0"/>
                  <a:pt x="119609" y="0"/>
                </a:cubicBezTo>
                <a:lnTo>
                  <a:pt x="598040" y="0"/>
                </a:lnTo>
                <a:cubicBezTo>
                  <a:pt x="664098" y="0"/>
                  <a:pt x="717649" y="53551"/>
                  <a:pt x="717649" y="119609"/>
                </a:cubicBezTo>
                <a:lnTo>
                  <a:pt x="717649" y="598029"/>
                </a:lnTo>
                <a:cubicBezTo>
                  <a:pt x="717649" y="664087"/>
                  <a:pt x="664098" y="717638"/>
                  <a:pt x="598040" y="717638"/>
                </a:cubicBezTo>
                <a:lnTo>
                  <a:pt x="119609" y="717638"/>
                </a:lnTo>
                <a:cubicBezTo>
                  <a:pt x="53551" y="717638"/>
                  <a:pt x="0" y="664087"/>
                  <a:pt x="0" y="598029"/>
                </a:cubicBezTo>
                <a:lnTo>
                  <a:pt x="0" y="119609"/>
                </a:lnTo>
                <a:close/>
              </a:path>
            </a:pathLst>
          </a:custGeom>
          <a:blipFill rotWithShape="0">
            <a:blip r:embed="rId4"/>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7257" tIns="57257" rIns="57257" bIns="57257" numCol="1" spcCol="1270" anchor="ctr" anchorCtr="0">
            <a:noAutofit/>
          </a:bodyPr>
          <a:lstStyle/>
          <a:p>
            <a:pPr algn="ctr" defTabSz="1555750">
              <a:lnSpc>
                <a:spcPct val="90000"/>
              </a:lnSpc>
              <a:spcBef>
                <a:spcPct val="0"/>
              </a:spcBef>
              <a:spcAft>
                <a:spcPct val="35000"/>
              </a:spcAft>
            </a:pPr>
            <a:r>
              <a:rPr lang="en-US" sz="3500" dirty="0"/>
              <a:t> </a:t>
            </a:r>
            <a:endParaRPr lang="vi-VN" sz="3500" dirty="0"/>
          </a:p>
        </p:txBody>
      </p:sp>
      <p:grpSp>
        <p:nvGrpSpPr>
          <p:cNvPr id="52" name="Group 51"/>
          <p:cNvGrpSpPr/>
          <p:nvPr/>
        </p:nvGrpSpPr>
        <p:grpSpPr>
          <a:xfrm>
            <a:off x="5213775" y="1455266"/>
            <a:ext cx="2094930" cy="1356664"/>
            <a:chOff x="3379079" y="2751932"/>
            <a:chExt cx="2318652" cy="1392426"/>
          </a:xfrm>
        </p:grpSpPr>
        <p:sp>
          <p:nvSpPr>
            <p:cNvPr id="4" name="Right Arrow 3"/>
            <p:cNvSpPr/>
            <p:nvPr/>
          </p:nvSpPr>
          <p:spPr bwMode="auto">
            <a:xfrm>
              <a:off x="3379079" y="2751932"/>
              <a:ext cx="2318652" cy="58482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1400" dirty="0">
                  <a:latin typeface="Arial" pitchFamily="34" charset="0"/>
                  <a:ea typeface="MS PGothic" pitchFamily="34" charset="-128"/>
                </a:rPr>
                <a:t>Request</a:t>
              </a:r>
              <a:endParaRPr lang="vi-VN" sz="1400" dirty="0">
                <a:latin typeface="Arial" pitchFamily="34" charset="0"/>
                <a:ea typeface="MS PGothic" pitchFamily="34" charset="-128"/>
              </a:endParaRPr>
            </a:p>
          </p:txBody>
        </p:sp>
        <p:sp>
          <p:nvSpPr>
            <p:cNvPr id="5" name="Left Arrow 4"/>
            <p:cNvSpPr/>
            <p:nvPr/>
          </p:nvSpPr>
          <p:spPr bwMode="auto">
            <a:xfrm>
              <a:off x="3379079" y="3605365"/>
              <a:ext cx="2318652" cy="538993"/>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1400" dirty="0"/>
                <a:t>Response</a:t>
              </a:r>
              <a:endParaRPr lang="vi-VN" sz="1400" dirty="0"/>
            </a:p>
          </p:txBody>
        </p:sp>
        <p:sp>
          <p:nvSpPr>
            <p:cNvPr id="7" name="Rectangle 6"/>
            <p:cNvSpPr/>
            <p:nvPr/>
          </p:nvSpPr>
          <p:spPr bwMode="auto">
            <a:xfrm>
              <a:off x="3694842" y="3249477"/>
              <a:ext cx="1645920" cy="26860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2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itchFamily="34" charset="0"/>
                  <a:ea typeface="MS PGothic" pitchFamily="34" charset="-128"/>
                </a:rPr>
                <a:t>HTTP(S)</a:t>
              </a:r>
              <a:endParaRPr lang="vi-VN" sz="2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itchFamily="34" charset="0"/>
                <a:ea typeface="MS PGothic" pitchFamily="34" charset="-128"/>
              </a:endParaRPr>
            </a:p>
          </p:txBody>
        </p:sp>
      </p:grpSp>
      <p:sp>
        <p:nvSpPr>
          <p:cNvPr id="58" name="Freeform 57"/>
          <p:cNvSpPr/>
          <p:nvPr/>
        </p:nvSpPr>
        <p:spPr>
          <a:xfrm>
            <a:off x="9251050" y="4150362"/>
            <a:ext cx="1048650" cy="995773"/>
          </a:xfrm>
          <a:custGeom>
            <a:avLst/>
            <a:gdLst>
              <a:gd name="connsiteX0" fmla="*/ 0 w 700546"/>
              <a:gd name="connsiteY0" fmla="*/ 116760 h 700546"/>
              <a:gd name="connsiteX1" fmla="*/ 116760 w 700546"/>
              <a:gd name="connsiteY1" fmla="*/ 0 h 700546"/>
              <a:gd name="connsiteX2" fmla="*/ 583786 w 700546"/>
              <a:gd name="connsiteY2" fmla="*/ 0 h 700546"/>
              <a:gd name="connsiteX3" fmla="*/ 700546 w 700546"/>
              <a:gd name="connsiteY3" fmla="*/ 116760 h 700546"/>
              <a:gd name="connsiteX4" fmla="*/ 700546 w 700546"/>
              <a:gd name="connsiteY4" fmla="*/ 583786 h 700546"/>
              <a:gd name="connsiteX5" fmla="*/ 583786 w 700546"/>
              <a:gd name="connsiteY5" fmla="*/ 700546 h 700546"/>
              <a:gd name="connsiteX6" fmla="*/ 116760 w 700546"/>
              <a:gd name="connsiteY6" fmla="*/ 700546 h 700546"/>
              <a:gd name="connsiteX7" fmla="*/ 0 w 700546"/>
              <a:gd name="connsiteY7" fmla="*/ 583786 h 700546"/>
              <a:gd name="connsiteX8" fmla="*/ 0 w 700546"/>
              <a:gd name="connsiteY8" fmla="*/ 116760 h 700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0546" h="700546">
                <a:moveTo>
                  <a:pt x="0" y="116760"/>
                </a:moveTo>
                <a:cubicBezTo>
                  <a:pt x="0" y="52275"/>
                  <a:pt x="52275" y="0"/>
                  <a:pt x="116760" y="0"/>
                </a:cubicBezTo>
                <a:lnTo>
                  <a:pt x="583786" y="0"/>
                </a:lnTo>
                <a:cubicBezTo>
                  <a:pt x="648271" y="0"/>
                  <a:pt x="700546" y="52275"/>
                  <a:pt x="700546" y="116760"/>
                </a:cubicBezTo>
                <a:lnTo>
                  <a:pt x="700546" y="583786"/>
                </a:lnTo>
                <a:cubicBezTo>
                  <a:pt x="700546" y="648271"/>
                  <a:pt x="648271" y="700546"/>
                  <a:pt x="583786" y="700546"/>
                </a:cubicBezTo>
                <a:lnTo>
                  <a:pt x="116760" y="700546"/>
                </a:lnTo>
                <a:cubicBezTo>
                  <a:pt x="52275" y="700546"/>
                  <a:pt x="0" y="648271"/>
                  <a:pt x="0" y="583786"/>
                </a:cubicBezTo>
                <a:lnTo>
                  <a:pt x="0" y="116760"/>
                </a:lnTo>
                <a:close/>
              </a:path>
            </a:pathLst>
          </a:custGeom>
          <a:blipFill rotWithShape="0">
            <a:blip r:embed="rId5"/>
            <a:stretch>
              <a:fillRect/>
            </a:stretch>
          </a:blipFill>
          <a:ln w="6350">
            <a:solidFill>
              <a:srgbClr val="88BA4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20558" tIns="120558" rIns="120558" bIns="120558" numCol="1" spcCol="1270" anchor="ctr" anchorCtr="0">
            <a:noAutofit/>
          </a:bodyPr>
          <a:lstStyle/>
          <a:p>
            <a:pPr algn="ctr" defTabSz="1511300">
              <a:lnSpc>
                <a:spcPct val="90000"/>
              </a:lnSpc>
              <a:spcBef>
                <a:spcPct val="0"/>
              </a:spcBef>
              <a:spcAft>
                <a:spcPct val="35000"/>
              </a:spcAft>
            </a:pPr>
            <a:r>
              <a:rPr lang="en-US" sz="3400" dirty="0"/>
              <a:t> </a:t>
            </a:r>
            <a:endParaRPr lang="vi-VN" sz="3400" dirty="0"/>
          </a:p>
        </p:txBody>
      </p:sp>
      <p:grpSp>
        <p:nvGrpSpPr>
          <p:cNvPr id="75" name="Group 74"/>
          <p:cNvGrpSpPr/>
          <p:nvPr/>
        </p:nvGrpSpPr>
        <p:grpSpPr>
          <a:xfrm>
            <a:off x="9354231" y="846979"/>
            <a:ext cx="1096054" cy="2839637"/>
            <a:chOff x="7830231" y="730876"/>
            <a:chExt cx="1096054" cy="2839637"/>
          </a:xfrm>
        </p:grpSpPr>
        <p:sp>
          <p:nvSpPr>
            <p:cNvPr id="55" name="Freeform 54"/>
            <p:cNvSpPr/>
            <p:nvPr/>
          </p:nvSpPr>
          <p:spPr>
            <a:xfrm>
              <a:off x="7830231" y="730876"/>
              <a:ext cx="1096054" cy="1096054"/>
            </a:xfrm>
            <a:custGeom>
              <a:avLst/>
              <a:gdLst>
                <a:gd name="connsiteX0" fmla="*/ 0 w 1096054"/>
                <a:gd name="connsiteY0" fmla="*/ 182679 h 1096054"/>
                <a:gd name="connsiteX1" fmla="*/ 182679 w 1096054"/>
                <a:gd name="connsiteY1" fmla="*/ 0 h 1096054"/>
                <a:gd name="connsiteX2" fmla="*/ 913375 w 1096054"/>
                <a:gd name="connsiteY2" fmla="*/ 0 h 1096054"/>
                <a:gd name="connsiteX3" fmla="*/ 1096054 w 1096054"/>
                <a:gd name="connsiteY3" fmla="*/ 182679 h 1096054"/>
                <a:gd name="connsiteX4" fmla="*/ 1096054 w 1096054"/>
                <a:gd name="connsiteY4" fmla="*/ 913375 h 1096054"/>
                <a:gd name="connsiteX5" fmla="*/ 913375 w 1096054"/>
                <a:gd name="connsiteY5" fmla="*/ 1096054 h 1096054"/>
                <a:gd name="connsiteX6" fmla="*/ 182679 w 1096054"/>
                <a:gd name="connsiteY6" fmla="*/ 1096054 h 1096054"/>
                <a:gd name="connsiteX7" fmla="*/ 0 w 1096054"/>
                <a:gd name="connsiteY7" fmla="*/ 913375 h 1096054"/>
                <a:gd name="connsiteX8" fmla="*/ 0 w 1096054"/>
                <a:gd name="connsiteY8" fmla="*/ 182679 h 109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6054" h="1096054">
                  <a:moveTo>
                    <a:pt x="0" y="182679"/>
                  </a:moveTo>
                  <a:cubicBezTo>
                    <a:pt x="0" y="81788"/>
                    <a:pt x="81788" y="0"/>
                    <a:pt x="182679" y="0"/>
                  </a:cubicBezTo>
                  <a:lnTo>
                    <a:pt x="913375" y="0"/>
                  </a:lnTo>
                  <a:cubicBezTo>
                    <a:pt x="1014266" y="0"/>
                    <a:pt x="1096054" y="81788"/>
                    <a:pt x="1096054" y="182679"/>
                  </a:cubicBezTo>
                  <a:lnTo>
                    <a:pt x="1096054" y="913375"/>
                  </a:lnTo>
                  <a:cubicBezTo>
                    <a:pt x="1096054" y="1014266"/>
                    <a:pt x="1014266" y="1096054"/>
                    <a:pt x="913375" y="1096054"/>
                  </a:cubicBezTo>
                  <a:lnTo>
                    <a:pt x="182679" y="1096054"/>
                  </a:lnTo>
                  <a:cubicBezTo>
                    <a:pt x="81788" y="1096054"/>
                    <a:pt x="0" y="1014266"/>
                    <a:pt x="0" y="913375"/>
                  </a:cubicBezTo>
                  <a:lnTo>
                    <a:pt x="0" y="182679"/>
                  </a:lnTo>
                  <a:close/>
                </a:path>
              </a:pathLst>
            </a:custGeom>
            <a:blipFill rotWithShape="0">
              <a:blip r:embed="rId6"/>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9865" tIns="139865" rIns="139865" bIns="139865" numCol="1" spcCol="1270" anchor="ctr" anchorCtr="0">
              <a:noAutofit/>
            </a:bodyPr>
            <a:lstStyle/>
            <a:p>
              <a:pPr algn="ctr" defTabSz="1511300">
                <a:lnSpc>
                  <a:spcPct val="90000"/>
                </a:lnSpc>
                <a:spcBef>
                  <a:spcPct val="0"/>
                </a:spcBef>
                <a:spcAft>
                  <a:spcPct val="35000"/>
                </a:spcAft>
              </a:pPr>
              <a:r>
                <a:rPr lang="en-US" sz="3400" dirty="0"/>
                <a:t> </a:t>
              </a:r>
              <a:endParaRPr lang="vi-VN" sz="3400" dirty="0"/>
            </a:p>
          </p:txBody>
        </p:sp>
        <p:sp>
          <p:nvSpPr>
            <p:cNvPr id="56" name="Freeform 55"/>
            <p:cNvSpPr/>
            <p:nvPr/>
          </p:nvSpPr>
          <p:spPr>
            <a:xfrm>
              <a:off x="8225739" y="1645024"/>
              <a:ext cx="700546" cy="700546"/>
            </a:xfrm>
            <a:custGeom>
              <a:avLst/>
              <a:gdLst>
                <a:gd name="connsiteX0" fmla="*/ 0 w 700546"/>
                <a:gd name="connsiteY0" fmla="*/ 116760 h 700546"/>
                <a:gd name="connsiteX1" fmla="*/ 116760 w 700546"/>
                <a:gd name="connsiteY1" fmla="*/ 0 h 700546"/>
                <a:gd name="connsiteX2" fmla="*/ 583786 w 700546"/>
                <a:gd name="connsiteY2" fmla="*/ 0 h 700546"/>
                <a:gd name="connsiteX3" fmla="*/ 700546 w 700546"/>
                <a:gd name="connsiteY3" fmla="*/ 116760 h 700546"/>
                <a:gd name="connsiteX4" fmla="*/ 700546 w 700546"/>
                <a:gd name="connsiteY4" fmla="*/ 583786 h 700546"/>
                <a:gd name="connsiteX5" fmla="*/ 583786 w 700546"/>
                <a:gd name="connsiteY5" fmla="*/ 700546 h 700546"/>
                <a:gd name="connsiteX6" fmla="*/ 116760 w 700546"/>
                <a:gd name="connsiteY6" fmla="*/ 700546 h 700546"/>
                <a:gd name="connsiteX7" fmla="*/ 0 w 700546"/>
                <a:gd name="connsiteY7" fmla="*/ 583786 h 700546"/>
                <a:gd name="connsiteX8" fmla="*/ 0 w 700546"/>
                <a:gd name="connsiteY8" fmla="*/ 116760 h 700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0546" h="700546">
                  <a:moveTo>
                    <a:pt x="0" y="116760"/>
                  </a:moveTo>
                  <a:cubicBezTo>
                    <a:pt x="0" y="52275"/>
                    <a:pt x="52275" y="0"/>
                    <a:pt x="116760" y="0"/>
                  </a:cubicBezTo>
                  <a:lnTo>
                    <a:pt x="583786" y="0"/>
                  </a:lnTo>
                  <a:cubicBezTo>
                    <a:pt x="648271" y="0"/>
                    <a:pt x="700546" y="52275"/>
                    <a:pt x="700546" y="116760"/>
                  </a:cubicBezTo>
                  <a:lnTo>
                    <a:pt x="700546" y="583786"/>
                  </a:lnTo>
                  <a:cubicBezTo>
                    <a:pt x="700546" y="648271"/>
                    <a:pt x="648271" y="700546"/>
                    <a:pt x="583786" y="700546"/>
                  </a:cubicBezTo>
                  <a:lnTo>
                    <a:pt x="116760" y="700546"/>
                  </a:lnTo>
                  <a:cubicBezTo>
                    <a:pt x="52275" y="700546"/>
                    <a:pt x="0" y="648271"/>
                    <a:pt x="0" y="583786"/>
                  </a:cubicBezTo>
                  <a:lnTo>
                    <a:pt x="0" y="116760"/>
                  </a:lnTo>
                  <a:close/>
                </a:path>
              </a:pathLst>
            </a:custGeom>
            <a:blipFill rotWithShape="0">
              <a:blip r:embed="rId7"/>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0558" tIns="120558" rIns="120558" bIns="120558" numCol="1" spcCol="1270" anchor="ctr" anchorCtr="0">
              <a:noAutofit/>
            </a:bodyPr>
            <a:lstStyle/>
            <a:p>
              <a:pPr algn="ctr" defTabSz="1511300">
                <a:lnSpc>
                  <a:spcPct val="90000"/>
                </a:lnSpc>
                <a:spcBef>
                  <a:spcPct val="0"/>
                </a:spcBef>
                <a:spcAft>
                  <a:spcPct val="35000"/>
                </a:spcAft>
              </a:pPr>
              <a:r>
                <a:rPr lang="en-US" sz="3400" dirty="0"/>
                <a:t> </a:t>
              </a:r>
              <a:endParaRPr lang="vi-VN" sz="3400" dirty="0"/>
            </a:p>
          </p:txBody>
        </p:sp>
        <p:sp>
          <p:nvSpPr>
            <p:cNvPr id="57" name="Freeform 56"/>
            <p:cNvSpPr/>
            <p:nvPr/>
          </p:nvSpPr>
          <p:spPr>
            <a:xfrm>
              <a:off x="8225739" y="2297204"/>
              <a:ext cx="700546" cy="700546"/>
            </a:xfrm>
            <a:custGeom>
              <a:avLst/>
              <a:gdLst>
                <a:gd name="connsiteX0" fmla="*/ 0 w 700546"/>
                <a:gd name="connsiteY0" fmla="*/ 116760 h 700546"/>
                <a:gd name="connsiteX1" fmla="*/ 116760 w 700546"/>
                <a:gd name="connsiteY1" fmla="*/ 0 h 700546"/>
                <a:gd name="connsiteX2" fmla="*/ 583786 w 700546"/>
                <a:gd name="connsiteY2" fmla="*/ 0 h 700546"/>
                <a:gd name="connsiteX3" fmla="*/ 700546 w 700546"/>
                <a:gd name="connsiteY3" fmla="*/ 116760 h 700546"/>
                <a:gd name="connsiteX4" fmla="*/ 700546 w 700546"/>
                <a:gd name="connsiteY4" fmla="*/ 583786 h 700546"/>
                <a:gd name="connsiteX5" fmla="*/ 583786 w 700546"/>
                <a:gd name="connsiteY5" fmla="*/ 700546 h 700546"/>
                <a:gd name="connsiteX6" fmla="*/ 116760 w 700546"/>
                <a:gd name="connsiteY6" fmla="*/ 700546 h 700546"/>
                <a:gd name="connsiteX7" fmla="*/ 0 w 700546"/>
                <a:gd name="connsiteY7" fmla="*/ 583786 h 700546"/>
                <a:gd name="connsiteX8" fmla="*/ 0 w 700546"/>
                <a:gd name="connsiteY8" fmla="*/ 116760 h 700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0546" h="700546">
                  <a:moveTo>
                    <a:pt x="0" y="116760"/>
                  </a:moveTo>
                  <a:cubicBezTo>
                    <a:pt x="0" y="52275"/>
                    <a:pt x="52275" y="0"/>
                    <a:pt x="116760" y="0"/>
                  </a:cubicBezTo>
                  <a:lnTo>
                    <a:pt x="583786" y="0"/>
                  </a:lnTo>
                  <a:cubicBezTo>
                    <a:pt x="648271" y="0"/>
                    <a:pt x="700546" y="52275"/>
                    <a:pt x="700546" y="116760"/>
                  </a:cubicBezTo>
                  <a:lnTo>
                    <a:pt x="700546" y="583786"/>
                  </a:lnTo>
                  <a:cubicBezTo>
                    <a:pt x="700546" y="648271"/>
                    <a:pt x="648271" y="700546"/>
                    <a:pt x="583786" y="700546"/>
                  </a:cubicBezTo>
                  <a:lnTo>
                    <a:pt x="116760" y="700546"/>
                  </a:lnTo>
                  <a:cubicBezTo>
                    <a:pt x="52275" y="700546"/>
                    <a:pt x="0" y="648271"/>
                    <a:pt x="0" y="583786"/>
                  </a:cubicBezTo>
                  <a:lnTo>
                    <a:pt x="0" y="116760"/>
                  </a:lnTo>
                  <a:close/>
                </a:path>
              </a:pathLst>
            </a:custGeom>
            <a:blipFill rotWithShape="0">
              <a:blip r:embed="rId8"/>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0558" tIns="120558" rIns="120558" bIns="120558" numCol="1" spcCol="1270" anchor="ctr" anchorCtr="0">
              <a:noAutofit/>
            </a:bodyPr>
            <a:lstStyle/>
            <a:p>
              <a:pPr algn="ctr" defTabSz="1511300">
                <a:lnSpc>
                  <a:spcPct val="90000"/>
                </a:lnSpc>
                <a:spcBef>
                  <a:spcPct val="0"/>
                </a:spcBef>
                <a:spcAft>
                  <a:spcPct val="35000"/>
                </a:spcAft>
              </a:pPr>
              <a:r>
                <a:rPr lang="en-US" sz="3400" dirty="0"/>
                <a:t> </a:t>
              </a:r>
              <a:endParaRPr lang="vi-VN" sz="3400" dirty="0"/>
            </a:p>
          </p:txBody>
        </p:sp>
        <p:sp>
          <p:nvSpPr>
            <p:cNvPr id="59" name="Freeform 58"/>
            <p:cNvSpPr/>
            <p:nvPr/>
          </p:nvSpPr>
          <p:spPr>
            <a:xfrm>
              <a:off x="8075149" y="3043706"/>
              <a:ext cx="531822" cy="526807"/>
            </a:xfrm>
            <a:custGeom>
              <a:avLst/>
              <a:gdLst>
                <a:gd name="connsiteX0" fmla="*/ 0 w 700546"/>
                <a:gd name="connsiteY0" fmla="*/ 37919 h 227509"/>
                <a:gd name="connsiteX1" fmla="*/ 37919 w 700546"/>
                <a:gd name="connsiteY1" fmla="*/ 0 h 227509"/>
                <a:gd name="connsiteX2" fmla="*/ 662627 w 700546"/>
                <a:gd name="connsiteY2" fmla="*/ 0 h 227509"/>
                <a:gd name="connsiteX3" fmla="*/ 700546 w 700546"/>
                <a:gd name="connsiteY3" fmla="*/ 37919 h 227509"/>
                <a:gd name="connsiteX4" fmla="*/ 700546 w 700546"/>
                <a:gd name="connsiteY4" fmla="*/ 189590 h 227509"/>
                <a:gd name="connsiteX5" fmla="*/ 662627 w 700546"/>
                <a:gd name="connsiteY5" fmla="*/ 227509 h 227509"/>
                <a:gd name="connsiteX6" fmla="*/ 37919 w 700546"/>
                <a:gd name="connsiteY6" fmla="*/ 227509 h 227509"/>
                <a:gd name="connsiteX7" fmla="*/ 0 w 700546"/>
                <a:gd name="connsiteY7" fmla="*/ 189590 h 227509"/>
                <a:gd name="connsiteX8" fmla="*/ 0 w 700546"/>
                <a:gd name="connsiteY8" fmla="*/ 37919 h 227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0546" h="227509">
                  <a:moveTo>
                    <a:pt x="0" y="37919"/>
                  </a:moveTo>
                  <a:cubicBezTo>
                    <a:pt x="0" y="16977"/>
                    <a:pt x="16977" y="0"/>
                    <a:pt x="37919" y="0"/>
                  </a:cubicBezTo>
                  <a:lnTo>
                    <a:pt x="662627" y="0"/>
                  </a:lnTo>
                  <a:cubicBezTo>
                    <a:pt x="683569" y="0"/>
                    <a:pt x="700546" y="16977"/>
                    <a:pt x="700546" y="37919"/>
                  </a:cubicBezTo>
                  <a:lnTo>
                    <a:pt x="700546" y="189590"/>
                  </a:lnTo>
                  <a:cubicBezTo>
                    <a:pt x="700546" y="210532"/>
                    <a:pt x="683569" y="227509"/>
                    <a:pt x="662627" y="227509"/>
                  </a:cubicBezTo>
                  <a:lnTo>
                    <a:pt x="37919" y="227509"/>
                  </a:lnTo>
                  <a:cubicBezTo>
                    <a:pt x="16977" y="227509"/>
                    <a:pt x="0" y="210532"/>
                    <a:pt x="0" y="189590"/>
                  </a:cubicBezTo>
                  <a:lnTo>
                    <a:pt x="0" y="37919"/>
                  </a:lnTo>
                  <a:close/>
                </a:path>
              </a:pathLst>
            </a:custGeom>
            <a:solidFill>
              <a:schemeClr val="accent1">
                <a:hueOff val="0"/>
                <a:satOff val="0"/>
                <a:lumOff val="0"/>
                <a:alpha val="19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2386" tIns="92386" rIns="92386" bIns="92386" numCol="1" spcCol="1270" anchor="ctr" anchorCtr="0">
              <a:noAutofit/>
            </a:bodyPr>
            <a:lstStyle/>
            <a:p>
              <a:pPr algn="ctr" defTabSz="1422400">
                <a:lnSpc>
                  <a:spcPct val="90000"/>
                </a:lnSpc>
                <a:spcBef>
                  <a:spcPct val="0"/>
                </a:spcBef>
                <a:spcAft>
                  <a:spcPct val="35000"/>
                </a:spcAft>
              </a:pPr>
              <a:r>
                <a:rPr lang="en-US" sz="3200" dirty="0">
                  <a:solidFill>
                    <a:schemeClr val="tx1"/>
                  </a:solidFill>
                </a:rPr>
                <a:t>…</a:t>
              </a:r>
              <a:endParaRPr lang="vi-VN" sz="3200" dirty="0">
                <a:solidFill>
                  <a:schemeClr val="tx1"/>
                </a:solidFill>
              </a:endParaRPr>
            </a:p>
          </p:txBody>
        </p:sp>
      </p:grpSp>
      <p:graphicFrame>
        <p:nvGraphicFramePr>
          <p:cNvPr id="61" name="Diagram 60"/>
          <p:cNvGraphicFramePr/>
          <p:nvPr>
            <p:extLst/>
          </p:nvPr>
        </p:nvGraphicFramePr>
        <p:xfrm>
          <a:off x="5229926" y="4391120"/>
          <a:ext cx="3067461" cy="148771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69" name="Picture 6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90714" y="3988993"/>
            <a:ext cx="1181248" cy="1788241"/>
          </a:xfrm>
          <a:prstGeom prst="rect">
            <a:avLst/>
          </a:prstGeom>
        </p:spPr>
      </p:pic>
      <p:grpSp>
        <p:nvGrpSpPr>
          <p:cNvPr id="76" name="Group 75"/>
          <p:cNvGrpSpPr/>
          <p:nvPr/>
        </p:nvGrpSpPr>
        <p:grpSpPr>
          <a:xfrm>
            <a:off x="1727201" y="1332654"/>
            <a:ext cx="1699503" cy="2331898"/>
            <a:chOff x="203200" y="1608438"/>
            <a:chExt cx="1699503" cy="2331898"/>
          </a:xfrm>
        </p:grpSpPr>
        <p:sp>
          <p:nvSpPr>
            <p:cNvPr id="64" name="Freeform 63"/>
            <p:cNvSpPr/>
            <p:nvPr/>
          </p:nvSpPr>
          <p:spPr>
            <a:xfrm rot="11758056">
              <a:off x="1015154" y="2382809"/>
              <a:ext cx="859376" cy="0"/>
            </a:xfrm>
            <a:custGeom>
              <a:avLst/>
              <a:gdLst/>
              <a:ahLst/>
              <a:cxnLst/>
              <a:rect l="0" t="0" r="0" b="0"/>
              <a:pathLst>
                <a:path>
                  <a:moveTo>
                    <a:pt x="0" y="0"/>
                  </a:moveTo>
                  <a:lnTo>
                    <a:pt x="859376"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0" name="Freeform 69"/>
            <p:cNvSpPr/>
            <p:nvPr/>
          </p:nvSpPr>
          <p:spPr>
            <a:xfrm>
              <a:off x="203200" y="2753726"/>
              <a:ext cx="822249" cy="1186610"/>
            </a:xfrm>
            <a:custGeom>
              <a:avLst/>
              <a:gdLst>
                <a:gd name="connsiteX0" fmla="*/ 0 w 822249"/>
                <a:gd name="connsiteY0" fmla="*/ 137044 h 1186610"/>
                <a:gd name="connsiteX1" fmla="*/ 137044 w 822249"/>
                <a:gd name="connsiteY1" fmla="*/ 0 h 1186610"/>
                <a:gd name="connsiteX2" fmla="*/ 685205 w 822249"/>
                <a:gd name="connsiteY2" fmla="*/ 0 h 1186610"/>
                <a:gd name="connsiteX3" fmla="*/ 822249 w 822249"/>
                <a:gd name="connsiteY3" fmla="*/ 137044 h 1186610"/>
                <a:gd name="connsiteX4" fmla="*/ 822249 w 822249"/>
                <a:gd name="connsiteY4" fmla="*/ 1049566 h 1186610"/>
                <a:gd name="connsiteX5" fmla="*/ 685205 w 822249"/>
                <a:gd name="connsiteY5" fmla="*/ 1186610 h 1186610"/>
                <a:gd name="connsiteX6" fmla="*/ 137044 w 822249"/>
                <a:gd name="connsiteY6" fmla="*/ 1186610 h 1186610"/>
                <a:gd name="connsiteX7" fmla="*/ 0 w 822249"/>
                <a:gd name="connsiteY7" fmla="*/ 1049566 h 1186610"/>
                <a:gd name="connsiteX8" fmla="*/ 0 w 822249"/>
                <a:gd name="connsiteY8" fmla="*/ 137044 h 118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249" h="1186610">
                  <a:moveTo>
                    <a:pt x="0" y="137044"/>
                  </a:moveTo>
                  <a:cubicBezTo>
                    <a:pt x="0" y="61357"/>
                    <a:pt x="61357" y="0"/>
                    <a:pt x="137044" y="0"/>
                  </a:cubicBezTo>
                  <a:lnTo>
                    <a:pt x="685205" y="0"/>
                  </a:lnTo>
                  <a:cubicBezTo>
                    <a:pt x="760892" y="0"/>
                    <a:pt x="822249" y="61357"/>
                    <a:pt x="822249" y="137044"/>
                  </a:cubicBezTo>
                  <a:lnTo>
                    <a:pt x="822249" y="1049566"/>
                  </a:lnTo>
                  <a:cubicBezTo>
                    <a:pt x="822249" y="1125253"/>
                    <a:pt x="760892" y="1186610"/>
                    <a:pt x="685205" y="1186610"/>
                  </a:cubicBezTo>
                  <a:lnTo>
                    <a:pt x="137044" y="1186610"/>
                  </a:lnTo>
                  <a:cubicBezTo>
                    <a:pt x="61357" y="1186610"/>
                    <a:pt x="0" y="1125253"/>
                    <a:pt x="0" y="1049566"/>
                  </a:cubicBezTo>
                  <a:lnTo>
                    <a:pt x="0" y="137044"/>
                  </a:lnTo>
                  <a:close/>
                </a:path>
              </a:pathLst>
            </a:custGeom>
            <a:blipFill rotWithShape="0">
              <a:blip r:embed="rId15"/>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1579" tIns="131579" rIns="131579" bIns="131579" numCol="1" spcCol="1270" anchor="ctr" anchorCtr="0">
              <a:noAutofit/>
            </a:bodyPr>
            <a:lstStyle/>
            <a:p>
              <a:pPr algn="ctr" defTabSz="1600200">
                <a:lnSpc>
                  <a:spcPct val="90000"/>
                </a:lnSpc>
                <a:spcBef>
                  <a:spcPct val="0"/>
                </a:spcBef>
                <a:spcAft>
                  <a:spcPct val="35000"/>
                </a:spcAft>
              </a:pPr>
              <a:r>
                <a:rPr lang="en-US" sz="3600" dirty="0"/>
                <a:t> </a:t>
              </a:r>
              <a:endParaRPr lang="vi-VN" sz="3600" dirty="0"/>
            </a:p>
          </p:txBody>
        </p:sp>
        <p:sp>
          <p:nvSpPr>
            <p:cNvPr id="71" name="Freeform 70"/>
            <p:cNvSpPr/>
            <p:nvPr/>
          </p:nvSpPr>
          <p:spPr>
            <a:xfrm>
              <a:off x="256961" y="1608438"/>
              <a:ext cx="777967" cy="950676"/>
            </a:xfrm>
            <a:custGeom>
              <a:avLst/>
              <a:gdLst>
                <a:gd name="connsiteX0" fmla="*/ 0 w 777967"/>
                <a:gd name="connsiteY0" fmla="*/ 129664 h 950676"/>
                <a:gd name="connsiteX1" fmla="*/ 129664 w 777967"/>
                <a:gd name="connsiteY1" fmla="*/ 0 h 950676"/>
                <a:gd name="connsiteX2" fmla="*/ 648303 w 777967"/>
                <a:gd name="connsiteY2" fmla="*/ 0 h 950676"/>
                <a:gd name="connsiteX3" fmla="*/ 777967 w 777967"/>
                <a:gd name="connsiteY3" fmla="*/ 129664 h 950676"/>
                <a:gd name="connsiteX4" fmla="*/ 777967 w 777967"/>
                <a:gd name="connsiteY4" fmla="*/ 821012 h 950676"/>
                <a:gd name="connsiteX5" fmla="*/ 648303 w 777967"/>
                <a:gd name="connsiteY5" fmla="*/ 950676 h 950676"/>
                <a:gd name="connsiteX6" fmla="*/ 129664 w 777967"/>
                <a:gd name="connsiteY6" fmla="*/ 950676 h 950676"/>
                <a:gd name="connsiteX7" fmla="*/ 0 w 777967"/>
                <a:gd name="connsiteY7" fmla="*/ 821012 h 950676"/>
                <a:gd name="connsiteX8" fmla="*/ 0 w 777967"/>
                <a:gd name="connsiteY8" fmla="*/ 129664 h 950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67" h="950676">
                  <a:moveTo>
                    <a:pt x="0" y="129664"/>
                  </a:moveTo>
                  <a:cubicBezTo>
                    <a:pt x="0" y="58053"/>
                    <a:pt x="58053" y="0"/>
                    <a:pt x="129664" y="0"/>
                  </a:cubicBezTo>
                  <a:lnTo>
                    <a:pt x="648303" y="0"/>
                  </a:lnTo>
                  <a:cubicBezTo>
                    <a:pt x="719914" y="0"/>
                    <a:pt x="777967" y="58053"/>
                    <a:pt x="777967" y="129664"/>
                  </a:cubicBezTo>
                  <a:lnTo>
                    <a:pt x="777967" y="821012"/>
                  </a:lnTo>
                  <a:cubicBezTo>
                    <a:pt x="777967" y="892623"/>
                    <a:pt x="719914" y="950676"/>
                    <a:pt x="648303" y="950676"/>
                  </a:cubicBezTo>
                  <a:lnTo>
                    <a:pt x="129664" y="950676"/>
                  </a:lnTo>
                  <a:cubicBezTo>
                    <a:pt x="58053" y="950676"/>
                    <a:pt x="0" y="892623"/>
                    <a:pt x="0" y="821012"/>
                  </a:cubicBezTo>
                  <a:lnTo>
                    <a:pt x="0" y="129664"/>
                  </a:lnTo>
                  <a:close/>
                </a:path>
              </a:pathLst>
            </a:custGeom>
            <a:blipFill rotWithShape="0">
              <a:blip r:embed="rId16"/>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9417" tIns="129417" rIns="129417" bIns="129417" numCol="1" spcCol="1270" anchor="ctr" anchorCtr="0">
              <a:noAutofit/>
            </a:bodyPr>
            <a:lstStyle/>
            <a:p>
              <a:pPr algn="ctr" defTabSz="1600200">
                <a:lnSpc>
                  <a:spcPct val="90000"/>
                </a:lnSpc>
                <a:spcBef>
                  <a:spcPct val="0"/>
                </a:spcBef>
                <a:spcAft>
                  <a:spcPct val="35000"/>
                </a:spcAft>
              </a:pPr>
              <a:r>
                <a:rPr lang="en-US" sz="3600" dirty="0"/>
                <a:t> </a:t>
              </a:r>
              <a:endParaRPr lang="vi-VN" sz="3600" dirty="0"/>
            </a:p>
          </p:txBody>
        </p:sp>
        <p:sp>
          <p:nvSpPr>
            <p:cNvPr id="66" name="Freeform 65"/>
            <p:cNvSpPr/>
            <p:nvPr/>
          </p:nvSpPr>
          <p:spPr>
            <a:xfrm rot="9535831">
              <a:off x="995112" y="3025503"/>
              <a:ext cx="907591" cy="0"/>
            </a:xfrm>
            <a:custGeom>
              <a:avLst/>
              <a:gdLst/>
              <a:ahLst/>
              <a:cxnLst/>
              <a:rect l="0" t="0" r="0" b="0"/>
              <a:pathLst>
                <a:path>
                  <a:moveTo>
                    <a:pt x="0" y="0"/>
                  </a:moveTo>
                  <a:lnTo>
                    <a:pt x="907591"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sp>
        <p:nvSpPr>
          <p:cNvPr id="67" name="Freeform 66"/>
          <p:cNvSpPr/>
          <p:nvPr/>
        </p:nvSpPr>
        <p:spPr>
          <a:xfrm rot="7236007" flipV="1">
            <a:off x="2859113" y="3361870"/>
            <a:ext cx="932925" cy="178113"/>
          </a:xfrm>
          <a:custGeom>
            <a:avLst/>
            <a:gdLst/>
            <a:ahLst/>
            <a:cxnLst/>
            <a:rect l="0" t="0" r="0" b="0"/>
            <a:pathLst>
              <a:path>
                <a:moveTo>
                  <a:pt x="0" y="0"/>
                </a:moveTo>
                <a:lnTo>
                  <a:pt x="907591"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72" name="Group 71"/>
          <p:cNvGrpSpPr/>
          <p:nvPr/>
        </p:nvGrpSpPr>
        <p:grpSpPr>
          <a:xfrm>
            <a:off x="3293448" y="3158059"/>
            <a:ext cx="1274329" cy="3163351"/>
            <a:chOff x="1769447" y="3433842"/>
            <a:chExt cx="1274329" cy="3163351"/>
          </a:xfrm>
        </p:grpSpPr>
        <p:graphicFrame>
          <p:nvGraphicFramePr>
            <p:cNvPr id="73" name="Diagram 72"/>
            <p:cNvGraphicFramePr/>
            <p:nvPr>
              <p:extLst/>
            </p:nvPr>
          </p:nvGraphicFramePr>
          <p:xfrm>
            <a:off x="2382030" y="3433842"/>
            <a:ext cx="661746" cy="313432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74" name="Left Brace 73"/>
            <p:cNvSpPr/>
            <p:nvPr/>
          </p:nvSpPr>
          <p:spPr bwMode="auto">
            <a:xfrm>
              <a:off x="1769447" y="3570512"/>
              <a:ext cx="808253" cy="3026681"/>
            </a:xfrm>
            <a:prstGeom prst="leftBrace">
              <a:avLst>
                <a:gd name="adj1" fmla="val 8333"/>
                <a:gd name="adj2" fmla="val 4337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endParaRPr lang="vi-VN" sz="2400">
                <a:latin typeface="Arial" pitchFamily="34" charset="0"/>
                <a:ea typeface="MS PGothic" pitchFamily="34" charset="-128"/>
              </a:endParaRPr>
            </a:p>
          </p:txBody>
        </p:sp>
      </p:grpSp>
      <p:cxnSp>
        <p:nvCxnSpPr>
          <p:cNvPr id="62" name="Straight Arrow Connector 61"/>
          <p:cNvCxnSpPr>
            <a:cxnSpLocks/>
          </p:cNvCxnSpPr>
          <p:nvPr/>
        </p:nvCxnSpPr>
        <p:spPr bwMode="auto">
          <a:xfrm flipV="1">
            <a:off x="4651219" y="5134978"/>
            <a:ext cx="515642" cy="3069"/>
          </a:xfrm>
          <a:prstGeom prst="straightConnector1">
            <a:avLst/>
          </a:prstGeom>
          <a:solidFill>
            <a:schemeClr val="accent1"/>
          </a:solidFill>
          <a:ln w="762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402152776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randombar(horizontal)">
                                      <p:cBhvr>
                                        <p:cTn id="7" dur="500"/>
                                        <p:tgtEl>
                                          <p:spTgt spid="75"/>
                                        </p:tgtEl>
                                      </p:cBhvr>
                                    </p:animEffect>
                                  </p:childTnLst>
                                </p:cTn>
                              </p:par>
                              <p:par>
                                <p:cTn id="8" presetID="6" presetClass="entr" presetSubtype="16" fill="hold" grpId="1"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circle(in)">
                                      <p:cBhvr>
                                        <p:cTn id="10" dur="1000"/>
                                        <p:tgtEl>
                                          <p:spTgt spid="58"/>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grpId="0" nodeType="clickEffect">
                                  <p:stCondLst>
                                    <p:cond delay="0"/>
                                  </p:stCondLst>
                                  <p:childTnLst>
                                    <p:animScale>
                                      <p:cBhvr>
                                        <p:cTn id="14" dur="500" fill="hold"/>
                                        <p:tgtEl>
                                          <p:spTgt spid="58"/>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strips(downLeft)">
                                      <p:cBhvr>
                                        <p:cTn id="19" dur="500"/>
                                        <p:tgtEl>
                                          <p:spTgt spid="76"/>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strips(downLeft)">
                                      <p:cBhvr>
                                        <p:cTn id="24" dur="500"/>
                                        <p:tgtEl>
                                          <p:spTgt spid="69"/>
                                        </p:tgtEl>
                                      </p:cBhvr>
                                    </p:animEffect>
                                  </p:childTnLst>
                                </p:cTn>
                              </p:par>
                              <p:par>
                                <p:cTn id="25" presetID="18" presetClass="entr" presetSubtype="12"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strips(downLeft)">
                                      <p:cBhvr>
                                        <p:cTn id="27" dur="500"/>
                                        <p:tgtEl>
                                          <p:spTgt spid="67"/>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mph" presetSubtype="0" fill="hold" nodeType="clickEffect">
                                  <p:stCondLst>
                                    <p:cond delay="0"/>
                                  </p:stCondLst>
                                  <p:childTnLst>
                                    <p:animScale>
                                      <p:cBhvr>
                                        <p:cTn id="31" dur="500" fill="hold"/>
                                        <p:tgtEl>
                                          <p:spTgt spid="69"/>
                                        </p:tgtEl>
                                      </p:cBhvr>
                                      <p:by x="150000" y="150000"/>
                                    </p:animScale>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72"/>
                                        </p:tgtEl>
                                        <p:attrNameLst>
                                          <p:attrName>style.visibility</p:attrName>
                                        </p:attrNameLst>
                                      </p:cBhvr>
                                      <p:to>
                                        <p:strVal val="visible"/>
                                      </p:to>
                                    </p:set>
                                    <p:anim calcmode="lin" valueType="num">
                                      <p:cBhvr>
                                        <p:cTn id="36" dur="500" fill="hold"/>
                                        <p:tgtEl>
                                          <p:spTgt spid="72"/>
                                        </p:tgtEl>
                                        <p:attrNameLst>
                                          <p:attrName>ppt_w</p:attrName>
                                        </p:attrNameLst>
                                      </p:cBhvr>
                                      <p:tavLst>
                                        <p:tav tm="0">
                                          <p:val>
                                            <p:fltVal val="0"/>
                                          </p:val>
                                        </p:tav>
                                        <p:tav tm="100000">
                                          <p:val>
                                            <p:strVal val="#ppt_w"/>
                                          </p:val>
                                        </p:tav>
                                      </p:tavLst>
                                    </p:anim>
                                    <p:anim calcmode="lin" valueType="num">
                                      <p:cBhvr>
                                        <p:cTn id="37" dur="500" fill="hold"/>
                                        <p:tgtEl>
                                          <p:spTgt spid="72"/>
                                        </p:tgtEl>
                                        <p:attrNameLst>
                                          <p:attrName>ppt_h</p:attrName>
                                        </p:attrNameLst>
                                      </p:cBhvr>
                                      <p:tavLst>
                                        <p:tav tm="0">
                                          <p:val>
                                            <p:fltVal val="0"/>
                                          </p:val>
                                        </p:tav>
                                        <p:tav tm="100000">
                                          <p:val>
                                            <p:strVal val="#ppt_h"/>
                                          </p:val>
                                        </p:tav>
                                      </p:tavLst>
                                    </p:anim>
                                    <p:animEffect transition="in" filter="fade">
                                      <p:cBhvr>
                                        <p:cTn id="38" dur="500"/>
                                        <p:tgtEl>
                                          <p:spTgt spid="72"/>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randombar(horizontal)">
                                      <p:cBhvr>
                                        <p:cTn id="43" dur="500"/>
                                        <p:tgtEl>
                                          <p:spTgt spid="62"/>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randombar(horizontal)">
                                      <p:cBhvr>
                                        <p:cTn id="46" dur="500"/>
                                        <p:tgtEl>
                                          <p:spTgt spid="61"/>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xit" presetSubtype="10" fill="hold" nodeType="clickEffect">
                                  <p:stCondLst>
                                    <p:cond delay="0"/>
                                  </p:stCondLst>
                                  <p:childTnLst>
                                    <p:animEffect transition="out" filter="randombar(horizontal)">
                                      <p:cBhvr>
                                        <p:cTn id="50" dur="500"/>
                                        <p:tgtEl>
                                          <p:spTgt spid="75"/>
                                        </p:tgtEl>
                                      </p:cBhvr>
                                    </p:animEffect>
                                    <p:set>
                                      <p:cBhvr>
                                        <p:cTn id="51" dur="1" fill="hold">
                                          <p:stCondLst>
                                            <p:cond delay="499"/>
                                          </p:stCondLst>
                                        </p:cTn>
                                        <p:tgtEl>
                                          <p:spTgt spid="75"/>
                                        </p:tgtEl>
                                        <p:attrNameLst>
                                          <p:attrName>style.visibility</p:attrName>
                                        </p:attrNameLst>
                                      </p:cBhvr>
                                      <p:to>
                                        <p:strVal val="hidden"/>
                                      </p:to>
                                    </p:set>
                                  </p:childTnLst>
                                </p:cTn>
                              </p:par>
                              <p:par>
                                <p:cTn id="52" presetID="14" presetClass="exit" presetSubtype="10" fill="hold" grpId="2" nodeType="withEffect">
                                  <p:stCondLst>
                                    <p:cond delay="0"/>
                                  </p:stCondLst>
                                  <p:childTnLst>
                                    <p:animEffect transition="out" filter="randombar(horizontal)">
                                      <p:cBhvr>
                                        <p:cTn id="53" dur="500"/>
                                        <p:tgtEl>
                                          <p:spTgt spid="58"/>
                                        </p:tgtEl>
                                      </p:cBhvr>
                                    </p:animEffect>
                                    <p:set>
                                      <p:cBhvr>
                                        <p:cTn id="54" dur="1" fill="hold">
                                          <p:stCondLst>
                                            <p:cond delay="499"/>
                                          </p:stCondLst>
                                        </p:cTn>
                                        <p:tgtEl>
                                          <p:spTgt spid="58"/>
                                        </p:tgtEl>
                                        <p:attrNameLst>
                                          <p:attrName>style.visibility</p:attrName>
                                        </p:attrNameLst>
                                      </p:cBhvr>
                                      <p:to>
                                        <p:strVal val="hidden"/>
                                      </p:to>
                                    </p:set>
                                  </p:childTnLst>
                                </p:cTn>
                              </p:par>
                              <p:par>
                                <p:cTn id="55" presetID="14" presetClass="exit" presetSubtype="10" fill="hold" nodeType="withEffect">
                                  <p:stCondLst>
                                    <p:cond delay="0"/>
                                  </p:stCondLst>
                                  <p:childTnLst>
                                    <p:animEffect transition="out" filter="randombar(horizontal)">
                                      <p:cBhvr>
                                        <p:cTn id="56" dur="500"/>
                                        <p:tgtEl>
                                          <p:spTgt spid="76"/>
                                        </p:tgtEl>
                                      </p:cBhvr>
                                    </p:animEffect>
                                    <p:set>
                                      <p:cBhvr>
                                        <p:cTn id="57" dur="1" fill="hold">
                                          <p:stCondLst>
                                            <p:cond delay="499"/>
                                          </p:stCondLst>
                                        </p:cTn>
                                        <p:tgtEl>
                                          <p:spTgt spid="76"/>
                                        </p:tgtEl>
                                        <p:attrNameLst>
                                          <p:attrName>style.visibility</p:attrName>
                                        </p:attrNameLst>
                                      </p:cBhvr>
                                      <p:to>
                                        <p:strVal val="hidden"/>
                                      </p:to>
                                    </p:set>
                                  </p:childTnLst>
                                </p:cTn>
                              </p:par>
                              <p:par>
                                <p:cTn id="58" presetID="14" presetClass="exit" presetSubtype="10" fill="hold" nodeType="withEffect">
                                  <p:stCondLst>
                                    <p:cond delay="0"/>
                                  </p:stCondLst>
                                  <p:childTnLst>
                                    <p:animEffect transition="out" filter="randombar(horizontal)">
                                      <p:cBhvr>
                                        <p:cTn id="59" dur="500"/>
                                        <p:tgtEl>
                                          <p:spTgt spid="69"/>
                                        </p:tgtEl>
                                      </p:cBhvr>
                                    </p:animEffect>
                                    <p:set>
                                      <p:cBhvr>
                                        <p:cTn id="60" dur="1" fill="hold">
                                          <p:stCondLst>
                                            <p:cond delay="499"/>
                                          </p:stCondLst>
                                        </p:cTn>
                                        <p:tgtEl>
                                          <p:spTgt spid="69"/>
                                        </p:tgtEl>
                                        <p:attrNameLst>
                                          <p:attrName>style.visibility</p:attrName>
                                        </p:attrNameLst>
                                      </p:cBhvr>
                                      <p:to>
                                        <p:strVal val="hidden"/>
                                      </p:to>
                                    </p:set>
                                  </p:childTnLst>
                                </p:cTn>
                              </p:par>
                              <p:par>
                                <p:cTn id="61" presetID="14" presetClass="exit" presetSubtype="10" fill="hold" nodeType="withEffect">
                                  <p:stCondLst>
                                    <p:cond delay="0"/>
                                  </p:stCondLst>
                                  <p:childTnLst>
                                    <p:animEffect transition="out" filter="randombar(horizontal)">
                                      <p:cBhvr>
                                        <p:cTn id="62" dur="500"/>
                                        <p:tgtEl>
                                          <p:spTgt spid="67"/>
                                        </p:tgtEl>
                                      </p:cBhvr>
                                    </p:animEffect>
                                    <p:set>
                                      <p:cBhvr>
                                        <p:cTn id="63" dur="1" fill="hold">
                                          <p:stCondLst>
                                            <p:cond delay="499"/>
                                          </p:stCondLst>
                                        </p:cTn>
                                        <p:tgtEl>
                                          <p:spTgt spid="67"/>
                                        </p:tgtEl>
                                        <p:attrNameLst>
                                          <p:attrName>style.visibility</p:attrName>
                                        </p:attrNameLst>
                                      </p:cBhvr>
                                      <p:to>
                                        <p:strVal val="hidden"/>
                                      </p:to>
                                    </p:set>
                                  </p:childTnLst>
                                </p:cTn>
                              </p:par>
                              <p:par>
                                <p:cTn id="64" presetID="14" presetClass="exit" presetSubtype="10" fill="hold" nodeType="withEffect">
                                  <p:stCondLst>
                                    <p:cond delay="0"/>
                                  </p:stCondLst>
                                  <p:childTnLst>
                                    <p:animEffect transition="out" filter="randombar(horizontal)">
                                      <p:cBhvr>
                                        <p:cTn id="65" dur="500"/>
                                        <p:tgtEl>
                                          <p:spTgt spid="72"/>
                                        </p:tgtEl>
                                      </p:cBhvr>
                                    </p:animEffect>
                                    <p:set>
                                      <p:cBhvr>
                                        <p:cTn id="66" dur="1" fill="hold">
                                          <p:stCondLst>
                                            <p:cond delay="499"/>
                                          </p:stCondLst>
                                        </p:cTn>
                                        <p:tgtEl>
                                          <p:spTgt spid="72"/>
                                        </p:tgtEl>
                                        <p:attrNameLst>
                                          <p:attrName>style.visibility</p:attrName>
                                        </p:attrNameLst>
                                      </p:cBhvr>
                                      <p:to>
                                        <p:strVal val="hidden"/>
                                      </p:to>
                                    </p:set>
                                  </p:childTnLst>
                                </p:cTn>
                              </p:par>
                              <p:par>
                                <p:cTn id="67" presetID="14" presetClass="exit" presetSubtype="10" fill="hold" nodeType="withEffect">
                                  <p:stCondLst>
                                    <p:cond delay="0"/>
                                  </p:stCondLst>
                                  <p:childTnLst>
                                    <p:animEffect transition="out" filter="randombar(horizontal)">
                                      <p:cBhvr>
                                        <p:cTn id="68" dur="500"/>
                                        <p:tgtEl>
                                          <p:spTgt spid="62"/>
                                        </p:tgtEl>
                                      </p:cBhvr>
                                    </p:animEffect>
                                    <p:set>
                                      <p:cBhvr>
                                        <p:cTn id="69" dur="1" fill="hold">
                                          <p:stCondLst>
                                            <p:cond delay="499"/>
                                          </p:stCondLst>
                                        </p:cTn>
                                        <p:tgtEl>
                                          <p:spTgt spid="62"/>
                                        </p:tgtEl>
                                        <p:attrNameLst>
                                          <p:attrName>style.visibility</p:attrName>
                                        </p:attrNameLst>
                                      </p:cBhvr>
                                      <p:to>
                                        <p:strVal val="hidden"/>
                                      </p:to>
                                    </p:set>
                                  </p:childTnLst>
                                </p:cTn>
                              </p:par>
                              <p:par>
                                <p:cTn id="70" presetID="14" presetClass="exit" presetSubtype="10" fill="hold" grpId="0" nodeType="withEffect">
                                  <p:stCondLst>
                                    <p:cond delay="0"/>
                                  </p:stCondLst>
                                  <p:childTnLst>
                                    <p:animEffect transition="out" filter="randombar(horizontal)">
                                      <p:cBhvr>
                                        <p:cTn id="71" dur="500"/>
                                        <p:tgtEl>
                                          <p:spTgt spid="33"/>
                                        </p:tgtEl>
                                      </p:cBhvr>
                                    </p:animEffect>
                                    <p:set>
                                      <p:cBhvr>
                                        <p:cTn id="72" dur="1" fill="hold">
                                          <p:stCondLst>
                                            <p:cond delay="499"/>
                                          </p:stCondLst>
                                        </p:cTn>
                                        <p:tgtEl>
                                          <p:spTgt spid="33"/>
                                        </p:tgtEl>
                                        <p:attrNameLst>
                                          <p:attrName>style.visibility</p:attrName>
                                        </p:attrNameLst>
                                      </p:cBhvr>
                                      <p:to>
                                        <p:strVal val="hidden"/>
                                      </p:to>
                                    </p:set>
                                  </p:childTnLst>
                                </p:cTn>
                              </p:par>
                              <p:par>
                                <p:cTn id="73" presetID="14" presetClass="exit" presetSubtype="10" fill="hold" grpId="0" nodeType="withEffect">
                                  <p:stCondLst>
                                    <p:cond delay="0"/>
                                  </p:stCondLst>
                                  <p:childTnLst>
                                    <p:animEffect transition="out" filter="randombar(horizontal)">
                                      <p:cBhvr>
                                        <p:cTn id="74" dur="500"/>
                                        <p:tgtEl>
                                          <p:spTgt spid="35"/>
                                        </p:tgtEl>
                                      </p:cBhvr>
                                    </p:animEffect>
                                    <p:set>
                                      <p:cBhvr>
                                        <p:cTn id="75" dur="1" fill="hold">
                                          <p:stCondLst>
                                            <p:cond delay="499"/>
                                          </p:stCondLst>
                                        </p:cTn>
                                        <p:tgtEl>
                                          <p:spTgt spid="35"/>
                                        </p:tgtEl>
                                        <p:attrNameLst>
                                          <p:attrName>style.visibility</p:attrName>
                                        </p:attrNameLst>
                                      </p:cBhvr>
                                      <p:to>
                                        <p:strVal val="hidden"/>
                                      </p:to>
                                    </p:set>
                                  </p:childTnLst>
                                </p:cTn>
                              </p:par>
                              <p:par>
                                <p:cTn id="76" presetID="14" presetClass="exit" presetSubtype="10" fill="hold" nodeType="withEffect">
                                  <p:stCondLst>
                                    <p:cond delay="0"/>
                                  </p:stCondLst>
                                  <p:childTnLst>
                                    <p:animEffect transition="out" filter="randombar(horizontal)">
                                      <p:cBhvr>
                                        <p:cTn id="77" dur="500"/>
                                        <p:tgtEl>
                                          <p:spTgt spid="52"/>
                                        </p:tgtEl>
                                      </p:cBhvr>
                                    </p:animEffect>
                                    <p:set>
                                      <p:cBhvr>
                                        <p:cTn id="78" dur="1" fill="hold">
                                          <p:stCondLst>
                                            <p:cond delay="499"/>
                                          </p:stCondLst>
                                        </p:cTn>
                                        <p:tgtEl>
                                          <p:spTgt spid="52"/>
                                        </p:tgtEl>
                                        <p:attrNameLst>
                                          <p:attrName>style.visibility</p:attrName>
                                        </p:attrNameLst>
                                      </p:cBhvr>
                                      <p:to>
                                        <p:strVal val="hidden"/>
                                      </p:to>
                                    </p:set>
                                  </p:childTnLst>
                                </p:cTn>
                              </p:par>
                            </p:childTnLst>
                          </p:cTn>
                        </p:par>
                        <p:par>
                          <p:cTn id="79" fill="hold">
                            <p:stCondLst>
                              <p:cond delay="500"/>
                            </p:stCondLst>
                            <p:childTnLst>
                              <p:par>
                                <p:cTn id="80" presetID="6" presetClass="emph" presetSubtype="0" fill="hold" grpId="1" nodeType="afterEffect">
                                  <p:stCondLst>
                                    <p:cond delay="0"/>
                                  </p:stCondLst>
                                  <p:childTnLst>
                                    <p:animScale>
                                      <p:cBhvr>
                                        <p:cTn id="81" dur="2000" fill="hold"/>
                                        <p:tgtEl>
                                          <p:spTgt spid="61"/>
                                        </p:tgtEl>
                                      </p:cBhvr>
                                      <p:by x="150000" y="150000"/>
                                    </p:animScale>
                                  </p:childTnLst>
                                </p:cTn>
                              </p:par>
                              <p:par>
                                <p:cTn id="82" presetID="42" presetClass="path" presetSubtype="0" accel="50000" decel="50000" fill="hold" grpId="2" nodeType="withEffect">
                                  <p:stCondLst>
                                    <p:cond delay="0"/>
                                  </p:stCondLst>
                                  <p:childTnLst>
                                    <p:animMotion origin="layout" path="M -2.77778E-7 7.40741E-7 L -0.05139 -0.28819 " pathEditMode="relative" rAng="0" ptsTypes="AA">
                                      <p:cBhvr>
                                        <p:cTn id="83" dur="2000" fill="hold"/>
                                        <p:tgtEl>
                                          <p:spTgt spid="61"/>
                                        </p:tgtEl>
                                        <p:attrNameLst>
                                          <p:attrName>ppt_x</p:attrName>
                                          <p:attrName>ppt_y</p:attrName>
                                        </p:attrNameLst>
                                      </p:cBhvr>
                                      <p:rCtr x="-2899" y="-137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58" grpId="0" animBg="1"/>
      <p:bldP spid="58" grpId="1" animBg="1"/>
      <p:bldP spid="58" grpId="2" animBg="1"/>
      <p:bldGraphic spid="61" grpId="0">
        <p:bldAsOne/>
      </p:bldGraphic>
      <p:bldGraphic spid="61" grpId="1">
        <p:bldAsOne/>
      </p:bldGraphic>
      <p:bldGraphic spid="61" grpId="2">
        <p:bldAsOne/>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a:t>
            </a:r>
          </a:p>
        </p:txBody>
      </p:sp>
      <p:sp>
        <p:nvSpPr>
          <p:cNvPr id="6" name="Content Placeholder 2"/>
          <p:cNvSpPr>
            <a:spLocks noGrp="1"/>
          </p:cNvSpPr>
          <p:nvPr>
            <p:ph idx="1"/>
          </p:nvPr>
        </p:nvSpPr>
        <p:spPr/>
        <p:txBody>
          <a:bodyPr>
            <a:normAutofit/>
          </a:bodyPr>
          <a:lstStyle/>
          <a:p>
            <a:r>
              <a:rPr lang="en-US" dirty="0"/>
              <a:t>Cookies are data, stored in small text files, on your computer.</a:t>
            </a:r>
          </a:p>
          <a:p>
            <a:r>
              <a:rPr lang="en-US" dirty="0"/>
              <a:t>Cookies were invented to solve the problem "how to remember information about the user“</a:t>
            </a:r>
          </a:p>
          <a:p>
            <a:pPr lvl="1"/>
            <a:r>
              <a:rPr lang="en-US" dirty="0">
                <a:solidFill>
                  <a:srgbClr val="000000"/>
                </a:solidFill>
                <a:latin typeface="Verdana" panose="020B0604030504040204" pitchFamily="34" charset="0"/>
              </a:rPr>
              <a:t>When a user visits a web page, his name can be stored in a cookie</a:t>
            </a:r>
          </a:p>
          <a:p>
            <a:pPr lvl="1"/>
            <a:r>
              <a:rPr lang="en-US" dirty="0">
                <a:solidFill>
                  <a:srgbClr val="000000"/>
                </a:solidFill>
                <a:latin typeface="Verdana" panose="020B0604030504040204" pitchFamily="34" charset="0"/>
              </a:rPr>
              <a:t>Next time the user visits the page, the cookie "remembers" his name.</a:t>
            </a:r>
          </a:p>
          <a:p>
            <a:pPr lvl="1"/>
            <a:endParaRPr lang="en-US" sz="2400" dirty="0"/>
          </a:p>
          <a:p>
            <a:endParaRPr lang="en-US" dirty="0"/>
          </a:p>
        </p:txBody>
      </p:sp>
      <p:pic>
        <p:nvPicPr>
          <p:cNvPr id="5" name="Picture 4"/>
          <p:cNvPicPr>
            <a:picLocks noChangeAspect="1"/>
          </p:cNvPicPr>
          <p:nvPr/>
        </p:nvPicPr>
        <p:blipFill>
          <a:blip r:embed="rId3"/>
          <a:stretch>
            <a:fillRect/>
          </a:stretch>
        </p:blipFill>
        <p:spPr>
          <a:xfrm>
            <a:off x="571501" y="4131811"/>
            <a:ext cx="8491936" cy="501685"/>
          </a:xfrm>
          <a:prstGeom prst="rect">
            <a:avLst/>
          </a:prstGeom>
        </p:spPr>
      </p:pic>
      <p:sp>
        <p:nvSpPr>
          <p:cNvPr id="3" name="Rectangle 2">
            <a:extLst>
              <a:ext uri="{FF2B5EF4-FFF2-40B4-BE49-F238E27FC236}">
                <a16:creationId xmlns:a16="http://schemas.microsoft.com/office/drawing/2014/main" id="{B0F4DB2C-0381-43D1-9B2F-4364CDAF1F35}"/>
              </a:ext>
            </a:extLst>
          </p:cNvPr>
          <p:cNvSpPr/>
          <p:nvPr/>
        </p:nvSpPr>
        <p:spPr>
          <a:xfrm>
            <a:off x="571501" y="4907753"/>
            <a:ext cx="3570208" cy="400110"/>
          </a:xfrm>
          <a:prstGeom prst="rect">
            <a:avLst/>
          </a:prstGeom>
        </p:spPr>
        <p:txBody>
          <a:bodyPr wrap="none">
            <a:spAutoFit/>
          </a:bodyPr>
          <a:lstStyle/>
          <a:p>
            <a:r>
              <a:rPr lang="en-US" sz="2000" dirty="0">
                <a:solidFill>
                  <a:srgbClr val="0000CD"/>
                </a:solidFill>
                <a:latin typeface="Consolas" panose="020B0609020204030204" pitchFamily="49" charset="0"/>
              </a:rPr>
              <a:t>var</a:t>
            </a:r>
            <a:r>
              <a:rPr lang="en-US" sz="2000" dirty="0">
                <a:solidFill>
                  <a:srgbClr val="000000"/>
                </a:solidFill>
                <a:latin typeface="Consolas" panose="020B0609020204030204" pitchFamily="49" charset="0"/>
              </a:rPr>
              <a:t> x = </a:t>
            </a:r>
            <a:r>
              <a:rPr lang="en-US" sz="2000" dirty="0" err="1">
                <a:solidFill>
                  <a:srgbClr val="000000"/>
                </a:solidFill>
                <a:latin typeface="Consolas" panose="020B0609020204030204" pitchFamily="49" charset="0"/>
              </a:rPr>
              <a:t>document.cookie</a:t>
            </a:r>
            <a:r>
              <a:rPr lang="en-US" sz="2000" dirty="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12519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storage</a:t>
            </a:r>
          </a:p>
        </p:txBody>
      </p:sp>
      <p:sp>
        <p:nvSpPr>
          <p:cNvPr id="3" name="Content Placeholder 2"/>
          <p:cNvSpPr>
            <a:spLocks noGrp="1"/>
          </p:cNvSpPr>
          <p:nvPr>
            <p:ph idx="1"/>
          </p:nvPr>
        </p:nvSpPr>
        <p:spPr>
          <a:xfrm>
            <a:off x="571500" y="1714501"/>
            <a:ext cx="10770009" cy="4267729"/>
          </a:xfrm>
        </p:spPr>
        <p:txBody>
          <a:bodyPr/>
          <a:lstStyle/>
          <a:p>
            <a:r>
              <a:rPr lang="en-US" dirty="0" err="1"/>
              <a:t>window.</a:t>
            </a:r>
            <a:r>
              <a:rPr lang="en-US" b="1" dirty="0" err="1"/>
              <a:t>localStorage</a:t>
            </a:r>
            <a:r>
              <a:rPr lang="en-US" dirty="0"/>
              <a:t> - stores data with no expiration date</a:t>
            </a:r>
          </a:p>
          <a:p>
            <a:r>
              <a:rPr lang="en-US" dirty="0"/>
              <a:t> </a:t>
            </a:r>
            <a:r>
              <a:rPr lang="en-US" dirty="0" err="1"/>
              <a:t>window.</a:t>
            </a:r>
            <a:r>
              <a:rPr lang="en-US" b="1" dirty="0" err="1"/>
              <a:t>sessionStorage</a:t>
            </a:r>
            <a:r>
              <a:rPr lang="en-US" dirty="0"/>
              <a:t> - stores data for one session (data is lost when the browser tab is closed)</a:t>
            </a:r>
          </a:p>
          <a:p>
            <a:endParaRPr lang="en-US" dirty="0"/>
          </a:p>
          <a:p>
            <a:r>
              <a:rPr lang="en-US" dirty="0"/>
              <a:t>Cookies are primarily for </a:t>
            </a:r>
            <a:r>
              <a:rPr lang="en-US" b="1" dirty="0"/>
              <a:t>server-side</a:t>
            </a:r>
            <a:r>
              <a:rPr lang="en-US" dirty="0"/>
              <a:t> reading (can also be read on client-side) </a:t>
            </a:r>
          </a:p>
          <a:p>
            <a:r>
              <a:rPr lang="en-US" dirty="0" err="1"/>
              <a:t>localStorage</a:t>
            </a:r>
            <a:r>
              <a:rPr lang="en-US" dirty="0"/>
              <a:t> and </a:t>
            </a:r>
            <a:r>
              <a:rPr lang="en-US" dirty="0" err="1"/>
              <a:t>sessionStorage</a:t>
            </a:r>
            <a:r>
              <a:rPr lang="en-US" dirty="0"/>
              <a:t> can only be read on </a:t>
            </a:r>
            <a:r>
              <a:rPr lang="en-US" b="1" dirty="0"/>
              <a:t>client-side</a:t>
            </a:r>
            <a:r>
              <a:rPr lang="en-US" dirty="0"/>
              <a:t>.</a:t>
            </a:r>
          </a:p>
        </p:txBody>
      </p:sp>
    </p:spTree>
    <p:extLst>
      <p:ext uri="{BB962C8B-B14F-4D97-AF65-F5344CB8AC3E}">
        <p14:creationId xmlns:p14="http://schemas.microsoft.com/office/powerpoint/2010/main" val="283124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571500" y="1714501"/>
            <a:ext cx="10770009" cy="4267729"/>
          </a:xfrm>
        </p:spPr>
        <p:txBody>
          <a:bodyPr/>
          <a:lstStyle/>
          <a:p>
            <a:r>
              <a:rPr lang="en-US" dirty="0"/>
              <a:t>https://www.w3schools.com/js/js_window.asp</a:t>
            </a:r>
          </a:p>
        </p:txBody>
      </p:sp>
    </p:spTree>
    <p:extLst>
      <p:ext uri="{BB962C8B-B14F-4D97-AF65-F5344CB8AC3E}">
        <p14:creationId xmlns:p14="http://schemas.microsoft.com/office/powerpoint/2010/main" val="174654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dirty="0"/>
              <a:t>AJAX</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082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Problem with traditional web?</a:t>
            </a:r>
          </a:p>
        </p:txBody>
      </p:sp>
      <p:sp>
        <p:nvSpPr>
          <p:cNvPr id="5" name="Content Placeholder 4"/>
          <p:cNvSpPr>
            <a:spLocks noGrp="1"/>
          </p:cNvSpPr>
          <p:nvPr>
            <p:ph idx="1"/>
          </p:nvPr>
        </p:nvSpPr>
        <p:spPr/>
        <p:txBody>
          <a:bodyPr>
            <a:normAutofit/>
          </a:bodyPr>
          <a:lstStyle/>
          <a:p>
            <a:r>
              <a:rPr lang="en-US" dirty="0"/>
              <a:t>In traditional web, to get information from server:</a:t>
            </a:r>
          </a:p>
          <a:p>
            <a:pPr lvl="1"/>
            <a:r>
              <a:rPr lang="en-US" dirty="0"/>
              <a:t>Make html form</a:t>
            </a:r>
          </a:p>
          <a:p>
            <a:pPr lvl="1"/>
            <a:r>
              <a:rPr lang="en-US" dirty="0"/>
              <a:t>GET or POST data to the server (like Submit button)</a:t>
            </a:r>
          </a:p>
          <a:p>
            <a:pPr lvl="1"/>
            <a:r>
              <a:rPr lang="en-US" dirty="0"/>
              <a:t>The browser loads a result page.</a:t>
            </a:r>
          </a:p>
          <a:p>
            <a:endParaRPr lang="en-US" dirty="0"/>
          </a:p>
          <a:p>
            <a:r>
              <a:rPr lang="en-US" dirty="0"/>
              <a:t>Traditional web app run slowly  and tend to be less user friendly.</a:t>
            </a:r>
          </a:p>
          <a:p>
            <a:endParaRPr 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Ajax come in?</a:t>
            </a:r>
          </a:p>
        </p:txBody>
      </p:sp>
      <p:sp>
        <p:nvSpPr>
          <p:cNvPr id="5" name="Content Placeholder 4"/>
          <p:cNvSpPr>
            <a:spLocks noGrp="1"/>
          </p:cNvSpPr>
          <p:nvPr>
            <p:ph idx="1"/>
          </p:nvPr>
        </p:nvSpPr>
        <p:spPr/>
        <p:txBody>
          <a:bodyPr>
            <a:noAutofit/>
          </a:bodyPr>
          <a:lstStyle/>
          <a:p>
            <a:r>
              <a:rPr lang="en-US" dirty="0"/>
              <a:t>AJAX = Asynchronous JavaScript and XML</a:t>
            </a:r>
          </a:p>
          <a:p>
            <a:r>
              <a:rPr lang="en-US" dirty="0"/>
              <a:t>Update a web page without reloading the page</a:t>
            </a:r>
          </a:p>
          <a:p>
            <a:r>
              <a:rPr lang="en-US" dirty="0"/>
              <a:t>Request data from a server - after the page has loaded</a:t>
            </a:r>
          </a:p>
          <a:p>
            <a:r>
              <a:rPr lang="en-US" dirty="0"/>
              <a:t>Receive data from a server - after the page has loaded</a:t>
            </a:r>
          </a:p>
          <a:p>
            <a:r>
              <a:rPr lang="en-US" dirty="0"/>
              <a:t>Send data to a server - in the background</a:t>
            </a:r>
          </a:p>
        </p:txBody>
      </p:sp>
      <p:pic>
        <p:nvPicPr>
          <p:cNvPr id="2" name="Picture 1"/>
          <p:cNvPicPr>
            <a:picLocks noChangeAspect="1"/>
          </p:cNvPicPr>
          <p:nvPr/>
        </p:nvPicPr>
        <p:blipFill>
          <a:blip r:embed="rId3"/>
          <a:stretch>
            <a:fillRect/>
          </a:stretch>
        </p:blipFill>
        <p:spPr>
          <a:xfrm>
            <a:off x="8403598" y="296741"/>
            <a:ext cx="3004805" cy="1417760"/>
          </a:xfrm>
          <a:prstGeom prst="rect">
            <a:avLst/>
          </a:prstGeom>
        </p:spPr>
      </p:pic>
    </p:spTree>
    <p:extLst>
      <p:ext uri="{BB962C8B-B14F-4D97-AF65-F5344CB8AC3E}">
        <p14:creationId xmlns:p14="http://schemas.microsoft.com/office/powerpoint/2010/main" val="402582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How Ajax works?</a:t>
            </a:r>
          </a:p>
        </p:txBody>
      </p:sp>
      <p:pic>
        <p:nvPicPr>
          <p:cNvPr id="5" name="Content Placeholder 4">
            <a:extLst>
              <a:ext uri="{FF2B5EF4-FFF2-40B4-BE49-F238E27FC236}">
                <a16:creationId xmlns:a16="http://schemas.microsoft.com/office/drawing/2014/main" id="{E64FEA28-34AF-430E-B324-7FA31A8F181E}"/>
              </a:ext>
            </a:extLst>
          </p:cNvPr>
          <p:cNvPicPr>
            <a:picLocks noGrp="1" noChangeAspect="1"/>
          </p:cNvPicPr>
          <p:nvPr>
            <p:ph idx="1"/>
          </p:nvPr>
        </p:nvPicPr>
        <p:blipFill>
          <a:blip r:embed="rId3"/>
          <a:stretch>
            <a:fillRect/>
          </a:stretch>
        </p:blipFill>
        <p:spPr>
          <a:xfrm>
            <a:off x="1390650" y="1123818"/>
            <a:ext cx="9410700" cy="5233502"/>
          </a:xfrm>
          <a:prstGeom prst="rect">
            <a:avLst/>
          </a:prstGeom>
        </p:spPr>
      </p:pic>
    </p:spTree>
    <p:extLst>
      <p:ext uri="{BB962C8B-B14F-4D97-AF65-F5344CB8AC3E}">
        <p14:creationId xmlns:p14="http://schemas.microsoft.com/office/powerpoint/2010/main" val="264940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XMLHttpRequest</a:t>
            </a:r>
            <a:r>
              <a:rPr lang="en-US" dirty="0"/>
              <a:t> Object</a:t>
            </a:r>
          </a:p>
        </p:txBody>
      </p:sp>
      <p:sp>
        <p:nvSpPr>
          <p:cNvPr id="3" name="Content Placeholder 2">
            <a:extLst>
              <a:ext uri="{FF2B5EF4-FFF2-40B4-BE49-F238E27FC236}">
                <a16:creationId xmlns:a16="http://schemas.microsoft.com/office/drawing/2014/main" id="{C4C5A173-54A9-41F4-8939-5B8BB35BE047}"/>
              </a:ext>
            </a:extLst>
          </p:cNvPr>
          <p:cNvSpPr>
            <a:spLocks noGrp="1"/>
          </p:cNvSpPr>
          <p:nvPr>
            <p:ph idx="1"/>
          </p:nvPr>
        </p:nvSpPr>
        <p:spPr/>
        <p:txBody>
          <a:bodyPr/>
          <a:lstStyle/>
          <a:p>
            <a:r>
              <a:rPr lang="en-US" dirty="0"/>
              <a:t>The keystone of AJAX is the </a:t>
            </a:r>
            <a:r>
              <a:rPr lang="en-US" dirty="0" err="1"/>
              <a:t>XMLHttpRequest</a:t>
            </a:r>
            <a:r>
              <a:rPr lang="en-US" dirty="0"/>
              <a:t> object.</a:t>
            </a:r>
          </a:p>
          <a:p>
            <a:r>
              <a:rPr lang="en-US" dirty="0"/>
              <a:t>All modern browsers support the </a:t>
            </a:r>
            <a:r>
              <a:rPr lang="en-US" dirty="0" err="1"/>
              <a:t>XMLHttpRequest</a:t>
            </a:r>
            <a:r>
              <a:rPr lang="en-US" dirty="0"/>
              <a:t> object.</a:t>
            </a:r>
          </a:p>
          <a:p>
            <a:r>
              <a:rPr lang="en-US" dirty="0"/>
              <a:t>The </a:t>
            </a:r>
            <a:r>
              <a:rPr lang="en-US" dirty="0" err="1"/>
              <a:t>XMLHttpRequest</a:t>
            </a:r>
            <a:r>
              <a:rPr lang="en-US" dirty="0"/>
              <a:t> object can be used to exchange data with a web server behind the scenes. This means that it is possible to update parts of a web page, without reloading the whole page.</a:t>
            </a:r>
          </a:p>
        </p:txBody>
      </p:sp>
    </p:spTree>
    <p:extLst>
      <p:ext uri="{BB962C8B-B14F-4D97-AF65-F5344CB8AC3E}">
        <p14:creationId xmlns:p14="http://schemas.microsoft.com/office/powerpoint/2010/main" val="387956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XMLHttpRequest</a:t>
            </a:r>
            <a:r>
              <a:rPr lang="en-US" dirty="0"/>
              <a:t> Object</a:t>
            </a:r>
          </a:p>
        </p:txBody>
      </p:sp>
      <p:pic>
        <p:nvPicPr>
          <p:cNvPr id="2" name="Content Placeholder 1">
            <a:extLst>
              <a:ext uri="{FF2B5EF4-FFF2-40B4-BE49-F238E27FC236}">
                <a16:creationId xmlns:a16="http://schemas.microsoft.com/office/drawing/2014/main" id="{05CC88B4-66DF-487E-95A7-AE8A4C79C0BA}"/>
              </a:ext>
            </a:extLst>
          </p:cNvPr>
          <p:cNvPicPr>
            <a:picLocks noGrp="1" noChangeAspect="1"/>
          </p:cNvPicPr>
          <p:nvPr>
            <p:ph idx="1"/>
          </p:nvPr>
        </p:nvPicPr>
        <p:blipFill>
          <a:blip r:embed="rId3"/>
          <a:stretch>
            <a:fillRect/>
          </a:stretch>
        </p:blipFill>
        <p:spPr>
          <a:xfrm>
            <a:off x="2330128" y="1123818"/>
            <a:ext cx="6921447" cy="5652052"/>
          </a:xfrm>
          <a:prstGeom prst="rect">
            <a:avLst/>
          </a:prstGeom>
        </p:spPr>
      </p:pic>
    </p:spTree>
    <p:extLst>
      <p:ext uri="{BB962C8B-B14F-4D97-AF65-F5344CB8AC3E}">
        <p14:creationId xmlns:p14="http://schemas.microsoft.com/office/powerpoint/2010/main" val="2934424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XMLHttpRequest</a:t>
            </a:r>
            <a:r>
              <a:rPr lang="en-US" dirty="0"/>
              <a:t> Object</a:t>
            </a:r>
          </a:p>
        </p:txBody>
      </p:sp>
      <p:pic>
        <p:nvPicPr>
          <p:cNvPr id="7" name="Content Placeholder 6">
            <a:extLst>
              <a:ext uri="{FF2B5EF4-FFF2-40B4-BE49-F238E27FC236}">
                <a16:creationId xmlns:a16="http://schemas.microsoft.com/office/drawing/2014/main" id="{687237CB-1EAE-4892-ABD0-F945EAAF86EC}"/>
              </a:ext>
            </a:extLst>
          </p:cNvPr>
          <p:cNvPicPr>
            <a:picLocks noGrp="1" noChangeAspect="1"/>
          </p:cNvPicPr>
          <p:nvPr>
            <p:ph idx="1"/>
          </p:nvPr>
        </p:nvPicPr>
        <p:blipFill>
          <a:blip r:embed="rId3"/>
          <a:stretch>
            <a:fillRect/>
          </a:stretch>
        </p:blipFill>
        <p:spPr>
          <a:xfrm>
            <a:off x="2244678" y="948018"/>
            <a:ext cx="7995530" cy="5452782"/>
          </a:xfrm>
          <a:prstGeom prst="rect">
            <a:avLst/>
          </a:prstGeom>
        </p:spPr>
      </p:pic>
    </p:spTree>
    <p:extLst>
      <p:ext uri="{BB962C8B-B14F-4D97-AF65-F5344CB8AC3E}">
        <p14:creationId xmlns:p14="http://schemas.microsoft.com/office/powerpoint/2010/main" val="222913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History</a:t>
            </a:r>
          </a:p>
        </p:txBody>
      </p:sp>
      <p:sp>
        <p:nvSpPr>
          <p:cNvPr id="17" name="Content Placeholder 2"/>
          <p:cNvSpPr>
            <a:spLocks noGrp="1"/>
          </p:cNvSpPr>
          <p:nvPr>
            <p:ph idx="1"/>
          </p:nvPr>
        </p:nvSpPr>
        <p:spPr/>
        <p:txBody>
          <a:bodyPr>
            <a:noAutofit/>
          </a:bodyPr>
          <a:lstStyle/>
          <a:p>
            <a:r>
              <a:rPr lang="en-US" altLang="en-US" dirty="0"/>
              <a:t>Created by </a:t>
            </a:r>
            <a:r>
              <a:rPr lang="en-US" altLang="en-US" dirty="0" err="1"/>
              <a:t>NetScape</a:t>
            </a:r>
            <a:endParaRPr lang="en-US" altLang="en-US" dirty="0"/>
          </a:p>
          <a:p>
            <a:r>
              <a:rPr lang="en-US" dirty="0"/>
              <a:t>The general-purpose core of the language has been embedded in </a:t>
            </a:r>
            <a:r>
              <a:rPr lang="en-US" altLang="en-US" dirty="0" err="1"/>
              <a:t>NetScape</a:t>
            </a:r>
            <a:r>
              <a:rPr lang="en-US" altLang="en-US" dirty="0"/>
              <a:t>,</a:t>
            </a:r>
            <a:r>
              <a:rPr lang="en-US" dirty="0"/>
              <a:t> </a:t>
            </a:r>
            <a:r>
              <a:rPr lang="en-US" dirty="0" err="1"/>
              <a:t>Chorme</a:t>
            </a:r>
            <a:r>
              <a:rPr lang="en-US" dirty="0"/>
              <a:t>, Firefox, Internet Explorer, and other web browsers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Ajax – send request</a:t>
            </a:r>
          </a:p>
        </p:txBody>
      </p:sp>
      <p:sp>
        <p:nvSpPr>
          <p:cNvPr id="3" name="Content Placeholder 2"/>
          <p:cNvSpPr>
            <a:spLocks noGrp="1"/>
          </p:cNvSpPr>
          <p:nvPr>
            <p:ph idx="1"/>
          </p:nvPr>
        </p:nvSpPr>
        <p:spPr>
          <a:xfrm>
            <a:off x="571500" y="1441896"/>
            <a:ext cx="9334500" cy="4267729"/>
          </a:xfrm>
        </p:spPr>
        <p:txBody>
          <a:bodyPr>
            <a:normAutofit/>
          </a:bodyPr>
          <a:lstStyle/>
          <a:p>
            <a:r>
              <a:rPr lang="en-US" dirty="0"/>
              <a:t>Create </a:t>
            </a:r>
            <a:r>
              <a:rPr lang="en-US" dirty="0" err="1"/>
              <a:t>XmlHttpRequest</a:t>
            </a:r>
            <a:r>
              <a:rPr lang="en-US" dirty="0"/>
              <a:t> object</a:t>
            </a:r>
          </a:p>
          <a:p>
            <a:endParaRPr lang="en-US" dirty="0"/>
          </a:p>
          <a:p>
            <a:endParaRPr lang="en-US" dirty="0"/>
          </a:p>
          <a:p>
            <a:r>
              <a:rPr lang="en-US" dirty="0"/>
              <a:t>Send request to server</a:t>
            </a:r>
          </a:p>
          <a:p>
            <a:endParaRPr lang="en-US" dirty="0"/>
          </a:p>
        </p:txBody>
      </p:sp>
      <p:pic>
        <p:nvPicPr>
          <p:cNvPr id="6" name="Picture 5"/>
          <p:cNvPicPr>
            <a:picLocks noChangeAspect="1"/>
          </p:cNvPicPr>
          <p:nvPr/>
        </p:nvPicPr>
        <p:blipFill>
          <a:blip r:embed="rId3"/>
          <a:stretch>
            <a:fillRect/>
          </a:stretch>
        </p:blipFill>
        <p:spPr>
          <a:xfrm>
            <a:off x="571500" y="2018339"/>
            <a:ext cx="4723398" cy="666833"/>
          </a:xfrm>
          <a:prstGeom prst="rect">
            <a:avLst/>
          </a:prstGeom>
        </p:spPr>
      </p:pic>
      <p:pic>
        <p:nvPicPr>
          <p:cNvPr id="8" name="Picture 7"/>
          <p:cNvPicPr>
            <a:picLocks noChangeAspect="1"/>
          </p:cNvPicPr>
          <p:nvPr/>
        </p:nvPicPr>
        <p:blipFill>
          <a:blip r:embed="rId4"/>
          <a:stretch>
            <a:fillRect/>
          </a:stretch>
        </p:blipFill>
        <p:spPr>
          <a:xfrm>
            <a:off x="571500" y="3461013"/>
            <a:ext cx="7534831" cy="2677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Ajax – get or post ?</a:t>
            </a:r>
          </a:p>
        </p:txBody>
      </p:sp>
      <p:sp>
        <p:nvSpPr>
          <p:cNvPr id="3" name="Content Placeholder 2"/>
          <p:cNvSpPr>
            <a:spLocks noGrp="1"/>
          </p:cNvSpPr>
          <p:nvPr>
            <p:ph idx="1"/>
          </p:nvPr>
        </p:nvSpPr>
        <p:spPr/>
        <p:txBody>
          <a:bodyPr>
            <a:normAutofit/>
          </a:bodyPr>
          <a:lstStyle/>
          <a:p>
            <a:r>
              <a:rPr lang="en-US" dirty="0"/>
              <a:t>Get is simpler and faster than POST	</a:t>
            </a:r>
          </a:p>
          <a:p>
            <a:endParaRPr lang="en-US" sz="2800" dirty="0"/>
          </a:p>
          <a:p>
            <a:endParaRPr lang="en-US" sz="2800" dirty="0"/>
          </a:p>
          <a:p>
            <a:r>
              <a:rPr lang="en-US" dirty="0"/>
              <a:t>Use POST when</a:t>
            </a:r>
          </a:p>
          <a:p>
            <a:pPr lvl="1"/>
            <a:r>
              <a:rPr lang="en-US" dirty="0"/>
              <a:t>Send large amount of data to server (no size limit)</a:t>
            </a:r>
          </a:p>
          <a:p>
            <a:pPr lvl="1"/>
            <a:r>
              <a:rPr lang="en-US" dirty="0"/>
              <a:t>Sending user input (robust and secure than GET)</a:t>
            </a:r>
          </a:p>
          <a:p>
            <a:endParaRPr lang="en-US" dirty="0"/>
          </a:p>
          <a:p>
            <a:endParaRPr lang="en-US" dirty="0"/>
          </a:p>
          <a:p>
            <a:endParaRPr lang="en-US" sz="2800" dirty="0"/>
          </a:p>
        </p:txBody>
      </p:sp>
      <p:pic>
        <p:nvPicPr>
          <p:cNvPr id="4" name="Picture 3"/>
          <p:cNvPicPr>
            <a:picLocks noChangeAspect="1"/>
          </p:cNvPicPr>
          <p:nvPr/>
        </p:nvPicPr>
        <p:blipFill>
          <a:blip r:embed="rId3"/>
          <a:stretch>
            <a:fillRect/>
          </a:stretch>
        </p:blipFill>
        <p:spPr>
          <a:xfrm>
            <a:off x="571500" y="2223441"/>
            <a:ext cx="5279563" cy="966286"/>
          </a:xfrm>
          <a:prstGeom prst="rect">
            <a:avLst/>
          </a:prstGeom>
        </p:spPr>
      </p:pic>
      <p:pic>
        <p:nvPicPr>
          <p:cNvPr id="5" name="Picture 4"/>
          <p:cNvPicPr>
            <a:picLocks noChangeAspect="1"/>
          </p:cNvPicPr>
          <p:nvPr/>
        </p:nvPicPr>
        <p:blipFill>
          <a:blip r:embed="rId4"/>
          <a:stretch>
            <a:fillRect/>
          </a:stretch>
        </p:blipFill>
        <p:spPr>
          <a:xfrm>
            <a:off x="571500" y="4664955"/>
            <a:ext cx="8291837" cy="12150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Ajax – server response</a:t>
            </a:r>
          </a:p>
        </p:txBody>
      </p:sp>
      <p:sp>
        <p:nvSpPr>
          <p:cNvPr id="3" name="Content Placeholder 2"/>
          <p:cNvSpPr>
            <a:spLocks noGrp="1"/>
          </p:cNvSpPr>
          <p:nvPr>
            <p:ph idx="1"/>
          </p:nvPr>
        </p:nvSpPr>
        <p:spPr>
          <a:xfrm>
            <a:off x="571500" y="1714501"/>
            <a:ext cx="10401299" cy="4267729"/>
          </a:xfrm>
        </p:spPr>
        <p:txBody>
          <a:bodyPr>
            <a:noAutofit/>
          </a:bodyPr>
          <a:lstStyle/>
          <a:p>
            <a:r>
              <a:rPr lang="en-US" dirty="0"/>
              <a:t>Use responseText or responseXML property of XMLHttpRequest object.	</a:t>
            </a:r>
          </a:p>
          <a:p>
            <a:endParaRPr lang="en-US" sz="2800" dirty="0"/>
          </a:p>
          <a:p>
            <a:pPr marL="0" indent="0">
              <a:buNone/>
            </a:pPr>
            <a:endParaRPr lang="en-US" sz="2800" dirty="0"/>
          </a:p>
        </p:txBody>
      </p:sp>
      <p:pic>
        <p:nvPicPr>
          <p:cNvPr id="6" name="Picture 5"/>
          <p:cNvPicPr>
            <a:picLocks noChangeAspect="1"/>
          </p:cNvPicPr>
          <p:nvPr/>
        </p:nvPicPr>
        <p:blipFill>
          <a:blip r:embed="rId3"/>
          <a:stretch>
            <a:fillRect/>
          </a:stretch>
        </p:blipFill>
        <p:spPr>
          <a:xfrm>
            <a:off x="681877" y="2401742"/>
            <a:ext cx="7076515" cy="1812632"/>
          </a:xfrm>
          <a:prstGeom prst="rect">
            <a:avLst/>
          </a:prstGeom>
        </p:spPr>
      </p:pic>
      <p:pic>
        <p:nvPicPr>
          <p:cNvPr id="7" name="Picture 6"/>
          <p:cNvPicPr>
            <a:picLocks noChangeAspect="1"/>
          </p:cNvPicPr>
          <p:nvPr/>
        </p:nvPicPr>
        <p:blipFill>
          <a:blip r:embed="rId4"/>
          <a:stretch>
            <a:fillRect/>
          </a:stretch>
        </p:blipFill>
        <p:spPr>
          <a:xfrm>
            <a:off x="681877" y="4739453"/>
            <a:ext cx="8355458" cy="669006"/>
          </a:xfrm>
          <a:prstGeom prst="rect">
            <a:avLst/>
          </a:prstGeom>
        </p:spPr>
      </p:pic>
    </p:spTree>
    <p:extLst>
      <p:ext uri="{BB962C8B-B14F-4D97-AF65-F5344CB8AC3E}">
        <p14:creationId xmlns:p14="http://schemas.microsoft.com/office/powerpoint/2010/main" val="337228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Ajax – event &amp; callback</a:t>
            </a:r>
          </a:p>
        </p:txBody>
      </p:sp>
      <p:sp>
        <p:nvSpPr>
          <p:cNvPr id="3" name="Content Placeholder 2"/>
          <p:cNvSpPr>
            <a:spLocks noGrp="1"/>
          </p:cNvSpPr>
          <p:nvPr>
            <p:ph idx="1"/>
          </p:nvPr>
        </p:nvSpPr>
        <p:spPr>
          <a:xfrm>
            <a:off x="571501" y="1537520"/>
            <a:ext cx="11048999" cy="4267729"/>
          </a:xfrm>
        </p:spPr>
        <p:txBody>
          <a:bodyPr>
            <a:noAutofit/>
          </a:bodyPr>
          <a:lstStyle/>
          <a:p>
            <a:r>
              <a:rPr lang="en-US" dirty="0"/>
              <a:t>When a request to server is sent, perform some actions based on the response.	</a:t>
            </a:r>
          </a:p>
          <a:p>
            <a:endParaRPr lang="en-US" dirty="0"/>
          </a:p>
          <a:p>
            <a:pPr marL="0" indent="0">
              <a:buNone/>
            </a:pPr>
            <a:endParaRPr lang="en-US" sz="2800" dirty="0"/>
          </a:p>
        </p:txBody>
      </p:sp>
      <p:pic>
        <p:nvPicPr>
          <p:cNvPr id="5" name="Picture 4"/>
          <p:cNvPicPr>
            <a:picLocks noChangeAspect="1"/>
          </p:cNvPicPr>
          <p:nvPr/>
        </p:nvPicPr>
        <p:blipFill>
          <a:blip r:embed="rId3"/>
          <a:stretch>
            <a:fillRect/>
          </a:stretch>
        </p:blipFill>
        <p:spPr>
          <a:xfrm>
            <a:off x="2510588" y="2101244"/>
            <a:ext cx="6928380" cy="4383636"/>
          </a:xfrm>
          <a:prstGeom prst="rect">
            <a:avLst/>
          </a:prstGeom>
        </p:spPr>
      </p:pic>
    </p:spTree>
    <p:extLst>
      <p:ext uri="{BB962C8B-B14F-4D97-AF65-F5344CB8AC3E}">
        <p14:creationId xmlns:p14="http://schemas.microsoft.com/office/powerpoint/2010/main" val="269423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 example</a:t>
            </a:r>
          </a:p>
        </p:txBody>
      </p:sp>
      <p:pic>
        <p:nvPicPr>
          <p:cNvPr id="4" name="Picture 3"/>
          <p:cNvPicPr>
            <a:picLocks noChangeAspect="1"/>
          </p:cNvPicPr>
          <p:nvPr/>
        </p:nvPicPr>
        <p:blipFill>
          <a:blip r:embed="rId3"/>
          <a:stretch>
            <a:fillRect/>
          </a:stretch>
        </p:blipFill>
        <p:spPr>
          <a:xfrm>
            <a:off x="2271253" y="2710194"/>
            <a:ext cx="7177396" cy="2786114"/>
          </a:xfrm>
          <a:prstGeom prst="rect">
            <a:avLst/>
          </a:prstGeom>
        </p:spPr>
      </p:pic>
      <p:pic>
        <p:nvPicPr>
          <p:cNvPr id="6" name="Picture 5"/>
          <p:cNvPicPr>
            <a:picLocks noChangeAspect="1"/>
          </p:cNvPicPr>
          <p:nvPr/>
        </p:nvPicPr>
        <p:blipFill>
          <a:blip r:embed="rId4"/>
          <a:stretch>
            <a:fillRect/>
          </a:stretch>
        </p:blipFill>
        <p:spPr>
          <a:xfrm>
            <a:off x="2271253" y="1381861"/>
            <a:ext cx="7177396" cy="10477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&amp; AJAX example</a:t>
            </a:r>
          </a:p>
        </p:txBody>
      </p:sp>
      <p:sp>
        <p:nvSpPr>
          <p:cNvPr id="6" name="Content Placeholder 2"/>
          <p:cNvSpPr>
            <a:spLocks noGrp="1"/>
          </p:cNvSpPr>
          <p:nvPr>
            <p:ph idx="1"/>
          </p:nvPr>
        </p:nvSpPr>
        <p:spPr/>
        <p:txBody>
          <a:bodyPr>
            <a:normAutofit/>
          </a:bodyPr>
          <a:lstStyle/>
          <a:p>
            <a:pPr marL="457200" lvl="1" indent="0">
              <a:buNone/>
            </a:pPr>
            <a:endParaRPr lang="en-US" sz="2400" dirty="0"/>
          </a:p>
          <a:p>
            <a:pPr marL="457200" lvl="1" indent="0">
              <a:buNone/>
            </a:pPr>
            <a:endParaRPr lang="en-US" dirty="0"/>
          </a:p>
        </p:txBody>
      </p:sp>
      <p:sp>
        <p:nvSpPr>
          <p:cNvPr id="5" name="Content Placeholder 2"/>
          <p:cNvSpPr>
            <a:spLocks noGrp="1"/>
          </p:cNvSpPr>
          <p:nvPr>
            <p:ph idx="4294967295"/>
          </p:nvPr>
        </p:nvSpPr>
        <p:spPr>
          <a:xfrm>
            <a:off x="571501" y="1459971"/>
            <a:ext cx="8229600" cy="4776788"/>
          </a:xfrm>
        </p:spPr>
        <p:txBody>
          <a:bodyPr>
            <a:normAutofit/>
          </a:bodyPr>
          <a:lstStyle/>
          <a:p>
            <a:r>
              <a:rPr lang="en-US" altLang="en-US" sz="2800" dirty="0"/>
              <a:t>Demo and do exercises</a:t>
            </a:r>
          </a:p>
          <a:p>
            <a:endParaRPr lang="en-US" altLang="en-US" sz="2800" dirty="0"/>
          </a:p>
        </p:txBody>
      </p:sp>
    </p:spTree>
    <p:extLst>
      <p:ext uri="{BB962C8B-B14F-4D97-AF65-F5344CB8AC3E}">
        <p14:creationId xmlns:p14="http://schemas.microsoft.com/office/powerpoint/2010/main" val="23438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JSON</a:t>
            </a:r>
            <a:br>
              <a:rPr lang="en-US" dirty="0"/>
            </a:br>
            <a:r>
              <a:rPr lang="en-US" sz="3600" dirty="0"/>
              <a:t> </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71465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a:t>
            </a:r>
          </a:p>
        </p:txBody>
      </p:sp>
      <p:sp>
        <p:nvSpPr>
          <p:cNvPr id="3" name="Content Placeholder 2"/>
          <p:cNvSpPr>
            <a:spLocks noGrp="1"/>
          </p:cNvSpPr>
          <p:nvPr>
            <p:ph idx="1"/>
          </p:nvPr>
        </p:nvSpPr>
        <p:spPr>
          <a:xfrm>
            <a:off x="571501" y="1343675"/>
            <a:ext cx="9334500" cy="4267729"/>
          </a:xfrm>
        </p:spPr>
        <p:txBody>
          <a:bodyPr>
            <a:normAutofit/>
          </a:bodyPr>
          <a:lstStyle/>
          <a:p>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p>
          <a:p>
            <a:r>
              <a:rPr lang="en-US" dirty="0"/>
              <a:t>Is lightweight data interchange format</a:t>
            </a:r>
          </a:p>
          <a:p>
            <a:pPr>
              <a:buFont typeface="Arial" panose="020B0604020202020204" pitchFamily="34" charset="0"/>
              <a:buChar char="•"/>
            </a:pPr>
            <a:r>
              <a:rPr lang="en-US" dirty="0"/>
              <a:t>The file type for JSON files is ".</a:t>
            </a:r>
            <a:r>
              <a:rPr lang="en-US" dirty="0" err="1"/>
              <a:t>json</a:t>
            </a:r>
            <a:r>
              <a:rPr lang="en-US" dirty="0"/>
              <a:t>"</a:t>
            </a:r>
          </a:p>
          <a:p>
            <a:pPr>
              <a:buFont typeface="Arial" panose="020B0604020202020204" pitchFamily="34" charset="0"/>
              <a:buChar char="•"/>
            </a:pPr>
            <a:r>
              <a:rPr lang="en-US" dirty="0"/>
              <a:t>The MIME type for JSON text is "application/</a:t>
            </a:r>
            <a:r>
              <a:rPr lang="en-US" dirty="0" err="1"/>
              <a:t>json</a:t>
            </a:r>
            <a:r>
              <a:rPr lang="en-US" dirty="0"/>
              <a:t>"</a:t>
            </a:r>
          </a:p>
          <a:p>
            <a:endParaRPr lang="en-US" sz="2800" dirty="0"/>
          </a:p>
        </p:txBody>
      </p:sp>
      <p:pic>
        <p:nvPicPr>
          <p:cNvPr id="65537" name="Picture 1"/>
          <p:cNvPicPr>
            <a:picLocks noChangeAspect="1" noChangeArrowheads="1"/>
          </p:cNvPicPr>
          <p:nvPr/>
        </p:nvPicPr>
        <p:blipFill>
          <a:blip r:embed="rId2"/>
          <a:srcRect/>
          <a:stretch>
            <a:fillRect/>
          </a:stretch>
        </p:blipFill>
        <p:spPr bwMode="auto">
          <a:xfrm>
            <a:off x="571501" y="3226817"/>
            <a:ext cx="7228123" cy="2752725"/>
          </a:xfrm>
          <a:prstGeom prst="rect">
            <a:avLst/>
          </a:prstGeom>
          <a:noFill/>
          <a:ln w="9525">
            <a:noFill/>
            <a:miter lim="800000"/>
            <a:headEnd/>
            <a:tailEnd/>
          </a:ln>
        </p:spPr>
      </p:pic>
    </p:spTree>
    <p:extLst>
      <p:ext uri="{BB962C8B-B14F-4D97-AF65-F5344CB8AC3E}">
        <p14:creationId xmlns:p14="http://schemas.microsoft.com/office/powerpoint/2010/main" val="199752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a:t>
            </a:r>
          </a:p>
        </p:txBody>
      </p:sp>
      <p:sp>
        <p:nvSpPr>
          <p:cNvPr id="3" name="Rectangle 2"/>
          <p:cNvSpPr/>
          <p:nvPr/>
        </p:nvSpPr>
        <p:spPr>
          <a:xfrm>
            <a:off x="571501" y="1488467"/>
            <a:ext cx="7772400" cy="3305520"/>
          </a:xfrm>
          <a:prstGeom prst="rect">
            <a:avLst/>
          </a:prstGeom>
        </p:spPr>
        <p:txBody>
          <a:bodyPr wrap="square">
            <a:spAutoFit/>
          </a:bodyPr>
          <a:lstStyle/>
          <a:p>
            <a:r>
              <a:rPr lang="en-US" sz="2000" dirty="0">
                <a:solidFill>
                  <a:srgbClr val="008000"/>
                </a:solidFill>
                <a:latin typeface="Consolas" panose="020B0609020204030204" pitchFamily="49" charset="0"/>
              </a:rPr>
              <a:t>//Storing data:</a:t>
            </a:r>
            <a:br>
              <a:rPr lang="en-US" sz="2000" dirty="0">
                <a:solidFill>
                  <a:srgbClr val="008000"/>
                </a:solidFill>
                <a:latin typeface="Consolas" panose="020B0609020204030204" pitchFamily="49" charset="0"/>
              </a:rPr>
            </a:br>
            <a:r>
              <a:rPr lang="en-US" sz="2000" dirty="0" err="1">
                <a:solidFill>
                  <a:srgbClr val="000000"/>
                </a:solidFill>
                <a:latin typeface="Consolas" panose="020B0609020204030204" pitchFamily="49" charset="0"/>
              </a:rPr>
              <a:t>myObj</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 </a:t>
            </a:r>
            <a:r>
              <a:rPr lang="en-US" sz="2000" dirty="0">
                <a:solidFill>
                  <a:srgbClr val="000000"/>
                </a:solidFill>
                <a:latin typeface="Consolas" panose="020B0609020204030204" pitchFamily="49" charset="0"/>
              </a:rPr>
              <a:t>{ </a:t>
            </a:r>
            <a:r>
              <a:rPr lang="en-US" sz="2000" dirty="0">
                <a:solidFill>
                  <a:srgbClr val="A52A2A"/>
                </a:solidFill>
                <a:latin typeface="Consolas" panose="020B0609020204030204" pitchFamily="49" charset="0"/>
              </a:rPr>
              <a:t>"</a:t>
            </a:r>
            <a:r>
              <a:rPr lang="en-US" sz="2000" dirty="0" err="1">
                <a:solidFill>
                  <a:srgbClr val="A52A2A"/>
                </a:solidFill>
                <a:latin typeface="Consolas" panose="020B0609020204030204" pitchFamily="49" charset="0"/>
              </a:rPr>
              <a:t>name"</a:t>
            </a:r>
            <a:r>
              <a:rPr lang="en-US" sz="2000" dirty="0" err="1">
                <a:solidFill>
                  <a:srgbClr val="000000"/>
                </a:solidFill>
                <a:latin typeface="Consolas" panose="020B0609020204030204" pitchFamily="49" charset="0"/>
              </a:rPr>
              <a:t>:</a:t>
            </a:r>
            <a:r>
              <a:rPr lang="en-US" sz="2000" dirty="0" err="1">
                <a:solidFill>
                  <a:srgbClr val="A52A2A"/>
                </a:solidFill>
                <a:latin typeface="Consolas" panose="020B0609020204030204" pitchFamily="49" charset="0"/>
              </a:rPr>
              <a:t>"John</a:t>
            </a:r>
            <a:r>
              <a:rPr lang="en-US" sz="2000" dirty="0">
                <a:solidFill>
                  <a:srgbClr val="A52A2A"/>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52A2A"/>
                </a:solidFill>
                <a:latin typeface="Consolas" panose="020B0609020204030204" pitchFamily="49" charset="0"/>
              </a:rPr>
              <a:t>"age"</a:t>
            </a:r>
            <a:r>
              <a:rPr lang="en-US" sz="2000" dirty="0">
                <a:solidFill>
                  <a:srgbClr val="000000"/>
                </a:solidFill>
                <a:latin typeface="Consolas" panose="020B0609020204030204" pitchFamily="49" charset="0"/>
              </a:rPr>
              <a:t>:</a:t>
            </a:r>
            <a:r>
              <a:rPr lang="en-US" sz="2000" dirty="0">
                <a:solidFill>
                  <a:srgbClr val="FF0000"/>
                </a:solidFill>
                <a:latin typeface="Consolas" panose="020B0609020204030204" pitchFamily="49" charset="0"/>
              </a:rPr>
              <a:t>31</a:t>
            </a:r>
            <a:r>
              <a:rPr lang="en-US" sz="2000" dirty="0">
                <a:solidFill>
                  <a:srgbClr val="000000"/>
                </a:solidFill>
                <a:latin typeface="Consolas" panose="020B0609020204030204" pitchFamily="49" charset="0"/>
              </a:rPr>
              <a:t>, </a:t>
            </a:r>
            <a:r>
              <a:rPr lang="en-US" sz="2000" dirty="0">
                <a:solidFill>
                  <a:srgbClr val="A52A2A"/>
                </a:solidFill>
                <a:latin typeface="Consolas" panose="020B0609020204030204" pitchFamily="49" charset="0"/>
              </a:rPr>
              <a:t>"</a:t>
            </a:r>
            <a:r>
              <a:rPr lang="en-US" sz="2000" dirty="0" err="1">
                <a:solidFill>
                  <a:srgbClr val="A52A2A"/>
                </a:solidFill>
                <a:latin typeface="Consolas" panose="020B0609020204030204" pitchFamily="49" charset="0"/>
              </a:rPr>
              <a:t>city"</a:t>
            </a:r>
            <a:r>
              <a:rPr lang="en-US" sz="2000" dirty="0" err="1">
                <a:solidFill>
                  <a:srgbClr val="000000"/>
                </a:solidFill>
                <a:latin typeface="Consolas" panose="020B0609020204030204" pitchFamily="49" charset="0"/>
              </a:rPr>
              <a:t>:</a:t>
            </a:r>
            <a:r>
              <a:rPr lang="en-US" sz="2000" dirty="0" err="1">
                <a:solidFill>
                  <a:srgbClr val="A52A2A"/>
                </a:solidFill>
                <a:latin typeface="Consolas" panose="020B0609020204030204" pitchFamily="49" charset="0"/>
              </a:rPr>
              <a:t>"New</a:t>
            </a:r>
            <a:r>
              <a:rPr lang="en-US" sz="2000" dirty="0">
                <a:solidFill>
                  <a:srgbClr val="A52A2A"/>
                </a:solidFill>
                <a:latin typeface="Consolas" panose="020B0609020204030204" pitchFamily="49" charset="0"/>
              </a:rPr>
              <a:t> York"</a:t>
            </a:r>
            <a:r>
              <a:rPr lang="en-US" sz="2000" dirty="0">
                <a:solidFill>
                  <a:srgbClr val="000000"/>
                </a:solidFill>
                <a:latin typeface="Consolas" panose="020B0609020204030204" pitchFamily="49" charset="0"/>
              </a:rPr>
              <a:t> };</a:t>
            </a:r>
            <a:br>
              <a:rPr lang="en-US" sz="2000" dirty="0"/>
            </a:br>
            <a:r>
              <a:rPr lang="en-US" sz="2000" dirty="0" err="1">
                <a:solidFill>
                  <a:srgbClr val="000000"/>
                </a:solidFill>
                <a:latin typeface="Consolas" panose="020B0609020204030204" pitchFamily="49" charset="0"/>
              </a:rPr>
              <a:t>myJSON</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JSON.stringify</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myObj</a:t>
            </a:r>
            <a:r>
              <a:rPr lang="en-US" sz="2000" dirty="0">
                <a:solidFill>
                  <a:srgbClr val="000000"/>
                </a:solidFill>
                <a:latin typeface="Consolas" panose="020B0609020204030204" pitchFamily="49" charset="0"/>
              </a:rPr>
              <a:t>);</a:t>
            </a:r>
            <a:br>
              <a:rPr lang="en-US" sz="2000" dirty="0"/>
            </a:br>
            <a:r>
              <a:rPr lang="en-US" sz="2000" dirty="0" err="1">
                <a:solidFill>
                  <a:srgbClr val="000000"/>
                </a:solidFill>
                <a:latin typeface="Consolas" panose="020B0609020204030204" pitchFamily="49" charset="0"/>
              </a:rPr>
              <a:t>localStorage.setItem</a:t>
            </a:r>
            <a:r>
              <a:rPr lang="en-US" sz="2000" dirty="0">
                <a:solidFill>
                  <a:srgbClr val="000000"/>
                </a:solidFill>
                <a:latin typeface="Consolas" panose="020B0609020204030204" pitchFamily="49" charset="0"/>
              </a:rPr>
              <a:t>(</a:t>
            </a:r>
            <a:r>
              <a:rPr lang="en-US" sz="2000" dirty="0">
                <a:solidFill>
                  <a:srgbClr val="A52A2A"/>
                </a:solidFill>
                <a:latin typeface="Consolas" panose="020B0609020204030204" pitchFamily="49" charset="0"/>
              </a:rPr>
              <a:t>"</a:t>
            </a:r>
            <a:r>
              <a:rPr lang="en-US" sz="2000" dirty="0" err="1">
                <a:solidFill>
                  <a:srgbClr val="A52A2A"/>
                </a:solidFill>
                <a:latin typeface="Consolas" panose="020B0609020204030204" pitchFamily="49" charset="0"/>
              </a:rPr>
              <a:t>testJSON</a:t>
            </a:r>
            <a:r>
              <a:rPr lang="en-US" sz="2000" dirty="0">
                <a:solidFill>
                  <a:srgbClr val="A52A2A"/>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myJSON</a:t>
            </a:r>
            <a:r>
              <a:rPr lang="en-US" sz="2000" dirty="0">
                <a:solidFill>
                  <a:srgbClr val="000000"/>
                </a:solidFill>
                <a:latin typeface="Consolas" panose="020B0609020204030204" pitchFamily="49" charset="0"/>
              </a:rPr>
              <a:t>);</a:t>
            </a:r>
            <a:br>
              <a:rPr lang="en-US" sz="2000" dirty="0"/>
            </a:br>
            <a:br>
              <a:rPr lang="en-US" dirty="0"/>
            </a:br>
            <a:r>
              <a:rPr lang="en-US" sz="2000" dirty="0">
                <a:solidFill>
                  <a:srgbClr val="008000"/>
                </a:solidFill>
                <a:latin typeface="Consolas" panose="020B0609020204030204" pitchFamily="49" charset="0"/>
              </a:rPr>
              <a:t>//Retrieving data:</a:t>
            </a:r>
            <a:br>
              <a:rPr lang="en-US" sz="2000" dirty="0">
                <a:solidFill>
                  <a:srgbClr val="008000"/>
                </a:solidFill>
                <a:latin typeface="Consolas" panose="020B0609020204030204" pitchFamily="49" charset="0"/>
              </a:rPr>
            </a:br>
            <a:r>
              <a:rPr lang="en-US" sz="2000" dirty="0">
                <a:solidFill>
                  <a:srgbClr val="000000"/>
                </a:solidFill>
                <a:latin typeface="Consolas" panose="020B0609020204030204" pitchFamily="49" charset="0"/>
              </a:rPr>
              <a:t>text = </a:t>
            </a:r>
            <a:r>
              <a:rPr lang="en-US" sz="2000" dirty="0" err="1">
                <a:solidFill>
                  <a:srgbClr val="000000"/>
                </a:solidFill>
                <a:latin typeface="Consolas" panose="020B0609020204030204" pitchFamily="49" charset="0"/>
              </a:rPr>
              <a:t>localStorage.getItem</a:t>
            </a:r>
            <a:r>
              <a:rPr lang="en-US" sz="2000" dirty="0">
                <a:solidFill>
                  <a:srgbClr val="000000"/>
                </a:solidFill>
                <a:latin typeface="Consolas" panose="020B0609020204030204" pitchFamily="49" charset="0"/>
              </a:rPr>
              <a:t>(</a:t>
            </a:r>
            <a:r>
              <a:rPr lang="en-US" sz="2000" dirty="0">
                <a:solidFill>
                  <a:srgbClr val="A52A2A"/>
                </a:solidFill>
                <a:latin typeface="Consolas" panose="020B0609020204030204" pitchFamily="49" charset="0"/>
              </a:rPr>
              <a:t>"</a:t>
            </a:r>
            <a:r>
              <a:rPr lang="en-US" sz="2000" dirty="0" err="1">
                <a:solidFill>
                  <a:srgbClr val="A52A2A"/>
                </a:solidFill>
                <a:latin typeface="Consolas" panose="020B0609020204030204" pitchFamily="49" charset="0"/>
              </a:rPr>
              <a:t>testJSON</a:t>
            </a:r>
            <a:r>
              <a:rPr lang="en-US" sz="2000" dirty="0">
                <a:solidFill>
                  <a:srgbClr val="A52A2A"/>
                </a:solidFill>
                <a:latin typeface="Consolas" panose="020B0609020204030204" pitchFamily="49" charset="0"/>
              </a:rPr>
              <a:t>"</a:t>
            </a:r>
            <a:r>
              <a:rPr lang="en-US" sz="2000" dirty="0">
                <a:solidFill>
                  <a:srgbClr val="000000"/>
                </a:solidFill>
                <a:latin typeface="Consolas" panose="020B0609020204030204" pitchFamily="49" charset="0"/>
              </a:rPr>
              <a:t>);</a:t>
            </a:r>
            <a:br>
              <a:rPr lang="en-US" sz="2000" dirty="0"/>
            </a:br>
            <a:r>
              <a:rPr lang="en-US" sz="2000" dirty="0" err="1">
                <a:solidFill>
                  <a:srgbClr val="000000"/>
                </a:solidFill>
                <a:latin typeface="Consolas" panose="020B0609020204030204" pitchFamily="49" charset="0"/>
              </a:rPr>
              <a:t>obj</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JSON.parse</a:t>
            </a:r>
            <a:r>
              <a:rPr lang="en-US" sz="2000" dirty="0">
                <a:solidFill>
                  <a:srgbClr val="000000"/>
                </a:solidFill>
                <a:latin typeface="Consolas" panose="020B0609020204030204" pitchFamily="49" charset="0"/>
              </a:rPr>
              <a:t>(text);</a:t>
            </a:r>
            <a:br>
              <a:rPr lang="en-US" sz="2000" dirty="0"/>
            </a:br>
            <a:r>
              <a:rPr lang="en-US" sz="2000" dirty="0" err="1">
                <a:solidFill>
                  <a:srgbClr val="000000"/>
                </a:solidFill>
                <a:latin typeface="Consolas" panose="020B0609020204030204" pitchFamily="49" charset="0"/>
              </a:rPr>
              <a:t>document.getElementById</a:t>
            </a:r>
            <a:r>
              <a:rPr lang="en-US" sz="2000" dirty="0">
                <a:solidFill>
                  <a:srgbClr val="000000"/>
                </a:solidFill>
                <a:latin typeface="Consolas" panose="020B0609020204030204" pitchFamily="49" charset="0"/>
              </a:rPr>
              <a:t>(</a:t>
            </a:r>
            <a:r>
              <a:rPr lang="en-US" sz="2000" dirty="0">
                <a:solidFill>
                  <a:srgbClr val="A52A2A"/>
                </a:solidFill>
                <a:latin typeface="Consolas" panose="020B0609020204030204" pitchFamily="49" charset="0"/>
              </a:rPr>
              <a:t>"demo"</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innerHTML</a:t>
            </a:r>
            <a:r>
              <a:rPr lang="en-US" sz="2000" dirty="0">
                <a:solidFill>
                  <a:srgbClr val="000000"/>
                </a:solidFill>
                <a:latin typeface="Consolas" panose="020B0609020204030204" pitchFamily="49" charset="0"/>
              </a:rPr>
              <a:t> = obj.name;</a:t>
            </a:r>
            <a:endParaRPr lang="en-US" dirty="0"/>
          </a:p>
        </p:txBody>
      </p:sp>
    </p:spTree>
    <p:extLst>
      <p:ext uri="{BB962C8B-B14F-4D97-AF65-F5344CB8AC3E}">
        <p14:creationId xmlns:p14="http://schemas.microsoft.com/office/powerpoint/2010/main" val="84345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JSON vs XML</a:t>
            </a:r>
          </a:p>
        </p:txBody>
      </p:sp>
      <p:sp>
        <p:nvSpPr>
          <p:cNvPr id="3" name="Content Placeholder 2"/>
          <p:cNvSpPr>
            <a:spLocks noGrp="1"/>
          </p:cNvSpPr>
          <p:nvPr>
            <p:ph idx="1"/>
          </p:nvPr>
        </p:nvSpPr>
        <p:spPr/>
        <p:txBody>
          <a:bodyPr/>
          <a:lstStyle/>
          <a:p>
            <a:r>
              <a:rPr lang="en-US" dirty="0"/>
              <a:t>Both JSON and XML</a:t>
            </a:r>
          </a:p>
          <a:p>
            <a:pPr marL="466328" lvl="1" indent="-285750"/>
            <a:r>
              <a:rPr lang="en-US" dirty="0"/>
              <a:t>Are self describing (human readable)</a:t>
            </a:r>
          </a:p>
          <a:p>
            <a:pPr marL="466328" lvl="1" indent="-285750"/>
            <a:r>
              <a:rPr lang="en-US" dirty="0"/>
              <a:t>Are hierarchical (values within values)</a:t>
            </a:r>
          </a:p>
          <a:p>
            <a:pPr marL="466328" lvl="1" indent="-285750"/>
            <a:r>
              <a:rPr lang="en-US" dirty="0"/>
              <a:t>Can be parsed and used by lots of programming languages</a:t>
            </a:r>
          </a:p>
          <a:p>
            <a:pPr marL="466328" lvl="1" indent="-285750"/>
            <a:r>
              <a:rPr lang="en-US" dirty="0"/>
              <a:t>Can be fetched with an </a:t>
            </a:r>
            <a:r>
              <a:rPr lang="en-US" dirty="0" err="1"/>
              <a:t>XMLHttpRequest</a:t>
            </a:r>
            <a:endParaRPr lang="en-US" dirty="0"/>
          </a:p>
          <a:p>
            <a:endParaRPr lang="en-US" dirty="0"/>
          </a:p>
        </p:txBody>
      </p:sp>
    </p:spTree>
    <p:extLst>
      <p:ext uri="{BB962C8B-B14F-4D97-AF65-F5344CB8AC3E}">
        <p14:creationId xmlns:p14="http://schemas.microsoft.com/office/powerpoint/2010/main" val="260204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 Training Template_20170704 (Lite Version).potx" id="{D176A7FD-2F9D-4A8D-B870-5558139FECBF}" vid="{B71DC273-75A5-4CEA-A9F6-A2F64F35B1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E133D2F2FB8974E95A905D6081A39A3" ma:contentTypeVersion="0" ma:contentTypeDescription="Create a new document." ma:contentTypeScope="" ma:versionID="91717e8ca3bfdd2be0a0c3ee789c0309">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0E2D77-1D43-47A8-86BA-611CAC7FA58F}">
  <ds:schemaRefs>
    <ds:schemaRef ds:uri="http://schemas.microsoft.com/office/infopath/2007/PartnerControls"/>
    <ds:schemaRef ds:uri="http://schemas.openxmlformats.org/package/2006/metadata/core-properties"/>
    <ds:schemaRef ds:uri="http://schemas.microsoft.com/office/2006/metadata/properties"/>
    <ds:schemaRef ds:uri="http://schemas.microsoft.com/office/2006/documentManagement/types"/>
    <ds:schemaRef ds:uri="http://purl.org/dc/elements/1.1/"/>
    <ds:schemaRef ds:uri="http://purl.org/dc/dcmitype/"/>
    <ds:schemaRef ds:uri="http://www.w3.org/XML/1998/namespace"/>
    <ds:schemaRef ds:uri="http://purl.org/dc/terms/"/>
  </ds:schemaRefs>
</ds:datastoreItem>
</file>

<file path=customXml/itemProps2.xml><?xml version="1.0" encoding="utf-8"?>
<ds:datastoreItem xmlns:ds="http://schemas.openxmlformats.org/officeDocument/2006/customXml" ds:itemID="{FC47AF40-C1CA-4D87-93BA-630B6DD8D5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3FE4A4F-7800-4A45-80D0-8041B7FD40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29997</TotalTime>
  <Words>3580</Words>
  <Application>Microsoft Office PowerPoint</Application>
  <PresentationFormat>Widescreen</PresentationFormat>
  <Paragraphs>813</Paragraphs>
  <Slides>105</Slides>
  <Notes>72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105</vt:i4>
      </vt:variant>
    </vt:vector>
  </HeadingPairs>
  <TitlesOfParts>
    <vt:vector size="115" baseType="lpstr">
      <vt:lpstr>ＭＳ Ｐゴシック</vt:lpstr>
      <vt:lpstr>ＭＳ Ｐゴシック</vt:lpstr>
      <vt:lpstr>Arial</vt:lpstr>
      <vt:lpstr>Calibri</vt:lpstr>
      <vt:lpstr>Consolas</vt:lpstr>
      <vt:lpstr>Courier New</vt:lpstr>
      <vt:lpstr>Helvetica Neue</vt:lpstr>
      <vt:lpstr>Verdana</vt:lpstr>
      <vt:lpstr>Wingdings</vt:lpstr>
      <vt:lpstr>DXC</vt:lpstr>
      <vt:lpstr>JavaScript and JSON</vt:lpstr>
      <vt:lpstr>Introduction</vt:lpstr>
      <vt:lpstr>Objectives</vt:lpstr>
      <vt:lpstr>Prerequisite</vt:lpstr>
      <vt:lpstr>Assessment Disciplines &amp; Timetable</vt:lpstr>
      <vt:lpstr>Agenda</vt:lpstr>
      <vt:lpstr> JavaScript Overview</vt:lpstr>
      <vt:lpstr>Client-Server in Web</vt:lpstr>
      <vt:lpstr>JavaScript History</vt:lpstr>
      <vt:lpstr>What is JavaScript?</vt:lpstr>
      <vt:lpstr>Why Study JavaScript?</vt:lpstr>
      <vt:lpstr>Location of JS in html</vt:lpstr>
      <vt:lpstr>Location of JS (example)</vt:lpstr>
      <vt:lpstr>JavaScript  Variable and Data Types </vt:lpstr>
      <vt:lpstr>Comments</vt:lpstr>
      <vt:lpstr>Variable Declarations</vt:lpstr>
      <vt:lpstr>Variables Naming Convention</vt:lpstr>
      <vt:lpstr>Variables Hoisting</vt:lpstr>
      <vt:lpstr>Variables Hoisting</vt:lpstr>
      <vt:lpstr>Data types</vt:lpstr>
      <vt:lpstr>What is an object</vt:lpstr>
      <vt:lpstr>Other ways to create object</vt:lpstr>
      <vt:lpstr>Objects and properties</vt:lpstr>
      <vt:lpstr>Objects and properties</vt:lpstr>
      <vt:lpstr>Objects are Mutable</vt:lpstr>
      <vt:lpstr>Array</vt:lpstr>
      <vt:lpstr>Other ways to create array</vt:lpstr>
      <vt:lpstr>Array functions</vt:lpstr>
      <vt:lpstr>Array functions </vt:lpstr>
      <vt:lpstr>Array functions sort() numerical and reverse</vt:lpstr>
      <vt:lpstr>Array functions  splice() merge() slice()</vt:lpstr>
      <vt:lpstr>JavaScript special characters</vt:lpstr>
      <vt:lpstr>JavaScript special characters</vt:lpstr>
      <vt:lpstr>Operators</vt:lpstr>
      <vt:lpstr>Operators</vt:lpstr>
      <vt:lpstr>Operators (cont)</vt:lpstr>
      <vt:lpstr>Operators (cont)</vt:lpstr>
      <vt:lpstr>Operators Logical</vt:lpstr>
      <vt:lpstr>Operators Logical</vt:lpstr>
      <vt:lpstr>Operators (cont)</vt:lpstr>
      <vt:lpstr>Conditionals</vt:lpstr>
      <vt:lpstr>Conditionals (cont)</vt:lpstr>
      <vt:lpstr>Loops</vt:lpstr>
      <vt:lpstr>Loops (cont)</vt:lpstr>
      <vt:lpstr>Error handling</vt:lpstr>
      <vt:lpstr>Error handling</vt:lpstr>
      <vt:lpstr>JavaScript Functions</vt:lpstr>
      <vt:lpstr>Functions</vt:lpstr>
      <vt:lpstr>Functions</vt:lpstr>
      <vt:lpstr>Function Hoisting</vt:lpstr>
      <vt:lpstr>function as variable</vt:lpstr>
      <vt:lpstr>function as variable</vt:lpstr>
      <vt:lpstr>Constructor</vt:lpstr>
      <vt:lpstr>What is “this”?</vt:lpstr>
      <vt:lpstr>What is “this”? </vt:lpstr>
      <vt:lpstr>JavaScript Prototype</vt:lpstr>
      <vt:lpstr>Prototype</vt:lpstr>
      <vt:lpstr>Create Prototype</vt:lpstr>
      <vt:lpstr>Using prototype Property</vt:lpstr>
      <vt:lpstr>Using prototype Property</vt:lpstr>
      <vt:lpstr>Why prototype?</vt:lpstr>
      <vt:lpstr>Why prototype?</vt:lpstr>
      <vt:lpstr>DOCUMENT  OBJECT MODEL</vt:lpstr>
      <vt:lpstr>What is the browser ?</vt:lpstr>
      <vt:lpstr>Browser components</vt:lpstr>
      <vt:lpstr>PowerPoint Presentation</vt:lpstr>
      <vt:lpstr>HTML DOM</vt:lpstr>
      <vt:lpstr>The HTML DOM Tree of Objects</vt:lpstr>
      <vt:lpstr>DOM document (Document Object Model)</vt:lpstr>
      <vt:lpstr>DOM nodes</vt:lpstr>
      <vt:lpstr>Dom Events</vt:lpstr>
      <vt:lpstr>Changing HTML</vt:lpstr>
      <vt:lpstr>Navigations</vt:lpstr>
      <vt:lpstr>BROWSER  OBJECT MODEL</vt:lpstr>
      <vt:lpstr>Browser object document (BOM)</vt:lpstr>
      <vt:lpstr>Window Objects</vt:lpstr>
      <vt:lpstr>Window Objects</vt:lpstr>
      <vt:lpstr>Navigator</vt:lpstr>
      <vt:lpstr>Location</vt:lpstr>
      <vt:lpstr>Cookie</vt:lpstr>
      <vt:lpstr>Web storage</vt:lpstr>
      <vt:lpstr>Examples</vt:lpstr>
      <vt:lpstr>AJAX</vt:lpstr>
      <vt:lpstr>Problem with traditional web?</vt:lpstr>
      <vt:lpstr>Why Ajax come in?</vt:lpstr>
      <vt:lpstr>How Ajax works?</vt:lpstr>
      <vt:lpstr>XMLHttpRequest Object</vt:lpstr>
      <vt:lpstr>XMLHttpRequest Object</vt:lpstr>
      <vt:lpstr>XMLHttpRequest Object</vt:lpstr>
      <vt:lpstr>Ajax – send request</vt:lpstr>
      <vt:lpstr>Ajax – get or post ?</vt:lpstr>
      <vt:lpstr>Ajax – server response</vt:lpstr>
      <vt:lpstr>Ajax – event &amp; callback</vt:lpstr>
      <vt:lpstr>Ajax – example</vt:lpstr>
      <vt:lpstr>Javascript &amp; AJAX example</vt:lpstr>
      <vt:lpstr>JSON  </vt:lpstr>
      <vt:lpstr>JSON</vt:lpstr>
      <vt:lpstr>JSON</vt:lpstr>
      <vt:lpstr>JSON vs XML</vt:lpstr>
      <vt:lpstr>JSON vs XML</vt:lpstr>
      <vt:lpstr>JSON – Data type</vt:lpstr>
      <vt:lpstr>JSON</vt:lpstr>
      <vt:lpstr>Questions &amp; Answer</vt:lpstr>
      <vt:lpstr>Thank you!</vt:lpstr>
      <vt:lpstr>Revision History</vt:lpstr>
    </vt:vector>
  </TitlesOfParts>
  <Company>QuickOffice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PhoneGap – Solving Mobile Fragmentation Problems</dc:title>
  <dc:creator>tnguyen346</dc:creator>
  <cp:lastModifiedBy>Tuấn Nguyễn</cp:lastModifiedBy>
  <cp:revision>1428</cp:revision>
  <dcterms:created xsi:type="dcterms:W3CDTF">2012-03-16T14:01:31Z</dcterms:created>
  <dcterms:modified xsi:type="dcterms:W3CDTF">2018-10-21T16:40:37Z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0x010100CE133D2F2FB8974E95A905D6081A39A3</vt:lpwstr>
  </property>
</Properties>
</file>