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A0C1032-2488-42CB-B7D4-B388482FFA2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AE25034-73EE-4F91-BAF1-634221DC5242}" type="datetimeFigureOut">
              <a:rPr lang="en-GB" smtClean="0"/>
              <a:t>17/04/2023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400" dirty="0"/>
              <a:t>CSCB705 Класификация и разпознаване на образи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6461760" cy="1066800"/>
          </a:xfrm>
        </p:spPr>
        <p:txBody>
          <a:bodyPr anchor="ctr">
            <a:normAutofit/>
          </a:bodyPr>
          <a:lstStyle/>
          <a:p>
            <a:pPr algn="ctr"/>
            <a:r>
              <a:rPr lang="bg-BG" sz="3200" b="1" dirty="0" smtClean="0"/>
              <a:t>Кует Хъу Нгуен </a:t>
            </a:r>
            <a:r>
              <a:rPr lang="en-GB" sz="3200" b="1" dirty="0" smtClean="0"/>
              <a:t>- F89497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89993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en-GB" sz="4400" dirty="0"/>
              <a:t>cscb705_train_data.py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</p:spPr>
            <p:txBody>
              <a:bodyPr anchor="t">
                <a:normAutofit/>
              </a:bodyPr>
              <a:lstStyle/>
              <a:p>
                <a:pPr/>
                <a:r>
                  <a:rPr lang="ru-RU" sz="2400" dirty="0" smtClean="0">
                    <a:latin typeface="Cambria Math"/>
                  </a:rPr>
                  <a:t>с този код</a:t>
                </a:r>
              </a:p>
              <a:p>
                <a:pPr/>
                <a:r>
                  <a:rPr lang="ru-RU" sz="2400" dirty="0">
                    <a:latin typeface="Cambria Math"/>
                  </a:rPr>
                  <a:t>- импортиране на данни от файл </a:t>
                </a:r>
                <a:r>
                  <a:rPr lang="ru-RU" sz="2400" b="1" dirty="0">
                    <a:latin typeface="Cambria Math"/>
                  </a:rPr>
                  <a:t>emails_short.csv</a:t>
                </a:r>
              </a:p>
              <a:p>
                <a:pPr/>
                <a:r>
                  <a:rPr lang="ru-RU" sz="2400" dirty="0">
                    <a:latin typeface="Cambria Math"/>
                  </a:rPr>
                  <a:t>- Реформиране на имейлите: премахване на връзки, специални знаци, превръщане на текста в малки букви</a:t>
                </a:r>
              </a:p>
              <a:p>
                <a:pPr/>
                <a:r>
                  <a:rPr lang="ru-RU" sz="2400" dirty="0">
                    <a:latin typeface="Cambria Math"/>
                  </a:rPr>
                  <a:t>- изчисляване на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/>
                          </a:rPr>
                          <m:t>𝑆𝑝𝑎𝑚</m:t>
                        </m:r>
                      </m:e>
                    </m:d>
                    <m:r>
                      <a:rPr lang="bg-BG" sz="2400" b="0" i="1" smtClean="0">
                        <a:latin typeface="Cambria Math"/>
                      </a:rPr>
                      <m:t>,  </m:t>
                    </m:r>
                    <m:r>
                      <a:rPr lang="en-GB" sz="2400" i="1">
                        <a:latin typeface="Cambria Math"/>
                      </a:rPr>
                      <m:t>𝑃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GB" sz="2400" i="1">
                        <a:latin typeface="Cambria Math"/>
                      </a:rPr>
                      <m:t>𝑁𝑜𝑛</m:t>
                    </m:r>
                    <m:r>
                      <a:rPr lang="en-GB" sz="2400" i="1">
                        <a:latin typeface="Cambria Math"/>
                      </a:rPr>
                      <m:t>_</m:t>
                    </m:r>
                    <m:r>
                      <a:rPr lang="en-GB" sz="2400" i="1">
                        <a:latin typeface="Cambria Math"/>
                      </a:rPr>
                      <m:t>𝑆𝑝𝑎𝑚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endParaRPr lang="en-GB" sz="2200" b="1" dirty="0"/>
              </a:p>
              <a:p>
                <a:pPr/>
                <a:r>
                  <a:rPr lang="ru-RU" sz="2400" dirty="0">
                    <a:latin typeface="Cambria Math"/>
                  </a:rPr>
                  <a:t>и запазвам  във файл </a:t>
                </a:r>
                <a:r>
                  <a:rPr lang="ru-RU" sz="2400" b="1" dirty="0">
                    <a:latin typeface="Cambria Math"/>
                  </a:rPr>
                  <a:t>coef_values.txt</a:t>
                </a:r>
              </a:p>
              <a:p>
                <a:pPr/>
                <a:r>
                  <a:rPr lang="ru-RU" sz="2400" dirty="0">
                    <a:latin typeface="Cambria Math"/>
                  </a:rPr>
                  <a:t>- изчисляване на параметрите на </a:t>
                </a:r>
                <a:r>
                  <a:rPr lang="en-GB" sz="2400" b="1" dirty="0" smtClean="0">
                    <a:latin typeface="Cambria Math"/>
                  </a:rPr>
                  <a:t>Spam Emails</a:t>
                </a:r>
                <a:r>
                  <a:rPr lang="ru-RU" sz="2400" b="1" dirty="0" smtClean="0">
                    <a:latin typeface="Cambria Math"/>
                  </a:rPr>
                  <a:t> </a:t>
                </a:r>
                <a:r>
                  <a:rPr lang="ru-RU" sz="2400" dirty="0">
                    <a:latin typeface="Cambria Math"/>
                  </a:rPr>
                  <a:t>и </a:t>
                </a:r>
                <a:r>
                  <a:rPr lang="en-GB" sz="2400" b="1" dirty="0" smtClean="0">
                    <a:latin typeface="Cambria Math"/>
                  </a:rPr>
                  <a:t>N</a:t>
                </a:r>
                <a:r>
                  <a:rPr lang="ru-RU" sz="2400" b="1" dirty="0" smtClean="0">
                    <a:latin typeface="Cambria Math"/>
                  </a:rPr>
                  <a:t>on_spam</a:t>
                </a:r>
                <a:r>
                  <a:rPr lang="en-GB" sz="2400" b="1" dirty="0" smtClean="0">
                    <a:latin typeface="Cambria Math"/>
                  </a:rPr>
                  <a:t> Emails</a:t>
                </a:r>
                <a:r>
                  <a:rPr lang="ru-RU" sz="2400" b="1" dirty="0" smtClean="0">
                    <a:latin typeface="Cambria Math"/>
                  </a:rPr>
                  <a:t> </a:t>
                </a:r>
                <a:r>
                  <a:rPr lang="ru-RU" sz="2400" dirty="0">
                    <a:latin typeface="Cambria Math"/>
                  </a:rPr>
                  <a:t>и запазване във </a:t>
                </a:r>
                <a:r>
                  <a:rPr lang="ru-RU" sz="2400" dirty="0" smtClean="0">
                    <a:latin typeface="Cambria Math"/>
                  </a:rPr>
                  <a:t>файла </a:t>
                </a:r>
                <a:r>
                  <a:rPr lang="en-GB" sz="2400" b="1" dirty="0" smtClean="0">
                    <a:latin typeface="Cambria Math"/>
                  </a:rPr>
                  <a:t>parameters_spam.csv</a:t>
                </a:r>
                <a:r>
                  <a:rPr lang="en-GB" sz="2400" dirty="0" smtClean="0">
                    <a:latin typeface="Cambria Math"/>
                  </a:rPr>
                  <a:t> </a:t>
                </a:r>
                <a:r>
                  <a:rPr lang="bg-BG" sz="2400" dirty="0" smtClean="0">
                    <a:latin typeface="Cambria Math"/>
                  </a:rPr>
                  <a:t>и </a:t>
                </a:r>
                <a:r>
                  <a:rPr lang="en-GB" sz="2400" b="1" dirty="0">
                    <a:latin typeface="Cambria Math"/>
                  </a:rPr>
                  <a:t>parameters_non_spam.csv</a:t>
                </a:r>
                <a:endParaRPr lang="en-GB" sz="2400" b="1" dirty="0" smtClean="0">
                  <a:latin typeface="Cambria Math"/>
                </a:endParaRPr>
              </a:p>
              <a:p>
                <a:r>
                  <a:rPr lang="en-GB" sz="2400" dirty="0" smtClean="0"/>
                  <a:t> </a:t>
                </a:r>
                <a:endParaRPr lang="en-GB" sz="2400" dirty="0"/>
              </a:p>
              <a:p>
                <a:endParaRPr lang="en-GB" sz="2400" dirty="0" smtClean="0"/>
              </a:p>
              <a:p>
                <a:endParaRPr lang="en-GB" sz="2200" b="1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  <a:blipFill rotWithShape="1">
                <a:blip r:embed="rId2"/>
                <a:stretch>
                  <a:fillRect l="-1369" t="-1058" b="-19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4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en-GB" sz="4400" dirty="0"/>
              <a:t>cscb705_train_data.py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ctr">
            <a:normAutofit/>
          </a:bodyPr>
          <a:lstStyle/>
          <a:p>
            <a:r>
              <a:rPr lang="en-GB" sz="2400" dirty="0" smtClean="0"/>
              <a:t> </a:t>
            </a:r>
            <a:endParaRPr lang="en-GB" sz="2400" dirty="0"/>
          </a:p>
          <a:p>
            <a:pPr algn="ctr"/>
            <a:r>
              <a:rPr lang="bg-BG" sz="2800" b="1" dirty="0" smtClean="0"/>
              <a:t>И след това ще имам данни за да проверя един емайл дали спам или не спам !!</a:t>
            </a:r>
            <a:endParaRPr lang="en-GB" sz="2800" b="1" dirty="0" smtClean="0"/>
          </a:p>
          <a:p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410209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en-GB" sz="4400" dirty="0"/>
              <a:t>cscb705_check_spam_email.py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 </a:t>
            </a:r>
            <a:r>
              <a:rPr lang="ru-RU" sz="2400" dirty="0"/>
              <a:t>този код</a:t>
            </a:r>
          </a:p>
          <a:p>
            <a:r>
              <a:rPr lang="ru-RU" sz="2400" dirty="0"/>
              <a:t>- импортиране на данни от файл </a:t>
            </a:r>
            <a:r>
              <a:rPr lang="ru-RU" sz="2400" b="1" dirty="0" smtClean="0"/>
              <a:t>email.</a:t>
            </a:r>
            <a:r>
              <a:rPr lang="en-GB" sz="2400" b="1" dirty="0" smtClean="0"/>
              <a:t>txt</a:t>
            </a:r>
            <a:endParaRPr lang="ru-RU" sz="2400" b="1" dirty="0"/>
          </a:p>
          <a:p>
            <a:r>
              <a:rPr lang="ru-RU" sz="2400" dirty="0"/>
              <a:t>- проверя емайл</a:t>
            </a:r>
            <a:endParaRPr lang="en-GB" sz="2400" dirty="0"/>
          </a:p>
          <a:p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6026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en-GB" sz="4400" dirty="0"/>
              <a:t>cscb705_check_accuracy.py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</a:t>
            </a:r>
          </a:p>
          <a:p>
            <a:endParaRPr lang="en-GB" sz="2400" dirty="0" smtClean="0"/>
          </a:p>
          <a:p>
            <a:r>
              <a:rPr lang="ru-RU" sz="2400" dirty="0" smtClean="0"/>
              <a:t>с </a:t>
            </a:r>
            <a:r>
              <a:rPr lang="ru-RU" sz="2400" dirty="0"/>
              <a:t>този код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импортиране </a:t>
            </a:r>
            <a:r>
              <a:rPr lang="ru-RU" sz="2400" dirty="0"/>
              <a:t>на данни от </a:t>
            </a:r>
            <a:r>
              <a:rPr lang="ru-RU" sz="2400" dirty="0" smtClean="0"/>
              <a:t>файл</a:t>
            </a:r>
            <a:r>
              <a:rPr lang="en-GB" sz="2400" dirty="0" smtClean="0"/>
              <a:t> </a:t>
            </a:r>
            <a:r>
              <a:rPr lang="en-GB" sz="2400" b="1" dirty="0" smtClean="0"/>
              <a:t>emails_test_set.csv</a:t>
            </a:r>
          </a:p>
          <a:p>
            <a:pPr marL="342900" indent="-342900">
              <a:buFontTx/>
              <a:buChar char="-"/>
            </a:pPr>
            <a:r>
              <a:rPr lang="bg-BG" sz="2200" dirty="0" smtClean="0"/>
              <a:t>Ще проверя за всеки емайл </a:t>
            </a:r>
          </a:p>
          <a:p>
            <a:pPr marL="342900" indent="-342900">
              <a:buFontTx/>
              <a:buChar char="-"/>
            </a:pPr>
            <a:r>
              <a:rPr lang="bg-BG" sz="2200" dirty="0"/>
              <a:t>Ще показа точност на алгоритъма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551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Проект: </a:t>
            </a:r>
            <a:r>
              <a:rPr lang="ru-RU" sz="4400" b="1" dirty="0" smtClean="0"/>
              <a:t>Спам </a:t>
            </a:r>
            <a:r>
              <a:rPr lang="ru-RU" sz="4400" b="1" dirty="0"/>
              <a:t>имейл филтър 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ctr">
            <a:normAutofit/>
          </a:bodyPr>
          <a:lstStyle/>
          <a:p>
            <a:pPr algn="ctr"/>
            <a:endParaRPr lang="ru-RU" sz="3200" b="1" dirty="0" smtClean="0"/>
          </a:p>
          <a:p>
            <a:pPr algn="ctr"/>
            <a:r>
              <a:rPr lang="ru-RU" sz="3200" b="1" dirty="0" smtClean="0"/>
              <a:t>Здравейте</a:t>
            </a:r>
            <a:r>
              <a:rPr lang="ru-RU" sz="3200" b="1" dirty="0"/>
              <a:t>, Аз съм Кует Нгуен, факутет номер F89497. Аз съм студент по Информатика. В  този проект  аз ще направя един спам имейл филтър от  "Бейсови класификатори"</a:t>
            </a:r>
          </a:p>
          <a:p>
            <a:pPr algn="ctr"/>
            <a:endParaRPr lang="ru-RU" sz="3200" b="1" dirty="0"/>
          </a:p>
          <a:p>
            <a:pPr algn="ctr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82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Проект: </a:t>
            </a:r>
            <a:r>
              <a:rPr lang="ru-RU" sz="4400" b="1" dirty="0" smtClean="0"/>
              <a:t>Спам </a:t>
            </a:r>
            <a:r>
              <a:rPr lang="ru-RU" sz="4400" b="1" dirty="0"/>
              <a:t>имейл филтър 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128792" cy="4608512"/>
          </a:xfrm>
        </p:spPr>
        <p:txBody>
          <a:bodyPr anchor="t">
            <a:normAutofit/>
          </a:bodyPr>
          <a:lstStyle/>
          <a:p>
            <a:pPr algn="ctr"/>
            <a:r>
              <a:rPr lang="ru-RU" sz="3200" dirty="0"/>
              <a:t>От </a:t>
            </a:r>
            <a:r>
              <a:rPr lang="en-GB" sz="3200" b="1" dirty="0" smtClean="0"/>
              <a:t>lecture_4.pdf</a:t>
            </a:r>
            <a:r>
              <a:rPr lang="en-GB" sz="3200" dirty="0" smtClean="0"/>
              <a:t> </a:t>
            </a:r>
            <a:r>
              <a:rPr lang="ru-RU" sz="3200" dirty="0" smtClean="0"/>
              <a:t>имаме </a:t>
            </a:r>
            <a:r>
              <a:rPr lang="ru-RU" sz="3200" dirty="0"/>
              <a:t>тази </a:t>
            </a:r>
            <a:r>
              <a:rPr lang="ru-RU" sz="3200" dirty="0" smtClean="0"/>
              <a:t>формула</a:t>
            </a:r>
            <a:endParaRPr lang="en-GB" sz="3200" dirty="0" smtClean="0"/>
          </a:p>
          <a:p>
            <a:pPr algn="ctr"/>
            <a:endParaRPr lang="ru-RU" sz="3200" dirty="0" smtClean="0"/>
          </a:p>
          <a:p>
            <a:pPr algn="ctr"/>
            <a:endParaRPr lang="ru-RU" sz="3200" b="1" dirty="0"/>
          </a:p>
          <a:p>
            <a:pPr algn="ctr"/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12985"/>
            <a:ext cx="8234328" cy="27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Проект: </a:t>
            </a:r>
            <a:r>
              <a:rPr lang="ru-RU" sz="4400" b="1" dirty="0" smtClean="0"/>
              <a:t>Спам имейл филтър 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ru-RU" sz="3200" dirty="0" smtClean="0"/>
                  <a:t>От него преобразувах в по-разбираема формула за лесно програмиране</a:t>
                </a:r>
              </a:p>
              <a:p>
                <a:pPr algn="ctr"/>
                <a:endParaRPr lang="ru-RU" sz="32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𝑃</m:t>
                      </m:r>
                      <m:r>
                        <a:rPr lang="en-GB" sz="1600" i="1">
                          <a:latin typeface="Cambria Math"/>
                        </a:rPr>
                        <m:t>(</m:t>
                      </m:r>
                      <m:r>
                        <a:rPr lang="en-GB" sz="1600" i="1">
                          <a:latin typeface="Cambria Math"/>
                        </a:rPr>
                        <m:t>𝑆𝑝𝑎𝑚</m:t>
                      </m:r>
                      <m:r>
                        <a:rPr lang="en-GB" sz="1600" i="1">
                          <a:latin typeface="Cambria Math"/>
                        </a:rPr>
                        <m:t>|</m:t>
                      </m:r>
                      <m:r>
                        <a:rPr lang="en-GB" sz="1600" i="1">
                          <a:latin typeface="Cambria Math"/>
                        </a:rPr>
                        <m:t>𝑤</m:t>
                      </m:r>
                      <m:r>
                        <a:rPr lang="en-GB" sz="1600" i="1">
                          <a:latin typeface="Cambria Math"/>
                        </a:rPr>
                        <m:t>1,</m:t>
                      </m:r>
                      <m:r>
                        <a:rPr lang="en-GB" sz="1600" i="1">
                          <a:latin typeface="Cambria Math"/>
                        </a:rPr>
                        <m:t>𝑤</m:t>
                      </m:r>
                      <m:r>
                        <a:rPr lang="en-GB" sz="1600" i="1">
                          <a:latin typeface="Cambria Math"/>
                        </a:rPr>
                        <m:t>2,</m:t>
                      </m:r>
                      <m:r>
                        <a:rPr lang="en-GB" sz="1600" i="1">
                          <a:latin typeface="Cambria Math"/>
                        </a:rPr>
                        <m:t>𝑤</m:t>
                      </m:r>
                      <m:r>
                        <a:rPr lang="en-GB" sz="1600" i="1">
                          <a:latin typeface="Cambria Math"/>
                        </a:rPr>
                        <m:t>3…..</m:t>
                      </m:r>
                      <m:r>
                        <a:rPr lang="en-GB" sz="1600" i="1">
                          <a:latin typeface="Cambria Math"/>
                        </a:rPr>
                        <m:t>𝑤𝑛</m:t>
                      </m:r>
                      <m:r>
                        <a:rPr lang="en-GB" sz="1600" i="1">
                          <a:latin typeface="Cambria Math"/>
                        </a:rPr>
                        <m:t>) ∞ </m:t>
                      </m:r>
                      <m:r>
                        <a:rPr lang="en-GB" sz="1600" i="1">
                          <a:latin typeface="Cambria Math"/>
                        </a:rPr>
                        <m:t>𝑃</m:t>
                      </m:r>
                      <m:r>
                        <a:rPr lang="en-GB" sz="1600" i="1">
                          <a:latin typeface="Cambria Math"/>
                        </a:rPr>
                        <m:t>(</m:t>
                      </m:r>
                      <m:r>
                        <a:rPr lang="en-GB" sz="1600" i="1">
                          <a:latin typeface="Cambria Math"/>
                        </a:rPr>
                        <m:t>𝑆𝑝𝑎𝑚</m:t>
                      </m:r>
                      <m:r>
                        <a:rPr lang="en-GB" sz="1600" i="1">
                          <a:latin typeface="Cambria Math"/>
                        </a:rPr>
                        <m:t>) ∗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GB" sz="1600" i="1">
                              <a:latin typeface="Cambria Math"/>
                            </a:rPr>
                            <m:t>𝑃</m:t>
                          </m:r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i="1">
                              <a:latin typeface="Cambria Math"/>
                            </a:rPr>
                            <m:t>𝑤𝑖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i="1">
                              <a:latin typeface="Cambria Math"/>
                            </a:rPr>
                            <m:t>𝑆𝑝𝑎𝑚</m:t>
                          </m:r>
                          <m:r>
                            <a:rPr lang="en-GB" sz="1600" i="1">
                              <a:latin typeface="Cambria Math"/>
                            </a:rPr>
                            <m:t>­)</m:t>
                          </m:r>
                        </m:e>
                      </m:nary>
                    </m:oMath>
                  </m:oMathPara>
                </a14:m>
                <a:endParaRPr lang="en-GB" sz="2200" b="1" dirty="0" smtClean="0"/>
              </a:p>
              <a:p>
                <a:pPr algn="ctr"/>
                <a:endParaRPr lang="en-GB" sz="1600" i="1" dirty="0" smtClean="0"/>
              </a:p>
              <a:p>
                <a:pPr algn="ctr"/>
                <a:endParaRPr lang="en-GB" sz="16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𝑃</m:t>
                      </m:r>
                      <m:r>
                        <a:rPr lang="en-GB" sz="1600" i="1">
                          <a:latin typeface="Cambria Math"/>
                        </a:rPr>
                        <m:t>(</m:t>
                      </m:r>
                      <m:r>
                        <a:rPr lang="en-GB" sz="1600" i="1">
                          <a:latin typeface="Cambria Math"/>
                        </a:rPr>
                        <m:t>𝑁𝑜𝑛</m:t>
                      </m:r>
                      <m:r>
                        <a:rPr lang="en-GB" sz="1600" i="1">
                          <a:latin typeface="Cambria Math"/>
                        </a:rPr>
                        <m:t>_</m:t>
                      </m:r>
                      <m:r>
                        <a:rPr lang="en-GB" sz="1600" i="1">
                          <a:latin typeface="Cambria Math"/>
                        </a:rPr>
                        <m:t>𝑆𝑝𝑎𝑚</m:t>
                      </m:r>
                      <m:r>
                        <a:rPr lang="en-GB" sz="1600" i="1">
                          <a:latin typeface="Cambria Math"/>
                        </a:rPr>
                        <m:t>|</m:t>
                      </m:r>
                      <m:r>
                        <a:rPr lang="en-GB" sz="1600" i="1">
                          <a:latin typeface="Cambria Math"/>
                        </a:rPr>
                        <m:t>𝑤</m:t>
                      </m:r>
                      <m:r>
                        <a:rPr lang="en-GB" sz="1600" i="1">
                          <a:latin typeface="Cambria Math"/>
                        </a:rPr>
                        <m:t>1,</m:t>
                      </m:r>
                      <m:r>
                        <a:rPr lang="en-GB" sz="1600" i="1">
                          <a:latin typeface="Cambria Math"/>
                        </a:rPr>
                        <m:t>𝑤</m:t>
                      </m:r>
                      <m:r>
                        <a:rPr lang="en-GB" sz="1600" i="1">
                          <a:latin typeface="Cambria Math"/>
                        </a:rPr>
                        <m:t>2,</m:t>
                      </m:r>
                      <m:r>
                        <a:rPr lang="en-GB" sz="1600" i="1">
                          <a:latin typeface="Cambria Math"/>
                        </a:rPr>
                        <m:t>𝑤</m:t>
                      </m:r>
                      <m:r>
                        <a:rPr lang="en-GB" sz="1600" i="1">
                          <a:latin typeface="Cambria Math"/>
                        </a:rPr>
                        <m:t>3…..</m:t>
                      </m:r>
                      <m:r>
                        <a:rPr lang="en-GB" sz="1600" i="1">
                          <a:latin typeface="Cambria Math"/>
                        </a:rPr>
                        <m:t>𝑤𝑛</m:t>
                      </m:r>
                      <m:r>
                        <a:rPr lang="en-GB" sz="1600" i="1">
                          <a:latin typeface="Cambria Math"/>
                        </a:rPr>
                        <m:t>) ∞ </m:t>
                      </m:r>
                      <m:r>
                        <a:rPr lang="en-GB" sz="1600" i="1">
                          <a:latin typeface="Cambria Math"/>
                        </a:rPr>
                        <m:t>𝑃</m:t>
                      </m:r>
                      <m:r>
                        <a:rPr lang="en-GB" sz="1600" i="1">
                          <a:latin typeface="Cambria Math"/>
                        </a:rPr>
                        <m:t>(</m:t>
                      </m:r>
                      <m:r>
                        <a:rPr lang="en-GB" sz="1600" i="1">
                          <a:latin typeface="Cambria Math"/>
                        </a:rPr>
                        <m:t>𝑁𝑜𝑛</m:t>
                      </m:r>
                      <m:r>
                        <a:rPr lang="en-GB" sz="1600" i="1">
                          <a:latin typeface="Cambria Math"/>
                        </a:rPr>
                        <m:t>_</m:t>
                      </m:r>
                      <m:r>
                        <a:rPr lang="en-GB" sz="1600" i="1">
                          <a:latin typeface="Cambria Math"/>
                        </a:rPr>
                        <m:t>𝑆𝑝𝑎𝑚</m:t>
                      </m:r>
                      <m:r>
                        <a:rPr lang="en-GB" sz="1600" i="1">
                          <a:latin typeface="Cambria Math"/>
                        </a:rPr>
                        <m:t>) ∗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GB" sz="1600" i="1">
                              <a:latin typeface="Cambria Math"/>
                            </a:rPr>
                            <m:t>𝑃</m:t>
                          </m:r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i="1">
                              <a:latin typeface="Cambria Math"/>
                            </a:rPr>
                            <m:t>𝑤𝑖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i="1">
                              <a:latin typeface="Cambria Math"/>
                            </a:rPr>
                            <m:t>𝑁𝑜𝑛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𝑆𝑝𝑎𝑚</m:t>
                          </m:r>
                          <m:r>
                            <a:rPr lang="en-GB" sz="1600" i="1">
                              <a:latin typeface="Cambria Math"/>
                            </a:rPr>
                            <m:t>­)</m:t>
                          </m:r>
                        </m:e>
                      </m:nary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  <a:blipFill rotWithShape="1">
                <a:blip r:embed="rId2"/>
                <a:stretch>
                  <a:fillRect l="-1198" t="-1720" r="-2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Проект: </a:t>
            </a:r>
            <a:r>
              <a:rPr lang="ru-RU" sz="4400" b="1" dirty="0" smtClean="0"/>
              <a:t>Спам имейл филтър 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ru-RU" sz="3200" dirty="0"/>
                  <a:t>З</a:t>
                </a:r>
                <a:r>
                  <a:rPr lang="ru-RU" sz="3200" dirty="0" smtClean="0"/>
                  <a:t>а </a:t>
                </a:r>
                <a:r>
                  <a:rPr lang="ru-RU" sz="3200" dirty="0"/>
                  <a:t>да знае на </a:t>
                </a:r>
                <a:r>
                  <a:rPr lang="ru-RU" sz="3200" dirty="0" smtClean="0"/>
                  <a:t>P(w</a:t>
                </a:r>
                <a:r>
                  <a:rPr lang="en-GB" sz="3200" baseline="-25000" dirty="0" smtClean="0"/>
                  <a:t>i</a:t>
                </a:r>
                <a:r>
                  <a:rPr lang="ru-RU" sz="3200" dirty="0" smtClean="0"/>
                  <a:t>|Spam</a:t>
                </a:r>
                <a:r>
                  <a:rPr lang="ru-RU" sz="3200" dirty="0"/>
                  <a:t>) и </a:t>
                </a:r>
                <a:r>
                  <a:rPr lang="ru-RU" sz="3200" dirty="0" smtClean="0"/>
                  <a:t>P(</a:t>
                </a:r>
                <a:r>
                  <a:rPr lang="ru-RU" sz="3200" dirty="0"/>
                  <a:t>w</a:t>
                </a:r>
                <a:r>
                  <a:rPr lang="en-GB" sz="3200" baseline="-25000" dirty="0"/>
                  <a:t>i</a:t>
                </a:r>
                <a:r>
                  <a:rPr lang="ru-RU" sz="3200" dirty="0" smtClean="0"/>
                  <a:t>|</a:t>
                </a:r>
                <a:r>
                  <a:rPr lang="en-GB" sz="3200" dirty="0" err="1" smtClean="0"/>
                  <a:t>Non_Spam</a:t>
                </a:r>
                <a:r>
                  <a:rPr lang="ru-RU" sz="3200" dirty="0" smtClean="0"/>
                  <a:t>) </a:t>
                </a:r>
                <a:r>
                  <a:rPr lang="ru-RU" sz="3200" dirty="0"/>
                  <a:t>във формула по-горе, ще трябва да използвам тези.</a:t>
                </a:r>
                <a:endParaRPr lang="ru-RU" sz="3200" b="1" dirty="0" smtClean="0"/>
              </a:p>
              <a:p>
                <a:pPr algn="ctr"/>
                <a:endParaRPr lang="en-GB" sz="1600" i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𝑃</m:t>
                      </m:r>
                      <m:r>
                        <a:rPr lang="en-GB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|</m:t>
                      </m:r>
                      <m:r>
                        <a:rPr lang="en-GB" sz="2400" i="1">
                          <a:latin typeface="Cambria Math"/>
                        </a:rPr>
                        <m:t>𝑆𝑝𝑎𝑚</m:t>
                      </m:r>
                      <m:r>
                        <a:rPr lang="en-GB" sz="2400" i="1">
                          <a:latin typeface="Cambria Math"/>
                        </a:rPr>
                        <m:t>) =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𝑆𝑝𝑎𝑚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𝑆𝑝𝑎𝑚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𝛼</m:t>
                          </m:r>
                          <m:r>
                            <a:rPr lang="en-GB" sz="24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𝑣𝑜𝑐𝑎𝑏𝑢𝑙𝑎𝑟𝑦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dirty="0" smtClean="0"/>
              </a:p>
              <a:p>
                <a:pPr algn="ctr"/>
                <a:endParaRPr lang="en-GB" sz="1600" i="1" dirty="0" smtClean="0"/>
              </a:p>
              <a:p>
                <a:pPr algn="ctr"/>
                <a:endParaRPr lang="en-GB" sz="16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𝑃</m:t>
                      </m:r>
                      <m:r>
                        <a:rPr lang="en-GB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|</m:t>
                      </m:r>
                      <m:r>
                        <a:rPr lang="en-GB" sz="2400" i="1">
                          <a:latin typeface="Cambria Math"/>
                        </a:rPr>
                        <m:t>𝑁𝑜𝑛</m:t>
                      </m:r>
                      <m:r>
                        <a:rPr lang="en-GB" sz="2400" i="1">
                          <a:latin typeface="Cambria Math"/>
                        </a:rPr>
                        <m:t>_</m:t>
                      </m:r>
                      <m:r>
                        <a:rPr lang="en-GB" sz="2400" i="1">
                          <a:latin typeface="Cambria Math"/>
                        </a:rPr>
                        <m:t>𝑆𝑝𝑎𝑚</m:t>
                      </m:r>
                      <m:r>
                        <a:rPr lang="en-GB" sz="2400" i="1">
                          <a:latin typeface="Cambria Math"/>
                        </a:rPr>
                        <m:t>) =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𝑁𝑜𝑛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𝑆𝑝𝑎𝑚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𝑁𝑜𝑛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𝑆𝑝𝑎𝑚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𝛼</m:t>
                          </m:r>
                          <m:r>
                            <a:rPr lang="en-GB" sz="24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𝑣𝑜𝑐𝑎𝑏𝑢𝑙𝑎𝑟𝑦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  <a:blipFill rotWithShape="1">
                <a:blip r:embed="rId2"/>
                <a:stretch>
                  <a:fillRect l="-171" t="-1720" r="-1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2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Кодирането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</p:spPr>
            <p:txBody>
              <a:bodyPr anchor="t">
                <a:normAutofit/>
              </a:bodyPr>
              <a:lstStyle/>
              <a:p>
                <a:pPr/>
                <a:endParaRPr lang="en-GB" sz="2200" b="1" dirty="0" smtClean="0"/>
              </a:p>
              <a:p>
                <a:pPr/>
                <a:endParaRPr lang="en-GB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𝑆𝑝𝑎𝑚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                </m:t>
                      </m:r>
                      <m:r>
                        <a:rPr lang="en-GB" sz="2400" i="1">
                          <a:latin typeface="Cambria Math"/>
                        </a:rPr>
                        <m:t>𝑃</m:t>
                      </m:r>
                      <m:r>
                        <a:rPr lang="en-GB" sz="2400" i="1">
                          <a:latin typeface="Cambria Math"/>
                        </a:rPr>
                        <m:t>(</m:t>
                      </m:r>
                      <m:r>
                        <a:rPr lang="en-GB" sz="2400" i="1">
                          <a:latin typeface="Cambria Math"/>
                        </a:rPr>
                        <m:t>𝑁𝑜𝑛</m:t>
                      </m:r>
                      <m:r>
                        <a:rPr lang="en-GB" sz="2400" i="1">
                          <a:latin typeface="Cambria Math"/>
                        </a:rPr>
                        <m:t>_</m:t>
                      </m:r>
                      <m:r>
                        <a:rPr lang="en-GB" sz="2400" i="1">
                          <a:latin typeface="Cambria Math"/>
                        </a:rPr>
                        <m:t>𝑆𝑝𝑎𝑚</m:t>
                      </m:r>
                      <m:r>
                        <a:rPr lang="en-GB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200" b="1" dirty="0" smtClean="0"/>
              </a:p>
              <a:p>
                <a:endParaRPr lang="en-GB" sz="2200" b="1" dirty="0" smtClean="0"/>
              </a:p>
              <a:p>
                <a:endParaRPr lang="en-GB" sz="2200" b="1" dirty="0"/>
              </a:p>
              <a:p>
                <a:endParaRPr lang="en-GB" sz="2200" b="1" dirty="0" smtClean="0"/>
              </a:p>
              <a:p>
                <a:pPr/>
                <a:endParaRPr lang="en-GB" sz="2200" b="1" dirty="0" smtClean="0"/>
              </a:p>
              <a:p>
                <a:endParaRPr lang="en-GB" sz="2200" b="1" dirty="0" smtClean="0"/>
              </a:p>
              <a:p>
                <a:endParaRPr lang="en-GB" sz="2200" b="1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  <a:blipFill rotWithShape="1">
                <a:blip r:embed="rId2"/>
                <a:stretch>
                  <a:fillRect l="-1369" t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05064"/>
            <a:ext cx="8280920" cy="12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Кодирането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</p:spPr>
            <p:txBody>
              <a:bodyPr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𝑆𝑝𝑎𝑚</m:t>
                          </m:r>
                        </m:sub>
                      </m:sSub>
                    </m:oMath>
                  </m:oMathPara>
                </a14:m>
                <a:endParaRPr lang="en-GB" sz="2200" b="1" dirty="0" smtClean="0"/>
              </a:p>
              <a:p>
                <a:endParaRPr lang="en-GB" sz="2200" b="1" dirty="0" smtClean="0"/>
              </a:p>
              <a:p>
                <a:r>
                  <a:rPr lang="bg-BG" sz="2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𝑁𝑜𝑛</m:t>
                        </m:r>
                        <m:r>
                          <a:rPr lang="en-GB" sz="2400" i="1">
                            <a:latin typeface="Cambria Math"/>
                          </a:rPr>
                          <m:t>_</m:t>
                        </m:r>
                        <m:r>
                          <a:rPr lang="en-GB" sz="2400" i="1">
                            <a:latin typeface="Cambria Math"/>
                          </a:rPr>
                          <m:t>𝑆𝑝𝑎𝑚</m:t>
                        </m:r>
                      </m:sub>
                    </m:sSub>
                  </m:oMath>
                </a14:m>
                <a:endParaRPr lang="en-GB" sz="2200" b="1" dirty="0" smtClean="0"/>
              </a:p>
              <a:p>
                <a:endParaRPr lang="en-GB" sz="2200" b="1" dirty="0" smtClean="0"/>
              </a:p>
              <a:p>
                <a:endParaRPr lang="en-GB" sz="2200" b="1" dirty="0"/>
              </a:p>
              <a:p>
                <a:endParaRPr lang="en-GB" sz="2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𝑣𝑜𝑐𝑎𝑏𝑢𝑙𝑎𝑟𝑦</m:t>
                          </m:r>
                        </m:sub>
                      </m:sSub>
                    </m:oMath>
                  </m:oMathPara>
                </a14:m>
                <a:endParaRPr lang="en-GB" sz="2200" b="1" dirty="0" smtClean="0"/>
              </a:p>
              <a:p>
                <a:endParaRPr lang="en-GB" sz="2200" b="1" dirty="0" smtClean="0"/>
              </a:p>
              <a:p>
                <a:endParaRPr lang="en-GB" sz="2200" b="1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  <a:blipFill rotWithShape="1">
                <a:blip r:embed="rId2"/>
                <a:stretch>
                  <a:fillRect l="-1112" t="-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6416040" cy="929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3429000"/>
            <a:ext cx="695706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5157192"/>
            <a:ext cx="685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Кодирането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</p:spPr>
            <p:txBody>
              <a:bodyPr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          </m:t>
                      </m:r>
                    </m:oMath>
                  </m:oMathPara>
                </a14:m>
                <a:endParaRPr lang="en-GB" sz="2400" b="0" i="1" dirty="0" smtClean="0">
                  <a:latin typeface="Cambria Math"/>
                </a:endParaRPr>
              </a:p>
              <a:p>
                <a:r>
                  <a:rPr lang="en-GB" sz="24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/>
                      </a:rPr>
                      <m:t>𝛼</m:t>
                    </m:r>
                  </m:oMath>
                </a14:m>
                <a:endParaRPr lang="en-GB" sz="2400" dirty="0" smtClean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/>
                          </a:rPr>
                          <m:t>|</m:t>
                        </m:r>
                        <m:r>
                          <a:rPr lang="en-GB" sz="2400" i="1">
                            <a:latin typeface="Cambria Math"/>
                          </a:rPr>
                          <m:t>𝑆𝑝𝑎𝑚</m:t>
                        </m:r>
                      </m:sub>
                    </m:sSub>
                  </m:oMath>
                </a14:m>
                <a:r>
                  <a:rPr lang="en-GB" sz="2400" dirty="0" smtClean="0"/>
                  <a:t> </a:t>
                </a:r>
              </a:p>
              <a:p>
                <a:endParaRPr lang="en-GB" sz="2400" dirty="0"/>
              </a:p>
              <a:p>
                <a:endParaRPr lang="en-GB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|</m:t>
                          </m:r>
                          <m:r>
                            <a:rPr lang="en-GB" sz="2400" i="1">
                              <a:latin typeface="Cambria Math"/>
                            </a:rPr>
                            <m:t>𝑁𝑜𝑛</m:t>
                          </m:r>
                          <m:r>
                            <a:rPr lang="en-GB" sz="2400" i="1">
                              <a:latin typeface="Cambria Math"/>
                            </a:rPr>
                            <m:t>_</m:t>
                          </m:r>
                          <m:r>
                            <a:rPr lang="en-GB" sz="2400" i="1">
                              <a:latin typeface="Cambria Math"/>
                            </a:rPr>
                            <m:t>𝑆𝑝𝑎𝑚</m:t>
                          </m:r>
                        </m:sub>
                      </m:sSub>
                    </m:oMath>
                  </m:oMathPara>
                </a14:m>
                <a:endParaRPr lang="en-GB" sz="2400" dirty="0" smtClean="0"/>
              </a:p>
              <a:p>
                <a:endParaRPr lang="en-GB" sz="2400" dirty="0"/>
              </a:p>
              <a:p>
                <a:endParaRPr lang="en-GB" sz="2400" dirty="0" smtClean="0"/>
              </a:p>
              <a:p>
                <a:endParaRPr lang="en-GB" sz="2200" b="1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  <a:blipFill rotWithShape="1">
                <a:blip r:embed="rId2"/>
                <a:stretch>
                  <a:fillRect l="-1369" t="-1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303276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2113"/>
            <a:ext cx="8496300" cy="251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319443"/>
            <a:ext cx="651510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0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3"/>
            <a:ext cx="7128792" cy="1296145"/>
          </a:xfrm>
        </p:spPr>
        <p:txBody>
          <a:bodyPr anchor="ctr"/>
          <a:lstStyle/>
          <a:p>
            <a:pPr algn="ctr"/>
            <a:r>
              <a:rPr lang="bg-BG" sz="4400" dirty="0" smtClean="0"/>
              <a:t>Кодирането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</p:spPr>
            <p:txBody>
              <a:bodyPr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          </m:t>
                      </m:r>
                    </m:oMath>
                  </m:oMathPara>
                </a14:m>
                <a:endParaRPr lang="en-GB" sz="2400" b="0" i="1" dirty="0" smtClean="0">
                  <a:latin typeface="Cambria Math"/>
                </a:endParaRPr>
              </a:p>
              <a:p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𝑃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|</m:t>
                    </m:r>
                    <m:r>
                      <a:rPr lang="en-GB" sz="2400" i="1">
                        <a:latin typeface="Cambria Math"/>
                      </a:rPr>
                      <m:t>𝑆𝑝𝑎𝑚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</a:t>
                </a:r>
              </a:p>
              <a:p>
                <a:endParaRPr lang="en-GB" sz="2400" dirty="0"/>
              </a:p>
              <a:p>
                <a:endParaRPr lang="en-GB" sz="2400" dirty="0" smtClean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𝑃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|</m:t>
                    </m:r>
                    <m:r>
                      <a:rPr lang="en-GB" sz="2400" i="1">
                        <a:latin typeface="Cambria Math"/>
                      </a:rPr>
                      <m:t>𝑁𝑜𝑛</m:t>
                    </m:r>
                    <m:r>
                      <a:rPr lang="en-GB" sz="2400" i="1">
                        <a:latin typeface="Cambria Math"/>
                      </a:rPr>
                      <m:t>_</m:t>
                    </m:r>
                    <m:r>
                      <a:rPr lang="en-GB" sz="2400" i="1">
                        <a:latin typeface="Cambria Math"/>
                      </a:rPr>
                      <m:t>𝑆𝑝𝑎𝑚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  </a:t>
                </a:r>
              </a:p>
              <a:p>
                <a:endParaRPr lang="en-GB" sz="2200" b="1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16832"/>
                <a:ext cx="7128792" cy="4608512"/>
              </a:xfrm>
              <a:blipFill rotWithShape="1">
                <a:blip r:embed="rId2"/>
                <a:stretch>
                  <a:fillRect l="-1369" t="-1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" y="2987244"/>
            <a:ext cx="8181771" cy="327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3" y="4437112"/>
            <a:ext cx="651510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0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437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CSCB705 Класификация и разпознаване на образи</vt:lpstr>
      <vt:lpstr>Проект: Спам имейл филтър </vt:lpstr>
      <vt:lpstr>Проект: Спам имейл филтър </vt:lpstr>
      <vt:lpstr>Проект: Спам имейл филтър </vt:lpstr>
      <vt:lpstr>Проект: Спам имейл филтър </vt:lpstr>
      <vt:lpstr>Кодирането</vt:lpstr>
      <vt:lpstr>Кодирането</vt:lpstr>
      <vt:lpstr>Кодирането</vt:lpstr>
      <vt:lpstr>Кодирането</vt:lpstr>
      <vt:lpstr>cscb705_train_data.py</vt:lpstr>
      <vt:lpstr>cscb705_train_data.py</vt:lpstr>
      <vt:lpstr>cscb705_check_spam_email.py</vt:lpstr>
      <vt:lpstr>cscb705_check_accuracy.py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CSCB705 Класификация и разпознаване на образи</dc:title>
  <dc:creator>Nguyen Huu Quyet</dc:creator>
  <cp:lastModifiedBy>Nguyen Huu Quyet</cp:lastModifiedBy>
  <cp:revision>11</cp:revision>
  <dcterms:created xsi:type="dcterms:W3CDTF">2023-04-15T21:26:12Z</dcterms:created>
  <dcterms:modified xsi:type="dcterms:W3CDTF">2023-04-17T08:48:31Z</dcterms:modified>
</cp:coreProperties>
</file>