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8895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EB2E4D-AA90-4FA2-9CA7-E2208C50588E}">
  <a:tblStyle styleId="{09EB2E4D-AA90-4FA2-9CA7-E2208C505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72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17644f87_23_9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c17644f87_23_919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e6ed768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0e6ed768b_0_2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e6ed768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0e6ed768b_0_33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e6ed768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0e6ed768b_0_39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17644f87_23_9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c17644f87_23_983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17644f87_23_9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c17644f87_23_991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17644f87_23_9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c17644f87_23_996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17644f87_23_1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8c17644f87_23_100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17644f87_23_10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c17644f87_23_101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17644f87_23_10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c17644f87_23_1020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17644f87_23_10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c17644f87_23_1031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17644f87_23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8c17644f87_23_929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e6ed768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0e6ed768b_0_6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17644f87_23_10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c17644f87_23_1049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17644f87_23_10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c17644f87_23_1062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c17644f87_23_10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c17644f87_23_1076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c17644f87_23_10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8c17644f87_23_1081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c17644f87_23_10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c17644f87_23_1098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17644f87_23_1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c17644f87_23_1103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c17644f87_23_1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8c17644f87_23_1111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0e6ed768b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f0e6ed768b_0_9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0e6ed768b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f0e6ed768b_0_124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17644f87_23_9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8c17644f87_23_93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0e6ed768b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f0e6ed768b_0_128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0e6ed768b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f0e6ed768b_0_13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c17644f87_23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8c17644f87_23_1122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17644f87_23_1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c17644f87_23_1126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c17644f87_23_1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c17644f87_23_1131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7644f87_23_1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c17644f87_23_113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0e6ed768b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f0e6ed768b_0_163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c17644f87_23_1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c17644f87_23_1142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c17644f87_23_1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c17644f87_23_1146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17644f87_23_1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 version advancement process</a:t>
            </a:r>
            <a:endParaRPr/>
          </a:p>
        </p:txBody>
      </p:sp>
      <p:sp>
        <p:nvSpPr>
          <p:cNvPr id="376" name="Google Shape;376;g8c17644f87_23_1152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7644f87_23_9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c17644f87_23_944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c17644f87_23_1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8c17644f87_23_115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0e6ed768b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f0e6ed768b_0_190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0e6ed768b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f0e6ed768b_0_195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17644f87_23_9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17644f87_23_949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17644f87_23_9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17644f87_23_957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17644f87_23_9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c17644f87_23_962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e6ed76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0e6ed768b_0_0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17644f87_23_9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c17644f87_23_966:notes"/>
          <p:cNvSpPr/>
          <p:nvPr>
            <p:ph idx="2" type="sldImg"/>
          </p:nvPr>
        </p:nvSpPr>
        <p:spPr>
          <a:xfrm>
            <a:off x="686486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496" y="1474833"/>
            <a:ext cx="113580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496" y="4202967"/>
            <a:ext cx="11358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peaker">
  <p:cSld name="Opening Speak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837990" y="1213327"/>
            <a:ext cx="10512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4"/>
          <p:cNvSpPr txBox="1"/>
          <p:nvPr/>
        </p:nvSpPr>
        <p:spPr>
          <a:xfrm>
            <a:off x="-786881" y="2581154"/>
            <a:ext cx="1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1">
  <p:cSld name="Default slide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591025"/>
            <a:ext cx="12189000" cy="5766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837989" y="1997236"/>
            <a:ext cx="5463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/>
          <p:nvPr>
            <p:ph idx="2" type="pic"/>
          </p:nvPr>
        </p:nvSpPr>
        <p:spPr>
          <a:xfrm>
            <a:off x="6476967" y="1997075"/>
            <a:ext cx="48741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/>
        </p:nvSpPr>
        <p:spPr>
          <a:xfrm>
            <a:off x="11427743" y="6492128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2">
  <p:cSld name="Default slide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91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37989" y="1997236"/>
            <a:ext cx="5463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/>
        </p:nvSpPr>
        <p:spPr>
          <a:xfrm>
            <a:off x="11427743" y="6492128"/>
            <a:ext cx="409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496" y="2867800"/>
            <a:ext cx="113580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Alfa Slab One"/>
              <a:buNone/>
              <a:defRPr sz="36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503" y="600200"/>
            <a:ext cx="84882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75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3911" y="1644233"/>
            <a:ext cx="5392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3911" y="3737433"/>
            <a:ext cx="5392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4352" y="965433"/>
            <a:ext cx="51147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Proxima Nova"/>
              <a:buNone/>
              <a:defRPr b="1" sz="2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ocs.smarthealthit.org/sandbox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HhEEB3MJ8LbMP2ta946s8OARPc5RflHu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sync-for-science/data-census" TargetMode="External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sandbox.bcda.cms.gov/" TargetMode="External"/><Relationship Id="rId10" Type="http://schemas.openxmlformats.org/officeDocument/2006/relationships/hyperlink" Target="https://fhir.cerner.com/millennium/bulk-data/" TargetMode="External"/><Relationship Id="rId13" Type="http://schemas.openxmlformats.org/officeDocument/2006/relationships/hyperlink" Target="https://ab2d.cms.gov/" TargetMode="External"/><Relationship Id="rId12" Type="http://schemas.openxmlformats.org/officeDocument/2006/relationships/hyperlink" Target="https://dpc.cms.gov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microsoft/fhir-server" TargetMode="External"/><Relationship Id="rId4" Type="http://schemas.openxmlformats.org/officeDocument/2006/relationships/hyperlink" Target="https://hapifhir.io/" TargetMode="External"/><Relationship Id="rId9" Type="http://schemas.openxmlformats.org/officeDocument/2006/relationships/hyperlink" Target="https://fhir.epic.com/Documentation?docId=fhir_bulk_data" TargetMode="External"/><Relationship Id="rId5" Type="http://schemas.openxmlformats.org/officeDocument/2006/relationships/hyperlink" Target="https://github.com/IBM/FHIR" TargetMode="External"/><Relationship Id="rId6" Type="http://schemas.openxmlformats.org/officeDocument/2006/relationships/hyperlink" Target="https://azure.microsoft.com/en-us/services/healthcare-apis/#pricing" TargetMode="External"/><Relationship Id="rId7" Type="http://schemas.openxmlformats.org/officeDocument/2006/relationships/hyperlink" Target="https://fhir.docs.careevolution.com/interface/r4/operations/" TargetMode="External"/><Relationship Id="rId8" Type="http://schemas.openxmlformats.org/officeDocument/2006/relationships/hyperlink" Target="https://fire.ly/products/firely-server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microsoft/FHIR-Tools-for-Anonymization" TargetMode="External"/><Relationship Id="rId4" Type="http://schemas.openxmlformats.org/officeDocument/2006/relationships/hyperlink" Target="https://github.com/smart-on-fhir/bulk-import/blob/master/import-pnp.md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hl7.org/fhir/uv/bulkdata/" TargetMode="External"/><Relationship Id="rId4" Type="http://schemas.openxmlformats.org/officeDocument/2006/relationships/hyperlink" Target="http://hl7.org/fhir/uv/bulkdata/2021May/" TargetMode="External"/><Relationship Id="rId5" Type="http://schemas.openxmlformats.org/officeDocument/2006/relationships/hyperlink" Target="https://bulk-data.smarthealthit.org" TargetMode="External"/><Relationship Id="rId6" Type="http://schemas.openxmlformats.org/officeDocument/2006/relationships/hyperlink" Target="https://chat.fhir.org/#narrow/stream/bulk.20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l7.org/fhir/uv/bulkdata/STU1.0.1/" TargetMode="External"/><Relationship Id="rId4" Type="http://schemas.openxmlformats.org/officeDocument/2006/relationships/hyperlink" Target="https://hl7.org/fhir/uv/bulkdat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0" y="3429000"/>
            <a:ext cx="121890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540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Dan Gottlieb, Central Square Solutions, LLC (</a:t>
            </a: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@GotDan)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Josh Mandel, Microsoft </a:t>
            </a: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(@JoshCMandel)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0" y="0"/>
            <a:ext cx="12189000" cy="34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72931"/>
                </a:solidFill>
                <a:latin typeface="Alfa Slab One"/>
                <a:ea typeface="Alfa Slab One"/>
                <a:cs typeface="Alfa Slab One"/>
                <a:sym typeface="Alfa Slab One"/>
              </a:rPr>
              <a:t>FHIR BULK DATA API</a:t>
            </a:r>
            <a:endParaRPr b="1" sz="6000">
              <a:solidFill>
                <a:srgbClr val="A7293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rgbClr val="A72931"/>
                </a:solidFill>
                <a:latin typeface="Calibri"/>
                <a:ea typeface="Calibri"/>
                <a:cs typeface="Calibri"/>
                <a:sym typeface="Calibri"/>
              </a:rPr>
              <a:t>Extending FHIR to Population Level Datasets</a:t>
            </a:r>
            <a:endParaRPr sz="3300">
              <a:solidFill>
                <a:srgbClr val="A729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9416" y="5729825"/>
            <a:ext cx="1373281" cy="7304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2" type="title"/>
          </p:nvPr>
        </p:nvSpPr>
        <p:spPr>
          <a:xfrm>
            <a:off x="329450" y="6125525"/>
            <a:ext cx="32682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Revised October 2022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Request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837990" y="1778150"/>
            <a:ext cx="105129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Asynchronous requests with status polling (HTTP GET only in v1, GET or POST in v2)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Prefer: respond-async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FHIR Operation for all data on all patients (all data in the patient “compartment”)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[FHIR Server Base]/Patient/$export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FHIR Operation for all data on a group of patients (eg. research cohort, plan members)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[FHIR Server Base]/Group/[group id]/$export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FHIR Operation for all data on the server 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urier New"/>
                <a:ea typeface="Courier New"/>
                <a:cs typeface="Courier New"/>
                <a:sym typeface="Courier New"/>
              </a:rPr>
              <a:t>[FHIR Server Base]/$export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0347550" y="1627600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in v2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Operation Parameters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952262" y="18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{09EB2E4D-AA90-4FA2-9CA7-E2208C50588E}</a:tableStyleId>
              </a:tblPr>
              <a:tblGrid>
                <a:gridCol w="2198450"/>
                <a:gridCol w="6993025"/>
              </a:tblGrid>
              <a:tr h="10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_outputFormat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format for the generated bulk data files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Currently, only </a:t>
                      </a:r>
                      <a:r>
                        <a:rPr b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ndjson </a:t>
                      </a: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supported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_since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results by FHIR resource modified date 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FHIR instant timestamp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(required for servers to support)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_type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results by comma delimited list of FHIR resource types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(optional for servers to support)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_typeFilter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using FHIR REST queries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(optional and experimental)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7"/>
          <p:cNvSpPr/>
          <p:nvPr/>
        </p:nvSpPr>
        <p:spPr>
          <a:xfrm>
            <a:off x="9159525" y="2637400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in v2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Operation Parameters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8"/>
          <p:cNvGraphicFramePr/>
          <p:nvPr/>
        </p:nvGraphicFramePr>
        <p:xfrm>
          <a:off x="952262" y="18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{09EB2E4D-AA90-4FA2-9CA7-E2208C50588E}</a:tableStyleId>
              </a:tblPr>
              <a:tblGrid>
                <a:gridCol w="2899250"/>
                <a:gridCol w="7613650"/>
              </a:tblGrid>
              <a:tr h="10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_elements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FHIR resource elements to return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e.g., </a:t>
                      </a: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Patient.id, Patient.identifier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(optional and experimental)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FHIR Patient References to limit data returned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(optional, not valid for GET requests or system level requests)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includeAssociatedData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 resources to include with response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e.g., </a:t>
                      </a:r>
                      <a:r>
                        <a:rPr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LatestProvenanceResources or RelevantProvenanceResources</a:t>
                      </a:r>
                      <a:r>
                        <a:rPr b="1" lang="en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(optional and experimental)</a:t>
                      </a:r>
                      <a:endParaRPr i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8"/>
          <p:cNvSpPr/>
          <p:nvPr/>
        </p:nvSpPr>
        <p:spPr>
          <a:xfrm>
            <a:off x="6724125" y="789950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 v2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Response</a:t>
            </a:r>
            <a:endParaRPr sz="2300"/>
          </a:p>
        </p:txBody>
      </p:sp>
      <p:sp>
        <p:nvSpPr>
          <p:cNvPr id="155" name="Google Shape;155;p29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Response Header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87803" y="1536633"/>
            <a:ext cx="8518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Status: 202 Accepted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Content-Location: [URL for status or deleting request]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Status Request #1</a:t>
            </a:r>
            <a:endParaRPr sz="2300"/>
          </a:p>
        </p:txBody>
      </p:sp>
      <p:sp>
        <p:nvSpPr>
          <p:cNvPr id="170" name="Google Shape;170;p31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Status Response #1</a:t>
            </a:r>
            <a:endParaRPr sz="2300"/>
          </a:p>
        </p:txBody>
      </p:sp>
      <p:sp>
        <p:nvSpPr>
          <p:cNvPr id="180" name="Google Shape;180;p32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3979661" y="30495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Generation Status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In-Progress Status Response Header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387803" y="1536633"/>
            <a:ext cx="8518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Status: 202 Accepted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X-Progress: “50% complete”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Retry-After: 120</a:t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Status Request #2</a:t>
            </a:r>
            <a:endParaRPr sz="2300"/>
          </a:p>
        </p:txBody>
      </p:sp>
      <p:sp>
        <p:nvSpPr>
          <p:cNvPr id="197" name="Google Shape;197;p34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3979661" y="30495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Generation Status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4027948" y="37983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Status Response #2</a:t>
            </a:r>
            <a:endParaRPr sz="2300"/>
          </a:p>
        </p:txBody>
      </p:sp>
      <p:sp>
        <p:nvSpPr>
          <p:cNvPr id="209" name="Google Shape;209;p35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3979661" y="30495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Generation Status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4027948" y="37983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979661" y="44211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 manifest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837991" y="1997225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Why a FHIR Bulk Data API?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Technical Architecture &amp; what’s new in 2.0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Open Source Tools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Adoption!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Next steps and how to get involved</a:t>
            </a:r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6463281" y="541400"/>
            <a:ext cx="5148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slides: https://bit.ly/fhir-bulk-api</a:t>
            </a:r>
            <a:endParaRPr b="1"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Status Complete Response Body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1683194" y="1079425"/>
            <a:ext cx="93633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"transactionTime" : "2020-07-13T13:28:17.239Z",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"request" : "https://example.com/Patient/$export?_type=Patient,Observation", 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"requiresAccessToken" : true,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"output" : [{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"type" : "Patient",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"url"  : "https://example.com/files/patient_file_1.ndjson"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},{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"type" : "Patient",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"url" : "https://example.com/files/patient_file_2.ndjson"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},{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"type" : "Observation",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"url" : "https://example.com/filesw/observation_file_1.ndjson"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}],</a:t>
            </a:r>
            <a:endParaRPr b="1"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"deleted" : [{</a:t>
            </a:r>
            <a:endParaRPr b="1"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"type" : "Bundle",</a:t>
            </a:r>
            <a:endParaRPr b="1"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"url" : "https://example.com/output/del_file_1.ndjson"</a:t>
            </a:r>
            <a:endParaRPr b="1"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}],</a:t>
            </a:r>
            <a:endParaRPr b="1"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"error" : [{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"type" : "OperationOutcome",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"url"  : "https://example.com/files/error_file_1.ndjson"</a:t>
            </a:r>
            <a:b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}]</a:t>
            </a:r>
            <a:endParaRPr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1683200" y="1079425"/>
            <a:ext cx="506700" cy="5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736750" y="4492375"/>
            <a:ext cx="976500" cy="8763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in v2</a:t>
            </a:r>
            <a:endParaRPr sz="1000"/>
          </a:p>
        </p:txBody>
      </p:sp>
      <p:sp>
        <p:nvSpPr>
          <p:cNvPr id="225" name="Google Shape;225;p36"/>
          <p:cNvSpPr/>
          <p:nvPr/>
        </p:nvSpPr>
        <p:spPr>
          <a:xfrm>
            <a:off x="782906" y="5521113"/>
            <a:ext cx="976500" cy="8763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Updated in v2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File Request</a:t>
            </a:r>
            <a:endParaRPr sz="2300"/>
          </a:p>
        </p:txBody>
      </p:sp>
      <p:sp>
        <p:nvSpPr>
          <p:cNvPr id="231" name="Google Shape;231;p37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3979661" y="30495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Generation Status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4027948" y="37983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3979661" y="44211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 manifest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4027948" y="504395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GET File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eg. 0001.Observation.ndjson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File Response</a:t>
            </a:r>
            <a:endParaRPr sz="2300"/>
          </a:p>
        </p:txBody>
      </p:sp>
      <p:sp>
        <p:nvSpPr>
          <p:cNvPr id="245" name="Google Shape;245;p38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3979661" y="16779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4027948" y="24267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3979661" y="30495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Generation Status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4027948" y="37983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 Content Location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3979661" y="442112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JSON manifest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4027948" y="504395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GET File (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eg. 0001.Observation.ndjson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3979661" y="5666775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FHIR Resources File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FHIR Resources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837991" y="1844825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models representing discrete clinical and administrative units (patient, practitioner, allergy, medication order, etc.)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/>
              <a:t>Currently around 100 have been defined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/>
              <a:t>Can reference other resources by their URL 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/>
              <a:t>Don’t include the kitchen sink, but support extensions</a:t>
            </a:r>
            <a:endParaRPr sz="220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“We only include data elements if we are confident that most normal implementations using that resource will make use of the element” </a:t>
            </a:r>
            <a:endParaRPr sz="220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– Grahame Grieve (FHIR Product Director)</a:t>
            </a:r>
            <a:endParaRPr sz="2200"/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/>
              <a:t>MU3 Common Clinical Dataset (and soon USCDI) defines subset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40"/>
          <p:cNvCxnSpPr>
            <a:stCxn id="266" idx="1"/>
            <a:endCxn id="266" idx="5"/>
          </p:cNvCxnSpPr>
          <p:nvPr/>
        </p:nvCxnSpPr>
        <p:spPr>
          <a:xfrm>
            <a:off x="980455" y="2596604"/>
            <a:ext cx="272400" cy="238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40"/>
          <p:cNvSpPr/>
          <p:nvPr/>
        </p:nvSpPr>
        <p:spPr>
          <a:xfrm>
            <a:off x="924049" y="4109064"/>
            <a:ext cx="385200" cy="3378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40"/>
          <p:cNvCxnSpPr>
            <a:stCxn id="267" idx="1"/>
            <a:endCxn id="267" idx="5"/>
          </p:cNvCxnSpPr>
          <p:nvPr/>
        </p:nvCxnSpPr>
        <p:spPr>
          <a:xfrm>
            <a:off x="980461" y="4158534"/>
            <a:ext cx="272400" cy="238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0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NDJSON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38" y="2975165"/>
            <a:ext cx="10226702" cy="107388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7995207" y="3158646"/>
            <a:ext cx="286800" cy="2514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40"/>
          <p:cNvCxnSpPr>
            <a:stCxn id="271" idx="1"/>
            <a:endCxn id="271" idx="5"/>
          </p:cNvCxnSpPr>
          <p:nvPr/>
        </p:nvCxnSpPr>
        <p:spPr>
          <a:xfrm>
            <a:off x="8037208" y="3195462"/>
            <a:ext cx="202800" cy="177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0"/>
          <p:cNvSpPr txBox="1"/>
          <p:nvPr/>
        </p:nvSpPr>
        <p:spPr>
          <a:xfrm>
            <a:off x="970438" y="2499950"/>
            <a:ext cx="65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[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8008129" y="2993805"/>
            <a:ext cx="813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,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1000255" y="4057364"/>
            <a:ext cx="660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]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10948137" y="3410045"/>
            <a:ext cx="286800" cy="2514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40"/>
          <p:cNvCxnSpPr>
            <a:stCxn id="276" idx="1"/>
            <a:endCxn id="276" idx="5"/>
          </p:cNvCxnSpPr>
          <p:nvPr/>
        </p:nvCxnSpPr>
        <p:spPr>
          <a:xfrm>
            <a:off x="10990138" y="3446862"/>
            <a:ext cx="202800" cy="177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0"/>
          <p:cNvSpPr txBox="1"/>
          <p:nvPr/>
        </p:nvSpPr>
        <p:spPr>
          <a:xfrm>
            <a:off x="10965958" y="3220763"/>
            <a:ext cx="385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,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924044" y="2547134"/>
            <a:ext cx="385200" cy="3378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SMART Backend Services Authorization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837990" y="1930550"/>
            <a:ext cx="105129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Out-of-band app registration (can use Dynamic Client Registration or portal)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Apps can register public key (JWKS format) or URL for public key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Token requests signed with private key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System level scope (parallels SMART “user” and “patient” scopes)</a:t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system/[resourceType].read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"/>
              <a:t>Short-lived access tokens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Registration Flow (once)</a:t>
            </a:r>
            <a:endParaRPr sz="2300"/>
          </a:p>
        </p:txBody>
      </p:sp>
      <p:sp>
        <p:nvSpPr>
          <p:cNvPr id="290" name="Google Shape;290;p42"/>
          <p:cNvSpPr/>
          <p:nvPr/>
        </p:nvSpPr>
        <p:spPr>
          <a:xfrm>
            <a:off x="1758263" y="1390325"/>
            <a:ext cx="1634400" cy="14616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Backend Service Admin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8867085" y="1390325"/>
            <a:ext cx="1634400" cy="46365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3691339" y="1469675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Configure Public Key and other OAuth settings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3544576" y="2092500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OAuth Client Id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Authorization Flow (min. once per request)</a:t>
            </a:r>
            <a:endParaRPr sz="2300"/>
          </a:p>
        </p:txBody>
      </p:sp>
      <p:sp>
        <p:nvSpPr>
          <p:cNvPr id="299" name="Google Shape;299;p43"/>
          <p:cNvSpPr/>
          <p:nvPr/>
        </p:nvSpPr>
        <p:spPr>
          <a:xfrm>
            <a:off x="1758263" y="1390325"/>
            <a:ext cx="1634400" cy="14616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Backend Service Admin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1758263" y="2910825"/>
            <a:ext cx="1634400" cy="31161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8867085" y="1390325"/>
            <a:ext cx="1634400" cy="46365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43"/>
          <p:cNvSpPr/>
          <p:nvPr/>
        </p:nvSpPr>
        <p:spPr>
          <a:xfrm>
            <a:off x="3691339" y="1469675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Configure Public Key and other OAuth settings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3544576" y="2092500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91B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OAuth Client Id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3691339" y="3755675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Signed Token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3544576" y="4378500"/>
            <a:ext cx="5026500" cy="68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Short Lived Access Token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837990" y="738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Tutorial (Python): EHR Export to SQL Exploration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 sz="2000">
                <a:uFill>
                  <a:noFill/>
                </a:uFill>
                <a:hlinkClick r:id="rId3"/>
              </a:rPr>
              <a:t>https://colab.research.google.com/drive/1HhEEB3MJ8LbMP2ta946s8OARPc5RflHu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 sz="17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076" y="1897250"/>
            <a:ext cx="8168750" cy="424792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0" y="591750"/>
            <a:ext cx="12189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Enhancements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in v2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1523919" y="4103525"/>
            <a:ext cx="91410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  Patient                                                Panel                                                        Population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2444863" y="3483058"/>
            <a:ext cx="74190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             FHIR REST API                                            FHIR Bulk Data API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903" y="3250621"/>
            <a:ext cx="912009" cy="72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997" y="3250621"/>
            <a:ext cx="912007" cy="72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45" y="3250626"/>
            <a:ext cx="638376" cy="7295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>
            <p:ph type="title"/>
          </p:nvPr>
        </p:nvSpPr>
        <p:spPr>
          <a:xfrm>
            <a:off x="837990" y="1500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FHIR APIs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Historical Group Data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838000" y="1997225"/>
            <a:ext cx="8815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Server side with revised guidance on the “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_since</a:t>
            </a:r>
            <a:r>
              <a:rPr lang="en" sz="2200"/>
              <a:t>” parameter</a:t>
            </a:r>
            <a:endParaRPr sz="2200"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“In the case of a Group level export, servers MAY return additional resources modified prior to the supplied time if the resources belong to the patient compartment of a patient added to the Group after the supplied time (this behavior should be clearly documented by the server).”</a:t>
            </a:r>
            <a:endParaRPr sz="17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Client side with the “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patients</a:t>
            </a:r>
            <a:r>
              <a:rPr lang="en" sz="2200"/>
              <a:t>” and “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_elements”</a:t>
            </a:r>
            <a:r>
              <a:rPr lang="en" sz="2200"/>
              <a:t> parameters</a:t>
            </a:r>
            <a:endParaRPr sz="2200"/>
          </a:p>
          <a:p>
            <a:pPr indent="-18415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Make a request to get just the ids of patients in the group with “_elements”</a:t>
            </a:r>
            <a:endParaRPr sz="1700"/>
          </a:p>
          <a:p>
            <a:pPr indent="-1841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Use the “patients” parameter to get data for patients not previously retrieved</a:t>
            </a:r>
            <a:endParaRPr sz="1700"/>
          </a:p>
          <a:p>
            <a:pPr indent="-1841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Use the “patients” paramter and the “_since” parameter to get new data for remaining patients</a:t>
            </a:r>
            <a:endParaRPr sz="1700"/>
          </a:p>
        </p:txBody>
      </p:sp>
      <p:sp>
        <p:nvSpPr>
          <p:cNvPr id="323" name="Google Shape;323;p46"/>
          <p:cNvSpPr/>
          <p:nvPr/>
        </p:nvSpPr>
        <p:spPr>
          <a:xfrm>
            <a:off x="9581225" y="2343575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in v2</a:t>
            </a:r>
            <a:endParaRPr/>
          </a:p>
        </p:txBody>
      </p:sp>
      <p:sp>
        <p:nvSpPr>
          <p:cNvPr id="324" name="Google Shape;324;p46"/>
          <p:cNvSpPr/>
          <p:nvPr/>
        </p:nvSpPr>
        <p:spPr>
          <a:xfrm>
            <a:off x="9581225" y="4309200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 v2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Attachments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838000" y="1997225"/>
            <a:ext cx="8815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Resource elements of type Attachment must contain: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/>
              <a:t>data</a:t>
            </a:r>
            <a:r>
              <a:rPr lang="en" sz="2200"/>
              <a:t> </a:t>
            </a:r>
            <a:r>
              <a:rPr b="1" lang="en" sz="2200"/>
              <a:t>element</a:t>
            </a:r>
            <a:r>
              <a:rPr lang="en" sz="2200"/>
              <a:t> with a Base64 encoded version of the file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OR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url</a:t>
            </a:r>
            <a:r>
              <a:rPr lang="en" sz="2200"/>
              <a:t> </a:t>
            </a:r>
            <a:r>
              <a:rPr b="1" lang="en" sz="2200"/>
              <a:t>element</a:t>
            </a:r>
            <a:r>
              <a:rPr lang="en" sz="2200"/>
              <a:t> with an absolute URL for the file accessible using the same authentication as the ndjson files </a:t>
            </a:r>
            <a:endParaRPr sz="2200"/>
          </a:p>
        </p:txBody>
      </p:sp>
      <p:sp>
        <p:nvSpPr>
          <p:cNvPr id="331" name="Google Shape;331;p47"/>
          <p:cNvSpPr/>
          <p:nvPr/>
        </p:nvSpPr>
        <p:spPr>
          <a:xfrm>
            <a:off x="9603425" y="984925"/>
            <a:ext cx="1271100" cy="11406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 v2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0" y="591750"/>
            <a:ext cx="12189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Open Source Tools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837990" y="5865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SMART Reference Server Implementation </a:t>
            </a:r>
            <a:r>
              <a:rPr lang="en" sz="2300"/>
              <a:t>https://bulk-data.smarthealthit.org</a:t>
            </a:r>
            <a:endParaRPr sz="230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483" y="1759650"/>
            <a:ext cx="5655984" cy="444881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/>
          <p:nvPr/>
        </p:nvSpPr>
        <p:spPr>
          <a:xfrm>
            <a:off x="2518670" y="1681113"/>
            <a:ext cx="6990000" cy="45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type="title"/>
          </p:nvPr>
        </p:nvSpPr>
        <p:spPr>
          <a:xfrm>
            <a:off x="837990" y="5865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SMART Sample Client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 sz="1800"/>
              <a:t>https://github.com/smart-on-fhir/sample-apps-stu3/tree/master/fhir-downloader </a:t>
            </a:r>
            <a:endParaRPr sz="1800"/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2521" l="0" r="1263" t="1231"/>
          <a:stretch/>
        </p:blipFill>
        <p:spPr>
          <a:xfrm>
            <a:off x="2586153" y="1776588"/>
            <a:ext cx="6855085" cy="44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837990" y="662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ONC Inferno Testing Tool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 sz="2600"/>
              <a:t>https://inferno.healthit.gov/community</a:t>
            </a:r>
            <a:endParaRPr sz="1300"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994" y="1834425"/>
            <a:ext cx="4750962" cy="431277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837990" y="662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FHIR</a:t>
            </a:r>
            <a:r>
              <a:rPr lang="en"/>
              <a:t> Data Census Tool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https://github.com/sync-for-science/data-census</a:t>
            </a:r>
            <a:endParaRPr sz="1300"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764" y="1824800"/>
            <a:ext cx="5583425" cy="4334327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0" y="591750"/>
            <a:ext cx="12189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Adoption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Growing number of implementations!</a:t>
            </a:r>
            <a:endParaRPr/>
          </a:p>
        </p:txBody>
      </p:sp>
      <p:sp>
        <p:nvSpPr>
          <p:cNvPr id="372" name="Google Shape;372;p54"/>
          <p:cNvSpPr txBox="1"/>
          <p:nvPr/>
        </p:nvSpPr>
        <p:spPr>
          <a:xfrm>
            <a:off x="914400" y="1936075"/>
            <a:ext cx="52566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Open Source FHIR Servers</a:t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HAPI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IBM</a:t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Commercial FHIR Servers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API for FHIR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CareEvolution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Firely Server</a:t>
            </a: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(SQL endpoint)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Google Healthcare API (in preview)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4"/>
          <p:cNvSpPr txBox="1"/>
          <p:nvPr/>
        </p:nvSpPr>
        <p:spPr>
          <a:xfrm>
            <a:off x="5645446" y="1936085"/>
            <a:ext cx="51429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EHRs</a:t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Epic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Cerner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Allscripts, Athena Health, and many more!</a:t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Payor Data Servers</a:t>
            </a:r>
            <a:endParaRPr b="1"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CMS ACO Beneficiary Claims Data (pilot)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CMS Data at the Point of Care (pilot)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•"/>
            </a:pPr>
            <a:r>
              <a:rPr lang="en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CMS Claims to Part D Sponsors (pilot)</a:t>
            </a:r>
            <a:endParaRPr sz="2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US Regulatory Requirements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837991" y="1997225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170.215 [EHR Certification] Application Programming Interface Standards.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Secretary adopts the following application programming interface (API) standards and associated implementation specifications […] FHIR Bulk Data Access (Flat FHIR) (v1.0.0: STU 1), including mandatory support for the “group-export” “OperationDefinition”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Implementation Date: 12/31/2022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837991" y="1997225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Internal clinical data warehouse for study cohort identification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Claims in EHR to provide comprehensive view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Machine learning startup obtaining training data from cloud EHR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Integration population health system with EHR system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Transferring records from one EHR to another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Payer database to assess care quality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"/>
              <a:t>Reportable disease submission or other registry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0" y="591750"/>
            <a:ext cx="12189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Get Involved!</a:t>
            </a:r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837991" y="1866600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Use the APIs in real-world use cases and collect ideas for v3</a:t>
            </a:r>
            <a:endParaRPr sz="2600"/>
          </a:p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Open source modules (eg.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de-identification</a:t>
            </a:r>
            <a:r>
              <a:rPr lang="en" sz="2600"/>
              <a:t>, filtering, NLP)</a:t>
            </a:r>
            <a:endParaRPr sz="2600"/>
          </a:p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Define Bulk Import Operation (updates coming soon!)</a:t>
            </a:r>
            <a:endParaRPr sz="2600"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Early draft proposals at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https://github.com/smart-on-fhir/bulk-import/blob/master/import-pnp.md</a:t>
            </a:r>
            <a:r>
              <a:rPr lang="en" sz="1800"/>
              <a:t> </a:t>
            </a:r>
            <a:r>
              <a:rPr lang="en" sz="1800"/>
              <a:t> </a:t>
            </a:r>
            <a:endParaRPr sz="1800"/>
          </a:p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•"/>
            </a:pPr>
            <a:r>
              <a:rPr lang="en" sz="2600"/>
              <a:t>Standardize analytic approaches (identify cohorts, quality measures)</a:t>
            </a: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838000" y="1802200"/>
            <a:ext cx="105129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Bulk Data Implementation Guide</a:t>
            </a:r>
            <a:endParaRPr sz="2200"/>
          </a:p>
          <a:p>
            <a:pPr indent="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STU2 (v2):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https://hl7.org/fhir/uv/bulkdata/</a:t>
            </a:r>
            <a:endParaRPr sz="1800"/>
          </a:p>
          <a:p>
            <a:pPr indent="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STU1 (v1):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http://hl7.org/fhir/uv/bulkdata/</a:t>
            </a:r>
            <a:endParaRPr sz="18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SMART Server Reference Implementation</a:t>
            </a:r>
            <a:endParaRPr sz="2200"/>
          </a:p>
          <a:p>
            <a:pPr indent="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https://bulk-data.smarthealthit.org</a:t>
            </a:r>
            <a:r>
              <a:rPr lang="en" sz="1800"/>
              <a:t> </a:t>
            </a:r>
            <a:endParaRPr sz="1800"/>
          </a:p>
          <a:p>
            <a:pPr indent="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Bulk Data Discussion Group (Bulk Data Stream on FHIR Zulip Chat) </a:t>
            </a:r>
            <a:endParaRPr sz="2200"/>
          </a:p>
          <a:p>
            <a:pPr indent="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https://chat.fhir.org/#narrow/stream/bulk.20data</a:t>
            </a:r>
            <a:endParaRPr sz="2200"/>
          </a:p>
        </p:txBody>
      </p:sp>
      <p:sp>
        <p:nvSpPr>
          <p:cNvPr id="397" name="Google Shape;397;p58"/>
          <p:cNvSpPr txBox="1"/>
          <p:nvPr/>
        </p:nvSpPr>
        <p:spPr>
          <a:xfrm>
            <a:off x="6539481" y="541400"/>
            <a:ext cx="5148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slides: https://bit.ly/fhir-bulk-api</a:t>
            </a:r>
            <a:endParaRPr b="1"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Let’s enhance               to support population level data access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837991" y="1997225"/>
            <a:ext cx="105129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b="1" lang="en"/>
              <a:t>FHIR Resources </a:t>
            </a:r>
            <a:r>
              <a:rPr lang="en"/>
              <a:t>as a standard data model to simplify data parsing and mapping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b="1" lang="en"/>
              <a:t>FHIR Operation API</a:t>
            </a:r>
            <a:r>
              <a:rPr lang="en"/>
              <a:t> to initiate the data extracts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800"/>
              <a:buChar char="•"/>
            </a:pPr>
            <a:r>
              <a:rPr b="1" lang="en"/>
              <a:t>SMART Backend Services Authorization </a:t>
            </a:r>
            <a:r>
              <a:rPr lang="en"/>
              <a:t>as security model</a:t>
            </a:r>
            <a:endParaRPr/>
          </a:p>
        </p:txBody>
      </p:sp>
      <p:grpSp>
        <p:nvGrpSpPr>
          <p:cNvPr id="101" name="Google Shape;101;p21"/>
          <p:cNvGrpSpPr/>
          <p:nvPr/>
        </p:nvGrpSpPr>
        <p:grpSpPr>
          <a:xfrm>
            <a:off x="3644661" y="1067741"/>
            <a:ext cx="1254735" cy="530472"/>
            <a:chOff x="3478872" y="-629175"/>
            <a:chExt cx="965627" cy="408150"/>
          </a:xfrm>
        </p:grpSpPr>
        <p:pic>
          <p:nvPicPr>
            <p:cNvPr id="102" name="Google Shape;102;p21"/>
            <p:cNvPicPr preferRelativeResize="0"/>
            <p:nvPr/>
          </p:nvPicPr>
          <p:blipFill rotWithShape="1">
            <a:blip r:embed="rId3">
              <a:alphaModFix/>
            </a:blip>
            <a:srcRect b="0" l="56423" r="0" t="0"/>
            <a:stretch/>
          </p:blipFill>
          <p:spPr>
            <a:xfrm>
              <a:off x="3788999" y="-581550"/>
              <a:ext cx="655499" cy="36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1"/>
            <p:cNvPicPr preferRelativeResize="0"/>
            <p:nvPr/>
          </p:nvPicPr>
          <p:blipFill rotWithShape="1">
            <a:blip r:embed="rId3">
              <a:alphaModFix/>
            </a:blip>
            <a:srcRect b="0" l="0" r="83182" t="0"/>
            <a:stretch/>
          </p:blipFill>
          <p:spPr>
            <a:xfrm>
              <a:off x="3478872" y="-629175"/>
              <a:ext cx="252976" cy="36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Focused Sc</a:t>
            </a:r>
            <a:r>
              <a:rPr lang="en"/>
              <a:t>ope + Complementary Technologies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37990" y="1930550"/>
            <a:ext cx="105129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Legal framework for sharing data between partners needs to be set up out-of-band (BAAs, SLAs, DUAs)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Real-time data - data loaded through bulk APIs can be supplemented with real time FHIR REST API calls or subscriptions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Patient matching - it’s possible to include identifiers like subscriber number in Bulk Export FHIR resources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"/>
              <a:t>Data transformation - can serve as a foundation for data pipeline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591750"/>
            <a:ext cx="12189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Technical Architecture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Bulk Data Access Implementation Guide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837990" y="10437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Bulk Data Access IG Versions</a:t>
            </a:r>
            <a:endParaRPr/>
          </a:p>
        </p:txBody>
      </p:sp>
      <p:graphicFrame>
        <p:nvGraphicFramePr>
          <p:cNvPr id="120" name="Google Shape;120;p24"/>
          <p:cNvGraphicFramePr/>
          <p:nvPr/>
        </p:nvGraphicFramePr>
        <p:xfrm>
          <a:off x="952262" y="23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{09EB2E4D-AA90-4FA2-9CA7-E2208C50588E}</a:tableStyleId>
              </a:tblPr>
              <a:tblGrid>
                <a:gridCol w="4472225"/>
                <a:gridCol w="4999900"/>
              </a:tblGrid>
              <a:tr h="10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STU1</a:t>
                      </a:r>
                      <a:r>
                        <a:rPr b="1"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(v1)</a:t>
                      </a:r>
                      <a:endParaRPr b="1"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version</a:t>
                      </a:r>
                      <a:endParaRPr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Published</a:t>
                      </a: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August 2019</a:t>
                      </a:r>
                      <a:endParaRPr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2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STU2</a:t>
                      </a:r>
                      <a:r>
                        <a:rPr b="1"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(v2)</a:t>
                      </a:r>
                      <a:endParaRPr b="1"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ncorporates experience from early implementations </a:t>
                      </a:r>
                      <a:endParaRPr sz="2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Published November 2022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37990" y="357953"/>
            <a:ext cx="10512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B9"/>
              </a:buClr>
              <a:buSzPts val="3600"/>
              <a:buFont typeface="Calibri"/>
              <a:buNone/>
            </a:pPr>
            <a:r>
              <a:rPr lang="en"/>
              <a:t>Kick-off Request</a:t>
            </a:r>
            <a:endParaRPr sz="2300"/>
          </a:p>
        </p:txBody>
      </p:sp>
      <p:sp>
        <p:nvSpPr>
          <p:cNvPr id="126" name="Google Shape;126;p25"/>
          <p:cNvSpPr/>
          <p:nvPr/>
        </p:nvSpPr>
        <p:spPr>
          <a:xfrm>
            <a:off x="4027948" y="1055100"/>
            <a:ext cx="4929900" cy="6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7293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Kick-off Request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1746363" y="106712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(destination)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9215194" y="1077275"/>
            <a:ext cx="2024100" cy="53073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Bulk Data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(source)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