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Roboto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9" roundtripDataSignature="AMtx7mgscveJmMG6mGvNOzUBX73F4GUD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f17e11d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f17e11d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84a5b83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84a5b83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84a5b834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84a5b83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84a5b834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84a5b834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8ccba9ea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8ccba9ea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8ccba9ea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8ccba9ea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84a5b834c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84a5b834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ebbd2ecf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ebbd2ecf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ebbd2ecf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ebbd2ecf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e16e361a5b0f7b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e16e361a5b0f7b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ebbd2ecf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ebbd2ecf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8ccba9e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88ccba9e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ebbd2ec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ebbd2ec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ebbd2ecf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ebbd2ecf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8ccba9e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88ccba9e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1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2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22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22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1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16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1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1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2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2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bit.ly/smart-fhir-tech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hyperlink" Target="https://marcan2020.medium.com/reversing-smart-health-cards-e765157fae9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jmandel/my-health-data/tree/master/my-data/labcor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hyperlink" Target="https://c19.card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pec.smarthealth.cards/examples/example-00-b-jws-payload-expanded.json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smart-on-fhir/health-cards-designs" TargetMode="External"/><Relationship Id="rId4" Type="http://schemas.openxmlformats.org/officeDocument/2006/relationships/hyperlink" Target="https://spec.smarthealth.cards/#via-fhir-health-cards-issue-operation" TargetMode="External"/><Relationship Id="rId5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it.ly/smart-fhir-tech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spec.smarthealth.cards/" TargetMode="External"/><Relationship Id="rId4" Type="http://schemas.openxmlformats.org/officeDocument/2006/relationships/hyperlink" Target="https://spec.smarthealth.cards/" TargetMode="External"/><Relationship Id="rId10" Type="http://schemas.openxmlformats.org/officeDocument/2006/relationships/hyperlink" Target="https://confluence.hl7.org/display/FHIR/Using+the+FHIR+Validator" TargetMode="External"/><Relationship Id="rId9" Type="http://schemas.openxmlformats.org/officeDocument/2006/relationships/hyperlink" Target="https://github.com/microsoft/health-cards-validation-SDK" TargetMode="External"/><Relationship Id="rId5" Type="http://schemas.openxmlformats.org/officeDocument/2006/relationships/hyperlink" Target="https://vci.org/ig/vaccination-and-testing" TargetMode="External"/><Relationship Id="rId6" Type="http://schemas.openxmlformats.org/officeDocument/2006/relationships/hyperlink" Target="https://c19.cards/" TargetMode="External"/><Relationship Id="rId7" Type="http://schemas.openxmlformats.org/officeDocument/2006/relationships/hyperlink" Target="https://c19.cards/" TargetMode="External"/><Relationship Id="rId8" Type="http://schemas.openxmlformats.org/officeDocument/2006/relationships/hyperlink" Target="https://demo-portals.smarthealth.cards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microsoft-healthcare-madison/health-wallet-demo/blob/experiment-with-summaries/src/summaries/summarize-current-infection-status.outpu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decentralized-identity/secure-data-store" TargetMode="External"/><Relationship Id="rId4" Type="http://schemas.openxmlformats.org/officeDocument/2006/relationships/hyperlink" Target="https://github.com/decentralized-identity/secure-data-stor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spec.smarthealth.cards/#faq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it.ly/fhir20-di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it.ly/smart-fhir-tech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3c.github.io/did-cor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3c.github.io/vc-data-model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460950" y="8608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/>
              <a:t>SMART Health Cards</a:t>
            </a:r>
            <a:r>
              <a:rPr b="1" lang="en" sz="4000"/>
              <a:t> Framework</a:t>
            </a:r>
            <a:endParaRPr b="1" sz="4000"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460938" y="17253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 sz="1600"/>
              <a:t>SMART Health Cards allow you to keep a copy of your important health records on hand and share it with others if you choose. You can get a copy of your SMART Health Card through a qualified issuer, including pharmacies, hospitals, healthcare providers, medical labs, public health agencies, and more.</a:t>
            </a:r>
            <a:br>
              <a:rPr i="1" lang="en" sz="1600"/>
            </a:b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700"/>
              <a:t>@JoshCMandel, MD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200"/>
              <a:t>Chief Architect for SMART Health IT &amp; Microsoft Health Futures</a:t>
            </a:r>
            <a:br>
              <a:rPr lang="en" sz="2300"/>
            </a:br>
            <a:br>
              <a:rPr lang="en" sz="1700"/>
            </a:br>
            <a:br>
              <a:rPr lang="en" sz="2200"/>
            </a:br>
            <a:r>
              <a:rPr lang="en" sz="1800" u="sng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bit.ly/smart-fhir-tech</a:t>
            </a:r>
            <a:endParaRPr sz="2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gdf17e11dd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29200" y="-232272"/>
            <a:ext cx="11673199" cy="587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df17e11dd7_0_0"/>
          <p:cNvPicPr preferRelativeResize="0"/>
          <p:nvPr/>
        </p:nvPicPr>
        <p:blipFill rotWithShape="1">
          <a:blip r:embed="rId4">
            <a:alphaModFix/>
          </a:blip>
          <a:srcRect b="0" l="1632" r="0" t="0"/>
          <a:stretch/>
        </p:blipFill>
        <p:spPr>
          <a:xfrm>
            <a:off x="7295625" y="253225"/>
            <a:ext cx="1717200" cy="3661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df17e11dd7_0_0"/>
          <p:cNvSpPr txBox="1"/>
          <p:nvPr>
            <p:ph type="title"/>
          </p:nvPr>
        </p:nvSpPr>
        <p:spPr>
          <a:xfrm>
            <a:off x="69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C</a:t>
            </a:r>
            <a:r>
              <a:rPr b="1" lang="en" sz="2800"/>
              <a:t>ommunity</a:t>
            </a:r>
            <a:r>
              <a:rPr lang="en" sz="2800"/>
              <a:t> supporting </a:t>
            </a:r>
            <a:r>
              <a:rPr b="1" lang="en" sz="2800"/>
              <a:t>SMART Health Cards</a:t>
            </a:r>
            <a:br>
              <a:rPr b="1" lang="en" sz="2800"/>
            </a:br>
            <a:r>
              <a:rPr lang="en" sz="2800"/>
              <a:t>(Including </a:t>
            </a:r>
            <a:r>
              <a:rPr b="1" lang="en" sz="2800"/>
              <a:t>vci.org</a:t>
            </a:r>
            <a:r>
              <a:rPr lang="en" sz="2800"/>
              <a:t>, see tomorrow's keynote!)</a:t>
            </a:r>
            <a:endParaRPr b="1" sz="4600"/>
          </a:p>
        </p:txBody>
      </p:sp>
      <p:pic>
        <p:nvPicPr>
          <p:cNvPr id="146" name="Google Shape;146;gdf17e11dd7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58275" y="1301575"/>
            <a:ext cx="7453899" cy="329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df17e11dd7_0_0"/>
          <p:cNvSpPr txBox="1"/>
          <p:nvPr/>
        </p:nvSpPr>
        <p:spPr>
          <a:xfrm>
            <a:off x="3050325" y="3751750"/>
            <a:ext cx="424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(Live in </a:t>
            </a:r>
            <a:r>
              <a:rPr b="1" lang="en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Quebec today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; more soon.)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84a5b834c_0_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 consumers in charge of holding and presenting lab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the "rich semantics" (read: complexity) of real-world care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Science is evolving fast!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Interpretations are a moving target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Boil down a result to its essence for specific use cases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 return to the workplace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 back to school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 travel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Everything based on open standards; components are substitutable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issuers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wallet apps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relying parties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pre-coordination</a:t>
            </a:r>
            <a:endParaRPr/>
          </a:p>
        </p:txBody>
      </p:sp>
      <p:sp>
        <p:nvSpPr>
          <p:cNvPr id="153" name="Google Shape;153;g884a5b834c_0_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SMART Health Cards</a:t>
            </a:r>
            <a:r>
              <a:rPr lang="en"/>
              <a:t> for COVID-19 and beyond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84a5b834c_0_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get tested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get results in a portal or a mobile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find some way to share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Download → print/fax/email (</a:t>
            </a:r>
            <a:r>
              <a:rPr lang="en" u="sng">
                <a:solidFill>
                  <a:schemeClr val="hlink"/>
                </a:solidFill>
                <a:hlinkClick r:id="rId3"/>
              </a:rPr>
              <a:t>example</a:t>
            </a:r>
            <a:r>
              <a:rPr lang="en"/>
              <a:t> from Josh's May 2020 serology test</a:t>
            </a:r>
            <a:r>
              <a:rPr lang="en"/>
              <a:t>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Success: well established tech, loose coupling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Failure: painful, multi-step sequence, no "rails" to guide me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Failure: result aren't verifiable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Grant access directly to an RP application	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Success: guide process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Success: results travel to the RP directly (i.e., verified)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Failure: dramatic over-sharing of sensitive data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Failure: requires pre-coordination between RP + FHIR Server</a:t>
            </a:r>
            <a:endParaRPr/>
          </a:p>
        </p:txBody>
      </p:sp>
      <p:sp>
        <p:nvSpPr>
          <p:cNvPr id="159" name="Google Shape;159;g884a5b834c_0_6"/>
          <p:cNvSpPr txBox="1"/>
          <p:nvPr>
            <p:ph type="title"/>
          </p:nvPr>
        </p:nvSpPr>
        <p:spPr>
          <a:xfrm>
            <a:off x="311700" y="410000"/>
            <a:ext cx="8953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What happens without Health Cards?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84a5b834c_0_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VC Case Study: How can we improve?</a:t>
            </a:r>
            <a:endParaRPr/>
          </a:p>
        </p:txBody>
      </p:sp>
      <p:pic>
        <p:nvPicPr>
          <p:cNvPr id="165" name="Google Shape;165;g884a5b834c_0_11"/>
          <p:cNvPicPr preferRelativeResize="0"/>
          <p:nvPr/>
        </p:nvPicPr>
        <p:blipFill rotWithShape="1">
          <a:blip r:embed="rId3">
            <a:alphaModFix/>
          </a:blip>
          <a:srcRect b="9349" l="0" r="606" t="755"/>
          <a:stretch/>
        </p:blipFill>
        <p:spPr>
          <a:xfrm>
            <a:off x="389050" y="989425"/>
            <a:ext cx="5889027" cy="375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884a5b834c_0_11"/>
          <p:cNvSpPr txBox="1"/>
          <p:nvPr/>
        </p:nvSpPr>
        <p:spPr>
          <a:xfrm>
            <a:off x="7154975" y="3542350"/>
            <a:ext cx="19890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emo at </a:t>
            </a:r>
            <a:r>
              <a:rPr lang="en" sz="16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c19.cards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8ccba9ea5_0_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VC Case Study: OpenID "DID SIOP", Request</a:t>
            </a:r>
            <a:endParaRPr/>
          </a:p>
        </p:txBody>
      </p:sp>
      <p:pic>
        <p:nvPicPr>
          <p:cNvPr id="172" name="Google Shape;172;g88ccba9ea5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75" y="1187875"/>
            <a:ext cx="4707024" cy="295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8ccba9ea5_0_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VC Case Study: </a:t>
            </a:r>
            <a:r>
              <a:rPr lang="en"/>
              <a:t>OpenID</a:t>
            </a:r>
            <a:r>
              <a:rPr lang="en"/>
              <a:t> "DID SIOP", Response</a:t>
            </a:r>
            <a:endParaRPr/>
          </a:p>
        </p:txBody>
      </p:sp>
      <p:pic>
        <p:nvPicPr>
          <p:cNvPr id="178" name="Google Shape;178;g88ccba9ea5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25" y="1155104"/>
            <a:ext cx="4190999" cy="37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84a5b834c_1_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Designing a C19 Health Card</a:t>
            </a:r>
            <a:endParaRPr/>
          </a:p>
        </p:txBody>
      </p:sp>
      <p:sp>
        <p:nvSpPr>
          <p:cNvPr id="184" name="Google Shape;184;g884a5b834c_1_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the strengths of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W3C JSON (credential </a:t>
            </a:r>
            <a:r>
              <a:rPr lang="en"/>
              <a:t>semantics: who issued it, when does it expire...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FHIR JSON (clinical semantics: what tests were performed, what </a:t>
            </a:r>
            <a:r>
              <a:rPr lang="en"/>
              <a:t>specimens</a:t>
            </a:r>
            <a:r>
              <a:rPr lang="en"/>
              <a:t>, what results...)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</a:t>
            </a:r>
            <a:r>
              <a:rPr lang="en" u="sng">
                <a:solidFill>
                  <a:schemeClr val="hlink"/>
                </a:solidFill>
                <a:hlinkClick r:id="rId3"/>
              </a:rPr>
              <a:t>JSON structure here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 the top-level "type" to communicate that this is a "COVID-19 card"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 the ".credentialSubject.fhirBundle" attachment point for FHIR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 the use of FHIR for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Demographic / identity data (* privacy implications!)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Lab reporting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VC ties back to a user's identity via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FHIR Patient resource (conventional demographics for matching)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Designed for use alongside "traditional" identity systems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E.g., driver's license, traveler account, student account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bd2ecf9_0_25"/>
          <p:cNvSpPr txBox="1"/>
          <p:nvPr>
            <p:ph type="title"/>
          </p:nvPr>
        </p:nvSpPr>
        <p:spPr>
          <a:xfrm>
            <a:off x="831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Issuance </a:t>
            </a:r>
            <a:r>
              <a:rPr lang="en"/>
              <a:t>Flows</a:t>
            </a:r>
            <a:endParaRPr/>
          </a:p>
        </p:txBody>
      </p:sp>
      <p:sp>
        <p:nvSpPr>
          <p:cNvPr id="190" name="Google Shape;190;gdebbd2ecf9_0_25"/>
          <p:cNvSpPr txBox="1"/>
          <p:nvPr>
            <p:ph idx="1" type="body"/>
          </p:nvPr>
        </p:nvSpPr>
        <p:spPr>
          <a:xfrm>
            <a:off x="831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Hands you a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sheet of paper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Offers PDF download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Offers </a:t>
            </a:r>
            <a:r>
              <a:rPr lang="en" sz="1700">
                <a:latin typeface="Droid Sans Mono"/>
                <a:ea typeface="Droid Sans Mono"/>
                <a:cs typeface="Droid Sans Mono"/>
                <a:sym typeface="Droid Sans Mono"/>
              </a:rPr>
              <a:t>.smart-health-card</a:t>
            </a:r>
            <a:r>
              <a:rPr lang="en" sz="1700"/>
              <a:t> JSON file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FHIR Operation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Patient/:id/$health-cards-issue</a:t>
            </a:r>
            <a:r>
              <a:rPr b="1" i="1" lang="en" sz="1500"/>
              <a:t> </a:t>
            </a:r>
            <a:endParaRPr b="1" i="1" sz="1500"/>
          </a:p>
        </p:txBody>
      </p:sp>
      <p:pic>
        <p:nvPicPr>
          <p:cNvPr id="191" name="Google Shape;191;gdebbd2ecf9_0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4399" y="-42538"/>
            <a:ext cx="4285799" cy="5252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ebbd2ecf9_0_43"/>
          <p:cNvSpPr txBox="1"/>
          <p:nvPr>
            <p:ph type="title"/>
          </p:nvPr>
        </p:nvSpPr>
        <p:spPr>
          <a:xfrm>
            <a:off x="831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Presentation </a:t>
            </a:r>
            <a:r>
              <a:rPr lang="en"/>
              <a:t>Flows</a:t>
            </a:r>
            <a:endParaRPr/>
          </a:p>
        </p:txBody>
      </p:sp>
      <p:sp>
        <p:nvSpPr>
          <p:cNvPr id="197" name="Google Shape;197;gdebbd2ecf9_0_43"/>
          <p:cNvSpPr txBox="1"/>
          <p:nvPr>
            <p:ph idx="1" type="body"/>
          </p:nvPr>
        </p:nvSpPr>
        <p:spPr>
          <a:xfrm>
            <a:off x="831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Display QR on paper or phone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Upload, email (or, </a:t>
            </a:r>
            <a:r>
              <a:rPr i="1" lang="en" sz="1700"/>
              <a:t>sigh!</a:t>
            </a:r>
            <a:r>
              <a:rPr lang="en" sz="1700"/>
              <a:t>, fax) a QR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Send </a:t>
            </a:r>
            <a:r>
              <a:rPr lang="en" sz="1700">
                <a:latin typeface="Droid Sans Mono"/>
                <a:ea typeface="Droid Sans Mono"/>
                <a:cs typeface="Droid Sans Mono"/>
                <a:sym typeface="Droid Sans Mono"/>
              </a:rPr>
              <a:t>.smart-health-card</a:t>
            </a:r>
            <a:r>
              <a:rPr lang="en" sz="1700"/>
              <a:t> JSON file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E.g., for larger data sets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Mobile app "intent" or "share request"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On-device sharing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Will vary by OS</a:t>
            </a:r>
            <a:endParaRPr sz="1700"/>
          </a:p>
        </p:txBody>
      </p:sp>
      <p:pic>
        <p:nvPicPr>
          <p:cNvPr id="198" name="Google Shape;198;gdebbd2ecf9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399" y="-42538"/>
            <a:ext cx="4285799" cy="5252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e16e361a5b0f7b3_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QR</a:t>
            </a:r>
            <a:r>
              <a:rPr lang="en"/>
              <a:t> En</a:t>
            </a:r>
            <a:r>
              <a:rPr lang="en"/>
              <a:t>coding</a:t>
            </a:r>
            <a:endParaRPr/>
          </a:p>
        </p:txBody>
      </p:sp>
      <p:sp>
        <p:nvSpPr>
          <p:cNvPr id="204" name="Google Shape;204;g4e16e361a5b0f7b3_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V22 sym</a:t>
            </a:r>
            <a:r>
              <a:rPr lang="en"/>
              <a:t>bol at most (ease of scanning)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Chu</a:t>
            </a:r>
            <a:r>
              <a:rPr lang="en"/>
              <a:t>nking if data payload is beyond </a:t>
            </a:r>
            <a:r>
              <a:rPr lang="en"/>
              <a:t>xalaxiu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Prefixes (shc URI scheme, chunk </a:t>
            </a:r>
            <a:r>
              <a:rPr i="1" lang="en"/>
              <a:t>n</a:t>
            </a:r>
            <a:r>
              <a:rPr lang="en"/>
              <a:t> of </a:t>
            </a:r>
            <a:r>
              <a:rPr i="1" lang="en"/>
              <a:t>m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Numeric mode (2 digits~100 values, in 10 bits~1024 values)</a:t>
            </a:r>
            <a:endParaRPr/>
          </a:p>
        </p:txBody>
      </p:sp>
      <p:pic>
        <p:nvPicPr>
          <p:cNvPr id="205" name="Google Shape;205;g4e16e361a5b0f7b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5325" y="1229875"/>
            <a:ext cx="1298500" cy="144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311700" y="105200"/>
            <a:ext cx="9355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400"/>
              <a:t>Today each {}::{} relationship is a </a:t>
            </a:r>
            <a:r>
              <a:rPr b="1" lang="en" sz="3400"/>
              <a:t>blank slate</a:t>
            </a:r>
            <a:br>
              <a:rPr lang="en" sz="3400"/>
            </a:br>
            <a:r>
              <a:rPr lang="en" sz="2300"/>
              <a:t>{} == patient, provider, payer, pharma, retail, ...</a:t>
            </a:r>
            <a:endParaRPr sz="2300"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311700" y="13822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Identity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"Who are you?" or "What qualifications do you have"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 you present this information?</a:t>
            </a:r>
            <a:br>
              <a:rPr lang="en"/>
            </a:br>
            <a:endParaRPr sz="12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Authentication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"How do you sign in?"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protections should be placed on your account</a:t>
            </a:r>
            <a:br>
              <a:rPr lang="en"/>
            </a:br>
            <a:endParaRPr sz="12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Sharing, Privacy, Transparency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can I share your data? With whom?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data should flow?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would you like to be notified?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should I protect your privacy?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/>
          </a:p>
        </p:txBody>
      </p:sp>
      <p:sp>
        <p:nvSpPr>
          <p:cNvPr id="93" name="Google Shape;93;p2"/>
          <p:cNvSpPr txBox="1"/>
          <p:nvPr/>
        </p:nvSpPr>
        <p:spPr>
          <a:xfrm>
            <a:off x="-13211" y="4787333"/>
            <a:ext cx="292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bit.ly/smart-fhir-tech</a:t>
            </a:r>
            <a:endParaRPr sz="2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ebbd2ecf9_0_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Resources</a:t>
            </a:r>
            <a:endParaRPr/>
          </a:p>
        </p:txBody>
      </p:sp>
      <p:sp>
        <p:nvSpPr>
          <p:cNvPr id="211" name="Google Shape;211;gdebbd2ecf9_0_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Specifications (IGs)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Framework</a:t>
            </a:r>
            <a:r>
              <a:rPr lang="en" sz="1200"/>
              <a:t>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s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pec.smarthealth.cards</a:t>
            </a:r>
            <a:endParaRPr sz="1200" u="sng">
              <a:solidFill>
                <a:schemeClr val="hlink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Profiles </a:t>
            </a:r>
            <a:r>
              <a:rPr lang="en" sz="1200"/>
              <a:t>(Vaccination and Testing)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vci.org/ig/vaccination-and-testing</a:t>
            </a:r>
            <a:br>
              <a:rPr lang="en" sz="1200" u="sng">
                <a:solidFill>
                  <a:schemeClr val="hlink"/>
                </a:solidFill>
              </a:rPr>
            </a:b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Demo Tools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Wallet</a:t>
            </a:r>
            <a:r>
              <a:rPr lang="en" sz="1200"/>
              <a:t> 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c</a:t>
            </a:r>
            <a:r>
              <a:rPr lang="en" sz="1200" u="sng">
                <a:solidFill>
                  <a:schemeClr val="hlink"/>
                </a:solidFill>
                <a:hlinkClick r:id="rId7"/>
              </a:rPr>
              <a:t>19.cards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I</a:t>
            </a:r>
            <a:r>
              <a:rPr b="1" lang="en" sz="1200"/>
              <a:t>ssuer and verifier portals</a:t>
            </a:r>
            <a:r>
              <a:rPr lang="en" sz="1200"/>
              <a:t> </a:t>
            </a:r>
            <a:r>
              <a:rPr lang="en" sz="12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demo-portals.smarthealth.cards</a:t>
            </a:r>
            <a:br>
              <a:rPr lang="en" sz="1200"/>
            </a:b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Validation Tools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Health Cards Validation SDK </a:t>
            </a:r>
            <a:r>
              <a:rPr lang="en" sz="1200" u="sng">
                <a:solidFill>
                  <a:schemeClr val="hlink"/>
                </a:solidFill>
                <a:hlinkClick r:id="rId9"/>
              </a:rPr>
              <a:t>github.com/microsoft/health-cards-validation-SDK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HL7 FHIR Validator </a:t>
            </a:r>
            <a:r>
              <a:rPr lang="en" sz="1200" u="sng">
                <a:solidFill>
                  <a:schemeClr val="hlink"/>
                </a:solidFill>
                <a:hlinkClick r:id="rId10"/>
              </a:rPr>
              <a:t>confluence.hl7.org/display/FHIR/Using+the+FHIR+Validator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8ccba9ea5_0_0"/>
          <p:cNvSpPr txBox="1"/>
          <p:nvPr>
            <p:ph idx="1" type="body"/>
          </p:nvPr>
        </p:nvSpPr>
        <p:spPr>
          <a:xfrm>
            <a:off x="311700" y="15346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data credentials vs </a:t>
            </a:r>
            <a:r>
              <a:rPr lang="en" u="sng">
                <a:solidFill>
                  <a:schemeClr val="hlink"/>
                </a:solidFill>
                <a:hlinkClick r:id="rId3"/>
              </a:rPr>
              <a:t>actionable summaries</a:t>
            </a:r>
            <a:endParaRPr/>
          </a:p>
        </p:txBody>
      </p:sp>
      <p:sp>
        <p:nvSpPr>
          <p:cNvPr id="217" name="Google Shape;217;g88ccba9ea5_0_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Credential design </a:t>
            </a:r>
            <a:r>
              <a:rPr i="1" lang="en"/>
              <a:t>bonus topic</a:t>
            </a:r>
            <a:r>
              <a:rPr lang="en"/>
              <a:t> (time permitting)</a:t>
            </a:r>
            <a:endParaRPr b="1" sz="1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Self-owned identity </a:t>
            </a:r>
            <a:r>
              <a:rPr i="1" lang="en"/>
              <a:t>standards </a:t>
            </a:r>
            <a:r>
              <a:rPr lang="en"/>
              <a:t>are emerging.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Permissions, disclosures, and policies</a:t>
            </a:r>
            <a:endParaRPr b="1" sz="1900"/>
          </a:p>
        </p:txBody>
      </p:sp>
      <p:sp>
        <p:nvSpPr>
          <p:cNvPr id="223" name="Google Shape;223;p10"/>
          <p:cNvSpPr txBox="1"/>
          <p:nvPr>
            <p:ph idx="1" type="body"/>
          </p:nvPr>
        </p:nvSpPr>
        <p:spPr>
          <a:xfrm>
            <a:off x="311700" y="15346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early days, but emerging standards…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Consent Receipts → Dashboard of what's being shared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Personal </a:t>
            </a:r>
            <a:r>
              <a:rPr lang="en" u="sng">
                <a:solidFill>
                  <a:schemeClr val="hlink"/>
                </a:solidFill>
                <a:hlinkClick r:id="rId4"/>
              </a:rPr>
              <a:t>Data Hubs</a:t>
            </a:r>
            <a:r>
              <a:rPr lang="en"/>
              <a:t> → </a:t>
            </a:r>
            <a:br>
              <a:rPr lang="en"/>
            </a:br>
            <a:r>
              <a:rPr lang="en"/>
              <a:t>      Manage data in place, by policy</a:t>
            </a:r>
            <a:br>
              <a:rPr lang="en"/>
            </a:br>
            <a:r>
              <a:rPr lang="en"/>
              <a:t>      Shared secure storage backend for apps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bbd2ecf9_0_0"/>
          <p:cNvSpPr/>
          <p:nvPr/>
        </p:nvSpPr>
        <p:spPr>
          <a:xfrm>
            <a:off x="534810" y="1235965"/>
            <a:ext cx="2494500" cy="622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Health Card</a:t>
            </a:r>
            <a:br>
              <a:rPr lang="en"/>
            </a:br>
            <a:r>
              <a:rPr lang="en" sz="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e.g., Pfizer vaccine dose 2021-01-04, name=Josh Mandel, ...</a:t>
            </a:r>
            <a:endParaRPr/>
          </a:p>
        </p:txBody>
      </p:sp>
      <p:sp>
        <p:nvSpPr>
          <p:cNvPr id="229" name="Google Shape;229;gdebbd2ecf9_0_0"/>
          <p:cNvSpPr/>
          <p:nvPr/>
        </p:nvSpPr>
        <p:spPr>
          <a:xfrm>
            <a:off x="655975" y="1357130"/>
            <a:ext cx="2494500" cy="622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Health Card</a:t>
            </a:r>
            <a:br>
              <a:rPr lang="en"/>
            </a:br>
            <a:r>
              <a:rPr lang="en" sz="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e.g., Pfizer vaccine dose 2021-01-04, name=Eve Everywoman, ...</a:t>
            </a:r>
            <a:endParaRPr/>
          </a:p>
        </p:txBody>
      </p:sp>
      <p:sp>
        <p:nvSpPr>
          <p:cNvPr id="230" name="Google Shape;230;gdebbd2ecf9_0_0"/>
          <p:cNvSpPr/>
          <p:nvPr/>
        </p:nvSpPr>
        <p:spPr>
          <a:xfrm>
            <a:off x="3417985" y="1357140"/>
            <a:ext cx="1785600" cy="622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Survey</a:t>
            </a:r>
            <a:br>
              <a:rPr lang="en"/>
            </a:br>
            <a:r>
              <a:rPr lang="en" sz="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e.g., any fever today?</a:t>
            </a:r>
            <a:endParaRPr/>
          </a:p>
        </p:txBody>
      </p:sp>
      <p:sp>
        <p:nvSpPr>
          <p:cNvPr id="231" name="Google Shape;231;gdebbd2ecf9_0_0"/>
          <p:cNvSpPr/>
          <p:nvPr/>
        </p:nvSpPr>
        <p:spPr>
          <a:xfrm>
            <a:off x="5470869" y="1357130"/>
            <a:ext cx="2897400" cy="622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(Algorithm, Identity, ...)</a:t>
            </a:r>
            <a:br>
              <a:rPr lang="en"/>
            </a:br>
            <a:r>
              <a:rPr lang="en" sz="700">
                <a:latin typeface="Droid Sans Mono"/>
                <a:ea typeface="Droid Sans Mono"/>
                <a:cs typeface="Droid Sans Mono"/>
                <a:sym typeface="Droid Sans Mono"/>
              </a:rPr>
              <a:t>e.g., jurisdiction, algorithm, expectedDemographics, destinationCountry, ...</a:t>
            </a:r>
            <a:endParaRPr sz="7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cxnSp>
        <p:nvCxnSpPr>
          <p:cNvPr id="232" name="Google Shape;232;gdebbd2ecf9_0_0"/>
          <p:cNvCxnSpPr/>
          <p:nvPr/>
        </p:nvCxnSpPr>
        <p:spPr>
          <a:xfrm>
            <a:off x="4310775" y="2043022"/>
            <a:ext cx="0" cy="339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gdebbd2ecf9_0_0"/>
          <p:cNvCxnSpPr/>
          <p:nvPr/>
        </p:nvCxnSpPr>
        <p:spPr>
          <a:xfrm>
            <a:off x="6363675" y="2043022"/>
            <a:ext cx="4500" cy="346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gdebbd2ecf9_0_0"/>
          <p:cNvSpPr/>
          <p:nvPr/>
        </p:nvSpPr>
        <p:spPr>
          <a:xfrm>
            <a:off x="2200100" y="2441321"/>
            <a:ext cx="4163575" cy="913050"/>
          </a:xfrm>
          <a:prstGeom prst="flowChart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Execute Specified Algorithm</a:t>
            </a:r>
            <a:r>
              <a:rPr lang="en"/>
              <a:t> on Inputs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Ideally in some ~trustworthy compute environment</a:t>
            </a:r>
            <a:endParaRPr sz="10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(e.g., trusted third party, cloud confidential compute node, or TPM)</a:t>
            </a:r>
            <a:br>
              <a:rPr lang="en" sz="1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endParaRPr sz="10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35" name="Google Shape;235;gdebbd2ecf9_0_0"/>
          <p:cNvSpPr/>
          <p:nvPr/>
        </p:nvSpPr>
        <p:spPr>
          <a:xfrm>
            <a:off x="2219100" y="3798300"/>
            <a:ext cx="4125600" cy="967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</a:t>
            </a:r>
            <a:r>
              <a:rPr b="1" lang="en"/>
              <a:t>Summary</a:t>
            </a:r>
            <a:r>
              <a:rPr lang="en"/>
              <a:t>" credential (a.k.a. "</a:t>
            </a:r>
            <a:r>
              <a:rPr b="1" lang="en"/>
              <a:t>Pass</a:t>
            </a:r>
            <a:r>
              <a:rPr lang="en"/>
              <a:t>")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[summary outputs]  e.g., alg=cdc-flight-rules, ver=0.1.2, status=OK</a:t>
            </a:r>
            <a:endParaRPr sz="7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" sz="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[? ID binding] 	  e.g., demographicMatch=0.85</a:t>
            </a:r>
            <a:br>
              <a:rPr lang="en" sz="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" sz="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[? ID passthrough] e.g., DOB=1980-10-10</a:t>
            </a:r>
            <a:endParaRPr/>
          </a:p>
        </p:txBody>
      </p:sp>
      <p:pic>
        <p:nvPicPr>
          <p:cNvPr id="236" name="Google Shape;236;gdebbd2ecf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363" y="1389580"/>
            <a:ext cx="234025" cy="2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debbd2ecf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0688" y="3997500"/>
            <a:ext cx="234025" cy="2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debbd2ecf9_0_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Health Cards </a:t>
            </a:r>
            <a:r>
              <a:rPr i="1" lang="en"/>
              <a:t>vs </a:t>
            </a:r>
            <a:r>
              <a:rPr lang="en"/>
              <a:t>"Passes"</a:t>
            </a:r>
            <a:endParaRPr b="1" sz="1900"/>
          </a:p>
        </p:txBody>
      </p:sp>
      <p:cxnSp>
        <p:nvCxnSpPr>
          <p:cNvPr id="239" name="Google Shape;239;gdebbd2ecf9_0_0"/>
          <p:cNvCxnSpPr/>
          <p:nvPr/>
        </p:nvCxnSpPr>
        <p:spPr>
          <a:xfrm>
            <a:off x="2257875" y="2047947"/>
            <a:ext cx="0" cy="339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gdebbd2ecf9_0_0"/>
          <p:cNvCxnSpPr/>
          <p:nvPr/>
        </p:nvCxnSpPr>
        <p:spPr>
          <a:xfrm>
            <a:off x="4310775" y="3409178"/>
            <a:ext cx="0" cy="339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bbd2ecf9_0_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Challenges</a:t>
            </a:r>
            <a:endParaRPr/>
          </a:p>
        </p:txBody>
      </p:sp>
      <p:sp>
        <p:nvSpPr>
          <p:cNvPr id="246" name="Google Shape;246;gdebbd2ecf9_0_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Credential lending, and binding to real-world identity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 driver's license; with a student account; with a travel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Trade-offs between privacy and strength of identity binding, clinical detail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Forward-looking topic: selective disclosure </a:t>
            </a:r>
            <a:r>
              <a:rPr i="1" lang="en"/>
              <a:t>at presentation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Identity proofing (or lack thereof) at time of immunization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issuers are trustworthy? ("Trust Frameworks")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frameworks launching at national and regional level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Differences in goals/scope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SMART Health Cards aligns with standardized FHIR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SMART Health Cards leaves "trust framework" out of scope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8ccba9ea5_0_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6200"/>
              <a:t>Questions? Discussion?</a:t>
            </a:r>
            <a:br>
              <a:rPr lang="en" sz="6200"/>
            </a:br>
            <a:endParaRPr sz="6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" sz="3900"/>
              <a:t>See also </a:t>
            </a:r>
            <a:r>
              <a:rPr lang="en" sz="3900" u="sng">
                <a:solidFill>
                  <a:schemeClr val="hlink"/>
                </a:solidFill>
                <a:hlinkClick r:id="rId3"/>
              </a:rPr>
              <a:t>spec.smarthealth.cards/#faq</a:t>
            </a:r>
            <a:endParaRPr sz="3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Today, things are a mess.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"Who are you?"</a:t>
            </a:r>
            <a:endParaRPr b="1" sz="1900"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311700" y="15346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In-person identity proofing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 "Come in to the office to receive a sign-up code"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Builds on existing healthcare relationships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Slow, expensive inconvenient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Different every time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Knowledge-base identity proofing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 "What color is your Volkswagen?"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 and automatic, when it works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Expensive for relying parties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"Proof" data are guessable, subject to breach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Incentivizes data hoarding</a:t>
            </a:r>
            <a:endParaRPr b="1"/>
          </a:p>
        </p:txBody>
      </p:sp>
      <p:sp>
        <p:nvSpPr>
          <p:cNvPr id="100" name="Google Shape;100;p3"/>
          <p:cNvSpPr txBox="1"/>
          <p:nvPr/>
        </p:nvSpPr>
        <p:spPr>
          <a:xfrm>
            <a:off x="4342500" y="4265025"/>
            <a:ext cx="48015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bit.ly/fhir20-did</a:t>
            </a:r>
            <a:endParaRPr sz="1800">
              <a:solidFill>
                <a:srgbClr val="FFFF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Today, things are a mess.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"How do you sign in securely?"</a:t>
            </a:r>
            <a:endParaRPr b="1" sz="1900"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311700" y="15346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Pairwise accounts and passwords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Diverse, conflicting requirements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Confusing → password resets or management tools</a:t>
            </a:r>
            <a:br>
              <a:rPr b="1" lang="en"/>
            </a:b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2-factor auth or 2-step verification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Varied workflows (different apps, SMS, email, ...)</a:t>
            </a:r>
            <a:br>
              <a:rPr b="1"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Sign-On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 "Sign in with Facebook"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 "Sign in with Google"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Centralized control over accounts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Every sign-in means being tracked</a:t>
            </a:r>
            <a:br>
              <a:rPr b="1" lang="en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Today, things are a mess.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Sharing, Privacy, Transparency</a:t>
            </a:r>
            <a:endParaRPr b="1" sz="1900"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311700" y="15346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On-by-default, HIPAA-enabled sharing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Opaque to consumers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Surprising, even when legal</a:t>
            </a:r>
            <a:br>
              <a:rPr b="1" lang="en"/>
            </a:b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Accounting of disclosures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In theory! Good luck, in real life...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Data "de-identified" and sold / shared</a:t>
            </a:r>
            <a:br>
              <a:rPr b="1" lang="en"/>
            </a:b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Sharing fails when we need it most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2020 "TEFCA" is re-hashing "NHIN Exchange" protocols from 2010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Probabilistic matching leaves sharing up to chance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Manual link validation requires extensive buy-in</a:t>
            </a:r>
            <a:endParaRPr/>
          </a:p>
        </p:txBody>
      </p:sp>
      <p:sp>
        <p:nvSpPr>
          <p:cNvPr id="113" name="Google Shape;113;p5"/>
          <p:cNvSpPr txBox="1"/>
          <p:nvPr/>
        </p:nvSpPr>
        <p:spPr>
          <a:xfrm>
            <a:off x="-13211" y="4787333"/>
            <a:ext cx="292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bit.ly/smart-fhir-tech</a:t>
            </a:r>
            <a:endParaRPr sz="2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Self-owned </a:t>
            </a:r>
            <a:r>
              <a:rPr lang="en"/>
              <a:t>identity</a:t>
            </a:r>
            <a:r>
              <a:rPr lang="en"/>
              <a:t> </a:t>
            </a:r>
            <a:r>
              <a:rPr i="1" lang="en"/>
              <a:t>standards </a:t>
            </a:r>
            <a:r>
              <a:rPr lang="en"/>
              <a:t>are emerging.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Decentralized Identifiers, aka "DID"s</a:t>
            </a:r>
            <a:endParaRPr b="1" sz="1900"/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311700" y="15346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800" u="sng">
                <a:solidFill>
                  <a:schemeClr val="hlink"/>
                </a:solidFill>
                <a:hlinkClick r:id="rId3"/>
              </a:rPr>
              <a:t>https://w3c.github.io/did-core/</a:t>
            </a:r>
            <a:endParaRPr b="1" sz="2000"/>
          </a:p>
          <a:p>
            <a:pPr indent="0" lvl="0" marL="1143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1143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Authentication (OpenID Foundation, DIF)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Builds on OpenID Connect single sign-on workflow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Secure cryptographic keys on consumer device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Protected by biometrics or PIN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No built-in "tracking" by identity providers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Self-owned </a:t>
            </a:r>
            <a:r>
              <a:rPr lang="en"/>
              <a:t>identity</a:t>
            </a:r>
            <a:r>
              <a:rPr lang="en"/>
              <a:t> </a:t>
            </a:r>
            <a:r>
              <a:rPr i="1" lang="en"/>
              <a:t>standards </a:t>
            </a:r>
            <a:r>
              <a:rPr lang="en"/>
              <a:t>are emerging.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Decentralized Identifiers, aka "DID"s</a:t>
            </a:r>
            <a:endParaRPr b="1" sz="1900"/>
          </a:p>
        </p:txBody>
      </p:sp>
      <p:pic>
        <p:nvPicPr>
          <p:cNvPr descr="A picture containing flower, bird, table&#10;&#10;Description generated with very high confidence" id="125" name="Google Shape;1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729" y="1403093"/>
            <a:ext cx="4478557" cy="6436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social media post&#10;&#10;Description generated with very high confidence" id="126" name="Google Shape;12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130" y="2058374"/>
            <a:ext cx="4390954" cy="2807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"/>
              <a:t>S</a:t>
            </a:r>
            <a:r>
              <a:rPr i="1" lang="en"/>
              <a:t>tandards </a:t>
            </a:r>
            <a:r>
              <a:rPr lang="en"/>
              <a:t>are emerging </a:t>
            </a:r>
            <a:r>
              <a:rPr lang="en"/>
              <a:t>for individual </a:t>
            </a:r>
            <a:r>
              <a:rPr lang="en"/>
              <a:t>control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Verifiable Credentials, aka "VC"s</a:t>
            </a:r>
            <a:endParaRPr b="1" sz="1900"/>
          </a:p>
        </p:txBody>
      </p:sp>
      <p:sp>
        <p:nvSpPr>
          <p:cNvPr id="132" name="Google Shape;132;p8"/>
          <p:cNvSpPr txBox="1"/>
          <p:nvPr>
            <p:ph idx="1" type="body"/>
          </p:nvPr>
        </p:nvSpPr>
        <p:spPr>
          <a:xfrm>
            <a:off x="311700" y="15346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800" u="sng">
                <a:solidFill>
                  <a:schemeClr val="hlink"/>
                </a:solidFill>
                <a:hlinkClick r:id="rId3"/>
              </a:rPr>
              <a:t>https://w3c.github.io/vc-data-model/</a:t>
            </a:r>
            <a:endParaRPr b="1" sz="2800"/>
          </a:p>
          <a:p>
            <a:pPr indent="0" lvl="0" marL="1143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/>
          </a:p>
          <a:p>
            <a:pPr indent="0" lvl="0" marL="1143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Identity Standards for "verifiable credentials" (W3C, DIF)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Credentials work like the business cards in your wallet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Anyone can issue or present a credential by following standards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Credentials can be mixed/matched/shared at will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=&gt; ID Proofing costs are amortized, not duplicated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Self-owned </a:t>
            </a:r>
            <a:r>
              <a:rPr lang="en"/>
              <a:t>identity</a:t>
            </a:r>
            <a:r>
              <a:rPr lang="en"/>
              <a:t> </a:t>
            </a:r>
            <a:r>
              <a:rPr i="1" lang="en"/>
              <a:t>standards </a:t>
            </a:r>
            <a:r>
              <a:rPr lang="en"/>
              <a:t>are emerging.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Verifiable Credentials, aka "VC"s</a:t>
            </a:r>
            <a:endParaRPr b="1" sz="1900"/>
          </a:p>
        </p:txBody>
      </p:sp>
      <p:pic>
        <p:nvPicPr>
          <p:cNvPr descr="A screenshot of a cell phone&#10;&#10;Description generated with very high confidence" id="138" name="Google Shape;138;p9"/>
          <p:cNvPicPr preferRelativeResize="0"/>
          <p:nvPr/>
        </p:nvPicPr>
        <p:blipFill rotWithShape="1">
          <a:blip r:embed="rId3">
            <a:alphaModFix/>
          </a:blip>
          <a:srcRect b="63349" l="0" r="0" t="0"/>
          <a:stretch/>
        </p:blipFill>
        <p:spPr>
          <a:xfrm>
            <a:off x="381700" y="1923774"/>
            <a:ext cx="6209753" cy="95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0x0101005DB5CFD86B138144B62B8519658BBB57</vt:lpwstr>
  </property>
  <property fmtid="{D5CDD505-2E9C-101B-9397-08002B2CF9AE}" pid="3" name="_SourceUrl">
    <vt:lpwstr/>
  </property>
  <property fmtid="{D5CDD505-2E9C-101B-9397-08002B2CF9AE}" pid="4" name="_SharedFileIndex">
    <vt:lpwstr/>
  </property>
  <property fmtid="{D5CDD505-2E9C-101B-9397-08002B2CF9AE}" pid="5" name="ComplianceAssetId">
    <vt:lpwstr/>
  </property>
</Properties>
</file>