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3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Open Sans" panose="020B0606030504020204" pitchFamily="34" charset="0"/>
      <p:regular r:id="rId42"/>
      <p:bold r:id="rId43"/>
      <p:italic r:id="rId44"/>
      <p:boldItalic r:id="rId45"/>
    </p:embeddedFont>
    <p:embeddedFont>
      <p:font typeface="Roboto" panose="02000000000000000000" pitchFamily="2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72"/>
  </p:normalViewPr>
  <p:slideViewPr>
    <p:cSldViewPr snapToGrid="0">
      <p:cViewPr varScale="1">
        <p:scale>
          <a:sx n="132" d="100"/>
          <a:sy n="132" d="100"/>
        </p:scale>
        <p:origin x="18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2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7.fntdata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de0bc2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de0bc2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dde0bc238_3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dde0bc238_3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dde0bc238_3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dde0bc238_3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dde0bc238_3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dde0bc238_3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dde0bc238_3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dde0bc238_3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dde0bc238_3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dde0bc238_3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dde0bc238_3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dde0bc238_3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dde0bc238_3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dde0bc238_3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dde0bc238_3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dde0bc238_3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dde0bc238_3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dde0bc238_3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dde0bc238_3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dde0bc238_3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de0bc238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de0bc238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dde0bc238_3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dde0bc238_3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dde0bc238_3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dde0bc238_3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dde0bc238_3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dde0bc238_3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dde0bc238_3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dde0bc238_3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dde0bc238_3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dde0bc238_3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dde0bc238_3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dde0bc238_3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dde0bc238_3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dde0bc238_3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dde0bc238_3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dde0bc238_3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dde0bc238_3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dde0bc238_3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dde0bc238_3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dde0bc238_3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de0bc238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de0bc238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dde0bc238_3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dde0bc238_3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dde0bc238_3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dde0bc238_3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dde0bc238_3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dde0bc238_3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dde0bc238_3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dde0bc238_3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dde0bc238_3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dde0bc238_3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de0bc238_3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de0bc238_3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de0bc238_3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de0bc238_3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de0bc238_3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dde0bc238_3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dde0bc238_3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dde0bc238_3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dde0bc238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dde0bc238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dde0bc238_3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dde0bc238_3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21AAC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1" descr="Screen Shot 2017-06-24 at 5.25.46 PM.png"/>
          <p:cNvPicPr preferRelativeResize="0"/>
          <p:nvPr/>
        </p:nvPicPr>
        <p:blipFill rotWithShape="1">
          <a:blip r:embed="rId2">
            <a:alphaModFix/>
          </a:blip>
          <a:srcRect l="39" r="39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" name="Google Shape;61;p11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1"/>
          <p:cNvSpPr txBox="1"/>
          <p:nvPr/>
        </p:nvSpPr>
        <p:spPr>
          <a:xfrm>
            <a:off x="4407225" y="4761525"/>
            <a:ext cx="12876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Fragments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21AAC3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21AAC3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21AAC3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3" descr="Screen Shot 2017-06-24 at 5.25.46 PM.png"/>
          <p:cNvPicPr preferRelativeResize="0"/>
          <p:nvPr/>
        </p:nvPicPr>
        <p:blipFill rotWithShape="1">
          <a:blip r:embed="rId2">
            <a:alphaModFix/>
          </a:blip>
          <a:srcRect l="39" r="39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4" name="Google Shape;124;p23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4407225" y="4761525"/>
            <a:ext cx="12876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Fragments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creativecommons.org/licenses/by/4.0/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hyperlink" Target="https://creativecommons.org/licenses/by/4.0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footer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sz="3600" b="1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761525"/>
            <a:ext cx="12876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Fragments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3" descr="footer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sz="3600" b="1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4407225" y="4761525"/>
            <a:ext cx="12876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Fragments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FragmentManager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developer.android.com/reference/android/app/Activity.html#getFragmentManager()" TargetMode="External"/><Relationship Id="rId5" Type="http://schemas.openxmlformats.org/officeDocument/2006/relationships/hyperlink" Target="https://developer.android.com/tools/support-library/index.html" TargetMode="External"/><Relationship Id="rId4" Type="http://schemas.openxmlformats.org/officeDocument/2006/relationships/hyperlink" Target="https://developer.android.com/reference/android/support/v4/app/FragmentActivity.html#getSupportFragmentManager()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FragmentManager.html#beginTransaction()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developer.android.com/reference/android/app/FragmentTransaction.html#commit()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reference/android/app/FragmentTransaction.html#addToBackStack(java.lang.String)" TargetMode="External"/><Relationship Id="rId3" Type="http://schemas.openxmlformats.org/officeDocument/2006/relationships/hyperlink" Target="https://developer.android.com/reference/android/app/FragmentTransaction.html#add(int,%20android.app.Fragment)" TargetMode="External"/><Relationship Id="rId7" Type="http://schemas.openxmlformats.org/officeDocument/2006/relationships/hyperlink" Target="https://developer.android.com/reference/android/app/FragmentTransaction.html#show(android.app.Fragment)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developer.android.com/reference/android/app/FragmentTransaction.html#hide(android.app.Fragment)" TargetMode="External"/><Relationship Id="rId5" Type="http://schemas.openxmlformats.org/officeDocument/2006/relationships/hyperlink" Target="https://developer.android.com/reference/android/app/FragmentTransaction.html#replace(int,%20android.app.Fragment)" TargetMode="External"/><Relationship Id="rId4" Type="http://schemas.openxmlformats.org/officeDocument/2006/relationships/hyperlink" Target="https://developer.android.com/reference/android/app/FragmentTransaction.html#remove(android.app.Fragment)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view/ViewGroup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-developer-training.github.io/android-developer-advanced-course-concepts/unit-1-expand-the-user-experience/lesson-1-fragments/1-1-c-fragments/1-1-c-fragments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oogle-developer-training.github.io/android-developer-advanced-course-practicals/unit-1-expand-the-user-experience/lesson-1-fragments/1-1-p-creating-a-fragment-with-a-ui/1-1-p-creating-a-fragment-with-a-ui.html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Fragments</a:t>
            </a:r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 </a:t>
            </a: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Android Development</a:t>
            </a:r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 bước sử dụng một fragment</a:t>
            </a:r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body" idx="1"/>
          </p:nvPr>
        </p:nvSpPr>
        <p:spPr>
          <a:xfrm>
            <a:off x="311700" y="1187725"/>
            <a:ext cx="8754900" cy="336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Tạo một subclass của lớp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Tạo một layout cho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Thêm Fragment vào trong một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vi-VN" sz="2400">
                <a:solidFill>
                  <a:srgbClr val="000000"/>
                </a:solidFill>
              </a:rPr>
              <a:t>Fragment tĩnh</a:t>
            </a:r>
            <a:endParaRPr sz="2400">
              <a:solidFill>
                <a:srgbClr val="000000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Fragment động, sử dụng các fragment transactions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20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Tạo một Fragment</a:t>
            </a:r>
            <a:endParaRPr/>
          </a:p>
        </p:txBody>
      </p:sp>
      <p:sp>
        <p:nvSpPr>
          <p:cNvPr id="214" name="Google Shape;214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15" name="Google Shape;215;p3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Thêm mới một Fragment trong Android Studio</a:t>
            </a:r>
            <a:endParaRPr sz="2800"/>
          </a:p>
        </p:txBody>
      </p:sp>
      <p:sp>
        <p:nvSpPr>
          <p:cNvPr id="221" name="Google Shape;221;p36"/>
          <p:cNvSpPr txBox="1">
            <a:spLocks noGrp="1"/>
          </p:cNvSpPr>
          <p:nvPr>
            <p:ph type="body" idx="1"/>
          </p:nvPr>
        </p:nvSpPr>
        <p:spPr>
          <a:xfrm>
            <a:off x="311700" y="1187725"/>
            <a:ext cx="8754900" cy="336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Mở </a:t>
            </a:r>
            <a:r>
              <a:rPr lang="en" b="1">
                <a:solidFill>
                  <a:srgbClr val="000000"/>
                </a:solidFill>
              </a:rPr>
              <a:t>app &gt; java</a:t>
            </a:r>
            <a:r>
              <a:rPr lang="en">
                <a:solidFill>
                  <a:srgbClr val="000000"/>
                </a:solidFill>
              </a:rPr>
              <a:t> trong project và chọn package name</a:t>
            </a:r>
            <a:endParaRPr>
              <a:solidFill>
                <a:srgbClr val="000000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Chọn </a:t>
            </a:r>
            <a:r>
              <a:rPr lang="en" b="1">
                <a:solidFill>
                  <a:srgbClr val="000000"/>
                </a:solidFill>
              </a:rPr>
              <a:t>File &gt; New &gt; Fragment &gt; Fragment (Blank)</a:t>
            </a:r>
            <a:endParaRPr>
              <a:solidFill>
                <a:srgbClr val="000000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>
                <a:solidFill>
                  <a:srgbClr val="000000"/>
                </a:solidFill>
              </a:rPr>
              <a:t>T</a:t>
            </a:r>
            <a:r>
              <a:rPr lang="en">
                <a:solidFill>
                  <a:srgbClr val="000000"/>
                </a:solidFill>
              </a:rPr>
              <a:t>ích chọn vào ô </a:t>
            </a:r>
            <a:r>
              <a:rPr lang="en" b="1">
                <a:solidFill>
                  <a:srgbClr val="000000"/>
                </a:solidFill>
              </a:rPr>
              <a:t>Create layout XML</a:t>
            </a:r>
            <a:r>
              <a:rPr lang="en">
                <a:solidFill>
                  <a:srgbClr val="000000"/>
                </a:solidFill>
              </a:rPr>
              <a:t> để tạo layout tương ứng</a:t>
            </a:r>
            <a:endParaRPr>
              <a:solidFill>
                <a:srgbClr val="000000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Các lựa chọn khác:</a:t>
            </a:r>
            <a:endParaRPr>
              <a:solidFill>
                <a:srgbClr val="000000"/>
              </a:solidFill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b="1">
                <a:solidFill>
                  <a:srgbClr val="000000"/>
                </a:solidFill>
              </a:rPr>
              <a:t>Include fragment factory methods</a:t>
            </a:r>
            <a:r>
              <a:rPr lang="en">
                <a:solidFill>
                  <a:srgbClr val="000000"/>
                </a:solidFill>
              </a:rPr>
              <a:t> bao gồm phương thức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newInstance()</a:t>
            </a:r>
            <a:r>
              <a:rPr lang="en">
                <a:solidFill>
                  <a:srgbClr val="000000"/>
                </a:solidFill>
              </a:rPr>
              <a:t> để khởi tạo một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b="1">
                <a:solidFill>
                  <a:srgbClr val="000000"/>
                </a:solidFill>
              </a:rPr>
              <a:t>Include interface callbacks</a:t>
            </a:r>
            <a:r>
              <a:rPr lang="en">
                <a:solidFill>
                  <a:srgbClr val="000000"/>
                </a:solidFill>
              </a:rPr>
              <a:t> xác định giao diện có callbacks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2" name="Google Shape;222;p3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Tạo subclass kế thừa từ Fragment</a:t>
            </a:r>
            <a:endParaRPr/>
          </a:p>
        </p:txBody>
      </p:sp>
      <p:sp>
        <p:nvSpPr>
          <p:cNvPr id="228" name="Google Shape;228;p37"/>
          <p:cNvSpPr txBox="1">
            <a:spLocks noGrp="1"/>
          </p:cNvSpPr>
          <p:nvPr>
            <p:ph type="body" idx="1"/>
          </p:nvPr>
        </p:nvSpPr>
        <p:spPr>
          <a:xfrm>
            <a:off x="311700" y="1187725"/>
            <a:ext cx="8754900" cy="336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SimpleFragment extends Fragment {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SimpleFragment() {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// Required empty public constructor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29" name="Google Shape;229;p3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Mở rộng từ Fragment class</a:t>
            </a:r>
            <a:endParaRPr/>
          </a:p>
        </p:txBody>
      </p:sp>
      <p:sp>
        <p:nvSpPr>
          <p:cNvPr id="235" name="Google Shape;235;p38"/>
          <p:cNvSpPr txBox="1">
            <a:spLocks noGrp="1"/>
          </p:cNvSpPr>
          <p:nvPr>
            <p:ph type="body" idx="1"/>
          </p:nvPr>
        </p:nvSpPr>
        <p:spPr>
          <a:xfrm>
            <a:off x="914384" y="1164656"/>
            <a:ext cx="7998610" cy="3263039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000">
                <a:solidFill>
                  <a:srgbClr val="000000"/>
                </a:solidFill>
              </a:rPr>
              <a:t>Kế thừa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>
                <a:solidFill>
                  <a:srgbClr val="000000"/>
                </a:solidFill>
              </a:rPr>
              <a:t> class</a:t>
            </a:r>
            <a:endParaRPr sz="2000">
              <a:solidFill>
                <a:srgbClr val="000000"/>
              </a:solidFill>
            </a:endParaRPr>
          </a:p>
          <a:p>
            <a:pPr marL="914400" lvl="1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SimpleFragment extends Fragment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000">
                <a:solidFill>
                  <a:srgbClr val="000000"/>
                </a:solidFill>
              </a:rPr>
              <a:t>K</a:t>
            </a:r>
            <a:r>
              <a:rPr lang="en" sz="2000">
                <a:solidFill>
                  <a:srgbClr val="000000"/>
                </a:solidFill>
              </a:rPr>
              <a:t>ế thừa các lớp Fragment cụ thể:</a:t>
            </a:r>
            <a:endParaRPr sz="2000">
              <a:solidFill>
                <a:srgbClr val="000000"/>
              </a:solidFill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DialogFragment</a:t>
            </a:r>
            <a:r>
              <a:rPr lang="en" sz="1800">
                <a:solidFill>
                  <a:srgbClr val="000000"/>
                </a:solidFill>
              </a:rPr>
              <a:t>: Floating dialog (ví dụ: date and time pickers)</a:t>
            </a:r>
            <a:endParaRPr sz="1800">
              <a:solidFill>
                <a:srgbClr val="000000"/>
              </a:solidFill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ListFragment</a:t>
            </a:r>
            <a:r>
              <a:rPr lang="en" sz="1800">
                <a:solidFill>
                  <a:srgbClr val="000000"/>
                </a:solidFill>
              </a:rPr>
              <a:t>: danh sách các item do adapter quản lý </a:t>
            </a:r>
            <a:endParaRPr sz="1800">
              <a:solidFill>
                <a:srgbClr val="000000"/>
              </a:solidFill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PreferenceFragment</a:t>
            </a:r>
            <a:r>
              <a:rPr lang="en" sz="1800">
                <a:solidFill>
                  <a:srgbClr val="000000"/>
                </a:solidFill>
              </a:rPr>
              <a:t>: Hệ thống phân cấp đối tượng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Preference</a:t>
            </a:r>
            <a:r>
              <a:rPr lang="en" sz="1800">
                <a:solidFill>
                  <a:srgbClr val="000000"/>
                </a:solidFill>
              </a:rPr>
              <a:t> (ví dụ như giao diện Settings)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5196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Tạo một layout cho một Fragment</a:t>
            </a:r>
            <a:endParaRPr sz="3600"/>
          </a:p>
        </p:txBody>
      </p:sp>
      <p:sp>
        <p:nvSpPr>
          <p:cNvPr id="242" name="Google Shape;242;p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43" name="Google Shape;243;p3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Tạo một layout cho một Fragment</a:t>
            </a:r>
            <a:endParaRPr/>
          </a:p>
        </p:txBody>
      </p:sp>
      <p:sp>
        <p:nvSpPr>
          <p:cNvPr id="249" name="Google Shape;249;p40"/>
          <p:cNvSpPr txBox="1">
            <a:spLocks noGrp="1"/>
          </p:cNvSpPr>
          <p:nvPr>
            <p:ph type="body" idx="1"/>
          </p:nvPr>
        </p:nvSpPr>
        <p:spPr>
          <a:xfrm>
            <a:off x="311700" y="1187725"/>
            <a:ext cx="8754900" cy="336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000" b="1">
                <a:solidFill>
                  <a:srgbClr val="000000"/>
                </a:solidFill>
              </a:rPr>
              <a:t>Create layout XML</a:t>
            </a:r>
            <a:r>
              <a:rPr lang="en" sz="2000">
                <a:solidFill>
                  <a:srgbClr val="000000"/>
                </a:solidFill>
              </a:rPr>
              <a:t> sẽ tạo một XML layout</a:t>
            </a:r>
            <a:endParaRPr sz="2000">
              <a:solidFill>
                <a:srgbClr val="000000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>
                <a:solidFill>
                  <a:srgbClr val="000000"/>
                </a:solidFill>
              </a:rPr>
              <a:t> gọi lại phương thức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onCreateView()</a:t>
            </a:r>
            <a:r>
              <a:rPr lang="en" sz="2000">
                <a:solidFill>
                  <a:srgbClr val="000000"/>
                </a:solidFill>
              </a:rPr>
              <a:t> để tạo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000">
                <a:solidFill>
                  <a:srgbClr val="000000"/>
                </a:solidFill>
              </a:rPr>
              <a:t> </a:t>
            </a:r>
            <a:endParaRPr sz="2000">
              <a:solidFill>
                <a:srgbClr val="000000"/>
              </a:solidFill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-US">
                <a:solidFill>
                  <a:srgbClr val="000000"/>
                </a:solidFill>
              </a:rPr>
              <a:t>T</a:t>
            </a:r>
            <a:r>
              <a:rPr lang="en">
                <a:solidFill>
                  <a:srgbClr val="000000"/>
                </a:solidFill>
              </a:rPr>
              <a:t>hực hiện ghi đè phương thức này để tạo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rgbClr val="000000"/>
                </a:solidFill>
              </a:rPr>
              <a:t> layout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>
                <a:solidFill>
                  <a:srgbClr val="000000"/>
                </a:solidFill>
              </a:rPr>
              <a:t>Return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000000"/>
                </a:solidFill>
              </a:rPr>
              <a:t>: trả về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rgbClr val="000000"/>
                </a:solidFill>
              </a:rPr>
              <a:t> layout</a:t>
            </a: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0" name="Google Shape;250;p4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Inflate một layout cho Fragment (1)</a:t>
            </a:r>
            <a:endParaRPr/>
          </a:p>
        </p:txBody>
      </p:sp>
      <p:sp>
        <p:nvSpPr>
          <p:cNvPr id="256" name="Google Shape;256;p41"/>
          <p:cNvSpPr txBox="1">
            <a:spLocks noGrp="1"/>
          </p:cNvSpPr>
          <p:nvPr>
            <p:ph type="body" idx="1"/>
          </p:nvPr>
        </p:nvSpPr>
        <p:spPr>
          <a:xfrm>
            <a:off x="311700" y="1187725"/>
            <a:ext cx="8754900" cy="336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View onCreateView(LayoutInflater inflater,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ViewGroup container, Bundle savedInstanceState)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// Inflate the fragment layout and return it as root view.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return inflater.inflate(R.layout.fragment_simple,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 container, false);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7" name="Google Shape;257;p4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>
            <a:spLocks noGrp="1"/>
          </p:cNvSpPr>
          <p:nvPr>
            <p:ph type="body" idx="1"/>
          </p:nvPr>
        </p:nvSpPr>
        <p:spPr>
          <a:xfrm>
            <a:off x="311700" y="1187725"/>
            <a:ext cx="8754900" cy="336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Fragment layout được chèn vào container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en">
                <a:solidFill>
                  <a:schemeClr val="dk1"/>
                </a:solidFill>
              </a:rPr>
              <a:t> trong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layout</a:t>
            </a:r>
            <a:endParaRPr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ử dụng LayoutInflater</a:t>
            </a:r>
            <a:r>
              <a:rPr lang="en">
                <a:solidFill>
                  <a:schemeClr val="dk1"/>
                </a:solidFill>
              </a:rPr>
              <a:t> để load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</a:rPr>
              <a:t> vào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iến Bundle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savedInstanceState</a:t>
            </a:r>
            <a:r>
              <a:rPr lang="en">
                <a:solidFill>
                  <a:schemeClr val="dk1"/>
                </a:solidFill>
              </a:rPr>
              <a:t> để lưu lại phiên bản Fragment trước đó.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4" name="Google Shape;264;p4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" name="Google Shape;255;p41">
            <a:extLst>
              <a:ext uri="{FF2B5EF4-FFF2-40B4-BE49-F238E27FC236}">
                <a16:creationId xmlns:a16="http://schemas.microsoft.com/office/drawing/2014/main" id="{3EA52680-C649-ADCB-C6EB-F0BE3C4680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Inflate một layout cho Fragment (2)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>
            <a:spLocks noGrp="1"/>
          </p:cNvSpPr>
          <p:nvPr>
            <p:ph type="body" idx="1"/>
          </p:nvPr>
        </p:nvSpPr>
        <p:spPr>
          <a:xfrm>
            <a:off x="311700" y="1187725"/>
            <a:ext cx="8754900" cy="336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ym typeface="Consolas"/>
              </a:rPr>
              <a:t>return inflater.inflate(R.layout.fragment_simple, container, false);</a:t>
            </a:r>
            <a:endParaRPr sz="2000">
              <a:sym typeface="Consolas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000"/>
              <a:t>Resource ID của layout (</a:t>
            </a:r>
            <a:r>
              <a:rPr lang="en" sz="2000">
                <a:sym typeface="Consolas"/>
              </a:rPr>
              <a:t>R.layout.fragment_simple</a:t>
            </a:r>
            <a:r>
              <a:rPr lang="en" sz="2000"/>
              <a:t>)</a:t>
            </a:r>
            <a:endParaRPr sz="2000"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000">
                <a:sym typeface="Consolas"/>
              </a:rPr>
              <a:t>ViewGroup</a:t>
            </a:r>
            <a:r>
              <a:rPr lang="en" sz="2000"/>
              <a:t> là </a:t>
            </a:r>
            <a:r>
              <a:rPr lang="en" sz="2000">
                <a:sym typeface="Consolas"/>
              </a:rPr>
              <a:t>container</a:t>
            </a:r>
            <a:endParaRPr sz="2000"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000">
                <a:sym typeface="Consolas"/>
              </a:rPr>
              <a:t>Boolean</a:t>
            </a:r>
            <a:r>
              <a:rPr lang="en" sz="2000"/>
              <a:t>: Xem layout có nên đính kèm vào layout parent không</a:t>
            </a:r>
            <a:endParaRPr sz="2000">
              <a:sym typeface="Consolas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-US" sz="1800"/>
              <a:t>T</a:t>
            </a:r>
            <a:r>
              <a:rPr lang="en" sz="1800"/>
              <a:t>ham số này nên chọn là f</a:t>
            </a:r>
            <a:r>
              <a:rPr lang="en" sz="1800">
                <a:sym typeface="Consolas"/>
              </a:rPr>
              <a:t>alse</a:t>
            </a:r>
            <a:r>
              <a:rPr lang="en" sz="1800"/>
              <a:t> </a:t>
            </a:r>
            <a:endParaRPr sz="1800"/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 sz="1800"/>
              <a:t>Vì nếu thêm Fragment vào đoạn mã đừng chuyển thành true (sẽ tạo vewgroup dư thừa.</a:t>
            </a:r>
            <a:endParaRPr sz="1800"/>
          </a:p>
        </p:txBody>
      </p:sp>
      <p:sp>
        <p:nvSpPr>
          <p:cNvPr id="271" name="Google Shape;271;p4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5" name="Google Shape;255;p41">
            <a:extLst>
              <a:ext uri="{FF2B5EF4-FFF2-40B4-BE49-F238E27FC236}">
                <a16:creationId xmlns:a16="http://schemas.microsoft.com/office/drawing/2014/main" id="{8C310572-E844-7990-D4F1-DBBC9FEC61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Inflate một layout cho Fragment (3)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Fragments</a:t>
            </a: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vi-VN"/>
              <a:t>Thành phần giao diện người dùng và vòng đời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20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Thêm một Fragment vào một Activity</a:t>
            </a:r>
            <a:endParaRPr/>
          </a:p>
        </p:txBody>
      </p:sp>
      <p:sp>
        <p:nvSpPr>
          <p:cNvPr id="277" name="Google Shape;277;p4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78" name="Google Shape;278;p4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Thêm một Fragment vào một Activity</a:t>
            </a:r>
            <a:endParaRPr/>
          </a:p>
        </p:txBody>
      </p:sp>
      <p:sp>
        <p:nvSpPr>
          <p:cNvPr id="284" name="Google Shape;284;p45"/>
          <p:cNvSpPr txBox="1">
            <a:spLocks noGrp="1"/>
          </p:cNvSpPr>
          <p:nvPr>
            <p:ph type="body" idx="1"/>
          </p:nvPr>
        </p:nvSpPr>
        <p:spPr>
          <a:xfrm>
            <a:off x="311700" y="1187725"/>
            <a:ext cx="8754900" cy="336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Thêm fragment tĩnh </a:t>
            </a:r>
            <a:r>
              <a:rPr lang="en" i="1">
                <a:solidFill>
                  <a:srgbClr val="000000"/>
                </a:solidFill>
              </a:rPr>
              <a:t>vào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rgbClr val="000000"/>
                </a:solidFill>
              </a:rPr>
              <a:t> layout, hiển thị trong suốt vòng đời của Activity</a:t>
            </a:r>
            <a:endParaRPr>
              <a:solidFill>
                <a:srgbClr val="000000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Thêm hoặc xóa một fragment động khi cần thiết trong khi Activity đang chạy sử dụng các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rgbClr val="000000"/>
                </a:solidFill>
              </a:rPr>
              <a:t> transactions</a:t>
            </a: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5" name="Google Shape;285;p4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>
            <a:spLocks noGrp="1"/>
          </p:cNvSpPr>
          <p:nvPr>
            <p:ph type="body" idx="1"/>
          </p:nvPr>
        </p:nvSpPr>
        <p:spPr>
          <a:xfrm>
            <a:off x="311700" y="1187725"/>
            <a:ext cx="8754900" cy="336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rabicPeriod"/>
            </a:pPr>
            <a:r>
              <a:rPr lang="en">
                <a:solidFill>
                  <a:srgbClr val="000000"/>
                </a:solidFill>
              </a:rPr>
              <a:t>Khai báo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rgbClr val="000000"/>
                </a:solidFill>
              </a:rPr>
              <a:t> bên trong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rgbClr val="000000"/>
                </a:solidFill>
              </a:rPr>
              <a:t> layout (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activity_main.xml</a:t>
            </a:r>
            <a:r>
              <a:rPr lang="en">
                <a:solidFill>
                  <a:srgbClr val="000000"/>
                </a:solidFill>
              </a:rPr>
              <a:t>) sử dụng thẻ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&lt;fragment&gt;</a:t>
            </a:r>
            <a:endParaRPr>
              <a:solidFill>
                <a:srgbClr val="000000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rabicPeriod"/>
            </a:pPr>
            <a:r>
              <a:rPr lang="en">
                <a:solidFill>
                  <a:srgbClr val="000000"/>
                </a:solidFill>
              </a:rPr>
              <a:t>Thiết lập các thuộc tính cho fragment</a:t>
            </a: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2" name="Google Shape;292;p4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4" name="Google Shape;283;p45">
            <a:extLst>
              <a:ext uri="{FF2B5EF4-FFF2-40B4-BE49-F238E27FC236}">
                <a16:creationId xmlns:a16="http://schemas.microsoft.com/office/drawing/2014/main" id="{BEAE1449-DC7F-BB2B-03DC-D49EF7FEA414}"/>
              </a:ext>
            </a:extLst>
          </p:cNvPr>
          <p:cNvSpPr txBox="1">
            <a:spLocks/>
          </p:cNvSpPr>
          <p:nvPr/>
        </p:nvSpPr>
        <p:spPr>
          <a:xfrm>
            <a:off x="464100" y="32322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Font typeface="Roboto"/>
              <a:buNone/>
              <a:defRPr sz="3600" b="1" i="0" u="none" strike="noStrike" cap="non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Thêm một Fragment vào một Activity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</a:t>
            </a:r>
            <a:r>
              <a:rPr lang="en"/>
              <a:t>í dụ về fragment tĩnh</a:t>
            </a:r>
            <a:endParaRPr/>
          </a:p>
        </p:txBody>
      </p:sp>
      <p:sp>
        <p:nvSpPr>
          <p:cNvPr id="298" name="Google Shape;298;p47"/>
          <p:cNvSpPr txBox="1">
            <a:spLocks noGrp="1"/>
          </p:cNvSpPr>
          <p:nvPr>
            <p:ph type="body" idx="1"/>
          </p:nvPr>
        </p:nvSpPr>
        <p:spPr>
          <a:xfrm>
            <a:off x="311700" y="1187725"/>
            <a:ext cx="8754900" cy="336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Thêm một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SimpleFragment</a:t>
            </a:r>
            <a:r>
              <a:rPr lang="en">
                <a:solidFill>
                  <a:srgbClr val="000000"/>
                </a:solidFill>
              </a:rPr>
              <a:t> vào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rgbClr val="000000"/>
                </a:solidFill>
              </a:rPr>
              <a:t> layout:</a:t>
            </a: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&lt;fragment android:name="com.example.appname.SimpleFragment"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android:id="@+id/simple_fragment"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android:layout_weight="2"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android:layout_width="0dp"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android:layout_height="match_parent" /&gt;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Google Shape;299;p4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Thêm một Fragment động</a:t>
            </a:r>
            <a:endParaRPr/>
          </a:p>
        </p:txBody>
      </p:sp>
      <p:sp>
        <p:nvSpPr>
          <p:cNvPr id="305" name="Google Shape;305;p48"/>
          <p:cNvSpPr txBox="1">
            <a:spLocks noGrp="1"/>
          </p:cNvSpPr>
          <p:nvPr>
            <p:ph type="body" idx="1"/>
          </p:nvPr>
        </p:nvSpPr>
        <p:spPr>
          <a:xfrm>
            <a:off x="311700" y="1187725"/>
            <a:ext cx="8754900" cy="336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Tạo fragment layout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Khởi tạo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trong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Khởi tạo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FragmentManager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S</a:t>
            </a:r>
            <a:r>
              <a:rPr lang="en" sz="2400">
                <a:solidFill>
                  <a:schemeClr val="dk1"/>
                </a:solidFill>
              </a:rPr>
              <a:t>ử dụng phương thức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getSupportFragmentManager()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-US" sz="2400">
                <a:solidFill>
                  <a:schemeClr val="dk1"/>
                </a:solidFill>
              </a:rPr>
              <a:t>để tạo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>
                <a:solidFill>
                  <a:schemeClr val="dk1"/>
                </a:solidFill>
              </a:rPr>
              <a:t>Sử dụng </a:t>
            </a: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-US">
                <a:solidFill>
                  <a:schemeClr val="dk1"/>
                </a:solidFill>
              </a:rPr>
              <a:t> transactions</a:t>
            </a:r>
            <a:endParaRPr lang="en-US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" name="Google Shape;306;p4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/>
                </a:solidFill>
              </a:rPr>
              <a:t>Tạo fragment layout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12" name="Google Shape;312;p49"/>
          <p:cNvSpPr txBox="1">
            <a:spLocks noGrp="1"/>
          </p:cNvSpPr>
          <p:nvPr>
            <p:ph type="body" idx="1"/>
          </p:nvPr>
        </p:nvSpPr>
        <p:spPr>
          <a:xfrm>
            <a:off x="311700" y="1187725"/>
            <a:ext cx="8754900" cy="336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Sử dụng view FragmentLayout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&lt;FrameLayout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android:id="@+id/fragment_container"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android:name="SimpleFragment"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tools:layout="@layout/fragment_simple"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... /&gt;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Google Shape;313;p4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Khởi tạo Fragment</a:t>
            </a:r>
            <a:endParaRPr/>
          </a:p>
        </p:txBody>
      </p:sp>
      <p:sp>
        <p:nvSpPr>
          <p:cNvPr id="319" name="Google Shape;319;p50"/>
          <p:cNvSpPr txBox="1">
            <a:spLocks noGrp="1"/>
          </p:cNvSpPr>
          <p:nvPr>
            <p:ph type="body" idx="1"/>
          </p:nvPr>
        </p:nvSpPr>
        <p:spPr>
          <a:xfrm>
            <a:off x="311700" y="1187725"/>
            <a:ext cx="8754900" cy="336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Tạo phương thức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newInstance()</a:t>
            </a:r>
            <a:r>
              <a:rPr lang="en">
                <a:solidFill>
                  <a:schemeClr val="dk1"/>
                </a:solidFill>
              </a:rPr>
              <a:t> trong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SimpleFragment newInstance() 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return new SimpleFragment();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Trong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,  khởi tạo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bằng cách gọi phương thức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newInstance()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SimpleFragment fragment = SimpleFragment.newInstance();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20" name="Google Shape;320;p5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Khởi tạo FragmentManager</a:t>
            </a:r>
            <a:endParaRPr/>
          </a:p>
        </p:txBody>
      </p:sp>
      <p:sp>
        <p:nvSpPr>
          <p:cNvPr id="326" name="Google Shape;326;p51"/>
          <p:cNvSpPr txBox="1">
            <a:spLocks noGrp="1"/>
          </p:cNvSpPr>
          <p:nvPr>
            <p:ph type="body" idx="1"/>
          </p:nvPr>
        </p:nvSpPr>
        <p:spPr>
          <a:xfrm>
            <a:off x="132900" y="1187725"/>
            <a:ext cx="8933700" cy="336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Trong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, lấy về đối tượng </a:t>
            </a:r>
            <a:r>
              <a:rPr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FragmentManager</a:t>
            </a:r>
            <a:r>
              <a:rPr lang="en">
                <a:solidFill>
                  <a:schemeClr val="dk1"/>
                </a:solidFill>
              </a:rPr>
              <a:t> bằng phương thức </a:t>
            </a:r>
            <a:r>
              <a:rPr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getSupportFragmentManager()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FragmentManager fragmentManager = getSupportFragmentManager();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S</a:t>
            </a:r>
            <a:r>
              <a:rPr lang="en" sz="1800">
                <a:solidFill>
                  <a:schemeClr val="dk1"/>
                </a:solidFill>
              </a:rPr>
              <a:t>ử dụng phiên bản </a:t>
            </a:r>
            <a:r>
              <a:rPr lang="en" sz="18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Support Library</a:t>
            </a:r>
            <a:r>
              <a:rPr lang="en" sz="1800">
                <a:solidFill>
                  <a:schemeClr val="dk1"/>
                </a:solidFill>
              </a:rPr>
              <a:t>—</a:t>
            </a:r>
            <a:r>
              <a:rPr lang="en" sz="18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getSupportFragmentManager()</a:t>
            </a:r>
            <a:r>
              <a:rPr lang="en" sz="1800">
                <a:solidFill>
                  <a:schemeClr val="dk1"/>
                </a:solidFill>
              </a:rPr>
              <a:t> thay vì phương thức </a:t>
            </a:r>
            <a:r>
              <a:rPr lang="en" sz="18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getFragmentManager()</a:t>
            </a:r>
            <a:r>
              <a:rPr lang="en" sz="1800">
                <a:solidFill>
                  <a:schemeClr val="dk1"/>
                </a:solidFill>
              </a:rPr>
              <a:t>—để tương thích với các phiên bản Android cũ hơn.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27" name="Google Shape;327;p5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</a:t>
            </a:r>
            <a:r>
              <a:rPr lang="en"/>
              <a:t>ử dụng Fragment transactions</a:t>
            </a:r>
            <a:endParaRPr/>
          </a:p>
        </p:txBody>
      </p:sp>
      <p:sp>
        <p:nvSpPr>
          <p:cNvPr id="333" name="Google Shape;333;p52"/>
          <p:cNvSpPr txBox="1">
            <a:spLocks noGrp="1"/>
          </p:cNvSpPr>
          <p:nvPr>
            <p:ph type="body" idx="1"/>
          </p:nvPr>
        </p:nvSpPr>
        <p:spPr>
          <a:xfrm>
            <a:off x="311700" y="1187725"/>
            <a:ext cx="8754900" cy="336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Các phương thức của Fragment</a:t>
            </a:r>
            <a:r>
              <a:rPr lang="en">
                <a:solidFill>
                  <a:schemeClr val="dk1"/>
                </a:solidFill>
              </a:rPr>
              <a:t> trong một </a:t>
            </a:r>
            <a:r>
              <a:rPr lang="en" i="1">
                <a:solidFill>
                  <a:schemeClr val="dk1"/>
                </a:solidFill>
              </a:rPr>
              <a:t>transaction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Start transaction với phương thức </a:t>
            </a:r>
            <a:r>
              <a:rPr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beginTransaction()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Thực hiện tất cả các thao tác trên fragment(add, remove, etc.)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Gọi phương thức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commit()</a:t>
            </a:r>
            <a:r>
              <a:rPr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để kết thúc transaction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34" name="Google Shape;334;p5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r>
              <a:rPr lang="en"/>
              <a:t>ác phương thức Fragment transaction</a:t>
            </a:r>
            <a:endParaRPr/>
          </a:p>
        </p:txBody>
      </p:sp>
      <p:sp>
        <p:nvSpPr>
          <p:cNvPr id="340" name="Google Shape;340;p53"/>
          <p:cNvSpPr txBox="1">
            <a:spLocks noGrp="1"/>
          </p:cNvSpPr>
          <p:nvPr>
            <p:ph type="body" idx="1"/>
          </p:nvPr>
        </p:nvSpPr>
        <p:spPr>
          <a:xfrm>
            <a:off x="311700" y="1187725"/>
            <a:ext cx="8754900" cy="336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sz="2000">
                <a:solidFill>
                  <a:schemeClr val="dk1"/>
                </a:solidFill>
              </a:rPr>
              <a:t>thêm một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Fragment: </a:t>
            </a:r>
            <a:r>
              <a:rPr lang="en" sz="20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add()</a:t>
            </a:r>
            <a:endParaRPr sz="20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</a:rPr>
              <a:t>X</a:t>
            </a:r>
            <a:r>
              <a:rPr lang="en" sz="2000">
                <a:solidFill>
                  <a:schemeClr val="dk1"/>
                </a:solidFill>
              </a:rPr>
              <a:t>óa một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Fragment: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remove()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000">
                <a:solidFill>
                  <a:schemeClr val="dk1"/>
                </a:solidFill>
              </a:rPr>
              <a:t>Thay thế một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>
                <a:solidFill>
                  <a:schemeClr val="dk1"/>
                </a:solidFill>
              </a:rPr>
              <a:t> bằng một fragment khác: </a:t>
            </a:r>
            <a:r>
              <a:rPr lang="en" sz="20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replace()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000">
                <a:solidFill>
                  <a:schemeClr val="dk1"/>
                </a:solidFill>
              </a:rPr>
              <a:t>Ẩn và hiện một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>
                <a:solidFill>
                  <a:schemeClr val="dk1"/>
                </a:solidFill>
              </a:rPr>
              <a:t> :</a:t>
            </a:r>
            <a:r>
              <a:rPr lang="en" sz="20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hide()</a:t>
            </a:r>
            <a:r>
              <a:rPr lang="en" sz="2000">
                <a:solidFill>
                  <a:schemeClr val="dk1"/>
                </a:solidFill>
              </a:rPr>
              <a:t> và </a:t>
            </a:r>
            <a:r>
              <a:rPr lang="en" sz="20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show()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 sz="2000">
                <a:solidFill>
                  <a:schemeClr val="dk1"/>
                </a:solidFill>
              </a:rPr>
              <a:t>Thêm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>
                <a:solidFill>
                  <a:schemeClr val="dk1"/>
                </a:solidFill>
              </a:rPr>
              <a:t> transaction vào stack: </a:t>
            </a:r>
            <a:r>
              <a:rPr lang="en" sz="20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addToBackStack(null)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41" name="Google Shape;341;p5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Nội dung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1"/>
          </p:nvPr>
        </p:nvSpPr>
        <p:spPr>
          <a:xfrm>
            <a:off x="333600" y="1538425"/>
            <a:ext cx="84768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rgbClr val="000000"/>
                </a:solidFill>
              </a:rPr>
              <a:t> class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Tạo một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</a:rPr>
              <a:t>Sử dụng một layout cho Fragment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</a:rPr>
              <a:t>Thêm Fragment vào Activity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 sz="1800"/>
          </a:p>
        </p:txBody>
      </p:sp>
      <p:sp>
        <p:nvSpPr>
          <p:cNvPr id="154" name="Google Shape;154;p2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 transaction example (1)</a:t>
            </a:r>
            <a:endParaRPr/>
          </a:p>
        </p:txBody>
      </p:sp>
      <p:sp>
        <p:nvSpPr>
          <p:cNvPr id="347" name="Google Shape;347;p54"/>
          <p:cNvSpPr txBox="1">
            <a:spLocks noGrp="1"/>
          </p:cNvSpPr>
          <p:nvPr>
            <p:ph type="body" idx="1"/>
          </p:nvPr>
        </p:nvSpPr>
        <p:spPr>
          <a:xfrm>
            <a:off x="311700" y="1187725"/>
            <a:ext cx="8754900" cy="336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FragmentTransaction fragmentTransaction =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fragmentManager.beginTransaction();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fragmentTransaction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.add(R.id.fragment_container, fragment)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.addToBackStack(null)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.commit();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8" name="Google Shape;348;p5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 transaction example (2)</a:t>
            </a:r>
            <a:endParaRPr/>
          </a:p>
        </p:txBody>
      </p:sp>
      <p:sp>
        <p:nvSpPr>
          <p:cNvPr id="354" name="Google Shape;354;p55"/>
          <p:cNvSpPr txBox="1">
            <a:spLocks noGrp="1"/>
          </p:cNvSpPr>
          <p:nvPr>
            <p:ph type="body" idx="1"/>
          </p:nvPr>
        </p:nvSpPr>
        <p:spPr>
          <a:xfrm>
            <a:off x="311700" y="1187725"/>
            <a:ext cx="8754900" cy="3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Trong đoạn mã ở slide trước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ham số của phương thức add()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>
                <a:solidFill>
                  <a:schemeClr val="dk1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ử dụng </a:t>
            </a:r>
            <a:r>
              <a:rPr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ViewGroup</a:t>
            </a:r>
            <a:r>
              <a:rPr lang="en">
                <a:solidFill>
                  <a:schemeClr val="dk1"/>
                </a:solidFill>
              </a:rPr>
              <a:t>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fragment_container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vi-VN">
                <a:solidFill>
                  <a:schemeClr val="dk1"/>
                </a:solidFill>
              </a:rPr>
              <a:t>Đoạn fragment cần thêm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addToBackStack(null)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Thêm một transaction vào back stack của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transactions</a:t>
            </a:r>
            <a:endParaRPr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Back stack quản lý bởi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Người dùng có thể bấm vào nút Back để trở về trạng thái trước đó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5" name="Google Shape;355;p5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 transaction example (3)</a:t>
            </a:r>
            <a:endParaRPr/>
          </a:p>
        </p:txBody>
      </p:sp>
      <p:sp>
        <p:nvSpPr>
          <p:cNvPr id="361" name="Google Shape;361;p56"/>
          <p:cNvSpPr txBox="1">
            <a:spLocks noGrp="1"/>
          </p:cNvSpPr>
          <p:nvPr>
            <p:ph type="body" idx="1"/>
          </p:nvPr>
        </p:nvSpPr>
        <p:spPr>
          <a:xfrm>
            <a:off x="311700" y="1187725"/>
            <a:ext cx="8754900" cy="3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xóa một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SimpleFragment fragment = (SimpleFragment) fragmentManager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.findFragmentById(R.id.fragment_container);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(fragment != null) 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FragmentTransaction fragmentTransaction =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fragmentManager.beginTransaction();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fragmentTransaction.remove(fragment).commit();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2" name="Google Shape;362;p5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368" name="Google Shape;368;p5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369" name="Google Shape;369;p57"/>
          <p:cNvSpPr txBox="1"/>
          <p:nvPr/>
        </p:nvSpPr>
        <p:spPr>
          <a:xfrm>
            <a:off x="311700" y="2063725"/>
            <a:ext cx="8520600" cy="1777800"/>
          </a:xfrm>
          <a:prstGeom prst="rect">
            <a:avLst/>
          </a:prstGeom>
          <a:noFill/>
          <a:ln w="38100" cap="flat" cmpd="sng">
            <a:solidFill>
              <a:srgbClr val="21AA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1.1 Fragments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</a:t>
            </a:r>
            <a:endParaRPr sz="24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1.1 Creating a Fragment with a UI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375" name="Google Shape;375;p5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376" name="Google Shape;376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377" name="Google Shape;377;p5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9613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 class</a:t>
            </a:r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61" name="Google Shape;161;p2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 class</a:t>
            </a:r>
            <a:endParaRPr/>
          </a:p>
        </p:txBody>
      </p:sp>
      <p:sp>
        <p:nvSpPr>
          <p:cNvPr id="167" name="Google Shape;167;p29"/>
          <p:cNvSpPr txBox="1">
            <a:spLocks noGrp="1"/>
          </p:cNvSpPr>
          <p:nvPr>
            <p:ph type="body" idx="1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Chứa một phần giao diện người dùng và hành vi của nó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Có vòng đời riêng như một activity – Fragment lifecycle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Có thể tái sử dụng – chia sẻ trên nhiều hoạt động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Mỗi một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được gắn với một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en">
                <a:solidFill>
                  <a:schemeClr val="dk1"/>
                </a:solidFill>
              </a:rPr>
              <a:t>code xác định layout và hành vi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Đại diện cho các thành phần UI cho các layout khác nhau</a:t>
            </a:r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Ví dụ: Pickers sử dụng DialogFragment</a:t>
            </a:r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body" idx="1"/>
          </p:nvPr>
        </p:nvSpPr>
        <p:spPr>
          <a:xfrm>
            <a:off x="311700" y="1310500"/>
            <a:ext cx="3793800" cy="318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Date and time pickers: Extend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DialogFragment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(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subclass)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75" name="Google Shape;175;p3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875" y="1244195"/>
            <a:ext cx="4219575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DialogFragment được thêm vào Activity</a:t>
            </a:r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700" y="1310500"/>
            <a:ext cx="4121400" cy="318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trước khi thêm date picker fragment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Date picker fragment xuất hiện ở phía trên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3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875" y="1025675"/>
            <a:ext cx="2003975" cy="3562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1263" y="1025675"/>
            <a:ext cx="2052575" cy="364905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1"/>
          <p:cNvSpPr/>
          <p:nvPr/>
        </p:nvSpPr>
        <p:spPr>
          <a:xfrm>
            <a:off x="5345168" y="1178065"/>
            <a:ext cx="371400" cy="371400"/>
          </a:xfrm>
          <a:prstGeom prst="ellipse">
            <a:avLst/>
          </a:prstGeom>
          <a:solidFill>
            <a:srgbClr val="990000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7" name="Google Shape;187;p31"/>
          <p:cNvSpPr/>
          <p:nvPr/>
        </p:nvSpPr>
        <p:spPr>
          <a:xfrm>
            <a:off x="7531843" y="1178065"/>
            <a:ext cx="371400" cy="371400"/>
          </a:xfrm>
          <a:prstGeom prst="ellipse">
            <a:avLst/>
          </a:prstGeom>
          <a:solidFill>
            <a:srgbClr val="990000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Thêm một Fragment vào một Activity</a:t>
            </a:r>
            <a:endParaRPr/>
          </a:p>
        </p:txBody>
      </p:sp>
      <p:sp>
        <p:nvSpPr>
          <p:cNvPr id="193" name="Google Shape;193;p32"/>
          <p:cNvSpPr txBox="1">
            <a:spLocks noGrp="1"/>
          </p:cNvSpPr>
          <p:nvPr>
            <p:ph type="body" idx="1"/>
          </p:nvPr>
        </p:nvSpPr>
        <p:spPr>
          <a:xfrm>
            <a:off x="194550" y="1390418"/>
            <a:ext cx="8754900" cy="291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000">
                <a:solidFill>
                  <a:srgbClr val="000000"/>
                </a:solidFill>
              </a:rPr>
              <a:t>T</a:t>
            </a:r>
            <a:r>
              <a:rPr lang="en" sz="2000">
                <a:solidFill>
                  <a:srgbClr val="000000"/>
                </a:solidFill>
              </a:rPr>
              <a:t>hêm fragment như thành phần tĩnh của UI vào trong layout Activity:</a:t>
            </a:r>
            <a:endParaRPr sz="2000"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T</a:t>
            </a:r>
            <a:r>
              <a:rPr lang="en" sz="2000">
                <a:solidFill>
                  <a:srgbClr val="000000"/>
                </a:solidFill>
              </a:rPr>
              <a:t>rên màn hình trong toàn bộ một vòng đời activity-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rgbClr val="000000"/>
                </a:solidFill>
              </a:rPr>
              <a:t>lifecycle </a:t>
            </a:r>
            <a:endParaRPr sz="200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000">
                <a:solidFill>
                  <a:srgbClr val="000000"/>
                </a:solidFill>
              </a:rPr>
              <a:t>Thêm fragment như thành phần động của UI:</a:t>
            </a:r>
            <a:endParaRPr sz="2000"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Thêm và xóa trong khi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rgbClr val="000000"/>
                </a:solidFill>
              </a:rPr>
              <a:t> đang chạy</a:t>
            </a: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20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Lợi ích khi sử dụng Fragment</a:t>
            </a:r>
            <a:endParaRPr/>
          </a:p>
        </p:txBody>
      </p:sp>
      <p:sp>
        <p:nvSpPr>
          <p:cNvPr id="200" name="Google Shape;200;p33"/>
          <p:cNvSpPr txBox="1">
            <a:spLocks noGrp="1"/>
          </p:cNvSpPr>
          <p:nvPr>
            <p:ph type="body" idx="1"/>
          </p:nvPr>
        </p:nvSpPr>
        <p:spPr>
          <a:xfrm>
            <a:off x="311700" y="1187725"/>
            <a:ext cx="8754900" cy="336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Tái sử dụng một fragment cho nhiều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Thêm hoặc xóa fragment động khi cần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Tích hợp giao diện người dùng nhỏ vào trong một Activity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Giữ lại thành phần dữ liệu sau khi thay đổi cấu hình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Đại diện cho các thành phần của layout cho các kích thước màn hình khác nhau</a:t>
            </a:r>
            <a:endParaRPr/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1294</Words>
  <Application>Microsoft Macintosh PowerPoint</Application>
  <PresentationFormat>On-screen Show (16:9)</PresentationFormat>
  <Paragraphs>205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Courier New</vt:lpstr>
      <vt:lpstr>Open Sans</vt:lpstr>
      <vt:lpstr>Arial</vt:lpstr>
      <vt:lpstr>Roboto</vt:lpstr>
      <vt:lpstr>Consolas</vt:lpstr>
      <vt:lpstr>GDT master</vt:lpstr>
      <vt:lpstr>GDT master</vt:lpstr>
      <vt:lpstr>Fragments</vt:lpstr>
      <vt:lpstr>1.1 Fragments</vt:lpstr>
      <vt:lpstr>Nội dung  </vt:lpstr>
      <vt:lpstr>Fragment class</vt:lpstr>
      <vt:lpstr>Fragment class</vt:lpstr>
      <vt:lpstr>Ví dụ: Pickers sử dụng DialogFragment</vt:lpstr>
      <vt:lpstr>DialogFragment được thêm vào Activity</vt:lpstr>
      <vt:lpstr>Thêm một Fragment vào một Activity</vt:lpstr>
      <vt:lpstr>Lợi ích khi sử dụng Fragment</vt:lpstr>
      <vt:lpstr>Các bước sử dụng một fragment</vt:lpstr>
      <vt:lpstr>Tạo một Fragment</vt:lpstr>
      <vt:lpstr>Thêm mới một Fragment trong Android Studio</vt:lpstr>
      <vt:lpstr>Tạo subclass kế thừa từ Fragment</vt:lpstr>
      <vt:lpstr>Mở rộng từ Fragment class</vt:lpstr>
      <vt:lpstr>Tạo một layout cho một Fragment</vt:lpstr>
      <vt:lpstr>Tạo một layout cho một Fragment</vt:lpstr>
      <vt:lpstr>Inflate một layout cho Fragment (1)</vt:lpstr>
      <vt:lpstr>Inflate một layout cho Fragment (2)</vt:lpstr>
      <vt:lpstr>Inflate một layout cho Fragment (3)</vt:lpstr>
      <vt:lpstr>Thêm một Fragment vào một Activity</vt:lpstr>
      <vt:lpstr>Thêm một Fragment vào một Activity</vt:lpstr>
      <vt:lpstr>PowerPoint Presentation</vt:lpstr>
      <vt:lpstr>Ví dụ về fragment tĩnh</vt:lpstr>
      <vt:lpstr>Thêm một Fragment động</vt:lpstr>
      <vt:lpstr>Tạo fragment layout</vt:lpstr>
      <vt:lpstr>Khởi tạo Fragment</vt:lpstr>
      <vt:lpstr>Khởi tạo FragmentManager</vt:lpstr>
      <vt:lpstr>Sử dụng Fragment transactions</vt:lpstr>
      <vt:lpstr>Các phương thức Fragment transaction</vt:lpstr>
      <vt:lpstr>Fragment transaction example (1)</vt:lpstr>
      <vt:lpstr>Fragment transaction example (2)</vt:lpstr>
      <vt:lpstr>Fragment transaction example (3)</vt:lpstr>
      <vt:lpstr>What's next?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Fragments</dc:title>
  <cp:lastModifiedBy>maithithuyha</cp:lastModifiedBy>
  <cp:revision>60</cp:revision>
  <dcterms:modified xsi:type="dcterms:W3CDTF">2023-08-22T15:24:59Z</dcterms:modified>
</cp:coreProperties>
</file>