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409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283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949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altLang="en-US" dirty="0"/>
              <a:t>Yield to oncoming traffic</a:t>
            </a:r>
          </a:p>
        </p:txBody>
      </p:sp>
    </p:spTree>
    <p:extLst>
      <p:ext uri="{BB962C8B-B14F-4D97-AF65-F5344CB8AC3E}">
        <p14:creationId xmlns:p14="http://schemas.microsoft.com/office/powerpoint/2010/main" val="83026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altLang="en-US"/>
              <a:t>Yield to oncoming traffic</a:t>
            </a:r>
          </a:p>
        </p:txBody>
      </p:sp>
    </p:spTree>
    <p:extLst>
      <p:ext uri="{BB962C8B-B14F-4D97-AF65-F5344CB8AC3E}">
        <p14:creationId xmlns:p14="http://schemas.microsoft.com/office/powerpoint/2010/main" val="23828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altLang="en-US"/>
              <a:t>Yield to oncoming traffic</a:t>
            </a:r>
          </a:p>
        </p:txBody>
      </p:sp>
    </p:spTree>
    <p:extLst>
      <p:ext uri="{BB962C8B-B14F-4D97-AF65-F5344CB8AC3E}">
        <p14:creationId xmlns:p14="http://schemas.microsoft.com/office/powerpoint/2010/main" val="56322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altLang="en-US"/>
              <a:t>Yield to oncoming traffic</a:t>
            </a:r>
          </a:p>
        </p:txBody>
      </p:sp>
    </p:spTree>
    <p:extLst>
      <p:ext uri="{BB962C8B-B14F-4D97-AF65-F5344CB8AC3E}">
        <p14:creationId xmlns:p14="http://schemas.microsoft.com/office/powerpoint/2010/main" val="427132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altLang="en-US"/>
              <a:t>Yield to oncoming traffic</a:t>
            </a:r>
          </a:p>
        </p:txBody>
      </p:sp>
    </p:spTree>
    <p:extLst>
      <p:ext uri="{BB962C8B-B14F-4D97-AF65-F5344CB8AC3E}">
        <p14:creationId xmlns:p14="http://schemas.microsoft.com/office/powerpoint/2010/main" val="3058262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altLang="en-US"/>
              <a:t>Yield to oncoming traffic</a:t>
            </a:r>
          </a:p>
        </p:txBody>
      </p:sp>
    </p:spTree>
    <p:extLst>
      <p:ext uri="{BB962C8B-B14F-4D97-AF65-F5344CB8AC3E}">
        <p14:creationId xmlns:p14="http://schemas.microsoft.com/office/powerpoint/2010/main" val="207276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SAFE DRIVING</a:t>
            </a:r>
          </a:p>
        </p:txBody>
      </p:sp>
      <p:pic>
        <p:nvPicPr>
          <p:cNvPr id="4" name="Picture 3" descr="safe_driv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" y="956310"/>
            <a:ext cx="9160510" cy="59061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24680" y="1296035"/>
            <a:ext cx="2704465" cy="4707890"/>
          </a:xfrm>
          <a:prstGeom prst="rect">
            <a:avLst/>
          </a:prstGeom>
          <a:noFill/>
          <a:ln>
            <a:noFill/>
          </a:ln>
          <a:effectLst>
            <a:glow rad="127000">
              <a:schemeClr val="tx1"/>
            </a:glow>
            <a:outerShdw blurRad="279400" dist="101600" dir="2700000" algn="tl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76200" prstMaterial="dkEdge"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en-US" altLang="en-GB" sz="6000" b="1">
                <a:solidFill>
                  <a:srgbClr val="FFD800"/>
                </a:solidFill>
              </a:rPr>
              <a:t>WHY</a:t>
            </a:r>
          </a:p>
          <a:p>
            <a:r>
              <a:rPr lang="en-US" altLang="en-GB" sz="6000" b="1">
                <a:solidFill>
                  <a:srgbClr val="FFD800"/>
                </a:solidFill>
              </a:rPr>
              <a:t/>
            </a:r>
            <a:br>
              <a:rPr lang="en-US" altLang="en-GB" sz="6000" b="1">
                <a:solidFill>
                  <a:srgbClr val="FFD800"/>
                </a:solidFill>
              </a:rPr>
            </a:br>
            <a:r>
              <a:rPr lang="en-US" altLang="en-GB" sz="6000" b="1">
                <a:solidFill>
                  <a:srgbClr val="FFD800"/>
                </a:solidFill>
              </a:rPr>
              <a:t>       </a:t>
            </a:r>
            <a:r>
              <a:rPr lang="en-US" altLang="en-GB" sz="4000" b="1">
                <a:solidFill>
                  <a:srgbClr val="FFD800"/>
                </a:solidFill>
              </a:rPr>
              <a:t>and</a:t>
            </a:r>
          </a:p>
          <a:p>
            <a:endParaRPr lang="en-US" altLang="en-GB" sz="6000" b="1">
              <a:solidFill>
                <a:srgbClr val="FFD800"/>
              </a:solidFill>
            </a:endParaRPr>
          </a:p>
          <a:p>
            <a:r>
              <a:rPr lang="en-US" altLang="en-GB" sz="6000" b="1">
                <a:solidFill>
                  <a:srgbClr val="FFD800"/>
                </a:solidFill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Deal with weather and road conditions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93370" y="1353820"/>
            <a:ext cx="85566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>
                <a:sym typeface="+mn-ea"/>
              </a:rPr>
              <a:t>If You’re Driving in Rainy Weather:</a:t>
            </a:r>
            <a:endParaRPr lang="en-US" altLang="en-GB" sz="2800" b="1"/>
          </a:p>
          <a:p>
            <a:pPr lvl="3" indent="-457200">
              <a:buFont typeface="Wingdings" panose="05000000000000000000" charset="0"/>
              <a:buChar char=""/>
            </a:pPr>
            <a:r>
              <a:rPr lang="en-US" altLang="en-GB" sz="2800">
                <a:sym typeface="+mn-ea"/>
              </a:rPr>
              <a:t>Slow down by at least 5 or 10 kilomets an hour</a:t>
            </a:r>
            <a:endParaRPr lang="en-US" altLang="en-GB" sz="2800"/>
          </a:p>
          <a:p>
            <a:pPr lvl="3" indent="-457200">
              <a:buFont typeface="Wingdings" panose="05000000000000000000" charset="0"/>
              <a:buChar char=""/>
            </a:pPr>
            <a:r>
              <a:rPr lang="en-US" altLang="en-GB" sz="2800">
                <a:sym typeface="+mn-ea"/>
              </a:rPr>
              <a:t>Avoid driving through flooded areas</a:t>
            </a:r>
            <a:endParaRPr lang="en-US" altLang="en-GB" sz="2800"/>
          </a:p>
          <a:p>
            <a:pPr lvl="3" indent="-457200">
              <a:buFont typeface="Wingdings" panose="05000000000000000000" charset="0"/>
              <a:buChar char=""/>
            </a:pPr>
            <a:r>
              <a:rPr lang="en-US" altLang="en-GB" sz="2800">
                <a:sym typeface="+mn-ea"/>
              </a:rPr>
              <a:t>Keep clean vision.</a:t>
            </a:r>
          </a:p>
          <a:p>
            <a:pPr lvl="3" indent="-457200">
              <a:buFont typeface="Wingdings" panose="05000000000000000000" charset="0"/>
              <a:buChar char=""/>
            </a:pP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If You’re Having Car Trouble: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altLang="en-GB" sz="2800"/>
              <a:t>Make sure your car is out of the way of traffic: Pull off the road and put on your hazard lights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altLang="en-GB" sz="2800"/>
              <a:t>Don’t wander off: It’s easy to lose direction in a storm. Stay with your car until help arrives.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Driver factor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93370" y="1353820"/>
            <a:ext cx="85566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/>
              <a:t>Driving </a:t>
            </a:r>
            <a:r>
              <a:rPr lang="en-US" altLang="en-GB" sz="2800" b="1" dirty="0" err="1"/>
              <a:t>licence</a:t>
            </a:r>
            <a:r>
              <a:rPr lang="en-US" altLang="en-GB" sz="2800" b="1" dirty="0"/>
              <a:t>: </a:t>
            </a:r>
            <a:r>
              <a:rPr lang="en-US" altLang="en-GB" sz="2800" dirty="0"/>
              <a:t>it identifies that you as a licensed driver, first condition to drive. earned by pass an examination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Obey traffic rules:</a:t>
            </a: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2" name="Picture 1" descr="signal_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580" y="2697480"/>
            <a:ext cx="3929380" cy="392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 dirty="0">
                <a:solidFill>
                  <a:schemeClr val="bg1"/>
                </a:solidFill>
              </a:rPr>
              <a:t>HOW: Driver factor - Obey traffic rules</a:t>
            </a:r>
            <a:r>
              <a:rPr lang="en-US" altLang="en-GB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-315595" y="1228725"/>
            <a:ext cx="85566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Obey traffic signs and signals:</a:t>
            </a: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 dirty="0">
                <a:sym typeface="+mn-ea"/>
              </a:rPr>
              <a:t>Prohibitive signs</a:t>
            </a: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 dirty="0">
                <a:sym typeface="+mn-ea"/>
              </a:rPr>
              <a:t>Danger warning signs</a:t>
            </a: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 dirty="0">
                <a:sym typeface="+mn-ea"/>
              </a:rPr>
              <a:t>Direction signs</a:t>
            </a: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 dirty="0">
                <a:sym typeface="+mn-ea"/>
              </a:rPr>
              <a:t>Mandatory signs</a:t>
            </a: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3" name="Picture 2" descr="images1309008_fZeBle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135" y="2715895"/>
            <a:ext cx="4575175" cy="2694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-315595" y="1228725"/>
            <a:ext cx="85566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>
                <a:sym typeface="+mn-ea"/>
              </a:rPr>
              <a:t>Prohibitive signs: </a:t>
            </a:r>
            <a:r>
              <a:rPr lang="en-US" altLang="en-GB" sz="2800">
                <a:sym typeface="+mn-ea"/>
              </a:rPr>
              <a:t>are usually red bordered white circles. They sometimes have a red slash on them.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</p:txBody>
      </p:sp>
      <p:pic>
        <p:nvPicPr>
          <p:cNvPr id="2" name="Picture 1" descr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15" y="2493010"/>
            <a:ext cx="6666865" cy="1362075"/>
          </a:xfrm>
          <a:prstGeom prst="rect">
            <a:avLst/>
          </a:prstGeom>
        </p:spPr>
      </p:pic>
      <p:pic>
        <p:nvPicPr>
          <p:cNvPr id="4" name="Picture 3" descr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65" y="4271645"/>
            <a:ext cx="6647815" cy="1362075"/>
          </a:xfrm>
          <a:prstGeom prst="rect">
            <a:avLst/>
          </a:prstGeom>
        </p:spPr>
      </p:pic>
      <p:pic>
        <p:nvPicPr>
          <p:cNvPr id="7" name="Picture 6" descr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65" y="981710"/>
            <a:ext cx="7641590" cy="562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-315595" y="1228725"/>
            <a:ext cx="85566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Danger warning signs: </a:t>
            </a:r>
            <a:r>
              <a:rPr lang="en-US" altLang="en-GB" sz="2800" dirty="0">
                <a:sym typeface="+mn-ea"/>
              </a:rPr>
              <a:t>are red bordered yellow triangles.</a:t>
            </a: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4" y="2228447"/>
            <a:ext cx="6376375" cy="436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0" y="1228725"/>
            <a:ext cx="8241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 smtClean="0">
                <a:sym typeface="+mn-ea"/>
              </a:rPr>
              <a:t>Information signs: </a:t>
            </a:r>
            <a:r>
              <a:rPr lang="en-US" altLang="en-GB" sz="2800" dirty="0">
                <a:sym typeface="+mn-ea"/>
              </a:rPr>
              <a:t>are </a:t>
            </a:r>
            <a:r>
              <a:rPr lang="en-US" altLang="en-GB" sz="2800" dirty="0" smtClean="0">
                <a:sym typeface="+mn-ea"/>
              </a:rPr>
              <a:t>blue rectangles.</a:t>
            </a:r>
            <a:endParaRPr lang="en-US" altLang="en-GB" sz="2800" dirty="0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6" y="1839018"/>
            <a:ext cx="7723033" cy="47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0" y="1228725"/>
            <a:ext cx="8241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 smtClean="0">
                <a:sym typeface="+mn-ea"/>
              </a:rPr>
              <a:t>Mandatory signs: </a:t>
            </a:r>
            <a:r>
              <a:rPr lang="en-US" altLang="en-GB" sz="2800" dirty="0" smtClean="0">
                <a:sym typeface="+mn-ea"/>
              </a:rPr>
              <a:t>normally are blue circle</a:t>
            </a:r>
            <a:r>
              <a:rPr lang="en-US" altLang="en-GB" sz="2800" dirty="0" smtClean="0">
                <a:sym typeface="+mn-ea"/>
              </a:rPr>
              <a:t>.</a:t>
            </a:r>
            <a:endParaRPr lang="en-US" altLang="en-GB" sz="2800" dirty="0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2" y="1959472"/>
            <a:ext cx="1337341" cy="1337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55" y="1959472"/>
            <a:ext cx="1337341" cy="1337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3" y="1959472"/>
            <a:ext cx="1337341" cy="1337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20" y="1959472"/>
            <a:ext cx="1337341" cy="13373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2" y="4178796"/>
            <a:ext cx="1337341" cy="13373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3" y="4156324"/>
            <a:ext cx="1337341" cy="13373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00" y="4156324"/>
            <a:ext cx="1337341" cy="13373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420" y="3893433"/>
            <a:ext cx="1177498" cy="16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0" y="1228725"/>
            <a:ext cx="82410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 smtClean="0">
                <a:sym typeface="+mn-ea"/>
              </a:rPr>
              <a:t>Additional signs</a:t>
            </a: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</p:spTree>
    <p:extLst>
      <p:ext uri="{BB962C8B-B14F-4D97-AF65-F5344CB8AC3E}">
        <p14:creationId xmlns:p14="http://schemas.microsoft.com/office/powerpoint/2010/main" val="21527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 dirty="0">
                <a:solidFill>
                  <a:schemeClr val="bg1"/>
                </a:solidFill>
              </a:rPr>
              <a:t>HOW: Driver factor </a:t>
            </a:r>
            <a:r>
              <a:rPr lang="en-US" altLang="en-GB" sz="3200" b="1" dirty="0" smtClean="0">
                <a:solidFill>
                  <a:schemeClr val="bg1"/>
                </a:solidFill>
              </a:rPr>
              <a:t>– other things</a:t>
            </a:r>
            <a:endParaRPr lang="en-US" altLang="en-GB" sz="2000" b="1" dirty="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0" y="1228725"/>
            <a:ext cx="82410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 smtClean="0">
                <a:sym typeface="+mn-ea"/>
              </a:rPr>
              <a:t>Wear </a:t>
            </a:r>
            <a:r>
              <a:rPr lang="en-US" altLang="en-GB" sz="2800" b="1" dirty="0">
                <a:sym typeface="+mn-ea"/>
              </a:rPr>
              <a:t>a helmet/seat </a:t>
            </a:r>
            <a:r>
              <a:rPr lang="en-US" altLang="en-GB" sz="2800" b="1" dirty="0" smtClean="0">
                <a:sym typeface="+mn-ea"/>
              </a:rPr>
              <a:t>belts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Don’t Drink or Take Drugs and </a:t>
            </a:r>
            <a:r>
              <a:rPr lang="en-US" altLang="en-GB" sz="2800" b="1" dirty="0" smtClean="0">
                <a:sym typeface="+mn-ea"/>
              </a:rPr>
              <a:t>Drive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Don’t </a:t>
            </a:r>
            <a:r>
              <a:rPr lang="en-US" altLang="en-GB" sz="2800" b="1" dirty="0" smtClean="0">
                <a:sym typeface="+mn-ea"/>
              </a:rPr>
              <a:t>overload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Make sure cargo is properly </a:t>
            </a:r>
            <a:r>
              <a:rPr lang="en-US" altLang="en-GB" sz="2800" b="1" dirty="0" smtClean="0">
                <a:sym typeface="+mn-ea"/>
              </a:rPr>
              <a:t>secured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Clear </a:t>
            </a:r>
            <a:r>
              <a:rPr lang="en-US" altLang="en-GB" sz="2800" b="1" dirty="0" smtClean="0">
                <a:sym typeface="+mn-ea"/>
              </a:rPr>
              <a:t>vision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Slow speed is </a:t>
            </a:r>
            <a:r>
              <a:rPr lang="en-US" altLang="en-GB" sz="2800" b="1" dirty="0" err="1">
                <a:sym typeface="+mn-ea"/>
              </a:rPr>
              <a:t>amost</a:t>
            </a:r>
            <a:r>
              <a:rPr lang="en-US" altLang="en-GB" sz="2800" b="1" dirty="0">
                <a:sym typeface="+mn-ea"/>
              </a:rPr>
              <a:t> better</a:t>
            </a:r>
            <a:endParaRPr lang="en-US" altLang="en-GB" sz="2800" b="1" dirty="0" smtClean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</p:spTree>
    <p:extLst>
      <p:ext uri="{BB962C8B-B14F-4D97-AF65-F5344CB8AC3E}">
        <p14:creationId xmlns:p14="http://schemas.microsoft.com/office/powerpoint/2010/main" val="2310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45285"/>
          </a:xfrm>
        </p:spPr>
        <p:txBody>
          <a:bodyPr/>
          <a:lstStyle/>
          <a:p>
            <a:r>
              <a:rPr lang="en-US" altLang="en-GB"/>
              <a:t>Avoid the accidents</a:t>
            </a:r>
          </a:p>
          <a:p>
            <a:r>
              <a:rPr lang="en-US" altLang="en-GB"/>
              <a:t>Avoid Liability Costs</a:t>
            </a:r>
          </a:p>
          <a:p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WHY: avoid the accidents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66514" y="162619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6240" y="1626311"/>
            <a:ext cx="256349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20,280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076960" y="1294130"/>
            <a:ext cx="2529205" cy="1256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97835" y="2889885"/>
            <a:ext cx="1543050" cy="1396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15252" y="4012548"/>
            <a:ext cx="1338482" cy="19107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9440" y="3061970"/>
            <a:ext cx="197485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8.279</a:t>
            </a:r>
            <a:endParaRPr lang="en-US" sz="4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8230" y="4994415"/>
            <a:ext cx="23723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9D6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17.040</a:t>
            </a:r>
            <a:endParaRPr lang="en-US" sz="4400" b="1" dirty="0">
              <a:solidFill>
                <a:srgbClr val="C9D6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65420" y="3061970"/>
            <a:ext cx="35433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/>
              <a:t>The Global Status Report released by WHO this year confirms that road traffic injuries are still a big global health and development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WHY: avoid lost Liability Costs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52095" y="1296035"/>
            <a:ext cx="85566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800"/>
              <a:t>If you don't drive safely, you may infringe the traffic rules.</a:t>
            </a:r>
          </a:p>
          <a:p>
            <a:r>
              <a:rPr lang="en-US" altLang="en-GB" sz="2800"/>
              <a:t>Infringement offences include, for example, parking offences, toll offences, speeding and overloading offences, and some lower-level drink-driving offences.</a:t>
            </a:r>
          </a:p>
          <a:p>
            <a:endParaRPr lang="en-US" altLang="en-GB" sz="2800"/>
          </a:p>
          <a:p>
            <a:r>
              <a:rPr lang="en-US" altLang="en-GB" sz="2800"/>
              <a:t>Then you have to: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Pay infringement fee.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Your licence may be kept by the police temporarily.</a:t>
            </a:r>
          </a:p>
          <a:p>
            <a:r>
              <a:rPr lang="en-US" altLang="en-GB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Factors that help driving safely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52095" y="1296035"/>
            <a:ext cx="85566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Traffic vehicles preparing.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Deal with weather &amp; road conditions.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Drivers.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</a:rPr>
              <a:t>Vehicles preparing: vehicle inspection and maintenance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41863" y="2590800"/>
            <a:ext cx="6248400" cy="41645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3260214"/>
            <a:ext cx="24003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Lights, signals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 properly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304800" y="1143000"/>
            <a:ext cx="8230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tune-ups and check: daily, weekly and periodically</a:t>
            </a:r>
          </a:p>
          <a:p>
            <a:pPr algn="l"/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4563979" y="62644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Tires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533400" y="2057400"/>
            <a:ext cx="2590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clean, wipers, nothing blocking vision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6854123" y="4073485"/>
            <a:ext cx="2057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rearview, mirrors properly adjusted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28690" y="3947795"/>
            <a:ext cx="1134110" cy="3194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95400" y="3906545"/>
            <a:ext cx="209550" cy="5130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2498467"/>
            <a:ext cx="914400" cy="123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</p:cNvCxnSpPr>
          <p:nvPr/>
        </p:nvCxnSpPr>
        <p:spPr>
          <a:xfrm flipH="1" flipV="1">
            <a:off x="5111416" y="6110673"/>
            <a:ext cx="481263" cy="1537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38065" y="2642870"/>
            <a:ext cx="2016125" cy="1770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9"/>
          <p:cNvSpPr txBox="1"/>
          <p:nvPr/>
        </p:nvSpPr>
        <p:spPr>
          <a:xfrm>
            <a:off x="6476933" y="1823680"/>
            <a:ext cx="2057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inside: engine, brake, ...</a:t>
            </a:r>
          </a:p>
        </p:txBody>
      </p:sp>
      <p:sp>
        <p:nvSpPr>
          <p:cNvPr id="26" name="TextBox 2"/>
          <p:cNvSpPr txBox="1"/>
          <p:nvPr/>
        </p:nvSpPr>
        <p:spPr>
          <a:xfrm>
            <a:off x="3850640" y="1640205"/>
            <a:ext cx="2108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Walk around inspection</a:t>
            </a:r>
          </a:p>
          <a:p>
            <a:pPr algn="ctr"/>
            <a:endParaRPr lang="en-US" dirty="0"/>
          </a:p>
        </p:txBody>
      </p:sp>
      <p:sp>
        <p:nvSpPr>
          <p:cNvPr id="27" name="Circular Arrow 26"/>
          <p:cNvSpPr/>
          <p:nvPr/>
        </p:nvSpPr>
        <p:spPr>
          <a:xfrm>
            <a:off x="4563745" y="2177415"/>
            <a:ext cx="682625" cy="682625"/>
          </a:xfrm>
          <a:prstGeom prst="circularArrow">
            <a:avLst>
              <a:gd name="adj1" fmla="val 25000"/>
              <a:gd name="adj2" fmla="val 1142319"/>
              <a:gd name="adj3" fmla="val 8606552"/>
              <a:gd name="adj4" fmla="val 10800000"/>
              <a:gd name="adj5" fmla="val 12500"/>
            </a:avLst>
          </a:prstGeom>
          <a:solidFill>
            <a:srgbClr val="C9D617"/>
          </a:solidFill>
          <a:ln>
            <a:noFill/>
          </a:ln>
          <a:scene3d>
            <a:camera prst="orthographicFront">
              <a:rot lat="2106513" lon="19290768" rev="1860377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80879" y="6003457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changes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1109345" y="4359910"/>
            <a:ext cx="2430145" cy="1643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Vehicles preparing: vehicle inspection and maintenance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 descr="ready-for-spring-image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" y="1118235"/>
            <a:ext cx="7545070" cy="547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sz="2400" b="1">
                <a:solidFill>
                  <a:schemeClr val="bg1"/>
                </a:solidFill>
                <a:sym typeface="+mn-ea"/>
              </a:rPr>
              <a:t>Deal with weather and road conditions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57ZXXJ76DJDUZEEGTBHITK2Q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310"/>
            <a:ext cx="9116060" cy="589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Deal with weather and road conditions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93370" y="1021080"/>
            <a:ext cx="85566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Read weather news before drive.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Prepare Your vehicle for Bad Weather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If You’re Driving on Snowy or Icy Roads:</a:t>
            </a:r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Slow down</a:t>
            </a:r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Keep a safe following distance</a:t>
            </a:r>
          </a:p>
          <a:p>
            <a:pPr marL="914400" lvl="1" indent="-457200">
              <a:buFont typeface="Wingdings" panose="05000000000000000000" charset="0"/>
              <a:buChar char=""/>
            </a:pPr>
            <a:endParaRPr lang="en-US" altLang="en-GB" sz="280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If You’re Driving in Foggy Conditions:</a:t>
            </a:r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Turn on the fog lights</a:t>
            </a:r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Slow down</a:t>
            </a:r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519</Words>
  <Application>Microsoft Office PowerPoint</Application>
  <PresentationFormat>On-screen Show (4:3)</PresentationFormat>
  <Paragraphs>112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lanh.nguyen</dc:creator>
  <cp:lastModifiedBy>Lanh Nguyen</cp:lastModifiedBy>
  <cp:revision>57</cp:revision>
  <dcterms:created xsi:type="dcterms:W3CDTF">2018-06-25T09:57:00Z</dcterms:created>
  <dcterms:modified xsi:type="dcterms:W3CDTF">2018-06-27T01:23:45Z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2057-10.2.0.6020</vt:lpwstr>
  </property>
</Properties>
</file>