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1" r:id="rId6"/>
    <p:sldId id="260"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5CA9-4A60-6CA8-2912-0A9439F2C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FD090-0A1B-181E-A096-F2A30C22B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343380-B3D6-B2FD-E692-90A50DEA45A5}"/>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D4E329DF-9AAE-65D4-11D6-ACF57AEA5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230B6-7B6B-9AE2-D14A-F05B31DA4A33}"/>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125953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93E7-B523-011C-7326-D8C032CD6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A104B5-8C76-624B-A81C-5C0A4ED53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F5A56-A7A8-1C89-1FF5-1EF25B06B24B}"/>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B94DF63A-84CD-29F8-95A7-AB0C69C2B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E4CC8-D8F9-48B4-3770-F7EDD7ADD82D}"/>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38392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DCD04-6D88-2F1C-00A3-18072FCEA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47655-27C2-CA7E-0371-3F86AAE9D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A008A-849A-D7FA-6A07-591980CE65E4}"/>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E8BEE718-C6FD-B90C-FFAF-B5A9B6E87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50A73-18FD-0B78-B43E-56FBEA8E45C2}"/>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66545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0FFF-AC00-F79D-226A-0B34A8E96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789D7-52EC-179D-F98D-1BDA52D949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357A-8BE2-C8DF-52FE-093DCBADC3D0}"/>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4F883EBF-0CED-BE87-EBD1-852DFA012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576DB-2AF3-0757-F333-91293B6B8F43}"/>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85994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8D8A-E9C4-0B0C-E2A4-E49D11E76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F287B-001D-C47D-FDB0-D21A1F80C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089E4-E22D-2460-2C41-C537DCF706B2}"/>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86FB0620-D18E-A655-0996-B3842AF15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028E4-6D30-FADC-F3DF-0DADB3B08980}"/>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71926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F6FA-28BF-B068-03FB-222EC3D43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4F519-68D7-4449-27D5-DA7AF29FA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8CBBA-CC70-4FE5-1876-97AE6C296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416F6-D65A-37D5-BD35-3233FC2429CF}"/>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6" name="Footer Placeholder 5">
            <a:extLst>
              <a:ext uri="{FF2B5EF4-FFF2-40B4-BE49-F238E27FC236}">
                <a16:creationId xmlns:a16="http://schemas.microsoft.com/office/drawing/2014/main" id="{EB5D9892-1406-878C-65F2-C58A13B13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5E6A2-A85F-ECD0-E3AE-AD8ABA9AEA40}"/>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131388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60F6-AA62-8FA6-C3B8-347212305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E9E37-6D3B-5420-A904-AFAC4735E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386C6-11D5-CCF6-5B1E-19D03BCDE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2E2D7-9F06-5277-D825-30D0C20C3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ACBDB-FE79-6212-5933-E0FB5ABB4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73450-16B9-06AD-E68B-49947A58EF05}"/>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8" name="Footer Placeholder 7">
            <a:extLst>
              <a:ext uri="{FF2B5EF4-FFF2-40B4-BE49-F238E27FC236}">
                <a16:creationId xmlns:a16="http://schemas.microsoft.com/office/drawing/2014/main" id="{56A505AB-905A-D48E-1193-DA1CC348C2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2D76B-20FF-4D22-2CD7-41013D5D4482}"/>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342794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B72A-EC69-27F5-7851-7A21E56F19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13770-7889-575C-1801-8ED88C5E7E5E}"/>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4" name="Footer Placeholder 3">
            <a:extLst>
              <a:ext uri="{FF2B5EF4-FFF2-40B4-BE49-F238E27FC236}">
                <a16:creationId xmlns:a16="http://schemas.microsoft.com/office/drawing/2014/main" id="{B379202D-6976-4DBA-3062-0757CA7BC6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268C4D-A50D-0442-850A-1095F73965EA}"/>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66177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41BFE-FB01-6CB8-02AC-D75E04DEB81A}"/>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3" name="Footer Placeholder 2">
            <a:extLst>
              <a:ext uri="{FF2B5EF4-FFF2-40B4-BE49-F238E27FC236}">
                <a16:creationId xmlns:a16="http://schemas.microsoft.com/office/drawing/2014/main" id="{7ECEAA13-FE55-1D2F-E38F-3887E2869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3816F1-E924-EEF8-3A1B-09B488E2278C}"/>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1925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FB38-8E43-3839-70D6-9D4128158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B7A9FC-B7A0-6699-FC78-AD1AD3FD8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3B6BA9-B59C-4146-C9EA-D597231FA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C3EC9-3F5F-BC3F-6534-0D5350EEA618}"/>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6" name="Footer Placeholder 5">
            <a:extLst>
              <a:ext uri="{FF2B5EF4-FFF2-40B4-BE49-F238E27FC236}">
                <a16:creationId xmlns:a16="http://schemas.microsoft.com/office/drawing/2014/main" id="{BC5EF283-0B86-E975-BCBD-B61F9F433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6B895-3792-2279-008C-BC07AB6A8704}"/>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421802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2159-45DB-CE64-418C-1FB2161A3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33000-2C7D-9C49-CD56-7DA88D3D6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E5E2F-47FC-BD77-395E-D9648A91C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EB0F6-14BD-83A1-8269-7C1B5EDC041F}"/>
              </a:ext>
            </a:extLst>
          </p:cNvPr>
          <p:cNvSpPr>
            <a:spLocks noGrp="1"/>
          </p:cNvSpPr>
          <p:nvPr>
            <p:ph type="dt" sz="half" idx="10"/>
          </p:nvPr>
        </p:nvSpPr>
        <p:spPr/>
        <p:txBody>
          <a:bodyPr/>
          <a:lstStyle/>
          <a:p>
            <a:fld id="{C005085E-46C4-4D05-A386-CAFEEFEA2897}" type="datetimeFigureOut">
              <a:rPr lang="en-US" smtClean="0"/>
              <a:t>6/6/2023</a:t>
            </a:fld>
            <a:endParaRPr lang="en-US"/>
          </a:p>
        </p:txBody>
      </p:sp>
      <p:sp>
        <p:nvSpPr>
          <p:cNvPr id="6" name="Footer Placeholder 5">
            <a:extLst>
              <a:ext uri="{FF2B5EF4-FFF2-40B4-BE49-F238E27FC236}">
                <a16:creationId xmlns:a16="http://schemas.microsoft.com/office/drawing/2014/main" id="{27BB74B3-6125-C9C3-2EE5-75A543024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12516-4C5B-E826-D338-B5AE4046F04F}"/>
              </a:ext>
            </a:extLst>
          </p:cNvPr>
          <p:cNvSpPr>
            <a:spLocks noGrp="1"/>
          </p:cNvSpPr>
          <p:nvPr>
            <p:ph type="sldNum" sz="quarter" idx="12"/>
          </p:nvPr>
        </p:nvSpPr>
        <p:spPr/>
        <p:txBody>
          <a:bodyPr/>
          <a:lstStyle/>
          <a:p>
            <a:fld id="{07C06CCA-E3F1-46EA-93E6-118B4DF22A06}" type="slidenum">
              <a:rPr lang="en-US" smtClean="0"/>
              <a:t>‹#›</a:t>
            </a:fld>
            <a:endParaRPr lang="en-US"/>
          </a:p>
        </p:txBody>
      </p:sp>
    </p:spTree>
    <p:extLst>
      <p:ext uri="{BB962C8B-B14F-4D97-AF65-F5344CB8AC3E}">
        <p14:creationId xmlns:p14="http://schemas.microsoft.com/office/powerpoint/2010/main" val="24284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E4F00-D41A-485C-3E42-28CC950E8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F2B7D8-EE29-BEC0-2ECD-9FEC478CE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53BB4-D098-43B3-29BB-9C122184E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5085E-46C4-4D05-A386-CAFEEFEA2897}" type="datetimeFigureOut">
              <a:rPr lang="en-US" smtClean="0"/>
              <a:t>6/6/2023</a:t>
            </a:fld>
            <a:endParaRPr lang="en-US"/>
          </a:p>
        </p:txBody>
      </p:sp>
      <p:sp>
        <p:nvSpPr>
          <p:cNvPr id="5" name="Footer Placeholder 4">
            <a:extLst>
              <a:ext uri="{FF2B5EF4-FFF2-40B4-BE49-F238E27FC236}">
                <a16:creationId xmlns:a16="http://schemas.microsoft.com/office/drawing/2014/main" id="{02A8862C-5621-3EFC-5BDF-2627CF8EA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908C4-42A8-AE74-27F8-C8B82398C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06CCA-E3F1-46EA-93E6-118B4DF22A06}" type="slidenum">
              <a:rPr lang="en-US" smtClean="0"/>
              <a:t>‹#›</a:t>
            </a:fld>
            <a:endParaRPr lang="en-US"/>
          </a:p>
        </p:txBody>
      </p:sp>
    </p:spTree>
    <p:extLst>
      <p:ext uri="{BB962C8B-B14F-4D97-AF65-F5344CB8AC3E}">
        <p14:creationId xmlns:p14="http://schemas.microsoft.com/office/powerpoint/2010/main" val="3699744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C0AB54-CBF3-30CD-F254-B7D678BC0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05" y="0"/>
            <a:ext cx="11730789" cy="6858000"/>
          </a:xfrm>
          <a:prstGeom prst="rect">
            <a:avLst/>
          </a:prstGeom>
        </p:spPr>
      </p:pic>
    </p:spTree>
    <p:extLst>
      <p:ext uri="{BB962C8B-B14F-4D97-AF65-F5344CB8AC3E}">
        <p14:creationId xmlns:p14="http://schemas.microsoft.com/office/powerpoint/2010/main" val="15362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3434538-7675-0B01-F734-B468BCE0EED6}"/>
              </a:ext>
            </a:extLst>
          </p:cNvPr>
          <p:cNvSpPr>
            <a:spLocks noChangeArrowheads="1"/>
          </p:cNvSpPr>
          <p:nvPr/>
        </p:nvSpPr>
        <p:spPr bwMode="auto">
          <a:xfrm>
            <a:off x="137652" y="403123"/>
            <a:ext cx="7298473" cy="15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Đoạn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code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index.html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đã</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sẵn</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id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class,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hãy</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CSS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Thêm</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màu</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red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font-size: 24px;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id="heading"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Thêm</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màu</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green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class="paragraph".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C9994C9-9D0D-4B8A-4C15-C49B4E1D8A75}"/>
              </a:ext>
            </a:extLst>
          </p:cNvPr>
          <p:cNvSpPr txBox="1"/>
          <p:nvPr/>
        </p:nvSpPr>
        <p:spPr>
          <a:xfrm>
            <a:off x="491613" y="1962411"/>
            <a:ext cx="11179277" cy="4492466"/>
          </a:xfrm>
          <a:prstGeom prst="rect">
            <a:avLst/>
          </a:prstGeom>
          <a:noFill/>
        </p:spPr>
        <p:txBody>
          <a:bodyPr wrap="square" rtlCol="0">
            <a:spAutoFit/>
          </a:bodyPr>
          <a:lstStyle/>
          <a:p>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D4D4D4"/>
                </a:solidFill>
                <a:effectLst/>
                <a:latin typeface="var(--font-code)"/>
              </a:rPr>
              <a:t> </a:t>
            </a:r>
            <a:r>
              <a:rPr lang="vi-VN" b="0" dirty="0">
                <a:solidFill>
                  <a:srgbClr val="9CDCFE"/>
                </a:solidFill>
                <a:effectLst/>
                <a:latin typeface="var(--font-code)"/>
              </a:rPr>
              <a:t>id</a:t>
            </a:r>
            <a:r>
              <a:rPr lang="vi-VN" b="0" dirty="0">
                <a:solidFill>
                  <a:srgbClr val="808080"/>
                </a:solidFill>
                <a:effectLst/>
                <a:latin typeface="var(--font-code)"/>
              </a:rPr>
              <a:t>=</a:t>
            </a:r>
            <a:r>
              <a:rPr lang="vi-VN" b="0" dirty="0">
                <a:solidFill>
                  <a:srgbClr val="CE9178"/>
                </a:solidFill>
                <a:effectLst/>
                <a:latin typeface="var(--font-code)"/>
              </a:rPr>
              <a:t>"heading"</a:t>
            </a:r>
            <a:r>
              <a:rPr lang="vi-VN" b="0" dirty="0">
                <a:solidFill>
                  <a:srgbClr val="808080"/>
                </a:solidFill>
                <a:effectLst/>
                <a:latin typeface="var(--font-code)"/>
              </a:rPr>
              <a:t>&gt;</a:t>
            </a:r>
            <a:r>
              <a:rPr lang="vi-VN" b="0" dirty="0">
                <a:solidFill>
                  <a:srgbClr val="D4D4D4"/>
                </a:solidFill>
                <a:effectLst/>
                <a:latin typeface="var(--font-code)"/>
              </a:rPr>
              <a:t>Tạo dự án ReactJS với Webpack và Babel</a:t>
            </a:r>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"paragraph"</a:t>
            </a:r>
            <a:r>
              <a:rPr lang="vi-VN" b="0" dirty="0">
                <a:solidFill>
                  <a:srgbClr val="808080"/>
                </a:solidFill>
                <a:effectLst/>
                <a:latin typeface="var(--font-code)"/>
              </a:rPr>
              <a:t>&gt;</a:t>
            </a:r>
            <a:r>
              <a:rPr lang="vi-VN" b="0" dirty="0">
                <a:solidFill>
                  <a:srgbClr val="D4D4D4"/>
                </a:solidFill>
                <a:effectLst/>
                <a:latin typeface="var(--font-code)"/>
              </a:rPr>
              <a:t>Chào mọi người </a:t>
            </a:r>
            <a:r>
              <a:rPr lang="en-US" b="0" dirty="0">
                <a:solidFill>
                  <a:srgbClr val="D4D4D4"/>
                </a:solidFill>
                <a:effectLst/>
                <a:latin typeface="var(--font-code)"/>
              </a:rPr>
              <a:t>🤗🤗</a:t>
            </a:r>
            <a:r>
              <a:rPr lang="en-US"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"paragraph"</a:t>
            </a:r>
            <a:r>
              <a:rPr lang="vi-VN" b="0" dirty="0">
                <a:solidFill>
                  <a:srgbClr val="808080"/>
                </a:solidFill>
                <a:effectLst/>
                <a:latin typeface="var(--font-code)"/>
              </a:rPr>
              <a:t>&gt;</a:t>
            </a:r>
            <a:r>
              <a:rPr lang="vi-VN" b="0" dirty="0">
                <a:solidFill>
                  <a:srgbClr val="D4D4D4"/>
                </a:solidFill>
                <a:effectLst/>
                <a:latin typeface="var(--font-code)"/>
              </a:rPr>
              <a:t>Hôm nay mình có khóa học ReactJS là “Tạo dự án ReactJS với Webpack và Babel”. Mình làm video này với mong muốn chia sẻ cho các bạn có thể hình dung ra dự án được tạo bởi “create-react-app” được xây dựng như thế nào. Các bạn có thể xem thêm video hướng dẫn ở đây nhé.</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"paragraph"</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608B4E"/>
                </a:solidFill>
                <a:effectLst/>
                <a:latin typeface="var(--font-code)"/>
              </a:rPr>
              <a:t>&lt;!-- Thẻ strong hoặc thẻ b giúp chữ được in đậm --&gt;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strong</a:t>
            </a:r>
            <a:r>
              <a:rPr lang="vi-VN" b="0" dirty="0">
                <a:solidFill>
                  <a:srgbClr val="808080"/>
                </a:solidFill>
                <a:effectLst/>
                <a:latin typeface="var(--font-code)"/>
              </a:rPr>
              <a:t>&gt;</a:t>
            </a:r>
            <a:r>
              <a:rPr lang="vi-VN" b="0" dirty="0">
                <a:solidFill>
                  <a:srgbClr val="D4D4D4"/>
                </a:solidFill>
                <a:effectLst/>
                <a:latin typeface="var(--font-code)"/>
              </a:rPr>
              <a:t>Click vào hình ảnh này để mở video nhé anh em!</a:t>
            </a:r>
            <a:r>
              <a:rPr lang="vi-VN" b="0" dirty="0">
                <a:solidFill>
                  <a:srgbClr val="808080"/>
                </a:solidFill>
                <a:effectLst/>
                <a:latin typeface="var(--font-code)"/>
              </a:rPr>
              <a:t>&lt;/</a:t>
            </a:r>
            <a:r>
              <a:rPr lang="vi-VN" b="0" dirty="0">
                <a:solidFill>
                  <a:srgbClr val="569CD6"/>
                </a:solidFill>
                <a:effectLst/>
                <a:latin typeface="var(--font-code)"/>
              </a:rPr>
              <a:t>strong</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D4D4D4"/>
                </a:solidFill>
                <a:effectLst/>
                <a:latin typeface="var(--font-code)"/>
              </a:rPr>
              <a:t> </a:t>
            </a:r>
            <a:r>
              <a:rPr lang="vi-VN" b="0" dirty="0">
                <a:solidFill>
                  <a:srgbClr val="9CDCFE"/>
                </a:solidFill>
                <a:effectLst/>
                <a:latin typeface="var(--font-code)"/>
              </a:rPr>
              <a:t>href</a:t>
            </a:r>
            <a:r>
              <a:rPr lang="vi-VN" b="0" dirty="0">
                <a:solidFill>
                  <a:srgbClr val="808080"/>
                </a:solidFill>
                <a:effectLst/>
                <a:latin typeface="var(--font-code)"/>
              </a:rPr>
              <a:t>=</a:t>
            </a:r>
            <a:r>
              <a:rPr lang="vi-VN" b="0" dirty="0">
                <a:solidFill>
                  <a:srgbClr val="CE9178"/>
                </a:solidFill>
                <a:effectLst/>
                <a:latin typeface="var(--font-code)"/>
              </a:rPr>
              <a:t>“</a:t>
            </a:r>
            <a:r>
              <a:rPr lang="en-US" b="0" dirty="0">
                <a:solidFill>
                  <a:srgbClr val="CE9178"/>
                </a:solidFill>
                <a:effectLst/>
                <a:latin typeface="var(--font-code)"/>
              </a:rPr>
              <a:t>https: //nestech.edu</a:t>
            </a:r>
            <a:r>
              <a:rPr lang="vi-VN" b="0" dirty="0">
                <a:solidFill>
                  <a:srgbClr val="CE9178"/>
                </a:solidFill>
                <a:effectLst/>
                <a:latin typeface="var(--font-code)"/>
              </a:rPr>
              <a:t>"</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img</a:t>
            </a:r>
            <a:r>
              <a:rPr lang="vi-VN" b="0" dirty="0">
                <a:solidFill>
                  <a:srgbClr val="D4D4D4"/>
                </a:solidFill>
                <a:effectLst/>
                <a:latin typeface="var(--font-code)"/>
              </a:rPr>
              <a:t> </a:t>
            </a:r>
            <a:r>
              <a:rPr lang="vi-VN" b="0" dirty="0">
                <a:solidFill>
                  <a:srgbClr val="9CDCFE"/>
                </a:solidFill>
                <a:effectLst/>
                <a:latin typeface="var(--font-code)"/>
              </a:rPr>
              <a:t>src</a:t>
            </a:r>
            <a:r>
              <a:rPr lang="vi-VN" b="0" dirty="0">
                <a:solidFill>
                  <a:srgbClr val="808080"/>
                </a:solidFill>
                <a:effectLst/>
                <a:latin typeface="var(--font-code)"/>
              </a:rPr>
              <a:t>=</a:t>
            </a:r>
            <a:r>
              <a:rPr lang="vi-VN" b="0" dirty="0">
                <a:solidFill>
                  <a:srgbClr val="CE9178"/>
                </a:solidFill>
                <a:effectLst/>
                <a:latin typeface="var(--font-code)"/>
              </a:rPr>
              <a:t>"http://i3.ytimg.com/vi/1EBe-l1E3pM/maxresdefault.jpg"</a:t>
            </a:r>
            <a:r>
              <a:rPr lang="vi-VN" b="0" dirty="0">
                <a:solidFill>
                  <a:srgbClr val="D4D4D4"/>
                </a:solidFill>
                <a:effectLst/>
                <a:latin typeface="var(--font-code)"/>
              </a:rPr>
              <a:t> </a:t>
            </a:r>
            <a:r>
              <a:rPr lang="vi-VN" b="0" dirty="0">
                <a:solidFill>
                  <a:srgbClr val="9CDCFE"/>
                </a:solidFill>
                <a:effectLst/>
                <a:latin typeface="var(--font-code)"/>
              </a:rPr>
              <a:t>alt</a:t>
            </a:r>
            <a:r>
              <a:rPr lang="vi-VN" b="0" dirty="0">
                <a:solidFill>
                  <a:srgbClr val="808080"/>
                </a:solidFill>
                <a:effectLst/>
                <a:latin typeface="var(--font-code)"/>
              </a:rPr>
              <a:t>=</a:t>
            </a:r>
            <a:r>
              <a:rPr lang="vi-VN" b="0" dirty="0">
                <a:solidFill>
                  <a:srgbClr val="CE9178"/>
                </a:solidFill>
                <a:effectLst/>
                <a:latin typeface="var(--font-code)"/>
              </a:rPr>
              <a:t>"Webpack và Babel"</a:t>
            </a:r>
            <a:r>
              <a:rPr lang="vi-VN" b="0" dirty="0">
                <a:solidFill>
                  <a:srgbClr val="D4D4D4"/>
                </a:solidFill>
                <a:effectLst/>
                <a:latin typeface="var(--font-code)"/>
              </a:rPr>
              <a:t> </a:t>
            </a:r>
            <a:r>
              <a:rPr lang="vi-VN" b="0" dirty="0">
                <a:solidFill>
                  <a:srgbClr val="9CDCFE"/>
                </a:solidFill>
                <a:effectLst/>
                <a:latin typeface="var(--font-code)"/>
              </a:rPr>
              <a:t>width</a:t>
            </a:r>
            <a:r>
              <a:rPr lang="vi-VN" b="0" dirty="0">
                <a:solidFill>
                  <a:srgbClr val="808080"/>
                </a:solidFill>
                <a:effectLst/>
                <a:latin typeface="var(--font-code)"/>
              </a:rPr>
              <a:t>=</a:t>
            </a:r>
            <a:r>
              <a:rPr lang="vi-VN" b="0" dirty="0">
                <a:solidFill>
                  <a:srgbClr val="CE9178"/>
                </a:solidFill>
                <a:effectLst/>
                <a:latin typeface="var(--font-code)"/>
              </a:rPr>
              <a:t>"100%"</a:t>
            </a:r>
            <a:r>
              <a:rPr lang="vi-VN" b="0" dirty="0">
                <a:solidFill>
                  <a:srgbClr val="D4D4D4"/>
                </a:solidFill>
                <a:effectLst/>
                <a:latin typeface="var(--font-code)"/>
              </a:rPr>
              <a:t> </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"paragraph"</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en-US" b="0" dirty="0">
                <a:solidFill>
                  <a:srgbClr val="D4D4D4"/>
                </a:solidFill>
                <a:effectLst/>
                <a:latin typeface="var(--font-code)"/>
              </a:rPr>
              <a:t>👉👉 </a:t>
            </a:r>
            <a:r>
              <a:rPr lang="en-US" b="0" dirty="0" err="1">
                <a:solidFill>
                  <a:srgbClr val="D4D4D4"/>
                </a:solidFill>
                <a:effectLst/>
                <a:latin typeface="var(--font-code)"/>
              </a:rPr>
              <a:t>Xem</a:t>
            </a:r>
            <a:r>
              <a:rPr lang="en-US" b="0" dirty="0">
                <a:solidFill>
                  <a:srgbClr val="D4D4D4"/>
                </a:solidFill>
                <a:effectLst/>
                <a:latin typeface="var(--font-code)"/>
              </a:rPr>
              <a:t> </a:t>
            </a:r>
            <a:r>
              <a:rPr lang="en-US" b="0" dirty="0" err="1">
                <a:solidFill>
                  <a:srgbClr val="D4D4D4"/>
                </a:solidFill>
                <a:effectLst/>
                <a:latin typeface="var(--font-code)"/>
              </a:rPr>
              <a:t>ngay</a:t>
            </a:r>
            <a:r>
              <a:rPr lang="en-US" b="0" dirty="0">
                <a:solidFill>
                  <a:srgbClr val="D4D4D4"/>
                </a:solidFill>
                <a:effectLst/>
                <a:latin typeface="var(--font-code)"/>
              </a:rPr>
              <a:t> </a:t>
            </a:r>
            <a:r>
              <a:rPr lang="vi-VN" b="0" dirty="0">
                <a:solidFill>
                  <a:srgbClr val="D4D4D4"/>
                </a:solidFill>
                <a:effectLst/>
                <a:latin typeface="var(--font-code)"/>
              </a:rPr>
              <a:t>khóa ReactJS miễn phí của mình </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D4D4D4"/>
                </a:solidFill>
                <a:effectLst/>
                <a:latin typeface="var(--font-code)"/>
              </a:rPr>
              <a:t> </a:t>
            </a:r>
            <a:r>
              <a:rPr lang="vi-VN" b="0" dirty="0">
                <a:solidFill>
                  <a:srgbClr val="9CDCFE"/>
                </a:solidFill>
                <a:effectLst/>
                <a:latin typeface="var(--font-code)"/>
              </a:rPr>
              <a:t>href</a:t>
            </a:r>
            <a:r>
              <a:rPr lang="vi-VN" b="0" dirty="0">
                <a:solidFill>
                  <a:srgbClr val="808080"/>
                </a:solidFill>
                <a:effectLst/>
                <a:latin typeface="var(--font-code)"/>
              </a:rPr>
              <a:t>=</a:t>
            </a:r>
            <a:r>
              <a:rPr lang="vi-VN" b="0" dirty="0">
                <a:solidFill>
                  <a:srgbClr val="CE9178"/>
                </a:solidFill>
                <a:effectLst/>
                <a:latin typeface="var(--font-code)"/>
              </a:rPr>
              <a:t>"</a:t>
            </a:r>
            <a:r>
              <a:rPr lang="en-US" b="0" dirty="0">
                <a:solidFill>
                  <a:srgbClr val="CE9178"/>
                </a:solidFill>
                <a:effectLst/>
                <a:latin typeface="var(--font-code)"/>
              </a:rPr>
              <a:t> https: //nestech.edu</a:t>
            </a:r>
            <a:r>
              <a:rPr lang="vi-VN" b="0" dirty="0">
                <a:solidFill>
                  <a:srgbClr val="CE9178"/>
                </a:solidFill>
                <a:effectLst/>
                <a:latin typeface="var(--font-code)"/>
              </a:rPr>
              <a:t>"</a:t>
            </a:r>
            <a:r>
              <a:rPr lang="vi-VN" b="0" dirty="0">
                <a:solidFill>
                  <a:srgbClr val="808080"/>
                </a:solidFill>
                <a:effectLst/>
                <a:latin typeface="var(--font-code)"/>
              </a:rPr>
              <a:t>&gt;</a:t>
            </a:r>
            <a:r>
              <a:rPr lang="vi-VN" b="0" dirty="0">
                <a:solidFill>
                  <a:srgbClr val="D4D4D4"/>
                </a:solidFill>
                <a:effectLst/>
                <a:latin typeface="var(--font-code)"/>
              </a:rPr>
              <a:t>tại đây</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72491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3561E-6B8F-709C-4AEB-EEF5C7AA5474}"/>
              </a:ext>
            </a:extLst>
          </p:cNvPr>
          <p:cNvSpPr txBox="1"/>
          <p:nvPr/>
        </p:nvSpPr>
        <p:spPr>
          <a:xfrm>
            <a:off x="412955" y="471948"/>
            <a:ext cx="5860026" cy="12280285"/>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"class-1"</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1.1</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"class-1"</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1.2</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"class-2 class-3"</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2.1</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"class-2 class-3"</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2.2</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"class-4"</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"class-5"</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3</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"class-6"</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4 - </a:t>
            </a:r>
            <a:r>
              <a:rPr lang="en-US" b="0" dirty="0" err="1">
                <a:solidFill>
                  <a:srgbClr val="D4D4D4"/>
                </a:solidFill>
                <a:effectLst/>
                <a:latin typeface="var(--font-code)"/>
              </a:rPr>
              <a:t>thẻ</a:t>
            </a:r>
            <a:r>
              <a:rPr lang="en-US" b="0" dirty="0">
                <a:solidFill>
                  <a:srgbClr val="D4D4D4"/>
                </a:solidFill>
                <a:effectLst/>
                <a:latin typeface="var(--font-code)"/>
              </a:rPr>
              <a:t> p</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"class-6"</a:t>
            </a:r>
            <a:r>
              <a:rPr lang="en-US" b="0" dirty="0">
                <a:solidFill>
                  <a:srgbClr val="808080"/>
                </a:solidFill>
                <a:effectLst/>
                <a:latin typeface="var(--font-code)"/>
              </a:rPr>
              <a:t>&gt;</a:t>
            </a:r>
            <a:r>
              <a:rPr lang="en-US" b="0" dirty="0" err="1">
                <a:solidFill>
                  <a:srgbClr val="D4D4D4"/>
                </a:solidFill>
                <a:effectLst/>
                <a:latin typeface="var(--font-code)"/>
              </a:rPr>
              <a:t>Nội</a:t>
            </a:r>
            <a:r>
              <a:rPr lang="en-US" b="0" dirty="0">
                <a:solidFill>
                  <a:srgbClr val="D4D4D4"/>
                </a:solidFill>
                <a:effectLst/>
                <a:latin typeface="var(--font-code)"/>
              </a:rPr>
              <a:t> dung 5 - </a:t>
            </a:r>
            <a:r>
              <a:rPr lang="en-US" b="0" dirty="0" err="1">
                <a:solidFill>
                  <a:srgbClr val="D4D4D4"/>
                </a:solidFill>
                <a:effectLst/>
                <a:latin typeface="var(--font-code)"/>
              </a:rPr>
              <a:t>thẻ</a:t>
            </a:r>
            <a:r>
              <a:rPr lang="en-US" b="0" dirty="0">
                <a:solidFill>
                  <a:srgbClr val="D4D4D4"/>
                </a:solidFill>
                <a:effectLst/>
                <a:latin typeface="var(--font-code)"/>
              </a:rPr>
              <a:t> div</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"class-7"</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6</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"class-8"</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7</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h3</a:t>
            </a:r>
            <a:r>
              <a:rPr lang="en-US" b="0" dirty="0">
                <a:solidFill>
                  <a:srgbClr val="808080"/>
                </a:solidFill>
                <a:effectLst/>
                <a:latin typeface="var(--font-code)"/>
              </a:rPr>
              <a:t>&gt;</a:t>
            </a:r>
            <a:r>
              <a:rPr lang="en-US" b="0" dirty="0" err="1">
                <a:solidFill>
                  <a:srgbClr val="D4D4D4"/>
                </a:solidFill>
                <a:effectLst/>
                <a:latin typeface="var(--font-code)"/>
              </a:rPr>
              <a:t>Tiêu</a:t>
            </a:r>
            <a:r>
              <a:rPr lang="en-US" b="0" dirty="0">
                <a:solidFill>
                  <a:srgbClr val="D4D4D4"/>
                </a:solidFill>
                <a:effectLst/>
                <a:latin typeface="var(--font-code)"/>
              </a:rPr>
              <a:t> </a:t>
            </a:r>
            <a:r>
              <a:rPr lang="en-US" b="0" dirty="0" err="1">
                <a:solidFill>
                  <a:srgbClr val="D4D4D4"/>
                </a:solidFill>
                <a:effectLst/>
                <a:latin typeface="var(--font-code)"/>
              </a:rPr>
              <a:t>đề</a:t>
            </a:r>
            <a:r>
              <a:rPr lang="en-US" b="0" dirty="0">
                <a:solidFill>
                  <a:srgbClr val="D4D4D4"/>
                </a:solidFill>
                <a:effectLst/>
                <a:latin typeface="var(--font-code)"/>
              </a:rPr>
              <a:t> 8</a:t>
            </a:r>
            <a:r>
              <a:rPr lang="en-US" b="0" dirty="0">
                <a:solidFill>
                  <a:srgbClr val="808080"/>
                </a:solidFill>
                <a:effectLst/>
                <a:latin typeface="var(--font-code)"/>
              </a:rPr>
              <a:t>&lt;/</a:t>
            </a:r>
            <a:r>
              <a:rPr lang="en-US" b="0" dirty="0">
                <a:solidFill>
                  <a:srgbClr val="569CD6"/>
                </a:solidFill>
                <a:effectLst/>
                <a:latin typeface="var(--font-code)"/>
              </a:rPr>
              <a:t>h3</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h4</a:t>
            </a:r>
            <a:r>
              <a:rPr lang="en-US" b="0" dirty="0">
                <a:solidFill>
                  <a:srgbClr val="808080"/>
                </a:solidFill>
                <a:effectLst/>
                <a:latin typeface="var(--font-code)"/>
              </a:rPr>
              <a:t>&gt;</a:t>
            </a:r>
            <a:r>
              <a:rPr lang="en-US" b="0" dirty="0" err="1">
                <a:solidFill>
                  <a:srgbClr val="D4D4D4"/>
                </a:solidFill>
                <a:effectLst/>
                <a:latin typeface="var(--font-code)"/>
              </a:rPr>
              <a:t>Tiêu</a:t>
            </a:r>
            <a:r>
              <a:rPr lang="en-US" b="0" dirty="0">
                <a:solidFill>
                  <a:srgbClr val="D4D4D4"/>
                </a:solidFill>
                <a:effectLst/>
                <a:latin typeface="var(--font-code)"/>
              </a:rPr>
              <a:t> </a:t>
            </a:r>
            <a:r>
              <a:rPr lang="en-US" b="0" dirty="0" err="1">
                <a:solidFill>
                  <a:srgbClr val="D4D4D4"/>
                </a:solidFill>
                <a:effectLst/>
                <a:latin typeface="var(--font-code)"/>
              </a:rPr>
              <a:t>đề</a:t>
            </a:r>
            <a:r>
              <a:rPr lang="en-US" b="0" dirty="0">
                <a:solidFill>
                  <a:srgbClr val="D4D4D4"/>
                </a:solidFill>
                <a:effectLst/>
                <a:latin typeface="var(--font-code)"/>
              </a:rPr>
              <a:t> 9</a:t>
            </a:r>
            <a:r>
              <a:rPr lang="en-US" b="0" dirty="0">
                <a:solidFill>
                  <a:srgbClr val="808080"/>
                </a:solidFill>
                <a:effectLst/>
                <a:latin typeface="var(--font-code)"/>
              </a:rPr>
              <a:t>&lt;/</a:t>
            </a:r>
            <a:r>
              <a:rPr lang="en-US" b="0" dirty="0">
                <a:solidFill>
                  <a:srgbClr val="569CD6"/>
                </a:solidFill>
                <a:effectLst/>
                <a:latin typeface="var(--font-code)"/>
              </a:rPr>
              <a:t>h4</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"list"</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Item 1</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 </a:t>
            </a: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Item 2</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 </a:t>
            </a: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Item 3</a:t>
            </a:r>
          </a:p>
          <a:p>
            <a:r>
              <a:rPr lang="en-US" b="0" dirty="0">
                <a:solidFill>
                  <a:srgbClr val="D4D4D4"/>
                </a:solidFill>
                <a:effectLst/>
                <a:latin typeface="var(--font-code)"/>
              </a:rPr>
              <a:t>       </a:t>
            </a:r>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Item 1 (con Item 3)</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Item 2 (con Item 3)</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 </a:t>
            </a:r>
          </a:p>
          <a:p>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"class-9"</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10</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11</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12</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"class-10"</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13</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14</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15</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r>
              <a:rPr lang="en-US" b="0" dirty="0" err="1">
                <a:solidFill>
                  <a:srgbClr val="D4D4D4"/>
                </a:solidFill>
                <a:effectLst/>
                <a:latin typeface="var(--font-code)"/>
              </a:rPr>
              <a:t>Vật</a:t>
            </a:r>
            <a:r>
              <a:rPr lang="en-US" b="0" dirty="0">
                <a:solidFill>
                  <a:srgbClr val="D4D4D4"/>
                </a:solidFill>
                <a:effectLst/>
                <a:latin typeface="var(--font-code)"/>
              </a:rPr>
              <a:t> </a:t>
            </a:r>
            <a:r>
              <a:rPr lang="en-US" b="0" dirty="0" err="1">
                <a:solidFill>
                  <a:srgbClr val="D4D4D4"/>
                </a:solidFill>
                <a:effectLst/>
                <a:latin typeface="var(--font-code)"/>
              </a:rPr>
              <a:t>cản</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16</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17</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r>
              <a:rPr lang="en-US" b="0" dirty="0" err="1">
                <a:solidFill>
                  <a:srgbClr val="D4D4D4"/>
                </a:solidFill>
                <a:effectLst/>
                <a:latin typeface="var(--font-code)"/>
              </a:rPr>
              <a:t>Đoạn</a:t>
            </a:r>
            <a:r>
              <a:rPr lang="en-US" b="0" dirty="0">
                <a:solidFill>
                  <a:srgbClr val="D4D4D4"/>
                </a:solidFill>
                <a:effectLst/>
                <a:latin typeface="var(--font-code)"/>
              </a:rPr>
              <a:t> </a:t>
            </a:r>
            <a:r>
              <a:rPr lang="en-US" b="0" dirty="0" err="1">
                <a:solidFill>
                  <a:srgbClr val="D4D4D4"/>
                </a:solidFill>
                <a:effectLst/>
                <a:latin typeface="var(--font-code)"/>
              </a:rPr>
              <a:t>văn</a:t>
            </a:r>
            <a:r>
              <a:rPr lang="en-US" b="0" dirty="0">
                <a:solidFill>
                  <a:srgbClr val="D4D4D4"/>
                </a:solidFill>
                <a:effectLst/>
                <a:latin typeface="var(--font-code)"/>
              </a:rPr>
              <a:t> 18</a:t>
            </a:r>
            <a:r>
              <a:rPr lang="en-US" b="0" dirty="0">
                <a:solidFill>
                  <a:srgbClr val="808080"/>
                </a:solidFill>
                <a:effectLst/>
                <a:latin typeface="var(--font-code)"/>
              </a:rPr>
              <a:t>&lt;/</a:t>
            </a:r>
            <a:r>
              <a:rPr lang="en-US" b="0" dirty="0">
                <a:solidFill>
                  <a:srgbClr val="569CD6"/>
                </a:solidFill>
                <a:effectLst/>
                <a:latin typeface="var(--font-code)"/>
              </a:rPr>
              <a:t>p</a:t>
            </a:r>
            <a:r>
              <a:rPr lang="en-US" b="0" dirty="0">
                <a:solidFill>
                  <a:srgbClr val="808080"/>
                </a:solidFill>
                <a:effectLst/>
                <a:latin typeface="var(--font-code)"/>
              </a:rPr>
              <a:t>&gt;</a:t>
            </a:r>
            <a:endParaRPr lang="en-US" b="0" dirty="0">
              <a:solidFill>
                <a:srgbClr val="D4D4D4"/>
              </a:solidFill>
              <a:effectLst/>
              <a:latin typeface="var(--font-code)"/>
            </a:endParaRPr>
          </a:p>
          <a:p>
            <a:endParaRPr lang="en-US" dirty="0"/>
          </a:p>
        </p:txBody>
      </p:sp>
      <p:pic>
        <p:nvPicPr>
          <p:cNvPr id="4" name="Picture 3">
            <a:extLst>
              <a:ext uri="{FF2B5EF4-FFF2-40B4-BE49-F238E27FC236}">
                <a16:creationId xmlns:a16="http://schemas.microsoft.com/office/drawing/2014/main" id="{EA7711DC-F141-5E65-895B-EB9C7A8D789E}"/>
              </a:ext>
            </a:extLst>
          </p:cNvPr>
          <p:cNvPicPr>
            <a:picLocks noChangeAspect="1"/>
          </p:cNvPicPr>
          <p:nvPr/>
        </p:nvPicPr>
        <p:blipFill>
          <a:blip r:embed="rId2"/>
          <a:stretch>
            <a:fillRect/>
          </a:stretch>
        </p:blipFill>
        <p:spPr>
          <a:xfrm>
            <a:off x="7187995" y="1692838"/>
            <a:ext cx="3086100" cy="3000375"/>
          </a:xfrm>
          <a:prstGeom prst="rect">
            <a:avLst/>
          </a:prstGeom>
        </p:spPr>
      </p:pic>
    </p:spTree>
    <p:extLst>
      <p:ext uri="{BB962C8B-B14F-4D97-AF65-F5344CB8AC3E}">
        <p14:creationId xmlns:p14="http://schemas.microsoft.com/office/powerpoint/2010/main" val="33095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D9367-693A-4E35-F770-3C9B5A61EF91}"/>
              </a:ext>
            </a:extLst>
          </p:cNvPr>
          <p:cNvSpPr txBox="1"/>
          <p:nvPr/>
        </p:nvSpPr>
        <p:spPr>
          <a:xfrm>
            <a:off x="757084" y="560439"/>
            <a:ext cx="4640826" cy="923330"/>
          </a:xfrm>
          <a:prstGeom prst="rect">
            <a:avLst/>
          </a:prstGeom>
          <a:noFill/>
        </p:spPr>
        <p:txBody>
          <a:bodyPr wrap="square" rtlCol="0">
            <a:spAutoFit/>
          </a:bodyPr>
          <a:lstStyle/>
          <a:p>
            <a:pPr algn="l"/>
            <a:r>
              <a:rPr lang="vi-VN" b="0" i="0" dirty="0">
                <a:solidFill>
                  <a:srgbClr val="000000"/>
                </a:solidFill>
                <a:effectLst/>
                <a:latin typeface="system-ui"/>
              </a:rPr>
              <a:t>"Tiêu đề 2" được CSS màu đỏ (red)</a:t>
            </a:r>
          </a:p>
          <a:p>
            <a:pPr algn="l"/>
            <a:r>
              <a:rPr lang="vi-VN" b="0" i="0" dirty="0">
                <a:solidFill>
                  <a:srgbClr val="000000"/>
                </a:solidFill>
                <a:effectLst/>
                <a:latin typeface="system-ui"/>
              </a:rPr>
              <a:t>"Tiêu đề 2" CSS font-size 28px</a:t>
            </a:r>
          </a:p>
          <a:p>
            <a:pPr algn="l"/>
            <a:r>
              <a:rPr lang="vi-VN" b="0" i="0" dirty="0">
                <a:solidFill>
                  <a:srgbClr val="000000"/>
                </a:solidFill>
                <a:effectLst/>
                <a:latin typeface="system-ui"/>
              </a:rPr>
              <a:t>"Tiêu đề 1" &amp; "Tiêu đề 3" không bị ảnh hưởng</a:t>
            </a:r>
          </a:p>
        </p:txBody>
      </p:sp>
      <p:sp>
        <p:nvSpPr>
          <p:cNvPr id="3" name="TextBox 2">
            <a:extLst>
              <a:ext uri="{FF2B5EF4-FFF2-40B4-BE49-F238E27FC236}">
                <a16:creationId xmlns:a16="http://schemas.microsoft.com/office/drawing/2014/main" id="{C27D0B76-7ACF-9EAE-F091-8D4471F9F3BF}"/>
              </a:ext>
            </a:extLst>
          </p:cNvPr>
          <p:cNvSpPr txBox="1"/>
          <p:nvPr/>
        </p:nvSpPr>
        <p:spPr>
          <a:xfrm>
            <a:off x="1868129" y="2094272"/>
            <a:ext cx="5938684" cy="1754326"/>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"title"</a:t>
            </a:r>
            <a:r>
              <a:rPr lang="en-US" b="0" dirty="0">
                <a:solidFill>
                  <a:srgbClr val="808080"/>
                </a:solidFill>
                <a:effectLst/>
                <a:latin typeface="var(--font-code)"/>
              </a:rPr>
              <a:t>&gt;</a:t>
            </a:r>
            <a:r>
              <a:rPr lang="en-US" b="0" dirty="0" err="1">
                <a:solidFill>
                  <a:srgbClr val="D4D4D4"/>
                </a:solidFill>
                <a:effectLst/>
                <a:latin typeface="var(--font-code)"/>
              </a:rPr>
              <a:t>Tiêu</a:t>
            </a:r>
            <a:r>
              <a:rPr lang="en-US" b="0" dirty="0">
                <a:solidFill>
                  <a:srgbClr val="D4D4D4"/>
                </a:solidFill>
                <a:effectLst/>
                <a:latin typeface="var(--font-code)"/>
              </a:rPr>
              <a:t> </a:t>
            </a:r>
            <a:r>
              <a:rPr lang="en-US" b="0" dirty="0" err="1">
                <a:solidFill>
                  <a:srgbClr val="D4D4D4"/>
                </a:solidFill>
                <a:effectLst/>
                <a:latin typeface="var(--font-code)"/>
              </a:rPr>
              <a:t>đề</a:t>
            </a:r>
            <a:r>
              <a:rPr lang="en-US" b="0" dirty="0">
                <a:solidFill>
                  <a:srgbClr val="D4D4D4"/>
                </a:solidFill>
                <a:effectLst/>
                <a:latin typeface="var(--font-code)"/>
              </a:rPr>
              <a:t> 1</a:t>
            </a:r>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808080"/>
                </a:solidFill>
                <a:effectLst/>
                <a:latin typeface="var(--font-code)"/>
              </a:rPr>
              <a:t>&gt;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"post-item"</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"title"</a:t>
            </a:r>
            <a:r>
              <a:rPr lang="en-US" b="0" dirty="0">
                <a:solidFill>
                  <a:srgbClr val="808080"/>
                </a:solidFill>
                <a:effectLst/>
                <a:latin typeface="var(--font-code)"/>
              </a:rPr>
              <a:t>&gt;</a:t>
            </a:r>
            <a:r>
              <a:rPr lang="en-US" b="0" dirty="0" err="1">
                <a:solidFill>
                  <a:srgbClr val="D4D4D4"/>
                </a:solidFill>
                <a:effectLst/>
                <a:latin typeface="var(--font-code)"/>
              </a:rPr>
              <a:t>Tiêu</a:t>
            </a:r>
            <a:r>
              <a:rPr lang="en-US" b="0" dirty="0">
                <a:solidFill>
                  <a:srgbClr val="D4D4D4"/>
                </a:solidFill>
                <a:effectLst/>
                <a:latin typeface="var(--font-code)"/>
              </a:rPr>
              <a:t> </a:t>
            </a:r>
            <a:r>
              <a:rPr lang="en-US" b="0" dirty="0" err="1">
                <a:solidFill>
                  <a:srgbClr val="D4D4D4"/>
                </a:solidFill>
                <a:effectLst/>
                <a:latin typeface="var(--font-code)"/>
              </a:rPr>
              <a:t>đề</a:t>
            </a:r>
            <a:r>
              <a:rPr lang="en-US" b="0" dirty="0">
                <a:solidFill>
                  <a:srgbClr val="D4D4D4"/>
                </a:solidFill>
                <a:effectLst/>
                <a:latin typeface="var(--font-code)"/>
              </a:rPr>
              <a:t> 2</a:t>
            </a:r>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808080"/>
                </a:solidFill>
                <a:effectLst/>
                <a:latin typeface="var(--font-code)"/>
              </a:rPr>
              <a:t>&gt;</a:t>
            </a:r>
            <a:r>
              <a:rPr lang="en-US" b="0" dirty="0" err="1">
                <a:solidFill>
                  <a:srgbClr val="D4D4D4"/>
                </a:solidFill>
                <a:effectLst/>
                <a:latin typeface="var(--font-code)"/>
              </a:rPr>
              <a:t>Tiêu</a:t>
            </a:r>
            <a:r>
              <a:rPr lang="en-US" b="0" dirty="0">
                <a:solidFill>
                  <a:srgbClr val="D4D4D4"/>
                </a:solidFill>
                <a:effectLst/>
                <a:latin typeface="var(--font-code)"/>
              </a:rPr>
              <a:t> </a:t>
            </a:r>
            <a:r>
              <a:rPr lang="en-US" b="0" dirty="0" err="1">
                <a:solidFill>
                  <a:srgbClr val="D4D4D4"/>
                </a:solidFill>
                <a:effectLst/>
                <a:latin typeface="var(--font-code)"/>
              </a:rPr>
              <a:t>đề</a:t>
            </a:r>
            <a:r>
              <a:rPr lang="en-US" b="0" dirty="0">
                <a:solidFill>
                  <a:srgbClr val="D4D4D4"/>
                </a:solidFill>
                <a:effectLst/>
                <a:latin typeface="var(--font-code)"/>
              </a:rPr>
              <a:t> 3</a:t>
            </a:r>
            <a:r>
              <a:rPr lang="en-US" b="0" dirty="0">
                <a:solidFill>
                  <a:srgbClr val="808080"/>
                </a:solidFill>
                <a:effectLst/>
                <a:latin typeface="var(--font-code)"/>
              </a:rPr>
              <a:t>&lt;/</a:t>
            </a:r>
            <a:r>
              <a:rPr lang="en-US" b="0" dirty="0">
                <a:solidFill>
                  <a:srgbClr val="569CD6"/>
                </a:solidFill>
                <a:effectLst/>
                <a:latin typeface="var(--font-code)"/>
              </a:rPr>
              <a:t>h2</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Tree>
    <p:extLst>
      <p:ext uri="{BB962C8B-B14F-4D97-AF65-F5344CB8AC3E}">
        <p14:creationId xmlns:p14="http://schemas.microsoft.com/office/powerpoint/2010/main" val="13758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FD3C71-48AD-4FB3-CAB2-29C6ADBAB683}"/>
              </a:ext>
            </a:extLst>
          </p:cNvPr>
          <p:cNvSpPr txBox="1"/>
          <p:nvPr/>
        </p:nvSpPr>
        <p:spPr>
          <a:xfrm>
            <a:off x="7954298" y="1148448"/>
            <a:ext cx="1966452" cy="2600712"/>
          </a:xfrm>
          <a:prstGeom prst="rect">
            <a:avLst/>
          </a:prstGeom>
          <a:noFill/>
        </p:spPr>
        <p:txBody>
          <a:bodyPr wrap="square">
            <a:spAutoFit/>
          </a:bodyPr>
          <a:lstStyle/>
          <a:p>
            <a:r>
              <a:rPr lang="en-US" sz="800" b="0" dirty="0">
                <a:solidFill>
                  <a:srgbClr val="569CD6"/>
                </a:solidFill>
                <a:effectLst/>
                <a:latin typeface="var(--font-code)"/>
              </a:rPr>
              <a:t>*</a:t>
            </a:r>
            <a:r>
              <a:rPr lang="en-US" sz="800" b="0" dirty="0">
                <a:solidFill>
                  <a:srgbClr val="D4D4D4"/>
                </a:solidFill>
                <a:effectLst/>
                <a:latin typeface="var(--font-code)"/>
              </a:rPr>
              <a:t> </a:t>
            </a:r>
            <a:r>
              <a:rPr lang="en-US" sz="800" b="0" dirty="0">
                <a:solidFill>
                  <a:srgbClr val="DCDCDC"/>
                </a:solidFill>
                <a:effectLst/>
                <a:latin typeface="var(--font-code)"/>
              </a:rPr>
              <a:t>{</a:t>
            </a:r>
            <a:endParaRPr lang="en-US" sz="800" b="0" dirty="0">
              <a:solidFill>
                <a:srgbClr val="D4D4D4"/>
              </a:solidFill>
              <a:effectLst/>
              <a:latin typeface="var(--font-code)"/>
            </a:endParaRPr>
          </a:p>
          <a:p>
            <a:r>
              <a:rPr lang="en-US" sz="800" b="0" dirty="0">
                <a:solidFill>
                  <a:srgbClr val="D4D4D4"/>
                </a:solidFill>
                <a:effectLst/>
                <a:latin typeface="var(--font-code)"/>
              </a:rPr>
              <a:t>    </a:t>
            </a:r>
            <a:r>
              <a:rPr lang="en-US" sz="800" b="0" dirty="0">
                <a:solidFill>
                  <a:srgbClr val="608B4E"/>
                </a:solidFill>
                <a:effectLst/>
                <a:latin typeface="var(--font-code)"/>
              </a:rPr>
              <a:t>/* Comment/uncomment </a:t>
            </a:r>
            <a:r>
              <a:rPr lang="en-US" sz="800" b="0" dirty="0" err="1">
                <a:solidFill>
                  <a:srgbClr val="608B4E"/>
                </a:solidFill>
                <a:effectLst/>
                <a:latin typeface="var(--font-code)"/>
              </a:rPr>
              <a:t>để</a:t>
            </a:r>
            <a:r>
              <a:rPr lang="en-US" sz="800" b="0" dirty="0">
                <a:solidFill>
                  <a:srgbClr val="608B4E"/>
                </a:solidFill>
                <a:effectLst/>
                <a:latin typeface="var(--font-code)"/>
              </a:rPr>
              <a:t> </a:t>
            </a:r>
            <a:r>
              <a:rPr lang="en-US" sz="800" b="0" dirty="0" err="1">
                <a:solidFill>
                  <a:srgbClr val="608B4E"/>
                </a:solidFill>
                <a:effectLst/>
                <a:latin typeface="var(--font-code)"/>
              </a:rPr>
              <a:t>xem</a:t>
            </a:r>
            <a:r>
              <a:rPr lang="en-US" sz="800" b="0" dirty="0">
                <a:solidFill>
                  <a:srgbClr val="608B4E"/>
                </a:solidFill>
                <a:effectLst/>
                <a:latin typeface="var(--font-code)"/>
              </a:rPr>
              <a:t> </a:t>
            </a:r>
            <a:r>
              <a:rPr lang="en-US" sz="800" b="0" dirty="0" err="1">
                <a:solidFill>
                  <a:srgbClr val="608B4E"/>
                </a:solidFill>
                <a:effectLst/>
                <a:latin typeface="var(--font-code)"/>
              </a:rPr>
              <a:t>thay</a:t>
            </a:r>
            <a:r>
              <a:rPr lang="en-US" sz="800" b="0" dirty="0">
                <a:solidFill>
                  <a:srgbClr val="608B4E"/>
                </a:solidFill>
                <a:effectLst/>
                <a:latin typeface="var(--font-code)"/>
              </a:rPr>
              <a:t> </a:t>
            </a:r>
            <a:r>
              <a:rPr lang="en-US" sz="800" b="0" dirty="0" err="1">
                <a:solidFill>
                  <a:srgbClr val="608B4E"/>
                </a:solidFill>
                <a:effectLst/>
                <a:latin typeface="var(--font-code)"/>
              </a:rPr>
              <a:t>đổi</a:t>
            </a:r>
            <a:r>
              <a:rPr lang="en-US" sz="800" b="0" dirty="0">
                <a:solidFill>
                  <a:srgbClr val="608B4E"/>
                </a:solidFill>
                <a:effectLst/>
                <a:latin typeface="var(--font-code)"/>
              </a:rPr>
              <a:t> </a:t>
            </a:r>
            <a:r>
              <a:rPr lang="en-US" sz="800" b="0" dirty="0" err="1">
                <a:solidFill>
                  <a:srgbClr val="608B4E"/>
                </a:solidFill>
                <a:effectLst/>
                <a:latin typeface="var(--font-code)"/>
              </a:rPr>
              <a:t>trên</a:t>
            </a:r>
            <a:r>
              <a:rPr lang="en-US" sz="800" b="0" dirty="0">
                <a:solidFill>
                  <a:srgbClr val="608B4E"/>
                </a:solidFill>
                <a:effectLst/>
                <a:latin typeface="var(--font-code)"/>
              </a:rPr>
              <a:t> tab TRÌNH DUYỆT */</a:t>
            </a:r>
            <a:endParaRPr lang="en-US" sz="800" b="0" dirty="0">
              <a:solidFill>
                <a:srgbClr val="D4D4D4"/>
              </a:solidFill>
              <a:effectLst/>
              <a:latin typeface="var(--font-code)"/>
            </a:endParaRPr>
          </a:p>
          <a:p>
            <a:r>
              <a:rPr lang="en-US" sz="800" b="0" dirty="0">
                <a:solidFill>
                  <a:srgbClr val="D4D4D4"/>
                </a:solidFill>
                <a:effectLst/>
                <a:latin typeface="var(--font-code)"/>
              </a:rPr>
              <a:t>    </a:t>
            </a:r>
            <a:r>
              <a:rPr lang="en-US" sz="800" b="0" dirty="0">
                <a:solidFill>
                  <a:srgbClr val="9CDCFE"/>
                </a:solidFill>
                <a:effectLst/>
                <a:latin typeface="var(--font-code)"/>
              </a:rPr>
              <a:t>margin:</a:t>
            </a:r>
            <a:r>
              <a:rPr lang="en-US" sz="800" b="0" dirty="0">
                <a:solidFill>
                  <a:srgbClr val="D4D4D4"/>
                </a:solidFill>
                <a:effectLst/>
                <a:latin typeface="var(--font-code)"/>
              </a:rPr>
              <a:t> </a:t>
            </a:r>
            <a:r>
              <a:rPr lang="en-US" sz="800" b="0" dirty="0">
                <a:solidFill>
                  <a:srgbClr val="B5CEA8"/>
                </a:solidFill>
                <a:effectLst/>
                <a:latin typeface="var(--font-code)"/>
              </a:rPr>
              <a:t>0</a:t>
            </a:r>
            <a:r>
              <a:rPr lang="en-US" sz="800" b="0" dirty="0">
                <a:solidFill>
                  <a:srgbClr val="DCDCDC"/>
                </a:solidFill>
                <a:effectLst/>
                <a:latin typeface="var(--font-code)"/>
              </a:rPr>
              <a:t>;</a:t>
            </a:r>
            <a:endParaRPr lang="en-US" sz="800" b="0" dirty="0">
              <a:solidFill>
                <a:srgbClr val="D4D4D4"/>
              </a:solidFill>
              <a:effectLst/>
              <a:latin typeface="var(--font-code)"/>
            </a:endParaRPr>
          </a:p>
          <a:p>
            <a:r>
              <a:rPr lang="en-US" sz="800" b="0" dirty="0">
                <a:solidFill>
                  <a:srgbClr val="DCDCDC"/>
                </a:solidFill>
                <a:effectLst/>
                <a:latin typeface="var(--font-code)"/>
              </a:rPr>
              <a:t>}</a:t>
            </a:r>
            <a:endParaRPr lang="en-US" sz="800" b="0" dirty="0">
              <a:solidFill>
                <a:srgbClr val="D4D4D4"/>
              </a:solidFill>
              <a:effectLst/>
              <a:latin typeface="var(--font-code)"/>
            </a:endParaRPr>
          </a:p>
          <a:p>
            <a:br>
              <a:rPr lang="en-US" sz="500" b="0" dirty="0">
                <a:solidFill>
                  <a:srgbClr val="D4D4D4"/>
                </a:solidFill>
                <a:effectLst/>
                <a:latin typeface="var(--font-code)"/>
              </a:rPr>
            </a:br>
            <a:r>
              <a:rPr lang="en-US" sz="500" b="0" dirty="0">
                <a:solidFill>
                  <a:srgbClr val="569CD6"/>
                </a:solidFill>
                <a:effectLst/>
                <a:latin typeface="var(--font-code)"/>
              </a:rPr>
              <a:t>.box</a:t>
            </a:r>
            <a:r>
              <a:rPr lang="en-US" sz="500" b="0" dirty="0">
                <a:solidFill>
                  <a:srgbClr val="D4D4D4"/>
                </a:solidFill>
                <a:effectLst/>
                <a:latin typeface="var(--font-code)"/>
              </a:rPr>
              <a:t> </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height:</a:t>
            </a:r>
            <a:r>
              <a:rPr lang="en-US" sz="500" b="0" dirty="0">
                <a:solidFill>
                  <a:srgbClr val="D4D4D4"/>
                </a:solidFill>
                <a:effectLst/>
                <a:latin typeface="var(--font-code)"/>
              </a:rPr>
              <a:t> </a:t>
            </a:r>
            <a:r>
              <a:rPr lang="en-US" sz="500" b="0" dirty="0">
                <a:solidFill>
                  <a:srgbClr val="B5CEA8"/>
                </a:solidFill>
                <a:effectLst/>
                <a:latin typeface="var(--font-code)"/>
              </a:rPr>
              <a:t>50px</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CDCDC"/>
                </a:solidFill>
                <a:effectLst/>
                <a:latin typeface="var(--font-code)"/>
              </a:rPr>
              <a:t>}</a:t>
            </a:r>
            <a:endParaRPr lang="en-US" sz="500" b="0" dirty="0">
              <a:solidFill>
                <a:srgbClr val="D4D4D4"/>
              </a:solidFill>
              <a:effectLst/>
              <a:latin typeface="var(--font-code)"/>
            </a:endParaRPr>
          </a:p>
          <a:p>
            <a:br>
              <a:rPr lang="en-US" sz="500" b="0" dirty="0">
                <a:solidFill>
                  <a:srgbClr val="D4D4D4"/>
                </a:solidFill>
                <a:effectLst/>
                <a:latin typeface="var(--font-code)"/>
              </a:rPr>
            </a:br>
            <a:r>
              <a:rPr lang="en-US" sz="500" b="0" dirty="0">
                <a:solidFill>
                  <a:srgbClr val="569CD6"/>
                </a:solidFill>
                <a:effectLst/>
                <a:latin typeface="var(--font-code)"/>
              </a:rPr>
              <a:t>.box1</a:t>
            </a:r>
            <a:r>
              <a:rPr lang="en-US" sz="500" b="0" dirty="0">
                <a:solidFill>
                  <a:srgbClr val="D4D4D4"/>
                </a:solidFill>
                <a:effectLst/>
                <a:latin typeface="var(--font-code)"/>
              </a:rPr>
              <a:t> </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width:</a:t>
            </a:r>
            <a:r>
              <a:rPr lang="en-US" sz="500" b="0" dirty="0">
                <a:solidFill>
                  <a:srgbClr val="D4D4D4"/>
                </a:solidFill>
                <a:effectLst/>
                <a:latin typeface="var(--font-code)"/>
              </a:rPr>
              <a:t> </a:t>
            </a:r>
            <a:r>
              <a:rPr lang="en-US" sz="500" b="0" dirty="0">
                <a:solidFill>
                  <a:srgbClr val="B5CEA8"/>
                </a:solidFill>
                <a:effectLst/>
                <a:latin typeface="var(--font-code)"/>
              </a:rPr>
              <a:t>25%</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background-color:</a:t>
            </a:r>
            <a:r>
              <a:rPr lang="en-US" sz="500" b="0" dirty="0">
                <a:solidFill>
                  <a:srgbClr val="D4D4D4"/>
                </a:solidFill>
                <a:effectLst/>
                <a:latin typeface="var(--font-code)"/>
              </a:rPr>
              <a:t> </a:t>
            </a:r>
            <a:r>
              <a:rPr lang="en-US" sz="500" b="0" dirty="0">
                <a:solidFill>
                  <a:srgbClr val="CE9178"/>
                </a:solidFill>
                <a:effectLst/>
                <a:latin typeface="var(--font-code)"/>
              </a:rPr>
              <a:t>green</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CDCDC"/>
                </a:solidFill>
                <a:effectLst/>
                <a:latin typeface="var(--font-code)"/>
              </a:rPr>
              <a:t>}</a:t>
            </a:r>
            <a:endParaRPr lang="en-US" sz="500" b="0" dirty="0">
              <a:solidFill>
                <a:srgbClr val="D4D4D4"/>
              </a:solidFill>
              <a:effectLst/>
              <a:latin typeface="var(--font-code)"/>
            </a:endParaRPr>
          </a:p>
          <a:p>
            <a:br>
              <a:rPr lang="en-US" sz="500" b="0" dirty="0">
                <a:solidFill>
                  <a:srgbClr val="D4D4D4"/>
                </a:solidFill>
                <a:effectLst/>
                <a:latin typeface="var(--font-code)"/>
              </a:rPr>
            </a:br>
            <a:r>
              <a:rPr lang="en-US" sz="500" b="0" dirty="0">
                <a:solidFill>
                  <a:srgbClr val="569CD6"/>
                </a:solidFill>
                <a:effectLst/>
                <a:latin typeface="var(--font-code)"/>
              </a:rPr>
              <a:t>.box2</a:t>
            </a:r>
            <a:r>
              <a:rPr lang="en-US" sz="500" b="0" dirty="0">
                <a:solidFill>
                  <a:srgbClr val="D4D4D4"/>
                </a:solidFill>
                <a:effectLst/>
                <a:latin typeface="var(--font-code)"/>
              </a:rPr>
              <a:t> </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width:</a:t>
            </a:r>
            <a:r>
              <a:rPr lang="en-US" sz="500" b="0" dirty="0">
                <a:solidFill>
                  <a:srgbClr val="D4D4D4"/>
                </a:solidFill>
                <a:effectLst/>
                <a:latin typeface="var(--font-code)"/>
              </a:rPr>
              <a:t> </a:t>
            </a:r>
            <a:r>
              <a:rPr lang="en-US" sz="500" b="0" dirty="0">
                <a:solidFill>
                  <a:srgbClr val="B5CEA8"/>
                </a:solidFill>
                <a:effectLst/>
                <a:latin typeface="var(--font-code)"/>
              </a:rPr>
              <a:t>50%</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background-color:</a:t>
            </a:r>
            <a:r>
              <a:rPr lang="en-US" sz="500" b="0" dirty="0">
                <a:solidFill>
                  <a:srgbClr val="D4D4D4"/>
                </a:solidFill>
                <a:effectLst/>
                <a:latin typeface="var(--font-code)"/>
              </a:rPr>
              <a:t> </a:t>
            </a:r>
            <a:r>
              <a:rPr lang="en-US" sz="500" b="0" dirty="0">
                <a:solidFill>
                  <a:srgbClr val="CE9178"/>
                </a:solidFill>
                <a:effectLst/>
                <a:latin typeface="var(--font-code)"/>
              </a:rPr>
              <a:t>violet</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CDCDC"/>
                </a:solidFill>
                <a:effectLst/>
                <a:latin typeface="var(--font-code)"/>
              </a:rPr>
              <a:t>}</a:t>
            </a:r>
            <a:endParaRPr lang="en-US" sz="500" b="0" dirty="0">
              <a:solidFill>
                <a:srgbClr val="D4D4D4"/>
              </a:solidFill>
              <a:effectLst/>
              <a:latin typeface="var(--font-code)"/>
            </a:endParaRPr>
          </a:p>
          <a:p>
            <a:br>
              <a:rPr lang="en-US" sz="500" b="0" dirty="0">
                <a:solidFill>
                  <a:srgbClr val="D4D4D4"/>
                </a:solidFill>
                <a:effectLst/>
                <a:latin typeface="var(--font-code)"/>
              </a:rPr>
            </a:br>
            <a:r>
              <a:rPr lang="en-US" sz="500" b="0" dirty="0">
                <a:solidFill>
                  <a:srgbClr val="569CD6"/>
                </a:solidFill>
                <a:effectLst/>
                <a:latin typeface="var(--font-code)"/>
              </a:rPr>
              <a:t>.box3</a:t>
            </a:r>
            <a:r>
              <a:rPr lang="en-US" sz="500" b="0" dirty="0">
                <a:solidFill>
                  <a:srgbClr val="D4D4D4"/>
                </a:solidFill>
                <a:effectLst/>
                <a:latin typeface="var(--font-code)"/>
              </a:rPr>
              <a:t> </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width:</a:t>
            </a:r>
            <a:r>
              <a:rPr lang="en-US" sz="500" b="0" dirty="0">
                <a:solidFill>
                  <a:srgbClr val="D4D4D4"/>
                </a:solidFill>
                <a:effectLst/>
                <a:latin typeface="var(--font-code)"/>
              </a:rPr>
              <a:t> </a:t>
            </a:r>
            <a:r>
              <a:rPr lang="en-US" sz="500" b="0" dirty="0">
                <a:solidFill>
                  <a:srgbClr val="B5CEA8"/>
                </a:solidFill>
                <a:effectLst/>
                <a:latin typeface="var(--font-code)"/>
              </a:rPr>
              <a:t>75%</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background-color:</a:t>
            </a:r>
            <a:r>
              <a:rPr lang="en-US" sz="500" b="0" dirty="0">
                <a:solidFill>
                  <a:srgbClr val="D4D4D4"/>
                </a:solidFill>
                <a:effectLst/>
                <a:latin typeface="var(--font-code)"/>
              </a:rPr>
              <a:t> </a:t>
            </a:r>
            <a:r>
              <a:rPr lang="en-US" sz="500" b="0" dirty="0">
                <a:solidFill>
                  <a:srgbClr val="CE9178"/>
                </a:solidFill>
                <a:effectLst/>
                <a:latin typeface="var(--font-code)"/>
              </a:rPr>
              <a:t>brown</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CDCDC"/>
                </a:solidFill>
                <a:effectLst/>
                <a:latin typeface="var(--font-code)"/>
              </a:rPr>
              <a:t>}</a:t>
            </a:r>
            <a:endParaRPr lang="en-US" sz="500" b="0" dirty="0">
              <a:solidFill>
                <a:srgbClr val="D4D4D4"/>
              </a:solidFill>
              <a:effectLst/>
              <a:latin typeface="var(--font-code)"/>
            </a:endParaRPr>
          </a:p>
          <a:p>
            <a:br>
              <a:rPr lang="en-US" sz="500" b="0" dirty="0">
                <a:solidFill>
                  <a:srgbClr val="D4D4D4"/>
                </a:solidFill>
                <a:effectLst/>
                <a:latin typeface="var(--font-code)"/>
              </a:rPr>
            </a:br>
            <a:r>
              <a:rPr lang="en-US" sz="500" b="0" dirty="0">
                <a:solidFill>
                  <a:srgbClr val="569CD6"/>
                </a:solidFill>
                <a:effectLst/>
                <a:latin typeface="var(--font-code)"/>
              </a:rPr>
              <a:t>.box4</a:t>
            </a:r>
            <a:r>
              <a:rPr lang="en-US" sz="500" b="0" dirty="0">
                <a:solidFill>
                  <a:srgbClr val="D4D4D4"/>
                </a:solidFill>
                <a:effectLst/>
                <a:latin typeface="var(--font-code)"/>
              </a:rPr>
              <a:t> </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width:</a:t>
            </a:r>
            <a:r>
              <a:rPr lang="en-US" sz="500" b="0" dirty="0">
                <a:solidFill>
                  <a:srgbClr val="D4D4D4"/>
                </a:solidFill>
                <a:effectLst/>
                <a:latin typeface="var(--font-code)"/>
              </a:rPr>
              <a:t> </a:t>
            </a:r>
            <a:r>
              <a:rPr lang="en-US" sz="500" b="0" dirty="0">
                <a:solidFill>
                  <a:srgbClr val="B5CEA8"/>
                </a:solidFill>
                <a:effectLst/>
                <a:latin typeface="var(--font-code)"/>
              </a:rPr>
              <a:t>100%</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500" b="0" dirty="0">
                <a:solidFill>
                  <a:srgbClr val="D4D4D4"/>
                </a:solidFill>
                <a:effectLst/>
                <a:latin typeface="var(--font-code)"/>
              </a:rPr>
              <a:t>    </a:t>
            </a:r>
            <a:r>
              <a:rPr lang="en-US" sz="500" b="0" dirty="0">
                <a:solidFill>
                  <a:srgbClr val="9CDCFE"/>
                </a:solidFill>
                <a:effectLst/>
                <a:latin typeface="var(--font-code)"/>
              </a:rPr>
              <a:t>background-color:</a:t>
            </a:r>
            <a:r>
              <a:rPr lang="en-US" sz="500" b="0" dirty="0">
                <a:solidFill>
                  <a:srgbClr val="D4D4D4"/>
                </a:solidFill>
                <a:effectLst/>
                <a:latin typeface="var(--font-code)"/>
              </a:rPr>
              <a:t> </a:t>
            </a:r>
            <a:r>
              <a:rPr lang="en-US" sz="500" b="0" dirty="0">
                <a:solidFill>
                  <a:srgbClr val="CE9178"/>
                </a:solidFill>
                <a:effectLst/>
                <a:latin typeface="var(--font-code)"/>
              </a:rPr>
              <a:t>orange</a:t>
            </a:r>
            <a:r>
              <a:rPr lang="en-US" sz="500" b="0" dirty="0">
                <a:solidFill>
                  <a:srgbClr val="DCDCDC"/>
                </a:solidFill>
                <a:effectLst/>
                <a:latin typeface="var(--font-code)"/>
              </a:rPr>
              <a:t>;</a:t>
            </a:r>
            <a:endParaRPr lang="en-US" sz="500" b="0" dirty="0">
              <a:solidFill>
                <a:srgbClr val="D4D4D4"/>
              </a:solidFill>
              <a:effectLst/>
              <a:latin typeface="var(--font-code)"/>
            </a:endParaRPr>
          </a:p>
          <a:p>
            <a:r>
              <a:rPr lang="en-US" sz="800" b="0" dirty="0">
                <a:solidFill>
                  <a:srgbClr val="DCDCDC"/>
                </a:solidFill>
                <a:effectLst/>
                <a:latin typeface="var(--font-code)"/>
              </a:rPr>
              <a:t>}</a:t>
            </a:r>
            <a:endParaRPr lang="en-US" sz="800" b="0" dirty="0">
              <a:solidFill>
                <a:srgbClr val="D4D4D4"/>
              </a:solidFill>
              <a:effectLst/>
              <a:latin typeface="var(--font-code)"/>
            </a:endParaRPr>
          </a:p>
        </p:txBody>
      </p:sp>
      <p:pic>
        <p:nvPicPr>
          <p:cNvPr id="5" name="Picture 4">
            <a:extLst>
              <a:ext uri="{FF2B5EF4-FFF2-40B4-BE49-F238E27FC236}">
                <a16:creationId xmlns:a16="http://schemas.microsoft.com/office/drawing/2014/main" id="{89BDBC87-C659-0C57-FE0C-26D5C89FED41}"/>
              </a:ext>
            </a:extLst>
          </p:cNvPr>
          <p:cNvPicPr>
            <a:picLocks noChangeAspect="1"/>
          </p:cNvPicPr>
          <p:nvPr/>
        </p:nvPicPr>
        <p:blipFill>
          <a:blip r:embed="rId2"/>
          <a:stretch>
            <a:fillRect/>
          </a:stretch>
        </p:blipFill>
        <p:spPr>
          <a:xfrm>
            <a:off x="506055" y="1697446"/>
            <a:ext cx="5019675" cy="2066925"/>
          </a:xfrm>
          <a:prstGeom prst="rect">
            <a:avLst/>
          </a:prstGeom>
        </p:spPr>
      </p:pic>
    </p:spTree>
    <p:extLst>
      <p:ext uri="{BB962C8B-B14F-4D97-AF65-F5344CB8AC3E}">
        <p14:creationId xmlns:p14="http://schemas.microsoft.com/office/powerpoint/2010/main" val="19804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1DFC2-494C-5814-F40F-7F1702EFB996}"/>
              </a:ext>
            </a:extLst>
          </p:cNvPr>
          <p:cNvSpPr txBox="1"/>
          <p:nvPr/>
        </p:nvSpPr>
        <p:spPr>
          <a:xfrm>
            <a:off x="1582993" y="1720645"/>
            <a:ext cx="7934633" cy="3693319"/>
          </a:xfrm>
          <a:prstGeom prst="rect">
            <a:avLst/>
          </a:prstGeom>
          <a:noFill/>
        </p:spPr>
        <p:txBody>
          <a:bodyPr wrap="square" rtlCol="0">
            <a:spAutoFit/>
          </a:bodyPr>
          <a:lstStyle/>
          <a:p>
            <a:r>
              <a:rPr lang="vi-VN" b="0" dirty="0">
                <a:effectLst/>
                <a:latin typeface="Consolas" panose="020B0609020204030204" pitchFamily="49" charset="0"/>
              </a:rPr>
              <a:t> &lt;h1&gt;Hơn 10.000 lượt tải game 'Siêu đạo chích' năm 2016&lt;/h1&gt;</a:t>
            </a:r>
          </a:p>
          <a:p>
            <a:r>
              <a:rPr lang="vi-VN" b="0" dirty="0">
                <a:effectLst/>
                <a:latin typeface="Consolas" panose="020B0609020204030204" pitchFamily="49" charset="0"/>
              </a:rPr>
              <a:t>    &lt;p&gt;Khác với những trò gắp thú thông thường chỉ vận hành offline hoặc ra game center, game "Siêu đạo chích” là trò chơi đầu tiên tại Việt Nam cho phép người dùng tương tác với một thiết bị vật lý là máy gắp thú, sử dụng kết nối Internet để điều khiển máy và nhận hình ảnh từ camera. Với ứng dụng này, người chơi sẽ hóa thân vào những tên đạo chích, sử dụng một thiết bị bay không người lái có tay gắp, nhấc những hộp quà mang bỏ xuống đường hầm. Khi gắp trúng, người chơi sẽ nhận được thông báo kết quả và phần thưởng được đổi trực tiếp ra thẻ cào điện thoại. Tính chất đặc thù của game là phải “chờ đợi” tới lượt mình vì máy chỉ cho phép một người chơi trong một thời điểm.&lt;/p&gt;</a:t>
            </a:r>
          </a:p>
        </p:txBody>
      </p:sp>
      <p:sp>
        <p:nvSpPr>
          <p:cNvPr id="3" name="TextBox 2">
            <a:extLst>
              <a:ext uri="{FF2B5EF4-FFF2-40B4-BE49-F238E27FC236}">
                <a16:creationId xmlns:a16="http://schemas.microsoft.com/office/drawing/2014/main" id="{BDB3B0A8-AC45-D0F0-CBE1-268B2C28D14B}"/>
              </a:ext>
            </a:extLst>
          </p:cNvPr>
          <p:cNvSpPr txBox="1"/>
          <p:nvPr/>
        </p:nvSpPr>
        <p:spPr>
          <a:xfrm>
            <a:off x="1396181" y="737419"/>
            <a:ext cx="3293806" cy="369332"/>
          </a:xfrm>
          <a:prstGeom prst="rect">
            <a:avLst/>
          </a:prstGeom>
          <a:noFill/>
        </p:spPr>
        <p:txBody>
          <a:bodyPr wrap="square" rtlCol="0">
            <a:spAutoFit/>
          </a:bodyPr>
          <a:lstStyle/>
          <a:p>
            <a:r>
              <a:rPr lang="en-US" dirty="0"/>
              <a:t>Reset</a:t>
            </a:r>
          </a:p>
        </p:txBody>
      </p:sp>
    </p:spTree>
    <p:extLst>
      <p:ext uri="{BB962C8B-B14F-4D97-AF65-F5344CB8AC3E}">
        <p14:creationId xmlns:p14="http://schemas.microsoft.com/office/powerpoint/2010/main" val="228759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FE9EA-55EA-7F48-A3EB-7571E05E77A8}"/>
              </a:ext>
            </a:extLst>
          </p:cNvPr>
          <p:cNvSpPr txBox="1"/>
          <p:nvPr/>
        </p:nvSpPr>
        <p:spPr>
          <a:xfrm>
            <a:off x="1809135" y="2104103"/>
            <a:ext cx="8200104" cy="2308324"/>
          </a:xfrm>
          <a:prstGeom prst="rect">
            <a:avLst/>
          </a:prstGeom>
          <a:noFill/>
        </p:spPr>
        <p:txBody>
          <a:bodyPr wrap="square" rtlCol="0">
            <a:spAutoFit/>
          </a:bodyPr>
          <a:lstStyle/>
          <a:p>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D4D4D4"/>
                </a:solidFill>
                <a:effectLst/>
                <a:latin typeface="var(--font-code)"/>
              </a:rPr>
              <a:t> </a:t>
            </a:r>
            <a:r>
              <a:rPr lang="vi-VN" b="0" dirty="0">
                <a:solidFill>
                  <a:srgbClr val="9CDCFE"/>
                </a:solidFill>
                <a:effectLst/>
                <a:latin typeface="var(--font-code)"/>
              </a:rPr>
              <a:t>id</a:t>
            </a:r>
            <a:r>
              <a:rPr lang="vi-VN" b="0" dirty="0">
                <a:solidFill>
                  <a:srgbClr val="808080"/>
                </a:solidFill>
                <a:effectLst/>
                <a:latin typeface="var(--font-code)"/>
              </a:rPr>
              <a:t>=</a:t>
            </a:r>
            <a:r>
              <a:rPr lang="vi-VN" b="0" dirty="0">
                <a:solidFill>
                  <a:srgbClr val="CE9178"/>
                </a:solidFill>
                <a:effectLst/>
                <a:latin typeface="var(--font-code)"/>
              </a:rPr>
              <a:t>"heading"</a:t>
            </a:r>
            <a:r>
              <a:rPr lang="vi-VN" b="0" dirty="0">
                <a:solidFill>
                  <a:srgbClr val="808080"/>
                </a:solidFill>
                <a:effectLst/>
                <a:latin typeface="var(--font-code)"/>
              </a:rPr>
              <a:t>&gt;</a:t>
            </a:r>
            <a:r>
              <a:rPr lang="vi-VN" b="0" dirty="0">
                <a:solidFill>
                  <a:srgbClr val="D4D4D4"/>
                </a:solidFill>
                <a:effectLst/>
                <a:latin typeface="var(--font-code)"/>
              </a:rPr>
              <a:t>Thực hành sử dụng hàm var() trong CSS</a:t>
            </a:r>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"desc"</a:t>
            </a:r>
            <a:r>
              <a:rPr lang="vi-VN" b="0" dirty="0">
                <a:solidFill>
                  <a:srgbClr val="808080"/>
                </a:solidFill>
                <a:effectLst/>
                <a:latin typeface="var(--font-code)"/>
              </a:rPr>
              <a:t>&gt;</a:t>
            </a:r>
            <a:r>
              <a:rPr lang="vi-VN" b="0" dirty="0">
                <a:solidFill>
                  <a:srgbClr val="D4D4D4"/>
                </a:solidFill>
                <a:effectLst/>
                <a:latin typeface="var(--font-code)"/>
              </a:rPr>
              <a:t>Hàm var() các bạn đã được làm quen từ bài đặt biến trong CSS đó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a:p>
            <a:endParaRPr lang="en-US" dirty="0"/>
          </a:p>
          <a:p>
            <a:r>
              <a:rPr lang="en-US" b="0" dirty="0">
                <a:solidFill>
                  <a:srgbClr val="9CDCFE"/>
                </a:solidFill>
                <a:effectLst/>
                <a:latin typeface="var(--font-code)"/>
              </a:rPr>
              <a:t>--heading-color:</a:t>
            </a:r>
            <a:r>
              <a:rPr lang="en-US" b="0" dirty="0">
                <a:solidFill>
                  <a:srgbClr val="D4D4D4"/>
                </a:solidFill>
                <a:effectLst/>
                <a:latin typeface="var(--font-code)"/>
              </a:rPr>
              <a:t> #333333</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--text-color:</a:t>
            </a:r>
            <a:r>
              <a:rPr lang="en-US" b="0" dirty="0">
                <a:solidFill>
                  <a:srgbClr val="D4D4D4"/>
                </a:solidFill>
                <a:effectLst/>
                <a:latin typeface="var(--font-code)"/>
              </a:rPr>
              <a:t> #404040</a:t>
            </a:r>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
        <p:nvSpPr>
          <p:cNvPr id="4" name="Rectangle 1">
            <a:extLst>
              <a:ext uri="{FF2B5EF4-FFF2-40B4-BE49-F238E27FC236}">
                <a16:creationId xmlns:a16="http://schemas.microsoft.com/office/drawing/2014/main" id="{670B4A1F-4E3B-3127-99FA-093B97E12455}"/>
              </a:ext>
            </a:extLst>
          </p:cNvPr>
          <p:cNvSpPr>
            <a:spLocks noChangeArrowheads="1"/>
          </p:cNvSpPr>
          <p:nvPr/>
        </p:nvSpPr>
        <p:spPr bwMode="auto">
          <a:xfrm>
            <a:off x="766916" y="102490"/>
            <a:ext cx="8286179" cy="192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latin typeface="system-ui"/>
              </a:rPr>
              <a:t>CSS </a:t>
            </a:r>
            <a:r>
              <a:rPr kumimoji="0" lang="en-US" altLang="en-US" sz="2800" b="0" i="0" u="none" strike="noStrike" cap="none" normalizeH="0" baseline="0" dirty="0" err="1">
                <a:ln>
                  <a:noFill/>
                </a:ln>
                <a:solidFill>
                  <a:srgbClr val="292929"/>
                </a:solidFill>
                <a:effectLst/>
                <a:latin typeface="system-ui"/>
              </a:rPr>
              <a:t>cho</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thẻ</a:t>
            </a:r>
            <a:r>
              <a:rPr kumimoji="0" lang="en-US" altLang="en-US" sz="2800" b="0" i="0" u="none" strike="noStrike" cap="none" normalizeH="0" baseline="0" dirty="0">
                <a:ln>
                  <a:noFill/>
                </a:ln>
                <a:solidFill>
                  <a:srgbClr val="292929"/>
                </a:solidFill>
                <a:effectLst/>
                <a:latin typeface="system-ui"/>
              </a:rPr>
              <a:t> h1 </a:t>
            </a:r>
            <a:r>
              <a:rPr kumimoji="0" lang="en-US" altLang="en-US" sz="2800" b="0" i="0" u="none" strike="noStrike" cap="none" normalizeH="0" baseline="0" dirty="0" err="1">
                <a:ln>
                  <a:noFill/>
                </a:ln>
                <a:solidFill>
                  <a:srgbClr val="292929"/>
                </a:solidFill>
                <a:effectLst/>
                <a:latin typeface="system-ui"/>
              </a:rPr>
              <a:t>có</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màu</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được</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lấy</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từ</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biến</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a:ln>
                  <a:noFill/>
                </a:ln>
                <a:solidFill>
                  <a:srgbClr val="292929"/>
                </a:solidFill>
                <a:effectLst/>
                <a:latin typeface="var(--font-code)"/>
              </a:rPr>
              <a:t>--heading-color</a:t>
            </a:r>
            <a:endParaRPr kumimoji="0" lang="en-US" altLang="en-US" sz="2800" b="0" i="0" u="none" strike="noStrike" cap="none" normalizeH="0" baseline="0" dirty="0">
              <a:ln>
                <a:noFill/>
              </a:ln>
              <a:solidFill>
                <a:srgbClr val="2929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latin typeface="system-ui"/>
              </a:rPr>
              <a:t>CSS </a:t>
            </a:r>
            <a:r>
              <a:rPr kumimoji="0" lang="en-US" altLang="en-US" sz="2800" b="0" i="0" u="none" strike="noStrike" cap="none" normalizeH="0" baseline="0" dirty="0" err="1">
                <a:ln>
                  <a:noFill/>
                </a:ln>
                <a:solidFill>
                  <a:srgbClr val="292929"/>
                </a:solidFill>
                <a:effectLst/>
                <a:latin typeface="system-ui"/>
              </a:rPr>
              <a:t>cho</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thẻ</a:t>
            </a:r>
            <a:r>
              <a:rPr kumimoji="0" lang="en-US" altLang="en-US" sz="2800" b="0" i="0" u="none" strike="noStrike" cap="none" normalizeH="0" baseline="0" dirty="0">
                <a:ln>
                  <a:noFill/>
                </a:ln>
                <a:solidFill>
                  <a:srgbClr val="292929"/>
                </a:solidFill>
                <a:effectLst/>
                <a:latin typeface="system-ui"/>
              </a:rPr>
              <a:t> p </a:t>
            </a:r>
            <a:r>
              <a:rPr kumimoji="0" lang="en-US" altLang="en-US" sz="2800" b="0" i="0" u="none" strike="noStrike" cap="none" normalizeH="0" baseline="0" dirty="0" err="1">
                <a:ln>
                  <a:noFill/>
                </a:ln>
                <a:solidFill>
                  <a:srgbClr val="292929"/>
                </a:solidFill>
                <a:effectLst/>
                <a:latin typeface="system-ui"/>
              </a:rPr>
              <a:t>có</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màu</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được</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lấy</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từ</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err="1">
                <a:ln>
                  <a:noFill/>
                </a:ln>
                <a:solidFill>
                  <a:srgbClr val="292929"/>
                </a:solidFill>
                <a:effectLst/>
                <a:latin typeface="system-ui"/>
              </a:rPr>
              <a:t>biến</a:t>
            </a:r>
            <a:r>
              <a:rPr kumimoji="0" lang="en-US" altLang="en-US" sz="2800" b="0" i="0" u="none" strike="noStrike" cap="none" normalizeH="0" baseline="0" dirty="0">
                <a:ln>
                  <a:noFill/>
                </a:ln>
                <a:solidFill>
                  <a:srgbClr val="292929"/>
                </a:solidFill>
                <a:effectLst/>
                <a:latin typeface="system-ui"/>
              </a:rPr>
              <a:t> </a:t>
            </a:r>
            <a:r>
              <a:rPr kumimoji="0" lang="en-US" altLang="en-US" sz="2800" b="0" i="0" u="none" strike="noStrike" cap="none" normalizeH="0" baseline="0" dirty="0">
                <a:ln>
                  <a:noFill/>
                </a:ln>
                <a:solidFill>
                  <a:srgbClr val="292929"/>
                </a:solidFill>
                <a:effectLst/>
                <a:latin typeface="var(--font-code)"/>
              </a:rPr>
              <a:t>--text-color</a:t>
            </a:r>
            <a:endParaRPr kumimoji="0" lang="en-US" altLang="en-US" sz="2800" b="0" i="0" u="none" strike="noStrike" cap="none" normalizeH="0" baseline="0" dirty="0">
              <a:ln>
                <a:noFill/>
              </a:ln>
              <a:solidFill>
                <a:srgbClr val="2929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75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0DE6D-32A7-E905-C650-96EDEBE4D398}"/>
              </a:ext>
            </a:extLst>
          </p:cNvPr>
          <p:cNvSpPr txBox="1"/>
          <p:nvPr/>
        </p:nvSpPr>
        <p:spPr>
          <a:xfrm>
            <a:off x="1573161" y="776748"/>
            <a:ext cx="5466736" cy="369332"/>
          </a:xfrm>
          <a:prstGeom prst="rect">
            <a:avLst/>
          </a:prstGeom>
          <a:noFill/>
        </p:spPr>
        <p:txBody>
          <a:bodyPr wrap="square" rtlCol="0">
            <a:spAutoFit/>
          </a:bodyPr>
          <a:lstStyle/>
          <a:p>
            <a:r>
              <a:rPr lang="en-US" b="0" i="0" dirty="0">
                <a:solidFill>
                  <a:srgbClr val="000000"/>
                </a:solidFill>
                <a:effectLst/>
                <a:latin typeface="system-ui"/>
              </a:rPr>
              <a:t>Box 2 </a:t>
            </a:r>
            <a:r>
              <a:rPr lang="en-US" b="0" i="0" dirty="0" err="1">
                <a:solidFill>
                  <a:srgbClr val="000000"/>
                </a:solidFill>
                <a:effectLst/>
                <a:latin typeface="system-ui"/>
              </a:rPr>
              <a:t>có</a:t>
            </a:r>
            <a:r>
              <a:rPr lang="en-US" b="0" i="0" dirty="0">
                <a:solidFill>
                  <a:srgbClr val="000000"/>
                </a:solidFill>
                <a:effectLst/>
                <a:latin typeface="system-ui"/>
              </a:rPr>
              <a:t> </a:t>
            </a:r>
            <a:r>
              <a:rPr lang="en-US" b="0" i="0" dirty="0" err="1">
                <a:solidFill>
                  <a:srgbClr val="000000"/>
                </a:solidFill>
                <a:effectLst/>
                <a:latin typeface="system-ui"/>
              </a:rPr>
              <a:t>màu</a:t>
            </a:r>
            <a:r>
              <a:rPr lang="en-US" b="0" i="0" dirty="0">
                <a:solidFill>
                  <a:srgbClr val="000000"/>
                </a:solidFill>
                <a:effectLst/>
                <a:latin typeface="system-ui"/>
              </a:rPr>
              <a:t> </a:t>
            </a:r>
            <a:r>
              <a:rPr lang="en-US" b="0" i="0" dirty="0" err="1">
                <a:solidFill>
                  <a:srgbClr val="000000"/>
                </a:solidFill>
                <a:effectLst/>
                <a:latin typeface="system-ui"/>
              </a:rPr>
              <a:t>nền</a:t>
            </a:r>
            <a:r>
              <a:rPr lang="en-US" b="0" i="0" dirty="0">
                <a:solidFill>
                  <a:srgbClr val="000000"/>
                </a:solidFill>
                <a:effectLst/>
                <a:latin typeface="system-ui"/>
              </a:rPr>
              <a:t> </a:t>
            </a:r>
            <a:r>
              <a:rPr lang="en-US" b="0" i="0" dirty="0" err="1">
                <a:solidFill>
                  <a:srgbClr val="000000"/>
                </a:solidFill>
                <a:effectLst/>
                <a:latin typeface="system-ui"/>
              </a:rPr>
              <a:t>rgba</a:t>
            </a:r>
            <a:r>
              <a:rPr lang="en-US" b="0" i="0" dirty="0">
                <a:solidFill>
                  <a:srgbClr val="000000"/>
                </a:solidFill>
                <a:effectLst/>
                <a:latin typeface="system-ui"/>
              </a:rPr>
              <a:t> 0, 0, 0, 0.5</a:t>
            </a:r>
            <a:endParaRPr lang="en-US" dirty="0"/>
          </a:p>
        </p:txBody>
      </p:sp>
      <p:sp>
        <p:nvSpPr>
          <p:cNvPr id="3" name="TextBox 2">
            <a:extLst>
              <a:ext uri="{FF2B5EF4-FFF2-40B4-BE49-F238E27FC236}">
                <a16:creationId xmlns:a16="http://schemas.microsoft.com/office/drawing/2014/main" id="{414A5E26-5396-BC43-E19A-9FC7F505141E}"/>
              </a:ext>
            </a:extLst>
          </p:cNvPr>
          <p:cNvSpPr txBox="1"/>
          <p:nvPr/>
        </p:nvSpPr>
        <p:spPr>
          <a:xfrm>
            <a:off x="1504335" y="1425677"/>
            <a:ext cx="8829368" cy="1200329"/>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"box-1"</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"box-2"</a:t>
            </a:r>
            <a:r>
              <a:rPr lang="en-US" b="0" dirty="0">
                <a:solidFill>
                  <a:srgbClr val="808080"/>
                </a:solidFill>
                <a:effectLst/>
                <a:latin typeface="var(--font-code)"/>
              </a:rPr>
              <a:t>&gt;</a:t>
            </a:r>
            <a:r>
              <a:rPr lang="en-US" b="0" dirty="0">
                <a:solidFill>
                  <a:srgbClr val="D4D4D4"/>
                </a:solidFill>
                <a:effectLst/>
                <a:latin typeface="var(--font-code)"/>
              </a:rPr>
              <a:t>BOX 2</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endParaRPr lang="en-US" dirty="0"/>
          </a:p>
        </p:txBody>
      </p:sp>
      <p:sp>
        <p:nvSpPr>
          <p:cNvPr id="4" name="TextBox 3">
            <a:extLst>
              <a:ext uri="{FF2B5EF4-FFF2-40B4-BE49-F238E27FC236}">
                <a16:creationId xmlns:a16="http://schemas.microsoft.com/office/drawing/2014/main" id="{30366E0F-E436-8AF7-67B8-CF1BC01ABCA3}"/>
              </a:ext>
            </a:extLst>
          </p:cNvPr>
          <p:cNvSpPr txBox="1"/>
          <p:nvPr/>
        </p:nvSpPr>
        <p:spPr>
          <a:xfrm>
            <a:off x="5987846" y="1185006"/>
            <a:ext cx="5220929" cy="3139321"/>
          </a:xfrm>
          <a:prstGeom prst="rect">
            <a:avLst/>
          </a:prstGeom>
          <a:noFill/>
        </p:spPr>
        <p:txBody>
          <a:bodyPr wrap="square" rtlCol="0">
            <a:spAutoFit/>
          </a:bodyPr>
          <a:lstStyle/>
          <a:p>
            <a:r>
              <a:rPr lang="en-US" b="0" dirty="0">
                <a:solidFill>
                  <a:srgbClr val="569CD6"/>
                </a:solidFill>
                <a:effectLst/>
                <a:latin typeface="var(--font-code)"/>
              </a:rPr>
              <a:t>.box-1</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300px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300px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a:t>
            </a:r>
            <a:r>
              <a:rPr lang="en-US" b="0" dirty="0">
                <a:solidFill>
                  <a:srgbClr val="CE9178"/>
                </a:solidFill>
                <a:effectLst/>
                <a:latin typeface="var(--font-code)"/>
              </a:rPr>
              <a:t>green</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.box-2</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50%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50%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color:</a:t>
            </a:r>
            <a:r>
              <a:rPr lang="en-US" b="0" dirty="0">
                <a:solidFill>
                  <a:srgbClr val="D4D4D4"/>
                </a:solidFill>
                <a:effectLst/>
                <a:latin typeface="var(--font-code)"/>
              </a:rPr>
              <a:t> #fff</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p:txBody>
      </p:sp>
    </p:spTree>
    <p:extLst>
      <p:ext uri="{BB962C8B-B14F-4D97-AF65-F5344CB8AC3E}">
        <p14:creationId xmlns:p14="http://schemas.microsoft.com/office/powerpoint/2010/main" val="361390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89039-ECB2-529F-E0F5-FCF983EE2EB2}"/>
              </a:ext>
            </a:extLst>
          </p:cNvPr>
          <p:cNvSpPr txBox="1"/>
          <p:nvPr/>
        </p:nvSpPr>
        <p:spPr>
          <a:xfrm>
            <a:off x="2104103" y="2192594"/>
            <a:ext cx="8190271" cy="646331"/>
          </a:xfrm>
          <a:prstGeom prst="rect">
            <a:avLst/>
          </a:prstGeom>
          <a:noFill/>
        </p:spPr>
        <p:txBody>
          <a:bodyPr wrap="square" rtlCol="0">
            <a:spAutoFit/>
          </a:bodyPr>
          <a:lstStyle/>
          <a:p>
            <a:r>
              <a:rPr lang="en-US" b="0" dirty="0">
                <a:solidFill>
                  <a:srgbClr val="F8F8F2"/>
                </a:solidFill>
                <a:effectLst/>
                <a:latin typeface="Consolas" panose="020B0609020204030204" pitchFamily="49" charset="0"/>
              </a:rPr>
              <a:t> &lt;</a:t>
            </a:r>
            <a:r>
              <a:rPr lang="en-US" b="0" dirty="0">
                <a:solidFill>
                  <a:srgbClr val="FF79C6"/>
                </a:solidFill>
                <a:effectLst/>
                <a:latin typeface="Consolas" panose="020B0609020204030204" pitchFamily="49" charset="0"/>
              </a:rPr>
              <a:t>a</a:t>
            </a:r>
            <a:r>
              <a:rPr lang="en-US" b="0" dirty="0">
                <a:solidFill>
                  <a:srgbClr val="F8F8F2"/>
                </a:solidFill>
                <a:effectLst/>
                <a:latin typeface="Consolas" panose="020B0609020204030204" pitchFamily="49" charset="0"/>
              </a:rPr>
              <a:t> </a:t>
            </a:r>
            <a:r>
              <a:rPr lang="en-US" b="0" i="1" dirty="0">
                <a:solidFill>
                  <a:srgbClr val="50FA7B"/>
                </a:solidFill>
                <a:effectLst/>
                <a:latin typeface="Consolas" panose="020B0609020204030204" pitchFamily="49" charset="0"/>
              </a:rPr>
              <a:t>class</a:t>
            </a:r>
            <a:r>
              <a:rPr lang="en-US" b="0" dirty="0">
                <a:solidFill>
                  <a:srgbClr val="FF79C6"/>
                </a:solidFill>
                <a:effectLst/>
                <a:latin typeface="Consolas" panose="020B0609020204030204" pitchFamily="49" charset="0"/>
              </a:rPr>
              <a:t>=</a:t>
            </a:r>
            <a:r>
              <a:rPr lang="en-US" b="0" dirty="0">
                <a:solidFill>
                  <a:srgbClr val="E9F284"/>
                </a:solidFill>
                <a:effectLst/>
                <a:latin typeface="Consolas" panose="020B0609020204030204" pitchFamily="49" charset="0"/>
              </a:rPr>
              <a:t>"</a:t>
            </a:r>
            <a:r>
              <a:rPr lang="en-US" b="0" dirty="0">
                <a:solidFill>
                  <a:srgbClr val="F1FA8C"/>
                </a:solidFill>
                <a:effectLst/>
                <a:latin typeface="Consolas" panose="020B0609020204030204" pitchFamily="49" charset="0"/>
              </a:rPr>
              <a:t>button</a:t>
            </a:r>
            <a:r>
              <a:rPr lang="en-US" b="0" dirty="0">
                <a:solidFill>
                  <a:srgbClr val="E9F284"/>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i="1" dirty="0" err="1">
                <a:solidFill>
                  <a:srgbClr val="50FA7B"/>
                </a:solidFill>
                <a:effectLst/>
                <a:latin typeface="Consolas" panose="020B0609020204030204" pitchFamily="49" charset="0"/>
              </a:rPr>
              <a:t>href</a:t>
            </a:r>
            <a:r>
              <a:rPr lang="en-US" b="0" dirty="0">
                <a:solidFill>
                  <a:srgbClr val="FF79C6"/>
                </a:solidFill>
                <a:effectLst/>
                <a:latin typeface="Consolas" panose="020B0609020204030204" pitchFamily="49" charset="0"/>
              </a:rPr>
              <a:t>=</a:t>
            </a:r>
            <a:r>
              <a:rPr lang="en-US" b="0" dirty="0">
                <a:solidFill>
                  <a:srgbClr val="E9F284"/>
                </a:solidFill>
                <a:effectLst/>
                <a:latin typeface="Consolas" panose="020B0609020204030204" pitchFamily="49" charset="0"/>
              </a:rPr>
              <a:t>"</a:t>
            </a:r>
            <a:r>
              <a:rPr lang="en-US" b="0" dirty="0">
                <a:solidFill>
                  <a:srgbClr val="F1FA8C"/>
                </a:solidFill>
                <a:effectLst/>
                <a:latin typeface="Consolas" panose="020B0609020204030204" pitchFamily="49" charset="0"/>
              </a:rPr>
              <a:t>https://www.youtube.com/</a:t>
            </a:r>
            <a:r>
              <a:rPr lang="en-US" b="0" dirty="0">
                <a:solidFill>
                  <a:srgbClr val="E9F284"/>
                </a:solidFill>
                <a:effectLst/>
                <a:latin typeface="Consolas" panose="020B0609020204030204" pitchFamily="49" charset="0"/>
              </a:rPr>
              <a:t>"</a:t>
            </a:r>
            <a:r>
              <a:rPr lang="en-US" b="0" dirty="0">
                <a:solidFill>
                  <a:srgbClr val="F8F8F2"/>
                </a:solidFill>
                <a:effectLst/>
                <a:latin typeface="Consolas" panose="020B0609020204030204" pitchFamily="49" charset="0"/>
              </a:rPr>
              <a:t>&gt;Youtube&lt;/</a:t>
            </a:r>
            <a:r>
              <a:rPr lang="en-US" b="0" dirty="0">
                <a:solidFill>
                  <a:srgbClr val="FF79C6"/>
                </a:solidFill>
                <a:effectLst/>
                <a:latin typeface="Consolas" panose="020B0609020204030204" pitchFamily="49" charset="0"/>
              </a:rPr>
              <a:t>a</a:t>
            </a:r>
            <a:r>
              <a:rPr lang="en-US" b="0" dirty="0">
                <a:solidFill>
                  <a:srgbClr val="F8F8F2"/>
                </a:solidFill>
                <a:effectLst/>
                <a:latin typeface="Consolas" panose="020B0609020204030204" pitchFamily="49" charset="0"/>
              </a:rPr>
              <a:t>&gt;</a:t>
            </a:r>
          </a:p>
          <a:p>
            <a:endParaRPr lang="en-US" dirty="0"/>
          </a:p>
        </p:txBody>
      </p:sp>
      <p:sp>
        <p:nvSpPr>
          <p:cNvPr id="3" name="TextBox 2">
            <a:extLst>
              <a:ext uri="{FF2B5EF4-FFF2-40B4-BE49-F238E27FC236}">
                <a16:creationId xmlns:a16="http://schemas.microsoft.com/office/drawing/2014/main" id="{4BA6CB6B-B214-FB23-90B4-B32D784CBCE9}"/>
              </a:ext>
            </a:extLst>
          </p:cNvPr>
          <p:cNvSpPr txBox="1"/>
          <p:nvPr/>
        </p:nvSpPr>
        <p:spPr>
          <a:xfrm>
            <a:off x="2025445" y="904568"/>
            <a:ext cx="6587613" cy="369332"/>
          </a:xfrm>
          <a:prstGeom prst="rect">
            <a:avLst/>
          </a:prstGeom>
          <a:noFill/>
        </p:spPr>
        <p:txBody>
          <a:bodyPr wrap="square" rtlCol="0">
            <a:spAutoFit/>
          </a:bodyPr>
          <a:lstStyle/>
          <a:p>
            <a:r>
              <a:rPr lang="en-US" b="0" i="0" dirty="0">
                <a:solidFill>
                  <a:srgbClr val="000000"/>
                </a:solidFill>
                <a:effectLst/>
                <a:latin typeface="system-ui"/>
              </a:rPr>
              <a:t>Hover </a:t>
            </a:r>
            <a:r>
              <a:rPr lang="en-US" b="0" i="0" dirty="0" err="1">
                <a:solidFill>
                  <a:srgbClr val="000000"/>
                </a:solidFill>
                <a:effectLst/>
                <a:latin typeface="system-ui"/>
              </a:rPr>
              <a:t>vào</a:t>
            </a:r>
            <a:r>
              <a:rPr lang="en-US" b="0" i="0" dirty="0">
                <a:solidFill>
                  <a:srgbClr val="000000"/>
                </a:solidFill>
                <a:effectLst/>
                <a:latin typeface="system-ui"/>
              </a:rPr>
              <a:t> </a:t>
            </a:r>
            <a:r>
              <a:rPr lang="en-US" b="0" i="0" dirty="0" err="1">
                <a:solidFill>
                  <a:srgbClr val="000000"/>
                </a:solidFill>
                <a:effectLst/>
                <a:latin typeface="system-ui"/>
              </a:rPr>
              <a:t>nút</a:t>
            </a:r>
            <a:r>
              <a:rPr lang="en-US" b="0" i="0" dirty="0">
                <a:solidFill>
                  <a:srgbClr val="000000"/>
                </a:solidFill>
                <a:effectLst/>
                <a:latin typeface="system-ui"/>
              </a:rPr>
              <a:t>, </a:t>
            </a:r>
            <a:r>
              <a:rPr lang="en-US" b="0" i="0" dirty="0" err="1">
                <a:solidFill>
                  <a:srgbClr val="000000"/>
                </a:solidFill>
                <a:effectLst/>
                <a:latin typeface="system-ui"/>
              </a:rPr>
              <a:t>nút</a:t>
            </a:r>
            <a:r>
              <a:rPr lang="en-US" b="0" i="0" dirty="0">
                <a:solidFill>
                  <a:srgbClr val="000000"/>
                </a:solidFill>
                <a:effectLst/>
                <a:latin typeface="system-ui"/>
              </a:rPr>
              <a:t> </a:t>
            </a:r>
            <a:r>
              <a:rPr lang="en-US" b="0" i="0" dirty="0" err="1">
                <a:solidFill>
                  <a:srgbClr val="000000"/>
                </a:solidFill>
                <a:effectLst/>
                <a:latin typeface="system-ui"/>
              </a:rPr>
              <a:t>chuyển</a:t>
            </a:r>
            <a:r>
              <a:rPr lang="en-US" b="0" i="0" dirty="0">
                <a:solidFill>
                  <a:srgbClr val="000000"/>
                </a:solidFill>
                <a:effectLst/>
                <a:latin typeface="system-ui"/>
              </a:rPr>
              <a:t> sang </a:t>
            </a:r>
            <a:r>
              <a:rPr lang="en-US" b="0" i="0" dirty="0" err="1">
                <a:solidFill>
                  <a:srgbClr val="000000"/>
                </a:solidFill>
                <a:effectLst/>
                <a:latin typeface="system-ui"/>
              </a:rPr>
              <a:t>màu</a:t>
            </a:r>
            <a:r>
              <a:rPr lang="en-US" b="0" i="0" dirty="0">
                <a:solidFill>
                  <a:srgbClr val="000000"/>
                </a:solidFill>
                <a:effectLst/>
                <a:latin typeface="system-ui"/>
              </a:rPr>
              <a:t> </a:t>
            </a:r>
            <a:r>
              <a:rPr lang="en-US" b="0" i="0" dirty="0" err="1">
                <a:solidFill>
                  <a:srgbClr val="000000"/>
                </a:solidFill>
                <a:effectLst/>
                <a:latin typeface="system-ui"/>
              </a:rPr>
              <a:t>nền</a:t>
            </a:r>
            <a:r>
              <a:rPr lang="en-US" b="0" i="0" dirty="0">
                <a:solidFill>
                  <a:srgbClr val="000000"/>
                </a:solidFill>
                <a:effectLst/>
                <a:latin typeface="system-ui"/>
              </a:rPr>
              <a:t> </a:t>
            </a:r>
            <a:r>
              <a:rPr lang="en-US" b="0" i="0" dirty="0" err="1">
                <a:solidFill>
                  <a:srgbClr val="000000"/>
                </a:solidFill>
                <a:effectLst/>
                <a:latin typeface="system-ui"/>
              </a:rPr>
              <a:t>rgba</a:t>
            </a:r>
            <a:r>
              <a:rPr lang="en-US" b="0" i="0" dirty="0">
                <a:solidFill>
                  <a:srgbClr val="000000"/>
                </a:solidFill>
                <a:effectLst/>
                <a:latin typeface="system-ui"/>
              </a:rPr>
              <a:t> 240, 81, 35, 0.8</a:t>
            </a:r>
            <a:endParaRPr lang="en-US" dirty="0"/>
          </a:p>
        </p:txBody>
      </p:sp>
      <p:sp>
        <p:nvSpPr>
          <p:cNvPr id="4" name="TextBox 3">
            <a:extLst>
              <a:ext uri="{FF2B5EF4-FFF2-40B4-BE49-F238E27FC236}">
                <a16:creationId xmlns:a16="http://schemas.microsoft.com/office/drawing/2014/main" id="{16F216A6-E24F-3785-0BA9-4B3C4AD51377}"/>
              </a:ext>
            </a:extLst>
          </p:cNvPr>
          <p:cNvSpPr txBox="1"/>
          <p:nvPr/>
        </p:nvSpPr>
        <p:spPr>
          <a:xfrm>
            <a:off x="2104103" y="3116826"/>
            <a:ext cx="7787149" cy="2862322"/>
          </a:xfrm>
          <a:prstGeom prst="rect">
            <a:avLst/>
          </a:prstGeom>
          <a:noFill/>
        </p:spPr>
        <p:txBody>
          <a:bodyPr wrap="square" rtlCol="0">
            <a:spAutoFit/>
          </a:bodyPr>
          <a:lstStyle/>
          <a:p>
            <a:r>
              <a:rPr lang="vi-VN" b="0" dirty="0">
                <a:solidFill>
                  <a:srgbClr val="F8F8F2"/>
                </a:solidFill>
                <a:effectLst/>
                <a:latin typeface="Consolas" panose="020B0609020204030204" pitchFamily="49" charset="0"/>
              </a:rPr>
              <a:t> </a:t>
            </a:r>
            <a:r>
              <a:rPr lang="vi-VN" b="0" i="1" dirty="0">
                <a:solidFill>
                  <a:srgbClr val="50FA7B"/>
                </a:solidFill>
                <a:effectLst/>
                <a:latin typeface="Consolas" panose="020B0609020204030204" pitchFamily="49" charset="0"/>
              </a:rPr>
              <a:t>.button</a:t>
            </a:r>
            <a:r>
              <a:rPr lang="vi-VN" b="0" dirty="0">
                <a:solidFill>
                  <a:srgbClr val="F8F8F2"/>
                </a:solidFill>
                <a:effectLst/>
                <a:latin typeface="Consolas" panose="020B0609020204030204" pitchFamily="49" charset="0"/>
              </a:rPr>
              <a:t> {</a:t>
            </a:r>
          </a:p>
          <a:p>
            <a:r>
              <a:rPr lang="vi-VN" b="0" dirty="0">
                <a:solidFill>
                  <a:srgbClr val="F8F8F2"/>
                </a:solidFill>
                <a:effectLst/>
                <a:latin typeface="Consolas" panose="020B0609020204030204" pitchFamily="49" charset="0"/>
              </a:rPr>
              <a:t>    </a:t>
            </a:r>
            <a:r>
              <a:rPr lang="vi-VN" b="0" dirty="0">
                <a:solidFill>
                  <a:srgbClr val="6272A4"/>
                </a:solidFill>
                <a:effectLst/>
                <a:latin typeface="Consolas" panose="020B0609020204030204" pitchFamily="49" charset="0"/>
              </a:rPr>
              <a:t>/* Thêm phần đệm, cho nút dày lên */</a:t>
            </a:r>
            <a:endParaRPr lang="en-US" dirty="0">
              <a:solidFill>
                <a:srgbClr val="F8F8F2"/>
              </a:solidFill>
              <a:latin typeface="Consolas" panose="020B0609020204030204" pitchFamily="49" charset="0"/>
            </a:endParaRPr>
          </a:p>
          <a:p>
            <a:r>
              <a:rPr lang="vi-VN" b="0" dirty="0">
                <a:solidFill>
                  <a:srgbClr val="F8F8F2"/>
                </a:solidFill>
                <a:effectLst/>
                <a:latin typeface="Consolas" panose="020B0609020204030204" pitchFamily="49" charset="0"/>
              </a:rPr>
              <a:t>    </a:t>
            </a:r>
            <a:r>
              <a:rPr lang="vi-VN" b="0" dirty="0">
                <a:solidFill>
                  <a:srgbClr val="8BE9FD"/>
                </a:solidFill>
                <a:effectLst/>
                <a:latin typeface="Consolas" panose="020B0609020204030204" pitchFamily="49" charset="0"/>
              </a:rPr>
              <a:t>padding</a:t>
            </a:r>
            <a:r>
              <a:rPr lang="vi-VN" b="0" dirty="0">
                <a:solidFill>
                  <a:srgbClr val="FF79C6"/>
                </a:solidFill>
                <a:effectLst/>
                <a:latin typeface="Consolas" panose="020B0609020204030204" pitchFamily="49" charset="0"/>
              </a:rPr>
              <a:t>:</a:t>
            </a:r>
            <a:r>
              <a:rPr lang="vi-VN" b="0" dirty="0">
                <a:solidFill>
                  <a:srgbClr val="F8F8F2"/>
                </a:solidFill>
                <a:effectLst/>
                <a:latin typeface="Consolas" panose="020B0609020204030204" pitchFamily="49" charset="0"/>
              </a:rPr>
              <a:t> </a:t>
            </a:r>
            <a:r>
              <a:rPr lang="vi-VN" b="0" dirty="0">
                <a:solidFill>
                  <a:srgbClr val="BD93F9"/>
                </a:solidFill>
                <a:effectLst/>
                <a:latin typeface="Consolas" panose="020B0609020204030204" pitchFamily="49" charset="0"/>
              </a:rPr>
              <a:t>8</a:t>
            </a:r>
            <a:r>
              <a:rPr lang="vi-VN" b="0" dirty="0">
                <a:solidFill>
                  <a:srgbClr val="FF79C6"/>
                </a:solidFill>
                <a:effectLst/>
                <a:latin typeface="Consolas" panose="020B0609020204030204" pitchFamily="49" charset="0"/>
              </a:rPr>
              <a:t>px</a:t>
            </a:r>
            <a:r>
              <a:rPr lang="vi-VN" b="0" dirty="0">
                <a:solidFill>
                  <a:srgbClr val="F8F8F2"/>
                </a:solidFill>
                <a:effectLst/>
                <a:latin typeface="Consolas" panose="020B0609020204030204" pitchFamily="49" charset="0"/>
              </a:rPr>
              <a:t> </a:t>
            </a:r>
            <a:r>
              <a:rPr lang="vi-VN" b="0" dirty="0">
                <a:solidFill>
                  <a:srgbClr val="BD93F9"/>
                </a:solidFill>
                <a:effectLst/>
                <a:latin typeface="Consolas" panose="020B0609020204030204" pitchFamily="49" charset="0"/>
              </a:rPr>
              <a:t>16</a:t>
            </a:r>
            <a:r>
              <a:rPr lang="vi-VN" b="0" dirty="0">
                <a:solidFill>
                  <a:srgbClr val="FF79C6"/>
                </a:solidFill>
                <a:effectLst/>
                <a:latin typeface="Consolas" panose="020B0609020204030204" pitchFamily="49" charset="0"/>
              </a:rPr>
              <a:t>px</a:t>
            </a:r>
            <a:r>
              <a:rPr lang="vi-VN" b="0" dirty="0">
                <a:solidFill>
                  <a:srgbClr val="F8F8F2"/>
                </a:solidFill>
                <a:effectLst/>
                <a:latin typeface="Consolas" panose="020B0609020204030204" pitchFamily="49" charset="0"/>
              </a:rPr>
              <a:t>;</a:t>
            </a:r>
          </a:p>
          <a:p>
            <a:br>
              <a:rPr lang="vi-VN" b="0" dirty="0">
                <a:solidFill>
                  <a:srgbClr val="F8F8F2"/>
                </a:solidFill>
                <a:effectLst/>
                <a:latin typeface="Consolas" panose="020B0609020204030204" pitchFamily="49" charset="0"/>
              </a:rPr>
            </a:br>
            <a:r>
              <a:rPr lang="vi-VN" b="0" dirty="0">
                <a:solidFill>
                  <a:srgbClr val="F8F8F2"/>
                </a:solidFill>
                <a:effectLst/>
                <a:latin typeface="Consolas" panose="020B0609020204030204" pitchFamily="49" charset="0"/>
              </a:rPr>
              <a:t>    </a:t>
            </a:r>
            <a:r>
              <a:rPr lang="vi-VN" b="0" dirty="0">
                <a:solidFill>
                  <a:srgbClr val="8BE9FD"/>
                </a:solidFill>
                <a:effectLst/>
                <a:latin typeface="Consolas" panose="020B0609020204030204" pitchFamily="49" charset="0"/>
              </a:rPr>
              <a:t>color</a:t>
            </a:r>
            <a:r>
              <a:rPr lang="vi-VN" b="0" dirty="0">
                <a:solidFill>
                  <a:srgbClr val="FF79C6"/>
                </a:solidFill>
                <a:effectLst/>
                <a:latin typeface="Consolas" panose="020B0609020204030204" pitchFamily="49" charset="0"/>
              </a:rPr>
              <a:t>:</a:t>
            </a:r>
            <a:r>
              <a:rPr lang="vi-VN" b="0" dirty="0">
                <a:solidFill>
                  <a:srgbClr val="F8F8F2"/>
                </a:solidFill>
                <a:effectLst/>
                <a:latin typeface="Consolas" panose="020B0609020204030204" pitchFamily="49" charset="0"/>
              </a:rPr>
              <a:t> </a:t>
            </a:r>
            <a:r>
              <a:rPr lang="vi-VN" b="0" dirty="0">
                <a:solidFill>
                  <a:srgbClr val="BD93F9"/>
                </a:solidFill>
                <a:effectLst/>
                <a:latin typeface="Consolas" panose="020B0609020204030204" pitchFamily="49" charset="0"/>
              </a:rPr>
              <a:t>#fff</a:t>
            </a:r>
            <a:r>
              <a:rPr lang="vi-VN" b="0" dirty="0">
                <a:solidFill>
                  <a:srgbClr val="F8F8F2"/>
                </a:solidFill>
                <a:effectLst/>
                <a:latin typeface="Consolas" panose="020B0609020204030204" pitchFamily="49" charset="0"/>
              </a:rPr>
              <a:t>;</a:t>
            </a:r>
          </a:p>
          <a:p>
            <a:r>
              <a:rPr lang="vi-VN" b="0" dirty="0">
                <a:solidFill>
                  <a:srgbClr val="F8F8F2"/>
                </a:solidFill>
                <a:effectLst/>
                <a:latin typeface="Consolas" panose="020B0609020204030204" pitchFamily="49" charset="0"/>
              </a:rPr>
              <a:t>    </a:t>
            </a:r>
            <a:r>
              <a:rPr lang="vi-VN" b="0" dirty="0">
                <a:solidFill>
                  <a:srgbClr val="8BE9FD"/>
                </a:solidFill>
                <a:effectLst/>
                <a:latin typeface="Consolas" panose="020B0609020204030204" pitchFamily="49" charset="0"/>
              </a:rPr>
              <a:t>background-color</a:t>
            </a:r>
            <a:r>
              <a:rPr lang="vi-VN" b="0" dirty="0">
                <a:solidFill>
                  <a:srgbClr val="FF79C6"/>
                </a:solidFill>
                <a:effectLst/>
                <a:latin typeface="Consolas" panose="020B0609020204030204" pitchFamily="49" charset="0"/>
              </a:rPr>
              <a:t>:</a:t>
            </a:r>
            <a:r>
              <a:rPr lang="vi-VN" b="0" dirty="0">
                <a:solidFill>
                  <a:srgbClr val="F8F8F2"/>
                </a:solidFill>
                <a:effectLst/>
                <a:latin typeface="Consolas" panose="020B0609020204030204" pitchFamily="49" charset="0"/>
              </a:rPr>
              <a:t> </a:t>
            </a:r>
            <a:r>
              <a:rPr lang="vi-VN" b="0" dirty="0">
                <a:solidFill>
                  <a:srgbClr val="BD93F9"/>
                </a:solidFill>
                <a:effectLst/>
                <a:latin typeface="Consolas" panose="020B0609020204030204" pitchFamily="49" charset="0"/>
              </a:rPr>
              <a:t>#f05123</a:t>
            </a:r>
            <a:r>
              <a:rPr lang="vi-VN" b="0" dirty="0">
                <a:solidFill>
                  <a:srgbClr val="F8F8F2"/>
                </a:solidFill>
                <a:effectLst/>
                <a:latin typeface="Consolas" panose="020B0609020204030204" pitchFamily="49" charset="0"/>
              </a:rPr>
              <a:t>;</a:t>
            </a:r>
          </a:p>
          <a:p>
            <a:br>
              <a:rPr lang="vi-VN" b="0" dirty="0">
                <a:solidFill>
                  <a:srgbClr val="F8F8F2"/>
                </a:solidFill>
                <a:effectLst/>
                <a:latin typeface="Consolas" panose="020B0609020204030204" pitchFamily="49" charset="0"/>
              </a:rPr>
            </a:br>
            <a:r>
              <a:rPr lang="vi-VN" b="0" dirty="0">
                <a:solidFill>
                  <a:srgbClr val="F8F8F2"/>
                </a:solidFill>
                <a:effectLst/>
                <a:latin typeface="Consolas" panose="020B0609020204030204" pitchFamily="49" charset="0"/>
              </a:rPr>
              <a:t>    </a:t>
            </a:r>
            <a:r>
              <a:rPr lang="vi-VN" b="0" dirty="0">
                <a:solidFill>
                  <a:srgbClr val="6272A4"/>
                </a:solidFill>
                <a:effectLst/>
                <a:latin typeface="Consolas" panose="020B0609020204030204" pitchFamily="49" charset="0"/>
              </a:rPr>
              <a:t>/* Bỏ gạch chân mặc định của thẻ a */</a:t>
            </a:r>
            <a:endParaRPr lang="vi-VN" b="0" dirty="0">
              <a:solidFill>
                <a:srgbClr val="F8F8F2"/>
              </a:solidFill>
              <a:effectLst/>
              <a:latin typeface="Consolas" panose="020B0609020204030204" pitchFamily="49" charset="0"/>
            </a:endParaRPr>
          </a:p>
          <a:p>
            <a:r>
              <a:rPr lang="vi-VN" b="0" dirty="0">
                <a:solidFill>
                  <a:srgbClr val="F8F8F2"/>
                </a:solidFill>
                <a:effectLst/>
                <a:latin typeface="Consolas" panose="020B0609020204030204" pitchFamily="49" charset="0"/>
              </a:rPr>
              <a:t>    </a:t>
            </a:r>
            <a:r>
              <a:rPr lang="vi-VN" b="0" dirty="0">
                <a:solidFill>
                  <a:srgbClr val="8BE9FD"/>
                </a:solidFill>
                <a:effectLst/>
                <a:latin typeface="Consolas" panose="020B0609020204030204" pitchFamily="49" charset="0"/>
              </a:rPr>
              <a:t>text-decoration</a:t>
            </a:r>
            <a:r>
              <a:rPr lang="vi-VN" b="0" dirty="0">
                <a:solidFill>
                  <a:srgbClr val="FF79C6"/>
                </a:solidFill>
                <a:effectLst/>
                <a:latin typeface="Consolas" panose="020B0609020204030204" pitchFamily="49" charset="0"/>
              </a:rPr>
              <a:t>:</a:t>
            </a:r>
            <a:r>
              <a:rPr lang="vi-VN" b="0" dirty="0">
                <a:solidFill>
                  <a:srgbClr val="F8F8F2"/>
                </a:solidFill>
                <a:effectLst/>
                <a:latin typeface="Consolas" panose="020B0609020204030204" pitchFamily="49" charset="0"/>
              </a:rPr>
              <a:t> </a:t>
            </a:r>
            <a:r>
              <a:rPr lang="vi-VN" b="0" dirty="0">
                <a:solidFill>
                  <a:srgbClr val="BD93F9"/>
                </a:solidFill>
                <a:effectLst/>
                <a:latin typeface="Consolas" panose="020B0609020204030204" pitchFamily="49" charset="0"/>
              </a:rPr>
              <a:t>none</a:t>
            </a:r>
            <a:r>
              <a:rPr lang="vi-VN" b="0" dirty="0">
                <a:solidFill>
                  <a:srgbClr val="F8F8F2"/>
                </a:solidFill>
                <a:effectLst/>
                <a:latin typeface="Consolas" panose="020B0609020204030204" pitchFamily="49" charset="0"/>
              </a:rPr>
              <a:t>;</a:t>
            </a:r>
          </a:p>
          <a:p>
            <a:endParaRPr lang="vi-VN"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0524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28B98-C6EF-1768-438F-27EC2315B8DE}"/>
              </a:ext>
            </a:extLst>
          </p:cNvPr>
          <p:cNvSpPr txBox="1"/>
          <p:nvPr/>
        </p:nvSpPr>
        <p:spPr>
          <a:xfrm>
            <a:off x="1401096" y="2533020"/>
            <a:ext cx="6823587" cy="646331"/>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"container"</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endParaRPr lang="en-US" dirty="0"/>
          </a:p>
        </p:txBody>
      </p:sp>
      <p:sp>
        <p:nvSpPr>
          <p:cNvPr id="4" name="Rectangle 1">
            <a:extLst>
              <a:ext uri="{FF2B5EF4-FFF2-40B4-BE49-F238E27FC236}">
                <a16:creationId xmlns:a16="http://schemas.microsoft.com/office/drawing/2014/main" id="{396F12EB-40C9-505A-DE53-69138B2682AA}"/>
              </a:ext>
            </a:extLst>
          </p:cNvPr>
          <p:cNvSpPr>
            <a:spLocks noChangeArrowheads="1"/>
          </p:cNvSpPr>
          <p:nvPr/>
        </p:nvSpPr>
        <p:spPr bwMode="auto">
          <a:xfrm>
            <a:off x="943897" y="1048940"/>
            <a:ext cx="90855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system-ui"/>
              </a:rPr>
              <a:t>Cho </a:t>
            </a:r>
            <a:r>
              <a:rPr kumimoji="0" lang="en-US" altLang="en-US" sz="2000" b="0" i="0" u="none" strike="noStrike" cap="none" normalizeH="0" baseline="0" dirty="0" err="1">
                <a:ln>
                  <a:noFill/>
                </a:ln>
                <a:solidFill>
                  <a:srgbClr val="292929"/>
                </a:solidFill>
                <a:effectLst/>
                <a:latin typeface="system-ui"/>
              </a:rPr>
              <a:t>trước</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một</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thẻ</a:t>
            </a:r>
            <a:r>
              <a:rPr kumimoji="0" lang="en-US" altLang="en-US" sz="2000" b="0" i="0" u="none" strike="noStrike" cap="none" normalizeH="0" baseline="0" dirty="0">
                <a:ln>
                  <a:noFill/>
                </a:ln>
                <a:solidFill>
                  <a:srgbClr val="292929"/>
                </a:solidFill>
                <a:effectLst/>
                <a:latin typeface="system-ui"/>
              </a:rPr>
              <a:t> div </a:t>
            </a:r>
            <a:r>
              <a:rPr kumimoji="0" lang="en-US" altLang="en-US" sz="2000" b="0" i="0" u="none" strike="noStrike" cap="none" normalizeH="0" baseline="0" dirty="0" err="1">
                <a:ln>
                  <a:noFill/>
                </a:ln>
                <a:solidFill>
                  <a:srgbClr val="292929"/>
                </a:solidFill>
                <a:effectLst/>
                <a:latin typeface="system-ui"/>
              </a:rPr>
              <a:t>đã</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được</a:t>
            </a:r>
            <a:r>
              <a:rPr kumimoji="0" lang="en-US" altLang="en-US" sz="2000" b="0" i="0" u="none" strike="noStrike" cap="none" normalizeH="0" baseline="0" dirty="0">
                <a:ln>
                  <a:noFill/>
                </a:ln>
                <a:solidFill>
                  <a:srgbClr val="292929"/>
                </a:solidFill>
                <a:effectLst/>
                <a:latin typeface="system-ui"/>
              </a:rPr>
              <a:t> CSS </a:t>
            </a:r>
            <a:r>
              <a:rPr kumimoji="0" lang="en-US" altLang="en-US" sz="2000" b="0" i="0" u="none" strike="noStrike" cap="none" normalizeH="0" baseline="0" dirty="0" err="1">
                <a:ln>
                  <a:noFill/>
                </a:ln>
                <a:solidFill>
                  <a:srgbClr val="292929"/>
                </a:solidFill>
                <a:effectLst/>
                <a:latin typeface="system-ui"/>
              </a:rPr>
              <a:t>màu</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nền</a:t>
            </a:r>
            <a:r>
              <a:rPr kumimoji="0" lang="en-US" altLang="en-US" sz="20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system-ui"/>
              </a:rPr>
              <a:t>hãy</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sử</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dụng</a:t>
            </a:r>
            <a:r>
              <a:rPr kumimoji="0" lang="en-US" altLang="en-US" sz="2000" b="0" i="0" u="none" strike="noStrike" cap="none" normalizeH="0" baseline="0" dirty="0">
                <a:ln>
                  <a:noFill/>
                </a:ln>
                <a:solidFill>
                  <a:srgbClr val="292929"/>
                </a:solidFill>
                <a:effectLst/>
                <a:latin typeface="system-ui"/>
              </a:rPr>
              <a:t> pseudo elements </a:t>
            </a:r>
            <a:r>
              <a:rPr kumimoji="0" lang="en-US" altLang="en-US" sz="2000" b="0" i="0" u="none" strike="noStrike" cap="none" normalizeH="0" baseline="0" dirty="0">
                <a:ln>
                  <a:noFill/>
                </a:ln>
                <a:solidFill>
                  <a:srgbClr val="292929"/>
                </a:solidFill>
                <a:effectLst/>
                <a:latin typeface="var(--font-code)"/>
              </a:rPr>
              <a:t>after</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để</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tạo</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một</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hình</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chữ</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nhật</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có</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chiều</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rộng</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là</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a:ln>
                  <a:noFill/>
                </a:ln>
                <a:solidFill>
                  <a:srgbClr val="292929"/>
                </a:solidFill>
                <a:effectLst/>
                <a:latin typeface="var(--font-code)"/>
              </a:rPr>
              <a:t>150px</a:t>
            </a:r>
            <a:r>
              <a:rPr kumimoji="0" lang="en-US" altLang="en-US" sz="20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system-ui"/>
              </a:rPr>
              <a:t>chiều</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cao</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là</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a:ln>
                  <a:noFill/>
                </a:ln>
                <a:solidFill>
                  <a:srgbClr val="292929"/>
                </a:solidFill>
                <a:effectLst/>
                <a:latin typeface="var(--font-code)"/>
              </a:rPr>
              <a:t>100px</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và</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màu</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nền</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là</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a:ln>
                  <a:noFill/>
                </a:ln>
                <a:solidFill>
                  <a:srgbClr val="292929"/>
                </a:solidFill>
                <a:effectLst/>
                <a:latin typeface="var(--font-code)"/>
              </a:rPr>
              <a:t>yellow</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79A3F23-BACA-4FA2-6061-8F1F7A3A3B55}"/>
              </a:ext>
            </a:extLst>
          </p:cNvPr>
          <p:cNvSpPr txBox="1"/>
          <p:nvPr/>
        </p:nvSpPr>
        <p:spPr>
          <a:xfrm>
            <a:off x="1941871" y="3179351"/>
            <a:ext cx="4395019" cy="2308324"/>
          </a:xfrm>
          <a:prstGeom prst="rect">
            <a:avLst/>
          </a:prstGeom>
          <a:noFill/>
        </p:spPr>
        <p:txBody>
          <a:bodyPr wrap="square" rtlCol="0">
            <a:spAutoFit/>
          </a:bodyPr>
          <a:lstStyle/>
          <a:p>
            <a:r>
              <a:rPr lang="en-US" b="0" dirty="0">
                <a:solidFill>
                  <a:srgbClr val="569CD6"/>
                </a:solidFill>
                <a:effectLst/>
                <a:latin typeface="var(--font-code)"/>
              </a:rPr>
              <a:t>.container</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100%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100vh</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a:t>
            </a:r>
            <a:r>
              <a:rPr lang="en-US" b="0" dirty="0">
                <a:solidFill>
                  <a:srgbClr val="CE9178"/>
                </a:solidFill>
                <a:effectLst/>
                <a:latin typeface="var(--font-code)"/>
              </a:rPr>
              <a:t>purple</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endParaRPr lang="en-US" b="0" dirty="0">
              <a:solidFill>
                <a:srgbClr val="D4D4D4"/>
              </a:solidFill>
              <a:effectLst/>
              <a:latin typeface="var(--font-code)"/>
            </a:endParaRPr>
          </a:p>
          <a:p>
            <a:endParaRPr lang="en-US" dirty="0"/>
          </a:p>
        </p:txBody>
      </p:sp>
      <p:sp>
        <p:nvSpPr>
          <p:cNvPr id="6" name="TextBox 5">
            <a:extLst>
              <a:ext uri="{FF2B5EF4-FFF2-40B4-BE49-F238E27FC236}">
                <a16:creationId xmlns:a16="http://schemas.microsoft.com/office/drawing/2014/main" id="{8BD941FF-EBC8-A8DA-A9FE-F25FB69810DF}"/>
              </a:ext>
            </a:extLst>
          </p:cNvPr>
          <p:cNvSpPr txBox="1"/>
          <p:nvPr/>
        </p:nvSpPr>
        <p:spPr>
          <a:xfrm>
            <a:off x="8052620" y="3962400"/>
            <a:ext cx="3352800" cy="1338828"/>
          </a:xfrm>
          <a:prstGeom prst="rect">
            <a:avLst/>
          </a:prstGeom>
          <a:noFill/>
        </p:spPr>
        <p:txBody>
          <a:bodyPr wrap="square" rtlCol="0">
            <a:spAutoFit/>
          </a:bodyPr>
          <a:lstStyle/>
          <a:p>
            <a:r>
              <a:rPr lang="en-US" sz="900" b="0" dirty="0">
                <a:solidFill>
                  <a:srgbClr val="569CD6"/>
                </a:solidFill>
                <a:effectLst/>
                <a:latin typeface="var(--font-code)"/>
              </a:rPr>
              <a:t>.container::after</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9CDCFE"/>
                </a:solidFill>
                <a:effectLst/>
                <a:latin typeface="var(--font-code)"/>
              </a:rPr>
              <a:t>content:</a:t>
            </a:r>
            <a:r>
              <a:rPr lang="en-US" sz="900" b="0" dirty="0">
                <a:solidFill>
                  <a:srgbClr val="D4D4D4"/>
                </a:solidFill>
                <a:effectLst/>
                <a:latin typeface="var(--font-code)"/>
              </a:rPr>
              <a:t> </a:t>
            </a:r>
            <a:r>
              <a:rPr lang="en-US" sz="900" b="0" dirty="0">
                <a:solidFill>
                  <a:srgbClr val="CE9178"/>
                </a:solidFill>
                <a:effectLst/>
                <a:latin typeface="var(--font-code)"/>
              </a:rPr>
              <a:t>""</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9CDCFE"/>
                </a:solidFill>
                <a:effectLst/>
                <a:latin typeface="var(--font-code)"/>
              </a:rPr>
              <a:t>display:</a:t>
            </a:r>
            <a:r>
              <a:rPr lang="en-US" sz="900" b="0" dirty="0">
                <a:solidFill>
                  <a:srgbClr val="D4D4D4"/>
                </a:solidFill>
                <a:effectLst/>
                <a:latin typeface="var(--font-code)"/>
              </a:rPr>
              <a:t> </a:t>
            </a:r>
            <a:r>
              <a:rPr lang="en-US" sz="900" b="0" dirty="0">
                <a:solidFill>
                  <a:srgbClr val="CE9178"/>
                </a:solidFill>
                <a:effectLst/>
                <a:latin typeface="var(--font-code)"/>
              </a:rPr>
              <a:t>block</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9CDCFE"/>
                </a:solidFill>
                <a:effectLst/>
                <a:latin typeface="var(--font-code)"/>
              </a:rPr>
              <a:t>height:</a:t>
            </a:r>
            <a:r>
              <a:rPr lang="en-US" sz="900" b="0" dirty="0">
                <a:solidFill>
                  <a:srgbClr val="D4D4D4"/>
                </a:solidFill>
                <a:effectLst/>
                <a:latin typeface="var(--font-code)"/>
              </a:rPr>
              <a:t> </a:t>
            </a:r>
            <a:r>
              <a:rPr lang="en-US" sz="900" b="0" dirty="0">
                <a:solidFill>
                  <a:srgbClr val="B5CEA8"/>
                </a:solidFill>
                <a:effectLst/>
                <a:latin typeface="var(--font-code)"/>
              </a:rPr>
              <a:t>100px</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9CDCFE"/>
                </a:solidFill>
                <a:effectLst/>
                <a:latin typeface="var(--font-code)"/>
              </a:rPr>
              <a:t>width:</a:t>
            </a:r>
            <a:r>
              <a:rPr lang="en-US" sz="900" b="0" dirty="0">
                <a:solidFill>
                  <a:srgbClr val="D4D4D4"/>
                </a:solidFill>
                <a:effectLst/>
                <a:latin typeface="var(--font-code)"/>
              </a:rPr>
              <a:t> </a:t>
            </a:r>
            <a:r>
              <a:rPr lang="en-US" sz="900" b="0" dirty="0">
                <a:solidFill>
                  <a:srgbClr val="B5CEA8"/>
                </a:solidFill>
                <a:effectLst/>
                <a:latin typeface="var(--font-code)"/>
              </a:rPr>
              <a:t>150px</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9CDCFE"/>
                </a:solidFill>
                <a:effectLst/>
                <a:latin typeface="var(--font-code)"/>
              </a:rPr>
              <a:t>background-color:</a:t>
            </a:r>
            <a:r>
              <a:rPr lang="en-US" sz="900" b="0" dirty="0">
                <a:solidFill>
                  <a:srgbClr val="D4D4D4"/>
                </a:solidFill>
                <a:effectLst/>
                <a:latin typeface="var(--font-code)"/>
              </a:rPr>
              <a:t> </a:t>
            </a:r>
            <a:r>
              <a:rPr lang="en-US" sz="900" b="0" dirty="0">
                <a:solidFill>
                  <a:srgbClr val="CE9178"/>
                </a:solidFill>
                <a:effectLst/>
                <a:latin typeface="var(--font-code)"/>
              </a:rPr>
              <a:t>yellow</a:t>
            </a:r>
            <a:r>
              <a:rPr lang="en-US" sz="900" b="0" dirty="0">
                <a:solidFill>
                  <a:srgbClr val="DCDCDC"/>
                </a:solidFill>
                <a:effectLst/>
                <a:latin typeface="var(--font-code)"/>
              </a:rPr>
              <a:t>;</a:t>
            </a:r>
            <a:r>
              <a:rPr lang="en-US" sz="900" b="0" dirty="0">
                <a:solidFill>
                  <a:srgbClr val="D4D4D4"/>
                </a:solidFill>
                <a:effectLst/>
                <a:latin typeface="var(--font-code)"/>
              </a:rPr>
              <a:t> </a:t>
            </a:r>
          </a:p>
          <a:p>
            <a:r>
              <a:rPr lang="en-US" sz="900" b="0" dirty="0">
                <a:solidFill>
                  <a:srgbClr val="D4D4D4"/>
                </a:solidFill>
                <a:effectLst/>
                <a:latin typeface="var(--font-code)"/>
              </a:rPr>
              <a:t>    </a:t>
            </a:r>
            <a:r>
              <a:rPr lang="en-US" sz="900" b="0" dirty="0">
                <a:solidFill>
                  <a:srgbClr val="DCDCDC"/>
                </a:solidFill>
                <a:effectLst/>
                <a:latin typeface="var(--font-code)"/>
              </a:rPr>
              <a:t>}</a:t>
            </a:r>
            <a:r>
              <a:rPr lang="en-US" sz="900" b="0" dirty="0">
                <a:solidFill>
                  <a:srgbClr val="D4D4D4"/>
                </a:solidFill>
                <a:effectLst/>
                <a:latin typeface="var(--font-code)"/>
              </a:rPr>
              <a:t> </a:t>
            </a:r>
          </a:p>
          <a:p>
            <a:endParaRPr lang="en-US" dirty="0"/>
          </a:p>
        </p:txBody>
      </p:sp>
    </p:spTree>
    <p:extLst>
      <p:ext uri="{BB962C8B-B14F-4D97-AF65-F5344CB8AC3E}">
        <p14:creationId xmlns:p14="http://schemas.microsoft.com/office/powerpoint/2010/main" val="100720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30FD3E6-CB36-24CC-ECDD-304A7704162B}"/>
              </a:ext>
            </a:extLst>
          </p:cNvPr>
          <p:cNvSpPr>
            <a:spLocks noChangeArrowheads="1"/>
          </p:cNvSpPr>
          <p:nvPr/>
        </p:nvSpPr>
        <p:spPr bwMode="auto">
          <a:xfrm>
            <a:off x="196645" y="1690196"/>
            <a:ext cx="5245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system-ui"/>
              </a:rPr>
              <a:t>Hãy</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đệm</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thêm</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vào</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err="1">
                <a:ln>
                  <a:noFill/>
                </a:ln>
                <a:solidFill>
                  <a:srgbClr val="292929"/>
                </a:solidFill>
                <a:effectLst/>
                <a:latin typeface="system-ui"/>
              </a:rPr>
              <a:t>thẻ</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a:ln>
                  <a:noFill/>
                </a:ln>
                <a:solidFill>
                  <a:srgbClr val="292929"/>
                </a:solidFill>
                <a:effectLst/>
                <a:latin typeface="var(--font-code)"/>
              </a:rPr>
              <a:t>div</a:t>
            </a:r>
            <a:r>
              <a:rPr kumimoji="0" lang="en-US" altLang="en-US" sz="2000" b="0" i="0" u="none" strike="noStrike" cap="none" normalizeH="0" baseline="0" dirty="0">
                <a:ln>
                  <a:noFill/>
                </a:ln>
                <a:solidFill>
                  <a:srgbClr val="292929"/>
                </a:solidFill>
                <a:effectLst/>
                <a:latin typeface="system-ui"/>
              </a:rPr>
              <a:t> </a:t>
            </a:r>
            <a:r>
              <a:rPr kumimoji="0" lang="en-US" altLang="en-US" sz="2000" b="0" i="0" u="none" strike="noStrike" cap="none" normalizeH="0" baseline="0" dirty="0">
                <a:ln>
                  <a:noFill/>
                </a:ln>
                <a:solidFill>
                  <a:srgbClr val="292929"/>
                </a:solidFill>
                <a:effectLst/>
                <a:latin typeface="var(--font-code)"/>
              </a:rPr>
              <a:t>16px</a:t>
            </a:r>
            <a:r>
              <a:rPr kumimoji="0" lang="en-US" altLang="en-US" sz="2000" b="0" i="0" u="none" strike="noStrike" cap="none" normalizeH="0" baseline="0" dirty="0">
                <a:ln>
                  <a:noFill/>
                </a:ln>
                <a:solidFill>
                  <a:srgbClr val="292929"/>
                </a:solidFill>
                <a:effectLst/>
                <a:latin typeface="system-ui"/>
              </a:rPr>
              <a:t> sang </a:t>
            </a:r>
            <a:r>
              <a:rPr kumimoji="0" lang="en-US" altLang="en-US" sz="2000" b="0" i="0" u="none" strike="noStrike" cap="none" normalizeH="0" baseline="0" dirty="0" err="1">
                <a:ln>
                  <a:noFill/>
                </a:ln>
                <a:solidFill>
                  <a:srgbClr val="292929"/>
                </a:solidFill>
                <a:effectLst/>
                <a:latin typeface="system-ui"/>
              </a:rPr>
              <a:t>cả</a:t>
            </a:r>
            <a:r>
              <a:rPr kumimoji="0" lang="en-US" altLang="en-US" sz="2000" b="0" i="0" u="none" strike="noStrike" cap="none" normalizeH="0" baseline="0" dirty="0">
                <a:ln>
                  <a:noFill/>
                </a:ln>
                <a:solidFill>
                  <a:srgbClr val="292929"/>
                </a:solidFill>
                <a:effectLst/>
                <a:latin typeface="system-ui"/>
              </a:rPr>
              <a:t> 4 </a:t>
            </a:r>
            <a:r>
              <a:rPr kumimoji="0" lang="en-US" altLang="en-US" sz="2000" b="0" i="0" u="none" strike="noStrike" cap="none" normalizeH="0" baseline="0" dirty="0" err="1">
                <a:ln>
                  <a:noFill/>
                </a:ln>
                <a:solidFill>
                  <a:srgbClr val="292929"/>
                </a:solidFill>
                <a:effectLst/>
                <a:latin typeface="system-ui"/>
              </a:rPr>
              <a:t>hướng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C2B3C5F-DEA1-74A1-CFD7-9FAD9F46A264}"/>
              </a:ext>
            </a:extLst>
          </p:cNvPr>
          <p:cNvSpPr txBox="1"/>
          <p:nvPr/>
        </p:nvSpPr>
        <p:spPr>
          <a:xfrm>
            <a:off x="540774" y="2526891"/>
            <a:ext cx="5132438" cy="3693319"/>
          </a:xfrm>
          <a:prstGeom prst="rect">
            <a:avLst/>
          </a:prstGeom>
          <a:noFill/>
        </p:spPr>
        <p:txBody>
          <a:bodyPr wrap="square" rtlCol="0">
            <a:spAutoFit/>
          </a:bodyPr>
          <a:lstStyle/>
          <a:p>
            <a:r>
              <a:rPr lang="vi-VN" b="0" dirty="0">
                <a:solidFill>
                  <a:srgbClr val="808080"/>
                </a:solidFill>
                <a:effectLst/>
                <a:latin typeface="var(--font-code)"/>
              </a:rPr>
              <a:t>&lt;</a:t>
            </a:r>
            <a:r>
              <a:rPr lang="vi-VN" b="0" dirty="0">
                <a:solidFill>
                  <a:srgbClr val="569CD6"/>
                </a:solidFill>
                <a:effectLst/>
                <a:latin typeface="var(--font-code)"/>
              </a:rPr>
              <a:t>div</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"content"</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r>
              <a:rPr lang="vi-VN" b="0" dirty="0">
                <a:solidFill>
                  <a:srgbClr val="D4D4D4"/>
                </a:solidFill>
                <a:effectLst/>
                <a:latin typeface="var(--font-code)"/>
              </a:rPr>
              <a:t>Hello các bạn, tiếng anh là kĩ năng rất quan trọng trong học tập lẫn trong công việc. Trong học tập, giúp bạn tìm được thông tin mới nhất và chính xác. Trong công việc, biết thêm một ngôn ngữ cơ hội thăng tiến dễ dàng hơn.</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r>
              <a:rPr lang="vi-VN" b="0" dirty="0">
                <a:solidFill>
                  <a:srgbClr val="D4D4D4"/>
                </a:solidFill>
                <a:effectLst/>
                <a:latin typeface="var(--font-code)"/>
              </a:rPr>
              <a:t>Duolingo là một ứng dụng giúp học từ vựng phù hợp cho nhiều độ tuổi. Duolingo giúp bạn học về kĩ năng listenning - nghe, speaking - nói. Ngoài học tiếng anh, bạn có thể học những tiếng khác tại Duolingo.</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div</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p:txBody>
      </p:sp>
      <p:sp>
        <p:nvSpPr>
          <p:cNvPr id="5" name="TextBox 4">
            <a:extLst>
              <a:ext uri="{FF2B5EF4-FFF2-40B4-BE49-F238E27FC236}">
                <a16:creationId xmlns:a16="http://schemas.microsoft.com/office/drawing/2014/main" id="{AFDC1A2B-702B-0A14-8DF1-742E2BA1B2B4}"/>
              </a:ext>
            </a:extLst>
          </p:cNvPr>
          <p:cNvSpPr txBox="1"/>
          <p:nvPr/>
        </p:nvSpPr>
        <p:spPr>
          <a:xfrm>
            <a:off x="7285703" y="2762865"/>
            <a:ext cx="4365523" cy="2308324"/>
          </a:xfrm>
          <a:prstGeom prst="rect">
            <a:avLst/>
          </a:prstGeom>
          <a:noFill/>
        </p:spPr>
        <p:txBody>
          <a:bodyPr wrap="square" rtlCol="0">
            <a:spAutoFit/>
          </a:bodyPr>
          <a:lstStyle/>
          <a:p>
            <a:r>
              <a:rPr lang="en-US" b="0" dirty="0">
                <a:solidFill>
                  <a:srgbClr val="569CD6"/>
                </a:solidFill>
                <a:effectLst/>
                <a:latin typeface="var(--font-code)"/>
              </a:rPr>
              <a:t>*</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margin:</a:t>
            </a:r>
            <a:r>
              <a:rPr lang="en-US" b="0" dirty="0">
                <a:solidFill>
                  <a:srgbClr val="D4D4D4"/>
                </a:solidFill>
                <a:effectLst/>
                <a:latin typeface="var(--font-code)"/>
              </a:rPr>
              <a:t> </a:t>
            </a:r>
            <a:r>
              <a:rPr lang="en-US" b="0" dirty="0">
                <a:solidFill>
                  <a:srgbClr val="B5CEA8"/>
                </a:solidFill>
                <a:effectLst/>
                <a:latin typeface="var(--font-code)"/>
              </a:rPr>
              <a:t>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padding:</a:t>
            </a:r>
            <a:r>
              <a:rPr lang="en-US" b="0" dirty="0">
                <a:solidFill>
                  <a:srgbClr val="D4D4D4"/>
                </a:solidFill>
                <a:effectLst/>
                <a:latin typeface="var(--font-code)"/>
              </a:rPr>
              <a:t> </a:t>
            </a:r>
            <a:r>
              <a:rPr lang="en-US" b="0" dirty="0">
                <a:solidFill>
                  <a:srgbClr val="B5CEA8"/>
                </a:solidFill>
                <a:effectLst/>
                <a:latin typeface="var(--font-code)"/>
              </a:rPr>
              <a:t>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.content</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#ebebeb</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p:txBody>
      </p:sp>
    </p:spTree>
    <p:extLst>
      <p:ext uri="{BB962C8B-B14F-4D97-AF65-F5344CB8AC3E}">
        <p14:creationId xmlns:p14="http://schemas.microsoft.com/office/powerpoint/2010/main" val="113914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189B52-C2DD-AAB3-DFCE-3AA428F26651}"/>
              </a:ext>
            </a:extLst>
          </p:cNvPr>
          <p:cNvPicPr>
            <a:picLocks noChangeAspect="1"/>
          </p:cNvPicPr>
          <p:nvPr/>
        </p:nvPicPr>
        <p:blipFill>
          <a:blip r:embed="rId2"/>
          <a:stretch>
            <a:fillRect/>
          </a:stretch>
        </p:blipFill>
        <p:spPr>
          <a:xfrm>
            <a:off x="762000" y="2266950"/>
            <a:ext cx="10668000" cy="2324100"/>
          </a:xfrm>
          <a:prstGeom prst="rect">
            <a:avLst/>
          </a:prstGeom>
        </p:spPr>
      </p:pic>
    </p:spTree>
    <p:extLst>
      <p:ext uri="{BB962C8B-B14F-4D97-AF65-F5344CB8AC3E}">
        <p14:creationId xmlns:p14="http://schemas.microsoft.com/office/powerpoint/2010/main" val="110809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4BC8B60-8C8B-6B6D-8172-702FECDC3894}"/>
              </a:ext>
            </a:extLst>
          </p:cNvPr>
          <p:cNvSpPr>
            <a:spLocks noChangeArrowheads="1"/>
          </p:cNvSpPr>
          <p:nvPr/>
        </p:nvSpPr>
        <p:spPr bwMode="auto">
          <a:xfrm>
            <a:off x="599768" y="1145458"/>
            <a:ext cx="70709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system-ui"/>
              </a:rPr>
              <a:t>Bên</a:t>
            </a:r>
            <a:r>
              <a:rPr kumimoji="0" lang="en-US" altLang="en-US" sz="1600" b="0" i="0" u="none" strike="noStrike" cap="none" normalizeH="0" baseline="0" dirty="0">
                <a:ln>
                  <a:noFill/>
                </a:ln>
                <a:solidFill>
                  <a:srgbClr val="292929"/>
                </a:solidFill>
                <a:effectLst/>
                <a:latin typeface="system-ui"/>
              </a:rPr>
              <a:t> tab </a:t>
            </a:r>
            <a:r>
              <a:rPr kumimoji="0" lang="en-US" altLang="en-US" sz="1600" b="0" i="0" u="none" strike="noStrike" cap="none" normalizeH="0" baseline="0" dirty="0">
                <a:ln>
                  <a:noFill/>
                </a:ln>
                <a:solidFill>
                  <a:srgbClr val="292929"/>
                </a:solidFill>
                <a:effectLst/>
                <a:latin typeface="var(--font-code)"/>
              </a:rPr>
              <a:t>TRÌNH DUYỆT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có</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một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nút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Tham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gia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nhóm</a:t>
            </a:r>
            <a:r>
              <a:rPr kumimoji="0" lang="en-US" altLang="en-US" sz="16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system-ui"/>
              </a:rPr>
              <a:t>vì</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không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có</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khoảng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đệm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nên</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nhìn</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chưa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được</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đẹp</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chưa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ra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hình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thù</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dạng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nút</a:t>
            </a:r>
            <a:r>
              <a:rPr kumimoji="0" lang="en-US" altLang="en-US" sz="16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system-ui"/>
              </a:rPr>
              <a:t>Hãy</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padding </a:t>
            </a:r>
            <a:r>
              <a:rPr kumimoji="0" lang="en-US" altLang="en-US" sz="1600" b="0" i="0" u="none" strike="noStrike" cap="none" normalizeH="0" baseline="0" dirty="0" err="1">
                <a:ln>
                  <a:noFill/>
                </a:ln>
                <a:solidFill>
                  <a:srgbClr val="292929"/>
                </a:solidFill>
                <a:effectLst/>
                <a:latin typeface="system-ui"/>
              </a:rPr>
              <a:t>trên</a:t>
            </a:r>
            <a:r>
              <a:rPr kumimoji="0" lang="en-US" altLang="en-US" sz="1600" b="0" i="0" u="none" strike="noStrike" cap="none" normalizeH="0" baseline="0" dirty="0">
                <a:ln>
                  <a:noFill/>
                </a:ln>
                <a:solidFill>
                  <a:srgbClr val="292929"/>
                </a:solidFill>
                <a:effectLst/>
                <a:latin typeface="system-ui"/>
              </a:rPr>
              <a:t>/</a:t>
            </a:r>
            <a:r>
              <a:rPr kumimoji="0" lang="en-US" altLang="en-US" sz="1600" b="0" i="0" u="none" strike="noStrike" cap="none" normalizeH="0" baseline="0" dirty="0" err="1">
                <a:ln>
                  <a:noFill/>
                </a:ln>
                <a:solidFill>
                  <a:srgbClr val="292929"/>
                </a:solidFill>
                <a:effectLst/>
                <a:latin typeface="system-ui"/>
              </a:rPr>
              <a:t>dưới</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là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8px</a:t>
            </a:r>
            <a:r>
              <a:rPr kumimoji="0" lang="en-US" altLang="en-US" sz="1600" b="0" i="0" u="none" strike="noStrike" cap="none" normalizeH="0" baseline="0" dirty="0">
                <a:ln>
                  <a:noFill/>
                </a:ln>
                <a:solidFill>
                  <a:srgbClr val="292929"/>
                </a:solidFill>
                <a:effectLst/>
                <a:latin typeface="system-ui"/>
              </a:rPr>
              <a:t>, padding </a:t>
            </a:r>
            <a:r>
              <a:rPr kumimoji="0" lang="en-US" altLang="en-US" sz="1600" b="0" i="0" u="none" strike="noStrike" cap="none" normalizeH="0" baseline="0" dirty="0" err="1">
                <a:ln>
                  <a:noFill/>
                </a:ln>
                <a:solidFill>
                  <a:srgbClr val="292929"/>
                </a:solidFill>
                <a:effectLst/>
                <a:latin typeface="system-ui"/>
              </a:rPr>
              <a:t>trái</a:t>
            </a:r>
            <a:r>
              <a:rPr kumimoji="0" lang="en-US" altLang="en-US" sz="1600" b="0" i="0" u="none" strike="noStrike" cap="none" normalizeH="0" baseline="0" dirty="0">
                <a:ln>
                  <a:noFill/>
                </a:ln>
                <a:solidFill>
                  <a:srgbClr val="292929"/>
                </a:solidFill>
                <a:effectLst/>
                <a:latin typeface="system-ui"/>
              </a:rPr>
              <a:t>/</a:t>
            </a:r>
            <a:r>
              <a:rPr kumimoji="0" lang="en-US" altLang="en-US" sz="1600" b="0" i="0" u="none" strike="noStrike" cap="none" normalizeH="0" baseline="0" dirty="0" err="1">
                <a:ln>
                  <a:noFill/>
                </a:ln>
                <a:solidFill>
                  <a:srgbClr val="292929"/>
                </a:solidFill>
                <a:effectLst/>
                <a:latin typeface="system-ui"/>
              </a:rPr>
              <a:t>phải</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là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16px</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để</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nút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này</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đẹp</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hơn</a:t>
            </a:r>
            <a:r>
              <a:rPr kumimoji="0" lang="en-US" altLang="en-US" sz="1600" b="0" i="0" u="none" strike="noStrike" cap="none" normalizeH="0" baseline="0" dirty="0">
                <a:ln>
                  <a:noFill/>
                </a:ln>
                <a:solidFill>
                  <a:srgbClr val="292929"/>
                </a:solidFill>
                <a:effectLst/>
                <a:latin typeface="system-ui"/>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FAD3F1E-D81E-ED6A-E204-481568EB8756}"/>
              </a:ext>
            </a:extLst>
          </p:cNvPr>
          <p:cNvSpPr txBox="1"/>
          <p:nvPr/>
        </p:nvSpPr>
        <p:spPr>
          <a:xfrm>
            <a:off x="1356852" y="2438400"/>
            <a:ext cx="5928851" cy="3139321"/>
          </a:xfrm>
          <a:prstGeom prst="rect">
            <a:avLst/>
          </a:prstGeom>
          <a:noFill/>
        </p:spPr>
        <p:txBody>
          <a:bodyPr wrap="square" rtlCol="0">
            <a:spAutoFit/>
          </a:bodyPr>
          <a:lstStyle/>
          <a:p>
            <a:r>
              <a:rPr lang="vi-VN" b="0" dirty="0">
                <a:solidFill>
                  <a:srgbClr val="808080"/>
                </a:solidFill>
                <a:effectLst/>
                <a:latin typeface="var(--font-code)"/>
              </a:rPr>
              <a:t>&lt;</a:t>
            </a:r>
            <a:r>
              <a:rPr lang="vi-VN" b="0" dirty="0">
                <a:solidFill>
                  <a:srgbClr val="569CD6"/>
                </a:solidFill>
                <a:effectLst/>
                <a:latin typeface="var(--font-code)"/>
              </a:rPr>
              <a:t>div</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"fb-group"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"heading"</a:t>
            </a:r>
            <a:r>
              <a:rPr lang="vi-VN" b="0" dirty="0">
                <a:solidFill>
                  <a:srgbClr val="808080"/>
                </a:solidFill>
                <a:effectLst/>
                <a:latin typeface="var(--font-code)"/>
              </a:rPr>
              <a:t>&gt;</a:t>
            </a:r>
            <a:r>
              <a:rPr lang="vi-VN" b="0" dirty="0">
                <a:solidFill>
                  <a:srgbClr val="D4D4D4"/>
                </a:solidFill>
                <a:effectLst/>
                <a:latin typeface="var(--font-code)"/>
              </a:rPr>
              <a:t>Tham gia cộng đồng </a:t>
            </a:r>
            <a:r>
              <a:rPr lang="en-US" b="0" dirty="0" err="1">
                <a:solidFill>
                  <a:srgbClr val="D4D4D4"/>
                </a:solidFill>
                <a:effectLst/>
                <a:latin typeface="var(--font-code)"/>
              </a:rPr>
              <a:t>deverloper</a:t>
            </a:r>
            <a:r>
              <a:rPr lang="vi-VN" b="0" dirty="0">
                <a:solidFill>
                  <a:srgbClr val="D4D4D4"/>
                </a:solidFill>
                <a:effectLst/>
                <a:latin typeface="var(--font-code)"/>
              </a:rPr>
              <a:t> trên Facebook</a:t>
            </a:r>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"desc"</a:t>
            </a:r>
            <a:r>
              <a:rPr lang="vi-VN" b="0" dirty="0">
                <a:solidFill>
                  <a:srgbClr val="808080"/>
                </a:solidFill>
                <a:effectLst/>
                <a:latin typeface="var(--font-code)"/>
              </a:rPr>
              <a:t>&gt;</a:t>
            </a:r>
            <a:r>
              <a:rPr lang="vi-VN" b="0" dirty="0">
                <a:solidFill>
                  <a:srgbClr val="D4D4D4"/>
                </a:solidFill>
                <a:effectLst/>
                <a:latin typeface="var(--font-code)"/>
              </a:rPr>
              <a:t>Hàng nghìn người khác đang học lộ trình giống như bạn. Hãy tham gia hỏi đáp, chia sẻ và hỗ trợ nhau</a:t>
            </a:r>
          </a:p>
          <a:p>
            <a:r>
              <a:rPr lang="vi-VN" b="0" dirty="0">
                <a:solidFill>
                  <a:srgbClr val="D4D4D4"/>
                </a:solidFill>
                <a:effectLst/>
                <a:latin typeface="var(--font-code)"/>
              </a:rPr>
              <a:t>        trong quá trình học nhé.</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D4D4D4"/>
                </a:solidFill>
                <a:effectLst/>
                <a:latin typeface="var(--font-code)"/>
              </a:rPr>
              <a:t> </a:t>
            </a:r>
            <a:r>
              <a:rPr lang="vi-VN" b="0" dirty="0">
                <a:solidFill>
                  <a:srgbClr val="9CDCFE"/>
                </a:solidFill>
                <a:effectLst/>
                <a:latin typeface="var(--font-code)"/>
              </a:rPr>
              <a:t>class</a:t>
            </a:r>
            <a:r>
              <a:rPr lang="vi-VN" b="0" dirty="0">
                <a:solidFill>
                  <a:srgbClr val="808080"/>
                </a:solidFill>
                <a:effectLst/>
                <a:latin typeface="var(--font-code)"/>
              </a:rPr>
              <a:t>=</a:t>
            </a:r>
            <a:r>
              <a:rPr lang="vi-VN" b="0" dirty="0">
                <a:solidFill>
                  <a:srgbClr val="CE9178"/>
                </a:solidFill>
                <a:effectLst/>
                <a:latin typeface="var(--font-code)"/>
              </a:rPr>
              <a:t>"button-link"</a:t>
            </a:r>
            <a:r>
              <a:rPr lang="vi-VN" b="0" dirty="0">
                <a:solidFill>
                  <a:srgbClr val="D4D4D4"/>
                </a:solidFill>
                <a:effectLst/>
                <a:latin typeface="var(--font-code)"/>
              </a:rPr>
              <a:t> </a:t>
            </a:r>
            <a:r>
              <a:rPr lang="vi-VN" b="0" dirty="0">
                <a:solidFill>
                  <a:srgbClr val="9CDCFE"/>
                </a:solidFill>
                <a:effectLst/>
                <a:latin typeface="var(--font-code)"/>
              </a:rPr>
              <a:t>href</a:t>
            </a:r>
            <a:r>
              <a:rPr lang="vi-VN" b="0" dirty="0">
                <a:solidFill>
                  <a:srgbClr val="808080"/>
                </a:solidFill>
                <a:effectLst/>
                <a:latin typeface="var(--font-code)"/>
              </a:rPr>
              <a:t>=</a:t>
            </a:r>
            <a:r>
              <a:rPr lang="vi-VN" b="0" dirty="0">
                <a:solidFill>
                  <a:srgbClr val="CE9178"/>
                </a:solidFill>
                <a:effectLst/>
                <a:latin typeface="var(--font-code)"/>
              </a:rPr>
              <a:t>"https://www.facebook.com/groups/"</a:t>
            </a:r>
            <a:r>
              <a:rPr lang="vi-VN" b="0" dirty="0">
                <a:solidFill>
                  <a:srgbClr val="808080"/>
                </a:solidFill>
                <a:effectLst/>
                <a:latin typeface="var(--font-code)"/>
              </a:rPr>
              <a:t>&gt;</a:t>
            </a:r>
            <a:r>
              <a:rPr lang="vi-VN" b="0" dirty="0">
                <a:solidFill>
                  <a:srgbClr val="D4D4D4"/>
                </a:solidFill>
                <a:effectLst/>
                <a:latin typeface="var(--font-code)"/>
              </a:rPr>
              <a:t>Tham gia nhóm</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div</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p:txBody>
      </p:sp>
      <p:sp>
        <p:nvSpPr>
          <p:cNvPr id="5" name="TextBox 4">
            <a:extLst>
              <a:ext uri="{FF2B5EF4-FFF2-40B4-BE49-F238E27FC236}">
                <a16:creationId xmlns:a16="http://schemas.microsoft.com/office/drawing/2014/main" id="{214F0472-C17A-37D7-7962-4E6D9A51A471}"/>
              </a:ext>
            </a:extLst>
          </p:cNvPr>
          <p:cNvSpPr txBox="1"/>
          <p:nvPr/>
        </p:nvSpPr>
        <p:spPr>
          <a:xfrm>
            <a:off x="8436078" y="1074509"/>
            <a:ext cx="4621162" cy="4708981"/>
          </a:xfrm>
          <a:prstGeom prst="rect">
            <a:avLst/>
          </a:prstGeom>
          <a:noFill/>
        </p:spPr>
        <p:txBody>
          <a:bodyPr wrap="square" rtlCol="0">
            <a:spAutoFit/>
          </a:bodyPr>
          <a:lstStyle/>
          <a:p>
            <a:r>
              <a:rPr lang="en-US" sz="1200" b="0" dirty="0">
                <a:solidFill>
                  <a:srgbClr val="569CD6"/>
                </a:solidFill>
                <a:effectLst/>
                <a:latin typeface="var(--font-code)"/>
              </a:rPr>
              <a:t>html</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62.5%</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.fb-group</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padding:</a:t>
            </a:r>
            <a:r>
              <a:rPr lang="en-US" sz="1200" b="0" dirty="0">
                <a:solidFill>
                  <a:srgbClr val="D4D4D4"/>
                </a:solidFill>
                <a:effectLst/>
                <a:latin typeface="var(--font-code)"/>
              </a:rPr>
              <a:t> </a:t>
            </a:r>
            <a:r>
              <a:rPr lang="en-US" sz="1200" b="0" dirty="0">
                <a:solidFill>
                  <a:srgbClr val="B5CEA8"/>
                </a:solidFill>
                <a:effectLst/>
                <a:latin typeface="var(--font-code)"/>
              </a:rPr>
              <a:t>16px</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.heading</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2.8rem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.desc</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1.6rem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.button-link</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color:</a:t>
            </a:r>
            <a:r>
              <a:rPr lang="en-US" sz="1200" b="0" dirty="0">
                <a:solidFill>
                  <a:srgbClr val="D4D4D4"/>
                </a:solidFill>
                <a:effectLst/>
                <a:latin typeface="var(--font-code)"/>
              </a:rPr>
              <a:t> #fff</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background-color:</a:t>
            </a:r>
            <a:r>
              <a:rPr lang="en-US" sz="1200" b="0" dirty="0">
                <a:solidFill>
                  <a:srgbClr val="D4D4D4"/>
                </a:solidFill>
                <a:effectLst/>
                <a:latin typeface="var(--font-code)"/>
              </a:rPr>
              <a:t> #1b74e4</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1.6rem</a:t>
            </a:r>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D4D4D4"/>
                </a:solidFill>
                <a:effectLst/>
                <a:latin typeface="var(--font-code)"/>
              </a:rPr>
              <a:t>    </a:t>
            </a:r>
            <a:r>
              <a:rPr lang="en-US" sz="1200" b="0" dirty="0">
                <a:solidFill>
                  <a:srgbClr val="608B4E"/>
                </a:solidFill>
                <a:effectLst/>
                <a:latin typeface="var(--font-code)"/>
              </a:rPr>
              <a:t>/* </a:t>
            </a:r>
            <a:r>
              <a:rPr lang="en-US" sz="1200" b="0" dirty="0" err="1">
                <a:solidFill>
                  <a:srgbClr val="608B4E"/>
                </a:solidFill>
                <a:effectLst/>
                <a:latin typeface="var(--font-code)"/>
              </a:rPr>
              <a:t>Bỏ</a:t>
            </a:r>
            <a:r>
              <a:rPr lang="en-US" sz="1200" b="0" dirty="0">
                <a:solidFill>
                  <a:srgbClr val="608B4E"/>
                </a:solidFill>
                <a:effectLst/>
                <a:latin typeface="var(--font-code)"/>
              </a:rPr>
              <a:t> </a:t>
            </a:r>
            <a:r>
              <a:rPr lang="en-US" sz="1200" b="0" dirty="0" err="1">
                <a:solidFill>
                  <a:srgbClr val="608B4E"/>
                </a:solidFill>
                <a:effectLst/>
                <a:latin typeface="var(--font-code)"/>
              </a:rPr>
              <a:t>gạch</a:t>
            </a:r>
            <a:r>
              <a:rPr lang="en-US" sz="1200" b="0" dirty="0">
                <a:solidFill>
                  <a:srgbClr val="608B4E"/>
                </a:solidFill>
                <a:effectLst/>
                <a:latin typeface="var(--font-code)"/>
              </a:rPr>
              <a:t> </a:t>
            </a:r>
            <a:r>
              <a:rPr lang="en-US" sz="1200" b="0" dirty="0" err="1">
                <a:solidFill>
                  <a:srgbClr val="608B4E"/>
                </a:solidFill>
                <a:effectLst/>
                <a:latin typeface="var(--font-code)"/>
              </a:rPr>
              <a:t>chân</a:t>
            </a:r>
            <a:r>
              <a:rPr lang="en-US" sz="1200" b="0" dirty="0">
                <a:solidFill>
                  <a:srgbClr val="608B4E"/>
                </a:solidFill>
                <a:effectLst/>
                <a:latin typeface="var(--font-code)"/>
              </a:rPr>
              <a:t> </a:t>
            </a:r>
            <a:r>
              <a:rPr lang="en-US" sz="1200" b="0" dirty="0" err="1">
                <a:solidFill>
                  <a:srgbClr val="608B4E"/>
                </a:solidFill>
                <a:effectLst/>
                <a:latin typeface="var(--font-code)"/>
              </a:rPr>
              <a:t>mặc</a:t>
            </a:r>
            <a:r>
              <a:rPr lang="en-US" sz="1200" b="0" dirty="0">
                <a:solidFill>
                  <a:srgbClr val="608B4E"/>
                </a:solidFill>
                <a:effectLst/>
                <a:latin typeface="var(--font-code)"/>
              </a:rPr>
              <a:t> </a:t>
            </a:r>
            <a:r>
              <a:rPr lang="en-US" sz="1200" b="0" dirty="0" err="1">
                <a:solidFill>
                  <a:srgbClr val="608B4E"/>
                </a:solidFill>
                <a:effectLst/>
                <a:latin typeface="var(--font-code)"/>
              </a:rPr>
              <a:t>định</a:t>
            </a:r>
            <a:r>
              <a:rPr lang="en-US" sz="1200" b="0" dirty="0">
                <a:solidFill>
                  <a:srgbClr val="608B4E"/>
                </a:solidFill>
                <a:effectLst/>
                <a:latin typeface="var(--font-code)"/>
              </a:rPr>
              <a:t> </a:t>
            </a:r>
            <a:r>
              <a:rPr lang="en-US" sz="1200" b="0" dirty="0" err="1">
                <a:solidFill>
                  <a:srgbClr val="608B4E"/>
                </a:solidFill>
                <a:effectLst/>
                <a:latin typeface="var(--font-code)"/>
              </a:rPr>
              <a:t>của</a:t>
            </a:r>
            <a:r>
              <a:rPr lang="en-US" sz="1200" b="0" dirty="0">
                <a:solidFill>
                  <a:srgbClr val="608B4E"/>
                </a:solidFill>
                <a:effectLst/>
                <a:latin typeface="var(--font-code)"/>
              </a:rPr>
              <a:t> </a:t>
            </a:r>
            <a:r>
              <a:rPr lang="en-US" sz="1200" b="0" dirty="0" err="1">
                <a:solidFill>
                  <a:srgbClr val="608B4E"/>
                </a:solidFill>
                <a:effectLst/>
                <a:latin typeface="var(--font-code)"/>
              </a:rPr>
              <a:t>thẻ</a:t>
            </a:r>
            <a:r>
              <a:rPr lang="en-US" sz="1200" b="0" dirty="0">
                <a:solidFill>
                  <a:srgbClr val="608B4E"/>
                </a:solidFill>
                <a:effectLst/>
                <a:latin typeface="var(--font-code)"/>
              </a:rPr>
              <a:t> a */</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text-decoration:</a:t>
            </a:r>
            <a:r>
              <a:rPr lang="en-US" sz="1200" b="0" dirty="0">
                <a:solidFill>
                  <a:srgbClr val="D4D4D4"/>
                </a:solidFill>
                <a:effectLst/>
                <a:latin typeface="var(--font-code)"/>
              </a:rPr>
              <a:t> </a:t>
            </a:r>
            <a:r>
              <a:rPr lang="en-US" sz="1200" b="0" dirty="0">
                <a:solidFill>
                  <a:srgbClr val="CE9178"/>
                </a:solidFill>
                <a:effectLst/>
                <a:latin typeface="var(--font-code)"/>
              </a:rPr>
              <a:t>none</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endParaRPr lang="en-US" sz="1200" dirty="0"/>
          </a:p>
        </p:txBody>
      </p:sp>
    </p:spTree>
    <p:extLst>
      <p:ext uri="{BB962C8B-B14F-4D97-AF65-F5344CB8AC3E}">
        <p14:creationId xmlns:p14="http://schemas.microsoft.com/office/powerpoint/2010/main" val="167280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8F23D68-E639-5792-A602-2078D3C545A6}"/>
              </a:ext>
            </a:extLst>
          </p:cNvPr>
          <p:cNvSpPr>
            <a:spLocks noChangeArrowheads="1"/>
          </p:cNvSpPr>
          <p:nvPr/>
        </p:nvSpPr>
        <p:spPr bwMode="auto">
          <a:xfrm>
            <a:off x="391803" y="936852"/>
            <a:ext cx="63629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viền</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dày</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2px</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kiểu</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solid</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màu</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viền</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#333</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cho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nút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Tham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gia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nhóm</a:t>
            </a:r>
            <a:r>
              <a:rPr kumimoji="0" lang="en-US" altLang="en-US" sz="1600" b="0" i="0" u="none" strike="noStrike" cap="none" normalizeH="0" baseline="0" dirty="0">
                <a:ln>
                  <a:noFill/>
                </a:ln>
                <a:solidFill>
                  <a:srgbClr val="292929"/>
                </a:solidFill>
                <a:effectLst/>
                <a:latin typeface="system-ui"/>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24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971058A-3015-D7E3-2F03-34A3921DE71F}"/>
              </a:ext>
            </a:extLst>
          </p:cNvPr>
          <p:cNvSpPr>
            <a:spLocks noChangeArrowheads="1"/>
          </p:cNvSpPr>
          <p:nvPr/>
        </p:nvSpPr>
        <p:spPr bwMode="auto">
          <a:xfrm>
            <a:off x="471948" y="0"/>
            <a:ext cx="4188541" cy="158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vào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.posts-list</a:t>
            </a:r>
            <a:r>
              <a:rPr kumimoji="0" lang="en-US" altLang="en-US" sz="1600" b="0" i="0" u="none" strike="noStrike" cap="none" normalizeH="0" baseline="0" dirty="0">
                <a:ln>
                  <a:noFill/>
                </a:ln>
                <a:solidFill>
                  <a:srgbClr val="292929"/>
                </a:solidFill>
                <a:effectLst/>
                <a:latin typeface="system-ui"/>
              </a:rPr>
              <a:t> margin top </a:t>
            </a:r>
            <a:r>
              <a:rPr kumimoji="0" lang="en-US" altLang="en-US" sz="1600" b="0" i="0" u="none" strike="noStrike" cap="none" normalizeH="0" baseline="0" dirty="0">
                <a:ln>
                  <a:noFill/>
                </a:ln>
                <a:solidFill>
                  <a:srgbClr val="292929"/>
                </a:solidFill>
                <a:effectLst/>
                <a:latin typeface="var(--font-code)"/>
              </a:rPr>
              <a:t>32px</a:t>
            </a:r>
            <a:r>
              <a:rPr kumimoji="0" lang="en-US" altLang="en-US" sz="16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vào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.post-item</a:t>
            </a:r>
            <a:r>
              <a:rPr kumimoji="0" lang="en-US" altLang="en-US" sz="1600" b="0" i="0" u="none" strike="noStrike" cap="none" normalizeH="0" baseline="0" dirty="0">
                <a:ln>
                  <a:noFill/>
                </a:ln>
                <a:solidFill>
                  <a:srgbClr val="292929"/>
                </a:solidFill>
                <a:effectLst/>
                <a:latin typeface="system-ui"/>
              </a:rPr>
              <a:t> margin bottom </a:t>
            </a:r>
            <a:r>
              <a:rPr kumimoji="0" lang="en-US" altLang="en-US" sz="1600" b="0" i="0" u="none" strike="noStrike" cap="none" normalizeH="0" baseline="0" dirty="0">
                <a:ln>
                  <a:noFill/>
                </a:ln>
                <a:solidFill>
                  <a:srgbClr val="292929"/>
                </a:solidFill>
                <a:effectLst/>
                <a:latin typeface="var(--font-code)"/>
              </a:rPr>
              <a:t>16px</a:t>
            </a:r>
            <a:r>
              <a:rPr kumimoji="0" lang="en-US" altLang="en-US" sz="16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vào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.post-item .desc</a:t>
            </a:r>
            <a:r>
              <a:rPr kumimoji="0" lang="en-US" altLang="en-US" sz="1600" b="0" i="0" u="none" strike="noStrike" cap="none" normalizeH="0" baseline="0" dirty="0">
                <a:ln>
                  <a:noFill/>
                </a:ln>
                <a:solidFill>
                  <a:srgbClr val="292929"/>
                </a:solidFill>
                <a:effectLst/>
                <a:latin typeface="system-ui"/>
              </a:rPr>
              <a:t> margin top </a:t>
            </a:r>
            <a:r>
              <a:rPr kumimoji="0" lang="en-US" altLang="en-US" sz="1600" b="0" i="0" u="none" strike="noStrike" cap="none" normalizeH="0" baseline="0" dirty="0">
                <a:ln>
                  <a:noFill/>
                </a:ln>
                <a:solidFill>
                  <a:srgbClr val="292929"/>
                </a:solidFill>
                <a:effectLst/>
                <a:latin typeface="var(--font-code)"/>
              </a:rPr>
              <a:t>10px</a:t>
            </a:r>
            <a:r>
              <a:rPr kumimoji="0" lang="en-US" altLang="en-US" sz="1600"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vào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.post-item .min-read</a:t>
            </a:r>
            <a:r>
              <a:rPr kumimoji="0" lang="en-US" altLang="en-US" sz="1600" b="0" i="0" u="none" strike="noStrike" cap="none" normalizeH="0" baseline="0" dirty="0">
                <a:ln>
                  <a:noFill/>
                </a:ln>
                <a:solidFill>
                  <a:srgbClr val="292929"/>
                </a:solidFill>
                <a:effectLst/>
                <a:latin typeface="system-ui"/>
              </a:rPr>
              <a:t> margin top </a:t>
            </a:r>
            <a:r>
              <a:rPr kumimoji="0" lang="en-US" altLang="en-US" sz="1600" b="0" i="0" u="none" strike="noStrike" cap="none" normalizeH="0" baseline="0" dirty="0">
                <a:ln>
                  <a:noFill/>
                </a:ln>
                <a:solidFill>
                  <a:srgbClr val="292929"/>
                </a:solidFill>
                <a:effectLst/>
                <a:latin typeface="var(--font-code)"/>
              </a:rPr>
              <a:t>12px</a:t>
            </a:r>
            <a:endParaRPr kumimoji="0" lang="en-US" altLang="en-US" sz="1600" b="0" i="0" u="none" strike="noStrike" cap="none" normalizeH="0" baseline="0" dirty="0">
              <a:ln>
                <a:noFill/>
              </a:ln>
              <a:solidFill>
                <a:srgbClr val="292929"/>
              </a:solidFill>
              <a:effectLst/>
              <a:latin typeface="system-ui"/>
            </a:endParaRPr>
          </a:p>
        </p:txBody>
      </p:sp>
      <p:sp>
        <p:nvSpPr>
          <p:cNvPr id="4" name="TextBox 3">
            <a:extLst>
              <a:ext uri="{FF2B5EF4-FFF2-40B4-BE49-F238E27FC236}">
                <a16:creationId xmlns:a16="http://schemas.microsoft.com/office/drawing/2014/main" id="{42EE5015-6328-F863-FA24-AE560A4484D1}"/>
              </a:ext>
            </a:extLst>
          </p:cNvPr>
          <p:cNvSpPr txBox="1"/>
          <p:nvPr/>
        </p:nvSpPr>
        <p:spPr>
          <a:xfrm>
            <a:off x="4434349" y="196646"/>
            <a:ext cx="7285703" cy="8032968"/>
          </a:xfrm>
          <a:prstGeom prst="rect">
            <a:avLst/>
          </a:prstGeom>
          <a:noFill/>
        </p:spPr>
        <p:txBody>
          <a:bodyPr wrap="square" rtlCol="0">
            <a:spAutoFit/>
          </a:bodyPr>
          <a:lstStyle/>
          <a:p>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"content"</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h1</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"heading"</a:t>
            </a:r>
            <a:r>
              <a:rPr lang="vi-VN" sz="1200" b="0" dirty="0">
                <a:solidFill>
                  <a:srgbClr val="808080"/>
                </a:solidFill>
                <a:effectLst/>
                <a:latin typeface="var(--font-code)"/>
              </a:rPr>
              <a:t>&gt;</a:t>
            </a:r>
            <a:r>
              <a:rPr lang="vi-VN" sz="1200" b="0" dirty="0">
                <a:solidFill>
                  <a:srgbClr val="D4D4D4"/>
                </a:solidFill>
                <a:effectLst/>
                <a:latin typeface="var(--font-code)"/>
              </a:rPr>
              <a:t>Bài viết nổi bật</a:t>
            </a:r>
            <a:r>
              <a:rPr lang="vi-VN" sz="1200" b="0" dirty="0">
                <a:solidFill>
                  <a:srgbClr val="808080"/>
                </a:solidFill>
                <a:effectLst/>
                <a:latin typeface="var(--font-code)"/>
              </a:rPr>
              <a:t>&lt;/</a:t>
            </a:r>
            <a:r>
              <a:rPr lang="vi-VN" sz="1200" b="0" dirty="0">
                <a:solidFill>
                  <a:srgbClr val="569CD6"/>
                </a:solidFill>
                <a:effectLst/>
                <a:latin typeface="var(--font-code)"/>
              </a:rPr>
              <a:t>h1</a:t>
            </a:r>
            <a:r>
              <a:rPr lang="vi-VN" sz="1200" b="0" dirty="0">
                <a:solidFill>
                  <a:srgbClr val="808080"/>
                </a:solidFill>
                <a:effectLst/>
                <a:latin typeface="var(--font-code)"/>
              </a:rPr>
              <a:t>&gt;</a:t>
            </a:r>
            <a:endParaRPr lang="vi-VN" sz="1200" b="0" dirty="0">
              <a:solidFill>
                <a:srgbClr val="D4D4D4"/>
              </a:solidFill>
              <a:effectLst/>
              <a:latin typeface="var(--font-code)"/>
            </a:endParaRPr>
          </a:p>
          <a:p>
            <a:br>
              <a:rPr lang="vi-VN" sz="1200" b="0" dirty="0">
                <a:solidFill>
                  <a:srgbClr val="D4D4D4"/>
                </a:solidFill>
                <a:effectLst/>
                <a:latin typeface="var(--font-code)"/>
              </a:rPr>
            </a:br>
            <a:r>
              <a:rPr lang="vi-VN" sz="1200" b="0" dirty="0">
                <a:solidFill>
                  <a:srgbClr val="D4D4D4"/>
                </a:solidFill>
                <a:effectLst/>
                <a:latin typeface="var(--font-code)"/>
              </a:rPr>
              <a:t>    </a:t>
            </a:r>
            <a:r>
              <a:rPr lang="vi-VN" sz="1200" b="0" dirty="0">
                <a:solidFill>
                  <a:srgbClr val="608B4E"/>
                </a:solidFill>
                <a:effectLst/>
                <a:latin typeface="var(--font-code)"/>
              </a:rPr>
              <a:t>&lt;!-- Thẻ chứa tất cả các bài đăng --&gt;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"posts-list"</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608B4E"/>
                </a:solidFill>
                <a:effectLst/>
                <a:latin typeface="var(--font-code)"/>
              </a:rPr>
              <a:t>&lt;!-- Bài đăng 1 --&gt;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"post-item"</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"title"</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D4D4D4"/>
                </a:solidFill>
                <a:effectLst/>
                <a:latin typeface="var(--font-code)"/>
              </a:rPr>
              <a:t> </a:t>
            </a:r>
            <a:r>
              <a:rPr lang="vi-VN" sz="1200" b="0" dirty="0">
                <a:solidFill>
                  <a:srgbClr val="9CDCFE"/>
                </a:solidFill>
                <a:effectLst/>
                <a:latin typeface="var(--font-code)"/>
              </a:rPr>
              <a:t>href</a:t>
            </a:r>
            <a:r>
              <a:rPr lang="vi-VN" sz="1200" b="0" dirty="0">
                <a:solidFill>
                  <a:srgbClr val="808080"/>
                </a:solidFill>
                <a:effectLst/>
                <a:latin typeface="var(--font-code)"/>
              </a:rPr>
              <a:t>=</a:t>
            </a:r>
            <a:r>
              <a:rPr lang="vi-VN" sz="1200" b="0" dirty="0">
                <a:solidFill>
                  <a:srgbClr val="CE9178"/>
                </a:solidFill>
                <a:effectLst/>
                <a:latin typeface="var(--font-code)"/>
              </a:rPr>
              <a:t>"https://youtu.be/3MLrjUg4RdU"</a:t>
            </a:r>
            <a:r>
              <a:rPr lang="vi-VN" sz="1200" b="0" dirty="0">
                <a:solidFill>
                  <a:srgbClr val="808080"/>
                </a:solidFill>
                <a:effectLst/>
                <a:latin typeface="var(--font-code)"/>
              </a:rPr>
              <a:t>&gt;</a:t>
            </a:r>
            <a:r>
              <a:rPr lang="vi-VN" sz="1200" b="0" dirty="0">
                <a:solidFill>
                  <a:srgbClr val="D4D4D4"/>
                </a:solidFill>
                <a:effectLst/>
                <a:latin typeface="var(--font-code)"/>
              </a:rPr>
              <a:t>Tìm hiểu về HTML và CSS</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"desc"</a:t>
            </a:r>
            <a:r>
              <a:rPr lang="vi-VN" sz="1200" b="0" dirty="0">
                <a:solidFill>
                  <a:srgbClr val="808080"/>
                </a:solidFill>
                <a:effectLst/>
                <a:latin typeface="var(--font-code)"/>
              </a:rPr>
              <a:t>&gt;</a:t>
            </a:r>
            <a:r>
              <a:rPr lang="vi-VN" sz="1200" b="0" dirty="0">
                <a:solidFill>
                  <a:srgbClr val="D4D4D4"/>
                </a:solidFill>
                <a:effectLst/>
                <a:latin typeface="var(--font-code)"/>
              </a:rPr>
              <a:t>Bài viết sẽ giới thiệu về HTML, CSS là gì, các thẻ cơ bản HTML, CSS. Mục đích của bài viết</a:t>
            </a:r>
          </a:p>
          <a:p>
            <a:r>
              <a:rPr lang="vi-VN" sz="1200" b="0" dirty="0">
                <a:solidFill>
                  <a:srgbClr val="D4D4D4"/>
                </a:solidFill>
                <a:effectLst/>
                <a:latin typeface="var(--font-code)"/>
              </a:rPr>
              <a:t>                để</a:t>
            </a:r>
          </a:p>
          <a:p>
            <a:r>
              <a:rPr lang="vi-VN" sz="1200" b="0" dirty="0">
                <a:solidFill>
                  <a:srgbClr val="D4D4D4"/>
                </a:solidFill>
                <a:effectLst/>
                <a:latin typeface="var(--font-code)"/>
              </a:rPr>
              <a:t>                tổng hợp kiến thức cơ bản về HTML, CSS. Hy vọng được thảo luận....</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"min-read"</a:t>
            </a:r>
            <a:r>
              <a:rPr lang="vi-VN" sz="1200" b="0" dirty="0">
                <a:solidFill>
                  <a:srgbClr val="808080"/>
                </a:solidFill>
                <a:effectLst/>
                <a:latin typeface="var(--font-code)"/>
              </a:rPr>
              <a:t>&gt;</a:t>
            </a:r>
            <a:r>
              <a:rPr lang="vi-VN" sz="1200" b="0" dirty="0">
                <a:solidFill>
                  <a:srgbClr val="D4D4D4"/>
                </a:solidFill>
                <a:effectLst/>
                <a:latin typeface="var(--font-code)"/>
              </a:rPr>
              <a:t>17 phút đọc</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808080"/>
                </a:solidFill>
                <a:effectLst/>
                <a:latin typeface="var(--font-code)"/>
              </a:rPr>
              <a:t>&gt;</a:t>
            </a:r>
            <a:endParaRPr lang="vi-VN" sz="1200" b="0" dirty="0">
              <a:solidFill>
                <a:srgbClr val="D4D4D4"/>
              </a:solidFill>
              <a:effectLst/>
              <a:latin typeface="var(--font-code)"/>
            </a:endParaRPr>
          </a:p>
          <a:p>
            <a:br>
              <a:rPr lang="vi-VN" sz="1200" b="0" dirty="0">
                <a:solidFill>
                  <a:srgbClr val="D4D4D4"/>
                </a:solidFill>
                <a:effectLst/>
                <a:latin typeface="var(--font-code)"/>
              </a:rPr>
            </a:br>
            <a:r>
              <a:rPr lang="vi-VN" sz="1200" b="0" dirty="0">
                <a:solidFill>
                  <a:srgbClr val="D4D4D4"/>
                </a:solidFill>
                <a:effectLst/>
                <a:latin typeface="var(--font-code)"/>
              </a:rPr>
              <a:t>        </a:t>
            </a:r>
            <a:r>
              <a:rPr lang="vi-VN" sz="1200" b="0" dirty="0">
                <a:solidFill>
                  <a:srgbClr val="608B4E"/>
                </a:solidFill>
                <a:effectLst/>
                <a:latin typeface="var(--font-code)"/>
              </a:rPr>
              <a:t>&lt;!-- Bài đăng 2 --&gt;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"post-item"</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"title"</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D4D4D4"/>
                </a:solidFill>
                <a:effectLst/>
                <a:latin typeface="var(--font-code)"/>
              </a:rPr>
              <a:t> </a:t>
            </a:r>
            <a:r>
              <a:rPr lang="vi-VN" sz="1200" b="0" dirty="0">
                <a:solidFill>
                  <a:srgbClr val="9CDCFE"/>
                </a:solidFill>
                <a:effectLst/>
                <a:latin typeface="var(--font-code)"/>
              </a:rPr>
              <a:t>href</a:t>
            </a:r>
            <a:r>
              <a:rPr lang="vi-VN" sz="1200" b="0" dirty="0">
                <a:solidFill>
                  <a:srgbClr val="808080"/>
                </a:solidFill>
                <a:effectLst/>
                <a:latin typeface="var(--font-code)"/>
              </a:rPr>
              <a:t>=</a:t>
            </a:r>
            <a:r>
              <a:rPr lang="vi-VN" sz="1200" b="0" dirty="0">
                <a:solidFill>
                  <a:srgbClr val="CE9178"/>
                </a:solidFill>
                <a:effectLst/>
                <a:latin typeface="var(--font-code)"/>
              </a:rPr>
              <a:t>"https://youtu.be/3Q__SD8aBtw"</a:t>
            </a:r>
            <a:r>
              <a:rPr lang="vi-VN" sz="1200" b="0" dirty="0">
                <a:solidFill>
                  <a:srgbClr val="808080"/>
                </a:solidFill>
                <a:effectLst/>
                <a:latin typeface="var(--font-code)"/>
              </a:rPr>
              <a:t>&gt;</a:t>
            </a:r>
            <a:r>
              <a:rPr lang="vi-VN" sz="1200" b="0" dirty="0">
                <a:solidFill>
                  <a:srgbClr val="D4D4D4"/>
                </a:solidFill>
                <a:effectLst/>
                <a:latin typeface="var(--font-code)"/>
              </a:rPr>
              <a:t>Update cách sử dụng</a:t>
            </a:r>
          </a:p>
          <a:p>
            <a:r>
              <a:rPr lang="vi-VN" sz="1200" b="0" dirty="0">
                <a:solidFill>
                  <a:srgbClr val="D4D4D4"/>
                </a:solidFill>
                <a:effectLst/>
                <a:latin typeface="var(--font-code)"/>
              </a:rPr>
              <a:t>                    Package </a:t>
            </a:r>
            <a:r>
              <a:rPr lang="en-US" sz="1200" b="0" dirty="0">
                <a:solidFill>
                  <a:srgbClr val="D4D4D4"/>
                </a:solidFill>
                <a:effectLst/>
                <a:latin typeface="var(--font-code)"/>
              </a:rPr>
              <a:t>CSS</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"desc"</a:t>
            </a:r>
            <a:r>
              <a:rPr lang="vi-VN" sz="1200" b="0" dirty="0">
                <a:solidFill>
                  <a:srgbClr val="808080"/>
                </a:solidFill>
                <a:effectLst/>
                <a:latin typeface="var(--font-code)"/>
              </a:rPr>
              <a:t>&gt;</a:t>
            </a:r>
            <a:r>
              <a:rPr lang="vi-VN" sz="1200" b="0" dirty="0">
                <a:solidFill>
                  <a:srgbClr val="D4D4D4"/>
                </a:solidFill>
                <a:effectLst/>
                <a:latin typeface="var(--font-code)"/>
              </a:rPr>
              <a:t>Tên cũ là package này Node-sass. Nhưng gần đây họ đã bỏ hỗ trợ Node-sass nên khi cài bạn sẽ</a:t>
            </a:r>
          </a:p>
          <a:p>
            <a:r>
              <a:rPr lang="vi-VN" sz="1200" b="0" dirty="0">
                <a:solidFill>
                  <a:srgbClr val="D4D4D4"/>
                </a:solidFill>
                <a:effectLst/>
                <a:latin typeface="var(--font-code)"/>
              </a:rPr>
              <a:t>                nhận</a:t>
            </a:r>
          </a:p>
          <a:p>
            <a:r>
              <a:rPr lang="vi-VN" sz="1200" b="0" dirty="0">
                <a:solidFill>
                  <a:srgbClr val="D4D4D4"/>
                </a:solidFill>
                <a:effectLst/>
                <a:latin typeface="var(--font-code)"/>
              </a:rPr>
              <a:t>                được warning của...</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"min-read"</a:t>
            </a:r>
            <a:r>
              <a:rPr lang="vi-VN" sz="1200" b="0" dirty="0">
                <a:solidFill>
                  <a:srgbClr val="808080"/>
                </a:solidFill>
                <a:effectLst/>
                <a:latin typeface="var(--font-code)"/>
              </a:rPr>
              <a:t>&gt;</a:t>
            </a:r>
            <a:r>
              <a:rPr lang="vi-VN" sz="1200" b="0" dirty="0">
                <a:solidFill>
                  <a:srgbClr val="D4D4D4"/>
                </a:solidFill>
                <a:effectLst/>
                <a:latin typeface="var(--font-code)"/>
              </a:rPr>
              <a:t>2 phút đọc</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808080"/>
                </a:solidFill>
                <a:effectLst/>
                <a:latin typeface="var(--font-code)"/>
              </a:rPr>
              <a:t>&gt;</a:t>
            </a:r>
            <a:endParaRPr lang="vi-VN" sz="1200" b="0" dirty="0">
              <a:solidFill>
                <a:srgbClr val="D4D4D4"/>
              </a:solidFill>
              <a:effectLst/>
              <a:latin typeface="var(--font-code)"/>
            </a:endParaRPr>
          </a:p>
          <a:p>
            <a:br>
              <a:rPr lang="vi-VN" sz="1200" b="0" dirty="0">
                <a:solidFill>
                  <a:srgbClr val="D4D4D4"/>
                </a:solidFill>
                <a:effectLst/>
                <a:latin typeface="var(--font-code)"/>
              </a:rPr>
            </a:br>
            <a:r>
              <a:rPr lang="vi-VN" sz="1200" b="0" dirty="0">
                <a:solidFill>
                  <a:srgbClr val="D4D4D4"/>
                </a:solidFill>
                <a:effectLst/>
                <a:latin typeface="var(--font-code)"/>
              </a:rPr>
              <a:t>        </a:t>
            </a:r>
            <a:r>
              <a:rPr lang="vi-VN" sz="1200" b="0" dirty="0">
                <a:solidFill>
                  <a:srgbClr val="608B4E"/>
                </a:solidFill>
                <a:effectLst/>
                <a:latin typeface="var(--font-code)"/>
              </a:rPr>
              <a:t>&lt;!-- Bài đăng 3 --&gt;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"post-item"</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"title"</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D4D4D4"/>
                </a:solidFill>
                <a:effectLst/>
                <a:latin typeface="var(--font-code)"/>
              </a:rPr>
              <a:t> </a:t>
            </a:r>
            <a:r>
              <a:rPr lang="vi-VN" sz="1200" b="0" dirty="0">
                <a:solidFill>
                  <a:srgbClr val="9CDCFE"/>
                </a:solidFill>
                <a:effectLst/>
                <a:latin typeface="var(--font-code)"/>
              </a:rPr>
              <a:t>href</a:t>
            </a:r>
            <a:r>
              <a:rPr lang="vi-VN" sz="1200" b="0" dirty="0">
                <a:solidFill>
                  <a:srgbClr val="808080"/>
                </a:solidFill>
                <a:effectLst/>
                <a:latin typeface="var(--font-code)"/>
              </a:rPr>
              <a:t>=</a:t>
            </a:r>
            <a:r>
              <a:rPr lang="vi-VN" sz="1200" b="0" dirty="0">
                <a:solidFill>
                  <a:srgbClr val="CE9178"/>
                </a:solidFill>
                <a:effectLst/>
                <a:latin typeface="var(--font-code)"/>
              </a:rPr>
              <a:t>"https://baochinhphu.vn/thu-tuong-australia-bat-dau-tham-chinh-thuc-viet-nam-102230603141739173.htm"</a:t>
            </a:r>
            <a:r>
              <a:rPr lang="vi-VN" sz="1200" b="0" dirty="0">
                <a:solidFill>
                  <a:srgbClr val="808080"/>
                </a:solidFill>
                <a:effectLst/>
                <a:latin typeface="var(--font-code)"/>
              </a:rPr>
              <a:t>&gt;</a:t>
            </a:r>
            <a:r>
              <a:rPr lang="vi-VN" sz="1200" b="0" dirty="0">
                <a:solidFill>
                  <a:srgbClr val="D4D4D4"/>
                </a:solidFill>
                <a:effectLst/>
                <a:latin typeface="var(--font-code)"/>
              </a:rPr>
              <a:t>Thời gian và Động lực?</a:t>
            </a:r>
            <a:r>
              <a:rPr lang="vi-VN" sz="1200" b="0" dirty="0">
                <a:solidFill>
                  <a:srgbClr val="808080"/>
                </a:solidFill>
                <a:effectLst/>
                <a:latin typeface="var(--font-code)"/>
              </a:rPr>
              <a:t>&lt;/</a:t>
            </a:r>
            <a:r>
              <a:rPr lang="vi-VN" sz="1200" b="0" dirty="0">
                <a:solidFill>
                  <a:srgbClr val="569CD6"/>
                </a:solidFill>
                <a:effectLst/>
                <a:latin typeface="var(--font-code)"/>
              </a:rPr>
              <a:t>a</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h2</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"desc"</a:t>
            </a:r>
            <a:r>
              <a:rPr lang="vi-VN" sz="1200" b="0" dirty="0">
                <a:solidFill>
                  <a:srgbClr val="808080"/>
                </a:solidFill>
                <a:effectLst/>
                <a:latin typeface="var(--font-code)"/>
              </a:rPr>
              <a:t>&gt;</a:t>
            </a:r>
            <a:r>
              <a:rPr lang="vi-VN" sz="1200" b="0" dirty="0">
                <a:solidFill>
                  <a:srgbClr val="D4D4D4"/>
                </a:solidFill>
                <a:effectLst/>
                <a:latin typeface="var(--font-code)"/>
              </a:rPr>
              <a:t>Có lẽ cũng rất lâu rồi mà tôi chưa đụng đến thứ được gọi là "timetable". Hay dân dã hơn thì</a:t>
            </a:r>
          </a:p>
          <a:p>
            <a:r>
              <a:rPr lang="vi-VN" sz="1200" b="0" dirty="0">
                <a:solidFill>
                  <a:srgbClr val="D4D4D4"/>
                </a:solidFill>
                <a:effectLst/>
                <a:latin typeface="var(--font-code)"/>
              </a:rPr>
              <a:t>                người ta hay gọi là "Lịch thường nhật",...</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D4D4D4"/>
                </a:solidFill>
                <a:effectLst/>
                <a:latin typeface="var(--font-code)"/>
              </a:rPr>
              <a:t> </a:t>
            </a:r>
            <a:r>
              <a:rPr lang="vi-VN" sz="1200" b="0" dirty="0">
                <a:solidFill>
                  <a:srgbClr val="9CDCFE"/>
                </a:solidFill>
                <a:effectLst/>
                <a:latin typeface="var(--font-code)"/>
              </a:rPr>
              <a:t>class</a:t>
            </a:r>
            <a:r>
              <a:rPr lang="vi-VN" sz="1200" b="0" dirty="0">
                <a:solidFill>
                  <a:srgbClr val="808080"/>
                </a:solidFill>
                <a:effectLst/>
                <a:latin typeface="var(--font-code)"/>
              </a:rPr>
              <a:t>=</a:t>
            </a:r>
            <a:r>
              <a:rPr lang="vi-VN" sz="1200" b="0" dirty="0">
                <a:solidFill>
                  <a:srgbClr val="CE9178"/>
                </a:solidFill>
                <a:effectLst/>
                <a:latin typeface="var(--font-code)"/>
              </a:rPr>
              <a:t>"min-read"</a:t>
            </a:r>
            <a:r>
              <a:rPr lang="vi-VN" sz="1200" b="0" dirty="0">
                <a:solidFill>
                  <a:srgbClr val="808080"/>
                </a:solidFill>
                <a:effectLst/>
                <a:latin typeface="var(--font-code)"/>
              </a:rPr>
              <a:t>&gt;</a:t>
            </a:r>
            <a:r>
              <a:rPr lang="vi-VN" sz="1200" b="0" dirty="0">
                <a:solidFill>
                  <a:srgbClr val="D4D4D4"/>
                </a:solidFill>
                <a:effectLst/>
                <a:latin typeface="var(--font-code)"/>
              </a:rPr>
              <a:t>6 phút đọc</a:t>
            </a:r>
            <a:r>
              <a:rPr lang="vi-VN" sz="1200" b="0" dirty="0">
                <a:solidFill>
                  <a:srgbClr val="808080"/>
                </a:solidFill>
                <a:effectLst/>
                <a:latin typeface="var(--font-code)"/>
              </a:rPr>
              <a:t>&lt;/</a:t>
            </a:r>
            <a:r>
              <a:rPr lang="vi-VN" sz="1200" b="0" dirty="0">
                <a:solidFill>
                  <a:srgbClr val="569CD6"/>
                </a:solidFill>
                <a:effectLst/>
                <a:latin typeface="var(--font-code)"/>
              </a:rPr>
              <a:t>p</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D4D4D4"/>
                </a:solidFill>
                <a:effectLst/>
                <a:latin typeface="var(--font-code)"/>
              </a:rPr>
              <a:t>    </a:t>
            </a:r>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808080"/>
                </a:solidFill>
                <a:effectLst/>
                <a:latin typeface="var(--font-code)"/>
              </a:rPr>
              <a:t>&gt;</a:t>
            </a:r>
            <a:endParaRPr lang="vi-VN" sz="1200" b="0" dirty="0">
              <a:solidFill>
                <a:srgbClr val="D4D4D4"/>
              </a:solidFill>
              <a:effectLst/>
              <a:latin typeface="var(--font-code)"/>
            </a:endParaRPr>
          </a:p>
          <a:p>
            <a:r>
              <a:rPr lang="vi-VN" sz="1200" b="0" dirty="0">
                <a:solidFill>
                  <a:srgbClr val="808080"/>
                </a:solidFill>
                <a:effectLst/>
                <a:latin typeface="var(--font-code)"/>
              </a:rPr>
              <a:t>&lt;/</a:t>
            </a:r>
            <a:r>
              <a:rPr lang="vi-VN" sz="1200" b="0" dirty="0">
                <a:solidFill>
                  <a:srgbClr val="569CD6"/>
                </a:solidFill>
                <a:effectLst/>
                <a:latin typeface="var(--font-code)"/>
              </a:rPr>
              <a:t>div</a:t>
            </a:r>
            <a:r>
              <a:rPr lang="vi-VN" sz="1200" b="0" dirty="0">
                <a:solidFill>
                  <a:srgbClr val="808080"/>
                </a:solidFill>
                <a:effectLst/>
                <a:latin typeface="var(--font-code)"/>
              </a:rPr>
              <a:t>&gt;</a:t>
            </a:r>
            <a:endParaRPr lang="vi-VN" sz="1200" b="0" dirty="0">
              <a:solidFill>
                <a:srgbClr val="D4D4D4"/>
              </a:solidFill>
              <a:effectLst/>
              <a:latin typeface="var(--font-code)"/>
            </a:endParaRPr>
          </a:p>
          <a:p>
            <a:endParaRPr lang="en-US" sz="1200" dirty="0"/>
          </a:p>
        </p:txBody>
      </p:sp>
      <p:sp>
        <p:nvSpPr>
          <p:cNvPr id="5" name="TextBox 4">
            <a:extLst>
              <a:ext uri="{FF2B5EF4-FFF2-40B4-BE49-F238E27FC236}">
                <a16:creationId xmlns:a16="http://schemas.microsoft.com/office/drawing/2014/main" id="{7E6D081A-03D6-759A-186E-7FC48C80F675}"/>
              </a:ext>
            </a:extLst>
          </p:cNvPr>
          <p:cNvSpPr txBox="1"/>
          <p:nvPr/>
        </p:nvSpPr>
        <p:spPr>
          <a:xfrm>
            <a:off x="196645" y="1581613"/>
            <a:ext cx="4188541" cy="7478970"/>
          </a:xfrm>
          <a:prstGeom prst="rect">
            <a:avLst/>
          </a:prstGeom>
          <a:noFill/>
        </p:spPr>
        <p:txBody>
          <a:bodyPr wrap="square" rtlCol="0">
            <a:spAutoFit/>
          </a:bodyPr>
          <a:lstStyle/>
          <a:p>
            <a:r>
              <a:rPr lang="en-US" sz="1200" b="0" dirty="0">
                <a:solidFill>
                  <a:srgbClr val="569CD6"/>
                </a:solidFill>
                <a:effectLst/>
                <a:latin typeface="var(--font-code)"/>
              </a:rPr>
              <a:t>*</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margin:</a:t>
            </a:r>
            <a:r>
              <a:rPr lang="en-US" sz="1200" b="0" dirty="0">
                <a:solidFill>
                  <a:srgbClr val="D4D4D4"/>
                </a:solidFill>
                <a:effectLst/>
                <a:latin typeface="var(--font-code)"/>
              </a:rPr>
              <a:t> </a:t>
            </a:r>
            <a:r>
              <a:rPr lang="en-US" sz="1200" b="0" dirty="0">
                <a:solidFill>
                  <a:srgbClr val="B5CEA8"/>
                </a:solidFill>
                <a:effectLst/>
                <a:latin typeface="var(--font-code)"/>
              </a:rPr>
              <a:t>0</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padding:</a:t>
            </a:r>
            <a:r>
              <a:rPr lang="en-US" sz="1200" b="0" dirty="0">
                <a:solidFill>
                  <a:srgbClr val="D4D4D4"/>
                </a:solidFill>
                <a:effectLst/>
                <a:latin typeface="var(--font-code)"/>
              </a:rPr>
              <a:t> </a:t>
            </a:r>
            <a:r>
              <a:rPr lang="en-US" sz="1200" b="0" dirty="0">
                <a:solidFill>
                  <a:srgbClr val="B5CEA8"/>
                </a:solidFill>
                <a:effectLst/>
                <a:latin typeface="var(--font-code)"/>
              </a:rPr>
              <a:t>0</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html</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62.5%</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.content</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padding:</a:t>
            </a:r>
            <a:r>
              <a:rPr lang="en-US" sz="1200" b="0" dirty="0">
                <a:solidFill>
                  <a:srgbClr val="D4D4D4"/>
                </a:solidFill>
                <a:effectLst/>
                <a:latin typeface="var(--font-code)"/>
              </a:rPr>
              <a:t> </a:t>
            </a:r>
            <a:r>
              <a:rPr lang="en-US" sz="1200" b="0" dirty="0">
                <a:solidFill>
                  <a:srgbClr val="B5CEA8"/>
                </a:solidFill>
                <a:effectLst/>
                <a:latin typeface="var(--font-code)"/>
              </a:rPr>
              <a:t>16px</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.heading</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2.8rem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.post-item</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padding:</a:t>
            </a:r>
            <a:r>
              <a:rPr lang="en-US" sz="1200" b="0" dirty="0">
                <a:solidFill>
                  <a:srgbClr val="D4D4D4"/>
                </a:solidFill>
                <a:effectLst/>
                <a:latin typeface="var(--font-code)"/>
              </a:rPr>
              <a:t> </a:t>
            </a:r>
            <a:r>
              <a:rPr lang="en-US" sz="1200" b="0" dirty="0">
                <a:solidFill>
                  <a:srgbClr val="B5CEA8"/>
                </a:solidFill>
                <a:effectLst/>
                <a:latin typeface="var(--font-code)"/>
              </a:rPr>
              <a:t>12px</a:t>
            </a:r>
            <a:r>
              <a:rPr lang="en-US" sz="1200" b="0" dirty="0">
                <a:solidFill>
                  <a:srgbClr val="D4D4D4"/>
                </a:solidFill>
                <a:effectLst/>
                <a:latin typeface="var(--font-code)"/>
              </a:rPr>
              <a:t> </a:t>
            </a:r>
            <a:r>
              <a:rPr lang="en-US" sz="1200" b="0" dirty="0">
                <a:solidFill>
                  <a:srgbClr val="B5CEA8"/>
                </a:solidFill>
                <a:effectLst/>
                <a:latin typeface="var(--font-code)"/>
              </a:rPr>
              <a:t>14px</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border:</a:t>
            </a:r>
            <a:r>
              <a:rPr lang="en-US" sz="1200" b="0" dirty="0">
                <a:solidFill>
                  <a:srgbClr val="D4D4D4"/>
                </a:solidFill>
                <a:effectLst/>
                <a:latin typeface="var(--font-code)"/>
              </a:rPr>
              <a:t> </a:t>
            </a:r>
            <a:r>
              <a:rPr lang="en-US" sz="1200" b="0" dirty="0">
                <a:solidFill>
                  <a:srgbClr val="B5CEA8"/>
                </a:solidFill>
                <a:effectLst/>
                <a:latin typeface="var(--font-code)"/>
              </a:rPr>
              <a:t>2px</a:t>
            </a:r>
            <a:r>
              <a:rPr lang="en-US" sz="1200" b="0" dirty="0">
                <a:solidFill>
                  <a:srgbClr val="D4D4D4"/>
                </a:solidFill>
                <a:effectLst/>
                <a:latin typeface="var(--font-code)"/>
              </a:rPr>
              <a:t> </a:t>
            </a:r>
            <a:r>
              <a:rPr lang="en-US" sz="1200" b="0" dirty="0">
                <a:solidFill>
                  <a:srgbClr val="CE9178"/>
                </a:solidFill>
                <a:effectLst/>
                <a:latin typeface="var(--font-code)"/>
              </a:rPr>
              <a:t>solid</a:t>
            </a:r>
            <a:r>
              <a:rPr lang="en-US" sz="1200" b="0" dirty="0">
                <a:solidFill>
                  <a:srgbClr val="D4D4D4"/>
                </a:solidFill>
                <a:effectLst/>
                <a:latin typeface="var(--font-code)"/>
              </a:rPr>
              <a:t> #ccc</a:t>
            </a:r>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D4D4D4"/>
                </a:solidFill>
                <a:effectLst/>
                <a:latin typeface="var(--font-code)"/>
              </a:rPr>
              <a:t>    </a:t>
            </a:r>
            <a:r>
              <a:rPr lang="en-US" sz="1200" b="0" dirty="0">
                <a:solidFill>
                  <a:srgbClr val="608B4E"/>
                </a:solidFill>
                <a:effectLst/>
                <a:latin typeface="var(--font-code)"/>
              </a:rPr>
              <a:t>/* Bo </a:t>
            </a:r>
            <a:r>
              <a:rPr lang="en-US" sz="1200" b="0" dirty="0" err="1">
                <a:solidFill>
                  <a:srgbClr val="608B4E"/>
                </a:solidFill>
                <a:effectLst/>
                <a:latin typeface="var(--font-code)"/>
              </a:rPr>
              <a:t>tròn</a:t>
            </a:r>
            <a:r>
              <a:rPr lang="en-US" sz="1200" b="0" dirty="0">
                <a:solidFill>
                  <a:srgbClr val="608B4E"/>
                </a:solidFill>
                <a:effectLst/>
                <a:latin typeface="var(--font-code)"/>
              </a:rPr>
              <a:t> </a:t>
            </a:r>
            <a:r>
              <a:rPr lang="en-US" sz="1200" b="0" dirty="0" err="1">
                <a:solidFill>
                  <a:srgbClr val="608B4E"/>
                </a:solidFill>
                <a:effectLst/>
                <a:latin typeface="var(--font-code)"/>
              </a:rPr>
              <a:t>góc</a:t>
            </a:r>
            <a:r>
              <a:rPr lang="en-US" sz="1200" b="0" dirty="0">
                <a:solidFill>
                  <a:srgbClr val="608B4E"/>
                </a:solidFill>
                <a:effectLst/>
                <a:latin typeface="var(--font-code)"/>
              </a:rPr>
              <a:t> 16px */</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border-radius:</a:t>
            </a:r>
            <a:r>
              <a:rPr lang="en-US" sz="1200" b="0" dirty="0">
                <a:solidFill>
                  <a:srgbClr val="D4D4D4"/>
                </a:solidFill>
                <a:effectLst/>
                <a:latin typeface="var(--font-code)"/>
              </a:rPr>
              <a:t> </a:t>
            </a:r>
            <a:r>
              <a:rPr lang="en-US" sz="1200" b="0" dirty="0">
                <a:solidFill>
                  <a:srgbClr val="B5CEA8"/>
                </a:solidFill>
                <a:effectLst/>
                <a:latin typeface="var(--font-code)"/>
              </a:rPr>
              <a:t>16px</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.post-item</a:t>
            </a:r>
            <a:r>
              <a:rPr lang="en-US" sz="1200" b="0" dirty="0">
                <a:solidFill>
                  <a:srgbClr val="D4D4D4"/>
                </a:solidFill>
                <a:effectLst/>
                <a:latin typeface="var(--font-code)"/>
              </a:rPr>
              <a:t> </a:t>
            </a:r>
            <a:r>
              <a:rPr lang="en-US" sz="1200" b="0" dirty="0">
                <a:solidFill>
                  <a:srgbClr val="569CD6"/>
                </a:solidFill>
                <a:effectLst/>
                <a:latin typeface="var(--font-code)"/>
              </a:rPr>
              <a:t>.title</a:t>
            </a:r>
            <a:r>
              <a:rPr lang="en-US" sz="1200" b="0" dirty="0">
                <a:solidFill>
                  <a:srgbClr val="D4D4D4"/>
                </a:solidFill>
                <a:effectLst/>
                <a:latin typeface="var(--font-code)"/>
              </a:rPr>
              <a:t> </a:t>
            </a:r>
            <a:r>
              <a:rPr lang="en-US" sz="1200" b="0" dirty="0">
                <a:solidFill>
                  <a:srgbClr val="569CD6"/>
                </a:solidFill>
                <a:effectLst/>
                <a:latin typeface="var(--font-code)"/>
              </a:rPr>
              <a:t>a</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color:</a:t>
            </a:r>
            <a:r>
              <a:rPr lang="en-US" sz="1200" b="0" dirty="0">
                <a:solidFill>
                  <a:srgbClr val="D4D4D4"/>
                </a:solidFill>
                <a:effectLst/>
                <a:latin typeface="var(--font-code)"/>
              </a:rPr>
              <a:t> #333</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2rem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text-decoration:</a:t>
            </a:r>
            <a:r>
              <a:rPr lang="en-US" sz="1200" b="0" dirty="0">
                <a:solidFill>
                  <a:srgbClr val="D4D4D4"/>
                </a:solidFill>
                <a:effectLst/>
                <a:latin typeface="var(--font-code)"/>
              </a:rPr>
              <a:t> </a:t>
            </a:r>
            <a:r>
              <a:rPr lang="en-US" sz="1200" b="0" dirty="0">
                <a:solidFill>
                  <a:srgbClr val="CE9178"/>
                </a:solidFill>
                <a:effectLst/>
                <a:latin typeface="var(--font-code)"/>
              </a:rPr>
              <a:t>none</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.post-item</a:t>
            </a:r>
            <a:r>
              <a:rPr lang="en-US" sz="1200" b="0" dirty="0">
                <a:solidFill>
                  <a:srgbClr val="D4D4D4"/>
                </a:solidFill>
                <a:effectLst/>
                <a:latin typeface="var(--font-code)"/>
              </a:rPr>
              <a:t> </a:t>
            </a:r>
            <a:r>
              <a:rPr lang="en-US" sz="1200" b="0" dirty="0">
                <a:solidFill>
                  <a:srgbClr val="569CD6"/>
                </a:solidFill>
                <a:effectLst/>
                <a:latin typeface="var(--font-code)"/>
              </a:rPr>
              <a:t>.desc</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1.6rem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color:</a:t>
            </a:r>
            <a:r>
              <a:rPr lang="en-US" sz="1200" b="0" dirty="0">
                <a:solidFill>
                  <a:srgbClr val="D4D4D4"/>
                </a:solidFill>
                <a:effectLst/>
                <a:latin typeface="var(--font-code)"/>
              </a:rPr>
              <a:t> #444</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CDCDC"/>
                </a:solidFill>
                <a:effectLst/>
                <a:latin typeface="var(--font-code)"/>
              </a:rPr>
              <a:t>}</a:t>
            </a:r>
            <a:endParaRPr lang="en-US" sz="1200" b="0" dirty="0">
              <a:solidFill>
                <a:srgbClr val="D4D4D4"/>
              </a:solidFill>
              <a:effectLst/>
              <a:latin typeface="var(--font-code)"/>
            </a:endParaRPr>
          </a:p>
          <a:p>
            <a:br>
              <a:rPr lang="en-US" sz="1200" b="0" dirty="0">
                <a:solidFill>
                  <a:srgbClr val="D4D4D4"/>
                </a:solidFill>
                <a:effectLst/>
                <a:latin typeface="var(--font-code)"/>
              </a:rPr>
            </a:br>
            <a:r>
              <a:rPr lang="en-US" sz="1200" b="0" dirty="0">
                <a:solidFill>
                  <a:srgbClr val="569CD6"/>
                </a:solidFill>
                <a:effectLst/>
                <a:latin typeface="var(--font-code)"/>
              </a:rPr>
              <a:t>.post-item</a:t>
            </a:r>
            <a:r>
              <a:rPr lang="en-US" sz="1200" b="0" dirty="0">
                <a:solidFill>
                  <a:srgbClr val="D4D4D4"/>
                </a:solidFill>
                <a:effectLst/>
                <a:latin typeface="var(--font-code)"/>
              </a:rPr>
              <a:t> </a:t>
            </a:r>
            <a:r>
              <a:rPr lang="en-US" sz="1200" b="0" dirty="0">
                <a:solidFill>
                  <a:srgbClr val="569CD6"/>
                </a:solidFill>
                <a:effectLst/>
                <a:latin typeface="var(--font-code)"/>
              </a:rPr>
              <a:t>.min-read</a:t>
            </a:r>
            <a:r>
              <a:rPr lang="en-US" sz="1200" b="0" dirty="0">
                <a:solidFill>
                  <a:srgbClr val="D4D4D4"/>
                </a:solidFill>
                <a:effectLst/>
                <a:latin typeface="var(--font-code)"/>
              </a:rPr>
              <a:t> </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font-size:</a:t>
            </a:r>
            <a:r>
              <a:rPr lang="en-US" sz="1200" b="0" dirty="0">
                <a:solidFill>
                  <a:srgbClr val="D4D4D4"/>
                </a:solidFill>
                <a:effectLst/>
                <a:latin typeface="var(--font-code)"/>
              </a:rPr>
              <a:t> </a:t>
            </a:r>
            <a:r>
              <a:rPr lang="en-US" sz="1200" b="0" dirty="0">
                <a:solidFill>
                  <a:srgbClr val="B5CEA8"/>
                </a:solidFill>
                <a:effectLst/>
                <a:latin typeface="var(--font-code)"/>
              </a:rPr>
              <a:t>1.4rem</a:t>
            </a:r>
            <a:r>
              <a:rPr lang="en-US" sz="1200" b="0" dirty="0">
                <a:solidFill>
                  <a:srgbClr val="DCDCDC"/>
                </a:solidFill>
                <a:effectLst/>
                <a:latin typeface="var(--font-code)"/>
              </a:rPr>
              <a:t>;</a:t>
            </a:r>
            <a:endParaRPr lang="en-US" sz="1200" b="0" dirty="0">
              <a:solidFill>
                <a:srgbClr val="D4D4D4"/>
              </a:solidFill>
              <a:effectLst/>
              <a:latin typeface="var(--font-code)"/>
            </a:endParaRPr>
          </a:p>
          <a:p>
            <a:r>
              <a:rPr lang="en-US" sz="1200" b="0" dirty="0">
                <a:solidFill>
                  <a:srgbClr val="D4D4D4"/>
                </a:solidFill>
                <a:effectLst/>
                <a:latin typeface="var(--font-code)"/>
              </a:rPr>
              <a:t>    </a:t>
            </a:r>
            <a:r>
              <a:rPr lang="en-US" sz="1200" b="0" dirty="0">
                <a:solidFill>
                  <a:srgbClr val="9CDCFE"/>
                </a:solidFill>
                <a:effectLst/>
                <a:latin typeface="var(--font-code)"/>
              </a:rPr>
              <a:t>color:</a:t>
            </a:r>
            <a:r>
              <a:rPr lang="en-US" sz="1200" b="0" dirty="0">
                <a:solidFill>
                  <a:srgbClr val="D4D4D4"/>
                </a:solidFill>
                <a:effectLst/>
                <a:latin typeface="var(--font-code)"/>
              </a:rPr>
              <a:t> #666</a:t>
            </a:r>
            <a:r>
              <a:rPr lang="en-US" sz="1200" b="0" dirty="0">
                <a:solidFill>
                  <a:srgbClr val="DCDCDC"/>
                </a:solidFill>
                <a:effectLst/>
                <a:latin typeface="var(--font-code)"/>
              </a:rPr>
              <a:t>;</a:t>
            </a:r>
            <a:endParaRPr lang="en-US" sz="1200" b="0" dirty="0">
              <a:solidFill>
                <a:srgbClr val="D4D4D4"/>
              </a:solidFill>
              <a:effectLst/>
              <a:latin typeface="var(--font-code)"/>
            </a:endParaRPr>
          </a:p>
          <a:p>
            <a:endParaRPr lang="en-US" sz="1200" b="0" dirty="0">
              <a:solidFill>
                <a:srgbClr val="D4D4D4"/>
              </a:solidFill>
              <a:effectLst/>
              <a:latin typeface="var(--font-code)"/>
            </a:endParaRPr>
          </a:p>
        </p:txBody>
      </p:sp>
    </p:spTree>
    <p:extLst>
      <p:ext uri="{BB962C8B-B14F-4D97-AF65-F5344CB8AC3E}">
        <p14:creationId xmlns:p14="http://schemas.microsoft.com/office/powerpoint/2010/main" val="10935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394EAAF-22CA-7563-448C-CD8D984A66C8}"/>
              </a:ext>
            </a:extLst>
          </p:cNvPr>
          <p:cNvSpPr>
            <a:spLocks noChangeArrowheads="1"/>
          </p:cNvSpPr>
          <p:nvPr/>
        </p:nvSpPr>
        <p:spPr bwMode="auto">
          <a:xfrm>
            <a:off x="447338" y="796412"/>
            <a:ext cx="110367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system-ui"/>
              </a:rPr>
              <a:t>Tạo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một</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hình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vuông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có</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cạnh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là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100px</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màu</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nền</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là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purple</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khoảng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đệm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cho</a:t>
            </a:r>
            <a:r>
              <a:rPr kumimoji="0" lang="en-US" altLang="en-US" sz="1600" b="0" i="0" u="none" strike="noStrike" cap="none" normalizeH="0" baseline="0" dirty="0">
                <a:ln>
                  <a:noFill/>
                </a:ln>
                <a:solidFill>
                  <a:srgbClr val="292929"/>
                </a:solidFill>
                <a:effectLst/>
                <a:latin typeface="system-ui"/>
              </a:rPr>
              <a:t> 4 </a:t>
            </a:r>
            <a:r>
              <a:rPr kumimoji="0" lang="en-US" altLang="en-US" sz="1600" b="0" i="0" u="none" strike="noStrike" cap="none" normalizeH="0" baseline="0" dirty="0" err="1">
                <a:ln>
                  <a:noFill/>
                </a:ln>
                <a:solidFill>
                  <a:srgbClr val="292929"/>
                </a:solidFill>
                <a:effectLst/>
                <a:latin typeface="system-ui"/>
              </a:rPr>
              <a:t>hướng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là</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16px</a:t>
            </a:r>
            <a:r>
              <a:rPr kumimoji="0" lang="en-US" altLang="en-US" sz="1600" b="0" i="0" u="none" strike="noStrike" cap="none" normalizeH="0" baseline="0" dirty="0">
                <a:ln>
                  <a:noFill/>
                </a:ln>
                <a:solidFill>
                  <a:srgbClr val="292929"/>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Hãy</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thêm</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thuộc</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tính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a:ln>
                  <a:noFill/>
                </a:ln>
                <a:solidFill>
                  <a:srgbClr val="292929"/>
                </a:solidFill>
                <a:effectLst/>
                <a:latin typeface="var(--font-code)"/>
              </a:rPr>
              <a:t>box-sizing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có</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giá</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trị</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phù</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hợp</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để</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cho</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kích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thước</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của</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hình</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vuông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không</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bị</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thay</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đổi</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khi</a:t>
            </a:r>
            <a:r>
              <a:rPr kumimoji="0" lang="en-US" altLang="en-US" sz="1600" b="0" i="0" u="none" strike="noStrike" cap="none" normalizeH="0" baseline="0" dirty="0">
                <a:ln>
                  <a:noFill/>
                </a:ln>
                <a:solidFill>
                  <a:srgbClr val="292929"/>
                </a:solidFill>
                <a:effectLst/>
                <a:latin typeface="system-ui"/>
              </a:rPr>
              <a:t> </a:t>
            </a:r>
            <a:r>
              <a:rPr kumimoji="0" lang="en-US" altLang="en-US" sz="1600" b="0" i="0" u="none" strike="noStrike" cap="none" normalizeH="0" baseline="0" dirty="0" err="1">
                <a:ln>
                  <a:noFill/>
                </a:ln>
                <a:solidFill>
                  <a:srgbClr val="292929"/>
                </a:solidFill>
                <a:effectLst/>
                <a:latin typeface="system-ui"/>
              </a:rPr>
              <a:t>có</a:t>
            </a:r>
            <a:r>
              <a:rPr kumimoji="0" lang="en-US" altLang="en-US" sz="1600" b="0" i="0" u="none" strike="noStrike" cap="none" normalizeH="0" baseline="0" dirty="0">
                <a:ln>
                  <a:noFill/>
                </a:ln>
                <a:solidFill>
                  <a:srgbClr val="292929"/>
                </a:solidFill>
                <a:effectLst/>
                <a:latin typeface="system-ui"/>
              </a:rPr>
              <a:t> border </a:t>
            </a:r>
            <a:r>
              <a:rPr kumimoji="0" lang="en-US" altLang="en-US" sz="1600" b="0" i="0" u="none" strike="noStrike" cap="none" normalizeH="0" baseline="0" dirty="0" err="1">
                <a:ln>
                  <a:noFill/>
                </a:ln>
                <a:solidFill>
                  <a:srgbClr val="292929"/>
                </a:solidFill>
                <a:effectLst/>
                <a:latin typeface="system-ui"/>
              </a:rPr>
              <a:t>hoặc</a:t>
            </a:r>
            <a:r>
              <a:rPr kumimoji="0" lang="en-US" altLang="en-US" sz="1600" b="0" i="0" u="none" strike="noStrike" cap="none" normalizeH="0" baseline="0" dirty="0">
                <a:ln>
                  <a:noFill/>
                </a:ln>
                <a:solidFill>
                  <a:srgbClr val="292929"/>
                </a:solidFill>
                <a:effectLst/>
                <a:latin typeface="system-ui"/>
              </a:rPr>
              <a:t> padding</a:t>
            </a:r>
            <a:r>
              <a:rPr kumimoji="0" lang="en-US" altLang="en-US" sz="1200" b="0" i="0" u="none" strike="noStrike" cap="none" normalizeH="0" baseline="0" dirty="0">
                <a:ln>
                  <a:noFill/>
                </a:ln>
                <a:solidFill>
                  <a:srgbClr val="2929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644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B7271-FB75-4315-9345-2D5BDFFD7D65}"/>
              </a:ext>
            </a:extLst>
          </p:cNvPr>
          <p:cNvSpPr txBox="1"/>
          <p:nvPr/>
        </p:nvSpPr>
        <p:spPr>
          <a:xfrm>
            <a:off x="875071" y="609600"/>
            <a:ext cx="4768645" cy="646331"/>
          </a:xfrm>
          <a:prstGeom prst="rect">
            <a:avLst/>
          </a:prstGeom>
          <a:noFill/>
        </p:spPr>
        <p:txBody>
          <a:bodyPr wrap="square" rtlCol="0">
            <a:spAutoFit/>
          </a:bodyPr>
          <a:lstStyle/>
          <a:p>
            <a:r>
              <a:rPr lang="vi-VN" b="0" i="0" dirty="0">
                <a:solidFill>
                  <a:srgbClr val="000000"/>
                </a:solidFill>
                <a:effectLst/>
                <a:latin typeface="system-ui"/>
              </a:rPr>
              <a:t>Tạo background-image với kích thước hình nền là 150 và lặp lại theo chiều dọc</a:t>
            </a:r>
            <a:endParaRPr lang="en-US" dirty="0"/>
          </a:p>
        </p:txBody>
      </p:sp>
      <p:sp>
        <p:nvSpPr>
          <p:cNvPr id="3" name="TextBox 2">
            <a:extLst>
              <a:ext uri="{FF2B5EF4-FFF2-40B4-BE49-F238E27FC236}">
                <a16:creationId xmlns:a16="http://schemas.microsoft.com/office/drawing/2014/main" id="{158DCC8A-8D9F-D648-42EC-B7291FE3AAD2}"/>
              </a:ext>
            </a:extLst>
          </p:cNvPr>
          <p:cNvSpPr txBox="1"/>
          <p:nvPr/>
        </p:nvSpPr>
        <p:spPr>
          <a:xfrm>
            <a:off x="1091381" y="1976284"/>
            <a:ext cx="3401961" cy="369332"/>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
        <p:nvSpPr>
          <p:cNvPr id="4" name="TextBox 3">
            <a:extLst>
              <a:ext uri="{FF2B5EF4-FFF2-40B4-BE49-F238E27FC236}">
                <a16:creationId xmlns:a16="http://schemas.microsoft.com/office/drawing/2014/main" id="{F2DB8B0F-B7DE-AAFB-105E-0C3636BA8649}"/>
              </a:ext>
            </a:extLst>
          </p:cNvPr>
          <p:cNvSpPr txBox="1"/>
          <p:nvPr/>
        </p:nvSpPr>
        <p:spPr>
          <a:xfrm>
            <a:off x="875071" y="3065206"/>
            <a:ext cx="2310581" cy="1200329"/>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p:txBody>
      </p:sp>
    </p:spTree>
    <p:extLst>
      <p:ext uri="{BB962C8B-B14F-4D97-AF65-F5344CB8AC3E}">
        <p14:creationId xmlns:p14="http://schemas.microsoft.com/office/powerpoint/2010/main" val="122214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13BB-DD76-899F-4BF7-8D93F76869E0}"/>
              </a:ext>
            </a:extLst>
          </p:cNvPr>
          <p:cNvSpPr txBox="1"/>
          <p:nvPr/>
        </p:nvSpPr>
        <p:spPr>
          <a:xfrm>
            <a:off x="1297858" y="2933657"/>
            <a:ext cx="7610167" cy="369332"/>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
        <p:nvSpPr>
          <p:cNvPr id="4" name="Rectangle 1">
            <a:extLst>
              <a:ext uri="{FF2B5EF4-FFF2-40B4-BE49-F238E27FC236}">
                <a16:creationId xmlns:a16="http://schemas.microsoft.com/office/drawing/2014/main" id="{627506E1-804E-E263-832E-B1840A7FF9D5}"/>
              </a:ext>
            </a:extLst>
          </p:cNvPr>
          <p:cNvSpPr>
            <a:spLocks noChangeArrowheads="1"/>
          </p:cNvSpPr>
          <p:nvPr/>
        </p:nvSpPr>
        <p:spPr bwMode="auto">
          <a:xfrm>
            <a:off x="1297858" y="2193893"/>
            <a:ext cx="84477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system-ui"/>
              </a:rPr>
              <a:t>Cho </a:t>
            </a:r>
            <a:r>
              <a:rPr kumimoji="0" lang="en-US" altLang="en-US" b="0" i="0" u="none" strike="noStrike" cap="none" normalizeH="0" baseline="0" dirty="0" err="1">
                <a:ln>
                  <a:noFill/>
                </a:ln>
                <a:solidFill>
                  <a:srgbClr val="292929"/>
                </a:solidFill>
                <a:effectLst/>
                <a:latin typeface="system-ui"/>
              </a:rPr>
              <a:t>trước</a:t>
            </a:r>
            <a:r>
              <a:rPr kumimoji="0" lang="en-US" altLang="en-US" b="0" i="0" u="none" strike="noStrike" cap="none" normalizeH="0" baseline="0" dirty="0">
                <a:ln>
                  <a:noFill/>
                </a:ln>
                <a:solidFill>
                  <a:srgbClr val="292929"/>
                </a:solidFill>
                <a:effectLst/>
                <a:latin typeface="system-ui"/>
              </a:rPr>
              <a:t> class </a:t>
            </a:r>
            <a:r>
              <a:rPr kumimoji="0" lang="en-US" altLang="en-US" b="0" i="0" u="none" strike="noStrike" cap="none" normalizeH="0" baseline="0" dirty="0">
                <a:ln>
                  <a:noFill/>
                </a:ln>
                <a:solidFill>
                  <a:srgbClr val="292929"/>
                </a:solidFill>
                <a:effectLst/>
                <a:latin typeface="var(--font-code)"/>
              </a:rPr>
              <a:t>.box</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đã</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được</a:t>
            </a:r>
            <a:r>
              <a:rPr kumimoji="0" lang="en-US" altLang="en-US" b="0" i="0" u="none" strike="noStrike" cap="none" normalizeH="0" baseline="0" dirty="0">
                <a:ln>
                  <a:noFill/>
                </a:ln>
                <a:solidFill>
                  <a:srgbClr val="292929"/>
                </a:solidFill>
                <a:effectLst/>
                <a:latin typeface="system-ui"/>
              </a:rPr>
              <a:t> CSS </a:t>
            </a:r>
            <a:r>
              <a:rPr kumimoji="0" lang="en-US" altLang="en-US" b="0" i="0" u="none" strike="noStrike" cap="none" normalizeH="0" baseline="0" dirty="0" err="1">
                <a:ln>
                  <a:noFill/>
                </a:ln>
                <a:solidFill>
                  <a:srgbClr val="292929"/>
                </a:solidFill>
                <a:effectLst/>
                <a:latin typeface="system-ui"/>
              </a:rPr>
              <a:t>ảnh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nền</a:t>
            </a:r>
            <a:r>
              <a:rPr kumimoji="0" lang="en-US" altLang="en-US" b="0" i="0" u="none" strike="noStrike" cap="none" normalizeH="0" baseline="0" dirty="0">
                <a:ln>
                  <a:noFill/>
                </a:ln>
                <a:solidFill>
                  <a:srgbClr val="292929"/>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hãy</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sử</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dụng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thuộc</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tính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a:ln>
                  <a:noFill/>
                </a:ln>
                <a:solidFill>
                  <a:srgbClr val="292929"/>
                </a:solidFill>
                <a:effectLst/>
                <a:latin typeface="var(--font-code)"/>
              </a:rPr>
              <a:t>background-size</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với</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giá</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trị</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phù</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hợp</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để</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ảnh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nền</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hiển</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thị</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đầy</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đủ</a:t>
            </a:r>
            <a:r>
              <a:rPr kumimoji="0" lang="en-US" altLang="en-US" b="0" i="0" u="none" strike="noStrike" cap="none" normalizeH="0" baseline="0" dirty="0">
                <a:ln>
                  <a:noFill/>
                </a:ln>
                <a:solidFill>
                  <a:srgbClr val="292929"/>
                </a:solidFill>
                <a:effectLst/>
                <a:latin typeface="system-ui"/>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0AFBAD9-F94F-4889-BE07-23F8C769C359}"/>
              </a:ext>
            </a:extLst>
          </p:cNvPr>
          <p:cNvSpPr txBox="1"/>
          <p:nvPr/>
        </p:nvSpPr>
        <p:spPr>
          <a:xfrm>
            <a:off x="1012723" y="3765755"/>
            <a:ext cx="10235380" cy="2308324"/>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300px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background-image:</a:t>
            </a:r>
            <a:r>
              <a:rPr lang="en-US" b="0" dirty="0">
                <a:solidFill>
                  <a:srgbClr val="D4D4D4"/>
                </a:solidFill>
                <a:effectLst/>
                <a:latin typeface="var(--font-code)"/>
              </a:rPr>
              <a:t> </a:t>
            </a:r>
            <a:r>
              <a:rPr lang="en-US" b="0" dirty="0" err="1">
                <a:solidFill>
                  <a:srgbClr val="CE9178"/>
                </a:solidFill>
                <a:effectLst/>
                <a:latin typeface="var(--font-code)"/>
              </a:rPr>
              <a:t>url</a:t>
            </a:r>
            <a:r>
              <a:rPr lang="en-US" b="0" dirty="0">
                <a:solidFill>
                  <a:srgbClr val="DCDCDC"/>
                </a:solidFill>
                <a:effectLst/>
                <a:latin typeface="var(--font-code)"/>
              </a:rPr>
              <a:t>(</a:t>
            </a:r>
            <a:r>
              <a:rPr lang="en-US" b="0" dirty="0">
                <a:solidFill>
                  <a:srgbClr val="CE9178"/>
                </a:solidFill>
                <a:effectLst/>
                <a:latin typeface="var(--font-code)"/>
              </a:rPr>
              <a:t>https://cdn.sforum.vn/sforum/wp-content/uploads/2018/11/3-8.png</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background-repeat:</a:t>
            </a:r>
            <a:r>
              <a:rPr lang="en-US" b="0" dirty="0">
                <a:solidFill>
                  <a:srgbClr val="D4D4D4"/>
                </a:solidFill>
                <a:effectLst/>
                <a:latin typeface="var(--font-code)"/>
              </a:rPr>
              <a:t> </a:t>
            </a:r>
            <a:r>
              <a:rPr lang="en-US" b="0" dirty="0">
                <a:solidFill>
                  <a:srgbClr val="CE9178"/>
                </a:solidFill>
                <a:effectLst/>
                <a:latin typeface="var(--font-code)"/>
              </a:rPr>
              <a:t>no-repeat</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185131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A1B60-E201-DA8A-9443-AFDB79BC668D}"/>
              </a:ext>
            </a:extLst>
          </p:cNvPr>
          <p:cNvSpPr txBox="1"/>
          <p:nvPr/>
        </p:nvSpPr>
        <p:spPr>
          <a:xfrm>
            <a:off x="1160206" y="2812026"/>
            <a:ext cx="8475407" cy="3693319"/>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background-image:</a:t>
            </a:r>
            <a:r>
              <a:rPr lang="en-US" b="0" dirty="0">
                <a:solidFill>
                  <a:srgbClr val="D4D4D4"/>
                </a:solidFill>
                <a:effectLst/>
                <a:latin typeface="var(--font-code)"/>
              </a:rPr>
              <a:t> </a:t>
            </a:r>
            <a:r>
              <a:rPr lang="en-US" b="0" dirty="0" err="1">
                <a:solidFill>
                  <a:srgbClr val="CE9178"/>
                </a:solidFill>
                <a:effectLst/>
                <a:latin typeface="var(--font-code)"/>
              </a:rPr>
              <a:t>url</a:t>
            </a:r>
            <a:r>
              <a:rPr lang="en-US" b="0" dirty="0">
                <a:solidFill>
                  <a:srgbClr val="DCDCDC"/>
                </a:solidFill>
                <a:effectLst/>
                <a:latin typeface="var(--font-code)"/>
              </a:rPr>
              <a:t>(</a:t>
            </a:r>
            <a:r>
              <a:rPr lang="en-US" b="0" dirty="0">
                <a:solidFill>
                  <a:srgbClr val="CE9178"/>
                </a:solidFill>
                <a:effectLst/>
                <a:latin typeface="var(--font-code)"/>
              </a:rPr>
              <a:t>https://cdn.sforum.vn/sforum/wp-content/uploads/2018/11/3-8.png</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background-repeat:</a:t>
            </a:r>
            <a:r>
              <a:rPr lang="en-US" b="0" dirty="0">
                <a:solidFill>
                  <a:srgbClr val="D4D4D4"/>
                </a:solidFill>
                <a:effectLst/>
                <a:latin typeface="var(--font-code)"/>
              </a:rPr>
              <a:t> </a:t>
            </a:r>
            <a:r>
              <a:rPr lang="en-US" b="0" dirty="0">
                <a:solidFill>
                  <a:srgbClr val="CE9178"/>
                </a:solidFill>
                <a:effectLst/>
                <a:latin typeface="var(--font-code)"/>
              </a:rPr>
              <a:t>no-repeat</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background-size:</a:t>
            </a:r>
            <a:r>
              <a:rPr lang="en-US" b="0" dirty="0">
                <a:solidFill>
                  <a:srgbClr val="D4D4D4"/>
                </a:solidFill>
                <a:effectLst/>
                <a:latin typeface="var(--font-code)"/>
              </a:rPr>
              <a:t> </a:t>
            </a:r>
            <a:r>
              <a:rPr lang="en-US" b="0" dirty="0">
                <a:solidFill>
                  <a:srgbClr val="B5CEA8"/>
                </a:solidFill>
                <a:effectLst/>
                <a:latin typeface="var(--font-code)"/>
              </a:rPr>
              <a:t>100%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border:</a:t>
            </a:r>
            <a:r>
              <a:rPr lang="en-US" b="0" dirty="0">
                <a:solidFill>
                  <a:srgbClr val="D4D4D4"/>
                </a:solidFill>
                <a:effectLst/>
                <a:latin typeface="var(--font-code)"/>
              </a:rPr>
              <a:t> </a:t>
            </a:r>
            <a:r>
              <a:rPr lang="en-US" b="0" dirty="0">
                <a:solidFill>
                  <a:srgbClr val="B5CEA8"/>
                </a:solidFill>
                <a:effectLst/>
                <a:latin typeface="var(--font-code)"/>
              </a:rPr>
              <a:t>20px</a:t>
            </a:r>
            <a:r>
              <a:rPr lang="en-US" b="0" dirty="0">
                <a:solidFill>
                  <a:srgbClr val="D4D4D4"/>
                </a:solidFill>
                <a:effectLst/>
                <a:latin typeface="var(--font-code)"/>
              </a:rPr>
              <a:t> </a:t>
            </a:r>
            <a:r>
              <a:rPr lang="en-US" b="0" dirty="0">
                <a:solidFill>
                  <a:srgbClr val="CE9178"/>
                </a:solidFill>
                <a:effectLst/>
                <a:latin typeface="var(--font-code)"/>
              </a:rPr>
              <a:t>dashed</a:t>
            </a:r>
            <a:r>
              <a:rPr lang="en-US" b="0" dirty="0">
                <a:solidFill>
                  <a:srgbClr val="D4D4D4"/>
                </a:solidFill>
                <a:effectLst/>
                <a:latin typeface="var(--font-code)"/>
              </a:rPr>
              <a:t> </a:t>
            </a:r>
            <a:r>
              <a:rPr lang="en-US" b="0" dirty="0">
                <a:solidFill>
                  <a:srgbClr val="CE9178"/>
                </a:solidFill>
                <a:effectLst/>
                <a:latin typeface="var(--font-code)"/>
              </a:rPr>
              <a:t>purple</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padding:</a:t>
            </a:r>
            <a:r>
              <a:rPr lang="en-US" b="0" dirty="0">
                <a:solidFill>
                  <a:srgbClr val="D4D4D4"/>
                </a:solidFill>
                <a:effectLst/>
                <a:latin typeface="var(--font-code)"/>
              </a:rPr>
              <a:t> </a:t>
            </a:r>
            <a:r>
              <a:rPr lang="en-US" b="0" dirty="0">
                <a:solidFill>
                  <a:srgbClr val="B5CEA8"/>
                </a:solidFill>
                <a:effectLst/>
                <a:latin typeface="var(--font-code)"/>
              </a:rPr>
              <a:t>20px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box-sizing:</a:t>
            </a:r>
            <a:r>
              <a:rPr lang="en-US" b="0" dirty="0">
                <a:solidFill>
                  <a:srgbClr val="D4D4D4"/>
                </a:solidFill>
                <a:effectLst/>
                <a:latin typeface="var(--font-code)"/>
              </a:rPr>
              <a:t> </a:t>
            </a:r>
            <a:r>
              <a:rPr lang="en-US" b="0" dirty="0">
                <a:solidFill>
                  <a:srgbClr val="CE9178"/>
                </a:solidFill>
                <a:effectLst/>
                <a:latin typeface="var(--font-code)"/>
              </a:rPr>
              <a:t>border-box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
        <p:nvSpPr>
          <p:cNvPr id="3" name="TextBox 2">
            <a:extLst>
              <a:ext uri="{FF2B5EF4-FFF2-40B4-BE49-F238E27FC236}">
                <a16:creationId xmlns:a16="http://schemas.microsoft.com/office/drawing/2014/main" id="{312C3FE6-4EF7-5A1C-E3E1-B5AA6DF0005B}"/>
              </a:ext>
            </a:extLst>
          </p:cNvPr>
          <p:cNvSpPr txBox="1"/>
          <p:nvPr/>
        </p:nvSpPr>
        <p:spPr>
          <a:xfrm>
            <a:off x="1160206" y="2418736"/>
            <a:ext cx="4434348" cy="369332"/>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
        <p:nvSpPr>
          <p:cNvPr id="4" name="TextBox 3">
            <a:extLst>
              <a:ext uri="{FF2B5EF4-FFF2-40B4-BE49-F238E27FC236}">
                <a16:creationId xmlns:a16="http://schemas.microsoft.com/office/drawing/2014/main" id="{E3130EAE-B5D3-D2EA-2A1A-98BF40E8E573}"/>
              </a:ext>
            </a:extLst>
          </p:cNvPr>
          <p:cNvSpPr txBox="1"/>
          <p:nvPr/>
        </p:nvSpPr>
        <p:spPr>
          <a:xfrm>
            <a:off x="1671484" y="1710813"/>
            <a:ext cx="5614220" cy="369332"/>
          </a:xfrm>
          <a:prstGeom prst="rect">
            <a:avLst/>
          </a:prstGeom>
          <a:noFill/>
        </p:spPr>
        <p:txBody>
          <a:bodyPr wrap="square" rtlCol="0">
            <a:spAutoFit/>
          </a:bodyPr>
          <a:lstStyle/>
          <a:p>
            <a:r>
              <a:rPr lang="vi-VN" b="0" i="0" dirty="0">
                <a:solidFill>
                  <a:srgbClr val="000000"/>
                </a:solidFill>
                <a:effectLst/>
                <a:latin typeface="system-ui"/>
              </a:rPr>
              <a:t>Tùy chỉnh sao cho hình nền cho sẵn tràn đầy đường viền</a:t>
            </a:r>
            <a:endParaRPr lang="en-US" dirty="0"/>
          </a:p>
        </p:txBody>
      </p:sp>
    </p:spTree>
    <p:extLst>
      <p:ext uri="{BB962C8B-B14F-4D97-AF65-F5344CB8AC3E}">
        <p14:creationId xmlns:p14="http://schemas.microsoft.com/office/powerpoint/2010/main" val="4277025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A2706-3E45-D5DA-F8C2-1423FC9E3C59}"/>
              </a:ext>
            </a:extLst>
          </p:cNvPr>
          <p:cNvSpPr txBox="1"/>
          <p:nvPr/>
        </p:nvSpPr>
        <p:spPr>
          <a:xfrm>
            <a:off x="1445342" y="2477729"/>
            <a:ext cx="7561006" cy="369332"/>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
        <p:nvSpPr>
          <p:cNvPr id="3" name="TextBox 2">
            <a:extLst>
              <a:ext uri="{FF2B5EF4-FFF2-40B4-BE49-F238E27FC236}">
                <a16:creationId xmlns:a16="http://schemas.microsoft.com/office/drawing/2014/main" id="{1DD97636-9C1A-8B93-ABA5-3CF2415B0D1B}"/>
              </a:ext>
            </a:extLst>
          </p:cNvPr>
          <p:cNvSpPr txBox="1"/>
          <p:nvPr/>
        </p:nvSpPr>
        <p:spPr>
          <a:xfrm>
            <a:off x="1317523" y="3342968"/>
            <a:ext cx="10677832" cy="2862322"/>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300px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background-image:</a:t>
            </a:r>
            <a:r>
              <a:rPr lang="en-US" b="0" dirty="0">
                <a:solidFill>
                  <a:srgbClr val="D4D4D4"/>
                </a:solidFill>
                <a:effectLst/>
                <a:latin typeface="var(--font-code)"/>
              </a:rPr>
              <a:t> </a:t>
            </a:r>
            <a:r>
              <a:rPr lang="en-US" b="0" dirty="0" err="1">
                <a:solidFill>
                  <a:srgbClr val="CE9178"/>
                </a:solidFill>
                <a:effectLst/>
                <a:latin typeface="var(--font-code)"/>
              </a:rPr>
              <a:t>url</a:t>
            </a:r>
            <a:r>
              <a:rPr lang="en-US" b="0" dirty="0">
                <a:solidFill>
                  <a:srgbClr val="DCDCDC"/>
                </a:solidFill>
                <a:effectLst/>
                <a:latin typeface="var(--font-code)"/>
              </a:rPr>
              <a:t>(</a:t>
            </a:r>
            <a:r>
              <a:rPr lang="en-US" b="0" dirty="0">
                <a:solidFill>
                  <a:srgbClr val="CE9178"/>
                </a:solidFill>
                <a:effectLst/>
                <a:latin typeface="var(--font-code)"/>
              </a:rPr>
              <a:t>https://cdn.sforum.vn/sforum/wp-content/uploads/2018/11/3-8.png</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background-repeat:</a:t>
            </a:r>
            <a:r>
              <a:rPr lang="en-US" b="0" dirty="0">
                <a:solidFill>
                  <a:srgbClr val="D4D4D4"/>
                </a:solidFill>
                <a:effectLst/>
                <a:latin typeface="var(--font-code)"/>
              </a:rPr>
              <a:t> </a:t>
            </a:r>
            <a:r>
              <a:rPr lang="en-US" b="0" dirty="0">
                <a:solidFill>
                  <a:srgbClr val="CE9178"/>
                </a:solidFill>
                <a:effectLst/>
                <a:latin typeface="var(--font-code)"/>
              </a:rPr>
              <a:t>no-repeat</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background-size:</a:t>
            </a:r>
            <a:r>
              <a:rPr lang="en-US" b="0" dirty="0">
                <a:solidFill>
                  <a:srgbClr val="D4D4D4"/>
                </a:solidFill>
                <a:effectLst/>
                <a:latin typeface="var(--font-code)"/>
              </a:rPr>
              <a:t> </a:t>
            </a:r>
            <a:r>
              <a:rPr lang="en-US" b="0" dirty="0">
                <a:solidFill>
                  <a:srgbClr val="B5CEA8"/>
                </a:solidFill>
                <a:effectLst/>
                <a:latin typeface="var(--font-code)"/>
              </a:rPr>
              <a:t>200px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border:</a:t>
            </a:r>
            <a:r>
              <a:rPr lang="en-US" b="0" dirty="0">
                <a:solidFill>
                  <a:srgbClr val="D4D4D4"/>
                </a:solidFill>
                <a:effectLst/>
                <a:latin typeface="var(--font-code)"/>
              </a:rPr>
              <a:t> </a:t>
            </a:r>
            <a:r>
              <a:rPr lang="en-US" b="0" dirty="0">
                <a:solidFill>
                  <a:srgbClr val="B5CEA8"/>
                </a:solidFill>
                <a:effectLst/>
                <a:latin typeface="var(--font-code)"/>
              </a:rPr>
              <a:t>10px</a:t>
            </a:r>
            <a:r>
              <a:rPr lang="en-US" b="0" dirty="0">
                <a:solidFill>
                  <a:srgbClr val="D4D4D4"/>
                </a:solidFill>
                <a:effectLst/>
                <a:latin typeface="var(--font-code)"/>
              </a:rPr>
              <a:t> </a:t>
            </a:r>
            <a:r>
              <a:rPr lang="en-US" b="0" dirty="0">
                <a:solidFill>
                  <a:srgbClr val="CE9178"/>
                </a:solidFill>
                <a:effectLst/>
                <a:latin typeface="var(--font-code)"/>
              </a:rPr>
              <a:t>solid</a:t>
            </a:r>
            <a:r>
              <a:rPr lang="en-US" b="0" dirty="0">
                <a:solidFill>
                  <a:srgbClr val="D4D4D4"/>
                </a:solidFill>
                <a:effectLst/>
                <a:latin typeface="var(--font-code)"/>
              </a:rPr>
              <a:t> </a:t>
            </a:r>
            <a:r>
              <a:rPr lang="en-US" b="0" dirty="0">
                <a:solidFill>
                  <a:srgbClr val="CE9178"/>
                </a:solidFill>
                <a:effectLst/>
                <a:latin typeface="var(--font-code)"/>
              </a:rPr>
              <a:t>purple</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box-sizing:</a:t>
            </a:r>
            <a:r>
              <a:rPr lang="en-US" b="0" dirty="0">
                <a:solidFill>
                  <a:srgbClr val="D4D4D4"/>
                </a:solidFill>
                <a:effectLst/>
                <a:latin typeface="var(--font-code)"/>
              </a:rPr>
              <a:t> </a:t>
            </a:r>
            <a:r>
              <a:rPr lang="en-US" b="0" dirty="0">
                <a:solidFill>
                  <a:srgbClr val="CE9178"/>
                </a:solidFill>
                <a:effectLst/>
                <a:latin typeface="var(--font-code)"/>
              </a:rPr>
              <a:t>border-box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
        <p:nvSpPr>
          <p:cNvPr id="4" name="TextBox 3">
            <a:extLst>
              <a:ext uri="{FF2B5EF4-FFF2-40B4-BE49-F238E27FC236}">
                <a16:creationId xmlns:a16="http://schemas.microsoft.com/office/drawing/2014/main" id="{1A9EBCB5-5830-3601-4583-5AE8D4568777}"/>
              </a:ext>
            </a:extLst>
          </p:cNvPr>
          <p:cNvSpPr txBox="1"/>
          <p:nvPr/>
        </p:nvSpPr>
        <p:spPr>
          <a:xfrm>
            <a:off x="1445342" y="1681317"/>
            <a:ext cx="8908026" cy="369332"/>
          </a:xfrm>
          <a:prstGeom prst="rect">
            <a:avLst/>
          </a:prstGeom>
          <a:noFill/>
        </p:spPr>
        <p:txBody>
          <a:bodyPr wrap="square" rtlCol="0">
            <a:spAutoFit/>
          </a:bodyPr>
          <a:lstStyle/>
          <a:p>
            <a:r>
              <a:rPr lang="vi-VN" b="0" i="0" dirty="0">
                <a:solidFill>
                  <a:srgbClr val="000000"/>
                </a:solidFill>
                <a:effectLst/>
                <a:latin typeface="system-ui"/>
              </a:rPr>
              <a:t>Tùy chỉnh sao cho hình nền cho sẵn dính sát bên dưới và dính sát bên phải</a:t>
            </a:r>
            <a:endParaRPr lang="en-US" dirty="0"/>
          </a:p>
        </p:txBody>
      </p:sp>
    </p:spTree>
    <p:extLst>
      <p:ext uri="{BB962C8B-B14F-4D97-AF65-F5344CB8AC3E}">
        <p14:creationId xmlns:p14="http://schemas.microsoft.com/office/powerpoint/2010/main" val="2179997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BD2BE-7989-2385-5423-CFA385188349}"/>
              </a:ext>
            </a:extLst>
          </p:cNvPr>
          <p:cNvSpPr txBox="1"/>
          <p:nvPr/>
        </p:nvSpPr>
        <p:spPr>
          <a:xfrm>
            <a:off x="855406" y="816077"/>
            <a:ext cx="7069394" cy="646331"/>
          </a:xfrm>
          <a:prstGeom prst="rect">
            <a:avLst/>
          </a:prstGeom>
          <a:noFill/>
        </p:spPr>
        <p:txBody>
          <a:bodyPr wrap="square" rtlCol="0">
            <a:spAutoFit/>
          </a:bodyPr>
          <a:lstStyle/>
          <a:p>
            <a:r>
              <a:rPr lang="vi-VN" b="0" i="0" dirty="0">
                <a:solidFill>
                  <a:srgbClr val="292929"/>
                </a:solidFill>
                <a:effectLst/>
                <a:latin typeface="system-ui"/>
              </a:rPr>
              <a:t>Cho hai hình vuông có kích thước bằng nhau, dùng thuộc tính CSS phù hợp để hình vuông đỏ đè lên một nửa hình vuông xanh.</a:t>
            </a:r>
            <a:endParaRPr lang="en-US" dirty="0"/>
          </a:p>
        </p:txBody>
      </p:sp>
      <p:sp>
        <p:nvSpPr>
          <p:cNvPr id="3" name="TextBox 2">
            <a:extLst>
              <a:ext uri="{FF2B5EF4-FFF2-40B4-BE49-F238E27FC236}">
                <a16:creationId xmlns:a16="http://schemas.microsoft.com/office/drawing/2014/main" id="{0052FA4B-02D0-FD02-4804-42A4536A85AF}"/>
              </a:ext>
            </a:extLst>
          </p:cNvPr>
          <p:cNvSpPr txBox="1"/>
          <p:nvPr/>
        </p:nvSpPr>
        <p:spPr>
          <a:xfrm>
            <a:off x="1612490" y="2045110"/>
            <a:ext cx="4994787" cy="646331"/>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"red"</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"blue"</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p:txBody>
      </p:sp>
      <p:sp>
        <p:nvSpPr>
          <p:cNvPr id="4" name="TextBox 3">
            <a:extLst>
              <a:ext uri="{FF2B5EF4-FFF2-40B4-BE49-F238E27FC236}">
                <a16:creationId xmlns:a16="http://schemas.microsoft.com/office/drawing/2014/main" id="{82BF67C8-6BFD-853C-C96C-581D4896375D}"/>
              </a:ext>
            </a:extLst>
          </p:cNvPr>
          <p:cNvSpPr txBox="1"/>
          <p:nvPr/>
        </p:nvSpPr>
        <p:spPr>
          <a:xfrm>
            <a:off x="1337187" y="2691441"/>
            <a:ext cx="7157884" cy="3693319"/>
          </a:xfrm>
          <a:prstGeom prst="rect">
            <a:avLst/>
          </a:prstGeom>
          <a:noFill/>
        </p:spPr>
        <p:txBody>
          <a:bodyPr wrap="square" rtlCol="0">
            <a:spAutoFit/>
          </a:bodyPr>
          <a:lstStyle/>
          <a:p>
            <a:r>
              <a:rPr lang="en-US" b="0" dirty="0">
                <a:solidFill>
                  <a:srgbClr val="569CD6"/>
                </a:solidFill>
                <a:effectLst/>
                <a:latin typeface="var(--font-code)"/>
              </a:rPr>
              <a:t>.blue</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100px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100px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a:t>
            </a:r>
            <a:r>
              <a:rPr lang="en-US" b="0" dirty="0">
                <a:solidFill>
                  <a:srgbClr val="CE9178"/>
                </a:solidFill>
                <a:effectLst/>
                <a:latin typeface="var(--font-code)"/>
              </a:rPr>
              <a:t>blue</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.red</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100px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100px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a:t>
            </a:r>
            <a:r>
              <a:rPr lang="en-US" b="0" dirty="0">
                <a:solidFill>
                  <a:srgbClr val="CE9178"/>
                </a:solidFill>
                <a:effectLst/>
                <a:latin typeface="var(--font-code)"/>
              </a:rPr>
              <a:t>red</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108248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5CACC19-FBB6-8ABD-83F1-EF9DA571F464}"/>
              </a:ext>
            </a:extLst>
          </p:cNvPr>
          <p:cNvSpPr>
            <a:spLocks noChangeArrowheads="1"/>
          </p:cNvSpPr>
          <p:nvPr/>
        </p:nvSpPr>
        <p:spPr bwMode="auto">
          <a:xfrm>
            <a:off x="609600" y="1220500"/>
            <a:ext cx="89331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system-ui"/>
              </a:rPr>
              <a:t>Cho </a:t>
            </a:r>
            <a:r>
              <a:rPr kumimoji="0" lang="en-US" altLang="en-US" b="0" i="0" u="none" strike="noStrike" cap="none" normalizeH="0" baseline="0" dirty="0" err="1">
                <a:ln>
                  <a:noFill/>
                </a:ln>
                <a:solidFill>
                  <a:srgbClr val="292929"/>
                </a:solidFill>
                <a:effectLst/>
                <a:latin typeface="system-ui"/>
              </a:rPr>
              <a:t>trước</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một</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hình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vuông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có</a:t>
            </a:r>
            <a:r>
              <a:rPr kumimoji="0" lang="en-US" altLang="en-US" b="0" i="0" u="none" strike="noStrike" cap="none" normalizeH="0" baseline="0" dirty="0">
                <a:ln>
                  <a:noFill/>
                </a:ln>
                <a:solidFill>
                  <a:srgbClr val="292929"/>
                </a:solidFill>
                <a:effectLst/>
                <a:latin typeface="system-ui"/>
              </a:rPr>
              <a:t> class </a:t>
            </a:r>
            <a:r>
              <a:rPr kumimoji="0" lang="en-US" altLang="en-US" b="0" i="0" u="none" strike="noStrike" cap="none" normalizeH="0" baseline="0" dirty="0" err="1">
                <a:ln>
                  <a:noFill/>
                </a:ln>
                <a:solidFill>
                  <a:srgbClr val="292929"/>
                </a:solidFill>
                <a:effectLst/>
                <a:latin typeface="system-ui"/>
              </a:rPr>
              <a:t>là</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a:ln>
                  <a:noFill/>
                </a:ln>
                <a:solidFill>
                  <a:srgbClr val="292929"/>
                </a:solidFill>
                <a:effectLst/>
                <a:latin typeface="var(--font-code)"/>
              </a:rPr>
              <a:t>.box</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và</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một</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hình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vuông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bên</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trong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có</a:t>
            </a:r>
            <a:r>
              <a:rPr kumimoji="0" lang="en-US" altLang="en-US" b="0" i="0" u="none" strike="noStrike" cap="none" normalizeH="0" baseline="0" dirty="0">
                <a:ln>
                  <a:noFill/>
                </a:ln>
                <a:solidFill>
                  <a:srgbClr val="292929"/>
                </a:solidFill>
                <a:effectLst/>
                <a:latin typeface="system-ui"/>
              </a:rPr>
              <a:t> class </a:t>
            </a:r>
            <a:r>
              <a:rPr kumimoji="0" lang="en-US" altLang="en-US" b="0" i="0" u="none" strike="noStrike" cap="none" normalizeH="0" baseline="0" dirty="0" err="1">
                <a:ln>
                  <a:noFill/>
                </a:ln>
                <a:solidFill>
                  <a:srgbClr val="292929"/>
                </a:solidFill>
                <a:effectLst/>
                <a:latin typeface="system-ui"/>
              </a:rPr>
              <a:t>là</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a:ln>
                  <a:noFill/>
                </a:ln>
                <a:solidFill>
                  <a:srgbClr val="292929"/>
                </a:solidFill>
                <a:effectLst/>
                <a:latin typeface="var(--font-code)"/>
              </a:rPr>
              <a:t>.box-child</a:t>
            </a:r>
            <a:r>
              <a:rPr kumimoji="0" lang="en-US" altLang="en-US" b="0" i="0" u="none" strike="noStrike" cap="none" normalizeH="0" baseline="0" dirty="0">
                <a:ln>
                  <a:noFill/>
                </a:ln>
                <a:solidFill>
                  <a:srgbClr val="292929"/>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92929"/>
                </a:solidFill>
                <a:effectLst/>
                <a:latin typeface="system-ui"/>
              </a:rPr>
              <a:t>Hãy</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làm</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cho</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hình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vuông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có</a:t>
            </a:r>
            <a:r>
              <a:rPr kumimoji="0" lang="en-US" altLang="en-US" b="0" i="0" u="none" strike="noStrike" cap="none" normalizeH="0" baseline="0" dirty="0">
                <a:ln>
                  <a:noFill/>
                </a:ln>
                <a:solidFill>
                  <a:srgbClr val="292929"/>
                </a:solidFill>
                <a:effectLst/>
                <a:latin typeface="system-ui"/>
              </a:rPr>
              <a:t> class </a:t>
            </a:r>
            <a:r>
              <a:rPr kumimoji="0" lang="en-US" altLang="en-US" b="0" i="0" u="none" strike="noStrike" cap="none" normalizeH="0" baseline="0" dirty="0">
                <a:ln>
                  <a:noFill/>
                </a:ln>
                <a:solidFill>
                  <a:srgbClr val="292929"/>
                </a:solidFill>
                <a:effectLst/>
                <a:latin typeface="var(--font-code)"/>
              </a:rPr>
              <a:t>.box-child</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phủ</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toàn</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bộ</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hình</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vuông</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err="1">
                <a:ln>
                  <a:noFill/>
                </a:ln>
                <a:solidFill>
                  <a:srgbClr val="292929"/>
                </a:solidFill>
                <a:effectLst/>
                <a:latin typeface="system-ui"/>
              </a:rPr>
              <a:t>có</a:t>
            </a:r>
            <a:r>
              <a:rPr kumimoji="0" lang="en-US" altLang="en-US" b="0" i="0" u="none" strike="noStrike" cap="none" normalizeH="0" baseline="0" dirty="0">
                <a:ln>
                  <a:noFill/>
                </a:ln>
                <a:solidFill>
                  <a:srgbClr val="292929"/>
                </a:solidFill>
                <a:effectLst/>
                <a:latin typeface="system-ui"/>
              </a:rPr>
              <a:t> class </a:t>
            </a:r>
            <a:r>
              <a:rPr kumimoji="0" lang="en-US" altLang="en-US" b="0" i="0" u="none" strike="noStrike" cap="none" normalizeH="0" baseline="0" dirty="0" err="1">
                <a:ln>
                  <a:noFill/>
                </a:ln>
                <a:solidFill>
                  <a:srgbClr val="292929"/>
                </a:solidFill>
                <a:effectLst/>
                <a:latin typeface="system-ui"/>
              </a:rPr>
              <a:t>là</a:t>
            </a:r>
            <a:r>
              <a:rPr kumimoji="0" lang="en-US" altLang="en-US" b="0" i="0" u="none" strike="noStrike" cap="none" normalizeH="0" baseline="0" dirty="0">
                <a:ln>
                  <a:noFill/>
                </a:ln>
                <a:solidFill>
                  <a:srgbClr val="292929"/>
                </a:solidFill>
                <a:effectLst/>
                <a:latin typeface="system-ui"/>
              </a:rPr>
              <a:t> </a:t>
            </a:r>
            <a:r>
              <a:rPr kumimoji="0" lang="en-US" altLang="en-US" b="0" i="0" u="none" strike="noStrike" cap="none" normalizeH="0" baseline="0" dirty="0">
                <a:ln>
                  <a:noFill/>
                </a:ln>
                <a:solidFill>
                  <a:srgbClr val="292929"/>
                </a:solidFill>
                <a:effectLst/>
                <a:latin typeface="var(--font-code)"/>
              </a:rPr>
              <a:t>box</a:t>
            </a:r>
            <a:r>
              <a:rPr kumimoji="0" lang="en-US" altLang="en-US" b="0" i="0" u="none" strike="noStrike" cap="none" normalizeH="0" baseline="0" dirty="0">
                <a:ln>
                  <a:noFill/>
                </a:ln>
                <a:solidFill>
                  <a:srgbClr val="292929"/>
                </a:solidFill>
                <a:effectLst/>
                <a:latin typeface="system-ui"/>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6558B95-A165-D786-E1A0-9C735B0B0A3D}"/>
              </a:ext>
            </a:extLst>
          </p:cNvPr>
          <p:cNvSpPr txBox="1"/>
          <p:nvPr/>
        </p:nvSpPr>
        <p:spPr>
          <a:xfrm>
            <a:off x="1071716" y="1973826"/>
            <a:ext cx="8150942" cy="1477328"/>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err="1">
                <a:solidFill>
                  <a:srgbClr val="D4D4D4"/>
                </a:solidFill>
                <a:effectLst/>
                <a:latin typeface="var(--font-code)"/>
              </a:rPr>
              <a:t>Học</a:t>
            </a:r>
            <a:r>
              <a:rPr lang="en-US" b="0" dirty="0">
                <a:solidFill>
                  <a:srgbClr val="D4D4D4"/>
                </a:solidFill>
                <a:effectLst/>
                <a:latin typeface="var(--font-code)"/>
              </a:rPr>
              <a:t> </a:t>
            </a:r>
            <a:r>
              <a:rPr lang="en-US" b="0" dirty="0" err="1">
                <a:solidFill>
                  <a:srgbClr val="D4D4D4"/>
                </a:solidFill>
                <a:effectLst/>
                <a:latin typeface="var(--font-code)"/>
              </a:rPr>
              <a:t>để</a:t>
            </a:r>
            <a:r>
              <a:rPr lang="en-US" b="0" dirty="0">
                <a:solidFill>
                  <a:srgbClr val="D4D4D4"/>
                </a:solidFill>
                <a:effectLst/>
                <a:latin typeface="var(--font-code)"/>
              </a:rPr>
              <a:t> </a:t>
            </a:r>
            <a:r>
              <a:rPr lang="en-US" b="0" dirty="0" err="1">
                <a:solidFill>
                  <a:srgbClr val="D4D4D4"/>
                </a:solidFill>
                <a:effectLst/>
                <a:latin typeface="var(--font-code)"/>
              </a:rPr>
              <a:t>đi</a:t>
            </a:r>
            <a:r>
              <a:rPr lang="en-US" b="0" dirty="0">
                <a:solidFill>
                  <a:srgbClr val="D4D4D4"/>
                </a:solidFill>
                <a:effectLst/>
                <a:latin typeface="var(--font-code)"/>
              </a:rPr>
              <a:t> </a:t>
            </a:r>
            <a:r>
              <a:rPr lang="en-US" b="0" dirty="0" err="1">
                <a:solidFill>
                  <a:srgbClr val="D4D4D4"/>
                </a:solidFill>
                <a:effectLst/>
                <a:latin typeface="var(--font-code)"/>
              </a:rPr>
              <a:t>làm</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"box-child"</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endParaRPr lang="en-US" dirty="0"/>
          </a:p>
        </p:txBody>
      </p:sp>
      <p:sp>
        <p:nvSpPr>
          <p:cNvPr id="6" name="TextBox 5">
            <a:extLst>
              <a:ext uri="{FF2B5EF4-FFF2-40B4-BE49-F238E27FC236}">
                <a16:creationId xmlns:a16="http://schemas.microsoft.com/office/drawing/2014/main" id="{FF7EE78F-8668-4BD9-7DBA-7FB9F9E6D56B}"/>
              </a:ext>
            </a:extLst>
          </p:cNvPr>
          <p:cNvSpPr txBox="1"/>
          <p:nvPr/>
        </p:nvSpPr>
        <p:spPr>
          <a:xfrm>
            <a:off x="4886632" y="2013155"/>
            <a:ext cx="10176387" cy="3970318"/>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500px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250px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position:</a:t>
            </a:r>
            <a:r>
              <a:rPr lang="en-US" b="0" dirty="0">
                <a:solidFill>
                  <a:srgbClr val="D4D4D4"/>
                </a:solidFill>
                <a:effectLst/>
                <a:latin typeface="var(--font-code)"/>
              </a:rPr>
              <a:t> </a:t>
            </a:r>
            <a:r>
              <a:rPr lang="en-US" b="0" dirty="0">
                <a:solidFill>
                  <a:srgbClr val="CE9178"/>
                </a:solidFill>
                <a:effectLst/>
                <a:latin typeface="var(--font-code)"/>
              </a:rPr>
              <a:t>relative</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#ccc</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.box-child</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80px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80px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a:t>
            </a:r>
            <a:r>
              <a:rPr lang="en-US" b="0" dirty="0" err="1">
                <a:solidFill>
                  <a:srgbClr val="CE9178"/>
                </a:solidFill>
                <a:effectLst/>
                <a:latin typeface="var(--font-code)"/>
              </a:rPr>
              <a:t>rgba</a:t>
            </a:r>
            <a:r>
              <a:rPr lang="en-US" b="0" dirty="0">
                <a:solidFill>
                  <a:srgbClr val="CE9178"/>
                </a:solidFill>
                <a:effectLst/>
                <a:latin typeface="var(--font-code)"/>
              </a:rPr>
              <a:t>(</a:t>
            </a:r>
            <a:r>
              <a:rPr lang="en-US" b="0" dirty="0">
                <a:solidFill>
                  <a:srgbClr val="B5CEA8"/>
                </a:solidFill>
                <a:effectLst/>
                <a:latin typeface="var(--font-code)"/>
              </a:rPr>
              <a:t>128</a:t>
            </a:r>
            <a:r>
              <a:rPr lang="en-US" b="0" dirty="0">
                <a:solidFill>
                  <a:srgbClr val="DCDCDC"/>
                </a:solidFill>
                <a:effectLst/>
                <a:latin typeface="var(--font-code)"/>
              </a:rPr>
              <a:t>,</a:t>
            </a:r>
            <a:r>
              <a:rPr lang="en-US" b="0" dirty="0">
                <a:solidFill>
                  <a:srgbClr val="D4D4D4"/>
                </a:solidFill>
                <a:effectLst/>
                <a:latin typeface="var(--font-code)"/>
              </a:rPr>
              <a:t> </a:t>
            </a:r>
            <a:r>
              <a:rPr lang="en-US" b="0" dirty="0">
                <a:solidFill>
                  <a:srgbClr val="B5CEA8"/>
                </a:solidFill>
                <a:effectLst/>
                <a:latin typeface="var(--font-code)"/>
              </a:rPr>
              <a:t>0</a:t>
            </a:r>
            <a:r>
              <a:rPr lang="en-US" b="0" dirty="0">
                <a:solidFill>
                  <a:srgbClr val="DCDCDC"/>
                </a:solidFill>
                <a:effectLst/>
                <a:latin typeface="var(--font-code)"/>
              </a:rPr>
              <a:t>,</a:t>
            </a:r>
            <a:r>
              <a:rPr lang="en-US" b="0" dirty="0">
                <a:solidFill>
                  <a:srgbClr val="D4D4D4"/>
                </a:solidFill>
                <a:effectLst/>
                <a:latin typeface="var(--font-code)"/>
              </a:rPr>
              <a:t> </a:t>
            </a:r>
            <a:r>
              <a:rPr lang="en-US" b="0" dirty="0">
                <a:solidFill>
                  <a:srgbClr val="B5CEA8"/>
                </a:solidFill>
                <a:effectLst/>
                <a:latin typeface="var(--font-code)"/>
              </a:rPr>
              <a:t>128</a:t>
            </a:r>
            <a:r>
              <a:rPr lang="en-US" b="0" dirty="0">
                <a:solidFill>
                  <a:srgbClr val="DCDCDC"/>
                </a:solidFill>
                <a:effectLst/>
                <a:latin typeface="var(--font-code)"/>
              </a:rPr>
              <a:t>,</a:t>
            </a:r>
            <a:r>
              <a:rPr lang="en-US" b="0" dirty="0">
                <a:solidFill>
                  <a:srgbClr val="D4D4D4"/>
                </a:solidFill>
                <a:effectLst/>
                <a:latin typeface="var(--font-code)"/>
              </a:rPr>
              <a:t> </a:t>
            </a:r>
            <a:r>
              <a:rPr lang="en-US" b="0" dirty="0">
                <a:solidFill>
                  <a:srgbClr val="B5CEA8"/>
                </a:solidFill>
                <a:effectLst/>
                <a:latin typeface="var(--font-code)"/>
              </a:rPr>
              <a:t>0.5</a:t>
            </a:r>
            <a:r>
              <a:rPr lang="en-US" b="0" dirty="0">
                <a:solidFill>
                  <a:srgbClr val="CE9178"/>
                </a:solidFill>
                <a:effectLst/>
                <a:latin typeface="var(--font-code)"/>
              </a:rPr>
              <a:t>)</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21108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1FCBE-C5D7-D6AC-7DF2-36277628F786}"/>
              </a:ext>
            </a:extLst>
          </p:cNvPr>
          <p:cNvPicPr>
            <a:picLocks noChangeAspect="1"/>
          </p:cNvPicPr>
          <p:nvPr/>
        </p:nvPicPr>
        <p:blipFill>
          <a:blip r:embed="rId2"/>
          <a:stretch>
            <a:fillRect/>
          </a:stretch>
        </p:blipFill>
        <p:spPr>
          <a:xfrm>
            <a:off x="738187" y="1947862"/>
            <a:ext cx="10715625" cy="2962275"/>
          </a:xfrm>
          <a:prstGeom prst="rect">
            <a:avLst/>
          </a:prstGeom>
        </p:spPr>
      </p:pic>
    </p:spTree>
    <p:extLst>
      <p:ext uri="{BB962C8B-B14F-4D97-AF65-F5344CB8AC3E}">
        <p14:creationId xmlns:p14="http://schemas.microsoft.com/office/powerpoint/2010/main" val="3124112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B01A5-9F5B-56AC-6620-02B6E59DE473}"/>
              </a:ext>
            </a:extLst>
          </p:cNvPr>
          <p:cNvSpPr txBox="1"/>
          <p:nvPr/>
        </p:nvSpPr>
        <p:spPr>
          <a:xfrm>
            <a:off x="1150374" y="796412"/>
            <a:ext cx="7010400" cy="646331"/>
          </a:xfrm>
          <a:prstGeom prst="rect">
            <a:avLst/>
          </a:prstGeom>
          <a:noFill/>
        </p:spPr>
        <p:txBody>
          <a:bodyPr wrap="square" rtlCol="0">
            <a:spAutoFit/>
          </a:bodyPr>
          <a:lstStyle/>
          <a:p>
            <a:r>
              <a:rPr lang="vi-VN" b="0" i="0" dirty="0">
                <a:solidFill>
                  <a:srgbClr val="292929"/>
                </a:solidFill>
                <a:effectLst/>
                <a:latin typeface="system-ui"/>
              </a:rPr>
              <a:t>Cho trước thanh header, hãy thêm thuộc tính phù hợp để header có thể dính sát với tab NỘI DUNG và TRÌNH DUYỆT</a:t>
            </a:r>
            <a:endParaRPr lang="en-US" dirty="0"/>
          </a:p>
        </p:txBody>
      </p:sp>
      <p:sp>
        <p:nvSpPr>
          <p:cNvPr id="3" name="TextBox 2">
            <a:extLst>
              <a:ext uri="{FF2B5EF4-FFF2-40B4-BE49-F238E27FC236}">
                <a16:creationId xmlns:a16="http://schemas.microsoft.com/office/drawing/2014/main" id="{9D7EADB0-7E2F-AE78-D7E4-F32EA9369707}"/>
              </a:ext>
            </a:extLst>
          </p:cNvPr>
          <p:cNvSpPr txBox="1"/>
          <p:nvPr/>
        </p:nvSpPr>
        <p:spPr>
          <a:xfrm>
            <a:off x="953729" y="1799303"/>
            <a:ext cx="7207045" cy="3416320"/>
          </a:xfrm>
          <a:prstGeom prst="rect">
            <a:avLst/>
          </a:prstGeom>
          <a:noFill/>
        </p:spPr>
        <p:txBody>
          <a:bodyPr wrap="square" rtlCol="0">
            <a:spAutoFit/>
          </a:bodyPr>
          <a:lstStyle/>
          <a:p>
            <a:r>
              <a:rPr lang="en-US" b="0">
                <a:solidFill>
                  <a:srgbClr val="808080"/>
                </a:solidFill>
                <a:effectLst/>
                <a:latin typeface="var(--font-code)"/>
              </a:rPr>
              <a:t>&lt;</a:t>
            </a:r>
            <a:r>
              <a:rPr lang="en-US" b="0">
                <a:solidFill>
                  <a:srgbClr val="569CD6"/>
                </a:solidFill>
                <a:effectLst/>
                <a:latin typeface="var(--font-code)"/>
              </a:rPr>
              <a:t>div</a:t>
            </a:r>
            <a:r>
              <a:rPr lang="en-US" b="0">
                <a:solidFill>
                  <a:srgbClr val="D4D4D4"/>
                </a:solidFill>
                <a:effectLst/>
                <a:latin typeface="var(--font-code)"/>
              </a:rPr>
              <a:t> </a:t>
            </a:r>
            <a:r>
              <a:rPr lang="en-US" b="0">
                <a:solidFill>
                  <a:srgbClr val="9CDCFE"/>
                </a:solidFill>
                <a:effectLst/>
                <a:latin typeface="var(--font-code)"/>
              </a:rPr>
              <a:t>class</a:t>
            </a:r>
            <a:r>
              <a:rPr lang="en-US" b="0">
                <a:solidFill>
                  <a:srgbClr val="808080"/>
                </a:solidFill>
                <a:effectLst/>
                <a:latin typeface="var(--font-code)"/>
              </a:rPr>
              <a:t>=</a:t>
            </a:r>
            <a:r>
              <a:rPr lang="en-US" b="0">
                <a:solidFill>
                  <a:srgbClr val="CE9178"/>
                </a:solidFill>
                <a:effectLst/>
                <a:latin typeface="var(--font-code)"/>
              </a:rPr>
              <a:t>"box"</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div</a:t>
            </a:r>
            <a:r>
              <a:rPr lang="en-US" b="0">
                <a:solidFill>
                  <a:srgbClr val="D4D4D4"/>
                </a:solidFill>
                <a:effectLst/>
                <a:latin typeface="var(--font-code)"/>
              </a:rPr>
              <a:t> </a:t>
            </a:r>
            <a:r>
              <a:rPr lang="en-US" b="0">
                <a:solidFill>
                  <a:srgbClr val="9CDCFE"/>
                </a:solidFill>
                <a:effectLst/>
                <a:latin typeface="var(--font-code)"/>
              </a:rPr>
              <a:t>class</a:t>
            </a:r>
            <a:r>
              <a:rPr lang="en-US" b="0">
                <a:solidFill>
                  <a:srgbClr val="808080"/>
                </a:solidFill>
                <a:effectLst/>
                <a:latin typeface="var(--font-code)"/>
              </a:rPr>
              <a:t>=</a:t>
            </a:r>
            <a:r>
              <a:rPr lang="en-US" b="0">
                <a:solidFill>
                  <a:srgbClr val="CE9178"/>
                </a:solidFill>
                <a:effectLst/>
                <a:latin typeface="var(--font-code)"/>
              </a:rPr>
              <a:t>"header"</a:t>
            </a:r>
            <a:r>
              <a:rPr lang="en-US" b="0">
                <a:solidFill>
                  <a:srgbClr val="808080"/>
                </a:solidFill>
                <a:effectLst/>
                <a:latin typeface="var(--font-code)"/>
              </a:rPr>
              <a:t>&gt;&lt;/</a:t>
            </a:r>
            <a:r>
              <a:rPr lang="en-US" b="0">
                <a:solidFill>
                  <a:srgbClr val="569CD6"/>
                </a:solidFill>
                <a:effectLst/>
                <a:latin typeface="var(--font-code)"/>
              </a:rPr>
              <a:t>div</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div</a:t>
            </a:r>
            <a:r>
              <a:rPr lang="en-US" b="0">
                <a:solidFill>
                  <a:srgbClr val="D4D4D4"/>
                </a:solidFill>
                <a:effectLst/>
                <a:latin typeface="var(--font-code)"/>
              </a:rPr>
              <a:t> </a:t>
            </a:r>
            <a:r>
              <a:rPr lang="en-US" b="0">
                <a:solidFill>
                  <a:srgbClr val="9CDCFE"/>
                </a:solidFill>
                <a:effectLst/>
                <a:latin typeface="var(--font-code)"/>
              </a:rPr>
              <a:t>class</a:t>
            </a:r>
            <a:r>
              <a:rPr lang="en-US" b="0">
                <a:solidFill>
                  <a:srgbClr val="808080"/>
                </a:solidFill>
                <a:effectLst/>
                <a:latin typeface="var(--font-code)"/>
              </a:rPr>
              <a:t>=</a:t>
            </a:r>
            <a:r>
              <a:rPr lang="en-US" b="0">
                <a:solidFill>
                  <a:srgbClr val="CE9178"/>
                </a:solidFill>
                <a:effectLst/>
                <a:latin typeface="var(--font-code)"/>
              </a:rPr>
              <a:t>"content"</a:t>
            </a:r>
            <a:r>
              <a:rPr lang="en-US" b="0">
                <a:solidFill>
                  <a:srgbClr val="D4D4D4"/>
                </a:solidFill>
                <a:effectLst/>
                <a:latin typeface="var(--font-code)"/>
              </a:rPr>
              <a:t> </a:t>
            </a:r>
            <a:r>
              <a:rPr lang="en-US" b="0">
                <a:solidFill>
                  <a:srgbClr val="9CDCFE"/>
                </a:solidFill>
                <a:effectLst/>
                <a:latin typeface="var(--font-code)"/>
              </a:rPr>
              <a:t>style</a:t>
            </a:r>
            <a:r>
              <a:rPr lang="en-US" b="0">
                <a:solidFill>
                  <a:srgbClr val="808080"/>
                </a:solidFill>
                <a:effectLst/>
                <a:latin typeface="var(--font-code)"/>
              </a:rPr>
              <a:t>=</a:t>
            </a:r>
            <a:r>
              <a:rPr lang="en-US" b="0">
                <a:solidFill>
                  <a:srgbClr val="CE9178"/>
                </a:solidFill>
                <a:effectLst/>
                <a:latin typeface="var(--font-code)"/>
              </a:rPr>
              <a:t>"margin-top: 60px"</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h1</a:t>
            </a:r>
            <a:r>
              <a:rPr lang="en-US" b="0">
                <a:solidFill>
                  <a:srgbClr val="808080"/>
                </a:solidFill>
                <a:effectLst/>
                <a:latin typeface="var(--font-code)"/>
              </a:rPr>
              <a:t>&gt;</a:t>
            </a:r>
            <a:r>
              <a:rPr lang="en-US" b="0">
                <a:solidFill>
                  <a:srgbClr val="D4D4D4"/>
                </a:solidFill>
                <a:effectLst/>
                <a:latin typeface="var(--font-code)"/>
              </a:rPr>
              <a:t>Danh sách khóa học</a:t>
            </a:r>
            <a:r>
              <a:rPr lang="en-US" b="0">
                <a:solidFill>
                  <a:srgbClr val="808080"/>
                </a:solidFill>
                <a:effectLst/>
                <a:latin typeface="var(--font-code)"/>
              </a:rPr>
              <a:t>&lt;/</a:t>
            </a:r>
            <a:r>
              <a:rPr lang="en-US" b="0">
                <a:solidFill>
                  <a:srgbClr val="569CD6"/>
                </a:solidFill>
                <a:effectLst/>
                <a:latin typeface="var(--font-code)"/>
              </a:rPr>
              <a:t>h1</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ul</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r>
              <a:rPr lang="en-US" b="0">
                <a:solidFill>
                  <a:srgbClr val="D4D4D4"/>
                </a:solidFill>
                <a:effectLst/>
                <a:latin typeface="var(--font-code)"/>
              </a:rPr>
              <a:t>HTML/CSS</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r>
              <a:rPr lang="en-US" b="0">
                <a:solidFill>
                  <a:srgbClr val="D4D4D4"/>
                </a:solidFill>
                <a:effectLst/>
                <a:latin typeface="var(--font-code)"/>
              </a:rPr>
              <a:t>Javascript</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r>
              <a:rPr lang="en-US" b="0">
                <a:solidFill>
                  <a:srgbClr val="D4D4D4"/>
                </a:solidFill>
                <a:effectLst/>
                <a:latin typeface="var(--font-code)"/>
              </a:rPr>
              <a:t>ReactJS</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r>
              <a:rPr lang="en-US" b="0">
                <a:solidFill>
                  <a:srgbClr val="D4D4D4"/>
                </a:solidFill>
                <a:effectLst/>
                <a:latin typeface="var(--font-code)"/>
              </a:rPr>
              <a:t>NodeJS</a:t>
            </a:r>
            <a:r>
              <a:rPr lang="en-US" b="0">
                <a:solidFill>
                  <a:srgbClr val="808080"/>
                </a:solidFill>
                <a:effectLst/>
                <a:latin typeface="var(--font-code)"/>
              </a:rPr>
              <a:t>&lt;/</a:t>
            </a:r>
            <a:r>
              <a:rPr lang="en-US" b="0">
                <a:solidFill>
                  <a:srgbClr val="569CD6"/>
                </a:solidFill>
                <a:effectLst/>
                <a:latin typeface="var(--font-code)"/>
              </a:rPr>
              <a:t>li</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ul</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D4D4D4"/>
                </a:solidFill>
                <a:effectLst/>
                <a:latin typeface="var(--font-code)"/>
              </a:rPr>
              <a:t>    </a:t>
            </a:r>
            <a:r>
              <a:rPr lang="en-US" b="0">
                <a:solidFill>
                  <a:srgbClr val="808080"/>
                </a:solidFill>
                <a:effectLst/>
                <a:latin typeface="var(--font-code)"/>
              </a:rPr>
              <a:t>&lt;/</a:t>
            </a:r>
            <a:r>
              <a:rPr lang="en-US" b="0">
                <a:solidFill>
                  <a:srgbClr val="569CD6"/>
                </a:solidFill>
                <a:effectLst/>
                <a:latin typeface="var(--font-code)"/>
              </a:rPr>
              <a:t>div</a:t>
            </a:r>
            <a:r>
              <a:rPr lang="en-US" b="0">
                <a:solidFill>
                  <a:srgbClr val="808080"/>
                </a:solidFill>
                <a:effectLst/>
                <a:latin typeface="var(--font-code)"/>
              </a:rPr>
              <a:t>&gt;</a:t>
            </a:r>
            <a:endParaRPr lang="en-US" b="0">
              <a:solidFill>
                <a:srgbClr val="D4D4D4"/>
              </a:solidFill>
              <a:effectLst/>
              <a:latin typeface="var(--font-code)"/>
            </a:endParaRPr>
          </a:p>
          <a:p>
            <a:r>
              <a:rPr lang="en-US" b="0">
                <a:solidFill>
                  <a:srgbClr val="808080"/>
                </a:solidFill>
                <a:effectLst/>
                <a:latin typeface="var(--font-code)"/>
              </a:rPr>
              <a:t>&lt;/</a:t>
            </a:r>
            <a:r>
              <a:rPr lang="en-US" b="0">
                <a:solidFill>
                  <a:srgbClr val="569CD6"/>
                </a:solidFill>
                <a:effectLst/>
                <a:latin typeface="var(--font-code)"/>
              </a:rPr>
              <a:t>div</a:t>
            </a:r>
            <a:r>
              <a:rPr lang="en-US" b="0">
                <a:solidFill>
                  <a:srgbClr val="808080"/>
                </a:solidFill>
                <a:effectLst/>
                <a:latin typeface="var(--font-code)"/>
              </a:rPr>
              <a:t>&gt;</a:t>
            </a:r>
            <a:endParaRPr lang="en-US" b="0">
              <a:solidFill>
                <a:srgbClr val="D4D4D4"/>
              </a:solidFill>
              <a:effectLst/>
              <a:latin typeface="var(--font-code)"/>
            </a:endParaRPr>
          </a:p>
        </p:txBody>
      </p:sp>
      <p:sp>
        <p:nvSpPr>
          <p:cNvPr id="4" name="TextBox 3">
            <a:extLst>
              <a:ext uri="{FF2B5EF4-FFF2-40B4-BE49-F238E27FC236}">
                <a16:creationId xmlns:a16="http://schemas.microsoft.com/office/drawing/2014/main" id="{5FE368D1-3CEE-A447-3DA1-07C09EC48B76}"/>
              </a:ext>
            </a:extLst>
          </p:cNvPr>
          <p:cNvSpPr txBox="1"/>
          <p:nvPr/>
        </p:nvSpPr>
        <p:spPr>
          <a:xfrm>
            <a:off x="7973961" y="1799303"/>
            <a:ext cx="2949678" cy="2862322"/>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2000px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.header</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100%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40px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#000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p:txBody>
      </p:sp>
    </p:spTree>
    <p:extLst>
      <p:ext uri="{BB962C8B-B14F-4D97-AF65-F5344CB8AC3E}">
        <p14:creationId xmlns:p14="http://schemas.microsoft.com/office/powerpoint/2010/main" val="179786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40598-4F7D-2D4F-4055-F3793CB434FA}"/>
              </a:ext>
            </a:extLst>
          </p:cNvPr>
          <p:cNvSpPr txBox="1"/>
          <p:nvPr/>
        </p:nvSpPr>
        <p:spPr>
          <a:xfrm>
            <a:off x="1219200" y="993058"/>
            <a:ext cx="6381135" cy="646331"/>
          </a:xfrm>
          <a:prstGeom prst="rect">
            <a:avLst/>
          </a:prstGeom>
          <a:noFill/>
        </p:spPr>
        <p:txBody>
          <a:bodyPr wrap="square" rtlCol="0">
            <a:spAutoFit/>
          </a:bodyPr>
          <a:lstStyle/>
          <a:p>
            <a:r>
              <a:rPr lang="vi-VN" b="0" i="0" dirty="0">
                <a:solidFill>
                  <a:srgbClr val="292929"/>
                </a:solidFill>
                <a:effectLst/>
                <a:latin typeface="system-ui"/>
              </a:rPr>
              <a:t>Cho trước thanh header, hãy thêm thuộc tính phù hợp để header có thể bám dính lên top.</a:t>
            </a:r>
            <a:endParaRPr lang="en-US" dirty="0"/>
          </a:p>
        </p:txBody>
      </p:sp>
      <p:sp>
        <p:nvSpPr>
          <p:cNvPr id="3" name="TextBox 2">
            <a:extLst>
              <a:ext uri="{FF2B5EF4-FFF2-40B4-BE49-F238E27FC236}">
                <a16:creationId xmlns:a16="http://schemas.microsoft.com/office/drawing/2014/main" id="{32F851E8-3DA7-3467-C9A4-CA422C77F948}"/>
              </a:ext>
            </a:extLst>
          </p:cNvPr>
          <p:cNvSpPr txBox="1"/>
          <p:nvPr/>
        </p:nvSpPr>
        <p:spPr>
          <a:xfrm>
            <a:off x="727587" y="1922206"/>
            <a:ext cx="4670323" cy="3970318"/>
          </a:xfrm>
          <a:prstGeom prst="rect">
            <a:avLst/>
          </a:prstGeom>
          <a:noFill/>
        </p:spPr>
        <p:txBody>
          <a:bodyPr wrap="square" rtlCol="0">
            <a:spAutoFit/>
          </a:bodyPr>
          <a:lstStyle/>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"box"</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"header"</a:t>
            </a:r>
            <a:r>
              <a:rPr lang="en-US" b="0" dirty="0">
                <a:solidFill>
                  <a:srgbClr val="808080"/>
                </a:solidFill>
                <a:effectLst/>
                <a:latin typeface="var(--font-code)"/>
              </a:rPr>
              <a:t>&gt;&lt;/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D4D4D4"/>
                </a:solidFill>
                <a:effectLst/>
                <a:latin typeface="var(--font-code)"/>
              </a:rPr>
              <a:t> </a:t>
            </a:r>
            <a:r>
              <a:rPr lang="en-US" b="0" dirty="0">
                <a:solidFill>
                  <a:srgbClr val="9CDCFE"/>
                </a:solidFill>
                <a:effectLst/>
                <a:latin typeface="var(--font-code)"/>
              </a:rPr>
              <a:t>class</a:t>
            </a:r>
            <a:r>
              <a:rPr lang="en-US" b="0" dirty="0">
                <a:solidFill>
                  <a:srgbClr val="808080"/>
                </a:solidFill>
                <a:effectLst/>
                <a:latin typeface="var(--font-code)"/>
              </a:rPr>
              <a:t>=</a:t>
            </a:r>
            <a:r>
              <a:rPr lang="en-US" b="0" dirty="0">
                <a:solidFill>
                  <a:srgbClr val="CE9178"/>
                </a:solidFill>
                <a:effectLst/>
                <a:latin typeface="var(--font-code)"/>
              </a:rPr>
              <a:t>"content"</a:t>
            </a:r>
            <a:r>
              <a:rPr lang="en-US" b="0" dirty="0">
                <a:solidFill>
                  <a:srgbClr val="D4D4D4"/>
                </a:solidFill>
                <a:effectLst/>
                <a:latin typeface="var(--font-code)"/>
              </a:rPr>
              <a:t> </a:t>
            </a:r>
            <a:r>
              <a:rPr lang="en-US" b="0" dirty="0">
                <a:solidFill>
                  <a:srgbClr val="9CDCFE"/>
                </a:solidFill>
                <a:effectLst/>
                <a:latin typeface="var(--font-code)"/>
              </a:rPr>
              <a:t>style</a:t>
            </a:r>
            <a:r>
              <a:rPr lang="en-US" b="0" dirty="0">
                <a:solidFill>
                  <a:srgbClr val="808080"/>
                </a:solidFill>
                <a:effectLst/>
                <a:latin typeface="var(--font-code)"/>
              </a:rPr>
              <a:t>=</a:t>
            </a:r>
            <a:r>
              <a:rPr lang="en-US" b="0" dirty="0">
                <a:solidFill>
                  <a:srgbClr val="CE9178"/>
                </a:solidFill>
                <a:effectLst/>
                <a:latin typeface="var(--font-code)"/>
              </a:rPr>
              <a:t>"margin-top: 60px"</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h1</a:t>
            </a:r>
            <a:r>
              <a:rPr lang="en-US" b="0" dirty="0">
                <a:solidFill>
                  <a:srgbClr val="808080"/>
                </a:solidFill>
                <a:effectLst/>
                <a:latin typeface="var(--font-code)"/>
              </a:rPr>
              <a:t>&gt;</a:t>
            </a:r>
            <a:r>
              <a:rPr lang="en-US" b="0" dirty="0">
                <a:solidFill>
                  <a:srgbClr val="D4D4D4"/>
                </a:solidFill>
                <a:effectLst/>
                <a:latin typeface="var(--font-code)"/>
              </a:rPr>
              <a:t>Danh </a:t>
            </a:r>
            <a:r>
              <a:rPr lang="en-US" b="0" dirty="0" err="1">
                <a:solidFill>
                  <a:srgbClr val="D4D4D4"/>
                </a:solidFill>
                <a:effectLst/>
                <a:latin typeface="var(--font-code)"/>
              </a:rPr>
              <a:t>sách</a:t>
            </a:r>
            <a:r>
              <a:rPr lang="en-US" b="0" dirty="0">
                <a:solidFill>
                  <a:srgbClr val="D4D4D4"/>
                </a:solidFill>
                <a:effectLst/>
                <a:latin typeface="var(--font-code)"/>
              </a:rPr>
              <a:t> </a:t>
            </a:r>
            <a:r>
              <a:rPr lang="en-US" b="0" dirty="0" err="1">
                <a:solidFill>
                  <a:srgbClr val="D4D4D4"/>
                </a:solidFill>
                <a:effectLst/>
                <a:latin typeface="var(--font-code)"/>
              </a:rPr>
              <a:t>khóa</a:t>
            </a:r>
            <a:r>
              <a:rPr lang="en-US" b="0" dirty="0">
                <a:solidFill>
                  <a:srgbClr val="D4D4D4"/>
                </a:solidFill>
                <a:effectLst/>
                <a:latin typeface="var(--font-code)"/>
              </a:rPr>
              <a:t> </a:t>
            </a:r>
            <a:r>
              <a:rPr lang="en-US" b="0" dirty="0" err="1">
                <a:solidFill>
                  <a:srgbClr val="D4D4D4"/>
                </a:solidFill>
                <a:effectLst/>
                <a:latin typeface="var(--font-code)"/>
              </a:rPr>
              <a:t>học</a:t>
            </a:r>
            <a:r>
              <a:rPr lang="en-US" b="0" dirty="0">
                <a:solidFill>
                  <a:srgbClr val="808080"/>
                </a:solidFill>
                <a:effectLst/>
                <a:latin typeface="var(--font-code)"/>
              </a:rPr>
              <a:t>&lt;/</a:t>
            </a:r>
            <a:r>
              <a:rPr lang="en-US" b="0" dirty="0">
                <a:solidFill>
                  <a:srgbClr val="569CD6"/>
                </a:solidFill>
                <a:effectLst/>
                <a:latin typeface="var(--font-code)"/>
              </a:rPr>
              <a:t>h1</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HTML/CSS</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err="1">
                <a:solidFill>
                  <a:srgbClr val="D4D4D4"/>
                </a:solidFill>
                <a:effectLst/>
                <a:latin typeface="var(--font-code)"/>
              </a:rPr>
              <a:t>Javascript</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ReactJS</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r>
              <a:rPr lang="en-US" b="0" dirty="0">
                <a:solidFill>
                  <a:srgbClr val="D4D4D4"/>
                </a:solidFill>
                <a:effectLst/>
                <a:latin typeface="var(--font-code)"/>
              </a:rPr>
              <a:t>NodeJS</a:t>
            </a:r>
            <a:r>
              <a:rPr lang="en-US" b="0" dirty="0">
                <a:solidFill>
                  <a:srgbClr val="808080"/>
                </a:solidFill>
                <a:effectLst/>
                <a:latin typeface="var(--font-code)"/>
              </a:rPr>
              <a:t>&lt;/</a:t>
            </a:r>
            <a:r>
              <a:rPr lang="en-US" b="0" dirty="0">
                <a:solidFill>
                  <a:srgbClr val="569CD6"/>
                </a:solidFill>
                <a:effectLst/>
                <a:latin typeface="var(--font-code)"/>
              </a:rPr>
              <a:t>li</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err="1">
                <a:solidFill>
                  <a:srgbClr val="569CD6"/>
                </a:solidFill>
                <a:effectLst/>
                <a:latin typeface="var(--font-code)"/>
              </a:rPr>
              <a:t>ul</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r>
              <a:rPr lang="en-US" b="0" dirty="0">
                <a:solidFill>
                  <a:srgbClr val="808080"/>
                </a:solidFill>
                <a:effectLst/>
                <a:latin typeface="var(--font-code)"/>
              </a:rPr>
              <a:t>&lt;/</a:t>
            </a:r>
            <a:r>
              <a:rPr lang="en-US" b="0" dirty="0">
                <a:solidFill>
                  <a:srgbClr val="569CD6"/>
                </a:solidFill>
                <a:effectLst/>
                <a:latin typeface="var(--font-code)"/>
              </a:rPr>
              <a:t>div</a:t>
            </a:r>
            <a:r>
              <a:rPr lang="en-US" b="0" dirty="0">
                <a:solidFill>
                  <a:srgbClr val="808080"/>
                </a:solidFill>
                <a:effectLst/>
                <a:latin typeface="var(--font-code)"/>
              </a:rPr>
              <a:t>&gt;</a:t>
            </a:r>
            <a:endParaRPr lang="en-US" b="0" dirty="0">
              <a:solidFill>
                <a:srgbClr val="D4D4D4"/>
              </a:solidFill>
              <a:effectLst/>
              <a:latin typeface="var(--font-code)"/>
            </a:endParaRPr>
          </a:p>
          <a:p>
            <a:endParaRPr lang="en-US" dirty="0"/>
          </a:p>
        </p:txBody>
      </p:sp>
      <p:sp>
        <p:nvSpPr>
          <p:cNvPr id="4" name="TextBox 3">
            <a:extLst>
              <a:ext uri="{FF2B5EF4-FFF2-40B4-BE49-F238E27FC236}">
                <a16:creationId xmlns:a16="http://schemas.microsoft.com/office/drawing/2014/main" id="{95DF2778-108B-0B8B-71D7-AB34B6FB2B29}"/>
              </a:ext>
            </a:extLst>
          </p:cNvPr>
          <p:cNvSpPr txBox="1"/>
          <p:nvPr/>
        </p:nvSpPr>
        <p:spPr>
          <a:xfrm>
            <a:off x="6430297" y="1639389"/>
            <a:ext cx="3864077" cy="3416320"/>
          </a:xfrm>
          <a:prstGeom prst="rect">
            <a:avLst/>
          </a:prstGeom>
          <a:noFill/>
        </p:spPr>
        <p:txBody>
          <a:bodyPr wrap="square" rtlCol="0">
            <a:spAutoFit/>
          </a:bodyPr>
          <a:lstStyle/>
          <a:p>
            <a:r>
              <a:rPr lang="en-US" b="0" dirty="0">
                <a:solidFill>
                  <a:srgbClr val="569CD6"/>
                </a:solidFill>
                <a:effectLst/>
                <a:latin typeface="var(--font-code)"/>
              </a:rPr>
              <a:t>.box</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2000px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CDCDC"/>
                </a:solidFill>
                <a:effectLst/>
                <a:latin typeface="var(--font-code)"/>
              </a:rPr>
              <a:t>}</a:t>
            </a:r>
            <a:endParaRPr lang="en-US" b="0" dirty="0">
              <a:solidFill>
                <a:srgbClr val="D4D4D4"/>
              </a:solidFill>
              <a:effectLst/>
              <a:latin typeface="var(--font-code)"/>
            </a:endParaRPr>
          </a:p>
          <a:p>
            <a:br>
              <a:rPr lang="en-US" b="0" dirty="0">
                <a:solidFill>
                  <a:srgbClr val="D4D4D4"/>
                </a:solidFill>
                <a:effectLst/>
                <a:latin typeface="var(--font-code)"/>
              </a:rPr>
            </a:br>
            <a:r>
              <a:rPr lang="en-US" b="0" dirty="0">
                <a:solidFill>
                  <a:srgbClr val="569CD6"/>
                </a:solidFill>
                <a:effectLst/>
                <a:latin typeface="var(--font-code)"/>
              </a:rPr>
              <a:t>.header</a:t>
            </a:r>
            <a:r>
              <a:rPr lang="en-US" b="0" dirty="0">
                <a:solidFill>
                  <a:srgbClr val="D4D4D4"/>
                </a:solidFill>
                <a:effectLst/>
                <a:latin typeface="var(--font-code)"/>
              </a:rPr>
              <a:t> </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width:</a:t>
            </a:r>
            <a:r>
              <a:rPr lang="en-US" b="0" dirty="0">
                <a:solidFill>
                  <a:srgbClr val="D4D4D4"/>
                </a:solidFill>
                <a:effectLst/>
                <a:latin typeface="var(--font-code)"/>
              </a:rPr>
              <a:t> </a:t>
            </a:r>
            <a:r>
              <a:rPr lang="en-US" b="0" dirty="0">
                <a:solidFill>
                  <a:srgbClr val="B5CEA8"/>
                </a:solidFill>
                <a:effectLst/>
                <a:latin typeface="var(--font-code)"/>
              </a:rPr>
              <a:t>100%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height:</a:t>
            </a:r>
            <a:r>
              <a:rPr lang="en-US" b="0" dirty="0">
                <a:solidFill>
                  <a:srgbClr val="D4D4D4"/>
                </a:solidFill>
                <a:effectLst/>
                <a:latin typeface="var(--font-code)"/>
              </a:rPr>
              <a:t> </a:t>
            </a:r>
            <a:r>
              <a:rPr lang="en-US" b="0" dirty="0">
                <a:solidFill>
                  <a:srgbClr val="B5CEA8"/>
                </a:solidFill>
                <a:effectLst/>
                <a:latin typeface="var(--font-code)"/>
              </a:rPr>
              <a:t>40px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background-color:</a:t>
            </a:r>
            <a:r>
              <a:rPr lang="en-US" b="0" dirty="0">
                <a:solidFill>
                  <a:srgbClr val="D4D4D4"/>
                </a:solidFill>
                <a:effectLst/>
                <a:latin typeface="var(--font-code)"/>
              </a:rPr>
              <a:t> #000</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r>
              <a:rPr lang="en-US" b="0" dirty="0">
                <a:solidFill>
                  <a:srgbClr val="9CDCFE"/>
                </a:solidFill>
                <a:effectLst/>
                <a:latin typeface="var(--font-code)"/>
              </a:rPr>
              <a:t>margin-top:</a:t>
            </a:r>
            <a:r>
              <a:rPr lang="en-US" b="0" dirty="0">
                <a:solidFill>
                  <a:srgbClr val="D4D4D4"/>
                </a:solidFill>
                <a:effectLst/>
                <a:latin typeface="var(--font-code)"/>
              </a:rPr>
              <a:t> </a:t>
            </a:r>
            <a:r>
              <a:rPr lang="en-US" b="0" dirty="0">
                <a:solidFill>
                  <a:srgbClr val="B5CEA8"/>
                </a:solidFill>
                <a:effectLst/>
                <a:latin typeface="var(--font-code)"/>
              </a:rPr>
              <a:t>30px</a:t>
            </a:r>
            <a:r>
              <a:rPr lang="en-US" b="0" dirty="0">
                <a:solidFill>
                  <a:srgbClr val="DCDCDC"/>
                </a:solidFill>
                <a:effectLst/>
                <a:latin typeface="var(--font-code)"/>
              </a:rPr>
              <a:t>;</a:t>
            </a:r>
            <a:endParaRPr lang="en-US" b="0" dirty="0">
              <a:solidFill>
                <a:srgbClr val="D4D4D4"/>
              </a:solidFill>
              <a:effectLst/>
              <a:latin typeface="var(--font-code)"/>
            </a:endParaRPr>
          </a:p>
          <a:p>
            <a:r>
              <a:rPr lang="en-US" b="0" dirty="0">
                <a:solidFill>
                  <a:srgbClr val="D4D4D4"/>
                </a:solidFill>
                <a:effectLst/>
                <a:latin typeface="var(--font-code)"/>
              </a:rPr>
              <a:t>    </a:t>
            </a:r>
          </a:p>
          <a:p>
            <a:r>
              <a:rPr lang="en-US" b="0" dirty="0">
                <a:solidFill>
                  <a:srgbClr val="DCDCDC"/>
                </a:solidFill>
                <a:effectLst/>
                <a:latin typeface="var(--font-code)"/>
              </a:rPr>
              <a:t>}</a:t>
            </a:r>
            <a:endParaRPr lang="en-US"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208687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B19199-EA60-E06A-CAC8-36D7F749C451}"/>
              </a:ext>
            </a:extLst>
          </p:cNvPr>
          <p:cNvSpPr txBox="1"/>
          <p:nvPr/>
        </p:nvSpPr>
        <p:spPr>
          <a:xfrm>
            <a:off x="766916" y="1071716"/>
            <a:ext cx="10579510" cy="4108817"/>
          </a:xfrm>
          <a:prstGeom prst="rect">
            <a:avLst/>
          </a:prstGeom>
          <a:noFill/>
        </p:spPr>
        <p:txBody>
          <a:bodyPr wrap="square" rtlCol="0">
            <a:spAutoFit/>
          </a:bodyPr>
          <a:lstStyle/>
          <a:p>
            <a:r>
              <a:rPr lang="vi-VN" sz="1200" b="0" dirty="0">
                <a:effectLst/>
                <a:latin typeface="+mj-lt"/>
              </a:rPr>
              <a:t>&lt;!DOCTYPE html&gt;</a:t>
            </a:r>
          </a:p>
          <a:p>
            <a:r>
              <a:rPr lang="vi-VN" sz="1200" b="0" dirty="0">
                <a:effectLst/>
                <a:latin typeface="+mj-lt"/>
              </a:rPr>
              <a:t>&lt;html&gt;</a:t>
            </a:r>
          </a:p>
          <a:p>
            <a:r>
              <a:rPr lang="vi-VN" sz="1200" b="0" dirty="0">
                <a:effectLst/>
                <a:latin typeface="+mj-lt"/>
              </a:rPr>
              <a:t>&lt;head&gt;</a:t>
            </a:r>
          </a:p>
          <a:p>
            <a:r>
              <a:rPr lang="vi-VN" sz="1200" b="0" dirty="0">
                <a:effectLst/>
                <a:latin typeface="+mj-lt"/>
              </a:rPr>
              <a:t>    &lt;meta charset="UTF-8"&gt;</a:t>
            </a:r>
          </a:p>
          <a:p>
            <a:r>
              <a:rPr lang="vi-VN" sz="1200" b="0" dirty="0">
                <a:effectLst/>
                <a:latin typeface="+mj-lt"/>
              </a:rPr>
              <a:t>    &lt;title&gt;Document&lt;/title&gt;</a:t>
            </a:r>
          </a:p>
          <a:p>
            <a:r>
              <a:rPr lang="vi-VN" sz="1200" b="0" dirty="0">
                <a:effectLst/>
                <a:latin typeface="+mj-lt"/>
              </a:rPr>
              <a:t>&lt;/head&gt;</a:t>
            </a:r>
          </a:p>
          <a:p>
            <a:r>
              <a:rPr lang="vi-VN" sz="1200" b="0" dirty="0">
                <a:effectLst/>
                <a:latin typeface="+mj-lt"/>
              </a:rPr>
              <a:t>&lt;body&gt;</a:t>
            </a:r>
          </a:p>
          <a:p>
            <a:r>
              <a:rPr lang="vi-VN" sz="1200" b="0" dirty="0">
                <a:effectLst/>
                <a:latin typeface="+mj-lt"/>
              </a:rPr>
              <a:t>    &lt;!-- Thẻ h1 --&gt;</a:t>
            </a:r>
          </a:p>
          <a:p>
            <a:r>
              <a:rPr lang="vi-VN" sz="1200" b="0" dirty="0">
                <a:effectLst/>
                <a:latin typeface="+mj-lt"/>
              </a:rPr>
              <a:t>    &lt;h1&gt;Sinh viên thu nhập "nghìn đô" từ "Game siêu đạo chích"&lt;/h1&gt;</a:t>
            </a:r>
          </a:p>
          <a:p>
            <a:r>
              <a:rPr lang="vi-VN" sz="1200" b="0" dirty="0">
                <a:effectLst/>
                <a:latin typeface="+mj-lt"/>
              </a:rPr>
              <a:t>    &lt;!-- Thẻ p --&gt;</a:t>
            </a:r>
          </a:p>
          <a:p>
            <a:r>
              <a:rPr lang="vi-VN" sz="1200" b="0" dirty="0">
                <a:effectLst/>
                <a:latin typeface="+mj-lt"/>
              </a:rPr>
              <a:t>    &lt;p&gt;Với mong muốn tái hiện trò chơi gắp thú của tuổi thơ trong phiên bản online, </a:t>
            </a:r>
            <a:r>
              <a:rPr lang="en-US" sz="1200" b="0" dirty="0">
                <a:effectLst/>
                <a:latin typeface="+mj-lt"/>
              </a:rPr>
              <a:t>Google </a:t>
            </a:r>
            <a:r>
              <a:rPr lang="vi-VN" sz="1200" b="0" dirty="0">
                <a:effectLst/>
                <a:latin typeface="+mj-lt"/>
              </a:rPr>
              <a:t>cho ra mắt ứng dụng "Game siêu đạo chích". Cuối năm 2015, ứng dụng này đã bước đầu chạy thử nghiệm và mang lại nguồn thu nhập cao cho tác giả.&lt;/p&gt;</a:t>
            </a:r>
          </a:p>
          <a:p>
            <a:r>
              <a:rPr lang="vi-VN" sz="1200" b="0" dirty="0">
                <a:effectLst/>
                <a:latin typeface="+mj-lt"/>
              </a:rPr>
              <a:t>    &lt;!-- Thẻ img --&gt;</a:t>
            </a:r>
          </a:p>
          <a:p>
            <a:r>
              <a:rPr lang="vi-VN" sz="1200" b="0" dirty="0">
                <a:effectLst/>
                <a:latin typeface="+mj-lt"/>
              </a:rPr>
              <a:t>    &lt;img src="https://i3.ytimg.com/vi/aXwRFbXInyE/maxresdefault.jpg" alt="Sinh viên thu nhập nghìn đô từ Game siêu đạo chích" width="100%" /&gt;</a:t>
            </a:r>
          </a:p>
          <a:p>
            <a:r>
              <a:rPr lang="vi-VN" sz="1200" b="0" dirty="0">
                <a:effectLst/>
                <a:latin typeface="+mj-lt"/>
              </a:rPr>
              <a:t>    &lt;!-- Thẻ p --&gt;</a:t>
            </a:r>
          </a:p>
          <a:p>
            <a:r>
              <a:rPr lang="vi-VN" sz="1200" b="0" dirty="0">
                <a:effectLst/>
                <a:latin typeface="+mj-lt"/>
              </a:rPr>
              <a:t>    &lt;p&gt;Về ý tưởng thực hiện dự án: "Sau khi tìm hiểu về "Internet of things", mình nảy ra ý tưởng thực hiện một dự án điều khiển thiết bị qua Internet theo mô hình "Nhà thông minh", "Nông nghiệp thông minh" … Trong một lần vô tình xem clip trò chơi gắp thú bên Nhật, mình đã nảy ra ý tưởng biến máy gắp thú trở thành một trò chơi online, từ đó phát triển game phong phú hơn và mang theo một cốt truyện. Mong muốn của mình là đưa người chơi trở về ký ức tuổi thơ nhưng chỉ cần ngồi trước máy tính có thể điều khiển cỗ máy ở xa, gắp trúng sẽ được gửi quà về tận nhà".&lt;/p&gt;</a:t>
            </a:r>
          </a:p>
          <a:p>
            <a:r>
              <a:rPr lang="vi-VN" sz="1200" b="0" dirty="0">
                <a:effectLst/>
                <a:latin typeface="+mj-lt"/>
              </a:rPr>
              <a:t>&lt;/body&gt;</a:t>
            </a:r>
          </a:p>
          <a:p>
            <a:r>
              <a:rPr lang="vi-VN" sz="1200" b="0" dirty="0">
                <a:effectLst/>
                <a:latin typeface="+mj-lt"/>
              </a:rPr>
              <a:t>&lt;/html&gt;</a:t>
            </a:r>
          </a:p>
          <a:p>
            <a:endParaRPr lang="en-US" sz="900" dirty="0"/>
          </a:p>
        </p:txBody>
      </p:sp>
    </p:spTree>
    <p:extLst>
      <p:ext uri="{BB962C8B-B14F-4D97-AF65-F5344CB8AC3E}">
        <p14:creationId xmlns:p14="http://schemas.microsoft.com/office/powerpoint/2010/main" val="145901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D99DE-1CC3-EC21-AE93-A637DD308A95}"/>
              </a:ext>
            </a:extLst>
          </p:cNvPr>
          <p:cNvSpPr txBox="1"/>
          <p:nvPr/>
        </p:nvSpPr>
        <p:spPr>
          <a:xfrm>
            <a:off x="1818969" y="825910"/>
            <a:ext cx="4660490" cy="4801314"/>
          </a:xfrm>
          <a:prstGeom prst="rect">
            <a:avLst/>
          </a:prstGeom>
          <a:noFill/>
        </p:spPr>
        <p:txBody>
          <a:bodyPr wrap="square" rtlCol="0">
            <a:spAutoFit/>
          </a:bodyPr>
          <a:lstStyle/>
          <a:p>
            <a:r>
              <a:rPr lang="vi-VN" b="0" dirty="0">
                <a:solidFill>
                  <a:srgbClr val="569CD6"/>
                </a:solidFill>
                <a:effectLst/>
                <a:latin typeface="var(--font-code)"/>
              </a:rPr>
              <a:t>&lt;!DOCTYPE</a:t>
            </a:r>
            <a:r>
              <a:rPr lang="vi-VN" b="0" dirty="0">
                <a:solidFill>
                  <a:srgbClr val="9CDCFE"/>
                </a:solidFill>
                <a:effectLst/>
                <a:latin typeface="var(--font-code)"/>
              </a:rPr>
              <a:t> html</a:t>
            </a:r>
            <a:r>
              <a:rPr lang="vi-VN" b="0" dirty="0">
                <a:solidFill>
                  <a:srgbClr val="569CD6"/>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html</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head</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meta</a:t>
            </a:r>
            <a:r>
              <a:rPr lang="vi-VN" b="0" dirty="0">
                <a:solidFill>
                  <a:srgbClr val="D4D4D4"/>
                </a:solidFill>
                <a:effectLst/>
                <a:latin typeface="var(--font-code)"/>
              </a:rPr>
              <a:t> </a:t>
            </a:r>
            <a:r>
              <a:rPr lang="vi-VN" b="0" dirty="0">
                <a:solidFill>
                  <a:srgbClr val="9CDCFE"/>
                </a:solidFill>
                <a:effectLst/>
                <a:latin typeface="var(--font-code)"/>
              </a:rPr>
              <a:t>charset</a:t>
            </a:r>
            <a:r>
              <a:rPr lang="vi-VN" b="0" dirty="0">
                <a:solidFill>
                  <a:srgbClr val="808080"/>
                </a:solidFill>
                <a:effectLst/>
                <a:latin typeface="var(--font-code)"/>
              </a:rPr>
              <a:t>=</a:t>
            </a:r>
            <a:r>
              <a:rPr lang="vi-VN" b="0" dirty="0">
                <a:solidFill>
                  <a:srgbClr val="CE9178"/>
                </a:solidFill>
                <a:effectLst/>
                <a:latin typeface="var(--font-code)"/>
              </a:rPr>
              <a:t>"UTF-8"</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title</a:t>
            </a:r>
            <a:r>
              <a:rPr lang="vi-VN" b="0" dirty="0">
                <a:solidFill>
                  <a:srgbClr val="808080"/>
                </a:solidFill>
                <a:effectLst/>
                <a:latin typeface="var(--font-code)"/>
              </a:rPr>
              <a:t>&gt;</a:t>
            </a:r>
            <a:r>
              <a:rPr lang="vi-VN" b="0" dirty="0">
                <a:solidFill>
                  <a:srgbClr val="D4D4D4"/>
                </a:solidFill>
                <a:effectLst/>
                <a:latin typeface="var(--font-code)"/>
              </a:rPr>
              <a:t>Document</a:t>
            </a:r>
            <a:r>
              <a:rPr lang="vi-VN" b="0" dirty="0">
                <a:solidFill>
                  <a:srgbClr val="808080"/>
                </a:solidFill>
                <a:effectLst/>
                <a:latin typeface="var(--font-code)"/>
              </a:rPr>
              <a:t>&lt;/</a:t>
            </a:r>
            <a:r>
              <a:rPr lang="vi-VN" b="0" dirty="0">
                <a:solidFill>
                  <a:srgbClr val="569CD6"/>
                </a:solidFill>
                <a:effectLst/>
                <a:latin typeface="var(--font-code)"/>
              </a:rPr>
              <a:t>title</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head</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body</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608B4E"/>
                </a:solidFill>
                <a:effectLst/>
                <a:latin typeface="var(--font-code)"/>
              </a:rPr>
              <a:t>&lt;!-- Làm bài tập trong phần body này --&gt;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body</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html</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608B4E"/>
                </a:solidFill>
                <a:effectLst/>
                <a:latin typeface="var(--font-code)"/>
              </a:rPr>
              <a:t>&lt;!--</a:t>
            </a:r>
            <a:endParaRPr lang="vi-VN" b="0" dirty="0">
              <a:solidFill>
                <a:srgbClr val="D4D4D4"/>
              </a:solidFill>
              <a:effectLst/>
              <a:latin typeface="var(--font-code)"/>
            </a:endParaRPr>
          </a:p>
          <a:p>
            <a:r>
              <a:rPr lang="vi-VN" b="0" dirty="0">
                <a:solidFill>
                  <a:srgbClr val="608B4E"/>
                </a:solidFill>
                <a:effectLst/>
                <a:latin typeface="var(--font-code)"/>
              </a:rPr>
              <a:t>    Lưu ý: Chức năng nhấn tab hoàn thành thẻ bị vô hiệu hóa,</a:t>
            </a:r>
            <a:endParaRPr lang="vi-VN" b="0" dirty="0">
              <a:solidFill>
                <a:srgbClr val="D4D4D4"/>
              </a:solidFill>
              <a:effectLst/>
              <a:latin typeface="var(--font-code)"/>
            </a:endParaRPr>
          </a:p>
          <a:p>
            <a:r>
              <a:rPr lang="vi-VN" b="0" dirty="0">
                <a:solidFill>
                  <a:srgbClr val="608B4E"/>
                </a:solidFill>
                <a:effectLst/>
                <a:latin typeface="var(--font-code)"/>
              </a:rPr>
              <a:t>    các bạn vui lòng tự gõ để ghi nhớ cú pháp tốt hơn nhé!</a:t>
            </a:r>
            <a:endParaRPr lang="vi-VN" b="0" dirty="0">
              <a:solidFill>
                <a:srgbClr val="D4D4D4"/>
              </a:solidFill>
              <a:effectLst/>
              <a:latin typeface="var(--font-code)"/>
            </a:endParaRPr>
          </a:p>
          <a:p>
            <a:r>
              <a:rPr lang="vi-VN" b="0" dirty="0">
                <a:solidFill>
                  <a:srgbClr val="608B4E"/>
                </a:solidFill>
                <a:effectLst/>
                <a:latin typeface="var(--font-code)"/>
              </a:rPr>
              <a:t>--&gt;</a:t>
            </a:r>
            <a:endParaRPr lang="vi-VN" b="0" dirty="0">
              <a:solidFill>
                <a:srgbClr val="D4D4D4"/>
              </a:solidFill>
              <a:effectLst/>
              <a:latin typeface="var(--font-code)"/>
            </a:endParaRPr>
          </a:p>
          <a:p>
            <a:endParaRPr lang="en-US" dirty="0"/>
          </a:p>
        </p:txBody>
      </p:sp>
      <p:sp>
        <p:nvSpPr>
          <p:cNvPr id="4" name="Rectangle 1">
            <a:extLst>
              <a:ext uri="{FF2B5EF4-FFF2-40B4-BE49-F238E27FC236}">
                <a16:creationId xmlns:a16="http://schemas.microsoft.com/office/drawing/2014/main" id="{FBAF1544-A385-F3DF-AD64-176A34E2EE41}"/>
              </a:ext>
            </a:extLst>
          </p:cNvPr>
          <p:cNvSpPr>
            <a:spLocks noChangeArrowheads="1"/>
          </p:cNvSpPr>
          <p:nvPr/>
        </p:nvSpPr>
        <p:spPr bwMode="auto">
          <a:xfrm>
            <a:off x="6941573" y="2808367"/>
            <a:ext cx="3715761" cy="100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h1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hiển</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thị</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tiêu</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đề</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bài</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báo</a:t>
            </a:r>
            <a:endPar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p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hiển</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thị</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nội</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dung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bài</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báo</a:t>
            </a:r>
            <a:endPar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img</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hiển</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thị</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hình</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ảnh</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trong</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bài</a:t>
            </a:r>
            <a:r>
              <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báo</a:t>
            </a:r>
            <a:endParaRPr kumimoji="0" lang="en-US" altLang="en-US" sz="1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96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0B3249C-E2FD-95DD-01E9-643678FEF8C5}"/>
              </a:ext>
            </a:extLst>
          </p:cNvPr>
          <p:cNvSpPr>
            <a:spLocks noChangeArrowheads="1"/>
          </p:cNvSpPr>
          <p:nvPr/>
        </p:nvSpPr>
        <p:spPr bwMode="auto">
          <a:xfrm>
            <a:off x="1268361" y="1878045"/>
            <a:ext cx="64991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92929"/>
                </a:solidFill>
                <a:effectLst/>
                <a:latin typeface="system-ui"/>
              </a:rPr>
              <a:t>Hãy</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thêm</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thẻ</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a:ln>
                  <a:noFill/>
                </a:ln>
                <a:solidFill>
                  <a:srgbClr val="292929"/>
                </a:solidFill>
                <a:effectLst/>
                <a:latin typeface="var(--font-code)"/>
              </a:rPr>
              <a:t>a</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có</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var(--font-code)"/>
              </a:rPr>
              <a:t>href</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là</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a:ln>
                  <a:noFill/>
                </a:ln>
                <a:solidFill>
                  <a:srgbClr val="292929"/>
                </a:solidFill>
                <a:effectLst/>
                <a:latin typeface="var(--font-code)"/>
              </a:rPr>
              <a:t>https://nestech.vn/</a:t>
            </a:r>
            <a:r>
              <a:rPr kumimoji="0" lang="en-US" altLang="en-US" sz="2400" b="0" i="0" u="none" strike="noStrike" cap="none" normalizeH="0" baseline="0" dirty="0" err="1">
                <a:ln>
                  <a:noFill/>
                </a:ln>
                <a:solidFill>
                  <a:srgbClr val="292929"/>
                </a:solidFill>
                <a:effectLst/>
                <a:latin typeface="system-ui"/>
              </a:rPr>
              <a:t>vào</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đoạn</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trong</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đoạn</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văn</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cho</a:t>
            </a:r>
            <a:r>
              <a:rPr kumimoji="0" lang="en-US" altLang="en-US" sz="2400" b="0" i="0" u="none" strike="noStrike" cap="none" normalizeH="0" baseline="0" dirty="0">
                <a:ln>
                  <a:noFill/>
                </a:ln>
                <a:solidFill>
                  <a:srgbClr val="292929"/>
                </a:solidFill>
                <a:effectLst/>
                <a:latin typeface="system-ui"/>
              </a:rPr>
              <a:t> </a:t>
            </a:r>
            <a:r>
              <a:rPr kumimoji="0" lang="en-US" altLang="en-US" sz="2400" b="0" i="0" u="none" strike="noStrike" cap="none" normalizeH="0" baseline="0" dirty="0" err="1">
                <a:ln>
                  <a:noFill/>
                </a:ln>
                <a:solidFill>
                  <a:srgbClr val="292929"/>
                </a:solidFill>
                <a:effectLst/>
                <a:latin typeface="system-ui"/>
              </a:rPr>
              <a:t>trước</a:t>
            </a:r>
            <a:r>
              <a:rPr kumimoji="0" lang="en-US" altLang="en-US" sz="2400" b="0" i="0" u="none" strike="noStrike" cap="none" normalizeH="0" baseline="0" dirty="0">
                <a:ln>
                  <a:noFill/>
                </a:ln>
                <a:solidFill>
                  <a:srgbClr val="292929"/>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92929"/>
              </a:solidFill>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92929"/>
              </a:solidFill>
              <a:effectLst/>
              <a:latin typeface="system-ui"/>
            </a:endParaRPr>
          </a:p>
          <a:p>
            <a:r>
              <a:rPr lang="en-US" sz="2400" b="0" dirty="0">
                <a:solidFill>
                  <a:srgbClr val="808080"/>
                </a:solidFill>
                <a:effectLst/>
                <a:latin typeface="var(--font-code)"/>
              </a:rPr>
              <a:t>&lt;</a:t>
            </a:r>
            <a:r>
              <a:rPr lang="en-US" sz="2400" b="0" dirty="0">
                <a:solidFill>
                  <a:srgbClr val="569CD6"/>
                </a:solidFill>
                <a:effectLst/>
                <a:latin typeface="var(--font-code)"/>
              </a:rPr>
              <a:t>p</a:t>
            </a:r>
            <a:r>
              <a:rPr lang="en-US" sz="2400" b="0" dirty="0">
                <a:solidFill>
                  <a:srgbClr val="808080"/>
                </a:solidFill>
                <a:effectLst/>
                <a:latin typeface="var(--font-code)"/>
              </a:rPr>
              <a:t>&gt;</a:t>
            </a:r>
            <a:r>
              <a:rPr lang="en-US" sz="2400" b="0" dirty="0">
                <a:solidFill>
                  <a:srgbClr val="D4D4D4"/>
                </a:solidFill>
                <a:effectLst/>
                <a:latin typeface="var(--font-code)"/>
              </a:rPr>
              <a:t>Trang web nestech.edu.vn  </a:t>
            </a:r>
            <a:r>
              <a:rPr lang="en-US" sz="2400" b="0" dirty="0" err="1">
                <a:solidFill>
                  <a:srgbClr val="D4D4D4"/>
                </a:solidFill>
                <a:effectLst/>
                <a:latin typeface="var(--font-code)"/>
              </a:rPr>
              <a:t>thuộc</a:t>
            </a:r>
            <a:r>
              <a:rPr lang="en-US" sz="2400" b="0" dirty="0">
                <a:solidFill>
                  <a:srgbClr val="D4D4D4"/>
                </a:solidFill>
                <a:effectLst/>
                <a:latin typeface="var(--font-code)"/>
              </a:rPr>
              <a:t> </a:t>
            </a:r>
            <a:r>
              <a:rPr lang="en-US" sz="2400" b="0" dirty="0" err="1">
                <a:solidFill>
                  <a:srgbClr val="D4D4D4"/>
                </a:solidFill>
                <a:effectLst/>
                <a:latin typeface="var(--font-code)"/>
              </a:rPr>
              <a:t>sở</a:t>
            </a:r>
            <a:r>
              <a:rPr lang="en-US" sz="2400" b="0" dirty="0">
                <a:solidFill>
                  <a:srgbClr val="D4D4D4"/>
                </a:solidFill>
                <a:effectLst/>
                <a:latin typeface="var(--font-code)"/>
              </a:rPr>
              <a:t> </a:t>
            </a:r>
            <a:r>
              <a:rPr lang="en-US" sz="2400" b="0" dirty="0" err="1">
                <a:solidFill>
                  <a:srgbClr val="D4D4D4"/>
                </a:solidFill>
                <a:effectLst/>
                <a:latin typeface="var(--font-code)"/>
              </a:rPr>
              <a:t>hữu</a:t>
            </a:r>
            <a:r>
              <a:rPr lang="en-US" sz="2400" b="0" dirty="0">
                <a:solidFill>
                  <a:srgbClr val="D4D4D4"/>
                </a:solidFill>
                <a:effectLst/>
                <a:latin typeface="var(--font-code)"/>
              </a:rPr>
              <a:t> </a:t>
            </a:r>
            <a:r>
              <a:rPr lang="en-US" sz="2400" b="0" dirty="0" err="1">
                <a:solidFill>
                  <a:srgbClr val="D4D4D4"/>
                </a:solidFill>
                <a:effectLst/>
                <a:latin typeface="var(--font-code)"/>
              </a:rPr>
              <a:t>bởi</a:t>
            </a:r>
            <a:r>
              <a:rPr lang="en-US" sz="2400" b="0" dirty="0">
                <a:solidFill>
                  <a:srgbClr val="D4D4D4"/>
                </a:solidFill>
                <a:effectLst/>
                <a:latin typeface="var(--font-code)"/>
              </a:rPr>
              <a:t>  - </a:t>
            </a:r>
            <a:r>
              <a:rPr lang="en-US" sz="2400" b="0" dirty="0" err="1">
                <a:solidFill>
                  <a:srgbClr val="D4D4D4"/>
                </a:solidFill>
                <a:effectLst/>
                <a:latin typeface="var(--font-code)"/>
              </a:rPr>
              <a:t>Nền</a:t>
            </a:r>
            <a:r>
              <a:rPr lang="en-US" sz="2400" b="0" dirty="0">
                <a:solidFill>
                  <a:srgbClr val="D4D4D4"/>
                </a:solidFill>
                <a:effectLst/>
                <a:latin typeface="var(--font-code)"/>
              </a:rPr>
              <a:t> </a:t>
            </a:r>
            <a:r>
              <a:rPr lang="en-US" sz="2400" b="0" dirty="0" err="1">
                <a:solidFill>
                  <a:srgbClr val="D4D4D4"/>
                </a:solidFill>
                <a:effectLst/>
                <a:latin typeface="var(--font-code)"/>
              </a:rPr>
              <a:t>tảng</a:t>
            </a:r>
            <a:r>
              <a:rPr lang="en-US" sz="2400" b="0" dirty="0">
                <a:solidFill>
                  <a:srgbClr val="D4D4D4"/>
                </a:solidFill>
                <a:effectLst/>
                <a:latin typeface="var(--font-code)"/>
              </a:rPr>
              <a:t> </a:t>
            </a:r>
            <a:r>
              <a:rPr lang="en-US" sz="2400" b="0" dirty="0" err="1">
                <a:solidFill>
                  <a:srgbClr val="D4D4D4"/>
                </a:solidFill>
                <a:effectLst/>
                <a:latin typeface="var(--font-code)"/>
              </a:rPr>
              <a:t>học</a:t>
            </a:r>
            <a:r>
              <a:rPr lang="en-US" sz="2400" b="0" dirty="0">
                <a:solidFill>
                  <a:srgbClr val="D4D4D4"/>
                </a:solidFill>
                <a:effectLst/>
                <a:latin typeface="var(--font-code)"/>
              </a:rPr>
              <a:t> </a:t>
            </a:r>
            <a:r>
              <a:rPr lang="en-US" sz="2400" b="0" dirty="0" err="1">
                <a:solidFill>
                  <a:srgbClr val="D4D4D4"/>
                </a:solidFill>
                <a:effectLst/>
                <a:latin typeface="var(--font-code)"/>
              </a:rPr>
              <a:t>lập</a:t>
            </a:r>
            <a:r>
              <a:rPr lang="en-US" sz="2400" b="0" dirty="0">
                <a:solidFill>
                  <a:srgbClr val="D4D4D4"/>
                </a:solidFill>
                <a:effectLst/>
                <a:latin typeface="var(--font-code)"/>
              </a:rPr>
              <a:t> </a:t>
            </a:r>
            <a:r>
              <a:rPr lang="en-US" sz="2400" b="0" dirty="0" err="1">
                <a:solidFill>
                  <a:srgbClr val="D4D4D4"/>
                </a:solidFill>
                <a:effectLst/>
                <a:latin typeface="var(--font-code)"/>
              </a:rPr>
              <a:t>trình</a:t>
            </a:r>
            <a:r>
              <a:rPr lang="en-US" sz="2400" b="0" dirty="0">
                <a:solidFill>
                  <a:srgbClr val="D4D4D4"/>
                </a:solidFill>
                <a:effectLst/>
                <a:latin typeface="var(--font-code)"/>
              </a:rPr>
              <a:t> web </a:t>
            </a:r>
            <a:r>
              <a:rPr lang="en-US" sz="2400" b="0" dirty="0" err="1">
                <a:solidFill>
                  <a:srgbClr val="D4D4D4"/>
                </a:solidFill>
                <a:effectLst/>
                <a:latin typeface="var(--font-code)"/>
              </a:rPr>
              <a:t>tiên</a:t>
            </a:r>
            <a:r>
              <a:rPr lang="en-US" sz="2400" b="0" dirty="0">
                <a:solidFill>
                  <a:srgbClr val="D4D4D4"/>
                </a:solidFill>
                <a:effectLst/>
                <a:latin typeface="var(--font-code)"/>
              </a:rPr>
              <a:t> </a:t>
            </a:r>
            <a:r>
              <a:rPr lang="en-US" sz="2400" b="0" dirty="0" err="1">
                <a:solidFill>
                  <a:srgbClr val="D4D4D4"/>
                </a:solidFill>
                <a:effectLst/>
                <a:latin typeface="var(--font-code)"/>
              </a:rPr>
              <a:t>phong</a:t>
            </a:r>
            <a:r>
              <a:rPr lang="en-US" sz="2400" b="0" dirty="0">
                <a:solidFill>
                  <a:srgbClr val="D4D4D4"/>
                </a:solidFill>
                <a:effectLst/>
                <a:latin typeface="var(--font-code)"/>
              </a:rPr>
              <a:t> </a:t>
            </a:r>
            <a:r>
              <a:rPr lang="en-US" sz="2400" b="0" dirty="0" err="1">
                <a:solidFill>
                  <a:srgbClr val="D4D4D4"/>
                </a:solidFill>
                <a:effectLst/>
                <a:latin typeface="var(--font-code)"/>
              </a:rPr>
              <a:t>tại</a:t>
            </a:r>
            <a:r>
              <a:rPr lang="en-US" sz="2400" b="0" dirty="0">
                <a:solidFill>
                  <a:srgbClr val="D4D4D4"/>
                </a:solidFill>
                <a:effectLst/>
                <a:latin typeface="var(--font-code)"/>
              </a:rPr>
              <a:t> </a:t>
            </a:r>
            <a:r>
              <a:rPr lang="en-US" sz="2400" b="0" dirty="0" err="1">
                <a:solidFill>
                  <a:srgbClr val="D4D4D4"/>
                </a:solidFill>
                <a:effectLst/>
                <a:latin typeface="var(--font-code)"/>
              </a:rPr>
              <a:t>Việt</a:t>
            </a:r>
            <a:r>
              <a:rPr lang="en-US" sz="2400" b="0" dirty="0">
                <a:solidFill>
                  <a:srgbClr val="D4D4D4"/>
                </a:solidFill>
                <a:effectLst/>
                <a:latin typeface="var(--font-code)"/>
              </a:rPr>
              <a:t> Nam.</a:t>
            </a:r>
            <a:r>
              <a:rPr lang="en-US" sz="2400" b="0" dirty="0">
                <a:solidFill>
                  <a:srgbClr val="808080"/>
                </a:solidFill>
                <a:effectLst/>
                <a:latin typeface="var(--font-code)"/>
              </a:rPr>
              <a:t>&lt;/</a:t>
            </a:r>
            <a:r>
              <a:rPr lang="en-US" sz="2400" b="0" dirty="0">
                <a:solidFill>
                  <a:srgbClr val="569CD6"/>
                </a:solidFill>
                <a:effectLst/>
                <a:latin typeface="var(--font-code)"/>
              </a:rPr>
              <a:t>p</a:t>
            </a:r>
            <a:r>
              <a:rPr lang="en-US" sz="2400" b="0" dirty="0">
                <a:solidFill>
                  <a:srgbClr val="808080"/>
                </a:solidFill>
                <a:effectLst/>
                <a:latin typeface="var(--font-code)"/>
              </a:rPr>
              <a:t>&gt;</a:t>
            </a:r>
            <a:endParaRPr lang="en-US" sz="2400" b="0" dirty="0">
              <a:solidFill>
                <a:srgbClr val="D4D4D4"/>
              </a:solidFill>
              <a:effectLst/>
              <a:latin typeface="var(--font-cod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60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AA178DE-5394-A857-6262-14414A108E3C}"/>
              </a:ext>
            </a:extLst>
          </p:cNvPr>
          <p:cNvSpPr>
            <a:spLocks noChangeArrowheads="1"/>
          </p:cNvSpPr>
          <p:nvPr/>
        </p:nvSpPr>
        <p:spPr bwMode="auto">
          <a:xfrm>
            <a:off x="157316" y="939206"/>
            <a:ext cx="6939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Đoạn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code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bên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index.html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vẻ</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như</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đang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muốn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trình</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bày</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hiển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thị</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theo</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dạng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danh</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sách</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Tuy</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nhiên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với</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HTML,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nếu</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không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đúng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phù</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hợp</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thì</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kết</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quả</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hiển</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thị</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thể</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sẽ</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không</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theo</a:t>
            </a:r>
            <a:r>
              <a:rPr kumimoji="0" lang="en-US" altLang="en-US" sz="1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ý </a:t>
            </a:r>
            <a:r>
              <a:rPr kumimoji="0" lang="en-US" altLang="en-US" sz="12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muốn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C0B64CA-C872-AD29-91CC-E5B70F8C573D}"/>
              </a:ext>
            </a:extLst>
          </p:cNvPr>
          <p:cNvSpPr txBox="1"/>
          <p:nvPr/>
        </p:nvSpPr>
        <p:spPr>
          <a:xfrm>
            <a:off x="580103" y="2730428"/>
            <a:ext cx="6213986" cy="2246769"/>
          </a:xfrm>
          <a:prstGeom prst="rect">
            <a:avLst/>
          </a:prstGeom>
          <a:noFill/>
        </p:spPr>
        <p:txBody>
          <a:bodyPr wrap="square">
            <a:spAutoFit/>
          </a:bodyPr>
          <a:lstStyle/>
          <a:p>
            <a:r>
              <a:rPr lang="vi-VN" sz="2000" b="0" dirty="0">
                <a:effectLst/>
                <a:latin typeface="+mj-lt"/>
              </a:rPr>
              <a:t>&lt;h2&gt;Học lập trình</a:t>
            </a:r>
            <a:r>
              <a:rPr lang="en-US" sz="2000" b="0" dirty="0">
                <a:effectLst/>
                <a:latin typeface="+mj-lt"/>
              </a:rPr>
              <a:t> </a:t>
            </a:r>
            <a:r>
              <a:rPr lang="en-US" sz="2000" b="0" dirty="0" err="1">
                <a:effectLst/>
                <a:latin typeface="+mj-lt"/>
              </a:rPr>
              <a:t>cần</a:t>
            </a:r>
            <a:r>
              <a:rPr lang="vi-VN" sz="2000" b="0" dirty="0">
                <a:effectLst/>
                <a:latin typeface="+mj-lt"/>
              </a:rPr>
              <a:t> có gì đặc biệt?&lt;/h2&gt;</a:t>
            </a:r>
          </a:p>
          <a:p>
            <a:br>
              <a:rPr lang="vi-VN" sz="2000" b="0" dirty="0">
                <a:effectLst/>
                <a:latin typeface="+mj-lt"/>
              </a:rPr>
            </a:br>
            <a:r>
              <a:rPr lang="vi-VN" sz="2000" b="0" dirty="0">
                <a:effectLst/>
                <a:latin typeface="+mj-lt"/>
              </a:rPr>
              <a:t>Học theo lộ trình rõ ràng, bài bản</a:t>
            </a:r>
          </a:p>
          <a:p>
            <a:r>
              <a:rPr lang="vi-VN" sz="2000" b="0" dirty="0">
                <a:effectLst/>
                <a:latin typeface="+mj-lt"/>
              </a:rPr>
              <a:t>Ví dụ trực quan, có thực hành sau mỗi bài lý thuyết</a:t>
            </a:r>
          </a:p>
          <a:p>
            <a:r>
              <a:rPr lang="vi-VN" sz="2000" b="0" dirty="0">
                <a:effectLst/>
                <a:latin typeface="+mj-lt"/>
              </a:rPr>
              <a:t>Nội dung video dễ hiểu</a:t>
            </a:r>
          </a:p>
          <a:p>
            <a:r>
              <a:rPr lang="vi-VN" sz="2000" b="0" dirty="0">
                <a:effectLst/>
                <a:latin typeface="+mj-lt"/>
              </a:rPr>
              <a:t>Người hướng dẫn tâm huyết</a:t>
            </a:r>
          </a:p>
          <a:p>
            <a:r>
              <a:rPr lang="vi-VN" sz="2000" b="0" dirty="0">
                <a:effectLst/>
                <a:latin typeface="+mj-lt"/>
              </a:rPr>
              <a:t>Âm thanh, hình ảnh chất lượng cao</a:t>
            </a:r>
          </a:p>
        </p:txBody>
      </p:sp>
    </p:spTree>
    <p:extLst>
      <p:ext uri="{BB962C8B-B14F-4D97-AF65-F5344CB8AC3E}">
        <p14:creationId xmlns:p14="http://schemas.microsoft.com/office/powerpoint/2010/main" val="412005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D02A4-6C92-6BFF-CDE5-91A49CF0DAA4}"/>
              </a:ext>
            </a:extLst>
          </p:cNvPr>
          <p:cNvSpPr txBox="1"/>
          <p:nvPr/>
        </p:nvSpPr>
        <p:spPr>
          <a:xfrm>
            <a:off x="953730" y="2713703"/>
            <a:ext cx="8524567" cy="2585323"/>
          </a:xfrm>
          <a:prstGeom prst="rect">
            <a:avLst/>
          </a:prstGeom>
          <a:noFill/>
        </p:spPr>
        <p:txBody>
          <a:bodyPr wrap="square" rtlCol="0">
            <a:spAutoFit/>
          </a:bodyPr>
          <a:lstStyle/>
          <a:p>
            <a:r>
              <a:rPr lang="vi-VN" b="0" dirty="0">
                <a:solidFill>
                  <a:srgbClr val="608B4E"/>
                </a:solidFill>
                <a:effectLst/>
                <a:latin typeface="var(--font-code)"/>
              </a:rPr>
              <a:t>&lt;!--</a:t>
            </a:r>
            <a:endParaRPr lang="vi-VN" b="0" dirty="0">
              <a:solidFill>
                <a:srgbClr val="D4D4D4"/>
              </a:solidFill>
              <a:effectLst/>
              <a:latin typeface="var(--font-code)"/>
            </a:endParaRPr>
          </a:p>
          <a:p>
            <a:r>
              <a:rPr lang="vi-VN" b="0" dirty="0">
                <a:solidFill>
                  <a:srgbClr val="608B4E"/>
                </a:solidFill>
                <a:effectLst/>
                <a:latin typeface="var(--font-code)"/>
              </a:rPr>
              <a:t>    Sau khi thêm attribute title, hãy mở tab</a:t>
            </a:r>
            <a:endParaRPr lang="vi-VN" b="0" dirty="0">
              <a:solidFill>
                <a:srgbClr val="D4D4D4"/>
              </a:solidFill>
              <a:effectLst/>
              <a:latin typeface="var(--font-code)"/>
            </a:endParaRPr>
          </a:p>
          <a:p>
            <a:r>
              <a:rPr lang="vi-VN" b="0" dirty="0">
                <a:solidFill>
                  <a:srgbClr val="608B4E"/>
                </a:solidFill>
                <a:effectLst/>
                <a:latin typeface="var(--font-code)"/>
              </a:rPr>
              <a:t>    TRÌNH DUYỆT và đưa trỏ chuột lên hình ảnh</a:t>
            </a:r>
            <a:endParaRPr lang="vi-VN" b="0" dirty="0">
              <a:solidFill>
                <a:srgbClr val="D4D4D4"/>
              </a:solidFill>
              <a:effectLst/>
              <a:latin typeface="var(--font-code)"/>
            </a:endParaRPr>
          </a:p>
          <a:p>
            <a:r>
              <a:rPr lang="vi-VN" b="0" dirty="0">
                <a:solidFill>
                  <a:srgbClr val="608B4E"/>
                </a:solidFill>
                <a:effectLst/>
                <a:latin typeface="var(--font-code)"/>
              </a:rPr>
              <a:t>    để thấy tác dụng của attribute title</a:t>
            </a:r>
            <a:endParaRPr lang="vi-VN" b="0" dirty="0">
              <a:solidFill>
                <a:srgbClr val="D4D4D4"/>
              </a:solidFill>
              <a:effectLst/>
              <a:latin typeface="var(--font-code)"/>
            </a:endParaRPr>
          </a:p>
          <a:p>
            <a:r>
              <a:rPr lang="vi-VN" b="0" dirty="0">
                <a:solidFill>
                  <a:srgbClr val="608B4E"/>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img</a:t>
            </a:r>
            <a:r>
              <a:rPr lang="vi-VN" b="0" dirty="0">
                <a:solidFill>
                  <a:srgbClr val="D4D4D4"/>
                </a:solidFill>
                <a:effectLst/>
                <a:latin typeface="var(--font-code)"/>
              </a:rPr>
              <a:t> </a:t>
            </a:r>
            <a:r>
              <a:rPr lang="vi-VN" b="0" dirty="0">
                <a:solidFill>
                  <a:srgbClr val="9CDCFE"/>
                </a:solidFill>
                <a:effectLst/>
                <a:latin typeface="var(--font-code)"/>
              </a:rPr>
              <a:t>src</a:t>
            </a:r>
            <a:r>
              <a:rPr lang="vi-VN" b="0" dirty="0">
                <a:solidFill>
                  <a:srgbClr val="808080"/>
                </a:solidFill>
                <a:effectLst/>
                <a:latin typeface="var(--font-code)"/>
              </a:rPr>
              <a:t>=</a:t>
            </a:r>
            <a:r>
              <a:rPr lang="vi-VN" b="0" dirty="0">
                <a:solidFill>
                  <a:srgbClr val="CE9178"/>
                </a:solidFill>
                <a:effectLst/>
                <a:latin typeface="var(--font-code)"/>
              </a:rPr>
              <a:t>"https://i3.ytimg.com/vi/aXwRFbXInyE/maxresdefault.jpg"</a:t>
            </a:r>
            <a:r>
              <a:rPr lang="vi-VN" b="0" dirty="0">
                <a:solidFill>
                  <a:srgbClr val="D4D4D4"/>
                </a:solidFill>
                <a:effectLst/>
                <a:latin typeface="var(--font-code)"/>
              </a:rPr>
              <a:t> </a:t>
            </a:r>
            <a:r>
              <a:rPr lang="vi-VN" b="0" dirty="0">
                <a:solidFill>
                  <a:srgbClr val="9CDCFE"/>
                </a:solidFill>
                <a:effectLst/>
                <a:latin typeface="var(--font-code)"/>
              </a:rPr>
              <a:t>alt</a:t>
            </a:r>
            <a:r>
              <a:rPr lang="vi-VN" b="0" dirty="0">
                <a:solidFill>
                  <a:srgbClr val="808080"/>
                </a:solidFill>
                <a:effectLst/>
                <a:latin typeface="var(--font-code)"/>
              </a:rPr>
              <a:t>=</a:t>
            </a:r>
            <a:r>
              <a:rPr lang="vi-VN" b="0" dirty="0">
                <a:solidFill>
                  <a:srgbClr val="CE9178"/>
                </a:solidFill>
                <a:effectLst/>
                <a:latin typeface="var(--font-code)"/>
              </a:rPr>
              <a:t>"A image"</a:t>
            </a:r>
            <a:r>
              <a:rPr lang="vi-VN" b="0" dirty="0">
                <a:solidFill>
                  <a:srgbClr val="D4D4D4"/>
                </a:solidFill>
                <a:effectLst/>
                <a:latin typeface="var(--font-code)"/>
              </a:rPr>
              <a:t> </a:t>
            </a:r>
            <a:r>
              <a:rPr lang="vi-VN" b="0" dirty="0">
                <a:solidFill>
                  <a:srgbClr val="9CDCFE"/>
                </a:solidFill>
                <a:effectLst/>
                <a:latin typeface="var(--font-code)"/>
              </a:rPr>
              <a:t>width</a:t>
            </a:r>
            <a:r>
              <a:rPr lang="vi-VN" b="0" dirty="0">
                <a:solidFill>
                  <a:srgbClr val="808080"/>
                </a:solidFill>
                <a:effectLst/>
                <a:latin typeface="var(--font-code)"/>
              </a:rPr>
              <a:t>=</a:t>
            </a:r>
            <a:r>
              <a:rPr lang="vi-VN" b="0" dirty="0">
                <a:solidFill>
                  <a:srgbClr val="CE9178"/>
                </a:solidFill>
                <a:effectLst/>
                <a:latin typeface="var(--font-code)"/>
              </a:rPr>
              <a:t>"100%"</a:t>
            </a:r>
            <a:r>
              <a:rPr lang="vi-VN" b="0" dirty="0">
                <a:solidFill>
                  <a:srgbClr val="D4D4D4"/>
                </a:solidFill>
                <a:effectLst/>
                <a:latin typeface="var(--font-code)"/>
              </a:rPr>
              <a:t> </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r>
              <a:rPr lang="vi-VN" b="0" dirty="0">
                <a:solidFill>
                  <a:srgbClr val="D4D4D4"/>
                </a:solidFill>
                <a:effectLst/>
                <a:latin typeface="var(--font-code)"/>
              </a:rPr>
              <a:t>Trang web </a:t>
            </a:r>
            <a:r>
              <a:rPr lang="en-US" b="0" dirty="0" err="1">
                <a:solidFill>
                  <a:srgbClr val="D4D4D4"/>
                </a:solidFill>
                <a:effectLst/>
                <a:latin typeface="var(--font-code)"/>
              </a:rPr>
              <a:t>nestech</a:t>
            </a:r>
            <a:r>
              <a:rPr lang="vi-VN" b="0" dirty="0">
                <a:solidFill>
                  <a:srgbClr val="D4D4D4"/>
                </a:solidFill>
                <a:effectLst/>
                <a:latin typeface="var(--font-code)"/>
              </a:rPr>
              <a:t>.edu.vn</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p:txBody>
      </p:sp>
      <p:sp>
        <p:nvSpPr>
          <p:cNvPr id="3" name="Rectangle 1">
            <a:extLst>
              <a:ext uri="{FF2B5EF4-FFF2-40B4-BE49-F238E27FC236}">
                <a16:creationId xmlns:a16="http://schemas.microsoft.com/office/drawing/2014/main" id="{78982B19-5F47-1083-60C3-B66DA01D90E0}"/>
              </a:ext>
            </a:extLst>
          </p:cNvPr>
          <p:cNvSpPr>
            <a:spLocks noChangeArrowheads="1"/>
          </p:cNvSpPr>
          <p:nvPr/>
        </p:nvSpPr>
        <p:spPr bwMode="auto">
          <a:xfrm>
            <a:off x="1071716" y="0"/>
            <a:ext cx="5538376" cy="14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Thêm</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attribute title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img</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với</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giá</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trị</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bất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kỳ</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không</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trống</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Thêm</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attribute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href</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với</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giá</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trị</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là</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một</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URL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hợp</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lệ</a:t>
            </a:r>
            <a:endPar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4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84B1B4C-42D1-F874-1C80-C02830CBC52C}"/>
              </a:ext>
            </a:extLst>
          </p:cNvPr>
          <p:cNvSpPr>
            <a:spLocks noChangeArrowheads="1"/>
          </p:cNvSpPr>
          <p:nvPr/>
        </p:nvSpPr>
        <p:spPr bwMode="auto">
          <a:xfrm>
            <a:off x="334297" y="705794"/>
            <a:ext cx="62696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Sử</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dụng</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CSS internal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để</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CSS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h1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màu</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red,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thẻ</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p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có</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màu</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green.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94750E2-4D3E-587F-3543-756D47C8992A}"/>
              </a:ext>
            </a:extLst>
          </p:cNvPr>
          <p:cNvSpPr txBox="1"/>
          <p:nvPr/>
        </p:nvSpPr>
        <p:spPr>
          <a:xfrm>
            <a:off x="634180" y="1502688"/>
            <a:ext cx="10923639" cy="5355312"/>
          </a:xfrm>
          <a:prstGeom prst="rect">
            <a:avLst/>
          </a:prstGeom>
          <a:noFill/>
        </p:spPr>
        <p:txBody>
          <a:bodyPr wrap="square" rtlCol="0">
            <a:spAutoFit/>
          </a:bodyPr>
          <a:lstStyle/>
          <a:p>
            <a:r>
              <a:rPr lang="vi-VN" b="0" dirty="0">
                <a:solidFill>
                  <a:srgbClr val="569CD6"/>
                </a:solidFill>
                <a:effectLst/>
                <a:latin typeface="var(--font-code)"/>
              </a:rPr>
              <a:t>&lt;!DOCTYPE</a:t>
            </a:r>
            <a:r>
              <a:rPr lang="vi-VN" b="0" dirty="0">
                <a:solidFill>
                  <a:srgbClr val="9CDCFE"/>
                </a:solidFill>
                <a:effectLst/>
                <a:latin typeface="var(--font-code)"/>
              </a:rPr>
              <a:t> html</a:t>
            </a:r>
            <a:r>
              <a:rPr lang="vi-VN" b="0" dirty="0">
                <a:solidFill>
                  <a:srgbClr val="569CD6"/>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html</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head</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meta</a:t>
            </a:r>
            <a:r>
              <a:rPr lang="vi-VN" b="0" dirty="0">
                <a:solidFill>
                  <a:srgbClr val="D4D4D4"/>
                </a:solidFill>
                <a:effectLst/>
                <a:latin typeface="var(--font-code)"/>
              </a:rPr>
              <a:t> </a:t>
            </a:r>
            <a:r>
              <a:rPr lang="vi-VN" b="0" dirty="0">
                <a:solidFill>
                  <a:srgbClr val="9CDCFE"/>
                </a:solidFill>
                <a:effectLst/>
                <a:latin typeface="var(--font-code)"/>
              </a:rPr>
              <a:t>charset</a:t>
            </a:r>
            <a:r>
              <a:rPr lang="vi-VN" b="0" dirty="0">
                <a:solidFill>
                  <a:srgbClr val="808080"/>
                </a:solidFill>
                <a:effectLst/>
                <a:latin typeface="var(--font-code)"/>
              </a:rPr>
              <a:t>=</a:t>
            </a:r>
            <a:r>
              <a:rPr lang="vi-VN" b="0" dirty="0">
                <a:solidFill>
                  <a:srgbClr val="CE9178"/>
                </a:solidFill>
                <a:effectLst/>
                <a:latin typeface="var(--font-code)"/>
              </a:rPr>
              <a:t>"UTF-8"</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title</a:t>
            </a:r>
            <a:r>
              <a:rPr lang="vi-VN" b="0" dirty="0">
                <a:solidFill>
                  <a:srgbClr val="808080"/>
                </a:solidFill>
                <a:effectLst/>
                <a:latin typeface="var(--font-code)"/>
              </a:rPr>
              <a:t>&gt;</a:t>
            </a:r>
            <a:r>
              <a:rPr lang="vi-VN" b="0" dirty="0">
                <a:solidFill>
                  <a:srgbClr val="D4D4D4"/>
                </a:solidFill>
                <a:effectLst/>
                <a:latin typeface="var(--font-code)"/>
              </a:rPr>
              <a:t>Document</a:t>
            </a:r>
            <a:r>
              <a:rPr lang="vi-VN" b="0" dirty="0">
                <a:solidFill>
                  <a:srgbClr val="808080"/>
                </a:solidFill>
                <a:effectLst/>
                <a:latin typeface="var(--font-code)"/>
              </a:rPr>
              <a:t>&lt;/</a:t>
            </a:r>
            <a:r>
              <a:rPr lang="vi-VN" b="0" dirty="0">
                <a:solidFill>
                  <a:srgbClr val="569CD6"/>
                </a:solidFill>
                <a:effectLst/>
                <a:latin typeface="var(--font-code)"/>
              </a:rPr>
              <a:t>title</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head</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body</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h1</a:t>
            </a:r>
            <a:r>
              <a:rPr lang="vi-VN" b="0" dirty="0">
                <a:solidFill>
                  <a:srgbClr val="808080"/>
                </a:solidFill>
                <a:effectLst/>
                <a:latin typeface="var(--font-code)"/>
              </a:rPr>
              <a:t>&gt;</a:t>
            </a:r>
            <a:r>
              <a:rPr lang="vi-VN" b="0" dirty="0">
                <a:solidFill>
                  <a:srgbClr val="D4D4D4"/>
                </a:solidFill>
                <a:effectLst/>
                <a:latin typeface="var(--font-code)"/>
              </a:rPr>
              <a:t>Tổng hợp các sản phẩm </a:t>
            </a:r>
            <a:r>
              <a:rPr lang="en-US" b="0" dirty="0">
                <a:solidFill>
                  <a:srgbClr val="D4D4D4"/>
                </a:solidFill>
                <a:effectLst/>
                <a:latin typeface="var(--font-code)"/>
              </a:rPr>
              <a:t>👏👏</a:t>
            </a:r>
            <a:r>
              <a:rPr lang="en-US" b="0" dirty="0">
                <a:solidFill>
                  <a:srgbClr val="808080"/>
                </a:solidFill>
                <a:effectLst/>
                <a:latin typeface="var(--font-code)"/>
              </a:rPr>
              <a:t>&lt;/</a:t>
            </a:r>
            <a:r>
              <a:rPr lang="vi-VN" b="0" dirty="0">
                <a:solidFill>
                  <a:srgbClr val="569CD6"/>
                </a:solidFill>
                <a:effectLst/>
                <a:latin typeface="var(--font-code)"/>
              </a:rPr>
              <a:t>h1</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D4D4D4"/>
                </a:solidFill>
                <a:effectLst/>
                <a:latin typeface="var(--font-code)"/>
              </a:rPr>
              <a:t> </a:t>
            </a:r>
            <a:r>
              <a:rPr lang="vi-VN" b="0" dirty="0">
                <a:solidFill>
                  <a:srgbClr val="9CDCFE"/>
                </a:solidFill>
                <a:effectLst/>
                <a:latin typeface="var(--font-code)"/>
              </a:rPr>
              <a:t>href</a:t>
            </a:r>
            <a:r>
              <a:rPr lang="vi-VN" b="0" dirty="0">
                <a:solidFill>
                  <a:srgbClr val="808080"/>
                </a:solidFill>
                <a:effectLst/>
                <a:latin typeface="var(--font-code)"/>
              </a:rPr>
              <a:t>=</a:t>
            </a:r>
            <a:r>
              <a:rPr lang="vi-VN" b="0" dirty="0">
                <a:solidFill>
                  <a:srgbClr val="CE9178"/>
                </a:solidFill>
                <a:effectLst/>
                <a:latin typeface="var(--font-code)"/>
              </a:rPr>
              <a:t>"https://</a:t>
            </a:r>
            <a:r>
              <a:rPr lang="en-US" b="0" dirty="0">
                <a:solidFill>
                  <a:srgbClr val="CE9178"/>
                </a:solidFill>
                <a:effectLst/>
                <a:latin typeface="var(--font-code)"/>
              </a:rPr>
              <a:t>nestech.edu</a:t>
            </a:r>
            <a:r>
              <a:rPr lang="vi-VN" b="0" dirty="0">
                <a:solidFill>
                  <a:srgbClr val="CE9178"/>
                </a:solidFill>
                <a:effectLst/>
                <a:latin typeface="var(--font-code)"/>
              </a:rPr>
              <a:t>"</a:t>
            </a:r>
            <a:r>
              <a:rPr lang="vi-VN" b="0" dirty="0">
                <a:solidFill>
                  <a:srgbClr val="808080"/>
                </a:solidFill>
                <a:effectLst/>
                <a:latin typeface="var(--font-code)"/>
              </a:rPr>
              <a:t>&gt;</a:t>
            </a:r>
            <a:r>
              <a:rPr lang="vi-VN" b="0" dirty="0">
                <a:solidFill>
                  <a:srgbClr val="D4D4D4"/>
                </a:solidFill>
                <a:effectLst/>
                <a:latin typeface="var(--font-code)"/>
              </a:rPr>
              <a:t>Xem bài viết gốc</a:t>
            </a:r>
            <a:r>
              <a:rPr lang="vi-VN" b="0" dirty="0">
                <a:solidFill>
                  <a:srgbClr val="808080"/>
                </a:solidFill>
                <a:effectLst/>
                <a:latin typeface="var(--font-code)"/>
              </a:rPr>
              <a:t>&lt;/</a:t>
            </a:r>
            <a:r>
              <a:rPr lang="vi-VN" b="0" dirty="0">
                <a:solidFill>
                  <a:srgbClr val="569CD6"/>
                </a:solidFill>
                <a:effectLst/>
                <a:latin typeface="var(--font-code)"/>
              </a:rPr>
              <a:t>a</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r>
              <a:rPr lang="vi-VN" b="0" dirty="0">
                <a:solidFill>
                  <a:srgbClr val="D4D4D4"/>
                </a:solidFill>
                <a:effectLst/>
                <a:latin typeface="var(--font-code)"/>
              </a:rPr>
              <a:t>Bài viết này nhằm tổng hợp lại các dự án hoàn thành và chia sẻ trên nhóm</a:t>
            </a:r>
            <a:r>
              <a:rPr lang="en-US" b="0" dirty="0">
                <a:solidFill>
                  <a:srgbClr val="D4D4D4"/>
                </a:solidFill>
                <a:effectLst/>
                <a:latin typeface="var(--font-code)"/>
              </a:rPr>
              <a:t>. </a:t>
            </a:r>
            <a:r>
              <a:rPr lang="vi-VN" b="0" dirty="0">
                <a:solidFill>
                  <a:srgbClr val="D4D4D4"/>
                </a:solidFill>
                <a:effectLst/>
                <a:latin typeface="var(--font-code)"/>
              </a:rPr>
              <a:t>Các dự án dưới đây được mình ngẫu nhiên lựa chọn để đăng chứ không mang tính xếp hạng các bạn nhé.</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h2</a:t>
            </a:r>
            <a:r>
              <a:rPr lang="vi-VN" b="0" dirty="0">
                <a:solidFill>
                  <a:srgbClr val="808080"/>
                </a:solidFill>
                <a:effectLst/>
                <a:latin typeface="var(--font-code)"/>
              </a:rPr>
              <a:t>&gt;</a:t>
            </a:r>
            <a:r>
              <a:rPr lang="vi-VN" b="0" dirty="0">
                <a:solidFill>
                  <a:srgbClr val="D4D4D4"/>
                </a:solidFill>
                <a:effectLst/>
                <a:latin typeface="var(--font-code)"/>
              </a:rPr>
              <a:t>FOR ALL </a:t>
            </a:r>
            <a:r>
              <a:rPr lang="en-US" b="0" dirty="0">
                <a:solidFill>
                  <a:srgbClr val="D4D4D4"/>
                </a:solidFill>
                <a:effectLst/>
                <a:latin typeface="var(--font-code)"/>
              </a:rPr>
              <a:t>👏👏</a:t>
            </a:r>
            <a:r>
              <a:rPr lang="en-US" b="0" dirty="0">
                <a:solidFill>
                  <a:srgbClr val="808080"/>
                </a:solidFill>
                <a:effectLst/>
                <a:latin typeface="var(--font-code)"/>
              </a:rPr>
              <a:t>&lt;/</a:t>
            </a:r>
            <a:r>
              <a:rPr lang="vi-VN" b="0" dirty="0">
                <a:solidFill>
                  <a:srgbClr val="569CD6"/>
                </a:solidFill>
                <a:effectLst/>
                <a:latin typeface="var(--font-code)"/>
              </a:rPr>
              <a:t>h2</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r>
              <a:rPr lang="vi-VN" b="0" dirty="0">
                <a:solidFill>
                  <a:srgbClr val="D4D4D4"/>
                </a:solidFill>
                <a:effectLst/>
                <a:latin typeface="var(--font-code)"/>
              </a:rPr>
              <a:t>Là trang web không sử dụng quá nhiều kĩ thuật về cả UI lẫn UX nhưng bù lại có chất lượng content tuyệt vời, được phần lớn anh em cộng đồng mạng yêu thích và bình chọn </a:t>
            </a:r>
            <a:r>
              <a:rPr lang="en-US" b="0" dirty="0">
                <a:solidFill>
                  <a:srgbClr val="D4D4D4"/>
                </a:solidFill>
                <a:effectLst/>
                <a:latin typeface="var(--font-code)"/>
              </a:rPr>
              <a:t>🤣🤣</a:t>
            </a:r>
            <a:r>
              <a:rPr lang="en-US" b="0" dirty="0">
                <a:solidFill>
                  <a:srgbClr val="808080"/>
                </a:solidFill>
                <a:effectLst/>
                <a:latin typeface="var(--font-code)"/>
              </a:rPr>
              <a:t>&lt;/</a:t>
            </a:r>
            <a:r>
              <a:rPr lang="vi-VN" b="0" dirty="0">
                <a:solidFill>
                  <a:srgbClr val="569CD6"/>
                </a:solidFill>
                <a:effectLst/>
                <a:latin typeface="var(--font-code)"/>
              </a:rPr>
              <a:t>p</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D4D4D4"/>
                </a:solidFill>
                <a:effectLst/>
                <a:latin typeface="var(--font-code)"/>
              </a:rPr>
              <a:t>    </a:t>
            </a:r>
            <a:r>
              <a:rPr lang="vi-VN" b="0" dirty="0">
                <a:solidFill>
                  <a:srgbClr val="808080"/>
                </a:solidFill>
                <a:effectLst/>
                <a:latin typeface="var(--font-code)"/>
              </a:rPr>
              <a:t>&lt;</a:t>
            </a:r>
            <a:r>
              <a:rPr lang="vi-VN" b="0" dirty="0">
                <a:solidFill>
                  <a:srgbClr val="569CD6"/>
                </a:solidFill>
                <a:effectLst/>
                <a:latin typeface="var(--font-code)"/>
              </a:rPr>
              <a:t>img</a:t>
            </a:r>
            <a:r>
              <a:rPr lang="vi-VN" b="0" dirty="0">
                <a:solidFill>
                  <a:srgbClr val="D4D4D4"/>
                </a:solidFill>
                <a:effectLst/>
                <a:latin typeface="var(--font-code)"/>
              </a:rPr>
              <a:t> </a:t>
            </a:r>
            <a:r>
              <a:rPr lang="vi-VN" b="0" dirty="0">
                <a:solidFill>
                  <a:srgbClr val="9CDCFE"/>
                </a:solidFill>
                <a:effectLst/>
                <a:latin typeface="var(--font-code)"/>
              </a:rPr>
              <a:t>src</a:t>
            </a:r>
            <a:r>
              <a:rPr lang="vi-VN" b="0" dirty="0">
                <a:solidFill>
                  <a:srgbClr val="808080"/>
                </a:solidFill>
                <a:effectLst/>
                <a:latin typeface="var(--font-code)"/>
              </a:rPr>
              <a:t>=</a:t>
            </a:r>
            <a:r>
              <a:rPr lang="vi-VN" b="0" dirty="0">
                <a:solidFill>
                  <a:srgbClr val="CE9178"/>
                </a:solidFill>
                <a:effectLst/>
                <a:latin typeface="var(--font-code)"/>
              </a:rPr>
              <a:t>"https://media.vov.vn/sites/default/files/styles/large/public/2023-05/giustozzi.jpg"</a:t>
            </a:r>
            <a:r>
              <a:rPr lang="vi-VN" b="0" dirty="0">
                <a:solidFill>
                  <a:srgbClr val="D4D4D4"/>
                </a:solidFill>
                <a:effectLst/>
                <a:latin typeface="var(--font-code)"/>
              </a:rPr>
              <a:t> </a:t>
            </a:r>
            <a:r>
              <a:rPr lang="vi-VN" b="0" dirty="0">
                <a:solidFill>
                  <a:srgbClr val="9CDCFE"/>
                </a:solidFill>
                <a:effectLst/>
                <a:latin typeface="var(--font-code)"/>
              </a:rPr>
              <a:t>alt</a:t>
            </a:r>
            <a:r>
              <a:rPr lang="vi-VN" b="0" dirty="0">
                <a:solidFill>
                  <a:srgbClr val="808080"/>
                </a:solidFill>
                <a:effectLst/>
                <a:latin typeface="var(--font-code)"/>
              </a:rPr>
              <a:t>=</a:t>
            </a:r>
            <a:r>
              <a:rPr lang="vi-VN" b="0" dirty="0">
                <a:solidFill>
                  <a:srgbClr val="CE9178"/>
                </a:solidFill>
                <a:effectLst/>
                <a:latin typeface="var(--font-code)"/>
              </a:rPr>
              <a:t>"FOR ALL"</a:t>
            </a:r>
            <a:r>
              <a:rPr lang="vi-VN" b="0" dirty="0">
                <a:solidFill>
                  <a:srgbClr val="D4D4D4"/>
                </a:solidFill>
                <a:effectLst/>
                <a:latin typeface="var(--font-code)"/>
              </a:rPr>
              <a:t> </a:t>
            </a:r>
            <a:r>
              <a:rPr lang="vi-VN" b="0" dirty="0">
                <a:solidFill>
                  <a:srgbClr val="9CDCFE"/>
                </a:solidFill>
                <a:effectLst/>
                <a:latin typeface="var(--font-code)"/>
              </a:rPr>
              <a:t>width</a:t>
            </a:r>
            <a:r>
              <a:rPr lang="vi-VN" b="0" dirty="0">
                <a:solidFill>
                  <a:srgbClr val="808080"/>
                </a:solidFill>
                <a:effectLst/>
                <a:latin typeface="var(--font-code)"/>
              </a:rPr>
              <a:t>=</a:t>
            </a:r>
            <a:r>
              <a:rPr lang="vi-VN" b="0" dirty="0">
                <a:solidFill>
                  <a:srgbClr val="CE9178"/>
                </a:solidFill>
                <a:effectLst/>
                <a:latin typeface="var(--font-code)"/>
              </a:rPr>
              <a:t>"100%"</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body</a:t>
            </a:r>
            <a:r>
              <a:rPr lang="vi-VN" b="0" dirty="0">
                <a:solidFill>
                  <a:srgbClr val="808080"/>
                </a:solidFill>
                <a:effectLst/>
                <a:latin typeface="var(--font-code)"/>
              </a:rPr>
              <a:t>&gt;</a:t>
            </a:r>
            <a:endParaRPr lang="vi-VN" b="0" dirty="0">
              <a:solidFill>
                <a:srgbClr val="D4D4D4"/>
              </a:solidFill>
              <a:effectLst/>
              <a:latin typeface="var(--font-code)"/>
            </a:endParaRPr>
          </a:p>
          <a:p>
            <a:r>
              <a:rPr lang="vi-VN" b="0" dirty="0">
                <a:solidFill>
                  <a:srgbClr val="808080"/>
                </a:solidFill>
                <a:effectLst/>
                <a:latin typeface="var(--font-code)"/>
              </a:rPr>
              <a:t>&lt;/</a:t>
            </a:r>
            <a:r>
              <a:rPr lang="vi-VN" b="0" dirty="0">
                <a:solidFill>
                  <a:srgbClr val="569CD6"/>
                </a:solidFill>
                <a:effectLst/>
                <a:latin typeface="var(--font-code)"/>
              </a:rPr>
              <a:t>html</a:t>
            </a:r>
            <a:r>
              <a:rPr lang="vi-VN" b="0" dirty="0">
                <a:solidFill>
                  <a:srgbClr val="808080"/>
                </a:solidFill>
                <a:effectLst/>
                <a:latin typeface="var(--font-code)"/>
              </a:rPr>
              <a:t>&gt;</a:t>
            </a:r>
            <a:endParaRPr lang="vi-VN" b="0" dirty="0">
              <a:solidFill>
                <a:srgbClr val="D4D4D4"/>
              </a:solidFill>
              <a:effectLst/>
              <a:latin typeface="var(--font-code)"/>
            </a:endParaRPr>
          </a:p>
          <a:p>
            <a:endParaRPr lang="en-US" dirty="0"/>
          </a:p>
        </p:txBody>
      </p:sp>
    </p:spTree>
    <p:extLst>
      <p:ext uri="{BB962C8B-B14F-4D97-AF65-F5344CB8AC3E}">
        <p14:creationId xmlns:p14="http://schemas.microsoft.com/office/powerpoint/2010/main" val="1376635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TotalTime>
  <Words>3958</Words>
  <Application>Microsoft Office PowerPoint</Application>
  <PresentationFormat>Widescreen</PresentationFormat>
  <Paragraphs>437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Consolas</vt:lpstr>
      <vt:lpstr>system-ui</vt:lpstr>
      <vt:lpstr>Times New Roman</vt:lpstr>
      <vt:lpstr>var(--font-code)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NGUYEN_CHI</dc:creator>
  <cp:lastModifiedBy>NGUYEN_CHI</cp:lastModifiedBy>
  <cp:revision>22</cp:revision>
  <dcterms:created xsi:type="dcterms:W3CDTF">2023-05-27T10:51:39Z</dcterms:created>
  <dcterms:modified xsi:type="dcterms:W3CDTF">2023-06-06T12:22:45Z</dcterms:modified>
</cp:coreProperties>
</file>