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67" r:id="rId15"/>
    <p:sldId id="268" r:id="rId16"/>
  </p:sldIdLst>
  <p:sldSz cx="18288000" cy="10287000"/>
  <p:notesSz cx="6858000" cy="9144000"/>
  <p:embeddedFontLst>
    <p:embeddedFont>
      <p:font typeface="DejaVu Serif" panose="020B0604020202020204" charset="0"/>
      <p:regular r:id="rId17"/>
    </p:embeddedFont>
    <p:embeddedFont>
      <p:font typeface="Muli" panose="020B0604020202020204" charset="0"/>
      <p:regular r:id="rId18"/>
    </p:embeddedFont>
    <p:embeddedFont>
      <p:font typeface="Muli Semi-Bold" panose="020B0604020202020204" charset="0"/>
      <p:regular r:id="rId19"/>
    </p:embeddedFont>
    <p:embeddedFont>
      <p:font typeface="Noto Sans Bold" panose="020B0604020202020204" charset="0"/>
      <p:regular r:id="rId20"/>
    </p:embeddedFont>
    <p:embeddedFont>
      <p:font typeface="Saira ExtraCondensed" panose="020B0604020202020204" charset="0"/>
      <p:regular r:id="rId21"/>
    </p:embeddedFont>
    <p:embeddedFont>
      <p:font typeface="Saira ExtraCondensed Bold" panose="020B0604020202020204" charset="0"/>
      <p:regular r:id="rId22"/>
    </p:embeddedFont>
    <p:embeddedFont>
      <p:font typeface="Saira ExtraCondensed Semi-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87800" y="-3019225"/>
            <a:ext cx="8275151" cy="18621426"/>
            <a:chOff x="0" y="0"/>
            <a:chExt cx="11033535" cy="24828568"/>
          </a:xfrm>
        </p:grpSpPr>
        <p:sp>
          <p:nvSpPr>
            <p:cNvPr id="3" name="Freeform 3"/>
            <p:cNvSpPr/>
            <p:nvPr/>
          </p:nvSpPr>
          <p:spPr>
            <a:xfrm>
              <a:off x="0" y="11208012"/>
              <a:ext cx="11033535" cy="13620556"/>
            </a:xfrm>
            <a:custGeom>
              <a:avLst/>
              <a:gdLst/>
              <a:ahLst/>
              <a:cxnLst/>
              <a:rect l="l" t="t" r="r" b="b"/>
              <a:pathLst>
                <a:path w="11033535" h="13620556">
                  <a:moveTo>
                    <a:pt x="0" y="0"/>
                  </a:moveTo>
                  <a:lnTo>
                    <a:pt x="11033535" y="0"/>
                  </a:lnTo>
                  <a:lnTo>
                    <a:pt x="11033535" y="13620556"/>
                  </a:lnTo>
                  <a:lnTo>
                    <a:pt x="0" y="13620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1033535" cy="13620556"/>
            </a:xfrm>
            <a:custGeom>
              <a:avLst/>
              <a:gdLst/>
              <a:ahLst/>
              <a:cxnLst/>
              <a:rect l="l" t="t" r="r" b="b"/>
              <a:pathLst>
                <a:path w="11033535" h="13620556">
                  <a:moveTo>
                    <a:pt x="0" y="0"/>
                  </a:moveTo>
                  <a:lnTo>
                    <a:pt x="11033535" y="0"/>
                  </a:lnTo>
                  <a:lnTo>
                    <a:pt x="11033535" y="13620556"/>
                  </a:lnTo>
                  <a:lnTo>
                    <a:pt x="0" y="13620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733800" y="1790700"/>
            <a:ext cx="11040839" cy="1406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72"/>
              </a:lnSpc>
            </a:pPr>
            <a:r>
              <a:rPr lang="en-US" sz="9975" spc="319" dirty="0">
                <a:solidFill>
                  <a:srgbClr val="000000"/>
                </a:solidFill>
                <a:latin typeface="Saira ExtraCondensed Bold"/>
              </a:rPr>
              <a:t>BẢO VỆ ĐỒ ÁN TỐT NGHIỆP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67480" y="4544467"/>
            <a:ext cx="12180838" cy="11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7"/>
              </a:lnSpc>
            </a:pPr>
            <a:r>
              <a:rPr lang="en-US" sz="3200" b="1" dirty="0">
                <a:solidFill>
                  <a:srgbClr val="000000"/>
                </a:solidFill>
                <a:latin typeface="+mj-lt"/>
              </a:rPr>
              <a:t>ĐỀ TÀI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b="1" kern="0" dirty="0">
                <a:effectLst/>
                <a:latin typeface="+mj-lt"/>
                <a:ea typeface="MS Mincho" panose="02020609040205080304" pitchFamily="49" charset="-128"/>
              </a:rPr>
              <a:t>XÂY DỰNG WEBSITE BÁN QUẦN ÁO CHO </a:t>
            </a:r>
            <a:r>
              <a:rPr lang="en-US" sz="3200" b="1" kern="0" dirty="0">
                <a:latin typeface="+mj-lt"/>
                <a:ea typeface="MS Mincho" panose="02020609040205080304" pitchFamily="49" charset="-128"/>
              </a:rPr>
              <a:t>CÔNG TY</a:t>
            </a:r>
            <a:r>
              <a:rPr lang="en-US" sz="3200" b="1" kern="0" dirty="0">
                <a:effectLst/>
                <a:latin typeface="+mj-lt"/>
                <a:ea typeface="MS Mincho" panose="02020609040205080304" pitchFamily="49" charset="-128"/>
              </a:rPr>
              <a:t> AN DUNG SHOP</a:t>
            </a:r>
            <a:endParaRPr lang="en-US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88477" y="6291488"/>
            <a:ext cx="11325773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DejaVu Serif"/>
              </a:rPr>
              <a:t>CBHD           : TS. </a:t>
            </a:r>
            <a:r>
              <a:rPr lang="en-US" sz="4000" dirty="0" err="1">
                <a:solidFill>
                  <a:srgbClr val="000000"/>
                </a:solidFill>
                <a:latin typeface="DejaVu Serif"/>
              </a:rPr>
              <a:t>Phạm</a:t>
            </a:r>
            <a:r>
              <a:rPr lang="en-US" sz="4000" dirty="0">
                <a:solidFill>
                  <a:srgbClr val="000000"/>
                </a:solidFill>
                <a:latin typeface="DejaVu Serif"/>
              </a:rPr>
              <a:t> Văn </a:t>
            </a:r>
            <a:r>
              <a:rPr lang="en-US" sz="4000" dirty="0" err="1">
                <a:solidFill>
                  <a:srgbClr val="000000"/>
                </a:solidFill>
                <a:latin typeface="DejaVu Serif"/>
              </a:rPr>
              <a:t>Hiệp</a:t>
            </a:r>
            <a:endParaRPr lang="en-US" sz="4000" dirty="0">
              <a:solidFill>
                <a:srgbClr val="000000"/>
              </a:solidFill>
              <a:latin typeface="DejaVu Serif"/>
            </a:endParaRPr>
          </a:p>
          <a:p>
            <a:pPr algn="l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DejaVu Serif"/>
              </a:rPr>
              <a:t>Sinh Viên      : Nguyễn An Dũng</a:t>
            </a:r>
          </a:p>
          <a:p>
            <a:pPr algn="l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DejaVu Serif"/>
              </a:rPr>
              <a:t>Mã</a:t>
            </a:r>
            <a:r>
              <a:rPr lang="en-US" sz="4000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DejaVu Serif"/>
              </a:rPr>
              <a:t>sinh</a:t>
            </a:r>
            <a:r>
              <a:rPr lang="en-US" sz="4000" dirty="0">
                <a:solidFill>
                  <a:srgbClr val="000000"/>
                </a:solidFill>
                <a:latin typeface="DejaVu Serif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DejaVu Serif"/>
              </a:rPr>
              <a:t>viên</a:t>
            </a:r>
            <a:r>
              <a:rPr lang="en-US" sz="4000" dirty="0">
                <a:solidFill>
                  <a:srgbClr val="000000"/>
                </a:solidFill>
                <a:latin typeface="DejaVu Serif"/>
              </a:rPr>
              <a:t> : 2020607503</a:t>
            </a:r>
          </a:p>
        </p:txBody>
      </p:sp>
      <p:sp>
        <p:nvSpPr>
          <p:cNvPr id="12" name="AutoShape 2" descr="Nhận diện thương hiệu Logo HaU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Nhận diện thương hiệu Logo HaU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Nhận diện thương hiệu Logo HaU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8" descr="Nhận diện thương hiệu Logo HaUI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Nhận diện thương hiệu Logo HaU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471" y="3196876"/>
            <a:ext cx="1139120" cy="11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2"/>
          <p:cNvGrpSpPr/>
          <p:nvPr/>
        </p:nvGrpSpPr>
        <p:grpSpPr>
          <a:xfrm>
            <a:off x="16840200" y="-2866825"/>
            <a:ext cx="8275151" cy="18621426"/>
            <a:chOff x="0" y="0"/>
            <a:chExt cx="11033535" cy="24828568"/>
          </a:xfrm>
        </p:grpSpPr>
        <p:sp>
          <p:nvSpPr>
            <p:cNvPr id="17" name="Freeform 3"/>
            <p:cNvSpPr/>
            <p:nvPr/>
          </p:nvSpPr>
          <p:spPr>
            <a:xfrm>
              <a:off x="0" y="11208012"/>
              <a:ext cx="11033535" cy="13620556"/>
            </a:xfrm>
            <a:custGeom>
              <a:avLst/>
              <a:gdLst/>
              <a:ahLst/>
              <a:cxnLst/>
              <a:rect l="l" t="t" r="r" b="b"/>
              <a:pathLst>
                <a:path w="11033535" h="13620556">
                  <a:moveTo>
                    <a:pt x="0" y="0"/>
                  </a:moveTo>
                  <a:lnTo>
                    <a:pt x="11033535" y="0"/>
                  </a:lnTo>
                  <a:lnTo>
                    <a:pt x="11033535" y="13620556"/>
                  </a:lnTo>
                  <a:lnTo>
                    <a:pt x="0" y="13620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4"/>
            <p:cNvSpPr/>
            <p:nvPr/>
          </p:nvSpPr>
          <p:spPr>
            <a:xfrm>
              <a:off x="0" y="0"/>
              <a:ext cx="11033535" cy="13620556"/>
            </a:xfrm>
            <a:custGeom>
              <a:avLst/>
              <a:gdLst/>
              <a:ahLst/>
              <a:cxnLst/>
              <a:rect l="l" t="t" r="r" b="b"/>
              <a:pathLst>
                <a:path w="11033535" h="13620556">
                  <a:moveTo>
                    <a:pt x="0" y="0"/>
                  </a:moveTo>
                  <a:lnTo>
                    <a:pt x="11033535" y="0"/>
                  </a:lnTo>
                  <a:lnTo>
                    <a:pt x="11033535" y="13620556"/>
                  </a:lnTo>
                  <a:lnTo>
                    <a:pt x="0" y="13620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2"/>
          <p:cNvGrpSpPr/>
          <p:nvPr/>
        </p:nvGrpSpPr>
        <p:grpSpPr>
          <a:xfrm>
            <a:off x="-6705600" y="-4477706"/>
            <a:ext cx="8275151" cy="18621426"/>
            <a:chOff x="0" y="0"/>
            <a:chExt cx="11033535" cy="24828568"/>
          </a:xfrm>
        </p:grpSpPr>
        <p:sp>
          <p:nvSpPr>
            <p:cNvPr id="20" name="Freeform 3"/>
            <p:cNvSpPr/>
            <p:nvPr/>
          </p:nvSpPr>
          <p:spPr>
            <a:xfrm>
              <a:off x="0" y="11208012"/>
              <a:ext cx="11033535" cy="13620556"/>
            </a:xfrm>
            <a:custGeom>
              <a:avLst/>
              <a:gdLst/>
              <a:ahLst/>
              <a:cxnLst/>
              <a:rect l="l" t="t" r="r" b="b"/>
              <a:pathLst>
                <a:path w="11033535" h="13620556">
                  <a:moveTo>
                    <a:pt x="0" y="0"/>
                  </a:moveTo>
                  <a:lnTo>
                    <a:pt x="11033535" y="0"/>
                  </a:lnTo>
                  <a:lnTo>
                    <a:pt x="11033535" y="13620556"/>
                  </a:lnTo>
                  <a:lnTo>
                    <a:pt x="0" y="13620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4"/>
            <p:cNvSpPr/>
            <p:nvPr/>
          </p:nvSpPr>
          <p:spPr>
            <a:xfrm>
              <a:off x="0" y="0"/>
              <a:ext cx="11033535" cy="13620556"/>
            </a:xfrm>
            <a:custGeom>
              <a:avLst/>
              <a:gdLst/>
              <a:ahLst/>
              <a:cxnLst/>
              <a:rect l="l" t="t" r="r" b="b"/>
              <a:pathLst>
                <a:path w="11033535" h="13620556">
                  <a:moveTo>
                    <a:pt x="0" y="0"/>
                  </a:moveTo>
                  <a:lnTo>
                    <a:pt x="11033535" y="0"/>
                  </a:lnTo>
                  <a:lnTo>
                    <a:pt x="11033535" y="13620556"/>
                  </a:lnTo>
                  <a:lnTo>
                    <a:pt x="0" y="13620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855925" y="0"/>
            <a:ext cx="11159613" cy="10732736"/>
          </a:xfrm>
          <a:custGeom>
            <a:avLst/>
            <a:gdLst/>
            <a:ahLst/>
            <a:cxnLst/>
            <a:rect l="l" t="t" r="r" b="b"/>
            <a:pathLst>
              <a:path w="12413227" h="10732736">
                <a:moveTo>
                  <a:pt x="0" y="0"/>
                </a:moveTo>
                <a:lnTo>
                  <a:pt x="12413228" y="0"/>
                </a:lnTo>
                <a:lnTo>
                  <a:pt x="12413228" y="10732736"/>
                </a:lnTo>
                <a:lnTo>
                  <a:pt x="0" y="10732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62000" y="1333500"/>
            <a:ext cx="5425778" cy="1144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8000" spc="80" dirty="0" err="1">
                <a:solidFill>
                  <a:srgbClr val="000000"/>
                </a:solidFill>
                <a:latin typeface="Saira ExtraCondensed Semi-Bold"/>
              </a:rPr>
              <a:t>Cơ</a:t>
            </a:r>
            <a:r>
              <a:rPr lang="en-US" sz="8000" spc="80" dirty="0">
                <a:solidFill>
                  <a:srgbClr val="000000"/>
                </a:solidFill>
                <a:latin typeface="Saira ExtraCondensed Semi-Bold"/>
              </a:rPr>
              <a:t> Sở </a:t>
            </a:r>
            <a:r>
              <a:rPr lang="en-US" sz="8000" spc="80" dirty="0" err="1">
                <a:solidFill>
                  <a:srgbClr val="000000"/>
                </a:solidFill>
                <a:latin typeface="Saira ExtraCondensed Semi-Bold"/>
              </a:rPr>
              <a:t>Dữ</a:t>
            </a:r>
            <a:r>
              <a:rPr lang="en-US" sz="8000" spc="8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8000" spc="80" dirty="0" err="1">
                <a:solidFill>
                  <a:srgbClr val="000000"/>
                </a:solidFill>
                <a:latin typeface="Saira ExtraCondensed Semi-Bold"/>
              </a:rPr>
              <a:t>Liệu</a:t>
            </a:r>
            <a:endParaRPr lang="en-US" sz="8000" spc="80" dirty="0">
              <a:solidFill>
                <a:srgbClr val="000000"/>
              </a:solidFill>
              <a:latin typeface="Saira ExtraCondensed Semi-Bold"/>
            </a:endParaRP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C44249D3-3F34-333D-8232-0942A812E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952500"/>
            <a:ext cx="12275009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1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77914" y="0"/>
            <a:ext cx="12413227" cy="10732736"/>
          </a:xfrm>
          <a:custGeom>
            <a:avLst/>
            <a:gdLst/>
            <a:ahLst/>
            <a:cxnLst/>
            <a:rect l="l" t="t" r="r" b="b"/>
            <a:pathLst>
              <a:path w="12413227" h="10732736">
                <a:moveTo>
                  <a:pt x="0" y="0"/>
                </a:moveTo>
                <a:lnTo>
                  <a:pt x="12413228" y="0"/>
                </a:lnTo>
                <a:lnTo>
                  <a:pt x="12413228" y="10732736"/>
                </a:lnTo>
                <a:lnTo>
                  <a:pt x="0" y="10732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762421"/>
            <a:ext cx="5425778" cy="1130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8000" spc="80">
                <a:solidFill>
                  <a:srgbClr val="000000"/>
                </a:solidFill>
                <a:latin typeface="Saira ExtraCondensed Semi-Bold"/>
              </a:rPr>
              <a:t>DEMO Sản Phẩm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420" y="2501970"/>
            <a:ext cx="2349451" cy="234945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881" y="6207649"/>
            <a:ext cx="2286767" cy="2286767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-5177914" y="0"/>
            <a:ext cx="12413227" cy="10732736"/>
          </a:xfrm>
          <a:custGeom>
            <a:avLst/>
            <a:gdLst/>
            <a:ahLst/>
            <a:cxnLst/>
            <a:rect l="l" t="t" r="r" b="b"/>
            <a:pathLst>
              <a:path w="12413227" h="10732736">
                <a:moveTo>
                  <a:pt x="0" y="0"/>
                </a:moveTo>
                <a:lnTo>
                  <a:pt x="12413228" y="0"/>
                </a:lnTo>
                <a:lnTo>
                  <a:pt x="12413228" y="10732736"/>
                </a:lnTo>
                <a:lnTo>
                  <a:pt x="0" y="10732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3762421"/>
            <a:ext cx="5425778" cy="1130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8000" spc="80">
                <a:solidFill>
                  <a:srgbClr val="000000"/>
                </a:solidFill>
                <a:latin typeface="Saira ExtraCondensed Semi-Bold"/>
              </a:rPr>
              <a:t>Tổng kết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99084" y="3290933"/>
            <a:ext cx="6316840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92" lvl="1" indent="-561346" algn="l">
              <a:lnSpc>
                <a:spcPts val="6240"/>
              </a:lnSpc>
              <a:spcBef>
                <a:spcPct val="0"/>
              </a:spcBef>
              <a:buAutoNum type="arabicPeriod"/>
            </a:pPr>
            <a:r>
              <a:rPr lang="en-US" sz="5200" spc="-130">
                <a:solidFill>
                  <a:srgbClr val="000000"/>
                </a:solidFill>
                <a:latin typeface="Muli Semi-Bold"/>
              </a:rPr>
              <a:t>Kết quả đạt được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10026" y="6965270"/>
            <a:ext cx="6583418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0"/>
              </a:lnSpc>
              <a:spcBef>
                <a:spcPct val="0"/>
              </a:spcBef>
            </a:pPr>
            <a:r>
              <a:rPr lang="en-US" sz="5200" spc="-130">
                <a:solidFill>
                  <a:srgbClr val="000000"/>
                </a:solidFill>
                <a:latin typeface="Muli Semi-Bold"/>
              </a:rPr>
              <a:t>2. Hướng phát triển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77914" y="0"/>
            <a:ext cx="12413227" cy="10732736"/>
          </a:xfrm>
          <a:custGeom>
            <a:avLst/>
            <a:gdLst/>
            <a:ahLst/>
            <a:cxnLst/>
            <a:rect l="l" t="t" r="r" b="b"/>
            <a:pathLst>
              <a:path w="12413227" h="10732736">
                <a:moveTo>
                  <a:pt x="0" y="0"/>
                </a:moveTo>
                <a:lnTo>
                  <a:pt x="12413228" y="0"/>
                </a:lnTo>
                <a:lnTo>
                  <a:pt x="12413228" y="10732736"/>
                </a:lnTo>
                <a:lnTo>
                  <a:pt x="0" y="10732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209971"/>
            <a:ext cx="5425778" cy="223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8000" spc="80">
                <a:solidFill>
                  <a:srgbClr val="000000"/>
                </a:solidFill>
                <a:latin typeface="Saira ExtraCondensed Semi-Bold"/>
              </a:rPr>
              <a:t>1.Kết quả đạt được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35313" y="965686"/>
            <a:ext cx="9058573" cy="843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63300" lvl="1" indent="-531650" algn="ctr">
              <a:lnSpc>
                <a:spcPts val="6845"/>
              </a:lnSpc>
              <a:buFont typeface="Arial"/>
              <a:buChar char="•"/>
            </a:pPr>
            <a:r>
              <a:rPr lang="en-US" sz="4924" dirty="0" err="1">
                <a:solidFill>
                  <a:srgbClr val="000000"/>
                </a:solidFill>
                <a:latin typeface="Saira ExtraCondensed"/>
              </a:rPr>
              <a:t>Xây</a:t>
            </a:r>
            <a:r>
              <a:rPr lang="en-US" sz="49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924" dirty="0" err="1">
                <a:solidFill>
                  <a:srgbClr val="000000"/>
                </a:solidFill>
                <a:latin typeface="Saira ExtraCondensed"/>
              </a:rPr>
              <a:t>dựng</a:t>
            </a:r>
            <a:r>
              <a:rPr lang="en-US" sz="49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924" dirty="0" err="1">
                <a:solidFill>
                  <a:srgbClr val="000000"/>
                </a:solidFill>
                <a:latin typeface="Saira ExtraCondensed"/>
              </a:rPr>
              <a:t>được</a:t>
            </a:r>
            <a:r>
              <a:rPr lang="en-US" sz="49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924" dirty="0" err="1">
                <a:solidFill>
                  <a:srgbClr val="000000"/>
                </a:solidFill>
                <a:latin typeface="Saira ExtraCondensed"/>
              </a:rPr>
              <a:t>trang</a:t>
            </a:r>
            <a:r>
              <a:rPr lang="en-US" sz="4924" dirty="0">
                <a:solidFill>
                  <a:srgbClr val="000000"/>
                </a:solidFill>
                <a:latin typeface="Saira ExtraCondensed"/>
              </a:rPr>
              <a:t> web </a:t>
            </a:r>
            <a:r>
              <a:rPr lang="en-US" sz="4924" dirty="0" err="1">
                <a:solidFill>
                  <a:srgbClr val="000000"/>
                </a:solidFill>
                <a:latin typeface="Saira ExtraCondensed"/>
              </a:rPr>
              <a:t>bán</a:t>
            </a:r>
            <a:r>
              <a:rPr lang="en-US" sz="49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924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49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924" dirty="0" err="1">
                <a:solidFill>
                  <a:srgbClr val="000000"/>
                </a:solidFill>
                <a:latin typeface="Saira ExtraCondensed"/>
              </a:rPr>
              <a:t>cơ</a:t>
            </a:r>
            <a:r>
              <a:rPr lang="en-US" sz="49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924" dirty="0" err="1">
                <a:solidFill>
                  <a:srgbClr val="000000"/>
                </a:solidFill>
                <a:latin typeface="Saira ExtraCondensed"/>
              </a:rPr>
              <a:t>bản</a:t>
            </a:r>
            <a:endParaRPr lang="en-US" sz="4924" dirty="0">
              <a:solidFill>
                <a:srgbClr val="000000"/>
              </a:solidFill>
              <a:latin typeface="Saira ExtraCondense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54478" y="2142333"/>
            <a:ext cx="950066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84889" lvl="1" indent="-542445" algn="ctr">
              <a:lnSpc>
                <a:spcPts val="6984"/>
              </a:lnSpc>
              <a:buFont typeface="Arial"/>
              <a:buChar char="•"/>
            </a:pP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Giao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diện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thân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thiện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với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người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dùng</a:t>
            </a:r>
            <a:endParaRPr lang="en-US" sz="5024" dirty="0">
              <a:solidFill>
                <a:srgbClr val="000000"/>
              </a:solidFill>
              <a:latin typeface="Saira ExtraCondense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35313" y="3543300"/>
            <a:ext cx="10222855" cy="266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4889" lvl="1" indent="-542445" algn="just">
              <a:lnSpc>
                <a:spcPts val="6984"/>
              </a:lnSpc>
              <a:buFont typeface="Arial"/>
              <a:buChar char="•"/>
            </a:pP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Back-end :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các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chức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năng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quản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: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đăng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nhập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với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quyền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tài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khoản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quản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sản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phẩm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,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đơn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,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xác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nhận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đơn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,...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35313" y="6896100"/>
            <a:ext cx="10536882" cy="1764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4889" lvl="1" indent="-542445" algn="l">
              <a:lnSpc>
                <a:spcPts val="6984"/>
              </a:lnSpc>
              <a:buFont typeface="Arial"/>
              <a:buChar char="•"/>
            </a:pP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Khách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: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xem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sản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phẩm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,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mua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sản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phẩm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đánh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giá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sản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phẩm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,…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77914" y="0"/>
            <a:ext cx="12413227" cy="10732736"/>
          </a:xfrm>
          <a:custGeom>
            <a:avLst/>
            <a:gdLst/>
            <a:ahLst/>
            <a:cxnLst/>
            <a:rect l="l" t="t" r="r" b="b"/>
            <a:pathLst>
              <a:path w="12413227" h="10732736">
                <a:moveTo>
                  <a:pt x="0" y="0"/>
                </a:moveTo>
                <a:lnTo>
                  <a:pt x="12413228" y="0"/>
                </a:lnTo>
                <a:lnTo>
                  <a:pt x="12413228" y="10732736"/>
                </a:lnTo>
                <a:lnTo>
                  <a:pt x="0" y="10732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209971"/>
            <a:ext cx="5425778" cy="223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8000" spc="80">
                <a:solidFill>
                  <a:srgbClr val="000000"/>
                </a:solidFill>
                <a:latin typeface="Saira ExtraCondensed Semi-Bold"/>
              </a:rPr>
              <a:t>2.Hướng phát triển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74363" y="1104900"/>
            <a:ext cx="10297418" cy="1764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4889" lvl="1" indent="-542445" algn="just">
              <a:lnSpc>
                <a:spcPts val="6984"/>
              </a:lnSpc>
              <a:buFont typeface="Arial"/>
              <a:buChar char="•"/>
            </a:pP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Tiếp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tục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hoàn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thiện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các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tính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năng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mở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rộng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nhằm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cải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tiến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và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nâng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cấp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chương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trình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974363" y="3719208"/>
            <a:ext cx="10936003" cy="1764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4889" lvl="1" indent="-542445" algn="just">
              <a:lnSpc>
                <a:spcPts val="6984"/>
              </a:lnSpc>
              <a:buFont typeface="Arial"/>
              <a:buChar char="•"/>
            </a:pP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Quản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: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Xuất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được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hoá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đơn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liên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kết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với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máy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in,  sale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giảm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giá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sản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phẩm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74363" y="5981700"/>
            <a:ext cx="11052686" cy="2612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4889" lvl="1" indent="-542445" algn="just">
              <a:lnSpc>
                <a:spcPts val="6984"/>
              </a:lnSpc>
              <a:buFont typeface="Arial"/>
              <a:buChar char="•"/>
            </a:pP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Giao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diện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người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dùng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thêm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chức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năng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linh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hoạt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trong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voucher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khuyến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mãi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cho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khách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xử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lấy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địa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chỉ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khách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024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5024" dirty="0">
                <a:solidFill>
                  <a:srgbClr val="000000"/>
                </a:solidFill>
                <a:latin typeface="Saira ExtraCondensed"/>
              </a:rPr>
              <a:t> qua API, chat bot,...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239757"/>
            <a:ext cx="18288000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DD85D"/>
                </a:solidFill>
                <a:latin typeface="Noto Sans Bold"/>
              </a:rPr>
              <a:t>Cảm ơn thầy cô và mọi người đã lắng nghe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67600" y="39199"/>
            <a:ext cx="11897699" cy="10287000"/>
          </a:xfrm>
          <a:custGeom>
            <a:avLst/>
            <a:gdLst/>
            <a:ahLst/>
            <a:cxnLst/>
            <a:rect l="l" t="t" r="r" b="b"/>
            <a:pathLst>
              <a:path w="11897699" h="10287000">
                <a:moveTo>
                  <a:pt x="0" y="0"/>
                </a:moveTo>
                <a:lnTo>
                  <a:pt x="11897699" y="0"/>
                </a:lnTo>
                <a:lnTo>
                  <a:pt x="1189769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519553" y="1028700"/>
            <a:ext cx="323850" cy="32385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D86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529078" y="3441767"/>
            <a:ext cx="323850" cy="32385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D86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529078" y="5559383"/>
            <a:ext cx="323850" cy="32385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D86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529078" y="7824724"/>
            <a:ext cx="323850" cy="32385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D86DD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734800" y="779376"/>
            <a:ext cx="5262999" cy="1016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00784" lvl="1" indent="-650392" algn="l">
              <a:lnSpc>
                <a:spcPts val="8374"/>
              </a:lnSpc>
              <a:spcBef>
                <a:spcPct val="0"/>
              </a:spcBef>
              <a:buAutoNum type="arabicPeriod"/>
            </a:pPr>
            <a:r>
              <a:rPr lang="en-US" sz="6024" dirty="0" err="1">
                <a:solidFill>
                  <a:srgbClr val="000000"/>
                </a:solidFill>
                <a:latin typeface="Saira ExtraCondensed Semi-Bold"/>
              </a:rPr>
              <a:t>Tổng</a:t>
            </a:r>
            <a:r>
              <a:rPr lang="en-US" sz="6024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6024" dirty="0" err="1">
                <a:solidFill>
                  <a:srgbClr val="000000"/>
                </a:solidFill>
                <a:latin typeface="Saira ExtraCondensed Semi-Bold"/>
              </a:rPr>
              <a:t>quan</a:t>
            </a:r>
            <a:endParaRPr lang="en-US" sz="6024" dirty="0">
              <a:solidFill>
                <a:srgbClr val="000000"/>
              </a:solidFill>
              <a:latin typeface="Saira ExtraCondensed Semi-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651841" y="7405232"/>
            <a:ext cx="5262999" cy="1039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367"/>
              </a:lnSpc>
              <a:spcBef>
                <a:spcPct val="0"/>
              </a:spcBef>
            </a:pPr>
            <a:r>
              <a:rPr lang="en-US" sz="6020" dirty="0">
                <a:solidFill>
                  <a:srgbClr val="000000"/>
                </a:solidFill>
                <a:latin typeface="Saira ExtraCondensed Semi-Bold"/>
              </a:rPr>
              <a:t>4.Demo </a:t>
            </a:r>
            <a:r>
              <a:rPr lang="en-US" sz="6020" dirty="0" err="1">
                <a:solidFill>
                  <a:srgbClr val="000000"/>
                </a:solidFill>
                <a:latin typeface="Saira ExtraCondensed Semi-Bold"/>
              </a:rPr>
              <a:t>Sản</a:t>
            </a:r>
            <a:r>
              <a:rPr lang="en-US" sz="602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6020" dirty="0" err="1">
                <a:solidFill>
                  <a:srgbClr val="000000"/>
                </a:solidFill>
                <a:latin typeface="Saira ExtraCondensed Semi-Bold"/>
              </a:rPr>
              <a:t>Phẩm</a:t>
            </a:r>
            <a:endParaRPr lang="en-US" sz="6020" dirty="0">
              <a:solidFill>
                <a:srgbClr val="000000"/>
              </a:solidFill>
              <a:latin typeface="Saira ExtraCondensed Semi-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624802" y="5182699"/>
            <a:ext cx="5262999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367"/>
              </a:lnSpc>
              <a:spcBef>
                <a:spcPct val="0"/>
              </a:spcBef>
            </a:pPr>
            <a:r>
              <a:rPr lang="en-US" sz="6020" dirty="0">
                <a:solidFill>
                  <a:srgbClr val="000000"/>
                </a:solidFill>
                <a:latin typeface="Saira ExtraCondensed Semi-Bold"/>
              </a:rPr>
              <a:t>3.Biểu </a:t>
            </a:r>
            <a:r>
              <a:rPr lang="en-US" sz="6020" dirty="0" err="1">
                <a:solidFill>
                  <a:srgbClr val="000000"/>
                </a:solidFill>
                <a:latin typeface="Saira ExtraCondensed Semi-Bold"/>
              </a:rPr>
              <a:t>đồ</a:t>
            </a:r>
            <a:r>
              <a:rPr lang="en-US" sz="6020" dirty="0">
                <a:solidFill>
                  <a:srgbClr val="000000"/>
                </a:solidFill>
                <a:latin typeface="Saira ExtraCondensed Semi-Bold"/>
              </a:rPr>
              <a:t> UC,CSDL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575641" y="3095358"/>
            <a:ext cx="5262999" cy="1016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374"/>
              </a:lnSpc>
              <a:spcBef>
                <a:spcPct val="0"/>
              </a:spcBef>
            </a:pPr>
            <a:r>
              <a:rPr lang="en-US" sz="6024" dirty="0">
                <a:solidFill>
                  <a:srgbClr val="000000"/>
                </a:solidFill>
                <a:latin typeface="Saira ExtraCondensed Semi-Bold"/>
              </a:rPr>
              <a:t>2.Phương </a:t>
            </a:r>
            <a:r>
              <a:rPr lang="en-US" sz="6024" dirty="0" err="1">
                <a:solidFill>
                  <a:srgbClr val="000000"/>
                </a:solidFill>
                <a:latin typeface="Saira ExtraCondensed Semi-Bold"/>
              </a:rPr>
              <a:t>pháp</a:t>
            </a:r>
            <a:endParaRPr lang="en-US" sz="6024" dirty="0">
              <a:solidFill>
                <a:srgbClr val="000000"/>
              </a:solidFill>
              <a:latin typeface="Saira ExtraCondensed Semi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8700" y="4137878"/>
            <a:ext cx="5839918" cy="1151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01"/>
              </a:lnSpc>
              <a:spcBef>
                <a:spcPct val="0"/>
              </a:spcBef>
            </a:pPr>
            <a:r>
              <a:rPr lang="en-US" sz="8074" dirty="0" err="1">
                <a:solidFill>
                  <a:srgbClr val="000000"/>
                </a:solidFill>
                <a:latin typeface="Saira ExtraCondensed Semi-Bold"/>
              </a:rPr>
              <a:t>Nội</a:t>
            </a:r>
            <a:r>
              <a:rPr lang="en-US" sz="8074" dirty="0">
                <a:solidFill>
                  <a:srgbClr val="000000"/>
                </a:solidFill>
                <a:latin typeface="Saira ExtraCondensed Semi-Bold"/>
              </a:rPr>
              <a:t> dung </a:t>
            </a:r>
            <a:r>
              <a:rPr lang="en-US" sz="8074" dirty="0" err="1">
                <a:solidFill>
                  <a:srgbClr val="000000"/>
                </a:solidFill>
                <a:latin typeface="Saira ExtraCondensed Semi-Bold"/>
              </a:rPr>
              <a:t>chính</a:t>
            </a:r>
            <a:endParaRPr lang="en-US" sz="8074" dirty="0">
              <a:solidFill>
                <a:srgbClr val="000000"/>
              </a:solidFill>
              <a:latin typeface="Saira ExtraCondensed Semi-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420" y="2501970"/>
            <a:ext cx="2349451" cy="234945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881" y="6207649"/>
            <a:ext cx="2286767" cy="2286767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-5177914" y="0"/>
            <a:ext cx="12413227" cy="10732736"/>
          </a:xfrm>
          <a:custGeom>
            <a:avLst/>
            <a:gdLst/>
            <a:ahLst/>
            <a:cxnLst/>
            <a:rect l="l" t="t" r="r" b="b"/>
            <a:pathLst>
              <a:path w="12413227" h="10732736">
                <a:moveTo>
                  <a:pt x="0" y="0"/>
                </a:moveTo>
                <a:lnTo>
                  <a:pt x="12413228" y="0"/>
                </a:lnTo>
                <a:lnTo>
                  <a:pt x="12413228" y="10732736"/>
                </a:lnTo>
                <a:lnTo>
                  <a:pt x="0" y="10732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3762421"/>
            <a:ext cx="5425778" cy="1130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8000" spc="80">
                <a:solidFill>
                  <a:srgbClr val="000000"/>
                </a:solidFill>
                <a:latin typeface="Saira ExtraCondensed Semi-Bold"/>
              </a:rPr>
              <a:t>Tổng quan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99084" y="3290933"/>
            <a:ext cx="6316840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92" lvl="1" indent="-561346" algn="l">
              <a:lnSpc>
                <a:spcPts val="6240"/>
              </a:lnSpc>
              <a:spcBef>
                <a:spcPct val="0"/>
              </a:spcBef>
              <a:buAutoNum type="arabicPeriod"/>
            </a:pPr>
            <a:r>
              <a:rPr lang="en-US" sz="5200" spc="-130">
                <a:solidFill>
                  <a:srgbClr val="000000"/>
                </a:solidFill>
                <a:latin typeface="Muli Semi-Bold"/>
              </a:rPr>
              <a:t>Lý do chọn đề tài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10026" y="6965270"/>
            <a:ext cx="6583418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0"/>
              </a:lnSpc>
              <a:spcBef>
                <a:spcPct val="0"/>
              </a:spcBef>
            </a:pPr>
            <a:r>
              <a:rPr lang="en-US" sz="5200" spc="-130">
                <a:solidFill>
                  <a:srgbClr val="000000"/>
                </a:solidFill>
                <a:latin typeface="Muli Semi-Bold"/>
              </a:rPr>
              <a:t>2. Mục tiêu , ý nghĩa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77914" y="0"/>
            <a:ext cx="12413227" cy="10732736"/>
          </a:xfrm>
          <a:custGeom>
            <a:avLst/>
            <a:gdLst/>
            <a:ahLst/>
            <a:cxnLst/>
            <a:rect l="l" t="t" r="r" b="b"/>
            <a:pathLst>
              <a:path w="12413227" h="10732736">
                <a:moveTo>
                  <a:pt x="0" y="0"/>
                </a:moveTo>
                <a:lnTo>
                  <a:pt x="12413228" y="0"/>
                </a:lnTo>
                <a:lnTo>
                  <a:pt x="12413228" y="10732736"/>
                </a:lnTo>
                <a:lnTo>
                  <a:pt x="0" y="10732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805409"/>
            <a:ext cx="5425778" cy="1035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57"/>
              </a:lnSpc>
              <a:spcBef>
                <a:spcPct val="0"/>
              </a:spcBef>
            </a:pPr>
            <a:r>
              <a:rPr lang="en-US" sz="7300" spc="73">
                <a:solidFill>
                  <a:srgbClr val="000000"/>
                </a:solidFill>
                <a:latin typeface="Saira ExtraCondensed Semi-Bold"/>
              </a:rPr>
              <a:t>1.Lý do chọn đề tài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753637" y="1746933"/>
            <a:ext cx="8505230" cy="179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6479" lvl="1" indent="-553239" algn="ctr">
              <a:lnSpc>
                <a:spcPts val="7123"/>
              </a:lnSpc>
              <a:buFont typeface="Arial"/>
              <a:buChar char="•"/>
            </a:pP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Nhu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cầu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mua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sắm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trực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tuyến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đang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gia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tăng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mạnh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mẽ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049433" y="4214733"/>
            <a:ext cx="8845748" cy="176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6479" lvl="1" indent="-553239" algn="ctr">
              <a:lnSpc>
                <a:spcPts val="7123"/>
              </a:lnSpc>
              <a:buFont typeface="Arial"/>
              <a:buChar char="•"/>
            </a:pP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Cơ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hội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cải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thiện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trải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nghiệm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khách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</a:p>
          <a:p>
            <a:pPr algn="l">
              <a:lnSpc>
                <a:spcPts val="7123"/>
              </a:lnSpc>
              <a:spcBef>
                <a:spcPct val="0"/>
              </a:spcBef>
            </a:pP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và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dịch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vụ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bán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57842" y="6687447"/>
            <a:ext cx="9096821" cy="2657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6479" lvl="1" indent="-553239" algn="ctr">
              <a:lnSpc>
                <a:spcPts val="7123"/>
              </a:lnSpc>
              <a:buFont typeface="Arial"/>
              <a:buChar char="•"/>
            </a:pP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Tạo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cơ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hội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cạnh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tranh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cho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cửa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trong</a:t>
            </a:r>
            <a:endParaRPr lang="en-US" sz="5124" dirty="0">
              <a:solidFill>
                <a:srgbClr val="000000"/>
              </a:solidFill>
              <a:latin typeface="Saira ExtraCondensed"/>
            </a:endParaRPr>
          </a:p>
          <a:p>
            <a:pPr algn="l">
              <a:lnSpc>
                <a:spcPts val="7123"/>
              </a:lnSpc>
            </a:pP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bối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cảnh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thương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mại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điện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tử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đang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phát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triển</a:t>
            </a:r>
            <a:endParaRPr lang="en-US" sz="5124" dirty="0">
              <a:solidFill>
                <a:srgbClr val="000000"/>
              </a:solidFill>
              <a:latin typeface="Saira ExtraCondensed"/>
            </a:endParaRPr>
          </a:p>
          <a:p>
            <a:pPr algn="l">
              <a:lnSpc>
                <a:spcPts val="7123"/>
              </a:lnSpc>
              <a:spcBef>
                <a:spcPct val="0"/>
              </a:spcBef>
            </a:pP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nhanh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chóng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77914" y="0"/>
            <a:ext cx="12413227" cy="10732736"/>
          </a:xfrm>
          <a:custGeom>
            <a:avLst/>
            <a:gdLst/>
            <a:ahLst/>
            <a:cxnLst/>
            <a:rect l="l" t="t" r="r" b="b"/>
            <a:pathLst>
              <a:path w="12413227" h="10732736">
                <a:moveTo>
                  <a:pt x="0" y="0"/>
                </a:moveTo>
                <a:lnTo>
                  <a:pt x="12413228" y="0"/>
                </a:lnTo>
                <a:lnTo>
                  <a:pt x="12413228" y="10732736"/>
                </a:lnTo>
                <a:lnTo>
                  <a:pt x="0" y="10732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805409"/>
            <a:ext cx="5597751" cy="1035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57"/>
              </a:lnSpc>
              <a:spcBef>
                <a:spcPct val="0"/>
              </a:spcBef>
            </a:pPr>
            <a:r>
              <a:rPr lang="en-US" sz="7300" spc="73">
                <a:solidFill>
                  <a:srgbClr val="000000"/>
                </a:solidFill>
                <a:latin typeface="Saira ExtraCondensed Semi-Bold"/>
              </a:rPr>
              <a:t>2.Mục tiêu,ý nghĩa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02482" y="2121215"/>
            <a:ext cx="9796743" cy="866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6479" lvl="1" indent="-553239" algn="ctr">
              <a:lnSpc>
                <a:spcPts val="7123"/>
              </a:lnSpc>
              <a:spcBef>
                <a:spcPct val="0"/>
              </a:spcBef>
              <a:buFont typeface="Arial"/>
              <a:buChar char="•"/>
            </a:pPr>
            <a:r>
              <a:rPr lang="en-US" sz="5124">
                <a:solidFill>
                  <a:srgbClr val="000000"/>
                </a:solidFill>
                <a:latin typeface="Saira ExtraCondensed"/>
              </a:rPr>
              <a:t>Giải quyết được vấn đề quảng bá sản phẩm.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0000" y="3912075"/>
            <a:ext cx="9295954" cy="176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6479" lvl="1" indent="-553239" algn="ctr">
              <a:lnSpc>
                <a:spcPts val="7123"/>
              </a:lnSpc>
              <a:buFont typeface="Arial"/>
              <a:buChar char="•"/>
            </a:pP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Hiểu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biết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những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kiến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thức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cần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thiết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để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xây</a:t>
            </a:r>
            <a:endParaRPr lang="en-US" sz="5124" dirty="0">
              <a:solidFill>
                <a:srgbClr val="000000"/>
              </a:solidFill>
              <a:latin typeface="Saira ExtraCondensed"/>
            </a:endParaRPr>
          </a:p>
          <a:p>
            <a:pPr algn="l">
              <a:lnSpc>
                <a:spcPts val="7123"/>
              </a:lnSpc>
              <a:spcBef>
                <a:spcPct val="0"/>
              </a:spcBef>
            </a:pP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dựng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website 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54636" y="6598285"/>
            <a:ext cx="10202763" cy="176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6479" lvl="1" indent="-553239" algn="ctr">
              <a:lnSpc>
                <a:spcPts val="7123"/>
              </a:lnSpc>
              <a:buFont typeface="Arial"/>
              <a:buChar char="•"/>
            </a:pP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Tiết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kiệm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thời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gian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cho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khách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hàng,tạo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cho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</a:p>
          <a:p>
            <a:pPr algn="ctr">
              <a:lnSpc>
                <a:spcPts val="7123"/>
              </a:lnSpc>
              <a:spcBef>
                <a:spcPct val="0"/>
              </a:spcBef>
            </a:pP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khách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có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những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trải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nghiệm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mua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sắm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tốt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124" dirty="0" err="1">
                <a:solidFill>
                  <a:srgbClr val="000000"/>
                </a:solidFill>
                <a:latin typeface="Saira ExtraCondensed"/>
              </a:rPr>
              <a:t>nhất</a:t>
            </a: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420" y="2501970"/>
            <a:ext cx="2349451" cy="234945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881" y="6207649"/>
            <a:ext cx="2286767" cy="2286767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-5177914" y="0"/>
            <a:ext cx="12413227" cy="10732736"/>
          </a:xfrm>
          <a:custGeom>
            <a:avLst/>
            <a:gdLst/>
            <a:ahLst/>
            <a:cxnLst/>
            <a:rect l="l" t="t" r="r" b="b"/>
            <a:pathLst>
              <a:path w="12413227" h="10732736">
                <a:moveTo>
                  <a:pt x="0" y="0"/>
                </a:moveTo>
                <a:lnTo>
                  <a:pt x="12413228" y="0"/>
                </a:lnTo>
                <a:lnTo>
                  <a:pt x="12413228" y="10732736"/>
                </a:lnTo>
                <a:lnTo>
                  <a:pt x="0" y="10732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3762421"/>
            <a:ext cx="5425778" cy="1130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8000" spc="80">
                <a:solidFill>
                  <a:srgbClr val="000000"/>
                </a:solidFill>
                <a:latin typeface="Saira ExtraCondensed Semi-Bold"/>
              </a:rPr>
              <a:t>Phương Pháp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99084" y="3290933"/>
            <a:ext cx="6316840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92" lvl="1" indent="-561346" algn="l">
              <a:lnSpc>
                <a:spcPts val="6240"/>
              </a:lnSpc>
              <a:spcBef>
                <a:spcPct val="0"/>
              </a:spcBef>
              <a:buAutoNum type="arabicPeriod"/>
            </a:pPr>
            <a:r>
              <a:rPr lang="en-US" sz="5200" spc="-130" dirty="0">
                <a:solidFill>
                  <a:srgbClr val="000000"/>
                </a:solidFill>
                <a:latin typeface="Muli"/>
              </a:rPr>
              <a:t>Laravel MVC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00589" y="6732228"/>
            <a:ext cx="5605898" cy="159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spc="-130" dirty="0">
                <a:solidFill>
                  <a:srgbClr val="000000"/>
                </a:solidFill>
                <a:latin typeface="Muli Semi-Bold"/>
              </a:rPr>
              <a:t>2. </a:t>
            </a:r>
            <a:r>
              <a:rPr lang="en-US" sz="5200" spc="-130" dirty="0" err="1">
                <a:solidFill>
                  <a:srgbClr val="000000"/>
                </a:solidFill>
                <a:latin typeface="Muli Semi-Bold"/>
              </a:rPr>
              <a:t>Cơ</a:t>
            </a:r>
            <a:r>
              <a:rPr lang="en-US" sz="5200" spc="-130" dirty="0">
                <a:solidFill>
                  <a:srgbClr val="000000"/>
                </a:solidFill>
                <a:latin typeface="Muli Semi-Bold"/>
              </a:rPr>
              <a:t> </a:t>
            </a:r>
            <a:r>
              <a:rPr lang="en-US" sz="5200" spc="-130" dirty="0" err="1">
                <a:solidFill>
                  <a:srgbClr val="000000"/>
                </a:solidFill>
                <a:latin typeface="Muli Semi-Bold"/>
              </a:rPr>
              <a:t>sở</a:t>
            </a:r>
            <a:r>
              <a:rPr lang="en-US" sz="5200" spc="-130" dirty="0">
                <a:solidFill>
                  <a:srgbClr val="000000"/>
                </a:solidFill>
                <a:latin typeface="Muli Semi-Bold"/>
              </a:rPr>
              <a:t> </a:t>
            </a:r>
            <a:r>
              <a:rPr lang="en-US" sz="5200" spc="-130" dirty="0" err="1">
                <a:solidFill>
                  <a:srgbClr val="000000"/>
                </a:solidFill>
                <a:latin typeface="Muli Semi-Bold"/>
              </a:rPr>
              <a:t>dữ</a:t>
            </a:r>
            <a:r>
              <a:rPr lang="en-US" sz="5200" spc="-130" dirty="0">
                <a:solidFill>
                  <a:srgbClr val="000000"/>
                </a:solidFill>
                <a:latin typeface="Muli Semi-Bold"/>
              </a:rPr>
              <a:t> </a:t>
            </a:r>
            <a:r>
              <a:rPr lang="en-US" sz="5200" spc="-130" dirty="0" err="1">
                <a:solidFill>
                  <a:srgbClr val="000000"/>
                </a:solidFill>
                <a:latin typeface="Muli Semi-Bold"/>
              </a:rPr>
              <a:t>liệu</a:t>
            </a:r>
            <a:r>
              <a:rPr lang="en-US" sz="5200" spc="-130" dirty="0">
                <a:solidFill>
                  <a:srgbClr val="000000"/>
                </a:solidFill>
                <a:latin typeface="Muli Semi-Bold"/>
              </a:rPr>
              <a:t> </a:t>
            </a:r>
          </a:p>
          <a:p>
            <a:pPr algn="l">
              <a:lnSpc>
                <a:spcPts val="6240"/>
              </a:lnSpc>
              <a:spcBef>
                <a:spcPct val="0"/>
              </a:spcBef>
            </a:pPr>
            <a:r>
              <a:rPr lang="en-US" sz="5200" spc="-130" dirty="0" err="1">
                <a:solidFill>
                  <a:srgbClr val="000000"/>
                </a:solidFill>
                <a:latin typeface="Muli Semi-Bold"/>
              </a:rPr>
              <a:t>MySql</a:t>
            </a:r>
            <a:endParaRPr lang="en-US" sz="5200" spc="-130" dirty="0">
              <a:solidFill>
                <a:srgbClr val="000000"/>
              </a:solidFill>
              <a:latin typeface="Muli Semi-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29523" y="0"/>
            <a:ext cx="10279515" cy="10732736"/>
          </a:xfrm>
          <a:custGeom>
            <a:avLst/>
            <a:gdLst/>
            <a:ahLst/>
            <a:cxnLst/>
            <a:rect l="l" t="t" r="r" b="b"/>
            <a:pathLst>
              <a:path w="12413227" h="10732736">
                <a:moveTo>
                  <a:pt x="0" y="0"/>
                </a:moveTo>
                <a:lnTo>
                  <a:pt x="12413227" y="0"/>
                </a:lnTo>
                <a:lnTo>
                  <a:pt x="12413227" y="10732736"/>
                </a:lnTo>
                <a:lnTo>
                  <a:pt x="0" y="10732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851140" y="3092940"/>
            <a:ext cx="4232093" cy="3088685"/>
          </a:xfrm>
          <a:custGeom>
            <a:avLst/>
            <a:gdLst/>
            <a:ahLst/>
            <a:cxnLst/>
            <a:rect l="l" t="t" r="r" b="b"/>
            <a:pathLst>
              <a:path w="4232093" h="3088685">
                <a:moveTo>
                  <a:pt x="0" y="0"/>
                </a:moveTo>
                <a:lnTo>
                  <a:pt x="4232093" y="0"/>
                </a:lnTo>
                <a:lnTo>
                  <a:pt x="4232093" y="3088685"/>
                </a:lnTo>
                <a:lnTo>
                  <a:pt x="0" y="30886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23929" y="550580"/>
            <a:ext cx="559775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57"/>
              </a:lnSpc>
              <a:spcBef>
                <a:spcPct val="0"/>
              </a:spcBef>
            </a:pPr>
            <a:r>
              <a:rPr lang="en-US" sz="7300" spc="73" dirty="0">
                <a:solidFill>
                  <a:srgbClr val="000000"/>
                </a:solidFill>
                <a:latin typeface="Saira ExtraCondensed Semi-Bold"/>
              </a:rPr>
              <a:t>1.Laravel </a:t>
            </a:r>
            <a:r>
              <a:rPr lang="en-US" sz="7300" spc="73" dirty="0" err="1">
                <a:solidFill>
                  <a:srgbClr val="000000"/>
                </a:solidFill>
                <a:latin typeface="Saira ExtraCondensed Semi-Bold"/>
              </a:rPr>
              <a:t>Mvc</a:t>
            </a:r>
            <a:endParaRPr lang="en-US" sz="7300" spc="73" dirty="0">
              <a:solidFill>
                <a:srgbClr val="000000"/>
              </a:solidFill>
              <a:latin typeface="Saira ExtraCondensed Semi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315201" y="550580"/>
            <a:ext cx="10589878" cy="1790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23"/>
              </a:lnSpc>
            </a:pP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-</a:t>
            </a:r>
            <a:r>
              <a:rPr lang="en-US" sz="4000" dirty="0">
                <a:solidFill>
                  <a:srgbClr val="000000"/>
                </a:solidFill>
                <a:latin typeface="Saira ExtraCondensed Bold"/>
              </a:rPr>
              <a:t>Laravel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: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Xây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dựng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logic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nghiệp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vụ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kết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nối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với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MySQL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để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lưu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trữ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và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truy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xuất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dữ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liệu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28160" y="1920646"/>
            <a:ext cx="11576918" cy="1790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23"/>
              </a:lnSpc>
            </a:pP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-</a:t>
            </a:r>
            <a:r>
              <a:rPr lang="en-US" sz="4000" dirty="0" err="1">
                <a:solidFill>
                  <a:srgbClr val="000000"/>
                </a:solidFill>
                <a:latin typeface="Saira ExtraCondensed Bold"/>
              </a:rPr>
              <a:t>Mô</a:t>
            </a:r>
            <a:r>
              <a:rPr lang="en-US" sz="4000" dirty="0">
                <a:solidFill>
                  <a:srgbClr val="000000"/>
                </a:solidFill>
                <a:latin typeface="Saira ExtraCondensed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 Bold"/>
              </a:rPr>
              <a:t>hình</a:t>
            </a:r>
            <a:r>
              <a:rPr lang="en-US" sz="4000" dirty="0">
                <a:solidFill>
                  <a:srgbClr val="000000"/>
                </a:solidFill>
                <a:latin typeface="Saira ExtraCondensed Bold"/>
              </a:rPr>
              <a:t> MVC(Model-View-Controller)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: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là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một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kiến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trúc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phần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</a:p>
          <a:p>
            <a:pPr algn="l">
              <a:lnSpc>
                <a:spcPts val="7123"/>
              </a:lnSpc>
              <a:spcBef>
                <a:spcPct val="0"/>
              </a:spcBef>
            </a:pP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phần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mềm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phân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tách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ứng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dụng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thành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3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phần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chính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77141" y="4007862"/>
            <a:ext cx="10010924" cy="1790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23"/>
              </a:lnSpc>
            </a:pPr>
            <a:r>
              <a:rPr lang="en-US" sz="5124" dirty="0">
                <a:solidFill>
                  <a:srgbClr val="000000"/>
                </a:solidFill>
                <a:latin typeface="Saira ExtraCondensed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Model: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Quản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dữ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liệu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và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logic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nghiệp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vụ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của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ứng</a:t>
            </a:r>
            <a:endParaRPr lang="en-US" sz="4000" dirty="0">
              <a:solidFill>
                <a:srgbClr val="000000"/>
              </a:solidFill>
              <a:latin typeface="Saira ExtraCondensed"/>
            </a:endParaRPr>
          </a:p>
          <a:p>
            <a:pPr algn="l">
              <a:lnSpc>
                <a:spcPts val="7123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dụng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28160" y="5968621"/>
            <a:ext cx="9829800" cy="836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23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+View: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Hiển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thị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dữ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liệu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và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tương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tác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người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dùng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16469" y="7341317"/>
            <a:ext cx="9641681" cy="1747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123"/>
              </a:lnSpc>
            </a:pP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+Controller: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Xử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các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yêu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cầu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từ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người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dùng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, </a:t>
            </a:r>
          </a:p>
          <a:p>
            <a:pPr algn="l">
              <a:lnSpc>
                <a:spcPts val="7123"/>
              </a:lnSpc>
              <a:spcBef>
                <a:spcPct val="0"/>
              </a:spcBef>
            </a:pP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cập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nhật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Model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và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chọn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View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phù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hợp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để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hiển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Saira ExtraCondensed"/>
              </a:rPr>
              <a:t>thị</a:t>
            </a:r>
            <a:r>
              <a:rPr lang="en-US" sz="4000" dirty="0">
                <a:solidFill>
                  <a:srgbClr val="000000"/>
                </a:solidFill>
                <a:latin typeface="Saira ExtraCondensed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77914" y="0"/>
            <a:ext cx="12413227" cy="10732736"/>
          </a:xfrm>
          <a:custGeom>
            <a:avLst/>
            <a:gdLst/>
            <a:ahLst/>
            <a:cxnLst/>
            <a:rect l="l" t="t" r="r" b="b"/>
            <a:pathLst>
              <a:path w="12413227" h="10732736">
                <a:moveTo>
                  <a:pt x="0" y="0"/>
                </a:moveTo>
                <a:lnTo>
                  <a:pt x="12413228" y="0"/>
                </a:lnTo>
                <a:lnTo>
                  <a:pt x="12413228" y="10732736"/>
                </a:lnTo>
                <a:lnTo>
                  <a:pt x="0" y="10732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209971"/>
            <a:ext cx="5425778" cy="2260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8000" spc="80" dirty="0">
                <a:solidFill>
                  <a:srgbClr val="000000"/>
                </a:solidFill>
                <a:latin typeface="Saira ExtraCondensed Semi-Bold"/>
              </a:rPr>
              <a:t>2.Cơ </a:t>
            </a:r>
            <a:r>
              <a:rPr lang="en-US" sz="8000" spc="80" dirty="0" err="1">
                <a:solidFill>
                  <a:srgbClr val="000000"/>
                </a:solidFill>
                <a:latin typeface="Saira ExtraCondensed Semi-Bold"/>
              </a:rPr>
              <a:t>sở</a:t>
            </a:r>
            <a:r>
              <a:rPr lang="en-US" sz="8000" spc="8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8000" spc="80" dirty="0" err="1">
                <a:solidFill>
                  <a:srgbClr val="000000"/>
                </a:solidFill>
                <a:latin typeface="Saira ExtraCondensed Semi-Bold"/>
              </a:rPr>
              <a:t>dữ</a:t>
            </a:r>
            <a:r>
              <a:rPr lang="en-US" sz="8000" spc="8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8000" spc="80" dirty="0" err="1">
                <a:solidFill>
                  <a:srgbClr val="000000"/>
                </a:solidFill>
                <a:latin typeface="Saira ExtraCondensed Semi-Bold"/>
              </a:rPr>
              <a:t>liệu</a:t>
            </a:r>
            <a:r>
              <a:rPr lang="en-US" sz="8000" spc="80" dirty="0">
                <a:solidFill>
                  <a:srgbClr val="000000"/>
                </a:solidFill>
                <a:latin typeface="Saira ExtraCondensed Semi-Bold"/>
              </a:rPr>
              <a:t> MySQL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751935" y="1876372"/>
            <a:ext cx="9323964" cy="4169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62"/>
              </a:lnSpc>
              <a:spcBef>
                <a:spcPct val="0"/>
              </a:spcBef>
            </a:pP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Sử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dụng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MySQL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để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xây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dựng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cấu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trúc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cơ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sở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dữ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liệu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quản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và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truy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xuất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dữ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liệu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được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lưu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trữ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như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quản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sản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phẩm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quản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đơn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hàng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,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quản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lý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danh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 </a:t>
            </a:r>
            <a:r>
              <a:rPr lang="en-US" sz="5872" dirty="0" err="1">
                <a:solidFill>
                  <a:srgbClr val="000000"/>
                </a:solidFill>
                <a:latin typeface="Saira ExtraCondensed"/>
              </a:rPr>
              <a:t>mục</a:t>
            </a:r>
            <a:r>
              <a:rPr lang="en-US" sz="5872" dirty="0">
                <a:solidFill>
                  <a:srgbClr val="000000"/>
                </a:solidFill>
                <a:latin typeface="Saira ExtraCondensed"/>
              </a:rPr>
              <a:t>,...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162800" y="-190500"/>
            <a:ext cx="12413227" cy="10732736"/>
          </a:xfrm>
          <a:custGeom>
            <a:avLst/>
            <a:gdLst/>
            <a:ahLst/>
            <a:cxnLst/>
            <a:rect l="l" t="t" r="r" b="b"/>
            <a:pathLst>
              <a:path w="12413227" h="10732736">
                <a:moveTo>
                  <a:pt x="0" y="0"/>
                </a:moveTo>
                <a:lnTo>
                  <a:pt x="12413228" y="0"/>
                </a:lnTo>
                <a:lnTo>
                  <a:pt x="12413228" y="10732736"/>
                </a:lnTo>
                <a:lnTo>
                  <a:pt x="0" y="10732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699" y="3857390"/>
            <a:ext cx="5425778" cy="1144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  <a:spcBef>
                <a:spcPct val="0"/>
              </a:spcBef>
            </a:pPr>
            <a:r>
              <a:rPr lang="en-US" sz="8000" spc="80" dirty="0" err="1">
                <a:solidFill>
                  <a:srgbClr val="000000"/>
                </a:solidFill>
                <a:latin typeface="Saira ExtraCondensed Semi-Bold"/>
              </a:rPr>
              <a:t>Biểu</a:t>
            </a:r>
            <a:r>
              <a:rPr lang="en-US" sz="8000" spc="80" dirty="0">
                <a:solidFill>
                  <a:srgbClr val="000000"/>
                </a:solidFill>
                <a:latin typeface="Saira ExtraCondensed Semi-Bold"/>
              </a:rPr>
              <a:t> </a:t>
            </a:r>
            <a:r>
              <a:rPr lang="en-US" sz="8000" spc="80" dirty="0" err="1">
                <a:solidFill>
                  <a:srgbClr val="000000"/>
                </a:solidFill>
                <a:latin typeface="Saira ExtraCondensed Semi-Bold"/>
              </a:rPr>
              <a:t>đồ</a:t>
            </a:r>
            <a:r>
              <a:rPr lang="en-US" sz="8000" spc="80" dirty="0">
                <a:solidFill>
                  <a:srgbClr val="000000"/>
                </a:solidFill>
                <a:latin typeface="Saira ExtraCondensed Semi-Bold"/>
              </a:rPr>
              <a:t> UC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9D169-1384-606A-48D8-08F40F5B5E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87" b="17535"/>
          <a:stretch/>
        </p:blipFill>
        <p:spPr bwMode="auto">
          <a:xfrm>
            <a:off x="6353810" y="419100"/>
            <a:ext cx="11095990" cy="9525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854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506</Words>
  <Application>Microsoft Office PowerPoint</Application>
  <PresentationFormat>Custom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Noto Sans Bold</vt:lpstr>
      <vt:lpstr>Saira ExtraCondensed Semi-Bold</vt:lpstr>
      <vt:lpstr>Calibri</vt:lpstr>
      <vt:lpstr>Saira ExtraCondensed Bold</vt:lpstr>
      <vt:lpstr>Muli</vt:lpstr>
      <vt:lpstr>DejaVu Serif</vt:lpstr>
      <vt:lpstr>Saira ExtraCondensed</vt:lpstr>
      <vt:lpstr>Muli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Vàng Trắng Công ty Hình học Kế hoạch Dự án Bản thuyết trình Kinh doanh</dc:title>
  <cp:lastModifiedBy>Nguyễn An Dũng</cp:lastModifiedBy>
  <cp:revision>34</cp:revision>
  <dcterms:created xsi:type="dcterms:W3CDTF">2006-08-16T00:00:00Z</dcterms:created>
  <dcterms:modified xsi:type="dcterms:W3CDTF">2024-10-08T09:29:03Z</dcterms:modified>
  <dc:identifier>DAGHnpbmrZ4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2024-10-04T04:30:10Z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d524cfc3-eee0-457e-90eb-0d24f4760953</vt:lpwstr>
  </property>
  <property fmtid="{D5CDD505-2E9C-101B-9397-08002B2CF9AE}" pid="7" name="MSIP_Label_defa4170-0d19-0005-0004-bc88714345d2_ActionId">
    <vt:lpwstr>7c80beee-1513-4aae-b086-547da993d1b7</vt:lpwstr>
  </property>
  <property fmtid="{D5CDD505-2E9C-101B-9397-08002B2CF9AE}" pid="8" name="MSIP_Label_defa4170-0d19-0005-0004-bc88714345d2_ContentBits">
    <vt:lpwstr>0</vt:lpwstr>
  </property>
</Properties>
</file>