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7" r:id="rId3"/>
    <p:sldId id="258" r:id="rId4"/>
    <p:sldId id="259" r:id="rId5"/>
    <p:sldId id="300" r:id="rId6"/>
    <p:sldId id="265" r:id="rId7"/>
    <p:sldId id="263" r:id="rId8"/>
    <p:sldId id="293" r:id="rId9"/>
    <p:sldId id="274" r:id="rId10"/>
    <p:sldId id="294" r:id="rId11"/>
    <p:sldId id="275" r:id="rId12"/>
    <p:sldId id="295" r:id="rId13"/>
    <p:sldId id="296" r:id="rId14"/>
    <p:sldId id="297" r:id="rId15"/>
    <p:sldId id="298" r:id="rId16"/>
    <p:sldId id="299" r:id="rId17"/>
    <p:sldId id="271" r:id="rId18"/>
    <p:sldId id="272" r:id="rId19"/>
    <p:sldId id="301" r:id="rId20"/>
    <p:sldId id="30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F33"/>
    <a:srgbClr val="FF808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0" autoAdjust="0"/>
    <p:restoredTop sz="90533" autoAdjust="0"/>
  </p:normalViewPr>
  <p:slideViewPr>
    <p:cSldViewPr>
      <p:cViewPr varScale="1">
        <p:scale>
          <a:sx n="93" d="100"/>
          <a:sy n="93" d="100"/>
        </p:scale>
        <p:origin x="84" y="5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7A33C2-6F37-4DE9-AAF9-8ABC356AE657}" type="datetimeFigureOut">
              <a:rPr lang="en-US" smtClean="0"/>
              <a:t>5/12/2024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4680-6E9A-445B-9304-F7D1A27E0E47}" type="slidenum">
              <a:rPr lang="en-US" smtClean="0"/>
              <a:t>‹#›</a:t>
            </a:fld>
            <a:endParaRPr lang="en-US"/>
          </a:p>
        </p:txBody>
      </p:sp>
    </p:spTree>
    <p:extLst>
      <p:ext uri="{BB962C8B-B14F-4D97-AF65-F5344CB8AC3E}">
        <p14:creationId xmlns:p14="http://schemas.microsoft.com/office/powerpoint/2010/main" val="3624137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CDAE4680-6E9A-445B-9304-F7D1A27E0E47}" type="slidenum">
              <a:rPr lang="en-US" smtClean="0"/>
              <a:t>1</a:t>
            </a:fld>
            <a:endParaRPr lang="en-US" dirty="0"/>
          </a:p>
        </p:txBody>
      </p:sp>
    </p:spTree>
    <p:extLst>
      <p:ext uri="{BB962C8B-B14F-4D97-AF65-F5344CB8AC3E}">
        <p14:creationId xmlns:p14="http://schemas.microsoft.com/office/powerpoint/2010/main" val="108629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module is loaded, the module-initialization function is called. We specify the initialization function that will be executed on module insertion using the </a:t>
            </a:r>
            <a:r>
              <a:rPr lang="en-US" dirty="0" err="1"/>
              <a:t>module_init</a:t>
            </a:r>
            <a:r>
              <a:rPr lang="en-US" dirty="0"/>
              <a:t>() macro. We declare it as follows: </a:t>
            </a:r>
            <a:r>
              <a:rPr lang="en-US" dirty="0" err="1"/>
              <a:t>module_init</a:t>
            </a:r>
            <a:r>
              <a:rPr lang="en-US" dirty="0"/>
              <a:t>(</a:t>
            </a:r>
            <a:r>
              <a:rPr lang="en-US" dirty="0" err="1"/>
              <a:t>hello_init</a:t>
            </a:r>
            <a:r>
              <a:rPr lang="en-US" dirty="0"/>
              <a:t>);</a:t>
            </a:r>
          </a:p>
          <a:p>
            <a:r>
              <a:rPr lang="en-US" sz="1200" b="0" i="0" u="none" strike="noStrike" kern="1200" baseline="0" dirty="0">
                <a:solidFill>
                  <a:schemeClr val="tx1"/>
                </a:solidFill>
                <a:latin typeface="+mn-lt"/>
                <a:ea typeface="+mn-ea"/>
                <a:cs typeface="+mn-cs"/>
              </a:rPr>
              <a:t>when we unload the module (using the </a:t>
            </a:r>
            <a:r>
              <a:rPr lang="en-US" sz="1200" b="0" i="0" u="none" strike="noStrike" kern="1200" baseline="0" dirty="0" err="1">
                <a:solidFill>
                  <a:schemeClr val="tx1"/>
                </a:solidFill>
                <a:latin typeface="+mn-lt"/>
                <a:ea typeface="+mn-ea"/>
                <a:cs typeface="+mn-cs"/>
              </a:rPr>
              <a:t>modprobe</a:t>
            </a:r>
            <a:r>
              <a:rPr lang="en-US" sz="1200" b="0" i="0" u="none" strike="noStrike" kern="1200" baseline="0" dirty="0">
                <a:solidFill>
                  <a:schemeClr val="tx1"/>
                </a:solidFill>
                <a:latin typeface="+mn-lt"/>
                <a:ea typeface="+mn-ea"/>
                <a:cs typeface="+mn-cs"/>
              </a:rPr>
              <a:t> -r command), our module exit routine is called. As shown in Listing 8-1, the exit routine is specified using the </a:t>
            </a:r>
            <a:r>
              <a:rPr lang="en-US" sz="1200" b="0" i="0" u="none" strike="noStrike" kern="1200" baseline="0" dirty="0" err="1">
                <a:solidFill>
                  <a:schemeClr val="tx1"/>
                </a:solidFill>
                <a:latin typeface="+mn-lt"/>
                <a:ea typeface="+mn-ea"/>
                <a:cs typeface="+mn-cs"/>
              </a:rPr>
              <a:t>module_exit</a:t>
            </a:r>
            <a:r>
              <a:rPr lang="en-US" sz="1200" b="0" i="0" u="none" strike="noStrike" kern="1200" baseline="0" dirty="0">
                <a:solidFill>
                  <a:schemeClr val="tx1"/>
                </a:solidFill>
                <a:latin typeface="+mn-lt"/>
                <a:ea typeface="+mn-ea"/>
                <a:cs typeface="+mn-cs"/>
              </a:rPr>
              <a:t>() macro. In a real driver, this is where you undo everything that was done on entry, such as freeing any memory or returning the device to a known, harmless state.</a:t>
            </a:r>
            <a:endParaRPr lang="en-US" dirty="0"/>
          </a:p>
        </p:txBody>
      </p:sp>
      <p:sp>
        <p:nvSpPr>
          <p:cNvPr id="4" name="Slide Number Placeholder 3"/>
          <p:cNvSpPr>
            <a:spLocks noGrp="1"/>
          </p:cNvSpPr>
          <p:nvPr>
            <p:ph type="sldNum" sz="quarter" idx="10"/>
          </p:nvPr>
        </p:nvSpPr>
        <p:spPr/>
        <p:txBody>
          <a:bodyPr/>
          <a:lstStyle/>
          <a:p>
            <a:fld id="{8F2958C5-65A1-400C-B9C3-EE6A01384C42}" type="slidenum">
              <a:rPr lang="en-US" smtClean="0"/>
              <a:t>10</a:t>
            </a:fld>
            <a:endParaRPr lang="en-US"/>
          </a:p>
        </p:txBody>
      </p:sp>
    </p:spTree>
    <p:extLst>
      <p:ext uri="{BB962C8B-B14F-4D97-AF65-F5344CB8AC3E}">
        <p14:creationId xmlns:p14="http://schemas.microsoft.com/office/powerpoint/2010/main" val="3313069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Sau khi đã có mã nguồn C của driver đơn giản như trên, cần tiến hành biên dịch để tạo ra file module (có đuôi mở rộng .ko, trong trường hợp này là file ofd.ko). Chúng ta sử dụng cách thức biên dịch ở tầng nhân để làm điều này. Cụ thể cần viết một Makefile trong đó thực hiện việc đăng ký thư viện biên dịch ở tầng nhân (kernel build system) từ mã nguồn nhân, và đăng ký driver đang cần biên dịch. </a:t>
            </a:r>
            <a:endParaRPr lang="en-US" dirty="0"/>
          </a:p>
        </p:txBody>
      </p:sp>
      <p:sp>
        <p:nvSpPr>
          <p:cNvPr id="4" name="Slide Number Placeholder 3"/>
          <p:cNvSpPr>
            <a:spLocks noGrp="1"/>
          </p:cNvSpPr>
          <p:nvPr>
            <p:ph type="sldNum" sz="quarter" idx="10"/>
          </p:nvPr>
        </p:nvSpPr>
        <p:spPr/>
        <p:txBody>
          <a:bodyPr/>
          <a:lstStyle/>
          <a:p>
            <a:fld id="{8F2958C5-65A1-400C-B9C3-EE6A01384C42}" type="slidenum">
              <a:rPr lang="en-US" smtClean="0"/>
              <a:t>11</a:t>
            </a:fld>
            <a:endParaRPr lang="en-US"/>
          </a:p>
        </p:txBody>
      </p:sp>
    </p:spTree>
    <p:extLst>
      <p:ext uri="{BB962C8B-B14F-4D97-AF65-F5344CB8AC3E}">
        <p14:creationId xmlns:p14="http://schemas.microsoft.com/office/powerpoint/2010/main" val="73328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options to make it appear in the make </a:t>
            </a:r>
            <a:r>
              <a:rPr lang="en-US" dirty="0" err="1"/>
              <a:t>menuconfig</a:t>
            </a:r>
            <a:endParaRPr lang="en-US" dirty="0"/>
          </a:p>
          <a:p>
            <a:r>
              <a:rPr lang="en-US" sz="1200" b="0" i="0" u="none" strike="noStrike" kern="1200" baseline="0" dirty="0">
                <a:solidFill>
                  <a:schemeClr val="tx1"/>
                </a:solidFill>
                <a:latin typeface="+mn-lt"/>
                <a:ea typeface="+mn-ea"/>
                <a:cs typeface="+mn-cs"/>
              </a:rPr>
              <a:t>select the &lt;M&gt; this means that the option should compiled as a module; then press the space will become &lt;*&gt;, which means should this option compiled into the kernel, we choose &lt;M&gt;</a:t>
            </a:r>
            <a:endParaRPr lang="en-US" dirty="0"/>
          </a:p>
        </p:txBody>
      </p:sp>
      <p:sp>
        <p:nvSpPr>
          <p:cNvPr id="4" name="Slide Number Placeholder 3"/>
          <p:cNvSpPr>
            <a:spLocks noGrp="1"/>
          </p:cNvSpPr>
          <p:nvPr>
            <p:ph type="sldNum" sz="quarter" idx="10"/>
          </p:nvPr>
        </p:nvSpPr>
        <p:spPr/>
        <p:txBody>
          <a:bodyPr/>
          <a:lstStyle/>
          <a:p>
            <a:fld id="{8F2958C5-65A1-400C-B9C3-EE6A01384C42}" type="slidenum">
              <a:rPr lang="en-US" smtClean="0"/>
              <a:t>12</a:t>
            </a:fld>
            <a:endParaRPr lang="en-US"/>
          </a:p>
        </p:txBody>
      </p:sp>
    </p:spTree>
    <p:extLst>
      <p:ext uri="{BB962C8B-B14F-4D97-AF65-F5344CB8AC3E}">
        <p14:creationId xmlns:p14="http://schemas.microsoft.com/office/powerpoint/2010/main" val="1327220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executing this command on our target embedded system, we end up with a new file called /</a:t>
            </a:r>
            <a:r>
              <a:rPr lang="en-US" dirty="0" err="1"/>
              <a:t>dev</a:t>
            </a:r>
            <a:r>
              <a:rPr lang="en-US" dirty="0"/>
              <a:t>/hello1 that represents our device driver module.</a:t>
            </a:r>
          </a:p>
          <a:p>
            <a:endParaRPr lang="en-US" dirty="0"/>
          </a:p>
        </p:txBody>
      </p:sp>
      <p:sp>
        <p:nvSpPr>
          <p:cNvPr id="4" name="Slide Number Placeholder 3"/>
          <p:cNvSpPr>
            <a:spLocks noGrp="1"/>
          </p:cNvSpPr>
          <p:nvPr>
            <p:ph type="sldNum" sz="quarter" idx="10"/>
          </p:nvPr>
        </p:nvSpPr>
        <p:spPr/>
        <p:txBody>
          <a:bodyPr/>
          <a:lstStyle/>
          <a:p>
            <a:fld id="{8F2958C5-65A1-400C-B9C3-EE6A01384C42}" type="slidenum">
              <a:rPr lang="en-US" smtClean="0"/>
              <a:t>17</a:t>
            </a:fld>
            <a:endParaRPr lang="en-US"/>
          </a:p>
        </p:txBody>
      </p:sp>
    </p:spTree>
    <p:extLst>
      <p:ext uri="{BB962C8B-B14F-4D97-AF65-F5344CB8AC3E}">
        <p14:creationId xmlns:p14="http://schemas.microsoft.com/office/powerpoint/2010/main" val="1932119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3561BE-7EE5-473D-84A7-4C53642E76F3}" type="datetime1">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7FE44-DABC-424D-A234-74BB9410FF2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DEECD9-E72D-423D-873E-C8701D4E51F3}" type="datetime1">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7FE44-DABC-424D-A234-74BB9410FF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3519C6-978E-42A3-A0DA-A23B7AC47044}" type="datetime1">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7FE44-DABC-424D-A234-74BB9410FF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0F51FE-9C5E-464A-AC70-6B909B40C014}" type="datetime1">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20000" y="6501107"/>
            <a:ext cx="1066800" cy="329184"/>
          </a:xfrm>
        </p:spPr>
        <p:txBody>
          <a:bodyPr/>
          <a:lstStyle>
            <a:lvl1pPr>
              <a:defRPr>
                <a:solidFill>
                  <a:schemeClr val="accent5">
                    <a:lumMod val="75000"/>
                  </a:schemeClr>
                </a:solidFill>
              </a:defRPr>
            </a:lvl1pPr>
          </a:lstStyle>
          <a:p>
            <a:fld id="{3957FE44-DABC-424D-A234-74BB9410FF2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ED206D-CD87-417B-A3E9-8E7F517E463E}" type="datetime1">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7FE44-DABC-424D-A234-74BB9410FF2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D8F107-3B8C-4C3E-96B2-5FDE77B1A8A3}" type="datetime1">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57FE44-DABC-424D-A234-74BB9410FF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2B7A77-E7D0-4A81-9F27-235411449FDF}" type="datetime1">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57FE44-DABC-424D-A234-74BB9410FF2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175E10-1A59-4CE8-9F8F-26909B2B45ED}" type="datetime1">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57FE44-DABC-424D-A234-74BB9410FF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769CF-71D8-44A8-A43E-06A522466198}" type="datetime1">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57FE44-DABC-424D-A234-74BB9410FF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720A33-8193-44AB-9CBE-84B62B603B98}" type="datetime1">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57FE44-DABC-424D-A234-74BB9410FF2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572B2-C299-428F-9DB0-AF5E4D034999}" type="datetime1">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57FE44-DABC-424D-A234-74BB9410FF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38B7AF6-6F47-4FBA-B77D-1A1AB60E82CA}" type="datetime1">
              <a:rPr lang="en-US" smtClean="0"/>
              <a:t>5/12/2024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6481315"/>
            <a:ext cx="1066800" cy="329184"/>
          </a:xfrm>
          <a:prstGeom prst="rect">
            <a:avLst/>
          </a:prstGeom>
        </p:spPr>
        <p:txBody>
          <a:bodyPr vert="horz" lIns="91440" tIns="45720" rIns="91440" bIns="45720" rtlCol="0" anchor="ctr"/>
          <a:lstStyle>
            <a:lvl1pPr algn="l">
              <a:defRPr sz="1400" b="1">
                <a:solidFill>
                  <a:schemeClr val="accent5">
                    <a:lumMod val="75000"/>
                  </a:schemeClr>
                </a:solidFill>
              </a:defRPr>
            </a:lvl1pPr>
          </a:lstStyle>
          <a:p>
            <a:fld id="{3957FE44-DABC-424D-A234-74BB9410FF2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oogle.com.vn/url?sa=i&amp;rct=j&amp;q=&amp;esrc=s&amp;source=images&amp;cd=&amp;cad=rja&amp;uact=8&amp;ved=0CAcQjRxqFQoTCOa4gpvXz8cCFU-ejgodsSsIRA&amp;url=http://spikeex.deviantart.com/art/Microchip-Tattoo-Design-1-42179858&amp;ei=31_iVaZNz7y6BLHXoKAE&amp;psig=AFQjCNF-y2BM98GH0MilH1ajH4XNM5xsRQ&amp;ust=144098539350373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mg02.deviantart.net/aaac/i/2006/302/3/0/microchip_tattoo_design_1_by_spikeex.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8293" y="3505199"/>
            <a:ext cx="3322748" cy="33227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1371600"/>
            <a:ext cx="8153400" cy="1927225"/>
          </a:xfrm>
        </p:spPr>
        <p:txBody>
          <a:bodyPr/>
          <a:lstStyle/>
          <a:p>
            <a:br>
              <a:rPr lang="en-US" dirty="0"/>
            </a:br>
            <a:br>
              <a:rPr lang="en-US" b="1" dirty="0"/>
            </a:br>
            <a:r>
              <a:rPr lang="en-US" b="1" dirty="0"/>
              <a:t>Advanced embedded Programming</a:t>
            </a:r>
          </a:p>
        </p:txBody>
      </p:sp>
      <p:sp>
        <p:nvSpPr>
          <p:cNvPr id="3" name="Subtitle 2"/>
          <p:cNvSpPr>
            <a:spLocks noGrp="1"/>
          </p:cNvSpPr>
          <p:nvPr>
            <p:ph type="subTitle" idx="1"/>
          </p:nvPr>
        </p:nvSpPr>
        <p:spPr/>
        <p:txBody>
          <a:bodyPr>
            <a:normAutofit/>
          </a:bodyPr>
          <a:lstStyle/>
          <a:p>
            <a:r>
              <a:rPr lang="en-US" dirty="0"/>
              <a:t>Lecturer: Dr. Bui Ha Duc</a:t>
            </a:r>
          </a:p>
          <a:p>
            <a:r>
              <a:rPr lang="en-US" dirty="0"/>
              <a:t>Dept. of Mechatronics</a:t>
            </a:r>
          </a:p>
          <a:p>
            <a:r>
              <a:rPr lang="en-US" dirty="0"/>
              <a:t>Email: ducbh@hcmute.edu.vn</a:t>
            </a:r>
          </a:p>
        </p:txBody>
      </p:sp>
      <p:sp>
        <p:nvSpPr>
          <p:cNvPr id="4" name="Slide Number Placeholder 3"/>
          <p:cNvSpPr>
            <a:spLocks noGrp="1"/>
          </p:cNvSpPr>
          <p:nvPr>
            <p:ph type="sldNum" sz="quarter" idx="12"/>
          </p:nvPr>
        </p:nvSpPr>
        <p:spPr>
          <a:xfrm>
            <a:off x="7620000" y="6400800"/>
            <a:ext cx="1066800" cy="329184"/>
          </a:xfrm>
        </p:spPr>
        <p:txBody>
          <a:bodyPr/>
          <a:lstStyle/>
          <a:p>
            <a:fld id="{3957FE44-DABC-424D-A234-74BB9410FF27}" type="slidenum">
              <a:rPr lang="en-US" smtClean="0"/>
              <a:t>1</a:t>
            </a:fld>
            <a:endParaRPr lang="en-US" dirty="0"/>
          </a:p>
        </p:txBody>
      </p:sp>
    </p:spTree>
    <p:extLst>
      <p:ext uri="{BB962C8B-B14F-4D97-AF65-F5344CB8AC3E}">
        <p14:creationId xmlns:p14="http://schemas.microsoft.com/office/powerpoint/2010/main" val="361653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Minimal Device Driver</a:t>
            </a:r>
          </a:p>
        </p:txBody>
      </p:sp>
      <p:pic>
        <p:nvPicPr>
          <p:cNvPr id="3" name="Picture 2"/>
          <p:cNvPicPr>
            <a:picLocks noChangeAspect="1"/>
          </p:cNvPicPr>
          <p:nvPr/>
        </p:nvPicPr>
        <p:blipFill>
          <a:blip r:embed="rId3"/>
          <a:stretch>
            <a:fillRect/>
          </a:stretch>
        </p:blipFill>
        <p:spPr>
          <a:xfrm>
            <a:off x="838200" y="1524000"/>
            <a:ext cx="6610350" cy="2895600"/>
          </a:xfrm>
          <a:prstGeom prst="rect">
            <a:avLst/>
          </a:prstGeom>
          <a:ln>
            <a:solidFill>
              <a:schemeClr val="bg2">
                <a:lumMod val="25000"/>
              </a:schemeClr>
            </a:solidFill>
          </a:ln>
        </p:spPr>
      </p:pic>
      <p:sp>
        <p:nvSpPr>
          <p:cNvPr id="6" name="TextBox 5"/>
          <p:cNvSpPr txBox="1"/>
          <p:nvPr/>
        </p:nvSpPr>
        <p:spPr>
          <a:xfrm>
            <a:off x="849086" y="4572000"/>
            <a:ext cx="5943600" cy="2585323"/>
          </a:xfrm>
          <a:prstGeom prst="rect">
            <a:avLst/>
          </a:prstGeom>
          <a:noFill/>
        </p:spPr>
        <p:txBody>
          <a:bodyPr wrap="square" rtlCol="0">
            <a:spAutoFit/>
          </a:bodyPr>
          <a:lstStyle/>
          <a:p>
            <a:r>
              <a:rPr lang="en-US" dirty="0"/>
              <a:t>Notes:</a:t>
            </a:r>
          </a:p>
          <a:p>
            <a:pPr marL="285750" indent="-285750">
              <a:buFont typeface="Arial" panose="020B0604020202020204" pitchFamily="34" charset="0"/>
              <a:buChar char="•"/>
            </a:pPr>
            <a:r>
              <a:rPr lang="en-US" dirty="0"/>
              <a:t>No main() function</a:t>
            </a:r>
          </a:p>
          <a:p>
            <a:pPr marL="285750" indent="-285750">
              <a:buFont typeface="Arial" panose="020B0604020202020204" pitchFamily="34" charset="0"/>
              <a:buChar char="•"/>
            </a:pPr>
            <a:r>
              <a:rPr lang="en-US" dirty="0"/>
              <a:t>No built-in C function</a:t>
            </a:r>
          </a:p>
          <a:p>
            <a:pPr marL="285750" indent="-285750">
              <a:buFont typeface="Arial" panose="020B0604020202020204" pitchFamily="34" charset="0"/>
              <a:buChar char="•"/>
            </a:pPr>
            <a:r>
              <a:rPr lang="en-US" dirty="0"/>
              <a:t>2 fundamental function</a:t>
            </a:r>
          </a:p>
          <a:p>
            <a:pPr marL="742950" lvl="1" indent="-285750">
              <a:buFont typeface="Arial" panose="020B0604020202020204" pitchFamily="34" charset="0"/>
              <a:buChar char="•"/>
            </a:pPr>
            <a:r>
              <a:rPr lang="en-US" dirty="0" err="1"/>
              <a:t>module_init</a:t>
            </a:r>
            <a:r>
              <a:rPr lang="en-US" dirty="0"/>
              <a:t>()</a:t>
            </a:r>
          </a:p>
          <a:p>
            <a:pPr marL="742950" lvl="1" indent="-285750">
              <a:buFont typeface="Arial" panose="020B0604020202020204" pitchFamily="34" charset="0"/>
              <a:buChar char="•"/>
            </a:pPr>
            <a:r>
              <a:rPr lang="en-US" dirty="0" err="1"/>
              <a:t>module_exit</a:t>
            </a:r>
            <a:r>
              <a:rPr lang="en-US" dirty="0"/>
              <a:t>()</a:t>
            </a:r>
          </a:p>
          <a:p>
            <a:pPr marL="285750" indent="-285750">
              <a:buFont typeface="Arial" panose="020B0604020202020204" pitchFamily="34" charset="0"/>
              <a:buChar char="•"/>
            </a:pPr>
            <a:r>
              <a:rPr lang="en-US" dirty="0" err="1"/>
              <a:t>printk</a:t>
            </a:r>
            <a:r>
              <a:rPr lang="en-US" dirty="0"/>
              <a:t> : print </a:t>
            </a:r>
            <a:r>
              <a:rPr lang="en-US" dirty="0" err="1"/>
              <a:t>messeage</a:t>
            </a:r>
            <a:r>
              <a:rPr lang="en-US" dirty="0"/>
              <a:t> to kernel log files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2579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Compile a Driver</a:t>
            </a:r>
          </a:p>
        </p:txBody>
      </p:sp>
      <p:sp>
        <p:nvSpPr>
          <p:cNvPr id="3" name="Content Placeholder 2"/>
          <p:cNvSpPr>
            <a:spLocks noGrp="1"/>
          </p:cNvSpPr>
          <p:nvPr>
            <p:ph idx="1"/>
          </p:nvPr>
        </p:nvSpPr>
        <p:spPr/>
        <p:txBody>
          <a:bodyPr/>
          <a:lstStyle/>
          <a:p>
            <a:r>
              <a:rPr lang="en-US" dirty="0"/>
              <a:t>A device driver must be </a:t>
            </a:r>
            <a:r>
              <a:rPr lang="en-US" b="1" dirty="0">
                <a:solidFill>
                  <a:srgbClr val="0070C0"/>
                </a:solidFill>
              </a:rPr>
              <a:t>compiled against the kernel </a:t>
            </a:r>
            <a:r>
              <a:rPr lang="en-US" dirty="0"/>
              <a:t>on which it will execute</a:t>
            </a:r>
          </a:p>
          <a:p>
            <a:r>
              <a:rPr lang="en-US" b="1" dirty="0"/>
              <a:t>Method 1</a:t>
            </a:r>
            <a:r>
              <a:rPr lang="en-US" dirty="0"/>
              <a:t>: Create a Make file and put it in the same folder with file </a:t>
            </a:r>
            <a:r>
              <a:rPr lang="en-US" dirty="0" err="1"/>
              <a:t>hello.c</a:t>
            </a:r>
            <a:endParaRPr lang="en-US" dirty="0"/>
          </a:p>
          <a:p>
            <a:endParaRPr lang="en-US" dirty="0"/>
          </a:p>
          <a:p>
            <a:endParaRPr lang="en-US" dirty="0"/>
          </a:p>
          <a:p>
            <a:endParaRPr lang="en-US" dirty="0"/>
          </a:p>
          <a:p>
            <a:endParaRPr lang="en-US" dirty="0"/>
          </a:p>
          <a:p>
            <a:r>
              <a:rPr lang="en-US" dirty="0"/>
              <a:t>Run the Make file</a:t>
            </a:r>
          </a:p>
          <a:p>
            <a:r>
              <a:rPr lang="en-US" dirty="0"/>
              <a:t>Load the module</a:t>
            </a:r>
          </a:p>
          <a:p>
            <a:endParaRPr lang="en-US" dirty="0"/>
          </a:p>
          <a:p>
            <a:pPr marL="0" indent="0">
              <a:buNone/>
            </a:pPr>
            <a:endParaRPr lang="en-US" dirty="0"/>
          </a:p>
        </p:txBody>
      </p:sp>
      <p:graphicFrame>
        <p:nvGraphicFramePr>
          <p:cNvPr id="4" name="Table 3"/>
          <p:cNvGraphicFramePr>
            <a:graphicFrameLocks noGrp="1"/>
          </p:cNvGraphicFramePr>
          <p:nvPr/>
        </p:nvGraphicFramePr>
        <p:xfrm>
          <a:off x="1219200" y="3307080"/>
          <a:ext cx="6096000" cy="146304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20000"/>
                    </a:ext>
                  </a:extLst>
                </a:gridCol>
              </a:tblGrid>
              <a:tr h="370840">
                <a:tc>
                  <a:txBody>
                    <a:bodyPr/>
                    <a:lstStyle/>
                    <a:p>
                      <a:r>
                        <a:rPr lang="en-US" dirty="0" err="1"/>
                        <a:t>obj</a:t>
                      </a:r>
                      <a:r>
                        <a:rPr lang="en-US" dirty="0"/>
                        <a:t>-m </a:t>
                      </a:r>
                      <a:r>
                        <a:rPr lang="en-US" b="1" dirty="0">
                          <a:solidFill>
                            <a:srgbClr val="FF0000"/>
                          </a:solidFill>
                        </a:rPr>
                        <a:t>:=</a:t>
                      </a:r>
                      <a:r>
                        <a:rPr lang="en-US" dirty="0"/>
                        <a:t> hello1.o </a:t>
                      </a:r>
                    </a:p>
                    <a:p>
                      <a:r>
                        <a:rPr lang="en-US" dirty="0"/>
                        <a:t>KDIR  := /lib/modules/$(shell </a:t>
                      </a:r>
                      <a:r>
                        <a:rPr lang="en-US" dirty="0" err="1"/>
                        <a:t>uname</a:t>
                      </a:r>
                      <a:r>
                        <a:rPr lang="en-US" dirty="0"/>
                        <a:t> -r)/build</a:t>
                      </a:r>
                    </a:p>
                    <a:p>
                      <a:r>
                        <a:rPr lang="en-US" dirty="0"/>
                        <a:t>PWD   := $(shell </a:t>
                      </a:r>
                      <a:r>
                        <a:rPr lang="en-US" dirty="0" err="1"/>
                        <a:t>pwd</a:t>
                      </a:r>
                      <a:r>
                        <a:rPr lang="en-US" dirty="0"/>
                        <a:t>)</a:t>
                      </a:r>
                    </a:p>
                    <a:p>
                      <a:r>
                        <a:rPr lang="en-US" dirty="0"/>
                        <a:t>default:	</a:t>
                      </a:r>
                    </a:p>
                    <a:p>
                      <a:r>
                        <a:rPr lang="en-US" dirty="0"/>
                        <a:t>      $(MAKE) -C $(KDIR) M=$(PWD) modules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093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Compile a Driver</a:t>
            </a:r>
          </a:p>
        </p:txBody>
      </p:sp>
      <p:sp>
        <p:nvSpPr>
          <p:cNvPr id="3" name="Content Placeholder 2"/>
          <p:cNvSpPr>
            <a:spLocks noGrp="1"/>
          </p:cNvSpPr>
          <p:nvPr>
            <p:ph idx="1"/>
          </p:nvPr>
        </p:nvSpPr>
        <p:spPr/>
        <p:txBody>
          <a:bodyPr/>
          <a:lstStyle/>
          <a:p>
            <a:r>
              <a:rPr lang="en-US" b="1" dirty="0"/>
              <a:t>Method 2: </a:t>
            </a:r>
            <a:r>
              <a:rPr lang="en-US" dirty="0"/>
              <a:t>Add code to the kernel source tree, and do the appropriate configuration</a:t>
            </a:r>
          </a:p>
          <a:p>
            <a:r>
              <a:rPr lang="en-US" b="1" dirty="0"/>
              <a:t>Step 1</a:t>
            </a:r>
            <a:r>
              <a:rPr lang="en-US" dirty="0"/>
              <a:t>. Edit the configuration file </a:t>
            </a:r>
            <a:r>
              <a:rPr lang="en-US" dirty="0" err="1"/>
              <a:t>Kconfig</a:t>
            </a:r>
            <a:r>
              <a:rPr lang="en-US" dirty="0"/>
              <a:t> (linux-2.6.32.2/drivers/char/</a:t>
            </a:r>
            <a:r>
              <a:rPr lang="en-US" dirty="0" err="1"/>
              <a:t>Kconfig</a:t>
            </a:r>
            <a:r>
              <a:rPr lang="en-US" dirty="0"/>
              <a:t>)</a:t>
            </a:r>
          </a:p>
        </p:txBody>
      </p:sp>
      <p:pic>
        <p:nvPicPr>
          <p:cNvPr id="4" name="Picture 3"/>
          <p:cNvPicPr>
            <a:picLocks noChangeAspect="1"/>
          </p:cNvPicPr>
          <p:nvPr/>
        </p:nvPicPr>
        <p:blipFill>
          <a:blip r:embed="rId3"/>
          <a:stretch>
            <a:fillRect/>
          </a:stretch>
        </p:blipFill>
        <p:spPr>
          <a:xfrm>
            <a:off x="1905000" y="3352800"/>
            <a:ext cx="5750315" cy="3240962"/>
          </a:xfrm>
          <a:prstGeom prst="rect">
            <a:avLst/>
          </a:prstGeom>
          <a:ln>
            <a:solidFill>
              <a:schemeClr val="accent1"/>
            </a:solidFill>
          </a:ln>
        </p:spPr>
      </p:pic>
      <p:sp>
        <p:nvSpPr>
          <p:cNvPr id="5" name="Rectangle 4"/>
          <p:cNvSpPr/>
          <p:nvPr/>
        </p:nvSpPr>
        <p:spPr>
          <a:xfrm>
            <a:off x="1905000" y="3366147"/>
            <a:ext cx="4191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992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Compile a Driver</a:t>
            </a:r>
          </a:p>
        </p:txBody>
      </p:sp>
      <p:sp>
        <p:nvSpPr>
          <p:cNvPr id="3" name="Content Placeholder 2"/>
          <p:cNvSpPr>
            <a:spLocks noGrp="1"/>
          </p:cNvSpPr>
          <p:nvPr>
            <p:ph idx="1"/>
          </p:nvPr>
        </p:nvSpPr>
        <p:spPr/>
        <p:txBody>
          <a:bodyPr/>
          <a:lstStyle/>
          <a:p>
            <a:r>
              <a:rPr lang="en-US" b="1" dirty="0"/>
              <a:t>Step 2</a:t>
            </a:r>
            <a:r>
              <a:rPr lang="en-US" dirty="0"/>
              <a:t>. edit the </a:t>
            </a:r>
            <a:r>
              <a:rPr lang="en-US" dirty="0" err="1"/>
              <a:t>Makefile</a:t>
            </a:r>
            <a:r>
              <a:rPr lang="en-US" dirty="0"/>
              <a:t> in the kernel configuration (linux-2.6.32.2/drivers/char/</a:t>
            </a:r>
            <a:r>
              <a:rPr lang="en-US" dirty="0" err="1"/>
              <a:t>Makefile</a:t>
            </a:r>
            <a:r>
              <a:rPr lang="en-US" dirty="0"/>
              <a:t>)</a:t>
            </a:r>
          </a:p>
        </p:txBody>
      </p:sp>
      <p:pic>
        <p:nvPicPr>
          <p:cNvPr id="4" name="Picture 3"/>
          <p:cNvPicPr>
            <a:picLocks noChangeAspect="1"/>
          </p:cNvPicPr>
          <p:nvPr/>
        </p:nvPicPr>
        <p:blipFill>
          <a:blip r:embed="rId2"/>
          <a:stretch>
            <a:fillRect/>
          </a:stretch>
        </p:blipFill>
        <p:spPr>
          <a:xfrm>
            <a:off x="914400" y="2590800"/>
            <a:ext cx="7432656" cy="3414713"/>
          </a:xfrm>
          <a:prstGeom prst="rect">
            <a:avLst/>
          </a:prstGeom>
        </p:spPr>
      </p:pic>
      <p:sp>
        <p:nvSpPr>
          <p:cNvPr id="6" name="Rectangle 5"/>
          <p:cNvSpPr/>
          <p:nvPr/>
        </p:nvSpPr>
        <p:spPr>
          <a:xfrm>
            <a:off x="1447800" y="4038600"/>
            <a:ext cx="6899256"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87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Compile a Driver</a:t>
            </a:r>
          </a:p>
        </p:txBody>
      </p:sp>
      <p:sp>
        <p:nvSpPr>
          <p:cNvPr id="3" name="Content Placeholder 2"/>
          <p:cNvSpPr>
            <a:spLocks noGrp="1"/>
          </p:cNvSpPr>
          <p:nvPr>
            <p:ph idx="1"/>
          </p:nvPr>
        </p:nvSpPr>
        <p:spPr/>
        <p:txBody>
          <a:bodyPr/>
          <a:lstStyle/>
          <a:p>
            <a:r>
              <a:rPr lang="en-US" b="1" dirty="0"/>
              <a:t>Step 3. </a:t>
            </a:r>
            <a:r>
              <a:rPr lang="en-US" dirty="0"/>
              <a:t>back to linux-2.6.32.2 root directory, run the </a:t>
            </a:r>
            <a:r>
              <a:rPr lang="en-US" dirty="0" err="1"/>
              <a:t>makefile</a:t>
            </a:r>
            <a:endParaRPr lang="en-US" dirty="0"/>
          </a:p>
          <a:p>
            <a:pPr marL="0" indent="0">
              <a:buNone/>
            </a:pPr>
            <a:r>
              <a:rPr lang="en-US" b="1" dirty="0"/>
              <a:t>		</a:t>
            </a:r>
            <a:r>
              <a:rPr lang="en-US" dirty="0">
                <a:latin typeface="Courier New" panose="02070309020205020404" pitchFamily="49" charset="0"/>
                <a:cs typeface="Courier New" panose="02070309020205020404" pitchFamily="49" charset="0"/>
              </a:rPr>
              <a:t>make modules</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t>Then copy the </a:t>
            </a:r>
            <a:r>
              <a:rPr lang="en-US" b="1" dirty="0"/>
              <a:t>.</a:t>
            </a:r>
            <a:r>
              <a:rPr lang="en-US" b="1" dirty="0" err="1"/>
              <a:t>ko</a:t>
            </a:r>
            <a:r>
              <a:rPr lang="en-US" b="1" dirty="0"/>
              <a:t> </a:t>
            </a:r>
            <a:r>
              <a:rPr lang="en-US" dirty="0"/>
              <a:t>file to /lib/modules/2.6.32.4-FriendlyARM folder on the </a:t>
            </a:r>
            <a:r>
              <a:rPr lang="en-US" dirty="0" err="1"/>
              <a:t>FriendlyARM</a:t>
            </a:r>
            <a:r>
              <a:rPr lang="en-US" dirty="0"/>
              <a:t> board</a:t>
            </a:r>
          </a:p>
        </p:txBody>
      </p:sp>
      <p:pic>
        <p:nvPicPr>
          <p:cNvPr id="4" name="Picture 3"/>
          <p:cNvPicPr>
            <a:picLocks noChangeAspect="1"/>
          </p:cNvPicPr>
          <p:nvPr/>
        </p:nvPicPr>
        <p:blipFill>
          <a:blip r:embed="rId2"/>
          <a:stretch>
            <a:fillRect/>
          </a:stretch>
        </p:blipFill>
        <p:spPr>
          <a:xfrm>
            <a:off x="2133600" y="3119437"/>
            <a:ext cx="4267200" cy="1838325"/>
          </a:xfrm>
          <a:prstGeom prst="rect">
            <a:avLst/>
          </a:prstGeom>
          <a:ln>
            <a:solidFill>
              <a:schemeClr val="bg2">
                <a:lumMod val="25000"/>
              </a:schemeClr>
            </a:solidFill>
          </a:ln>
        </p:spPr>
      </p:pic>
    </p:spTree>
    <p:extLst>
      <p:ext uri="{BB962C8B-B14F-4D97-AF65-F5344CB8AC3E}">
        <p14:creationId xmlns:p14="http://schemas.microsoft.com/office/powerpoint/2010/main" val="86472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Loading a driver</a:t>
            </a:r>
          </a:p>
        </p:txBody>
      </p:sp>
      <p:sp>
        <p:nvSpPr>
          <p:cNvPr id="3" name="Content Placeholder 2"/>
          <p:cNvSpPr>
            <a:spLocks noGrp="1"/>
          </p:cNvSpPr>
          <p:nvPr>
            <p:ph idx="1"/>
          </p:nvPr>
        </p:nvSpPr>
        <p:spPr>
          <a:xfrm>
            <a:off x="457200" y="1676400"/>
            <a:ext cx="8229600" cy="4800600"/>
          </a:xfrm>
        </p:spPr>
        <p:txBody>
          <a:bodyPr/>
          <a:lstStyle/>
          <a:p>
            <a:r>
              <a:rPr lang="en-US" b="1" dirty="0" err="1"/>
              <a:t>modprobe</a:t>
            </a:r>
            <a:r>
              <a:rPr lang="en-US" dirty="0"/>
              <a:t> : a utility used to insert a driver into a running kernel.</a:t>
            </a:r>
          </a:p>
          <a:p>
            <a:pPr marL="0" indent="0">
              <a:buNone/>
            </a:pPr>
            <a:r>
              <a:rPr lang="en-US" dirty="0"/>
              <a:t>	</a:t>
            </a:r>
            <a:r>
              <a:rPr lang="en-US" dirty="0" err="1">
                <a:latin typeface="Courier New" panose="02070309020205020404" pitchFamily="49" charset="0"/>
                <a:cs typeface="Courier New" panose="02070309020205020404" pitchFamily="49" charset="0"/>
              </a:rPr>
              <a:t>modprobe</a:t>
            </a:r>
            <a:r>
              <a:rPr lang="en-US" dirty="0">
                <a:latin typeface="Courier New" panose="02070309020205020404" pitchFamily="49" charset="0"/>
                <a:cs typeface="Courier New" panose="02070309020205020404" pitchFamily="49" charset="0"/>
              </a:rPr>
              <a:t> mini2440_hello_module</a:t>
            </a:r>
          </a:p>
          <a:p>
            <a:pPr lvl="1"/>
            <a:r>
              <a:rPr lang="en-US" dirty="0"/>
              <a:t>Similar to </a:t>
            </a:r>
            <a:r>
              <a:rPr lang="en-US" b="1" dirty="0" err="1"/>
              <a:t>insmod</a:t>
            </a:r>
            <a:endParaRPr lang="en-US" b="1" dirty="0"/>
          </a:p>
          <a:p>
            <a:pPr lvl="1"/>
            <a:endParaRPr lang="en-US" b="1" dirty="0"/>
          </a:p>
          <a:p>
            <a:r>
              <a:rPr lang="en-US" b="1" dirty="0" err="1"/>
              <a:t>modprobe</a:t>
            </a:r>
            <a:r>
              <a:rPr lang="en-US" dirty="0"/>
              <a:t> </a:t>
            </a:r>
            <a:r>
              <a:rPr lang="en-US" b="1" dirty="0"/>
              <a:t>–r</a:t>
            </a:r>
            <a:r>
              <a:rPr lang="en-US" dirty="0"/>
              <a:t> : remove a driver</a:t>
            </a:r>
          </a:p>
          <a:p>
            <a:pPr lvl="1"/>
            <a:r>
              <a:rPr lang="en-US" dirty="0"/>
              <a:t>Similar to </a:t>
            </a:r>
            <a:r>
              <a:rPr lang="en-US" b="1" dirty="0" err="1"/>
              <a:t>rmmod</a:t>
            </a:r>
            <a:endParaRPr lang="en-US" b="1" dirty="0"/>
          </a:p>
          <a:p>
            <a:pPr marL="274320" lvl="1" indent="0">
              <a:buNone/>
            </a:pPr>
            <a:r>
              <a:rPr lang="en-US" b="1" dirty="0"/>
              <a:t>	</a:t>
            </a:r>
            <a:r>
              <a:rPr lang="en-US" sz="2400" dirty="0" err="1">
                <a:latin typeface="Courier New" panose="02070309020205020404" pitchFamily="49" charset="0"/>
                <a:cs typeface="Courier New" panose="02070309020205020404" pitchFamily="49" charset="0"/>
              </a:rPr>
              <a:t>rmmod</a:t>
            </a:r>
            <a:r>
              <a:rPr lang="en-US" sz="2400" dirty="0">
                <a:latin typeface="Courier New" panose="02070309020205020404" pitchFamily="49" charset="0"/>
                <a:cs typeface="Courier New" panose="02070309020205020404" pitchFamily="49" charset="0"/>
              </a:rPr>
              <a:t> mini2440_hello_module</a:t>
            </a:r>
          </a:p>
          <a:p>
            <a:endParaRPr lang="en-US" b="1" dirty="0"/>
          </a:p>
          <a:p>
            <a:r>
              <a:rPr lang="en-US" b="1" dirty="0" err="1"/>
              <a:t>lsmod</a:t>
            </a:r>
            <a:r>
              <a:rPr lang="en-US" dirty="0"/>
              <a:t> : list of driver which is inserted in to the kernel</a:t>
            </a:r>
          </a:p>
          <a:p>
            <a:endParaRPr lang="en-US" dirty="0"/>
          </a:p>
          <a:p>
            <a:endParaRPr lang="en-US" dirty="0"/>
          </a:p>
        </p:txBody>
      </p:sp>
    </p:spTree>
    <p:extLst>
      <p:ext uri="{BB962C8B-B14F-4D97-AF65-F5344CB8AC3E}">
        <p14:creationId xmlns:p14="http://schemas.microsoft.com/office/powerpoint/2010/main" val="280024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Practical Device Driver</a:t>
            </a:r>
          </a:p>
        </p:txBody>
      </p:sp>
      <p:sp>
        <p:nvSpPr>
          <p:cNvPr id="3" name="Content Placeholder 2"/>
          <p:cNvSpPr>
            <a:spLocks noGrp="1"/>
          </p:cNvSpPr>
          <p:nvPr>
            <p:ph idx="1"/>
          </p:nvPr>
        </p:nvSpPr>
        <p:spPr/>
        <p:txBody>
          <a:bodyPr/>
          <a:lstStyle/>
          <a:p>
            <a:r>
              <a:rPr lang="en-US" dirty="0"/>
              <a:t>Beside </a:t>
            </a:r>
            <a:r>
              <a:rPr lang="en-US" b="1" dirty="0" err="1"/>
              <a:t>module_init</a:t>
            </a:r>
            <a:r>
              <a:rPr lang="en-US" dirty="0"/>
              <a:t> and </a:t>
            </a:r>
            <a:r>
              <a:rPr lang="en-US" b="1" dirty="0" err="1"/>
              <a:t>module_exit</a:t>
            </a:r>
            <a:r>
              <a:rPr lang="en-US" dirty="0"/>
              <a:t>, we need other functions to interface the device with the program</a:t>
            </a:r>
          </a:p>
          <a:p>
            <a:r>
              <a:rPr lang="en-US" b="1" i="1" dirty="0"/>
              <a:t>open() </a:t>
            </a:r>
            <a:r>
              <a:rPr lang="en-US" i="1" dirty="0"/>
              <a:t>: </a:t>
            </a:r>
            <a:r>
              <a:rPr lang="en-US" dirty="0"/>
              <a:t>prepare the driver for subsequent operations after the device driver is loaded into a live kernel </a:t>
            </a:r>
          </a:p>
          <a:p>
            <a:pPr marL="0" indent="0">
              <a:buNone/>
            </a:pPr>
            <a:endParaRPr lang="en-US" dirty="0"/>
          </a:p>
          <a:p>
            <a:r>
              <a:rPr lang="en-US" b="1" i="1" dirty="0"/>
              <a:t>release()</a:t>
            </a:r>
            <a:r>
              <a:rPr lang="en-US" dirty="0"/>
              <a:t> : provided to clean up after operations are complete</a:t>
            </a:r>
          </a:p>
          <a:p>
            <a:endParaRPr lang="en-US" dirty="0"/>
          </a:p>
          <a:p>
            <a:r>
              <a:rPr lang="en-US" b="1" i="1" dirty="0" err="1"/>
              <a:t>ioctl</a:t>
            </a:r>
            <a:r>
              <a:rPr lang="en-US" b="1" i="1" dirty="0"/>
              <a:t>()</a:t>
            </a:r>
            <a:r>
              <a:rPr lang="en-US" dirty="0"/>
              <a:t> : a special system call for nonstandard communication with the driver</a:t>
            </a:r>
          </a:p>
          <a:p>
            <a:endParaRPr lang="en-US" dirty="0"/>
          </a:p>
        </p:txBody>
      </p:sp>
      <p:pic>
        <p:nvPicPr>
          <p:cNvPr id="4" name="Picture 3"/>
          <p:cNvPicPr>
            <a:picLocks noChangeAspect="1"/>
          </p:cNvPicPr>
          <p:nvPr/>
        </p:nvPicPr>
        <p:blipFill>
          <a:blip r:embed="rId2"/>
          <a:stretch>
            <a:fillRect/>
          </a:stretch>
        </p:blipFill>
        <p:spPr>
          <a:xfrm>
            <a:off x="762000" y="3319463"/>
            <a:ext cx="8096250" cy="206904"/>
          </a:xfrm>
          <a:prstGeom prst="rect">
            <a:avLst/>
          </a:prstGeom>
        </p:spPr>
      </p:pic>
      <p:pic>
        <p:nvPicPr>
          <p:cNvPr id="6" name="Picture 5"/>
          <p:cNvPicPr>
            <a:picLocks noChangeAspect="1"/>
          </p:cNvPicPr>
          <p:nvPr/>
        </p:nvPicPr>
        <p:blipFill>
          <a:blip r:embed="rId3"/>
          <a:stretch>
            <a:fillRect/>
          </a:stretch>
        </p:blipFill>
        <p:spPr>
          <a:xfrm>
            <a:off x="762000" y="4568542"/>
            <a:ext cx="8096250" cy="232058"/>
          </a:xfrm>
          <a:prstGeom prst="rect">
            <a:avLst/>
          </a:prstGeom>
        </p:spPr>
      </p:pic>
      <p:pic>
        <p:nvPicPr>
          <p:cNvPr id="7" name="Picture 6"/>
          <p:cNvPicPr>
            <a:picLocks noChangeAspect="1"/>
          </p:cNvPicPr>
          <p:nvPr/>
        </p:nvPicPr>
        <p:blipFill>
          <a:blip r:embed="rId4"/>
          <a:stretch>
            <a:fillRect/>
          </a:stretch>
        </p:blipFill>
        <p:spPr>
          <a:xfrm>
            <a:off x="762000" y="5842775"/>
            <a:ext cx="8201025" cy="631532"/>
          </a:xfrm>
          <a:prstGeom prst="rect">
            <a:avLst/>
          </a:prstGeom>
        </p:spPr>
      </p:pic>
    </p:spTree>
    <p:extLst>
      <p:ext uri="{BB962C8B-B14F-4D97-AF65-F5344CB8AC3E}">
        <p14:creationId xmlns:p14="http://schemas.microsoft.com/office/powerpoint/2010/main" val="3646644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Device Nodes and </a:t>
            </a:r>
            <a:r>
              <a:rPr lang="en-US" b="1" dirty="0" err="1"/>
              <a:t>mknod</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device node </a:t>
            </a:r>
            <a:r>
              <a:rPr lang="en-US" dirty="0"/>
              <a:t>is a special file type in Linux that represents a device</a:t>
            </a:r>
          </a:p>
          <a:p>
            <a:r>
              <a:rPr lang="en-US" dirty="0"/>
              <a:t>Linux keep </a:t>
            </a:r>
            <a:r>
              <a:rPr lang="en-US" b="1" dirty="0"/>
              <a:t>device nodes </a:t>
            </a:r>
            <a:r>
              <a:rPr lang="en-US" dirty="0"/>
              <a:t>in a directory called </a:t>
            </a:r>
            <a:r>
              <a:rPr lang="en-US" b="1" dirty="0">
                <a:solidFill>
                  <a:srgbClr val="0070C0"/>
                </a:solidFill>
              </a:rPr>
              <a:t>/dev</a:t>
            </a:r>
            <a:r>
              <a:rPr lang="en-US" dirty="0"/>
              <a:t>.</a:t>
            </a:r>
          </a:p>
          <a:p>
            <a:r>
              <a:rPr lang="en-US" dirty="0"/>
              <a:t>This node is mapped to a device driver using the major and minor numbers </a:t>
            </a:r>
          </a:p>
          <a:p>
            <a:pPr lvl="1"/>
            <a:r>
              <a:rPr lang="en-US" b="1" dirty="0"/>
              <a:t>major number (12-bit) </a:t>
            </a:r>
            <a:r>
              <a:rPr lang="en-US" dirty="0"/>
              <a:t>maps the device node to a device driver</a:t>
            </a:r>
          </a:p>
          <a:p>
            <a:pPr lvl="1"/>
            <a:r>
              <a:rPr lang="en-US" b="1" dirty="0"/>
              <a:t>minor number (20-bit) </a:t>
            </a:r>
            <a:r>
              <a:rPr lang="en-US" dirty="0"/>
              <a:t>tells the driver which interface is being accessed</a:t>
            </a:r>
          </a:p>
          <a:p>
            <a:r>
              <a:rPr lang="en-US" dirty="0"/>
              <a:t>A dedicated utility is used to create a device node on a file system is called </a:t>
            </a:r>
            <a:r>
              <a:rPr lang="en-US" b="1" dirty="0" err="1"/>
              <a:t>mknod</a:t>
            </a:r>
            <a:r>
              <a:rPr lang="en-US" dirty="0"/>
              <a:t>.</a:t>
            </a:r>
          </a:p>
          <a:p>
            <a:pPr marL="0" indent="0">
              <a:buNone/>
            </a:pPr>
            <a:r>
              <a:rPr lang="en-US" b="1" dirty="0"/>
              <a:t>              </a:t>
            </a:r>
            <a:r>
              <a:rPr lang="en-US" b="1" dirty="0" err="1"/>
              <a:t>mknod</a:t>
            </a:r>
            <a:r>
              <a:rPr lang="en-US" b="1" dirty="0"/>
              <a:t> /dev/hello1 c 234 0</a:t>
            </a:r>
          </a:p>
          <a:p>
            <a:pPr marL="0" indent="0">
              <a:buNone/>
            </a:pPr>
            <a:r>
              <a:rPr lang="en-US" b="1" dirty="0"/>
              <a:t>       c</a:t>
            </a:r>
            <a:r>
              <a:rPr lang="en-US" dirty="0"/>
              <a:t> means that a </a:t>
            </a:r>
            <a:r>
              <a:rPr lang="en-US" dirty="0">
                <a:solidFill>
                  <a:srgbClr val="00B0F0"/>
                </a:solidFill>
              </a:rPr>
              <a:t>char</a:t>
            </a:r>
            <a:r>
              <a:rPr lang="en-US" dirty="0"/>
              <a:t> device is to be created</a:t>
            </a:r>
          </a:p>
          <a:p>
            <a:pPr marL="0" indent="0">
              <a:buNone/>
            </a:pPr>
            <a:r>
              <a:rPr lang="en-US" b="1" dirty="0"/>
              <a:t>       234</a:t>
            </a:r>
            <a:r>
              <a:rPr lang="en-US" dirty="0"/>
              <a:t> major number registered with the kernel</a:t>
            </a:r>
          </a:p>
          <a:p>
            <a:pPr marL="0" indent="0">
              <a:buNone/>
            </a:pPr>
            <a:r>
              <a:rPr lang="en-US" b="1" dirty="0"/>
              <a:t>       0</a:t>
            </a:r>
            <a:r>
              <a:rPr lang="en-US" dirty="0"/>
              <a:t> minor number, not registered with the kernel</a:t>
            </a:r>
          </a:p>
        </p:txBody>
      </p:sp>
    </p:spTree>
    <p:extLst>
      <p:ext uri="{BB962C8B-B14F-4D97-AF65-F5344CB8AC3E}">
        <p14:creationId xmlns:p14="http://schemas.microsoft.com/office/powerpoint/2010/main" val="2317221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use device driver</a:t>
            </a:r>
          </a:p>
        </p:txBody>
      </p:sp>
      <p:sp>
        <p:nvSpPr>
          <p:cNvPr id="3" name="Content Placeholder 2"/>
          <p:cNvSpPr>
            <a:spLocks noGrp="1"/>
          </p:cNvSpPr>
          <p:nvPr>
            <p:ph idx="1"/>
          </p:nvPr>
        </p:nvSpPr>
        <p:spPr/>
        <p:txBody>
          <a:bodyPr/>
          <a:lstStyle/>
          <a:p>
            <a:pPr marL="457200" indent="-457200">
              <a:buFont typeface="+mj-lt"/>
              <a:buAutoNum type="arabicPeriod"/>
            </a:pPr>
            <a:r>
              <a:rPr lang="en-US" dirty="0"/>
              <a:t>Call </a:t>
            </a:r>
            <a:r>
              <a:rPr lang="en-US" b="1" dirty="0"/>
              <a:t>open() </a:t>
            </a:r>
            <a:r>
              <a:rPr lang="en-US" dirty="0"/>
              <a:t>function</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Call desired command</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85800" y="2286000"/>
            <a:ext cx="4610100" cy="2390775"/>
          </a:xfrm>
          <a:prstGeom prst="rect">
            <a:avLst/>
          </a:prstGeom>
        </p:spPr>
      </p:pic>
      <p:pic>
        <p:nvPicPr>
          <p:cNvPr id="5" name="Picture 4"/>
          <p:cNvPicPr>
            <a:picLocks noChangeAspect="1"/>
          </p:cNvPicPr>
          <p:nvPr/>
        </p:nvPicPr>
        <p:blipFill>
          <a:blip r:embed="rId3"/>
          <a:stretch>
            <a:fillRect/>
          </a:stretch>
        </p:blipFill>
        <p:spPr>
          <a:xfrm>
            <a:off x="660400" y="5248274"/>
            <a:ext cx="3740547" cy="238125"/>
          </a:xfrm>
          <a:prstGeom prst="rect">
            <a:avLst/>
          </a:prstGeom>
        </p:spPr>
      </p:pic>
    </p:spTree>
    <p:extLst>
      <p:ext uri="{BB962C8B-B14F-4D97-AF65-F5344CB8AC3E}">
        <p14:creationId xmlns:p14="http://schemas.microsoft.com/office/powerpoint/2010/main" val="791213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5CC3-87BE-FF49-473B-7FE0439D60DD}"/>
              </a:ext>
            </a:extLst>
          </p:cNvPr>
          <p:cNvSpPr>
            <a:spLocks noGrp="1"/>
          </p:cNvSpPr>
          <p:nvPr>
            <p:ph type="title"/>
          </p:nvPr>
        </p:nvSpPr>
        <p:spPr/>
        <p:txBody>
          <a:bodyPr/>
          <a:lstStyle/>
          <a:p>
            <a:r>
              <a:rPr lang="en-US" dirty="0"/>
              <a:t>Linux Client driver</a:t>
            </a:r>
          </a:p>
        </p:txBody>
      </p:sp>
      <p:sp>
        <p:nvSpPr>
          <p:cNvPr id="3" name="Content Placeholder 2">
            <a:extLst>
              <a:ext uri="{FF2B5EF4-FFF2-40B4-BE49-F238E27FC236}">
                <a16:creationId xmlns:a16="http://schemas.microsoft.com/office/drawing/2014/main" id="{1A553601-7CE2-3D5D-3D48-2140BE11AB9F}"/>
              </a:ext>
            </a:extLst>
          </p:cNvPr>
          <p:cNvSpPr>
            <a:spLocks noGrp="1"/>
          </p:cNvSpPr>
          <p:nvPr>
            <p:ph idx="1"/>
          </p:nvPr>
        </p:nvSpPr>
        <p:spPr/>
        <p:txBody>
          <a:bodyPr/>
          <a:lstStyle/>
          <a:p>
            <a:r>
              <a:rPr lang="en-US" b="0" i="0" dirty="0">
                <a:solidFill>
                  <a:srgbClr val="0D0D0D"/>
                </a:solidFill>
                <a:effectLst/>
                <a:highlight>
                  <a:srgbClr val="FFFFFF"/>
                </a:highlight>
                <a:latin typeface="Söhne"/>
              </a:rPr>
              <a:t>A client driver is a type of driver that interacts with a specific hardware device.</a:t>
            </a:r>
            <a:endParaRPr lang="en-US" dirty="0"/>
          </a:p>
        </p:txBody>
      </p:sp>
      <p:sp>
        <p:nvSpPr>
          <p:cNvPr id="4" name="Slide Number Placeholder 3">
            <a:extLst>
              <a:ext uri="{FF2B5EF4-FFF2-40B4-BE49-F238E27FC236}">
                <a16:creationId xmlns:a16="http://schemas.microsoft.com/office/drawing/2014/main" id="{3DE102E4-F24D-C686-B93C-5F9C0188CB79}"/>
              </a:ext>
            </a:extLst>
          </p:cNvPr>
          <p:cNvSpPr>
            <a:spLocks noGrp="1"/>
          </p:cNvSpPr>
          <p:nvPr>
            <p:ph type="sldNum" sz="quarter" idx="12"/>
          </p:nvPr>
        </p:nvSpPr>
        <p:spPr/>
        <p:txBody>
          <a:bodyPr/>
          <a:lstStyle/>
          <a:p>
            <a:fld id="{3957FE44-DABC-424D-A234-74BB9410FF27}" type="slidenum">
              <a:rPr lang="en-US" smtClean="0"/>
              <a:pPr/>
              <a:t>19</a:t>
            </a:fld>
            <a:endParaRPr lang="en-US" dirty="0"/>
          </a:p>
        </p:txBody>
      </p:sp>
      <p:pic>
        <p:nvPicPr>
          <p:cNvPr id="1026" name="Picture 2" descr="Writing I2C Client Driver in Linux | Team Anant On-Board Computer">
            <a:extLst>
              <a:ext uri="{FF2B5EF4-FFF2-40B4-BE49-F238E27FC236}">
                <a16:creationId xmlns:a16="http://schemas.microsoft.com/office/drawing/2014/main" id="{BBAF2BDB-DE08-E83E-6860-B6630E33F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75922"/>
            <a:ext cx="5257800" cy="420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13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79C5-66C0-4612-2462-6E3360A39D99}"/>
              </a:ext>
            </a:extLst>
          </p:cNvPr>
          <p:cNvSpPr>
            <a:spLocks noGrp="1"/>
          </p:cNvSpPr>
          <p:nvPr>
            <p:ph type="title"/>
          </p:nvPr>
        </p:nvSpPr>
        <p:spPr/>
        <p:txBody>
          <a:bodyPr/>
          <a:lstStyle/>
          <a:p>
            <a:r>
              <a:rPr lang="en-US" b="1" dirty="0"/>
              <a:t>C</a:t>
            </a:r>
            <a:r>
              <a:rPr lang="en-US" dirty="0"/>
              <a:t> </a:t>
            </a:r>
            <a:r>
              <a:rPr lang="en-US" b="1" dirty="0"/>
              <a:t>Library</a:t>
            </a:r>
          </a:p>
        </p:txBody>
      </p:sp>
      <p:sp>
        <p:nvSpPr>
          <p:cNvPr id="3" name="Content Placeholder 2">
            <a:extLst>
              <a:ext uri="{FF2B5EF4-FFF2-40B4-BE49-F238E27FC236}">
                <a16:creationId xmlns:a16="http://schemas.microsoft.com/office/drawing/2014/main" id="{84DCFCBF-25D5-CEFE-A534-0C3FA419110F}"/>
              </a:ext>
            </a:extLst>
          </p:cNvPr>
          <p:cNvSpPr>
            <a:spLocks noGrp="1"/>
          </p:cNvSpPr>
          <p:nvPr>
            <p:ph idx="1"/>
          </p:nvPr>
        </p:nvSpPr>
        <p:spPr/>
        <p:txBody>
          <a:bodyPr/>
          <a:lstStyle/>
          <a:p>
            <a:pPr>
              <a:spcAft>
                <a:spcPts val="600"/>
              </a:spcAft>
            </a:pPr>
            <a:r>
              <a:rPr lang="en-US" dirty="0"/>
              <a:t>Library: </a:t>
            </a:r>
            <a:r>
              <a:rPr lang="en-US" b="0" i="0" dirty="0">
                <a:solidFill>
                  <a:srgbClr val="333333"/>
                </a:solidFill>
                <a:effectLst/>
                <a:latin typeface="Verdana" panose="020B0604030504040204" pitchFamily="34" charset="0"/>
              </a:rPr>
              <a:t>bunch of files that contain just functions and declaration </a:t>
            </a:r>
            <a:r>
              <a:rPr lang="en-US" b="0" i="0" dirty="0">
                <a:solidFill>
                  <a:srgbClr val="333333"/>
                </a:solidFill>
                <a:effectLst/>
                <a:latin typeface="Verdana" panose="020B0604030504040204" pitchFamily="34" charset="0"/>
                <a:sym typeface="Wingdings" panose="05000000000000000000" pitchFamily="2" charset="2"/>
              </a:rPr>
              <a:t> Write once use many</a:t>
            </a:r>
            <a:endParaRPr lang="en-US" b="0" i="0" dirty="0">
              <a:solidFill>
                <a:srgbClr val="333333"/>
              </a:solidFill>
              <a:effectLst/>
              <a:latin typeface="Verdana" panose="020B0604030504040204" pitchFamily="34" charset="0"/>
            </a:endParaRPr>
          </a:p>
          <a:p>
            <a:pPr>
              <a:spcAft>
                <a:spcPts val="600"/>
              </a:spcAft>
            </a:pPr>
            <a:r>
              <a:rPr lang="en-US" dirty="0">
                <a:solidFill>
                  <a:srgbClr val="333333"/>
                </a:solidFill>
                <a:latin typeface="Verdana" panose="020B0604030504040204" pitchFamily="34" charset="0"/>
              </a:rPr>
              <a:t>C Library is a collection of object files</a:t>
            </a:r>
          </a:p>
          <a:p>
            <a:pPr>
              <a:spcAft>
                <a:spcPts val="600"/>
              </a:spcAft>
            </a:pPr>
            <a:r>
              <a:rPr lang="en-US" b="0" i="0" dirty="0">
                <a:solidFill>
                  <a:srgbClr val="333333"/>
                </a:solidFill>
                <a:effectLst/>
                <a:latin typeface="Verdana" panose="020B0604030504040204" pitchFamily="34" charset="0"/>
              </a:rPr>
              <a:t>Type</a:t>
            </a:r>
            <a:r>
              <a:rPr lang="en-US" dirty="0">
                <a:solidFill>
                  <a:srgbClr val="333333"/>
                </a:solidFill>
                <a:latin typeface="Verdana" panose="020B0604030504040204" pitchFamily="34" charset="0"/>
              </a:rPr>
              <a:t>s of C library:</a:t>
            </a:r>
          </a:p>
          <a:p>
            <a:pPr lvl="1">
              <a:spcAft>
                <a:spcPts val="600"/>
              </a:spcAft>
            </a:pPr>
            <a:r>
              <a:rPr lang="en-US" b="0" i="1" dirty="0">
                <a:solidFill>
                  <a:srgbClr val="333333"/>
                </a:solidFill>
                <a:effectLst/>
                <a:latin typeface="Verdana" panose="020B0604030504040204" pitchFamily="34" charset="0"/>
              </a:rPr>
              <a:t>Static libraries</a:t>
            </a:r>
            <a:r>
              <a:rPr lang="en-US" b="0" i="0" dirty="0">
                <a:solidFill>
                  <a:srgbClr val="333333"/>
                </a:solidFill>
                <a:effectLst/>
                <a:latin typeface="Verdana" panose="020B0604030504040204" pitchFamily="34" charset="0"/>
              </a:rPr>
              <a:t>: </a:t>
            </a:r>
            <a:r>
              <a:rPr lang="en-US" b="0" i="0" dirty="0">
                <a:solidFill>
                  <a:srgbClr val="0070C0"/>
                </a:solidFill>
                <a:effectLst/>
                <a:latin typeface="Verdana" panose="020B0604030504040204" pitchFamily="34" charset="0"/>
              </a:rPr>
              <a:t>linked into the program during the linking phase of compilation </a:t>
            </a:r>
            <a:r>
              <a:rPr lang="en-US" b="0" i="0" dirty="0">
                <a:solidFill>
                  <a:srgbClr val="333333"/>
                </a:solidFill>
                <a:effectLst/>
                <a:latin typeface="Verdana" panose="020B0604030504040204" pitchFamily="34" charset="0"/>
              </a:rPr>
              <a:t>and are </a:t>
            </a:r>
            <a:r>
              <a:rPr lang="en-US" i="0" dirty="0">
                <a:solidFill>
                  <a:srgbClr val="0070C0"/>
                </a:solidFill>
                <a:effectLst/>
                <a:latin typeface="Verdana" panose="020B0604030504040204" pitchFamily="34" charset="0"/>
              </a:rPr>
              <a:t>not relevant during runtime</a:t>
            </a:r>
          </a:p>
          <a:p>
            <a:pPr lvl="1">
              <a:spcAft>
                <a:spcPts val="600"/>
              </a:spcAft>
            </a:pPr>
            <a:r>
              <a:rPr lang="en-US" b="0" i="1" dirty="0">
                <a:solidFill>
                  <a:srgbClr val="333333"/>
                </a:solidFill>
                <a:effectLst/>
                <a:latin typeface="Verdana" panose="020B0604030504040204" pitchFamily="34" charset="0"/>
              </a:rPr>
              <a:t>Dynamic libraries</a:t>
            </a:r>
            <a:r>
              <a:rPr lang="en-US" b="0" i="0" dirty="0">
                <a:solidFill>
                  <a:srgbClr val="333333"/>
                </a:solidFill>
                <a:effectLst/>
                <a:latin typeface="Verdana" panose="020B0604030504040204" pitchFamily="34" charset="0"/>
              </a:rPr>
              <a:t>: </a:t>
            </a:r>
            <a:r>
              <a:rPr lang="en-US" b="0" i="0" dirty="0">
                <a:solidFill>
                  <a:srgbClr val="0070C0"/>
                </a:solidFill>
                <a:effectLst/>
                <a:latin typeface="Verdana" panose="020B0604030504040204" pitchFamily="34" charset="0"/>
              </a:rPr>
              <a:t>linked by multiple program </a:t>
            </a:r>
            <a:r>
              <a:rPr lang="en-US" b="0" i="0" dirty="0">
                <a:solidFill>
                  <a:srgbClr val="333333"/>
                </a:solidFill>
                <a:effectLst/>
                <a:latin typeface="Verdana" panose="020B0604030504040204" pitchFamily="34" charset="0"/>
              </a:rPr>
              <a:t>at the same time </a:t>
            </a:r>
            <a:r>
              <a:rPr lang="en-US" b="0" i="0" dirty="0">
                <a:solidFill>
                  <a:srgbClr val="0070C0"/>
                </a:solidFill>
                <a:effectLst/>
                <a:latin typeface="Verdana" panose="020B0604030504040204" pitchFamily="34" charset="0"/>
              </a:rPr>
              <a:t>during running time</a:t>
            </a:r>
          </a:p>
          <a:p>
            <a:endParaRPr lang="en-US" dirty="0"/>
          </a:p>
        </p:txBody>
      </p:sp>
      <p:sp>
        <p:nvSpPr>
          <p:cNvPr id="4" name="Slide Number Placeholder 3">
            <a:extLst>
              <a:ext uri="{FF2B5EF4-FFF2-40B4-BE49-F238E27FC236}">
                <a16:creationId xmlns:a16="http://schemas.microsoft.com/office/drawing/2014/main" id="{A7A0BC3B-4097-407B-38B9-49D54418E91E}"/>
              </a:ext>
            </a:extLst>
          </p:cNvPr>
          <p:cNvSpPr>
            <a:spLocks noGrp="1"/>
          </p:cNvSpPr>
          <p:nvPr>
            <p:ph type="sldNum" sz="quarter" idx="12"/>
          </p:nvPr>
        </p:nvSpPr>
        <p:spPr/>
        <p:txBody>
          <a:bodyPr/>
          <a:lstStyle/>
          <a:p>
            <a:fld id="{3957FE44-DABC-424D-A234-74BB9410FF27}" type="slidenum">
              <a:rPr lang="en-US" smtClean="0"/>
              <a:pPr/>
              <a:t>2</a:t>
            </a:fld>
            <a:endParaRPr lang="en-US" dirty="0"/>
          </a:p>
        </p:txBody>
      </p:sp>
    </p:spTree>
    <p:extLst>
      <p:ext uri="{BB962C8B-B14F-4D97-AF65-F5344CB8AC3E}">
        <p14:creationId xmlns:p14="http://schemas.microsoft.com/office/powerpoint/2010/main" val="2086973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8125-EDD2-5360-5B86-4DB5B305B398}"/>
              </a:ext>
            </a:extLst>
          </p:cNvPr>
          <p:cNvSpPr>
            <a:spLocks noGrp="1"/>
          </p:cNvSpPr>
          <p:nvPr>
            <p:ph type="title"/>
          </p:nvPr>
        </p:nvSpPr>
        <p:spPr/>
        <p:txBody>
          <a:bodyPr/>
          <a:lstStyle/>
          <a:p>
            <a:r>
              <a:rPr lang="en-US" dirty="0"/>
              <a:t>Build a client driver on Raspberry</a:t>
            </a:r>
          </a:p>
        </p:txBody>
      </p:sp>
      <p:sp>
        <p:nvSpPr>
          <p:cNvPr id="3" name="Content Placeholder 2">
            <a:extLst>
              <a:ext uri="{FF2B5EF4-FFF2-40B4-BE49-F238E27FC236}">
                <a16:creationId xmlns:a16="http://schemas.microsoft.com/office/drawing/2014/main" id="{D694D96F-90F3-7B0E-2C20-59339EAA1B10}"/>
              </a:ext>
            </a:extLst>
          </p:cNvPr>
          <p:cNvSpPr>
            <a:spLocks noGrp="1"/>
          </p:cNvSpPr>
          <p:nvPr>
            <p:ph idx="1"/>
          </p:nvPr>
        </p:nvSpPr>
        <p:spPr/>
        <p:txBody>
          <a:bodyPr/>
          <a:lstStyle/>
          <a:p>
            <a:pPr marL="0" indent="0">
              <a:buNone/>
            </a:pPr>
            <a:r>
              <a:rPr lang="en-US" dirty="0"/>
              <a:t>1.   Install Linux kernel headers:</a:t>
            </a:r>
          </a:p>
          <a:p>
            <a:pPr marL="0" indent="0">
              <a:buNone/>
            </a:pPr>
            <a:r>
              <a:rPr lang="en-US" dirty="0"/>
              <a:t>	</a:t>
            </a:r>
            <a:r>
              <a:rPr lang="en-US" dirty="0" err="1"/>
              <a:t>sudo</a:t>
            </a:r>
            <a:r>
              <a:rPr lang="en-US" dirty="0"/>
              <a:t> apt update</a:t>
            </a:r>
          </a:p>
          <a:p>
            <a:pPr marL="0" indent="0">
              <a:buNone/>
            </a:pPr>
            <a:r>
              <a:rPr lang="en-US" dirty="0"/>
              <a:t> 	</a:t>
            </a:r>
            <a:r>
              <a:rPr lang="en-US" dirty="0" err="1"/>
              <a:t>sudo</a:t>
            </a:r>
            <a:r>
              <a:rPr lang="en-US" dirty="0"/>
              <a:t> apt install </a:t>
            </a:r>
            <a:r>
              <a:rPr lang="en-US" dirty="0" err="1"/>
              <a:t>raspberrypi</a:t>
            </a:r>
            <a:r>
              <a:rPr lang="en-US" dirty="0"/>
              <a:t>-kernel-headers</a:t>
            </a:r>
          </a:p>
          <a:p>
            <a:pPr marL="0" indent="0">
              <a:buNone/>
            </a:pPr>
            <a:r>
              <a:rPr lang="en-US"/>
              <a:t>2.   </a:t>
            </a:r>
            <a:endParaRPr lang="en-US" dirty="0"/>
          </a:p>
        </p:txBody>
      </p:sp>
      <p:sp>
        <p:nvSpPr>
          <p:cNvPr id="4" name="Slide Number Placeholder 3">
            <a:extLst>
              <a:ext uri="{FF2B5EF4-FFF2-40B4-BE49-F238E27FC236}">
                <a16:creationId xmlns:a16="http://schemas.microsoft.com/office/drawing/2014/main" id="{040A9274-1ABF-32F6-E41C-AF909D76760C}"/>
              </a:ext>
            </a:extLst>
          </p:cNvPr>
          <p:cNvSpPr>
            <a:spLocks noGrp="1"/>
          </p:cNvSpPr>
          <p:nvPr>
            <p:ph type="sldNum" sz="quarter" idx="12"/>
          </p:nvPr>
        </p:nvSpPr>
        <p:spPr/>
        <p:txBody>
          <a:bodyPr/>
          <a:lstStyle/>
          <a:p>
            <a:fld id="{3957FE44-DABC-424D-A234-74BB9410FF27}" type="slidenum">
              <a:rPr lang="en-US" smtClean="0"/>
              <a:pPr/>
              <a:t>20</a:t>
            </a:fld>
            <a:endParaRPr lang="en-US" dirty="0"/>
          </a:p>
        </p:txBody>
      </p:sp>
    </p:spTree>
    <p:extLst>
      <p:ext uri="{BB962C8B-B14F-4D97-AF65-F5344CB8AC3E}">
        <p14:creationId xmlns:p14="http://schemas.microsoft.com/office/powerpoint/2010/main" val="76558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A889-AC6E-2F28-D8C4-46E9D3ECAC0B}"/>
              </a:ext>
            </a:extLst>
          </p:cNvPr>
          <p:cNvSpPr>
            <a:spLocks noGrp="1"/>
          </p:cNvSpPr>
          <p:nvPr>
            <p:ph type="title"/>
          </p:nvPr>
        </p:nvSpPr>
        <p:spPr/>
        <p:txBody>
          <a:bodyPr/>
          <a:lstStyle/>
          <a:p>
            <a:r>
              <a:rPr lang="en-US" b="1" dirty="0"/>
              <a:t>Create a C library</a:t>
            </a:r>
          </a:p>
        </p:txBody>
      </p:sp>
      <p:sp>
        <p:nvSpPr>
          <p:cNvPr id="3" name="Content Placeholder 2">
            <a:extLst>
              <a:ext uri="{FF2B5EF4-FFF2-40B4-BE49-F238E27FC236}">
                <a16:creationId xmlns:a16="http://schemas.microsoft.com/office/drawing/2014/main" id="{25419BBD-EF9E-64D5-1834-B223DC89AAA1}"/>
              </a:ext>
            </a:extLst>
          </p:cNvPr>
          <p:cNvSpPr>
            <a:spLocks noGrp="1"/>
          </p:cNvSpPr>
          <p:nvPr>
            <p:ph idx="1"/>
          </p:nvPr>
        </p:nvSpPr>
        <p:spPr/>
        <p:txBody>
          <a:bodyPr/>
          <a:lstStyle/>
          <a:p>
            <a:pPr marL="0" indent="0">
              <a:buNone/>
            </a:pPr>
            <a:r>
              <a:rPr lang="en-US" b="1" dirty="0"/>
              <a:t>Create static libraries</a:t>
            </a:r>
          </a:p>
          <a:p>
            <a:r>
              <a:rPr lang="en-US" dirty="0"/>
              <a:t>Step 1: </a:t>
            </a:r>
            <a:r>
              <a:rPr lang="en-US" b="0" i="0" dirty="0">
                <a:solidFill>
                  <a:srgbClr val="333333"/>
                </a:solidFill>
                <a:effectLst/>
                <a:latin typeface="Verdana" panose="020B0604030504040204" pitchFamily="34" charset="0"/>
              </a:rPr>
              <a:t>create C source files containing any functions that will be used.</a:t>
            </a:r>
          </a:p>
          <a:p>
            <a:r>
              <a:rPr lang="en-US" dirty="0">
                <a:solidFill>
                  <a:srgbClr val="333333"/>
                </a:solidFill>
                <a:latin typeface="Verdana" panose="020B0604030504040204" pitchFamily="34" charset="0"/>
              </a:rPr>
              <a:t>Step 2: Compile these files into objects</a:t>
            </a:r>
          </a:p>
          <a:p>
            <a:pPr marL="0" indent="0">
              <a:buNone/>
            </a:pPr>
            <a:r>
              <a:rPr lang="en-US" dirty="0">
                <a:solidFill>
                  <a:srgbClr val="333333"/>
                </a:solidFill>
                <a:latin typeface="Verdana" panose="020B0604030504040204" pitchFamily="34" charset="0"/>
              </a:rPr>
              <a:t>	</a:t>
            </a:r>
            <a:r>
              <a:rPr lang="en-US" dirty="0" err="1">
                <a:solidFill>
                  <a:srgbClr val="0070C0"/>
                </a:solidFill>
                <a:latin typeface="Courier New" panose="02070309020205020404" pitchFamily="49" charset="0"/>
                <a:cs typeface="Courier New" panose="02070309020205020404" pitchFamily="49" charset="0"/>
              </a:rPr>
              <a:t>gcc</a:t>
            </a:r>
            <a:r>
              <a:rPr lang="en-US" dirty="0">
                <a:solidFill>
                  <a:srgbClr val="0070C0"/>
                </a:solidFill>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-c </a:t>
            </a:r>
            <a:r>
              <a:rPr lang="en-US" dirty="0" err="1">
                <a:solidFill>
                  <a:srgbClr val="0070C0"/>
                </a:solidFill>
                <a:latin typeface="Courier New" panose="02070309020205020404" pitchFamily="49" charset="0"/>
                <a:cs typeface="Courier New" panose="02070309020205020404" pitchFamily="49" charset="0"/>
              </a:rPr>
              <a:t>libraryCode.c</a:t>
            </a:r>
            <a:r>
              <a:rPr lang="en-US" dirty="0">
                <a:solidFill>
                  <a:srgbClr val="0070C0"/>
                </a:solidFill>
                <a:latin typeface="Courier New" panose="02070309020205020404" pitchFamily="49" charset="0"/>
                <a:cs typeface="Courier New" panose="02070309020205020404" pitchFamily="49" charset="0"/>
              </a:rPr>
              <a:t> -o </a:t>
            </a:r>
            <a:r>
              <a:rPr lang="en-US" dirty="0" err="1">
                <a:solidFill>
                  <a:srgbClr val="0070C0"/>
                </a:solidFill>
                <a:latin typeface="Courier New" panose="02070309020205020404" pitchFamily="49" charset="0"/>
                <a:cs typeface="Courier New" panose="02070309020205020404" pitchFamily="49" charset="0"/>
              </a:rPr>
              <a:t>object.o</a:t>
            </a:r>
            <a:r>
              <a:rPr lang="en-US" dirty="0">
                <a:solidFill>
                  <a:srgbClr val="0070C0"/>
                </a:solidFill>
                <a:latin typeface="Courier New" panose="02070309020205020404" pitchFamily="49" charset="0"/>
                <a:cs typeface="Courier New" panose="02070309020205020404" pitchFamily="49" charset="0"/>
              </a:rPr>
              <a:t> </a:t>
            </a:r>
          </a:p>
          <a:p>
            <a:r>
              <a:rPr lang="en-US" dirty="0">
                <a:solidFill>
                  <a:srgbClr val="333333"/>
                </a:solidFill>
                <a:latin typeface="Verdana" panose="020B0604030504040204" pitchFamily="34" charset="0"/>
              </a:rPr>
              <a:t>Step 3: Create library</a:t>
            </a:r>
          </a:p>
          <a:p>
            <a:pPr marL="0" indent="0">
              <a:buNone/>
            </a:pPr>
            <a:r>
              <a:rPr lang="en-US" dirty="0">
                <a:solidFill>
                  <a:srgbClr val="333333"/>
                </a:solidFill>
                <a:latin typeface="Verdana" panose="020B0604030504040204" pitchFamily="34" charset="0"/>
              </a:rPr>
              <a:t>	</a:t>
            </a:r>
            <a:r>
              <a:rPr lang="pt-BR" b="0" i="0" dirty="0">
                <a:solidFill>
                  <a:srgbClr val="FF0000"/>
                </a:solidFill>
                <a:effectLst/>
                <a:latin typeface="Courier New" panose="02070309020205020404" pitchFamily="49" charset="0"/>
                <a:cs typeface="Courier New" panose="02070309020205020404" pitchFamily="49" charset="0"/>
              </a:rPr>
              <a:t>ar</a:t>
            </a:r>
            <a:r>
              <a:rPr lang="pt-BR" b="0" i="0" dirty="0">
                <a:solidFill>
                  <a:srgbClr val="0070C0"/>
                </a:solidFill>
                <a:effectLst/>
                <a:latin typeface="Courier New" panose="02070309020205020404" pitchFamily="49" charset="0"/>
                <a:cs typeface="Courier New" panose="02070309020205020404" pitchFamily="49" charset="0"/>
              </a:rPr>
              <a:t> rc libname.a object.o</a:t>
            </a:r>
            <a:endParaRPr lang="en-US" dirty="0">
              <a:solidFill>
                <a:srgbClr val="0070C0"/>
              </a:solidFill>
              <a:latin typeface="Courier New" panose="02070309020205020404" pitchFamily="49" charset="0"/>
              <a:cs typeface="Courier New" panose="02070309020205020404" pitchFamily="49" charset="0"/>
            </a:endParaRPr>
          </a:p>
          <a:p>
            <a:r>
              <a:rPr lang="en-US" dirty="0">
                <a:solidFill>
                  <a:srgbClr val="333333"/>
                </a:solidFill>
                <a:latin typeface="Verdana" panose="020B0604030504040204" pitchFamily="34" charset="0"/>
              </a:rPr>
              <a:t>Step 4: L</a:t>
            </a:r>
            <a:r>
              <a:rPr lang="en-US" b="0" i="0" dirty="0">
                <a:solidFill>
                  <a:srgbClr val="333333"/>
                </a:solidFill>
                <a:effectLst/>
                <a:latin typeface="Verdana" panose="020B0604030504040204" pitchFamily="34" charset="0"/>
              </a:rPr>
              <a:t>inking your program to the libraries, make sure you specify where the library can be found</a:t>
            </a:r>
          </a:p>
          <a:p>
            <a:pPr marL="0" indent="0">
              <a:buNone/>
            </a:pPr>
            <a:r>
              <a:rPr lang="en-US" dirty="0"/>
              <a:t>	</a:t>
            </a:r>
            <a:r>
              <a:rPr lang="en-US" dirty="0" err="1">
                <a:solidFill>
                  <a:srgbClr val="0070C0"/>
                </a:solidFill>
                <a:latin typeface="Courier New" panose="02070309020205020404" pitchFamily="49" charset="0"/>
                <a:cs typeface="Courier New" panose="02070309020205020404" pitchFamily="49" charset="0"/>
              </a:rPr>
              <a:t>gcc</a:t>
            </a:r>
            <a:r>
              <a:rPr lang="en-US" dirty="0">
                <a:solidFill>
                  <a:srgbClr val="0070C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file.c</a:t>
            </a:r>
            <a:r>
              <a:rPr lang="en-US" dirty="0">
                <a:solidFill>
                  <a:srgbClr val="0070C0"/>
                </a:solidFill>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-L.</a:t>
            </a:r>
            <a:r>
              <a:rPr lang="en-US" dirty="0">
                <a:solidFill>
                  <a:srgbClr val="0070C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lname</a:t>
            </a:r>
            <a:r>
              <a:rPr lang="en-US" dirty="0">
                <a:solidFill>
                  <a:srgbClr val="0070C0"/>
                </a:solidFill>
                <a:latin typeface="Courier New" panose="02070309020205020404" pitchFamily="49" charset="0"/>
                <a:cs typeface="Courier New" panose="02070309020205020404" pitchFamily="49" charset="0"/>
              </a:rPr>
              <a:t> -o </a:t>
            </a:r>
            <a:r>
              <a:rPr lang="en-US" dirty="0" err="1">
                <a:solidFill>
                  <a:srgbClr val="0070C0"/>
                </a:solidFill>
                <a:latin typeface="Courier New" panose="02070309020205020404" pitchFamily="49" charset="0"/>
                <a:cs typeface="Courier New" panose="02070309020205020404" pitchFamily="49" charset="0"/>
              </a:rPr>
              <a:t>newfile</a:t>
            </a:r>
            <a:endParaRPr lang="en-US" dirty="0">
              <a:solidFill>
                <a:srgbClr val="0070C0"/>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7479E060-6258-5980-F451-658A9EE323F2}"/>
              </a:ext>
            </a:extLst>
          </p:cNvPr>
          <p:cNvSpPr>
            <a:spLocks noGrp="1"/>
          </p:cNvSpPr>
          <p:nvPr>
            <p:ph type="sldNum" sz="quarter" idx="12"/>
          </p:nvPr>
        </p:nvSpPr>
        <p:spPr/>
        <p:txBody>
          <a:bodyPr/>
          <a:lstStyle/>
          <a:p>
            <a:fld id="{3957FE44-DABC-424D-A234-74BB9410FF27}" type="slidenum">
              <a:rPr lang="en-US" smtClean="0"/>
              <a:pPr/>
              <a:t>3</a:t>
            </a:fld>
            <a:endParaRPr lang="en-US" dirty="0"/>
          </a:p>
        </p:txBody>
      </p:sp>
    </p:spTree>
    <p:extLst>
      <p:ext uri="{BB962C8B-B14F-4D97-AF65-F5344CB8AC3E}">
        <p14:creationId xmlns:p14="http://schemas.microsoft.com/office/powerpoint/2010/main" val="1231616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A889-AC6E-2F28-D8C4-46E9D3ECAC0B}"/>
              </a:ext>
            </a:extLst>
          </p:cNvPr>
          <p:cNvSpPr>
            <a:spLocks noGrp="1"/>
          </p:cNvSpPr>
          <p:nvPr>
            <p:ph type="title"/>
          </p:nvPr>
        </p:nvSpPr>
        <p:spPr/>
        <p:txBody>
          <a:bodyPr/>
          <a:lstStyle/>
          <a:p>
            <a:r>
              <a:rPr lang="en-US" b="1" dirty="0"/>
              <a:t>Create a C library</a:t>
            </a:r>
          </a:p>
        </p:txBody>
      </p:sp>
      <p:sp>
        <p:nvSpPr>
          <p:cNvPr id="3" name="Content Placeholder 2">
            <a:extLst>
              <a:ext uri="{FF2B5EF4-FFF2-40B4-BE49-F238E27FC236}">
                <a16:creationId xmlns:a16="http://schemas.microsoft.com/office/drawing/2014/main" id="{25419BBD-EF9E-64D5-1834-B223DC89AAA1}"/>
              </a:ext>
            </a:extLst>
          </p:cNvPr>
          <p:cNvSpPr>
            <a:spLocks noGrp="1"/>
          </p:cNvSpPr>
          <p:nvPr>
            <p:ph idx="1"/>
          </p:nvPr>
        </p:nvSpPr>
        <p:spPr/>
        <p:txBody>
          <a:bodyPr>
            <a:normAutofit lnSpcReduction="10000"/>
          </a:bodyPr>
          <a:lstStyle/>
          <a:p>
            <a:pPr marL="0" indent="0">
              <a:buNone/>
            </a:pPr>
            <a:r>
              <a:rPr lang="en-US" b="1" dirty="0"/>
              <a:t>Create dynamic libraries</a:t>
            </a:r>
          </a:p>
          <a:p>
            <a:r>
              <a:rPr lang="en-US" dirty="0"/>
              <a:t>Step 1: </a:t>
            </a:r>
            <a:r>
              <a:rPr lang="en-US" b="0" i="0" dirty="0">
                <a:solidFill>
                  <a:srgbClr val="333333"/>
                </a:solidFill>
                <a:effectLst/>
                <a:latin typeface="Verdana" panose="020B0604030504040204" pitchFamily="34" charset="0"/>
              </a:rPr>
              <a:t>create C source files containing any functions that will be used.</a:t>
            </a:r>
          </a:p>
          <a:p>
            <a:r>
              <a:rPr lang="en-US" dirty="0">
                <a:solidFill>
                  <a:srgbClr val="333333"/>
                </a:solidFill>
                <a:latin typeface="Verdana" panose="020B0604030504040204" pitchFamily="34" charset="0"/>
              </a:rPr>
              <a:t>Step 2: Compile these files into </a:t>
            </a:r>
            <a:r>
              <a:rPr lang="en-US" b="0" i="0" dirty="0">
                <a:solidFill>
                  <a:srgbClr val="333333"/>
                </a:solidFill>
                <a:effectLst/>
                <a:latin typeface="Verdana" panose="020B0604030504040204" pitchFamily="34" charset="0"/>
              </a:rPr>
              <a:t>Position Independent Code</a:t>
            </a:r>
            <a:endParaRPr lang="en-US" dirty="0">
              <a:solidFill>
                <a:srgbClr val="333333"/>
              </a:solidFill>
              <a:latin typeface="Verdana" panose="020B0604030504040204" pitchFamily="34" charset="0"/>
            </a:endParaRPr>
          </a:p>
          <a:p>
            <a:pPr marL="0" indent="0">
              <a:buNone/>
            </a:pPr>
            <a:r>
              <a:rPr lang="en-US" dirty="0">
                <a:solidFill>
                  <a:srgbClr val="333333"/>
                </a:solidFill>
                <a:latin typeface="Verdana" panose="020B0604030504040204" pitchFamily="34" charset="0"/>
              </a:rPr>
              <a:t>	</a:t>
            </a:r>
            <a:r>
              <a:rPr lang="en-US" dirty="0" err="1">
                <a:solidFill>
                  <a:srgbClr val="0070C0"/>
                </a:solidFill>
                <a:latin typeface="Courier New" panose="02070309020205020404" pitchFamily="49" charset="0"/>
                <a:cs typeface="Courier New" panose="02070309020205020404" pitchFamily="49" charset="0"/>
              </a:rPr>
              <a:t>gcc</a:t>
            </a:r>
            <a:r>
              <a:rPr lang="en-US" dirty="0">
                <a:solidFill>
                  <a:srgbClr val="0070C0"/>
                </a:solidFill>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fPIC</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libraryCode.c</a:t>
            </a:r>
            <a:r>
              <a:rPr lang="en-US" dirty="0">
                <a:solidFill>
                  <a:srgbClr val="0070C0"/>
                </a:solidFill>
                <a:latin typeface="Courier New" panose="02070309020205020404" pitchFamily="49" charset="0"/>
                <a:cs typeface="Courier New" panose="02070309020205020404" pitchFamily="49" charset="0"/>
              </a:rPr>
              <a:t> -o </a:t>
            </a:r>
            <a:r>
              <a:rPr lang="en-US" dirty="0" err="1">
                <a:solidFill>
                  <a:srgbClr val="0070C0"/>
                </a:solidFill>
                <a:latin typeface="Courier New" panose="02070309020205020404" pitchFamily="49" charset="0"/>
                <a:cs typeface="Courier New" panose="02070309020205020404" pitchFamily="49" charset="0"/>
              </a:rPr>
              <a:t>object.o</a:t>
            </a:r>
            <a:r>
              <a:rPr lang="en-US" dirty="0">
                <a:solidFill>
                  <a:srgbClr val="0070C0"/>
                </a:solidFill>
                <a:latin typeface="Courier New" panose="02070309020205020404" pitchFamily="49" charset="0"/>
                <a:cs typeface="Courier New" panose="02070309020205020404" pitchFamily="49" charset="0"/>
              </a:rPr>
              <a:t> </a:t>
            </a:r>
          </a:p>
          <a:p>
            <a:r>
              <a:rPr lang="en-US" dirty="0">
                <a:solidFill>
                  <a:srgbClr val="333333"/>
                </a:solidFill>
                <a:latin typeface="Verdana" panose="020B0604030504040204" pitchFamily="34" charset="0"/>
              </a:rPr>
              <a:t>Step 3: Create library</a:t>
            </a:r>
          </a:p>
          <a:p>
            <a:pPr marL="0" indent="0">
              <a:buNone/>
            </a:pPr>
            <a:r>
              <a:rPr lang="en-US" dirty="0">
                <a:solidFill>
                  <a:srgbClr val="333333"/>
                </a:solidFill>
                <a:latin typeface="Verdana" panose="020B0604030504040204" pitchFamily="34" charset="0"/>
              </a:rPr>
              <a:t>	</a:t>
            </a:r>
            <a:r>
              <a:rPr lang="pt-BR" dirty="0">
                <a:solidFill>
                  <a:srgbClr val="0070C0"/>
                </a:solidFill>
                <a:latin typeface="Courier New" panose="02070309020205020404" pitchFamily="49" charset="0"/>
                <a:cs typeface="Courier New" panose="02070309020205020404" pitchFamily="49" charset="0"/>
              </a:rPr>
              <a:t>gcc </a:t>
            </a:r>
            <a:r>
              <a:rPr lang="pt-BR" dirty="0">
                <a:solidFill>
                  <a:srgbClr val="FF0000"/>
                </a:solidFill>
                <a:latin typeface="Courier New" panose="02070309020205020404" pitchFamily="49" charset="0"/>
                <a:cs typeface="Courier New" panose="02070309020205020404" pitchFamily="49" charset="0"/>
              </a:rPr>
              <a:t>-shared </a:t>
            </a:r>
            <a:r>
              <a:rPr lang="pt-BR" dirty="0">
                <a:solidFill>
                  <a:srgbClr val="0070C0"/>
                </a:solidFill>
                <a:latin typeface="Courier New" panose="02070309020205020404" pitchFamily="49" charset="0"/>
                <a:cs typeface="Courier New" panose="02070309020205020404" pitchFamily="49" charset="0"/>
              </a:rPr>
              <a:t>-o libname.so objfile.o</a:t>
            </a:r>
            <a:endParaRPr lang="en-US" dirty="0">
              <a:solidFill>
                <a:srgbClr val="0070C0"/>
              </a:solidFill>
              <a:latin typeface="Courier New" panose="02070309020205020404" pitchFamily="49" charset="0"/>
              <a:cs typeface="Courier New" panose="02070309020205020404" pitchFamily="49" charset="0"/>
            </a:endParaRPr>
          </a:p>
          <a:p>
            <a:r>
              <a:rPr lang="en-US" dirty="0">
                <a:solidFill>
                  <a:srgbClr val="333333"/>
                </a:solidFill>
                <a:latin typeface="Verdana" panose="020B0604030504040204" pitchFamily="34" charset="0"/>
              </a:rPr>
              <a:t>Step 4: L</a:t>
            </a:r>
            <a:r>
              <a:rPr lang="en-US" b="0" i="0" dirty="0">
                <a:solidFill>
                  <a:srgbClr val="333333"/>
                </a:solidFill>
                <a:effectLst/>
                <a:latin typeface="Verdana" panose="020B0604030504040204" pitchFamily="34" charset="0"/>
              </a:rPr>
              <a:t>inking your program to the libraries, make sure you specify where the library can be found</a:t>
            </a:r>
          </a:p>
          <a:p>
            <a:pPr marL="0" indent="0">
              <a:buNone/>
            </a:pPr>
            <a:r>
              <a:rPr lang="en-US" dirty="0"/>
              <a:t>	</a:t>
            </a:r>
            <a:r>
              <a:rPr lang="en-US" dirty="0" err="1">
                <a:solidFill>
                  <a:srgbClr val="0070C0"/>
                </a:solidFill>
                <a:latin typeface="Courier New" panose="02070309020205020404" pitchFamily="49" charset="0"/>
                <a:cs typeface="Courier New" panose="02070309020205020404" pitchFamily="49" charset="0"/>
              </a:rPr>
              <a:t>gcc</a:t>
            </a:r>
            <a:r>
              <a:rPr lang="en-US" dirty="0">
                <a:solidFill>
                  <a:srgbClr val="0070C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file.c</a:t>
            </a:r>
            <a:r>
              <a:rPr lang="en-US" dirty="0">
                <a:solidFill>
                  <a:srgbClr val="0070C0"/>
                </a:solidFill>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-L.</a:t>
            </a:r>
            <a:r>
              <a:rPr lang="en-US" dirty="0">
                <a:solidFill>
                  <a:srgbClr val="0070C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lname</a:t>
            </a:r>
            <a:r>
              <a:rPr lang="en-US" dirty="0">
                <a:solidFill>
                  <a:srgbClr val="0070C0"/>
                </a:solidFill>
                <a:latin typeface="Courier New" panose="02070309020205020404" pitchFamily="49" charset="0"/>
                <a:cs typeface="Courier New" panose="02070309020205020404" pitchFamily="49" charset="0"/>
              </a:rPr>
              <a:t> -o </a:t>
            </a:r>
            <a:r>
              <a:rPr lang="en-US" dirty="0" err="1">
                <a:solidFill>
                  <a:srgbClr val="0070C0"/>
                </a:solidFill>
                <a:latin typeface="Courier New" panose="02070309020205020404" pitchFamily="49" charset="0"/>
                <a:cs typeface="Courier New" panose="02070309020205020404" pitchFamily="49" charset="0"/>
              </a:rPr>
              <a:t>newfile</a:t>
            </a:r>
            <a:endParaRPr lang="en-US" dirty="0">
              <a:solidFill>
                <a:srgbClr val="0070C0"/>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7479E060-6258-5980-F451-658A9EE323F2}"/>
              </a:ext>
            </a:extLst>
          </p:cNvPr>
          <p:cNvSpPr>
            <a:spLocks noGrp="1"/>
          </p:cNvSpPr>
          <p:nvPr>
            <p:ph type="sldNum" sz="quarter" idx="12"/>
          </p:nvPr>
        </p:nvSpPr>
        <p:spPr/>
        <p:txBody>
          <a:bodyPr/>
          <a:lstStyle/>
          <a:p>
            <a:fld id="{3957FE44-DABC-424D-A234-74BB9410FF27}" type="slidenum">
              <a:rPr lang="en-US" smtClean="0"/>
              <a:pPr/>
              <a:t>4</a:t>
            </a:fld>
            <a:endParaRPr lang="en-US" dirty="0"/>
          </a:p>
        </p:txBody>
      </p:sp>
    </p:spTree>
    <p:extLst>
      <p:ext uri="{BB962C8B-B14F-4D97-AF65-F5344CB8AC3E}">
        <p14:creationId xmlns:p14="http://schemas.microsoft.com/office/powerpoint/2010/main" val="371345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A889-AC6E-2F28-D8C4-46E9D3ECAC0B}"/>
              </a:ext>
            </a:extLst>
          </p:cNvPr>
          <p:cNvSpPr>
            <a:spLocks noGrp="1"/>
          </p:cNvSpPr>
          <p:nvPr>
            <p:ph type="title"/>
          </p:nvPr>
        </p:nvSpPr>
        <p:spPr/>
        <p:txBody>
          <a:bodyPr/>
          <a:lstStyle/>
          <a:p>
            <a:r>
              <a:rPr lang="en-US" b="1" dirty="0"/>
              <a:t>Create a C library</a:t>
            </a:r>
          </a:p>
        </p:txBody>
      </p:sp>
      <p:sp>
        <p:nvSpPr>
          <p:cNvPr id="3" name="Content Placeholder 2">
            <a:extLst>
              <a:ext uri="{FF2B5EF4-FFF2-40B4-BE49-F238E27FC236}">
                <a16:creationId xmlns:a16="http://schemas.microsoft.com/office/drawing/2014/main" id="{25419BBD-EF9E-64D5-1834-B223DC89AAA1}"/>
              </a:ext>
            </a:extLst>
          </p:cNvPr>
          <p:cNvSpPr>
            <a:spLocks noGrp="1"/>
          </p:cNvSpPr>
          <p:nvPr>
            <p:ph idx="1"/>
          </p:nvPr>
        </p:nvSpPr>
        <p:spPr/>
        <p:txBody>
          <a:bodyPr>
            <a:normAutofit/>
          </a:bodyPr>
          <a:lstStyle/>
          <a:p>
            <a:pPr marL="0" indent="0">
              <a:buNone/>
            </a:pPr>
            <a:r>
              <a:rPr lang="en-US" b="1" dirty="0"/>
              <a:t>Create dynamic libraries</a:t>
            </a:r>
          </a:p>
          <a:p>
            <a:r>
              <a:rPr lang="en-US" dirty="0"/>
              <a:t>Step 5: Copy file </a:t>
            </a:r>
            <a:r>
              <a:rPr lang="en-US" dirty="0" err="1"/>
              <a:t>library.h</a:t>
            </a:r>
            <a:r>
              <a:rPr lang="en-US" dirty="0"/>
              <a:t> to </a:t>
            </a:r>
            <a:r>
              <a:rPr lang="en-US" b="1" dirty="0"/>
              <a:t>/</a:t>
            </a:r>
            <a:r>
              <a:rPr lang="en-US" b="1" dirty="0" err="1"/>
              <a:t>usr</a:t>
            </a:r>
            <a:r>
              <a:rPr lang="en-US" b="1" dirty="0"/>
              <a:t>/include </a:t>
            </a:r>
            <a:r>
              <a:rPr lang="en-US" dirty="0"/>
              <a:t>and</a:t>
            </a:r>
          </a:p>
          <a:p>
            <a:pPr marL="0" indent="0">
              <a:buNone/>
            </a:pPr>
            <a:r>
              <a:rPr lang="en-US" dirty="0">
                <a:solidFill>
                  <a:srgbClr val="333333"/>
                </a:solidFill>
                <a:latin typeface="Verdana" panose="020B0604030504040204" pitchFamily="34" charset="0"/>
              </a:rPr>
              <a:t>		</a:t>
            </a:r>
            <a:r>
              <a:rPr lang="en-US" sz="2000" dirty="0">
                <a:solidFill>
                  <a:srgbClr val="333333"/>
                </a:solidFill>
                <a:latin typeface="Verdana" panose="020B0604030504040204" pitchFamily="34" charset="0"/>
              </a:rPr>
              <a:t>  </a:t>
            </a:r>
            <a:r>
              <a:rPr lang="en-US" dirty="0">
                <a:solidFill>
                  <a:srgbClr val="333333"/>
                </a:solidFill>
                <a:latin typeface="+mj-lt"/>
              </a:rPr>
              <a:t>file library.so to </a:t>
            </a:r>
            <a:r>
              <a:rPr lang="en-US" b="1" dirty="0">
                <a:solidFill>
                  <a:srgbClr val="333333"/>
                </a:solidFill>
                <a:latin typeface="+mj-lt"/>
              </a:rPr>
              <a:t>/</a:t>
            </a:r>
            <a:r>
              <a:rPr lang="en-US" b="1" dirty="0" err="1">
                <a:solidFill>
                  <a:srgbClr val="333333"/>
                </a:solidFill>
                <a:latin typeface="+mj-lt"/>
              </a:rPr>
              <a:t>usr</a:t>
            </a:r>
            <a:r>
              <a:rPr lang="en-US" b="1" dirty="0">
                <a:solidFill>
                  <a:srgbClr val="333333"/>
                </a:solidFill>
                <a:latin typeface="+mj-lt"/>
              </a:rPr>
              <a:t>/lib</a:t>
            </a:r>
          </a:p>
          <a:p>
            <a:pPr marL="0" indent="0">
              <a:buNone/>
            </a:pPr>
            <a:r>
              <a:rPr lang="en-US" dirty="0">
                <a:solidFill>
                  <a:srgbClr val="333333"/>
                </a:solidFill>
                <a:latin typeface="+mj-lt"/>
                <a:cs typeface="Courier New" panose="02070309020205020404" pitchFamily="49" charset="0"/>
              </a:rPr>
              <a:t>   or declare library path in List of Dynamic Dependencies</a:t>
            </a:r>
          </a:p>
          <a:p>
            <a:pPr marL="0" indent="0">
              <a:buNone/>
            </a:pPr>
            <a:r>
              <a:rPr lang="en-US" sz="2000" dirty="0">
                <a:solidFill>
                  <a:srgbClr val="333333"/>
                </a:solidFill>
                <a:latin typeface="Courier New" panose="02070309020205020404" pitchFamily="49" charset="0"/>
                <a:cs typeface="Courier New" panose="02070309020205020404" pitchFamily="49" charset="0"/>
              </a:rPr>
              <a:t>     export LD_LIBRARY_PATH=:/path/to/library.so</a:t>
            </a:r>
          </a:p>
        </p:txBody>
      </p:sp>
      <p:sp>
        <p:nvSpPr>
          <p:cNvPr id="4" name="Slide Number Placeholder 3">
            <a:extLst>
              <a:ext uri="{FF2B5EF4-FFF2-40B4-BE49-F238E27FC236}">
                <a16:creationId xmlns:a16="http://schemas.microsoft.com/office/drawing/2014/main" id="{7479E060-6258-5980-F451-658A9EE323F2}"/>
              </a:ext>
            </a:extLst>
          </p:cNvPr>
          <p:cNvSpPr>
            <a:spLocks noGrp="1"/>
          </p:cNvSpPr>
          <p:nvPr>
            <p:ph type="sldNum" sz="quarter" idx="12"/>
          </p:nvPr>
        </p:nvSpPr>
        <p:spPr/>
        <p:txBody>
          <a:bodyPr/>
          <a:lstStyle/>
          <a:p>
            <a:fld id="{3957FE44-DABC-424D-A234-74BB9410FF27}" type="slidenum">
              <a:rPr lang="en-US" smtClean="0"/>
              <a:pPr/>
              <a:t>5</a:t>
            </a:fld>
            <a:endParaRPr lang="en-US" dirty="0"/>
          </a:p>
        </p:txBody>
      </p:sp>
    </p:spTree>
    <p:extLst>
      <p:ext uri="{BB962C8B-B14F-4D97-AF65-F5344CB8AC3E}">
        <p14:creationId xmlns:p14="http://schemas.microsoft.com/office/powerpoint/2010/main" val="247022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Device Driver</a:t>
            </a:r>
          </a:p>
        </p:txBody>
      </p:sp>
      <p:sp>
        <p:nvSpPr>
          <p:cNvPr id="3" name="Content Placeholder 2"/>
          <p:cNvSpPr>
            <a:spLocks noGrp="1"/>
          </p:cNvSpPr>
          <p:nvPr>
            <p:ph idx="1"/>
          </p:nvPr>
        </p:nvSpPr>
        <p:spPr>
          <a:xfrm>
            <a:off x="457200" y="1600200"/>
            <a:ext cx="4800600" cy="4876800"/>
          </a:xfrm>
        </p:spPr>
        <p:txBody>
          <a:bodyPr/>
          <a:lstStyle/>
          <a:p>
            <a:r>
              <a:rPr lang="en-US" dirty="0"/>
              <a:t>Device driver is a computer program that </a:t>
            </a:r>
            <a:r>
              <a:rPr lang="en-US" b="1" dirty="0"/>
              <a:t>operates or controls a particular type of device</a:t>
            </a:r>
            <a:r>
              <a:rPr lang="en-US" dirty="0"/>
              <a:t> that is attached to a computer</a:t>
            </a:r>
          </a:p>
          <a:p>
            <a:r>
              <a:rPr lang="en-US" dirty="0"/>
              <a:t>Driver provides a </a:t>
            </a:r>
            <a:r>
              <a:rPr lang="en-US" b="1" dirty="0"/>
              <a:t>software interface </a:t>
            </a:r>
            <a:r>
              <a:rPr lang="en-US" dirty="0"/>
              <a:t>to hardware devices, enabling operating systems and other computer programs to access hardware functions.</a:t>
            </a:r>
          </a:p>
          <a:p>
            <a:endParaRPr lang="en-US" dirty="0"/>
          </a:p>
        </p:txBody>
      </p:sp>
      <p:grpSp>
        <p:nvGrpSpPr>
          <p:cNvPr id="6" name="Group 5">
            <a:extLst>
              <a:ext uri="{FF2B5EF4-FFF2-40B4-BE49-F238E27FC236}">
                <a16:creationId xmlns:a16="http://schemas.microsoft.com/office/drawing/2014/main" id="{0FDBEB4C-DA69-8227-7FE0-3CCC1817904B}"/>
              </a:ext>
            </a:extLst>
          </p:cNvPr>
          <p:cNvGrpSpPr/>
          <p:nvPr/>
        </p:nvGrpSpPr>
        <p:grpSpPr>
          <a:xfrm>
            <a:off x="5281353" y="1752600"/>
            <a:ext cx="3733800" cy="3280302"/>
            <a:chOff x="5334000" y="1676400"/>
            <a:chExt cx="3733800" cy="3280302"/>
          </a:xfrm>
        </p:grpSpPr>
        <p:pic>
          <p:nvPicPr>
            <p:cNvPr id="1026" name="Picture 2">
              <a:extLst>
                <a:ext uri="{FF2B5EF4-FFF2-40B4-BE49-F238E27FC236}">
                  <a16:creationId xmlns:a16="http://schemas.microsoft.com/office/drawing/2014/main" id="{6A170AC2-DF4D-9BAA-9DE4-5388D3BB3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676400"/>
              <a:ext cx="3733800" cy="328030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26AF897-5574-4A73-10EC-732708D0293C}"/>
                </a:ext>
              </a:extLst>
            </p:cNvPr>
            <p:cNvSpPr/>
            <p:nvPr/>
          </p:nvSpPr>
          <p:spPr>
            <a:xfrm>
              <a:off x="6553200" y="4648200"/>
              <a:ext cx="990600" cy="228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499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 of Driver</a:t>
            </a:r>
          </a:p>
        </p:txBody>
      </p:sp>
      <p:sp>
        <p:nvSpPr>
          <p:cNvPr id="3" name="Content Placeholder 2"/>
          <p:cNvSpPr>
            <a:spLocks noGrp="1"/>
          </p:cNvSpPr>
          <p:nvPr>
            <p:ph idx="1"/>
          </p:nvPr>
        </p:nvSpPr>
        <p:spPr/>
        <p:txBody>
          <a:bodyPr/>
          <a:lstStyle/>
          <a:p>
            <a:r>
              <a:rPr lang="en-US" sz="2800" dirty="0"/>
              <a:t>Isolate the user program from the complexity of the hardware device</a:t>
            </a:r>
          </a:p>
          <a:p>
            <a:pPr lvl="1"/>
            <a:r>
              <a:rPr lang="en-US" dirty="0"/>
              <a:t>E.g. open, copy a file in hard disk</a:t>
            </a:r>
          </a:p>
          <a:p>
            <a:pPr lvl="1"/>
            <a:endParaRPr lang="en-US" dirty="0"/>
          </a:p>
          <a:p>
            <a:endParaRPr lang="en-US" dirty="0"/>
          </a:p>
          <a:p>
            <a:r>
              <a:rPr lang="en-US" sz="2800" dirty="0"/>
              <a:t>Provides a consistent user interface to a large variety of hardware device</a:t>
            </a:r>
          </a:p>
        </p:txBody>
      </p:sp>
    </p:spTree>
    <p:extLst>
      <p:ext uri="{BB962C8B-B14F-4D97-AF65-F5344CB8AC3E}">
        <p14:creationId xmlns:p14="http://schemas.microsoft.com/office/powerpoint/2010/main" val="51074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Device Driver Architecture </a:t>
            </a:r>
          </a:p>
        </p:txBody>
      </p:sp>
      <p:sp>
        <p:nvSpPr>
          <p:cNvPr id="3" name="Content Placeholder 2"/>
          <p:cNvSpPr>
            <a:spLocks noGrp="1"/>
          </p:cNvSpPr>
          <p:nvPr>
            <p:ph idx="1"/>
          </p:nvPr>
        </p:nvSpPr>
        <p:spPr/>
        <p:txBody>
          <a:bodyPr>
            <a:normAutofit fontScale="92500" lnSpcReduction="10000"/>
          </a:bodyPr>
          <a:lstStyle/>
          <a:p>
            <a:r>
              <a:rPr lang="en-US" dirty="0"/>
              <a:t>Linux lets you add and remove kernel components at runtime</a:t>
            </a:r>
          </a:p>
          <a:p>
            <a:pPr lvl="1"/>
            <a:r>
              <a:rPr lang="en-US" dirty="0"/>
              <a:t>Provide flexibility</a:t>
            </a:r>
          </a:p>
          <a:p>
            <a:pPr lvl="1"/>
            <a:r>
              <a:rPr lang="en-US" dirty="0"/>
              <a:t>Enhance upgrade capability</a:t>
            </a:r>
          </a:p>
          <a:p>
            <a:pPr lvl="1"/>
            <a:r>
              <a:rPr lang="en-US" dirty="0"/>
              <a:t>Module can be stored on media other than root</a:t>
            </a:r>
          </a:p>
          <a:p>
            <a:r>
              <a:rPr lang="en-US" dirty="0"/>
              <a:t>Linux device driver are broadly classified into 3 basic categories:</a:t>
            </a:r>
          </a:p>
          <a:p>
            <a:pPr lvl="1"/>
            <a:r>
              <a:rPr lang="en-US" b="1" dirty="0">
                <a:solidFill>
                  <a:srgbClr val="0070C0"/>
                </a:solidFill>
              </a:rPr>
              <a:t>Character devices </a:t>
            </a:r>
            <a:r>
              <a:rPr lang="en-US" dirty="0"/>
              <a:t>can be thought of as serial streams of sequential data.</a:t>
            </a:r>
          </a:p>
          <a:p>
            <a:pPr marL="274320" lvl="1" indent="0">
              <a:buNone/>
            </a:pPr>
            <a:r>
              <a:rPr lang="en-US" dirty="0"/>
              <a:t>   e.g. serial ports and keyboards.</a:t>
            </a:r>
          </a:p>
          <a:p>
            <a:pPr lvl="1"/>
            <a:r>
              <a:rPr lang="en-US" b="1" dirty="0"/>
              <a:t>Block devices </a:t>
            </a:r>
            <a:r>
              <a:rPr lang="en-US" dirty="0"/>
              <a:t>are characterized by the capability to read and write blocks of data to and from random locations on an addressable medium</a:t>
            </a:r>
          </a:p>
          <a:p>
            <a:pPr marL="274320" lvl="1" indent="0">
              <a:buNone/>
            </a:pPr>
            <a:r>
              <a:rPr lang="en-US" dirty="0"/>
              <a:t>   e.g. hard drives and USB Flash drives.</a:t>
            </a:r>
          </a:p>
          <a:p>
            <a:pPr lvl="1"/>
            <a:r>
              <a:rPr lang="en-US" b="1" dirty="0"/>
              <a:t>Network devices</a:t>
            </a:r>
            <a:r>
              <a:rPr lang="en-US" dirty="0"/>
              <a:t> This is similar to a block device but is used for transmitting and receiving network packets rather than disk blocks</a:t>
            </a:r>
          </a:p>
        </p:txBody>
      </p:sp>
    </p:spTree>
    <p:extLst>
      <p:ext uri="{BB962C8B-B14F-4D97-AF65-F5344CB8AC3E}">
        <p14:creationId xmlns:p14="http://schemas.microsoft.com/office/powerpoint/2010/main" val="3850767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Driver location</a:t>
            </a:r>
          </a:p>
        </p:txBody>
      </p:sp>
      <p:sp>
        <p:nvSpPr>
          <p:cNvPr id="3" name="Content Placeholder 2"/>
          <p:cNvSpPr>
            <a:spLocks noGrp="1"/>
          </p:cNvSpPr>
          <p:nvPr>
            <p:ph idx="1"/>
          </p:nvPr>
        </p:nvSpPr>
        <p:spPr>
          <a:xfrm>
            <a:off x="457200" y="1600200"/>
            <a:ext cx="8229600" cy="5181600"/>
          </a:xfrm>
        </p:spPr>
        <p:txBody>
          <a:bodyPr>
            <a:normAutofit lnSpcReduction="10000"/>
          </a:bodyPr>
          <a:lstStyle/>
          <a:p>
            <a:r>
              <a:rPr lang="en-US" dirty="0"/>
              <a:t>Generally, a driver is stored in folder </a:t>
            </a:r>
            <a:r>
              <a:rPr lang="en-US" b="1" dirty="0"/>
              <a:t>/lib/modules/&lt;</a:t>
            </a:r>
            <a:r>
              <a:rPr lang="en-US" b="1" dirty="0" err="1"/>
              <a:t>kernel_version</a:t>
            </a:r>
            <a:r>
              <a:rPr lang="en-US" b="1" dirty="0"/>
              <a:t>&gt;/kernel </a:t>
            </a:r>
          </a:p>
          <a:p>
            <a:r>
              <a:rPr lang="en-US" dirty="0"/>
              <a:t>Driver is stored as </a:t>
            </a:r>
            <a:r>
              <a:rPr lang="en-US" b="1" dirty="0"/>
              <a:t>*.ko</a:t>
            </a:r>
            <a:r>
              <a:rPr lang="en-US" dirty="0"/>
              <a:t> file</a:t>
            </a:r>
          </a:p>
          <a:p>
            <a:endParaRPr lang="en-US" dirty="0"/>
          </a:p>
          <a:p>
            <a:endParaRPr lang="en-US" dirty="0"/>
          </a:p>
          <a:p>
            <a:endParaRPr lang="en-US" dirty="0"/>
          </a:p>
          <a:p>
            <a:endParaRPr lang="en-US" dirty="0"/>
          </a:p>
          <a:p>
            <a:endParaRPr lang="en-US" dirty="0"/>
          </a:p>
          <a:p>
            <a:endParaRPr lang="en-US" dirty="0"/>
          </a:p>
          <a:p>
            <a:endParaRPr lang="en-US" dirty="0"/>
          </a:p>
          <a:p>
            <a:r>
              <a:rPr lang="en-US" dirty="0"/>
              <a:t>List the character and block device drivers that are currently loaded and active by reading /proc/devices</a:t>
            </a:r>
          </a:p>
          <a:p>
            <a:pPr marL="0" indent="0">
              <a:buNone/>
            </a:pPr>
            <a:r>
              <a:rPr lang="en-US"/>
              <a:t>	    </a:t>
            </a:r>
            <a:r>
              <a:rPr lang="en-US">
                <a:latin typeface="Courier New" panose="02070309020205020404" pitchFamily="49" charset="0"/>
                <a:cs typeface="Courier New" panose="02070309020205020404" pitchFamily="49" charset="0"/>
              </a:rPr>
              <a:t>cat </a:t>
            </a:r>
            <a:r>
              <a:rPr lang="en-US" dirty="0">
                <a:latin typeface="Courier New" panose="02070309020205020404" pitchFamily="49" charset="0"/>
                <a:cs typeface="Courier New" panose="02070309020205020404" pitchFamily="49" charset="0"/>
              </a:rPr>
              <a:t>/proc/devices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9400"/>
            <a:ext cx="53625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762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5404</TotalTime>
  <Words>1401</Words>
  <Application>Microsoft Office PowerPoint</Application>
  <PresentationFormat>On-screen Show (4:3)</PresentationFormat>
  <Paragraphs>170</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Söhne</vt:lpstr>
      <vt:lpstr>Verdana</vt:lpstr>
      <vt:lpstr>Clarity</vt:lpstr>
      <vt:lpstr>  Advanced embedded Programming</vt:lpstr>
      <vt:lpstr>C Library</vt:lpstr>
      <vt:lpstr>Create a C library</vt:lpstr>
      <vt:lpstr>Create a C library</vt:lpstr>
      <vt:lpstr>Create a C library</vt:lpstr>
      <vt:lpstr>Device Driver</vt:lpstr>
      <vt:lpstr>Functions of Driver</vt:lpstr>
      <vt:lpstr>Device Driver Architecture </vt:lpstr>
      <vt:lpstr>Driver location</vt:lpstr>
      <vt:lpstr>Minimal Device Driver</vt:lpstr>
      <vt:lpstr>Compile a Driver</vt:lpstr>
      <vt:lpstr>Compile a Driver</vt:lpstr>
      <vt:lpstr>Compile a Driver</vt:lpstr>
      <vt:lpstr>Compile a Driver</vt:lpstr>
      <vt:lpstr>Loading a driver</vt:lpstr>
      <vt:lpstr>Practical Device Driver</vt:lpstr>
      <vt:lpstr>Device Nodes and mknod</vt:lpstr>
      <vt:lpstr>How to use device driver</vt:lpstr>
      <vt:lpstr>Linux Client driver</vt:lpstr>
      <vt:lpstr>Build a client driver on Raspberry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vi điều khiển</dc:title>
  <dc:creator>haduc</dc:creator>
  <cp:lastModifiedBy>duc b</cp:lastModifiedBy>
  <cp:revision>569</cp:revision>
  <dcterms:created xsi:type="dcterms:W3CDTF">2015-08-30T01:38:28Z</dcterms:created>
  <dcterms:modified xsi:type="dcterms:W3CDTF">2024-05-12T15:38:44Z</dcterms:modified>
</cp:coreProperties>
</file>