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4" r:id="rId7"/>
    <p:sldId id="263" r:id="rId8"/>
    <p:sldId id="265" r:id="rId9"/>
    <p:sldId id="266" r:id="rId10"/>
    <p:sldId id="267" r:id="rId11"/>
    <p:sldId id="268" r:id="rId12"/>
    <p:sldId id="269" r:id="rId13"/>
    <p:sldId id="270" r:id="rId14"/>
    <p:sldId id="272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DB78A697-9D75-4DE8-8C28-1296A6CF43C1}" type="datetimeFigureOut">
              <a:rPr lang="en-US" dirty="0"/>
              <a:t>6/5/2019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9144" y="4882896"/>
            <a:ext cx="4050792" cy="1197864"/>
          </a:xfrm>
          <a:noFill/>
        </p:spPr>
        <p:txBody>
          <a:bodyPr wrap="square" rtlCol="0">
            <a:spAutoFit/>
          </a:bodyPr>
          <a:lstStyle>
            <a:lvl1pPr>
              <a:defRPr lang="en-US" sz="5400" dirty="0"/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3075A-B3CA-4308-8288-4AA3FDE33D80}" type="datetimeFigureOut">
              <a:rPr lang="en-US" dirty="0"/>
              <a:t>6/5/2019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74B8D-FEEF-4ACC-AE11-BD533592BCDC}" type="datetimeFigureOut">
              <a:rPr lang="en-US" dirty="0"/>
              <a:t>6/5/2019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26006-7E0B-4944-9FC8-8FFECA54B11C}" type="datetimeFigureOut">
              <a:rPr lang="en-US" dirty="0"/>
              <a:t>6/5/2019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A3413-B80B-4905-8668-7292F4C8B0D5}" type="datetimeFigureOut">
              <a:rPr lang="en-US" dirty="0"/>
              <a:t>6/5/2019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19662-C6A4-45F9-A235-129F0C1DEF43}" type="datetimeFigureOut">
              <a:rPr lang="en-US" dirty="0"/>
              <a:t>6/5/2019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BB764-976A-4040-BDCA-252C91CEE939}" type="datetimeFigureOut">
              <a:rPr lang="en-US" dirty="0"/>
              <a:t>6/5/2019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FC935-CE77-4008-BAD9-6108F00BE393}" type="datetimeFigureOut">
              <a:rPr lang="en-US" dirty="0"/>
              <a:t>6/5/2019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562D5-4244-4B26-B385-E71032EABECD}" type="datetimeFigureOut">
              <a:rPr lang="en-US" dirty="0"/>
              <a:t>6/5/2019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BD967-1B7E-40AA-AAF7-BA98E0E039F7}" type="datetimeFigureOut">
              <a:rPr lang="en-US" dirty="0"/>
              <a:t>6/5/2019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90F-3E6A-4544-9694-22B6007FE3C6}" type="datetimeFigureOut">
              <a:rPr lang="en-US" dirty="0"/>
              <a:t>6/5/2019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F9620-38BC-4982-922B-C904A70C41DD}" type="datetimeFigureOut">
              <a:rPr lang="en-US" dirty="0"/>
              <a:t>6/5/2019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56FC6-E80E-40CB-B83C-A6FFE3EF0BA6}" type="datetimeFigureOut">
              <a:rPr lang="en-US" dirty="0"/>
              <a:t>6/5/2019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F863F-52DC-41B2-9D00-5A4E5632AC32}" type="datetimeFigureOut">
              <a:rPr lang="en-US" dirty="0"/>
              <a:t>6/5/2019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55614-3909-43DC-A067-7F9842F8B81D}" type="datetimeFigureOut">
              <a:rPr lang="en-US" dirty="0"/>
              <a:t>6/5/2019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29323-6A73-409C-86A6-9EAF0F851121}" type="datetimeFigureOut">
              <a:rPr lang="en-US" dirty="0"/>
              <a:t>6/5/2019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40176-F1D3-49EC-82F4-0915A3AC4184}" type="datetimeFigureOut">
              <a:rPr lang="en-US" dirty="0"/>
              <a:t>6/5/2019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50172865-FBF0-458A-BAFF-4F75173770F5}" type="datetimeFigureOut">
              <a:rPr lang="en-US" dirty="0"/>
              <a:t>6/5/2019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>
              <a:lumMod val="60000"/>
              <a:lumOff val="40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-276458" y="759386"/>
            <a:ext cx="11958342" cy="313411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Online  Retail</a:t>
            </a:r>
            <a:br>
              <a:rPr lang="en-US" dirty="0" smtClean="0"/>
            </a:br>
            <a:r>
              <a:rPr lang="en-US" dirty="0" smtClean="0"/>
              <a:t>Application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3013153" y="3566485"/>
            <a:ext cx="7726701" cy="435897"/>
          </a:xfrm>
        </p:spPr>
        <p:txBody>
          <a:bodyPr/>
          <a:lstStyle/>
          <a:p>
            <a:r>
              <a:rPr lang="en-US" dirty="0" smtClean="0"/>
              <a:t>Principles of database management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793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9738" y="0"/>
            <a:ext cx="8296275" cy="6276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26520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5475" y="0"/>
            <a:ext cx="8401050" cy="626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49968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7862" y="100631"/>
            <a:ext cx="8296275" cy="618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00613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797" y="495794"/>
            <a:ext cx="10396882" cy="1151965"/>
          </a:xfrm>
        </p:spPr>
        <p:txBody>
          <a:bodyPr/>
          <a:lstStyle/>
          <a:p>
            <a:r>
              <a:rPr lang="en-US" dirty="0" smtClean="0"/>
              <a:t>6. Java program demo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811723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44931" y="2169622"/>
            <a:ext cx="74066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/>
              <a:t>Thank you for listening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067052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Members &amp; Contribution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vi-VN" b="1" dirty="0" smtClean="0">
                <a:latin typeface="Arial" panose="020B0604020202020204" pitchFamily="34" charset="0"/>
                <a:cs typeface="Arial" panose="020B0604020202020204" pitchFamily="34" charset="0"/>
              </a:rPr>
              <a:t>Nguyễn Anh Dũng: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vi-VN" b="1" dirty="0" smtClean="0">
                <a:latin typeface="Arial" panose="020B0604020202020204" pitchFamily="34" charset="0"/>
                <a:cs typeface="Arial" panose="020B0604020202020204" pitchFamily="34" charset="0"/>
              </a:rPr>
              <a:t>0% </a:t>
            </a:r>
          </a:p>
          <a:p>
            <a:r>
              <a:rPr lang="vi-VN" b="1" dirty="0" smtClean="0">
                <a:latin typeface="Arial" panose="020B0604020202020204" pitchFamily="34" charset="0"/>
                <a:cs typeface="Arial" panose="020B0604020202020204" pitchFamily="34" charset="0"/>
              </a:rPr>
              <a:t>Nguyễn Hà Văn: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vi-VN" b="1" dirty="0" smtClean="0">
                <a:latin typeface="Arial" panose="020B0604020202020204" pitchFamily="34" charset="0"/>
                <a:cs typeface="Arial" panose="020B0604020202020204" pitchFamily="34" charset="0"/>
              </a:rPr>
              <a:t>0% </a:t>
            </a:r>
          </a:p>
          <a:p>
            <a:pPr marL="0" indent="0">
              <a:buNone/>
            </a:pPr>
            <a:endParaRPr lang="en-US" b="1" dirty="0"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9119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38300" y="1829453"/>
            <a:ext cx="10394707" cy="3311189"/>
          </a:xfrm>
        </p:spPr>
        <p:txBody>
          <a:bodyPr/>
          <a:lstStyle/>
          <a:p>
            <a:pPr marL="457200" indent="-457200">
              <a:buClr>
                <a:schemeClr val="tx1"/>
              </a:buClr>
              <a:buSzPct val="120000"/>
              <a:buFont typeface="+mj-lt"/>
              <a:buAutoNum type="arabicPeriod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What this project is about</a:t>
            </a:r>
          </a:p>
          <a:p>
            <a:pPr marL="457200" indent="-457200">
              <a:buClr>
                <a:schemeClr val="tx1"/>
              </a:buClr>
              <a:buSzPct val="120000"/>
              <a:buFont typeface="+mj-lt"/>
              <a:buAutoNum type="arabicPeriod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How to do it</a:t>
            </a:r>
          </a:p>
          <a:p>
            <a:pPr marL="457200" indent="-457200">
              <a:buClr>
                <a:schemeClr val="tx1"/>
              </a:buClr>
              <a:buSzPct val="120000"/>
              <a:buFont typeface="+mj-lt"/>
              <a:buAutoNum type="arabicPeriod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ERD</a:t>
            </a:r>
          </a:p>
          <a:p>
            <a:pPr marL="457200" indent="-457200">
              <a:buClr>
                <a:schemeClr val="tx1"/>
              </a:buClr>
              <a:buSzPct val="120000"/>
              <a:buFont typeface="+mj-lt"/>
              <a:buAutoNum type="arabicPeriod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Schema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marL="457200" indent="-457200">
              <a:buClr>
                <a:schemeClr val="tx1"/>
              </a:buClr>
              <a:buSzPct val="120000"/>
              <a:buFont typeface="+mj-lt"/>
              <a:buAutoNum type="arabicPeriod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Querying Tables</a:t>
            </a:r>
          </a:p>
          <a:p>
            <a:pPr marL="457200" indent="-457200">
              <a:buClr>
                <a:schemeClr val="tx1"/>
              </a:buClr>
              <a:buSzPct val="120000"/>
              <a:buFont typeface="+mj-lt"/>
              <a:buAutoNum type="arabicPeriod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Java program demo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4619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What </a:t>
            </a:r>
            <a:r>
              <a:rPr lang="en-US" dirty="0"/>
              <a:t>this project is about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62049" y="2467157"/>
            <a:ext cx="10394707" cy="331118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A system that Allows :</a:t>
            </a:r>
          </a:p>
          <a:p>
            <a:r>
              <a:rPr lang="en-US" sz="1800" dirty="0" smtClean="0">
                <a:latin typeface="Arial" pitchFamily="34" charset="0"/>
                <a:cs typeface="Arial" pitchFamily="34" charset="0"/>
              </a:rPr>
              <a:t>Customers TO register (with 1 or more bank accounts)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to purchase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items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, each customer will have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a unique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customerid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userid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and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password.</a:t>
            </a:r>
          </a:p>
          <a:p>
            <a:r>
              <a:rPr lang="en-US" sz="1800" dirty="0" smtClean="0">
                <a:latin typeface="Arial" pitchFamily="34" charset="0"/>
                <a:cs typeface="Arial" pitchFamily="34" charset="0"/>
              </a:rPr>
              <a:t>customers to purchase one or more item in different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quantities AND The items can of different classes based upon their prices.</a:t>
            </a: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1800" dirty="0">
                <a:latin typeface="Arial" pitchFamily="34" charset="0"/>
                <a:cs typeface="Arial" pitchFamily="34" charset="0"/>
              </a:rPr>
              <a:t>Based on the quantity, price of the item and discount (if any) on the purchased items, the bill will be generated. A bank account is required to settle the bill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r>
              <a:rPr lang="en-US" sz="1800" dirty="0">
                <a:latin typeface="Arial" pitchFamily="34" charset="0"/>
                <a:cs typeface="Arial" pitchFamily="34" charset="0"/>
              </a:rPr>
              <a:t>The items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to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be ordered to one or more suppliers.</a:t>
            </a: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endParaRPr lang="en-US" sz="18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4863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How to do 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We will create a database called “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retailApp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” with Three </a:t>
            </a:r>
            <a:r>
              <a:rPr lang="en-US" dirty="0">
                <a:latin typeface="Arial" pitchFamily="34" charset="0"/>
                <a:cs typeface="Arial" pitchFamily="34" charset="0"/>
              </a:rPr>
              <a:t>main entities for our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database </a:t>
            </a:r>
            <a:r>
              <a:rPr lang="en-US" dirty="0">
                <a:latin typeface="Arial" pitchFamily="34" charset="0"/>
                <a:cs typeface="Arial" pitchFamily="34" charset="0"/>
              </a:rPr>
              <a:t>: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A </a:t>
            </a:r>
            <a:r>
              <a:rPr lang="en-US" dirty="0">
                <a:latin typeface="Arial" pitchFamily="34" charset="0"/>
                <a:cs typeface="Arial" pitchFamily="34" charset="0"/>
              </a:rPr>
              <a:t>customer entity with id, login , password, name and bank account ( one or multiple).</a:t>
            </a:r>
            <a:endParaRPr lang="vi-VN" dirty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A </a:t>
            </a:r>
            <a:r>
              <a:rPr lang="en-US" dirty="0">
                <a:latin typeface="Arial" pitchFamily="34" charset="0"/>
                <a:cs typeface="Arial" pitchFamily="34" charset="0"/>
              </a:rPr>
              <a:t>item entity consist of item's id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, name ,price ,discount ,actual </a:t>
            </a:r>
            <a:r>
              <a:rPr lang="en-US" dirty="0">
                <a:latin typeface="Arial" pitchFamily="34" charset="0"/>
                <a:cs typeface="Arial" pitchFamily="34" charset="0"/>
              </a:rPr>
              <a:t>price which can be computed and a class according to it's price.</a:t>
            </a:r>
            <a:endParaRPr lang="vi-VN" dirty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A </a:t>
            </a:r>
            <a:r>
              <a:rPr lang="en-US" dirty="0">
                <a:latin typeface="Arial" pitchFamily="34" charset="0"/>
                <a:cs typeface="Arial" pitchFamily="34" charset="0"/>
              </a:rPr>
              <a:t>supplier entity with the supplier's id, name a several location</a:t>
            </a:r>
            <a:endParaRPr lang="vi-VN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4966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How </a:t>
            </a:r>
            <a:r>
              <a:rPr lang="en-US" dirty="0"/>
              <a:t>to do it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Along with the 3 entities, some relationships are:</a:t>
            </a:r>
            <a:endParaRPr lang="vi-VN" dirty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A </a:t>
            </a:r>
            <a:r>
              <a:rPr lang="en-US" dirty="0">
                <a:latin typeface="Arial" pitchFamily="34" charset="0"/>
                <a:cs typeface="Arial" pitchFamily="34" charset="0"/>
              </a:rPr>
              <a:t>customer can purchase many items and an item can be purchased by many people.</a:t>
            </a:r>
            <a:endParaRPr lang="vi-VN" dirty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An </a:t>
            </a:r>
            <a:r>
              <a:rPr lang="en-US" dirty="0">
                <a:latin typeface="Arial" pitchFamily="34" charset="0"/>
                <a:cs typeface="Arial" pitchFamily="34" charset="0"/>
              </a:rPr>
              <a:t>item can be ordered from one or many supplier and a supplier can supply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many </a:t>
            </a:r>
            <a:r>
              <a:rPr lang="en-US" dirty="0">
                <a:latin typeface="Arial" pitchFamily="34" charset="0"/>
                <a:cs typeface="Arial" pitchFamily="34" charset="0"/>
              </a:rPr>
              <a:t>items.</a:t>
            </a:r>
            <a:endParaRPr lang="vi-VN" dirty="0">
              <a:latin typeface="Arial" pitchFamily="34" charset="0"/>
              <a:cs typeface="Arial" pitchFamily="34" charset="0"/>
            </a:endParaRPr>
          </a:p>
          <a:p>
            <a:endParaRPr lang="vi-VN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5073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743" y="20782"/>
            <a:ext cx="10396882" cy="1151965"/>
          </a:xfrm>
        </p:spPr>
        <p:txBody>
          <a:bodyPr/>
          <a:lstStyle/>
          <a:p>
            <a:r>
              <a:rPr lang="en-US" dirty="0" smtClean="0"/>
              <a:t>3. ERD</a:t>
            </a:r>
            <a:endParaRPr lang="en-US" dirty="0"/>
          </a:p>
        </p:txBody>
      </p:sp>
      <p:pic>
        <p:nvPicPr>
          <p:cNvPr id="3" name="Picture 2" descr="Untitled Diagram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2541320" y="118753"/>
            <a:ext cx="7232072" cy="5343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790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62049"/>
            <a:ext cx="10396882" cy="1151965"/>
          </a:xfrm>
        </p:spPr>
        <p:txBody>
          <a:bodyPr/>
          <a:lstStyle/>
          <a:p>
            <a:r>
              <a:rPr lang="en-US" dirty="0" smtClean="0"/>
              <a:t>4. Schema </a:t>
            </a:r>
            <a:endParaRPr lang="vi-VN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85799" y="1825888"/>
            <a:ext cx="10394707" cy="331118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latin typeface="Arial" pitchFamily="34" charset="0"/>
                <a:cs typeface="Arial" pitchFamily="34" charset="0"/>
              </a:rPr>
              <a:t>Customer(</a:t>
            </a:r>
            <a:r>
              <a:rPr lang="en-US" sz="1800" u="sng" dirty="0" err="1">
                <a:latin typeface="Arial" pitchFamily="34" charset="0"/>
                <a:cs typeface="Arial" pitchFamily="34" charset="0"/>
              </a:rPr>
              <a:t>customerid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,firstname,lastname,username,password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) </a:t>
            </a:r>
            <a:endParaRPr lang="en-US" sz="1800" dirty="0">
              <a:latin typeface="Arial" pitchFamily="34" charset="0"/>
              <a:cs typeface="Arial" pitchFamily="34" charset="0"/>
            </a:endParaRPr>
          </a:p>
          <a:p>
            <a:r>
              <a:rPr lang="en-US" sz="1800" dirty="0" err="1">
                <a:latin typeface="Arial" pitchFamily="34" charset="0"/>
                <a:cs typeface="Arial" pitchFamily="34" charset="0"/>
              </a:rPr>
              <a:t>Customer_bank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(</a:t>
            </a:r>
            <a:r>
              <a:rPr lang="en-US" sz="1800" u="sng" dirty="0" err="1">
                <a:latin typeface="Arial" pitchFamily="34" charset="0"/>
                <a:cs typeface="Arial" pitchFamily="34" charset="0"/>
              </a:rPr>
              <a:t>customerid,account_number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,bank_name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) </a:t>
            </a:r>
          </a:p>
          <a:p>
            <a:r>
              <a:rPr lang="en-US" sz="1800" dirty="0">
                <a:latin typeface="Arial" pitchFamily="34" charset="0"/>
                <a:cs typeface="Arial" pitchFamily="34" charset="0"/>
              </a:rPr>
              <a:t>Item(</a:t>
            </a:r>
            <a:r>
              <a:rPr lang="en-US" sz="1800" u="sng" dirty="0" err="1">
                <a:latin typeface="Arial" pitchFamily="34" charset="0"/>
                <a:cs typeface="Arial" pitchFamily="34" charset="0"/>
              </a:rPr>
              <a:t>itemid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,item_name,item_price,discount,price,class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) </a:t>
            </a:r>
          </a:p>
          <a:p>
            <a:r>
              <a:rPr lang="en-US" sz="1800" dirty="0">
                <a:latin typeface="Arial" pitchFamily="34" charset="0"/>
                <a:cs typeface="Arial" pitchFamily="34" charset="0"/>
              </a:rPr>
              <a:t>Supplier(</a:t>
            </a:r>
            <a:r>
              <a:rPr lang="en-US" sz="1800" u="sng" dirty="0" err="1">
                <a:latin typeface="Arial" pitchFamily="34" charset="0"/>
                <a:cs typeface="Arial" pitchFamily="34" charset="0"/>
              </a:rPr>
              <a:t>supplierid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,supplier_name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) </a:t>
            </a:r>
          </a:p>
          <a:p>
            <a:r>
              <a:rPr lang="en-US" sz="1800" dirty="0" err="1">
                <a:latin typeface="Arial" pitchFamily="34" charset="0"/>
                <a:cs typeface="Arial" pitchFamily="34" charset="0"/>
              </a:rPr>
              <a:t>Supplier_location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(</a:t>
            </a:r>
            <a:r>
              <a:rPr lang="en-US" sz="1800" u="sng" dirty="0" err="1">
                <a:latin typeface="Arial" pitchFamily="34" charset="0"/>
                <a:cs typeface="Arial" pitchFamily="34" charset="0"/>
              </a:rPr>
              <a:t>supplierid,location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) </a:t>
            </a: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1800" dirty="0" smtClean="0">
                <a:latin typeface="Arial" pitchFamily="34" charset="0"/>
                <a:cs typeface="Arial" pitchFamily="34" charset="0"/>
              </a:rPr>
              <a:t>Purchase(</a:t>
            </a:r>
            <a:r>
              <a:rPr lang="en-US" sz="1800" u="sng" dirty="0" err="1" smtClean="0">
                <a:latin typeface="Arial" pitchFamily="34" charset="0"/>
                <a:cs typeface="Arial" pitchFamily="34" charset="0"/>
              </a:rPr>
              <a:t>customerid,itemid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,quantity,purchase_date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) </a:t>
            </a:r>
          </a:p>
          <a:p>
            <a:r>
              <a:rPr lang="en-US" sz="1800" dirty="0" err="1">
                <a:latin typeface="Arial" pitchFamily="34" charset="0"/>
                <a:cs typeface="Arial" pitchFamily="34" charset="0"/>
              </a:rPr>
              <a:t>Ordered_to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(</a:t>
            </a:r>
            <a:r>
              <a:rPr lang="en-US" sz="1800" u="sng" dirty="0" err="1">
                <a:latin typeface="Arial" pitchFamily="34" charset="0"/>
                <a:cs typeface="Arial" pitchFamily="34" charset="0"/>
              </a:rPr>
              <a:t>itemid,supplierid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,quantity,order_date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) </a:t>
            </a:r>
          </a:p>
          <a:p>
            <a:endParaRPr lang="vi-VN" sz="18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2219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5</a:t>
            </a:r>
            <a:r>
              <a:rPr lang="en-US" dirty="0"/>
              <a:t>. Querying Tables</a:t>
            </a:r>
            <a:br>
              <a:rPr lang="en-US" dirty="0"/>
            </a:br>
            <a:endParaRPr lang="vi-VN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85799" y="1825888"/>
            <a:ext cx="10394707" cy="331118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Here is the query use to create the tables in the database.</a:t>
            </a:r>
            <a:endParaRPr lang="vi-VN" sz="18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9876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346492"/>
      </a:accent1>
      <a:accent2>
        <a:srgbClr val="6DA5D4"/>
      </a:accent2>
      <a:accent3>
        <a:srgbClr val="538C79"/>
      </a:accent3>
      <a:accent4>
        <a:srgbClr val="93B75D"/>
      </a:accent4>
      <a:accent5>
        <a:srgbClr val="DEB050"/>
      </a:accent5>
      <a:accent6>
        <a:srgbClr val="BB5354"/>
      </a:accent6>
      <a:hlink>
        <a:srgbClr val="3289DD"/>
      </a:hlink>
      <a:folHlink>
        <a:srgbClr val="859EB6"/>
      </a:folHlink>
    </a:clrScheme>
    <a:fontScheme name="Main Event">
      <a:majorFont>
        <a:latin typeface="Impac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E3530EC-BA5B-407C-9B36-00820F39551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165</TotalTime>
  <Words>326</Words>
  <Application>Microsoft Office PowerPoint</Application>
  <PresentationFormat>Widescreen</PresentationFormat>
  <Paragraphs>40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Impact</vt:lpstr>
      <vt:lpstr>Times New Roman</vt:lpstr>
      <vt:lpstr>Main Event</vt:lpstr>
      <vt:lpstr>Online  Retail Application  </vt:lpstr>
      <vt:lpstr>Members &amp; Contribution</vt:lpstr>
      <vt:lpstr>contents</vt:lpstr>
      <vt:lpstr>1. What this project is about</vt:lpstr>
      <vt:lpstr>2. How to do it</vt:lpstr>
      <vt:lpstr>2. How to do it</vt:lpstr>
      <vt:lpstr>3. ERD</vt:lpstr>
      <vt:lpstr>4. Schema </vt:lpstr>
      <vt:lpstr>5. Querying Tables </vt:lpstr>
      <vt:lpstr>PowerPoint Presentation</vt:lpstr>
      <vt:lpstr>PowerPoint Presentation</vt:lpstr>
      <vt:lpstr>PowerPoint Presentation</vt:lpstr>
      <vt:lpstr>6. Java program demo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 Retail Application</dc:title>
  <dc:creator>Windows User</dc:creator>
  <cp:lastModifiedBy>Windows User</cp:lastModifiedBy>
  <cp:revision>13</cp:revision>
  <dcterms:created xsi:type="dcterms:W3CDTF">2019-06-04T13:47:55Z</dcterms:created>
  <dcterms:modified xsi:type="dcterms:W3CDTF">2019-06-04T17:21:30Z</dcterms:modified>
</cp:coreProperties>
</file>