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44" y="1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E36C0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4536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E36C0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E36C0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667" y="0"/>
            <a:ext cx="8949378" cy="7212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342" y="1545082"/>
            <a:ext cx="8643315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E36C0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825" y="1267206"/>
            <a:ext cx="8880348" cy="2495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4536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" y="0"/>
            <a:ext cx="9122664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342" y="1814271"/>
            <a:ext cx="31718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5" dirty="0">
                <a:solidFill>
                  <a:srgbClr val="FF6600"/>
                </a:solidFill>
              </a:rPr>
              <a:t>Sharing</a:t>
            </a:r>
            <a:r>
              <a:rPr sz="3200" spc="-190" dirty="0">
                <a:solidFill>
                  <a:srgbClr val="FF6600"/>
                </a:solidFill>
              </a:rPr>
              <a:t> </a:t>
            </a:r>
            <a:r>
              <a:rPr sz="3200" dirty="0">
                <a:solidFill>
                  <a:srgbClr val="FF6600"/>
                </a:solidFill>
              </a:rPr>
              <a:t>Android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250342" y="2596083"/>
            <a:ext cx="339217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i="1" spc="-5" dirty="0">
                <a:solidFill>
                  <a:srgbClr val="548ED4"/>
                </a:solidFill>
                <a:latin typeface="Arial"/>
                <a:cs typeface="Arial"/>
              </a:rPr>
              <a:t>Dagger2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342" y="4791862"/>
            <a:ext cx="7651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16/04/2020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4625" y="4791862"/>
            <a:ext cx="44469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09e-BM/DT/FSOFT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- 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©FPT 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SOFTWARE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– 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Fresher 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Academy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- 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Internal</a:t>
            </a:r>
            <a:r>
              <a:rPr sz="1200" spc="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Use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05825" y="4791862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" y="53467"/>
            <a:ext cx="363727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</a:rPr>
              <a:t>#3. Presenter</a:t>
            </a:r>
            <a:r>
              <a:rPr sz="3200" spc="-5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layer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29259" y="1104138"/>
            <a:ext cx="7815580" cy="2282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1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presenter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is responsible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act as </a:t>
            </a:r>
            <a:r>
              <a:rPr sz="1800" b="1" dirty="0">
                <a:solidFill>
                  <a:srgbClr val="445369"/>
                </a:solidFill>
                <a:latin typeface="Carlito"/>
                <a:cs typeface="Carlito"/>
              </a:rPr>
              <a:t>the </a:t>
            </a:r>
            <a:r>
              <a:rPr sz="1800" b="1" spc="-5" dirty="0">
                <a:solidFill>
                  <a:srgbClr val="445369"/>
                </a:solidFill>
                <a:latin typeface="Carlito"/>
                <a:cs typeface="Carlito"/>
              </a:rPr>
              <a:t>middleman between view </a:t>
            </a:r>
            <a:r>
              <a:rPr sz="1800" b="1" dirty="0">
                <a:solidFill>
                  <a:srgbClr val="445369"/>
                </a:solidFill>
                <a:latin typeface="Carlito"/>
                <a:cs typeface="Carlito"/>
              </a:rPr>
              <a:t>and model</a:t>
            </a: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. It 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retrieves </a:t>
            </a:r>
            <a:r>
              <a:rPr sz="1800" spc="-15" dirty="0">
                <a:solidFill>
                  <a:srgbClr val="445369"/>
                </a:solidFill>
                <a:latin typeface="Carlito"/>
                <a:cs typeface="Carlito"/>
              </a:rPr>
              <a:t>data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from </a:t>
            </a: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the model and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returns </a:t>
            </a: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it </a:t>
            </a:r>
            <a:r>
              <a:rPr sz="1800" spc="-15" dirty="0">
                <a:solidFill>
                  <a:srgbClr val="445369"/>
                </a:solidFill>
                <a:latin typeface="Carlito"/>
                <a:cs typeface="Carlito"/>
              </a:rPr>
              <a:t>formatted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the</a:t>
            </a:r>
            <a:r>
              <a:rPr sz="1800" spc="10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sz="1800" spc="-30" dirty="0">
                <a:solidFill>
                  <a:srgbClr val="445369"/>
                </a:solidFill>
                <a:latin typeface="Carlito"/>
                <a:cs typeface="Carlito"/>
              </a:rPr>
              <a:t>view.</a:t>
            </a:r>
            <a:endParaRPr sz="1800">
              <a:latin typeface="Carlito"/>
              <a:cs typeface="Carlito"/>
            </a:endParaRPr>
          </a:p>
          <a:p>
            <a:pPr marL="227329" indent="-215265">
              <a:lnSpc>
                <a:spcPct val="100000"/>
              </a:lnSpc>
              <a:spcBef>
                <a:spcPts val="1565"/>
              </a:spcBef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It </a:t>
            </a:r>
            <a:r>
              <a:rPr sz="1800" spc="-15" dirty="0">
                <a:solidFill>
                  <a:srgbClr val="445369"/>
                </a:solidFill>
                <a:latin typeface="Carlito"/>
                <a:cs typeface="Carlito"/>
              </a:rPr>
              <a:t>DONOT contain any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Android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Framework</a:t>
            </a:r>
            <a:r>
              <a:rPr sz="1800" spc="7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class.</a:t>
            </a:r>
            <a:endParaRPr sz="1800">
              <a:latin typeface="Carlito"/>
              <a:cs typeface="Carlito"/>
            </a:endParaRPr>
          </a:p>
          <a:p>
            <a:pPr marL="227329" indent="-21526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It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contains </a:t>
            </a:r>
            <a:r>
              <a:rPr sz="1800" b="1" spc="-10" dirty="0">
                <a:solidFill>
                  <a:srgbClr val="445369"/>
                </a:solidFill>
                <a:latin typeface="Carlito"/>
                <a:cs typeface="Carlito"/>
              </a:rPr>
              <a:t>States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of</a:t>
            </a:r>
            <a:r>
              <a:rPr sz="1800" spc="5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sz="1800" spc="-30" dirty="0">
                <a:solidFill>
                  <a:srgbClr val="445369"/>
                </a:solidFill>
                <a:latin typeface="Carlito"/>
                <a:cs typeface="Carlito"/>
              </a:rPr>
              <a:t>View.</a:t>
            </a:r>
            <a:endParaRPr sz="1800">
              <a:latin typeface="Carlito"/>
              <a:cs typeface="Carlito"/>
            </a:endParaRPr>
          </a:p>
          <a:p>
            <a:pPr marL="227329" marR="5080" indent="-215265">
              <a:lnSpc>
                <a:spcPts val="3240"/>
              </a:lnSpc>
              <a:spcBef>
                <a:spcPts val="290"/>
              </a:spcBef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It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receive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user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interaction from View </a:t>
            </a:r>
            <a:r>
              <a:rPr sz="1800" spc="-40" dirty="0">
                <a:solidFill>
                  <a:srgbClr val="445369"/>
                </a:solidFill>
                <a:latin typeface="Carlito"/>
                <a:cs typeface="Carlito"/>
              </a:rPr>
              <a:t>layer,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or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receive </a:t>
            </a:r>
            <a:r>
              <a:rPr sz="1800" spc="-15" dirty="0">
                <a:solidFill>
                  <a:srgbClr val="445369"/>
                </a:solidFill>
                <a:latin typeface="Carlito"/>
                <a:cs typeface="Carlito"/>
              </a:rPr>
              <a:t>data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from </a:t>
            </a: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Model </a:t>
            </a:r>
            <a:r>
              <a:rPr sz="1800" spc="-45" dirty="0">
                <a:solidFill>
                  <a:srgbClr val="445369"/>
                </a:solidFill>
                <a:latin typeface="Carlito"/>
                <a:cs typeface="Carlito"/>
              </a:rPr>
              <a:t>layer.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Then  use </a:t>
            </a:r>
            <a:r>
              <a:rPr sz="1800" b="1" spc="-10" dirty="0">
                <a:solidFill>
                  <a:srgbClr val="445369"/>
                </a:solidFill>
                <a:latin typeface="Carlito"/>
                <a:cs typeface="Carlito"/>
              </a:rPr>
              <a:t>States </a:t>
            </a: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&amp; </a:t>
            </a:r>
            <a:r>
              <a:rPr sz="1800" b="1" dirty="0">
                <a:solidFill>
                  <a:srgbClr val="445369"/>
                </a:solidFill>
                <a:latin typeface="Carlito"/>
                <a:cs typeface="Carlito"/>
              </a:rPr>
              <a:t>UI Logic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decide what present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User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through</a:t>
            </a:r>
            <a:r>
              <a:rPr sz="1800" spc="15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sz="1800" spc="-30" dirty="0">
                <a:solidFill>
                  <a:srgbClr val="445369"/>
                </a:solidFill>
                <a:latin typeface="Carlito"/>
                <a:cs typeface="Carlito"/>
              </a:rPr>
              <a:t>View.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" y="53467"/>
            <a:ext cx="29343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</a:rPr>
              <a:t>#4. </a:t>
            </a:r>
            <a:r>
              <a:rPr sz="3200" dirty="0">
                <a:solidFill>
                  <a:srgbClr val="FFFFFF"/>
                </a:solidFill>
              </a:rPr>
              <a:t>Model</a:t>
            </a:r>
            <a:r>
              <a:rPr sz="3200" spc="-105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layer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78459" y="986485"/>
            <a:ext cx="8446770" cy="2991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0355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The </a:t>
            </a: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Model </a:t>
            </a:r>
            <a:r>
              <a:rPr sz="1800" spc="-15" dirty="0">
                <a:solidFill>
                  <a:srgbClr val="445369"/>
                </a:solidFill>
                <a:latin typeface="Carlito"/>
                <a:cs typeface="Carlito"/>
              </a:rPr>
              <a:t>layer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is not </a:t>
            </a: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a model </a:t>
            </a:r>
            <a:r>
              <a:rPr sz="1800" spc="-25" dirty="0">
                <a:solidFill>
                  <a:srgbClr val="445369"/>
                </a:solidFill>
                <a:latin typeface="Carlito"/>
                <a:cs typeface="Carlito"/>
              </a:rPr>
              <a:t>like </a:t>
            </a:r>
            <a:r>
              <a:rPr sz="1800" spc="-15" dirty="0">
                <a:solidFill>
                  <a:srgbClr val="445369"/>
                </a:solidFill>
                <a:latin typeface="Carlito"/>
                <a:cs typeface="Carlito"/>
              </a:rPr>
              <a:t>(Person.java, </a:t>
            </a:r>
            <a:r>
              <a:rPr sz="1800" spc="-25" dirty="0">
                <a:solidFill>
                  <a:srgbClr val="445369"/>
                </a:solidFill>
                <a:latin typeface="Carlito"/>
                <a:cs typeface="Carlito"/>
              </a:rPr>
              <a:t>User.java,…). </a:t>
            </a:r>
            <a:r>
              <a:rPr sz="1800" spc="-15" dirty="0">
                <a:solidFill>
                  <a:srgbClr val="445369"/>
                </a:solidFill>
                <a:latin typeface="Carlito"/>
                <a:cs typeface="Carlito"/>
              </a:rPr>
              <a:t>It’s </a:t>
            </a: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a </a:t>
            </a:r>
            <a:r>
              <a:rPr sz="1800" b="1" spc="-15" dirty="0">
                <a:solidFill>
                  <a:srgbClr val="445369"/>
                </a:solidFill>
                <a:latin typeface="Carlito"/>
                <a:cs typeface="Carlito"/>
              </a:rPr>
              <a:t>layer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where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work 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with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many Framework,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3</a:t>
            </a:r>
            <a:r>
              <a:rPr sz="1800" spc="-7" baseline="25462" dirty="0">
                <a:solidFill>
                  <a:srgbClr val="445369"/>
                </a:solidFill>
                <a:latin typeface="Carlito"/>
                <a:cs typeface="Carlito"/>
              </a:rPr>
              <a:t>rd </a:t>
            </a:r>
            <a:r>
              <a:rPr sz="1800" spc="-25" dirty="0">
                <a:solidFill>
                  <a:srgbClr val="445369"/>
                </a:solidFill>
                <a:latin typeface="Carlito"/>
                <a:cs typeface="Carlito"/>
              </a:rPr>
              <a:t>library,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network,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database…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to return </a:t>
            </a:r>
            <a:r>
              <a:rPr sz="1800" spc="-15" dirty="0">
                <a:solidFill>
                  <a:srgbClr val="445369"/>
                </a:solidFill>
                <a:latin typeface="Carlito"/>
                <a:cs typeface="Carlito"/>
              </a:rPr>
              <a:t>data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to Presenter  </a:t>
            </a:r>
            <a:r>
              <a:rPr sz="1800" spc="-45" dirty="0">
                <a:solidFill>
                  <a:srgbClr val="445369"/>
                </a:solidFill>
                <a:latin typeface="Carlito"/>
                <a:cs typeface="Carlito"/>
              </a:rPr>
              <a:t>layer.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Some of implementation approach is use </a:t>
            </a:r>
            <a:r>
              <a:rPr sz="1800" b="1" spc="-5" dirty="0">
                <a:solidFill>
                  <a:srgbClr val="445369"/>
                </a:solidFill>
                <a:latin typeface="Carlito"/>
                <a:cs typeface="Carlito"/>
              </a:rPr>
              <a:t>UseCase </a:t>
            </a:r>
            <a:r>
              <a:rPr sz="1800" b="1" dirty="0">
                <a:solidFill>
                  <a:srgbClr val="445369"/>
                </a:solidFill>
                <a:latin typeface="Carlito"/>
                <a:cs typeface="Carlito"/>
              </a:rPr>
              <a:t>&amp; </a:t>
            </a:r>
            <a:r>
              <a:rPr sz="1800" b="1" spc="-10" dirty="0">
                <a:solidFill>
                  <a:srgbClr val="445369"/>
                </a:solidFill>
                <a:latin typeface="Carlito"/>
                <a:cs typeface="Carlito"/>
              </a:rPr>
              <a:t>Repository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in simple</a:t>
            </a:r>
            <a:r>
              <a:rPr sz="1800" spc="125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445369"/>
                </a:solidFill>
                <a:latin typeface="Carlito"/>
                <a:cs typeface="Carlito"/>
              </a:rPr>
              <a:t>way.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rlito"/>
              <a:cs typeface="Carlito"/>
            </a:endParaRPr>
          </a:p>
          <a:p>
            <a:pPr marL="278130" indent="-215265">
              <a:lnSpc>
                <a:spcPct val="100000"/>
              </a:lnSpc>
              <a:buFont typeface="Arial"/>
              <a:buChar char="•"/>
              <a:tabLst>
                <a:tab pos="278130" algn="l"/>
                <a:tab pos="278765" algn="l"/>
              </a:tabLst>
            </a:pPr>
            <a:r>
              <a:rPr sz="1800" b="1" dirty="0">
                <a:solidFill>
                  <a:srgbClr val="445369"/>
                </a:solidFill>
                <a:latin typeface="Carlito"/>
                <a:cs typeface="Carlito"/>
              </a:rPr>
              <a:t>Use</a:t>
            </a:r>
            <a:r>
              <a:rPr sz="1800" b="1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445369"/>
                </a:solidFill>
                <a:latin typeface="Carlito"/>
                <a:cs typeface="Carlito"/>
              </a:rPr>
              <a:t>case:</a:t>
            </a:r>
            <a:endParaRPr sz="1800">
              <a:latin typeface="Carlito"/>
              <a:cs typeface="Carlito"/>
            </a:endParaRPr>
          </a:p>
          <a:p>
            <a:pPr marL="621030" lvl="1" indent="-21526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621030" algn="l"/>
                <a:tab pos="621665" algn="l"/>
              </a:tabLst>
            </a:pP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Each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use case must do </a:t>
            </a: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specific job (LoginUseCase.kt,</a:t>
            </a:r>
            <a:r>
              <a:rPr sz="1800" spc="1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SignUpUseCase.kt,…)</a:t>
            </a:r>
            <a:endParaRPr sz="1800">
              <a:latin typeface="Carlito"/>
              <a:cs typeface="Carlito"/>
            </a:endParaRPr>
          </a:p>
          <a:p>
            <a:pPr marL="621030" lvl="1" indent="-215265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621030" algn="l"/>
                <a:tab pos="621665" algn="l"/>
              </a:tabLst>
            </a:pP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It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should be </a:t>
            </a: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small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enough,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would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be </a:t>
            </a:r>
            <a:r>
              <a:rPr sz="1800" b="1" spc="-5" dirty="0">
                <a:solidFill>
                  <a:srgbClr val="445369"/>
                </a:solidFill>
                <a:latin typeface="Carlito"/>
                <a:cs typeface="Carlito"/>
              </a:rPr>
              <a:t>Single Responsible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.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For reuse</a:t>
            </a:r>
            <a:r>
              <a:rPr sz="1800" spc="9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purpose.</a:t>
            </a:r>
            <a:endParaRPr sz="1800">
              <a:latin typeface="Carlito"/>
              <a:cs typeface="Carlito"/>
            </a:endParaRPr>
          </a:p>
          <a:p>
            <a:pPr marL="621030" marR="17780" lvl="1" indent="-215265">
              <a:lnSpc>
                <a:spcPts val="3240"/>
              </a:lnSpc>
              <a:spcBef>
                <a:spcPts val="285"/>
              </a:spcBef>
              <a:buFont typeface="Arial"/>
              <a:buChar char="•"/>
              <a:tabLst>
                <a:tab pos="621030" algn="l"/>
                <a:tab pos="621665" algn="l"/>
              </a:tabLst>
            </a:pP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use case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could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use multiple other use cases or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repositories to </a:t>
            </a:r>
            <a:r>
              <a:rPr sz="1800" spc="-15" dirty="0">
                <a:solidFill>
                  <a:srgbClr val="445369"/>
                </a:solidFill>
                <a:latin typeface="Carlito"/>
                <a:cs typeface="Carlito"/>
              </a:rPr>
              <a:t>orchestrate </a:t>
            </a: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flow  </a:t>
            </a:r>
            <a:r>
              <a:rPr sz="1800" spc="-15" dirty="0">
                <a:solidFill>
                  <a:srgbClr val="445369"/>
                </a:solidFill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" y="53467"/>
            <a:ext cx="28257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</a:rPr>
              <a:t>#5.</a:t>
            </a:r>
            <a:r>
              <a:rPr sz="3200" spc="-4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Repository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85928" y="1543811"/>
            <a:ext cx="4219956" cy="2327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6165" marR="357505" indent="-21526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4876800" algn="l"/>
                <a:tab pos="4877435" algn="l"/>
              </a:tabLst>
            </a:pPr>
            <a:r>
              <a:rPr dirty="0"/>
              <a:t>It </a:t>
            </a:r>
            <a:r>
              <a:rPr spc="-10" dirty="0"/>
              <a:t>can </a:t>
            </a:r>
            <a:r>
              <a:rPr spc="-5" dirty="0"/>
              <a:t>be name </a:t>
            </a:r>
            <a:r>
              <a:rPr spc="-20" dirty="0"/>
              <a:t>like  </a:t>
            </a:r>
            <a:r>
              <a:rPr spc="-10" dirty="0"/>
              <a:t>(AuthenticationRepository.kt) </a:t>
            </a:r>
            <a:r>
              <a:rPr spc="-5" dirty="0"/>
              <a:t>which do  some job </a:t>
            </a:r>
            <a:r>
              <a:rPr spc="-20" dirty="0"/>
              <a:t>like </a:t>
            </a:r>
            <a:r>
              <a:rPr spc="-5" dirty="0"/>
              <a:t>login, signup,</a:t>
            </a:r>
            <a:r>
              <a:rPr spc="55" dirty="0"/>
              <a:t> </a:t>
            </a:r>
            <a:r>
              <a:rPr spc="-10" dirty="0"/>
              <a:t>logout.</a:t>
            </a:r>
          </a:p>
          <a:p>
            <a:pPr marL="4876165" indent="-21526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4876800" algn="l"/>
                <a:tab pos="4877435" algn="l"/>
              </a:tabLst>
            </a:pPr>
            <a:r>
              <a:rPr dirty="0"/>
              <a:t>It </a:t>
            </a:r>
            <a:r>
              <a:rPr spc="-5" dirty="0"/>
              <a:t>is used by </a:t>
            </a:r>
            <a:r>
              <a:rPr dirty="0"/>
              <a:t>Use </a:t>
            </a:r>
            <a:r>
              <a:rPr spc="-5" dirty="0"/>
              <a:t>Case.</a:t>
            </a:r>
          </a:p>
          <a:p>
            <a:pPr marL="4876165" indent="-215265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4876800" algn="l"/>
                <a:tab pos="4877435" algn="l"/>
              </a:tabLst>
            </a:pPr>
            <a:r>
              <a:rPr dirty="0"/>
              <a:t>It </a:t>
            </a:r>
            <a:r>
              <a:rPr spc="-10" dirty="0"/>
              <a:t>work </a:t>
            </a:r>
            <a:r>
              <a:rPr spc="-5" dirty="0"/>
              <a:t>with </a:t>
            </a:r>
            <a:r>
              <a:rPr spc="-10" dirty="0"/>
              <a:t>network, </a:t>
            </a:r>
            <a:r>
              <a:rPr spc="-5" dirty="0"/>
              <a:t>database, </a:t>
            </a:r>
            <a:r>
              <a:rPr dirty="0"/>
              <a:t>3</a:t>
            </a:r>
            <a:r>
              <a:rPr sz="1800" baseline="25462" dirty="0"/>
              <a:t>rd</a:t>
            </a:r>
            <a:r>
              <a:rPr sz="1800" spc="217" baseline="25462" dirty="0"/>
              <a:t> </a:t>
            </a:r>
            <a:r>
              <a:rPr sz="1800" spc="-25" dirty="0"/>
              <a:t>library.</a:t>
            </a:r>
            <a:endParaRPr sz="1800"/>
          </a:p>
          <a:p>
            <a:pPr marL="4876165" indent="-21526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4876800" algn="l"/>
                <a:tab pos="4877435" algn="l"/>
              </a:tabLst>
            </a:pPr>
            <a:r>
              <a:rPr spc="-15" dirty="0"/>
              <a:t>ADVANCED: </a:t>
            </a:r>
            <a:r>
              <a:rPr dirty="0"/>
              <a:t>It </a:t>
            </a:r>
            <a:r>
              <a:rPr spc="-5" dirty="0"/>
              <a:t>should be</a:t>
            </a:r>
            <a:r>
              <a:rPr spc="30" dirty="0"/>
              <a:t> </a:t>
            </a:r>
            <a:r>
              <a:rPr spc="-10" dirty="0"/>
              <a:t>abstraction.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" y="53467"/>
            <a:ext cx="2643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</a:rPr>
              <a:t>#6. </a:t>
            </a:r>
            <a:r>
              <a:rPr sz="3200" dirty="0">
                <a:solidFill>
                  <a:srgbClr val="FFFFFF"/>
                </a:solidFill>
              </a:rPr>
              <a:t>Data</a:t>
            </a:r>
            <a:r>
              <a:rPr sz="3200" spc="-85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layer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075688" y="1620011"/>
            <a:ext cx="1064260" cy="1976755"/>
            <a:chOff x="2075688" y="1620011"/>
            <a:chExt cx="1064260" cy="1976755"/>
          </a:xfrm>
        </p:grpSpPr>
        <p:sp>
          <p:nvSpPr>
            <p:cNvPr id="4" name="object 4"/>
            <p:cNvSpPr/>
            <p:nvPr/>
          </p:nvSpPr>
          <p:spPr>
            <a:xfrm>
              <a:off x="2088642" y="1632965"/>
              <a:ext cx="1038225" cy="1950720"/>
            </a:xfrm>
            <a:custGeom>
              <a:avLst/>
              <a:gdLst/>
              <a:ahLst/>
              <a:cxnLst/>
              <a:rect l="l" t="t" r="r" b="b"/>
              <a:pathLst>
                <a:path w="1038225" h="1950720">
                  <a:moveTo>
                    <a:pt x="864869" y="0"/>
                  </a:moveTo>
                  <a:lnTo>
                    <a:pt x="172974" y="0"/>
                  </a:lnTo>
                  <a:lnTo>
                    <a:pt x="127000" y="6180"/>
                  </a:lnTo>
                  <a:lnTo>
                    <a:pt x="85682" y="23622"/>
                  </a:lnTo>
                  <a:lnTo>
                    <a:pt x="50673" y="50673"/>
                  </a:lnTo>
                  <a:lnTo>
                    <a:pt x="23622" y="85682"/>
                  </a:lnTo>
                  <a:lnTo>
                    <a:pt x="6180" y="127000"/>
                  </a:lnTo>
                  <a:lnTo>
                    <a:pt x="0" y="172974"/>
                  </a:lnTo>
                  <a:lnTo>
                    <a:pt x="0" y="1777746"/>
                  </a:lnTo>
                  <a:lnTo>
                    <a:pt x="6180" y="1823720"/>
                  </a:lnTo>
                  <a:lnTo>
                    <a:pt x="23622" y="1865037"/>
                  </a:lnTo>
                  <a:lnTo>
                    <a:pt x="50673" y="1900047"/>
                  </a:lnTo>
                  <a:lnTo>
                    <a:pt x="85682" y="1927098"/>
                  </a:lnTo>
                  <a:lnTo>
                    <a:pt x="127000" y="1944539"/>
                  </a:lnTo>
                  <a:lnTo>
                    <a:pt x="172974" y="1950720"/>
                  </a:lnTo>
                  <a:lnTo>
                    <a:pt x="864869" y="1950720"/>
                  </a:lnTo>
                  <a:lnTo>
                    <a:pt x="910844" y="1944539"/>
                  </a:lnTo>
                  <a:lnTo>
                    <a:pt x="952161" y="1927098"/>
                  </a:lnTo>
                  <a:lnTo>
                    <a:pt x="987170" y="1900047"/>
                  </a:lnTo>
                  <a:lnTo>
                    <a:pt x="1014221" y="1865037"/>
                  </a:lnTo>
                  <a:lnTo>
                    <a:pt x="1031663" y="1823720"/>
                  </a:lnTo>
                  <a:lnTo>
                    <a:pt x="1037844" y="1777746"/>
                  </a:lnTo>
                  <a:lnTo>
                    <a:pt x="1037844" y="172974"/>
                  </a:lnTo>
                  <a:lnTo>
                    <a:pt x="1031663" y="127000"/>
                  </a:lnTo>
                  <a:lnTo>
                    <a:pt x="1014221" y="85682"/>
                  </a:lnTo>
                  <a:lnTo>
                    <a:pt x="987170" y="50673"/>
                  </a:lnTo>
                  <a:lnTo>
                    <a:pt x="952161" y="23622"/>
                  </a:lnTo>
                  <a:lnTo>
                    <a:pt x="910844" y="6180"/>
                  </a:lnTo>
                  <a:lnTo>
                    <a:pt x="86486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88642" y="1632965"/>
              <a:ext cx="1038225" cy="1950720"/>
            </a:xfrm>
            <a:custGeom>
              <a:avLst/>
              <a:gdLst/>
              <a:ahLst/>
              <a:cxnLst/>
              <a:rect l="l" t="t" r="r" b="b"/>
              <a:pathLst>
                <a:path w="1038225" h="1950720">
                  <a:moveTo>
                    <a:pt x="0" y="172974"/>
                  </a:moveTo>
                  <a:lnTo>
                    <a:pt x="6180" y="127000"/>
                  </a:lnTo>
                  <a:lnTo>
                    <a:pt x="23622" y="85682"/>
                  </a:lnTo>
                  <a:lnTo>
                    <a:pt x="50673" y="50673"/>
                  </a:lnTo>
                  <a:lnTo>
                    <a:pt x="85682" y="23622"/>
                  </a:lnTo>
                  <a:lnTo>
                    <a:pt x="127000" y="6180"/>
                  </a:lnTo>
                  <a:lnTo>
                    <a:pt x="172974" y="0"/>
                  </a:lnTo>
                  <a:lnTo>
                    <a:pt x="864869" y="0"/>
                  </a:lnTo>
                  <a:lnTo>
                    <a:pt x="910844" y="6180"/>
                  </a:lnTo>
                  <a:lnTo>
                    <a:pt x="952161" y="23622"/>
                  </a:lnTo>
                  <a:lnTo>
                    <a:pt x="987170" y="50673"/>
                  </a:lnTo>
                  <a:lnTo>
                    <a:pt x="1014221" y="85682"/>
                  </a:lnTo>
                  <a:lnTo>
                    <a:pt x="1031663" y="127000"/>
                  </a:lnTo>
                  <a:lnTo>
                    <a:pt x="1037844" y="172974"/>
                  </a:lnTo>
                  <a:lnTo>
                    <a:pt x="1037844" y="1777746"/>
                  </a:lnTo>
                  <a:lnTo>
                    <a:pt x="1031663" y="1823720"/>
                  </a:lnTo>
                  <a:lnTo>
                    <a:pt x="1014221" y="1865037"/>
                  </a:lnTo>
                  <a:lnTo>
                    <a:pt x="987170" y="1900047"/>
                  </a:lnTo>
                  <a:lnTo>
                    <a:pt x="952161" y="1927098"/>
                  </a:lnTo>
                  <a:lnTo>
                    <a:pt x="910844" y="1944539"/>
                  </a:lnTo>
                  <a:lnTo>
                    <a:pt x="864869" y="1950720"/>
                  </a:lnTo>
                  <a:lnTo>
                    <a:pt x="172974" y="1950720"/>
                  </a:lnTo>
                  <a:lnTo>
                    <a:pt x="127000" y="1944539"/>
                  </a:lnTo>
                  <a:lnTo>
                    <a:pt x="85682" y="1927098"/>
                  </a:lnTo>
                  <a:lnTo>
                    <a:pt x="50673" y="1900047"/>
                  </a:lnTo>
                  <a:lnTo>
                    <a:pt x="23622" y="1865037"/>
                  </a:lnTo>
                  <a:lnTo>
                    <a:pt x="6180" y="1823720"/>
                  </a:lnTo>
                  <a:lnTo>
                    <a:pt x="0" y="1777746"/>
                  </a:lnTo>
                  <a:lnTo>
                    <a:pt x="0" y="172974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44089" y="2378202"/>
            <a:ext cx="72453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0" marR="5080" indent="-30480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solidFill>
                  <a:srgbClr val="FFFFFF"/>
                </a:solidFill>
                <a:latin typeface="Carlito"/>
                <a:cs typeface="Carlito"/>
              </a:rPr>
              <a:t>Ap</a:t>
            </a:r>
            <a:r>
              <a:rPr sz="1350" spc="-1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li</a:t>
            </a:r>
            <a:r>
              <a:rPr sz="135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350" spc="-1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tio  n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87267" y="161544"/>
            <a:ext cx="4849368" cy="4765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36638" y="950798"/>
            <a:ext cx="226695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DB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33620" y="222275"/>
            <a:ext cx="2004060" cy="52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43330">
              <a:lnSpc>
                <a:spcPct val="120700"/>
              </a:lnSpc>
              <a:spcBef>
                <a:spcPts val="100"/>
              </a:spcBef>
            </a:pPr>
            <a:r>
              <a:rPr sz="1350" spc="-5" dirty="0">
                <a:solidFill>
                  <a:srgbClr val="445369"/>
                </a:solidFill>
                <a:latin typeface="Carlito"/>
                <a:cs typeface="Carlito"/>
              </a:rPr>
              <a:t>Data</a:t>
            </a:r>
            <a:r>
              <a:rPr sz="1350" spc="-1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sz="1350" spc="-10" dirty="0">
                <a:solidFill>
                  <a:srgbClr val="445369"/>
                </a:solidFill>
                <a:latin typeface="Carlito"/>
                <a:cs typeface="Carlito"/>
              </a:rPr>
              <a:t>Layer  </a:t>
            </a:r>
            <a:r>
              <a:rPr sz="1350" dirty="0">
                <a:solidFill>
                  <a:srgbClr val="445369"/>
                </a:solidFill>
                <a:latin typeface="Carlito"/>
                <a:cs typeface="Carlito"/>
              </a:rPr>
              <a:t>DB model</a:t>
            </a:r>
            <a:r>
              <a:rPr sz="1350" spc="-4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sz="1350" spc="-5" dirty="0">
                <a:solidFill>
                  <a:srgbClr val="445369"/>
                </a:solidFill>
                <a:latin typeface="Carlito"/>
                <a:cs typeface="Carlito"/>
              </a:rPr>
              <a:t>mapper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8191" y="1854530"/>
            <a:ext cx="2592070" cy="569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solidFill>
                  <a:srgbClr val="445369"/>
                </a:solidFill>
                <a:latin typeface="Carlito"/>
                <a:cs typeface="Carlito"/>
              </a:rPr>
              <a:t>API entity</a:t>
            </a:r>
            <a:r>
              <a:rPr sz="1350" spc="-25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sz="1350" spc="-5" dirty="0">
                <a:solidFill>
                  <a:srgbClr val="445369"/>
                </a:solidFill>
                <a:latin typeface="Carlito"/>
                <a:cs typeface="Carlito"/>
              </a:rPr>
              <a:t>mapper</a:t>
            </a:r>
            <a:endParaRPr sz="135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1035"/>
              </a:spcBef>
            </a:pPr>
            <a:r>
              <a:rPr sz="1350" spc="-5" dirty="0">
                <a:solidFill>
                  <a:srgbClr val="FFFFFF"/>
                </a:solidFill>
                <a:latin typeface="Carlito"/>
                <a:cs typeface="Carlito"/>
              </a:rPr>
              <a:t>Cloud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75352" y="3339465"/>
            <a:ext cx="2576830" cy="631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75"/>
              </a:lnSpc>
              <a:spcBef>
                <a:spcPts val="105"/>
              </a:spcBef>
            </a:pPr>
            <a:r>
              <a:rPr sz="1350" spc="-5" dirty="0">
                <a:solidFill>
                  <a:srgbClr val="445369"/>
                </a:solidFill>
                <a:latin typeface="Carlito"/>
                <a:cs typeface="Carlito"/>
              </a:rPr>
              <a:t>Entity</a:t>
            </a:r>
            <a:r>
              <a:rPr sz="1350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sz="1350" spc="-5" dirty="0">
                <a:solidFill>
                  <a:srgbClr val="445369"/>
                </a:solidFill>
                <a:latin typeface="Carlito"/>
                <a:cs typeface="Carlito"/>
              </a:rPr>
              <a:t>mapper</a:t>
            </a:r>
            <a:endParaRPr sz="1350">
              <a:latin typeface="Carlito"/>
              <a:cs typeface="Carlito"/>
            </a:endParaRPr>
          </a:p>
          <a:p>
            <a:pPr marL="2031364" marR="5080" indent="-47625">
              <a:lnSpc>
                <a:spcPts val="1620"/>
              </a:lnSpc>
              <a:spcBef>
                <a:spcPts val="5"/>
              </a:spcBef>
            </a:pPr>
            <a:r>
              <a:rPr sz="1350" spc="-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om</a:t>
            </a:r>
            <a:r>
              <a:rPr sz="1350" spc="-2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thi  ng</a:t>
            </a:r>
            <a:r>
              <a:rPr sz="135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else</a:t>
            </a:r>
            <a:endParaRPr sz="13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" y="53467"/>
            <a:ext cx="18783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Sum</a:t>
            </a:r>
            <a:r>
              <a:rPr sz="3200" spc="-15" dirty="0">
                <a:solidFill>
                  <a:srgbClr val="FFFFFF"/>
                </a:solidFill>
              </a:rPr>
              <a:t>m</a:t>
            </a:r>
            <a:r>
              <a:rPr sz="3200" dirty="0">
                <a:solidFill>
                  <a:srgbClr val="FFFFFF"/>
                </a:solidFill>
              </a:rPr>
              <a:t>ary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57327" y="802385"/>
            <a:ext cx="2435225" cy="26600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Layers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20" dirty="0">
                <a:latin typeface="Arial"/>
                <a:cs typeface="Arial"/>
              </a:rPr>
              <a:t>View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Presenter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Model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Repository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Data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327" y="4791862"/>
            <a:ext cx="7651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16/04/2020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6817" y="4791862"/>
            <a:ext cx="44469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09e-BM/DT/FSOFT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- 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©FPT 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SOFTWARE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– 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Fresher 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Academy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- 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Internal</a:t>
            </a:r>
            <a:r>
              <a:rPr sz="1200" spc="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Use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41842" y="4791862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12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2316" y="4827373"/>
            <a:ext cx="1003300" cy="17970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tabLst>
                <a:tab pos="895985" algn="l"/>
              </a:tabLst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Conf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den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25" spc="-7" baseline="40740" dirty="0">
                <a:solidFill>
                  <a:srgbClr val="445369"/>
                </a:solidFill>
                <a:latin typeface="Arial"/>
                <a:cs typeface="Arial"/>
              </a:rPr>
              <a:t>13</a:t>
            </a:r>
            <a:endParaRPr sz="1125" baseline="4074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21040" y="205740"/>
            <a:ext cx="490727" cy="296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3" y="1523"/>
            <a:ext cx="1423416" cy="514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3" y="0"/>
            <a:ext cx="9141460" cy="5143500"/>
            <a:chOff x="1523" y="0"/>
            <a:chExt cx="9141460" cy="5143500"/>
          </a:xfrm>
        </p:grpSpPr>
        <p:sp>
          <p:nvSpPr>
            <p:cNvPr id="6" name="object 6"/>
            <p:cNvSpPr/>
            <p:nvPr/>
          </p:nvSpPr>
          <p:spPr>
            <a:xfrm>
              <a:off x="3086099" y="0"/>
              <a:ext cx="6056376" cy="51434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" y="1523"/>
              <a:ext cx="9140952" cy="51419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3" y="0"/>
              <a:ext cx="5724525" cy="5142230"/>
            </a:xfrm>
            <a:custGeom>
              <a:avLst/>
              <a:gdLst/>
              <a:ahLst/>
              <a:cxnLst/>
              <a:rect l="l" t="t" r="r" b="b"/>
              <a:pathLst>
                <a:path w="5724525" h="5142230">
                  <a:moveTo>
                    <a:pt x="3122694" y="0"/>
                  </a:moveTo>
                  <a:lnTo>
                    <a:pt x="0" y="0"/>
                  </a:lnTo>
                  <a:lnTo>
                    <a:pt x="0" y="5141975"/>
                  </a:lnTo>
                  <a:lnTo>
                    <a:pt x="5724144" y="5141975"/>
                  </a:lnTo>
                  <a:lnTo>
                    <a:pt x="3122694" y="0"/>
                  </a:lnTo>
                  <a:close/>
                </a:path>
              </a:pathLst>
            </a:custGeom>
            <a:solidFill>
              <a:srgbClr val="1885AE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6978" y="3209645"/>
            <a:ext cx="4332605" cy="144462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1295"/>
              </a:spcBef>
            </a:pPr>
            <a:r>
              <a:rPr sz="5150" spc="10" dirty="0">
                <a:solidFill>
                  <a:srgbClr val="FFFFFF"/>
                </a:solidFill>
              </a:rPr>
              <a:t>Some</a:t>
            </a:r>
            <a:r>
              <a:rPr sz="5150" spc="-75" dirty="0">
                <a:solidFill>
                  <a:srgbClr val="FFFFFF"/>
                </a:solidFill>
              </a:rPr>
              <a:t> </a:t>
            </a:r>
            <a:r>
              <a:rPr sz="5150" spc="10" dirty="0">
                <a:solidFill>
                  <a:srgbClr val="FFFFFF"/>
                </a:solidFill>
              </a:rPr>
              <a:t>Usually  Mistakes</a:t>
            </a:r>
            <a:endParaRPr sz="5150"/>
          </a:p>
        </p:txBody>
      </p:sp>
      <p:grpSp>
        <p:nvGrpSpPr>
          <p:cNvPr id="10" name="object 10"/>
          <p:cNvGrpSpPr/>
          <p:nvPr/>
        </p:nvGrpSpPr>
        <p:grpSpPr>
          <a:xfrm>
            <a:off x="498348" y="2528316"/>
            <a:ext cx="1845945" cy="2399030"/>
            <a:chOff x="498348" y="2528316"/>
            <a:chExt cx="1845945" cy="2399030"/>
          </a:xfrm>
        </p:grpSpPr>
        <p:sp>
          <p:nvSpPr>
            <p:cNvPr id="11" name="object 11"/>
            <p:cNvSpPr/>
            <p:nvPr/>
          </p:nvSpPr>
          <p:spPr>
            <a:xfrm>
              <a:off x="498348" y="3099816"/>
              <a:ext cx="68580" cy="1827530"/>
            </a:xfrm>
            <a:custGeom>
              <a:avLst/>
              <a:gdLst/>
              <a:ahLst/>
              <a:cxnLst/>
              <a:rect l="l" t="t" r="r" b="b"/>
              <a:pathLst>
                <a:path w="68579" h="1827529">
                  <a:moveTo>
                    <a:pt x="68579" y="0"/>
                  </a:moveTo>
                  <a:lnTo>
                    <a:pt x="0" y="0"/>
                  </a:lnTo>
                  <a:lnTo>
                    <a:pt x="0" y="1827276"/>
                  </a:lnTo>
                  <a:lnTo>
                    <a:pt x="68579" y="1827276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8348" y="2598420"/>
              <a:ext cx="615696" cy="3901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11580" y="2583180"/>
              <a:ext cx="0" cy="402590"/>
            </a:xfrm>
            <a:custGeom>
              <a:avLst/>
              <a:gdLst/>
              <a:ahLst/>
              <a:cxnLst/>
              <a:rect l="l" t="t" r="r" b="b"/>
              <a:pathLst>
                <a:path h="402589">
                  <a:moveTo>
                    <a:pt x="0" y="0"/>
                  </a:moveTo>
                  <a:lnTo>
                    <a:pt x="0" y="402208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4336" y="2528316"/>
              <a:ext cx="1179576" cy="4907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" y="53467"/>
            <a:ext cx="17418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</a:rPr>
              <a:t>Mistakes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29259" y="1015745"/>
            <a:ext cx="7595234" cy="12604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Use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one </a:t>
            </a: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model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crossing </a:t>
            </a: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all</a:t>
            </a:r>
            <a:r>
              <a:rPr sz="1800" spc="15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445369"/>
                </a:solidFill>
                <a:latin typeface="Carlito"/>
                <a:cs typeface="Carlito"/>
              </a:rPr>
              <a:t>layers.</a:t>
            </a:r>
            <a:endParaRPr sz="1800">
              <a:latin typeface="Carlito"/>
              <a:cs typeface="Carlito"/>
            </a:endParaRPr>
          </a:p>
          <a:p>
            <a:pPr marL="227329" indent="-215265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Use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Framework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classes in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Presenter (MVP)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or even where it shouldn’t be</a:t>
            </a:r>
            <a:r>
              <a:rPr sz="1800" spc="1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there.</a:t>
            </a:r>
            <a:endParaRPr sz="1800">
              <a:latin typeface="Carlito"/>
              <a:cs typeface="Carlito"/>
            </a:endParaRPr>
          </a:p>
          <a:p>
            <a:pPr marL="227329" indent="-21526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Break rules silently </a:t>
            </a: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give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yourself</a:t>
            </a:r>
            <a:r>
              <a:rPr sz="1800" spc="3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freedom.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" y="118998"/>
            <a:ext cx="2564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</a:rPr>
              <a:t>Lesson</a:t>
            </a:r>
            <a:r>
              <a:rPr sz="2400" spc="-5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Summary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57327" y="774039"/>
            <a:ext cx="5966460" cy="36842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300"/>
              </a:spcBef>
              <a:buChar char="•"/>
              <a:tabLst>
                <a:tab pos="227965" algn="l"/>
              </a:tabLst>
            </a:pPr>
            <a:r>
              <a:rPr sz="2000" dirty="0">
                <a:latin typeface="Arial"/>
                <a:cs typeface="Arial"/>
              </a:rPr>
              <a:t>Overview Applications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Architecture</a:t>
            </a:r>
            <a:endParaRPr sz="200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spcBef>
                <a:spcPts val="1200"/>
              </a:spcBef>
              <a:buChar char="•"/>
              <a:tabLst>
                <a:tab pos="227965" algn="l"/>
              </a:tabLst>
            </a:pPr>
            <a:r>
              <a:rPr sz="2000" dirty="0">
                <a:latin typeface="Arial"/>
                <a:cs typeface="Arial"/>
              </a:rPr>
              <a:t>Why should build an Architecture for a project</a:t>
            </a:r>
            <a:r>
              <a:rPr sz="2000" spc="-2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first?</a:t>
            </a:r>
            <a:endParaRPr sz="200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spcBef>
                <a:spcPts val="1200"/>
              </a:spcBef>
              <a:buChar char="•"/>
              <a:tabLst>
                <a:tab pos="227965" algn="l"/>
              </a:tabLst>
            </a:pPr>
            <a:r>
              <a:rPr sz="2000" dirty="0">
                <a:latin typeface="Arial"/>
                <a:cs typeface="Arial"/>
              </a:rPr>
              <a:t>MVP Architecture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layers</a:t>
            </a:r>
            <a:endParaRPr sz="200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spcBef>
                <a:spcPts val="1200"/>
              </a:spcBef>
              <a:buChar char="•"/>
              <a:tabLst>
                <a:tab pos="227965" algn="l"/>
              </a:tabLst>
            </a:pPr>
            <a:r>
              <a:rPr sz="2000" spc="-10" dirty="0">
                <a:latin typeface="Arial"/>
                <a:cs typeface="Arial"/>
              </a:rPr>
              <a:t>View</a:t>
            </a:r>
            <a:r>
              <a:rPr sz="2000" spc="-5" dirty="0">
                <a:latin typeface="Arial"/>
                <a:cs typeface="Arial"/>
              </a:rPr>
              <a:t> layer</a:t>
            </a:r>
            <a:endParaRPr sz="200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spcBef>
                <a:spcPts val="1205"/>
              </a:spcBef>
              <a:buChar char="•"/>
              <a:tabLst>
                <a:tab pos="227965" algn="l"/>
              </a:tabLst>
            </a:pPr>
            <a:r>
              <a:rPr sz="2000" dirty="0">
                <a:latin typeface="Arial"/>
                <a:cs typeface="Arial"/>
              </a:rPr>
              <a:t>Presenter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layer</a:t>
            </a:r>
            <a:endParaRPr sz="200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spcBef>
                <a:spcPts val="1200"/>
              </a:spcBef>
              <a:buChar char="•"/>
              <a:tabLst>
                <a:tab pos="227965" algn="l"/>
              </a:tabLst>
            </a:pPr>
            <a:r>
              <a:rPr sz="2000" dirty="0">
                <a:latin typeface="Arial"/>
                <a:cs typeface="Arial"/>
              </a:rPr>
              <a:t>Model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layer</a:t>
            </a:r>
            <a:endParaRPr sz="200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spcBef>
                <a:spcPts val="1200"/>
              </a:spcBef>
              <a:buChar char="•"/>
              <a:tabLst>
                <a:tab pos="227965" algn="l"/>
              </a:tabLst>
            </a:pPr>
            <a:r>
              <a:rPr sz="2000" dirty="0">
                <a:latin typeface="Arial"/>
                <a:cs typeface="Arial"/>
              </a:rPr>
              <a:t>Some usually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mistakes</a:t>
            </a:r>
            <a:endParaRPr sz="200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spcBef>
                <a:spcPts val="1200"/>
              </a:spcBef>
              <a:buChar char="•"/>
              <a:tabLst>
                <a:tab pos="227965" algn="l"/>
              </a:tabLst>
            </a:pPr>
            <a:r>
              <a:rPr sz="2000" dirty="0">
                <a:latin typeface="Arial"/>
                <a:cs typeface="Arial"/>
              </a:rPr>
              <a:t>Assignments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327" y="4791862"/>
            <a:ext cx="7651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16/04/2020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6817" y="4791862"/>
            <a:ext cx="44469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09e-BM/DT/FSOFT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- 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©FPT 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SOFTWARE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– 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Fresher 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Academy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- 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Internal</a:t>
            </a:r>
            <a:r>
              <a:rPr sz="1200" spc="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Use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41842" y="4791862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15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342" y="1545082"/>
            <a:ext cx="422021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55" dirty="0"/>
              <a:t> </a:t>
            </a:r>
            <a:r>
              <a:rPr dirty="0"/>
              <a:t>you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342" y="4791862"/>
            <a:ext cx="7651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16/04/2020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4625" y="4791862"/>
            <a:ext cx="44469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09e-BM/DT/FSOFT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- 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©FPT 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SOFTWARE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– 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Fresher 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Academy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- 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Internal</a:t>
            </a:r>
            <a:r>
              <a:rPr sz="1200" spc="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Use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8101" y="4791862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16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2316" y="4827373"/>
            <a:ext cx="977265" cy="17970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tabLst>
                <a:tab pos="923290" algn="l"/>
              </a:tabLst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Conf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den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25" baseline="40740" dirty="0">
                <a:solidFill>
                  <a:srgbClr val="445369"/>
                </a:solidFill>
                <a:latin typeface="Arial"/>
                <a:cs typeface="Arial"/>
              </a:rPr>
              <a:t>2</a:t>
            </a:r>
            <a:endParaRPr sz="1125" baseline="4074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21040" y="205740"/>
            <a:ext cx="490727" cy="296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23" y="0"/>
            <a:ext cx="9142730" cy="5143500"/>
            <a:chOff x="1523" y="0"/>
            <a:chExt cx="9142730" cy="5143500"/>
          </a:xfrm>
        </p:grpSpPr>
        <p:sp>
          <p:nvSpPr>
            <p:cNvPr id="5" name="object 5"/>
            <p:cNvSpPr/>
            <p:nvPr/>
          </p:nvSpPr>
          <p:spPr>
            <a:xfrm>
              <a:off x="1523" y="0"/>
              <a:ext cx="9142476" cy="51434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34343" y="0"/>
              <a:ext cx="5709920" cy="5143500"/>
            </a:xfrm>
            <a:custGeom>
              <a:avLst/>
              <a:gdLst/>
              <a:ahLst/>
              <a:cxnLst/>
              <a:rect l="l" t="t" r="r" b="b"/>
              <a:pathLst>
                <a:path w="5709920" h="5143500">
                  <a:moveTo>
                    <a:pt x="5709656" y="0"/>
                  </a:moveTo>
                  <a:lnTo>
                    <a:pt x="2602982" y="0"/>
                  </a:lnTo>
                  <a:lnTo>
                    <a:pt x="0" y="5143498"/>
                  </a:lnTo>
                  <a:lnTo>
                    <a:pt x="5709656" y="5143498"/>
                  </a:lnTo>
                  <a:lnTo>
                    <a:pt x="5709656" y="0"/>
                  </a:lnTo>
                  <a:close/>
                </a:path>
              </a:pathLst>
            </a:custGeom>
            <a:solidFill>
              <a:srgbClr val="D43D22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1999" y="2328748"/>
            <a:ext cx="4049267" cy="145232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ts val="5575"/>
              </a:lnSpc>
              <a:spcBef>
                <a:spcPts val="125"/>
              </a:spcBef>
            </a:pPr>
            <a:r>
              <a:rPr lang="en-US" sz="5150" spc="10" dirty="0" err="1">
                <a:solidFill>
                  <a:srgbClr val="FFFFFF"/>
                </a:solidFill>
              </a:rPr>
              <a:t>DependencyInjection</a:t>
            </a:r>
            <a:r>
              <a:rPr sz="5150" spc="5" dirty="0">
                <a:solidFill>
                  <a:srgbClr val="FFFFFF"/>
                </a:solidFill>
              </a:rPr>
              <a:t> </a:t>
            </a:r>
            <a:endParaRPr sz="5150" dirty="0"/>
          </a:p>
        </p:txBody>
      </p:sp>
      <p:grpSp>
        <p:nvGrpSpPr>
          <p:cNvPr id="8" name="object 8"/>
          <p:cNvGrpSpPr/>
          <p:nvPr/>
        </p:nvGrpSpPr>
        <p:grpSpPr>
          <a:xfrm>
            <a:off x="6827519" y="1946148"/>
            <a:ext cx="2048510" cy="1766570"/>
            <a:chOff x="6827519" y="1946148"/>
            <a:chExt cx="2048510" cy="1766570"/>
          </a:xfrm>
        </p:grpSpPr>
        <p:sp>
          <p:nvSpPr>
            <p:cNvPr id="9" name="object 9"/>
            <p:cNvSpPr/>
            <p:nvPr/>
          </p:nvSpPr>
          <p:spPr>
            <a:xfrm>
              <a:off x="8820911" y="2496312"/>
              <a:ext cx="55244" cy="1216660"/>
            </a:xfrm>
            <a:custGeom>
              <a:avLst/>
              <a:gdLst/>
              <a:ahLst/>
              <a:cxnLst/>
              <a:rect l="l" t="t" r="r" b="b"/>
              <a:pathLst>
                <a:path w="55245" h="1216660">
                  <a:moveTo>
                    <a:pt x="54864" y="0"/>
                  </a:moveTo>
                  <a:lnTo>
                    <a:pt x="0" y="0"/>
                  </a:lnTo>
                  <a:lnTo>
                    <a:pt x="0" y="1216152"/>
                  </a:lnTo>
                  <a:lnTo>
                    <a:pt x="54864" y="1216152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83295" y="2016252"/>
              <a:ext cx="615696" cy="3901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07095" y="2002536"/>
              <a:ext cx="0" cy="402590"/>
            </a:xfrm>
            <a:custGeom>
              <a:avLst/>
              <a:gdLst/>
              <a:ahLst/>
              <a:cxnLst/>
              <a:rect l="l" t="t" r="r" b="b"/>
              <a:pathLst>
                <a:path h="402589">
                  <a:moveTo>
                    <a:pt x="0" y="0"/>
                  </a:moveTo>
                  <a:lnTo>
                    <a:pt x="0" y="402208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7519" y="1946148"/>
              <a:ext cx="1179576" cy="4922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" y="53467"/>
            <a:ext cx="561403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</a:rPr>
              <a:t>#1. </a:t>
            </a:r>
            <a:r>
              <a:rPr lang="en-US" sz="3200" spc="-5" dirty="0" err="1">
                <a:solidFill>
                  <a:srgbClr val="FFFFFF"/>
                </a:solidFill>
              </a:rPr>
              <a:t>Định</a:t>
            </a:r>
            <a:r>
              <a:rPr lang="en-US" sz="3200" spc="-5" dirty="0">
                <a:solidFill>
                  <a:srgbClr val="FFFFFF"/>
                </a:solidFill>
              </a:rPr>
              <a:t> </a:t>
            </a:r>
            <a:r>
              <a:rPr lang="en-US" sz="3200" spc="-5" dirty="0" err="1">
                <a:solidFill>
                  <a:srgbClr val="FFFFFF"/>
                </a:solidFill>
              </a:rPr>
              <a:t>nghĩa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429259" y="1015745"/>
            <a:ext cx="5770880" cy="1413207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Giả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sử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một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class A,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lớp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này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có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sử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dụng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một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số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chức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năng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từ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đối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tượng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lớp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B ( class A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hoạt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động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dựa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vào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class B).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Thì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có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thể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nói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là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class A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có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quan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hệ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phụ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thuộc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với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class B.</a:t>
            </a:r>
          </a:p>
          <a:p>
            <a:pPr marL="12064">
              <a:lnSpc>
                <a:spcPct val="100000"/>
              </a:lnSpc>
              <a:spcBef>
                <a:spcPts val="1180"/>
              </a:spcBef>
              <a:tabLst>
                <a:tab pos="227329" algn="l"/>
                <a:tab pos="227965" algn="l"/>
              </a:tabLst>
            </a:pPr>
            <a:endParaRPr lang="en-US" spc="-10" dirty="0">
              <a:solidFill>
                <a:srgbClr val="445369"/>
              </a:solidFill>
              <a:latin typeface="Carlito"/>
              <a:cs typeface="Carli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1D3BC-B54A-5B11-5E07-614B5DEB5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038350"/>
            <a:ext cx="4371339" cy="2871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" y="53467"/>
            <a:ext cx="40684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</a:rPr>
              <a:t>#2. </a:t>
            </a:r>
            <a:r>
              <a:rPr lang="en-US" sz="3200" spc="-5" dirty="0" err="1">
                <a:solidFill>
                  <a:srgbClr val="FFFFFF"/>
                </a:solidFill>
              </a:rPr>
              <a:t>Phân</a:t>
            </a:r>
            <a:r>
              <a:rPr lang="en-US" sz="3200" spc="-5" dirty="0">
                <a:solidFill>
                  <a:srgbClr val="FFFFFF"/>
                </a:solidFill>
              </a:rPr>
              <a:t> </a:t>
            </a:r>
            <a:r>
              <a:rPr lang="en-US" sz="3200" spc="-5" dirty="0" err="1">
                <a:solidFill>
                  <a:srgbClr val="FFFFFF"/>
                </a:solidFill>
              </a:rPr>
              <a:t>loại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429259" y="1015745"/>
            <a:ext cx="7989570" cy="3208571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lang="en-US" sz="1800" b="1" dirty="0">
                <a:solidFill>
                  <a:srgbClr val="445369"/>
                </a:solidFill>
                <a:latin typeface="Carlito"/>
                <a:cs typeface="Carlito"/>
              </a:rPr>
              <a:t>3 </a:t>
            </a:r>
            <a:r>
              <a:rPr lang="en-US" sz="1800" b="1" dirty="0" err="1">
                <a:solidFill>
                  <a:srgbClr val="445369"/>
                </a:solidFill>
                <a:latin typeface="Carlito"/>
                <a:cs typeface="Carlito"/>
              </a:rPr>
              <a:t>loại</a:t>
            </a:r>
            <a:r>
              <a:rPr lang="en-US" sz="1800" b="1" dirty="0">
                <a:solidFill>
                  <a:srgbClr val="445369"/>
                </a:solidFill>
                <a:latin typeface="Carlito"/>
                <a:cs typeface="Carlito"/>
              </a:rPr>
              <a:t> dependency injection</a:t>
            </a: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:</a:t>
            </a:r>
            <a:endParaRPr sz="1800" dirty="0">
              <a:latin typeface="Carlito"/>
              <a:cs typeface="Carlito"/>
            </a:endParaRPr>
          </a:p>
          <a:p>
            <a:pPr marL="570230" lvl="1" indent="-21526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570230" algn="l"/>
                <a:tab pos="570865" algn="l"/>
              </a:tabLst>
            </a:pPr>
            <a:r>
              <a:rPr lang="en-US" sz="1800" spc="-15" dirty="0">
                <a:solidFill>
                  <a:srgbClr val="445369"/>
                </a:solidFill>
                <a:latin typeface="Carlito"/>
                <a:cs typeface="Carlito"/>
              </a:rPr>
              <a:t>Constructer injection: </a:t>
            </a:r>
            <a:r>
              <a:rPr lang="en-US" sz="1800" spc="-15" dirty="0" err="1">
                <a:solidFill>
                  <a:srgbClr val="445369"/>
                </a:solidFill>
                <a:latin typeface="Carlito"/>
                <a:cs typeface="Carlito"/>
              </a:rPr>
              <a:t>các</a:t>
            </a:r>
            <a:r>
              <a:rPr lang="en-US" sz="1800" spc="-15" dirty="0">
                <a:solidFill>
                  <a:srgbClr val="445369"/>
                </a:solidFill>
                <a:latin typeface="Carlito"/>
                <a:cs typeface="Carlito"/>
              </a:rPr>
              <a:t> dependency </a:t>
            </a:r>
            <a:r>
              <a:rPr lang="en-US" sz="1800" spc="-15" dirty="0" err="1">
                <a:solidFill>
                  <a:srgbClr val="445369"/>
                </a:solidFill>
                <a:latin typeface="Carlito"/>
                <a:cs typeface="Carlito"/>
              </a:rPr>
              <a:t>được</a:t>
            </a:r>
            <a:r>
              <a:rPr lang="en-US" sz="1800" spc="-15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z="1800" spc="-15" dirty="0" err="1">
                <a:solidFill>
                  <a:srgbClr val="445369"/>
                </a:solidFill>
                <a:latin typeface="Carlito"/>
                <a:cs typeface="Carlito"/>
              </a:rPr>
              <a:t>cung</a:t>
            </a:r>
            <a:r>
              <a:rPr lang="en-US" sz="1800" spc="-15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z="1800" spc="-15" dirty="0" err="1">
                <a:solidFill>
                  <a:srgbClr val="445369"/>
                </a:solidFill>
                <a:latin typeface="Carlito"/>
                <a:cs typeface="Carlito"/>
              </a:rPr>
              <a:t>cấp</a:t>
            </a:r>
            <a:r>
              <a:rPr lang="en-US" sz="1800" spc="-15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z="1800" spc="-15" dirty="0" err="1">
                <a:solidFill>
                  <a:srgbClr val="445369"/>
                </a:solidFill>
                <a:latin typeface="Carlito"/>
                <a:cs typeface="Carlito"/>
              </a:rPr>
              <a:t>thông</a:t>
            </a:r>
            <a:r>
              <a:rPr lang="en-US" sz="1800" spc="-15" dirty="0">
                <a:solidFill>
                  <a:srgbClr val="445369"/>
                </a:solidFill>
                <a:latin typeface="Carlito"/>
                <a:cs typeface="Carlito"/>
              </a:rPr>
              <a:t> qua </a:t>
            </a:r>
            <a:r>
              <a:rPr lang="en-US" sz="1800" spc="-15" dirty="0" err="1">
                <a:solidFill>
                  <a:srgbClr val="445369"/>
                </a:solidFill>
                <a:latin typeface="Carlito"/>
                <a:cs typeface="Carlito"/>
              </a:rPr>
              <a:t>các</a:t>
            </a:r>
            <a:r>
              <a:rPr lang="en-US" sz="1800" spc="-15" dirty="0">
                <a:solidFill>
                  <a:srgbClr val="445369"/>
                </a:solidFill>
                <a:latin typeface="Carlito"/>
                <a:cs typeface="Carlito"/>
              </a:rPr>
              <a:t> constructor </a:t>
            </a:r>
            <a:r>
              <a:rPr lang="en-US" sz="1800" spc="-15" dirty="0" err="1">
                <a:solidFill>
                  <a:srgbClr val="445369"/>
                </a:solidFill>
                <a:latin typeface="Carlito"/>
                <a:cs typeface="Carlito"/>
              </a:rPr>
              <a:t>của</a:t>
            </a:r>
            <a:r>
              <a:rPr lang="en-US" sz="1800" spc="-15" dirty="0">
                <a:solidFill>
                  <a:srgbClr val="445369"/>
                </a:solidFill>
                <a:latin typeface="Carlito"/>
                <a:cs typeface="Carlito"/>
              </a:rPr>
              <a:t> class.</a:t>
            </a:r>
            <a:endParaRPr sz="1800" dirty="0">
              <a:latin typeface="Carlito"/>
              <a:cs typeface="Carlito"/>
            </a:endParaRPr>
          </a:p>
          <a:p>
            <a:pPr marL="570230" lvl="1" indent="-21526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570230" algn="l"/>
                <a:tab pos="570865" algn="l"/>
              </a:tabLst>
            </a:pP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Setter Injection: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Tức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là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các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dependency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như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là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một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thuộc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tính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của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lớp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,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sau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đó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inject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bằng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gán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thuộc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tính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cho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Dependency.</a:t>
            </a:r>
            <a:endParaRPr sz="1800" dirty="0">
              <a:latin typeface="Carlito"/>
              <a:cs typeface="Carlito"/>
            </a:endParaRPr>
          </a:p>
          <a:p>
            <a:pPr marL="570230" lvl="1" indent="-21526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570230" algn="l"/>
                <a:tab pos="570865" algn="l"/>
              </a:tabLst>
            </a:pP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Interface: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Xây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dựng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interface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có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chứa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các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phương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thức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setter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để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thiết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lập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dependency, interface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này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sử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dụng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bởi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các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lớp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triển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khai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,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các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lớp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triển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khai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phải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định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nghĩa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các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setter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quy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định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trong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interface.</a:t>
            </a:r>
          </a:p>
          <a:p>
            <a:pPr marL="354965" lvl="1">
              <a:lnSpc>
                <a:spcPct val="100000"/>
              </a:lnSpc>
              <a:spcBef>
                <a:spcPts val="1080"/>
              </a:spcBef>
              <a:tabLst>
                <a:tab pos="570230" algn="l"/>
                <a:tab pos="570865" algn="l"/>
              </a:tabLst>
            </a:pPr>
            <a:endParaRPr lang="en-US" spc="-20" dirty="0">
              <a:solidFill>
                <a:srgbClr val="445369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" y="53467"/>
            <a:ext cx="40684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</a:rPr>
              <a:t>#</a:t>
            </a:r>
            <a:r>
              <a:rPr lang="en-US" sz="3200" spc="-5" dirty="0">
                <a:solidFill>
                  <a:srgbClr val="FFFFFF"/>
                </a:solidFill>
              </a:rPr>
              <a:t>3</a:t>
            </a:r>
            <a:r>
              <a:rPr sz="3200" spc="-5" dirty="0">
                <a:solidFill>
                  <a:srgbClr val="FFFFFF"/>
                </a:solidFill>
              </a:rPr>
              <a:t>. </a:t>
            </a:r>
            <a:r>
              <a:rPr lang="en-US" sz="3200" spc="-5" dirty="0" err="1">
                <a:solidFill>
                  <a:srgbClr val="FFFFFF"/>
                </a:solidFill>
              </a:rPr>
              <a:t>Lợi</a:t>
            </a:r>
            <a:r>
              <a:rPr lang="en-US" sz="3200" spc="-5" dirty="0">
                <a:solidFill>
                  <a:srgbClr val="FFFFFF"/>
                </a:solidFill>
              </a:rPr>
              <a:t> </a:t>
            </a:r>
            <a:r>
              <a:rPr lang="en-US" sz="3200" spc="-5" dirty="0" err="1">
                <a:solidFill>
                  <a:srgbClr val="FFFFFF"/>
                </a:solidFill>
              </a:rPr>
              <a:t>ích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429259" y="1015745"/>
            <a:ext cx="7989570" cy="1959511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lang="en-US" dirty="0" err="1">
                <a:solidFill>
                  <a:srgbClr val="445369"/>
                </a:solidFill>
                <a:latin typeface="Carlito"/>
                <a:cs typeface="Carlito"/>
              </a:rPr>
              <a:t>Lợi</a:t>
            </a:r>
            <a:r>
              <a:rPr lang="en-US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dirty="0" err="1">
                <a:solidFill>
                  <a:srgbClr val="445369"/>
                </a:solidFill>
                <a:latin typeface="Carlito"/>
                <a:cs typeface="Carlito"/>
              </a:rPr>
              <a:t>ích</a:t>
            </a:r>
            <a:r>
              <a:rPr lang="en-US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dirty="0" err="1">
                <a:solidFill>
                  <a:srgbClr val="445369"/>
                </a:solidFill>
                <a:latin typeface="Carlito"/>
                <a:cs typeface="Carlito"/>
              </a:rPr>
              <a:t>của</a:t>
            </a:r>
            <a:r>
              <a:rPr lang="en-US" dirty="0">
                <a:solidFill>
                  <a:srgbClr val="445369"/>
                </a:solidFill>
                <a:latin typeface="Carlito"/>
                <a:cs typeface="Carlito"/>
              </a:rPr>
              <a:t> dependency Injection</a:t>
            </a: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:</a:t>
            </a:r>
            <a:endParaRPr sz="1800" dirty="0">
              <a:latin typeface="Carlito"/>
              <a:cs typeface="Carlito"/>
            </a:endParaRPr>
          </a:p>
          <a:p>
            <a:pPr marL="570230" lvl="1" indent="-21526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570230" algn="l"/>
                <a:tab pos="570865" algn="l"/>
              </a:tabLst>
            </a:pPr>
            <a:r>
              <a:rPr lang="en-US" spc="-15" dirty="0" err="1">
                <a:solidFill>
                  <a:srgbClr val="445369"/>
                </a:solidFill>
                <a:latin typeface="Carlito"/>
                <a:cs typeface="Carlito"/>
              </a:rPr>
              <a:t>Giúp</a:t>
            </a:r>
            <a:r>
              <a:rPr lang="en-US" spc="-15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5" dirty="0" err="1">
                <a:solidFill>
                  <a:srgbClr val="445369"/>
                </a:solidFill>
                <a:latin typeface="Carlito"/>
                <a:cs typeface="Carlito"/>
              </a:rPr>
              <a:t>viết</a:t>
            </a:r>
            <a:r>
              <a:rPr lang="en-US" spc="-15" dirty="0">
                <a:solidFill>
                  <a:srgbClr val="445369"/>
                </a:solidFill>
                <a:latin typeface="Carlito"/>
                <a:cs typeface="Carlito"/>
              </a:rPr>
              <a:t> UT </a:t>
            </a:r>
            <a:r>
              <a:rPr lang="en-US" spc="-15" dirty="0" err="1">
                <a:solidFill>
                  <a:srgbClr val="445369"/>
                </a:solidFill>
                <a:latin typeface="Carlito"/>
                <a:cs typeface="Carlito"/>
              </a:rPr>
              <a:t>dễ</a:t>
            </a:r>
            <a:r>
              <a:rPr lang="en-US" spc="-15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5" dirty="0" err="1">
                <a:solidFill>
                  <a:srgbClr val="445369"/>
                </a:solidFill>
                <a:latin typeface="Carlito"/>
                <a:cs typeface="Carlito"/>
              </a:rPr>
              <a:t>dàng</a:t>
            </a:r>
            <a:r>
              <a:rPr lang="en-US" spc="-15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5" dirty="0" err="1">
                <a:solidFill>
                  <a:srgbClr val="445369"/>
                </a:solidFill>
                <a:latin typeface="Carlito"/>
                <a:cs typeface="Carlito"/>
              </a:rPr>
              <a:t>hơn</a:t>
            </a:r>
            <a:r>
              <a:rPr lang="en-US" spc="-15" dirty="0">
                <a:solidFill>
                  <a:srgbClr val="445369"/>
                </a:solidFill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  <a:p>
            <a:pPr marL="570230" lvl="1" indent="-21526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570230" algn="l"/>
                <a:tab pos="570865" algn="l"/>
              </a:tabLst>
            </a:pP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Giảm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thiểu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được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boilerplate code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vì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việc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khởi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tạo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dependency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được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bởi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bởi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compoment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khác</a:t>
            </a:r>
            <a:r>
              <a:rPr lang="vi-VN" spc="-20" dirty="0">
                <a:solidFill>
                  <a:srgbClr val="445369"/>
                </a:solidFill>
                <a:latin typeface="Carlito"/>
                <a:cs typeface="Carlito"/>
              </a:rPr>
              <a:t>.</a:t>
            </a:r>
            <a:endParaRPr lang="en-US" spc="-20" dirty="0">
              <a:solidFill>
                <a:srgbClr val="445369"/>
              </a:solidFill>
              <a:latin typeface="Carlito"/>
              <a:cs typeface="Carlito"/>
            </a:endParaRPr>
          </a:p>
          <a:p>
            <a:pPr marL="570230" lvl="1" indent="-21526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570230" algn="l"/>
                <a:tab pos="570865" algn="l"/>
              </a:tabLst>
            </a:pPr>
            <a:r>
              <a:rPr lang="en-US" sz="1800" spc="-20" dirty="0" err="1">
                <a:solidFill>
                  <a:srgbClr val="445369"/>
                </a:solidFill>
                <a:latin typeface="Carlito"/>
                <a:cs typeface="Carlito"/>
              </a:rPr>
              <a:t>Mở</a:t>
            </a:r>
            <a:r>
              <a:rPr lang="en-US" sz="1800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rộng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dự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án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dễ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dàng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hơn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977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" y="53467"/>
            <a:ext cx="40684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</a:rPr>
              <a:t>#</a:t>
            </a:r>
            <a:r>
              <a:rPr lang="en-US" sz="3200" spc="-5" dirty="0">
                <a:solidFill>
                  <a:srgbClr val="FFFFFF"/>
                </a:solidFill>
              </a:rPr>
              <a:t>4</a:t>
            </a:r>
            <a:r>
              <a:rPr sz="3200" spc="-5" dirty="0">
                <a:solidFill>
                  <a:srgbClr val="FFFFFF"/>
                </a:solidFill>
              </a:rPr>
              <a:t>. </a:t>
            </a:r>
            <a:r>
              <a:rPr lang="en-US" sz="3200" spc="-5" dirty="0" err="1">
                <a:solidFill>
                  <a:srgbClr val="FFFFFF"/>
                </a:solidFill>
              </a:rPr>
              <a:t>Bất</a:t>
            </a:r>
            <a:r>
              <a:rPr lang="en-US" sz="3200" spc="-5" dirty="0">
                <a:solidFill>
                  <a:srgbClr val="FFFFFF"/>
                </a:solidFill>
              </a:rPr>
              <a:t> </a:t>
            </a:r>
            <a:r>
              <a:rPr lang="en-US" sz="3200" spc="-5" dirty="0" err="1">
                <a:solidFill>
                  <a:srgbClr val="FFFFFF"/>
                </a:solidFill>
              </a:rPr>
              <a:t>lợi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429259" y="1015745"/>
            <a:ext cx="7989570" cy="223651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lang="en-US" dirty="0" err="1">
                <a:solidFill>
                  <a:srgbClr val="445369"/>
                </a:solidFill>
                <a:latin typeface="Carlito"/>
                <a:cs typeface="Carlito"/>
              </a:rPr>
              <a:t>Lợi</a:t>
            </a:r>
            <a:r>
              <a:rPr lang="en-US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dirty="0" err="1">
                <a:solidFill>
                  <a:srgbClr val="445369"/>
                </a:solidFill>
                <a:latin typeface="Carlito"/>
                <a:cs typeface="Carlito"/>
              </a:rPr>
              <a:t>ích</a:t>
            </a:r>
            <a:r>
              <a:rPr lang="en-US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dirty="0" err="1">
                <a:solidFill>
                  <a:srgbClr val="445369"/>
                </a:solidFill>
                <a:latin typeface="Carlito"/>
                <a:cs typeface="Carlito"/>
              </a:rPr>
              <a:t>của</a:t>
            </a:r>
            <a:r>
              <a:rPr lang="en-US" dirty="0">
                <a:solidFill>
                  <a:srgbClr val="445369"/>
                </a:solidFill>
                <a:latin typeface="Carlito"/>
                <a:cs typeface="Carlito"/>
              </a:rPr>
              <a:t> dependency Injection</a:t>
            </a: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:</a:t>
            </a:r>
            <a:endParaRPr sz="1800" dirty="0">
              <a:latin typeface="Carlito"/>
              <a:cs typeface="Carlito"/>
            </a:endParaRPr>
          </a:p>
          <a:p>
            <a:pPr marL="570230" lvl="1" indent="-21526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570230" algn="l"/>
                <a:tab pos="570865" algn="l"/>
              </a:tabLst>
            </a:pPr>
            <a:r>
              <a:rPr lang="en-US" spc="-15" dirty="0" err="1">
                <a:solidFill>
                  <a:srgbClr val="445369"/>
                </a:solidFill>
                <a:latin typeface="Carlito"/>
                <a:cs typeface="Carlito"/>
              </a:rPr>
              <a:t>Nó</a:t>
            </a:r>
            <a:r>
              <a:rPr lang="en-US" spc="-15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5" dirty="0" err="1">
                <a:solidFill>
                  <a:srgbClr val="445369"/>
                </a:solidFill>
                <a:latin typeface="Carlito"/>
                <a:cs typeface="Carlito"/>
              </a:rPr>
              <a:t>khá</a:t>
            </a:r>
            <a:r>
              <a:rPr lang="en-US" spc="-15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5" dirty="0" err="1">
                <a:solidFill>
                  <a:srgbClr val="445369"/>
                </a:solidFill>
                <a:latin typeface="Carlito"/>
                <a:cs typeface="Carlito"/>
              </a:rPr>
              <a:t>phức</a:t>
            </a:r>
            <a:r>
              <a:rPr lang="en-US" spc="-15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5" dirty="0" err="1">
                <a:solidFill>
                  <a:srgbClr val="445369"/>
                </a:solidFill>
                <a:latin typeface="Carlito"/>
                <a:cs typeface="Carlito"/>
              </a:rPr>
              <a:t>tạp</a:t>
            </a:r>
            <a:r>
              <a:rPr lang="en-US" spc="-15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5" dirty="0" err="1">
                <a:solidFill>
                  <a:srgbClr val="445369"/>
                </a:solidFill>
                <a:latin typeface="Carlito"/>
                <a:cs typeface="Carlito"/>
              </a:rPr>
              <a:t>để</a:t>
            </a:r>
            <a:r>
              <a:rPr lang="en-US" spc="-15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5" dirty="0" err="1">
                <a:solidFill>
                  <a:srgbClr val="445369"/>
                </a:solidFill>
                <a:latin typeface="Carlito"/>
                <a:cs typeface="Carlito"/>
              </a:rPr>
              <a:t>học</a:t>
            </a:r>
            <a:r>
              <a:rPr lang="en-US" spc="-15" dirty="0">
                <a:solidFill>
                  <a:srgbClr val="445369"/>
                </a:solidFill>
                <a:latin typeface="Carlito"/>
                <a:cs typeface="Carlito"/>
              </a:rPr>
              <a:t>, </a:t>
            </a:r>
            <a:r>
              <a:rPr lang="en-US" spc="-15" dirty="0" err="1">
                <a:solidFill>
                  <a:srgbClr val="445369"/>
                </a:solidFill>
                <a:latin typeface="Carlito"/>
                <a:cs typeface="Carlito"/>
              </a:rPr>
              <a:t>và</a:t>
            </a:r>
            <a:r>
              <a:rPr lang="en-US" spc="-15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5" dirty="0" err="1">
                <a:solidFill>
                  <a:srgbClr val="445369"/>
                </a:solidFill>
                <a:latin typeface="Carlito"/>
                <a:cs typeface="Carlito"/>
              </a:rPr>
              <a:t>nếu</a:t>
            </a:r>
            <a:r>
              <a:rPr lang="en-US" spc="-15" dirty="0">
                <a:solidFill>
                  <a:srgbClr val="445369"/>
                </a:solidFill>
                <a:latin typeface="Carlito"/>
                <a:cs typeface="Carlito"/>
              </a:rPr>
              <a:t> dung </a:t>
            </a:r>
            <a:r>
              <a:rPr lang="en-US" spc="-15" dirty="0" err="1">
                <a:solidFill>
                  <a:srgbClr val="445369"/>
                </a:solidFill>
                <a:latin typeface="Carlito"/>
                <a:cs typeface="Carlito"/>
              </a:rPr>
              <a:t>quá</a:t>
            </a:r>
            <a:r>
              <a:rPr lang="en-US" spc="-15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5" dirty="0" err="1">
                <a:solidFill>
                  <a:srgbClr val="445369"/>
                </a:solidFill>
                <a:latin typeface="Carlito"/>
                <a:cs typeface="Carlito"/>
              </a:rPr>
              <a:t>đà</a:t>
            </a:r>
            <a:r>
              <a:rPr lang="en-US" spc="-15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5" dirty="0" err="1">
                <a:solidFill>
                  <a:srgbClr val="445369"/>
                </a:solidFill>
                <a:latin typeface="Carlito"/>
                <a:cs typeface="Carlito"/>
              </a:rPr>
              <a:t>thì</a:t>
            </a:r>
            <a:r>
              <a:rPr lang="en-US" spc="-15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5" dirty="0" err="1">
                <a:solidFill>
                  <a:srgbClr val="445369"/>
                </a:solidFill>
                <a:latin typeface="Carlito"/>
                <a:cs typeface="Carlito"/>
              </a:rPr>
              <a:t>có</a:t>
            </a:r>
            <a:r>
              <a:rPr lang="en-US" spc="-15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5" dirty="0" err="1">
                <a:solidFill>
                  <a:srgbClr val="445369"/>
                </a:solidFill>
                <a:latin typeface="Carlito"/>
                <a:cs typeface="Carlito"/>
              </a:rPr>
              <a:t>thể</a:t>
            </a:r>
            <a:r>
              <a:rPr lang="en-US" spc="-15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5" dirty="0" err="1">
                <a:solidFill>
                  <a:srgbClr val="445369"/>
                </a:solidFill>
                <a:latin typeface="Carlito"/>
                <a:cs typeface="Carlito"/>
              </a:rPr>
              <a:t>dẫn</a:t>
            </a:r>
            <a:r>
              <a:rPr lang="en-US" spc="-15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5" dirty="0" err="1">
                <a:solidFill>
                  <a:srgbClr val="445369"/>
                </a:solidFill>
                <a:latin typeface="Carlito"/>
                <a:cs typeface="Carlito"/>
              </a:rPr>
              <a:t>tới</a:t>
            </a:r>
            <a:r>
              <a:rPr lang="en-US" spc="-15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5" dirty="0" err="1">
                <a:solidFill>
                  <a:srgbClr val="445369"/>
                </a:solidFill>
                <a:latin typeface="Carlito"/>
                <a:cs typeface="Carlito"/>
              </a:rPr>
              <a:t>một</a:t>
            </a:r>
            <a:r>
              <a:rPr lang="en-US" spc="-15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5" dirty="0" err="1">
                <a:solidFill>
                  <a:srgbClr val="445369"/>
                </a:solidFill>
                <a:latin typeface="Carlito"/>
                <a:cs typeface="Carlito"/>
              </a:rPr>
              <a:t>số</a:t>
            </a:r>
            <a:r>
              <a:rPr lang="en-US" spc="-15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5" dirty="0" err="1">
                <a:solidFill>
                  <a:srgbClr val="445369"/>
                </a:solidFill>
                <a:latin typeface="Carlito"/>
                <a:cs typeface="Carlito"/>
              </a:rPr>
              <a:t>vấn</a:t>
            </a:r>
            <a:r>
              <a:rPr lang="en-US" spc="-15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5" dirty="0" err="1">
                <a:solidFill>
                  <a:srgbClr val="445369"/>
                </a:solidFill>
                <a:latin typeface="Carlito"/>
                <a:cs typeface="Carlito"/>
              </a:rPr>
              <a:t>đề</a:t>
            </a:r>
            <a:r>
              <a:rPr lang="en-US" spc="-15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5" dirty="0" err="1">
                <a:solidFill>
                  <a:srgbClr val="445369"/>
                </a:solidFill>
                <a:latin typeface="Carlito"/>
                <a:cs typeface="Carlito"/>
              </a:rPr>
              <a:t>khác</a:t>
            </a:r>
            <a:r>
              <a:rPr lang="en-US" spc="-15" dirty="0">
                <a:solidFill>
                  <a:srgbClr val="445369"/>
                </a:solidFill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  <a:p>
            <a:pPr marL="570230" lvl="1" indent="-21526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570230" algn="l"/>
                <a:tab pos="570865" algn="l"/>
              </a:tabLst>
            </a:pP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Rất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nhiều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các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lỗi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ở compile time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có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thể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bị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đẩy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sang runtime</a:t>
            </a:r>
            <a:r>
              <a:rPr lang="vi-VN" spc="-20" dirty="0">
                <a:solidFill>
                  <a:srgbClr val="445369"/>
                </a:solidFill>
                <a:latin typeface="Carlito"/>
                <a:cs typeface="Carlito"/>
              </a:rPr>
              <a:t>.</a:t>
            </a:r>
            <a:endParaRPr lang="en-US" spc="-20" dirty="0">
              <a:solidFill>
                <a:srgbClr val="445369"/>
              </a:solidFill>
              <a:latin typeface="Carlito"/>
              <a:cs typeface="Carlito"/>
            </a:endParaRPr>
          </a:p>
          <a:p>
            <a:pPr marL="570230" lvl="1" indent="-21526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570230" algn="l"/>
                <a:tab pos="570865" algn="l"/>
              </a:tabLst>
            </a:pP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Có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thể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ảnh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hưởng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tới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chức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năng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auto-complete hay Find references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của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một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20" dirty="0" err="1">
                <a:solidFill>
                  <a:srgbClr val="445369"/>
                </a:solidFill>
                <a:latin typeface="Carlito"/>
                <a:cs typeface="Carlito"/>
              </a:rPr>
              <a:t>số</a:t>
            </a:r>
            <a:r>
              <a:rPr lang="en-US" spc="-20" dirty="0">
                <a:solidFill>
                  <a:srgbClr val="445369"/>
                </a:solidFill>
                <a:latin typeface="Carlito"/>
                <a:cs typeface="Carlito"/>
              </a:rPr>
              <a:t> IDE.</a:t>
            </a:r>
          </a:p>
        </p:txBody>
      </p:sp>
    </p:spTree>
    <p:extLst>
      <p:ext uri="{BB962C8B-B14F-4D97-AF65-F5344CB8AC3E}">
        <p14:creationId xmlns:p14="http://schemas.microsoft.com/office/powerpoint/2010/main" val="20751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2316" y="4827373"/>
            <a:ext cx="977265" cy="17970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tabLst>
                <a:tab pos="923290" algn="l"/>
              </a:tabLst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Conf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den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25" baseline="40740" dirty="0">
                <a:solidFill>
                  <a:srgbClr val="445369"/>
                </a:solidFill>
                <a:latin typeface="Arial"/>
                <a:cs typeface="Arial"/>
              </a:rPr>
              <a:t>5</a:t>
            </a:r>
            <a:endParaRPr sz="1125" baseline="4074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21040" y="205740"/>
            <a:ext cx="490727" cy="296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23" y="0"/>
            <a:ext cx="9142730" cy="5143500"/>
            <a:chOff x="1523" y="0"/>
            <a:chExt cx="9142730" cy="5143500"/>
          </a:xfrm>
        </p:grpSpPr>
        <p:sp>
          <p:nvSpPr>
            <p:cNvPr id="5" name="object 5"/>
            <p:cNvSpPr/>
            <p:nvPr/>
          </p:nvSpPr>
          <p:spPr>
            <a:xfrm>
              <a:off x="1523" y="0"/>
              <a:ext cx="9142476" cy="51434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34343" y="0"/>
              <a:ext cx="5709920" cy="5143500"/>
            </a:xfrm>
            <a:custGeom>
              <a:avLst/>
              <a:gdLst/>
              <a:ahLst/>
              <a:cxnLst/>
              <a:rect l="l" t="t" r="r" b="b"/>
              <a:pathLst>
                <a:path w="5709920" h="5143500">
                  <a:moveTo>
                    <a:pt x="5709656" y="0"/>
                  </a:moveTo>
                  <a:lnTo>
                    <a:pt x="2602982" y="0"/>
                  </a:lnTo>
                  <a:lnTo>
                    <a:pt x="0" y="5143498"/>
                  </a:lnTo>
                  <a:lnTo>
                    <a:pt x="5709656" y="5143498"/>
                  </a:lnTo>
                  <a:lnTo>
                    <a:pt x="5709656" y="0"/>
                  </a:lnTo>
                  <a:close/>
                </a:path>
              </a:pathLst>
            </a:custGeom>
            <a:solidFill>
              <a:srgbClr val="D43D22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05200" y="2352497"/>
            <a:ext cx="4963286" cy="7341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75865">
              <a:lnSpc>
                <a:spcPts val="5575"/>
              </a:lnSpc>
              <a:spcBef>
                <a:spcPts val="125"/>
              </a:spcBef>
            </a:pPr>
            <a:r>
              <a:rPr lang="en-US" sz="5150" b="1" spc="15" dirty="0">
                <a:solidFill>
                  <a:srgbClr val="FFFFFF"/>
                </a:solidFill>
                <a:latin typeface="Arial"/>
                <a:cs typeface="Arial"/>
              </a:rPr>
              <a:t>Dagger</a:t>
            </a:r>
            <a:endParaRPr sz="515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27519" y="1946148"/>
            <a:ext cx="1871980" cy="2324100"/>
            <a:chOff x="6827519" y="1946148"/>
            <a:chExt cx="1871980" cy="2324100"/>
          </a:xfrm>
        </p:grpSpPr>
        <p:sp>
          <p:nvSpPr>
            <p:cNvPr id="9" name="object 9"/>
            <p:cNvSpPr/>
            <p:nvPr/>
          </p:nvSpPr>
          <p:spPr>
            <a:xfrm>
              <a:off x="8645651" y="2505456"/>
              <a:ext cx="53340" cy="1765300"/>
            </a:xfrm>
            <a:custGeom>
              <a:avLst/>
              <a:gdLst/>
              <a:ahLst/>
              <a:cxnLst/>
              <a:rect l="l" t="t" r="r" b="b"/>
              <a:pathLst>
                <a:path w="53340" h="1765300">
                  <a:moveTo>
                    <a:pt x="53340" y="0"/>
                  </a:moveTo>
                  <a:lnTo>
                    <a:pt x="0" y="0"/>
                  </a:lnTo>
                  <a:lnTo>
                    <a:pt x="0" y="1764792"/>
                  </a:lnTo>
                  <a:lnTo>
                    <a:pt x="53340" y="1764792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83295" y="2016252"/>
              <a:ext cx="615696" cy="3901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07095" y="2002536"/>
              <a:ext cx="0" cy="402590"/>
            </a:xfrm>
            <a:custGeom>
              <a:avLst/>
              <a:gdLst/>
              <a:ahLst/>
              <a:cxnLst/>
              <a:rect l="l" t="t" r="r" b="b"/>
              <a:pathLst>
                <a:path h="402589">
                  <a:moveTo>
                    <a:pt x="0" y="0"/>
                  </a:moveTo>
                  <a:lnTo>
                    <a:pt x="0" y="402208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7519" y="1946148"/>
              <a:ext cx="1179576" cy="4922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6" y="53467"/>
            <a:ext cx="3300273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</a:rPr>
              <a:t>#1.</a:t>
            </a:r>
            <a:r>
              <a:rPr sz="3200" spc="-70" dirty="0">
                <a:solidFill>
                  <a:srgbClr val="FFFFFF"/>
                </a:solidFill>
              </a:rPr>
              <a:t> </a:t>
            </a:r>
            <a:r>
              <a:rPr lang="en-US" sz="3200" spc="-70" dirty="0" err="1">
                <a:solidFill>
                  <a:srgbClr val="FFFFFF"/>
                </a:solidFill>
              </a:rPr>
              <a:t>Định</a:t>
            </a:r>
            <a:r>
              <a:rPr lang="en-US" sz="3200" spc="-70" dirty="0">
                <a:solidFill>
                  <a:srgbClr val="FFFFFF"/>
                </a:solidFill>
              </a:rPr>
              <a:t> </a:t>
            </a:r>
            <a:r>
              <a:rPr lang="en-US" sz="3200" spc="-70" dirty="0" err="1">
                <a:solidFill>
                  <a:srgbClr val="FFFFFF"/>
                </a:solidFill>
              </a:rPr>
              <a:t>nghĩa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480466" y="997077"/>
            <a:ext cx="8358734" cy="1682512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Dependency injector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có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thể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coi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đây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như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lang="en-US" spc="-10" dirty="0" err="1">
                <a:solidFill>
                  <a:srgbClr val="445369"/>
                </a:solidFill>
                <a:latin typeface="Carlito"/>
                <a:cs typeface="Carlito"/>
              </a:rPr>
              <a:t>một</a:t>
            </a:r>
            <a:r>
              <a:rPr lang="en-US" spc="-10" dirty="0">
                <a:solidFill>
                  <a:srgbClr val="445369"/>
                </a:solidFill>
                <a:latin typeface="Carlito"/>
                <a:cs typeface="Carlito"/>
              </a:rPr>
              <a:t> module</a:t>
            </a:r>
            <a:endParaRPr lang="en-US" sz="1800" dirty="0">
              <a:latin typeface="Carlito"/>
              <a:cs typeface="Carlito"/>
            </a:endParaRPr>
          </a:p>
          <a:p>
            <a:pPr marL="570230" lvl="1" indent="-21526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570230" algn="l"/>
                <a:tab pos="570865" algn="l"/>
              </a:tabLst>
            </a:pP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View</a:t>
            </a:r>
            <a:r>
              <a:rPr sz="1800" spc="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45369"/>
                </a:solidFill>
                <a:latin typeface="Carlito"/>
                <a:cs typeface="Carlito"/>
              </a:rPr>
              <a:t>layer</a:t>
            </a:r>
            <a:endParaRPr sz="1800" dirty="0">
              <a:latin typeface="Carlito"/>
              <a:cs typeface="Carlito"/>
            </a:endParaRPr>
          </a:p>
          <a:p>
            <a:pPr marL="570230" lvl="1" indent="-21526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570230" algn="l"/>
                <a:tab pos="570865" algn="l"/>
              </a:tabLst>
            </a:pP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Presenter</a:t>
            </a:r>
            <a:r>
              <a:rPr sz="1800" spc="-6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45369"/>
                </a:solidFill>
                <a:latin typeface="Carlito"/>
                <a:cs typeface="Carlito"/>
              </a:rPr>
              <a:t>layer</a:t>
            </a:r>
            <a:endParaRPr sz="1800" dirty="0">
              <a:latin typeface="Carlito"/>
              <a:cs typeface="Carlito"/>
            </a:endParaRPr>
          </a:p>
          <a:p>
            <a:pPr marL="570230" lvl="1" indent="-21526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570230" algn="l"/>
                <a:tab pos="570865" algn="l"/>
              </a:tabLst>
            </a:pP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Model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45369"/>
                </a:solidFill>
                <a:latin typeface="Carlito"/>
                <a:cs typeface="Carlito"/>
              </a:rPr>
              <a:t>layer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" y="53467"/>
            <a:ext cx="26816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</a:rPr>
              <a:t>#2. </a:t>
            </a:r>
            <a:r>
              <a:rPr sz="3200" spc="-20" dirty="0">
                <a:solidFill>
                  <a:srgbClr val="FFFFFF"/>
                </a:solidFill>
              </a:rPr>
              <a:t>View</a:t>
            </a:r>
            <a:r>
              <a:rPr sz="3200" spc="-7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layer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29259" y="1015745"/>
            <a:ext cx="7705725" cy="341566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It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can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be </a:t>
            </a: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an </a:t>
            </a:r>
            <a:r>
              <a:rPr sz="1800" spc="-20" dirty="0">
                <a:solidFill>
                  <a:srgbClr val="445369"/>
                </a:solidFill>
                <a:latin typeface="Carlito"/>
                <a:cs typeface="Carlito"/>
              </a:rPr>
              <a:t>Activity,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Fragment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or even </a:t>
            </a: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complicated</a:t>
            </a:r>
            <a:r>
              <a:rPr sz="1800" spc="9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View</a:t>
            </a:r>
            <a:endParaRPr sz="1800">
              <a:latin typeface="Carlito"/>
              <a:cs typeface="Carlito"/>
            </a:endParaRPr>
          </a:p>
          <a:p>
            <a:pPr marL="227329" indent="-215265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It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should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have </a:t>
            </a:r>
            <a:r>
              <a:rPr sz="1800" spc="-15" dirty="0">
                <a:solidFill>
                  <a:srgbClr val="445369"/>
                </a:solidFill>
                <a:latin typeface="Carlito"/>
                <a:cs typeface="Carlito"/>
              </a:rPr>
              <a:t>lifecycle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or need handle </a:t>
            </a:r>
            <a:r>
              <a:rPr sz="1800" spc="-15" dirty="0">
                <a:solidFill>
                  <a:srgbClr val="445369"/>
                </a:solidFill>
                <a:latin typeface="Carlito"/>
                <a:cs typeface="Carlito"/>
              </a:rPr>
              <a:t>lifecycle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by</a:t>
            </a:r>
            <a:r>
              <a:rPr sz="1800" spc="145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445369"/>
                </a:solidFill>
                <a:latin typeface="Carlito"/>
                <a:cs typeface="Carlito"/>
              </a:rPr>
              <a:t>self.</a:t>
            </a:r>
            <a:endParaRPr sz="1800">
              <a:latin typeface="Carlito"/>
              <a:cs typeface="Carlito"/>
            </a:endParaRPr>
          </a:p>
          <a:p>
            <a:pPr marL="227329" indent="-21526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It is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very very very passive </a:t>
            </a: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&gt;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Only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receive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action event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from </a:t>
            </a: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User and </a:t>
            </a:r>
            <a:r>
              <a:rPr sz="1800" spc="-15" dirty="0">
                <a:solidFill>
                  <a:srgbClr val="445369"/>
                </a:solidFill>
                <a:latin typeface="Carlito"/>
                <a:cs typeface="Carlito"/>
              </a:rPr>
              <a:t>delegate</a:t>
            </a:r>
            <a:r>
              <a:rPr sz="1800" spc="85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to</a:t>
            </a:r>
            <a:endParaRPr sz="1800">
              <a:latin typeface="Carlito"/>
              <a:cs typeface="Carlito"/>
            </a:endParaRPr>
          </a:p>
          <a:p>
            <a:pPr marL="227329">
              <a:lnSpc>
                <a:spcPct val="100000"/>
              </a:lnSpc>
              <a:spcBef>
                <a:spcPts val="1080"/>
              </a:spcBef>
            </a:pPr>
            <a:r>
              <a:rPr sz="1800" spc="-25" dirty="0">
                <a:solidFill>
                  <a:srgbClr val="445369"/>
                </a:solidFill>
                <a:latin typeface="Carlito"/>
                <a:cs typeface="Carlito"/>
              </a:rPr>
              <a:t>Presenter, </a:t>
            </a: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and do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what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Presenter tell to</a:t>
            </a:r>
            <a:r>
              <a:rPr sz="1800" spc="55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do.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50" b="1" spc="-10" dirty="0">
                <a:solidFill>
                  <a:srgbClr val="445369"/>
                </a:solidFill>
                <a:latin typeface="Carlito"/>
                <a:cs typeface="Carlito"/>
              </a:rPr>
              <a:t>Mistakes</a:t>
            </a:r>
            <a:endParaRPr sz="1650">
              <a:latin typeface="Carlito"/>
              <a:cs typeface="Carlito"/>
            </a:endParaRPr>
          </a:p>
          <a:p>
            <a:pPr marL="227329" indent="-215265">
              <a:lnSpc>
                <a:spcPct val="100000"/>
              </a:lnSpc>
              <a:spcBef>
                <a:spcPts val="1030"/>
              </a:spcBef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Do not </a:t>
            </a:r>
            <a:r>
              <a:rPr sz="1800" spc="-15" dirty="0">
                <a:solidFill>
                  <a:srgbClr val="445369"/>
                </a:solidFill>
                <a:latin typeface="Carlito"/>
                <a:cs typeface="Carlito"/>
              </a:rPr>
              <a:t>delegate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user </a:t>
            </a:r>
            <a:r>
              <a:rPr sz="1800" spc="-15" dirty="0">
                <a:solidFill>
                  <a:srgbClr val="445369"/>
                </a:solidFill>
                <a:latin typeface="Carlito"/>
                <a:cs typeface="Carlito"/>
              </a:rPr>
              <a:t>interaction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to </a:t>
            </a:r>
            <a:r>
              <a:rPr sz="1800" spc="-25" dirty="0">
                <a:solidFill>
                  <a:srgbClr val="445369"/>
                </a:solidFill>
                <a:latin typeface="Carlito"/>
                <a:cs typeface="Carlito"/>
              </a:rPr>
              <a:t>Presenter,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handle </a:t>
            </a:r>
            <a:r>
              <a:rPr sz="1800" dirty="0">
                <a:solidFill>
                  <a:srgbClr val="445369"/>
                </a:solidFill>
                <a:latin typeface="Carlito"/>
                <a:cs typeface="Carlito"/>
              </a:rPr>
              <a:t>&amp;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deal with it</a:t>
            </a:r>
            <a:r>
              <a:rPr sz="1800" spc="17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with</a:t>
            </a:r>
            <a:endParaRPr sz="1800">
              <a:latin typeface="Carlito"/>
              <a:cs typeface="Carlito"/>
            </a:endParaRPr>
          </a:p>
          <a:p>
            <a:pPr marL="227329">
              <a:lnSpc>
                <a:spcPct val="100000"/>
              </a:lnSpc>
              <a:spcBef>
                <a:spcPts val="1080"/>
              </a:spcBef>
            </a:pPr>
            <a:r>
              <a:rPr sz="1800" spc="-15" dirty="0">
                <a:solidFill>
                  <a:srgbClr val="445369"/>
                </a:solidFill>
                <a:latin typeface="Carlito"/>
                <a:cs typeface="Carlito"/>
              </a:rPr>
              <a:t>complicated</a:t>
            </a:r>
            <a:r>
              <a:rPr sz="1800" spc="20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logic.</a:t>
            </a:r>
            <a:endParaRPr sz="1800">
              <a:latin typeface="Carlito"/>
              <a:cs typeface="Carlito"/>
            </a:endParaRPr>
          </a:p>
          <a:p>
            <a:pPr marL="227329" indent="-21526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sz="1800" spc="-5" dirty="0">
                <a:solidFill>
                  <a:srgbClr val="445369"/>
                </a:solidFill>
                <a:latin typeface="Carlito"/>
                <a:cs typeface="Carlito"/>
              </a:rPr>
              <a:t>Do not define</a:t>
            </a:r>
            <a:r>
              <a:rPr sz="1800" spc="25" dirty="0">
                <a:solidFill>
                  <a:srgbClr val="445369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45369"/>
                </a:solidFill>
                <a:latin typeface="Carlito"/>
                <a:cs typeface="Carlito"/>
              </a:rPr>
              <a:t>interface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758</Words>
  <Application>Microsoft Office PowerPoint</Application>
  <PresentationFormat>On-screen Show (16:9)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Carlito</vt:lpstr>
      <vt:lpstr>Wingdings</vt:lpstr>
      <vt:lpstr>Office Theme</vt:lpstr>
      <vt:lpstr>Sharing Android</vt:lpstr>
      <vt:lpstr>DependencyInjection </vt:lpstr>
      <vt:lpstr>#1. Định nghĩa</vt:lpstr>
      <vt:lpstr>#2. Phân loại</vt:lpstr>
      <vt:lpstr>#3. Lợi ích</vt:lpstr>
      <vt:lpstr>#4. Bất lợi</vt:lpstr>
      <vt:lpstr>PowerPoint Presentation</vt:lpstr>
      <vt:lpstr>#1. Định nghĩa</vt:lpstr>
      <vt:lpstr>#2. View layer</vt:lpstr>
      <vt:lpstr>#3. Presenter layer</vt:lpstr>
      <vt:lpstr>#4. Model layer</vt:lpstr>
      <vt:lpstr>#5. Repository</vt:lpstr>
      <vt:lpstr>#6. Data layer</vt:lpstr>
      <vt:lpstr>Summary</vt:lpstr>
      <vt:lpstr>Some Usually  Mistakes</vt:lpstr>
      <vt:lpstr>Mistakes</vt:lpstr>
      <vt:lpstr>Lesson 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PC</cp:lastModifiedBy>
  <cp:revision>2</cp:revision>
  <dcterms:created xsi:type="dcterms:W3CDTF">2022-11-14T17:54:04Z</dcterms:created>
  <dcterms:modified xsi:type="dcterms:W3CDTF">2022-11-14T18:42:50Z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2022-11-14T00:00:00Z</vt:filetime>
  </property>
</Properties>
</file>