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8" autoAdjust="0"/>
  </p:normalViewPr>
  <p:slideViewPr>
    <p:cSldViewPr>
      <p:cViewPr>
        <p:scale>
          <a:sx n="60" d="100"/>
          <a:sy n="60" d="100"/>
        </p:scale>
        <p:origin x="-143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1EAC-3F51-42C7-BCB1-FA51D1E441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56AC-85C5-4DFD-AB1F-DD295367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56AC-85C5-4DFD-AB1F-DD2953674C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red-wine-quality-cortez-et-al-20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Anh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5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boxplot(</a:t>
            </a:r>
            <a:r>
              <a:rPr lang="en-US" dirty="0" err="1"/>
              <a:t>winequality</a:t>
            </a:r>
            <a:r>
              <a:rPr lang="en-US" dirty="0"/>
              <a:t>, main="Wine Quality", </a:t>
            </a:r>
            <a:r>
              <a:rPr lang="en-US" dirty="0" err="1"/>
              <a:t>xaxt</a:t>
            </a:r>
            <a:r>
              <a:rPr lang="en-US" dirty="0"/>
              <a:t>='n', </a:t>
            </a:r>
            <a:r>
              <a:rPr lang="en-US" dirty="0" err="1"/>
              <a:t>xlab</a:t>
            </a:r>
            <a:r>
              <a:rPr lang="en-US" dirty="0"/>
              <a:t> = </a:t>
            </a:r>
            <a:r>
              <a:rPr lang="en-US" dirty="0" smtClean="0"/>
              <a:t>'')</a:t>
            </a:r>
          </a:p>
          <a:p>
            <a:r>
              <a:rPr lang="en-US" dirty="0"/>
              <a:t>text(x =  </a:t>
            </a:r>
            <a:r>
              <a:rPr lang="en-US" dirty="0" err="1"/>
              <a:t>seq_along</a:t>
            </a:r>
            <a:r>
              <a:rPr lang="en-US" dirty="0"/>
              <a:t>(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winequality</a:t>
            </a:r>
            <a:r>
              <a:rPr lang="en-US" dirty="0"/>
              <a:t>)), y = par("</a:t>
            </a:r>
            <a:r>
              <a:rPr lang="en-US" dirty="0" err="1"/>
              <a:t>usr</a:t>
            </a:r>
            <a:r>
              <a:rPr lang="en-US" dirty="0"/>
              <a:t>")[3] - 1, </a:t>
            </a:r>
            <a:r>
              <a:rPr lang="en-US" dirty="0" err="1"/>
              <a:t>srt</a:t>
            </a:r>
            <a:r>
              <a:rPr lang="en-US" dirty="0"/>
              <a:t> = 45, </a:t>
            </a:r>
            <a:r>
              <a:rPr lang="en-US" dirty="0" err="1"/>
              <a:t>adj</a:t>
            </a:r>
            <a:r>
              <a:rPr lang="en-US" dirty="0"/>
              <a:t> = 1,</a:t>
            </a:r>
          </a:p>
          <a:p>
            <a:r>
              <a:rPr lang="en-US" dirty="0"/>
              <a:t>     labels = 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winequality</a:t>
            </a:r>
            <a:r>
              <a:rPr lang="en-US" dirty="0"/>
              <a:t>), </a:t>
            </a:r>
            <a:r>
              <a:rPr lang="en-US" dirty="0" err="1"/>
              <a:t>xpd</a:t>
            </a:r>
            <a:r>
              <a:rPr lang="en-US" dirty="0"/>
              <a:t> = TRUE)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401252" cy="387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2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quality using all variables as predictors</a:t>
            </a:r>
          </a:p>
          <a:p>
            <a:r>
              <a:rPr lang="en-US" dirty="0"/>
              <a:t>lm1 &lt;- lm(quality~., data=</a:t>
            </a:r>
            <a:r>
              <a:rPr lang="en-US" dirty="0" err="1"/>
              <a:t>train_wq</a:t>
            </a:r>
            <a:r>
              <a:rPr lang="en-US" dirty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4226"/>
            <a:ext cx="7391400" cy="368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57200" y="29718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57200" y="36576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7200" y="38862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7200" y="41148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7200" y="48006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7200" y="50292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summary(lm1)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variables that are statistically significant(***): volatile acidity, chlorides, </a:t>
            </a:r>
            <a:r>
              <a:rPr lang="en-US" dirty="0" smtClean="0"/>
              <a:t>free </a:t>
            </a:r>
            <a:r>
              <a:rPr lang="en-US" dirty="0"/>
              <a:t>sulfur dioxide, </a:t>
            </a:r>
            <a:r>
              <a:rPr lang="en-US" dirty="0" smtClean="0"/>
              <a:t>total </a:t>
            </a:r>
            <a:r>
              <a:rPr lang="en-US" dirty="0"/>
              <a:t>sulfur dioxide, </a:t>
            </a:r>
            <a:r>
              <a:rPr lang="en-US" dirty="0" err="1"/>
              <a:t>sulphates</a:t>
            </a:r>
            <a:r>
              <a:rPr lang="en-US" dirty="0"/>
              <a:t>, </a:t>
            </a:r>
            <a:r>
              <a:rPr lang="en-US" dirty="0" smtClean="0"/>
              <a:t>alcohol</a:t>
            </a:r>
          </a:p>
          <a:p>
            <a:pPr marL="0" lvl="1" indent="0">
              <a:buNone/>
            </a:pPr>
            <a:r>
              <a:rPr lang="en-US" b="1" dirty="0" smtClean="0"/>
              <a:t>predict1 </a:t>
            </a:r>
            <a:r>
              <a:rPr lang="en-US" b="1" dirty="0"/>
              <a:t>&lt;- predict(lm1, </a:t>
            </a:r>
            <a:r>
              <a:rPr lang="en-US" b="1" dirty="0" err="1"/>
              <a:t>newdata</a:t>
            </a:r>
            <a:r>
              <a:rPr lang="en-US" b="1" dirty="0"/>
              <a:t> = </a:t>
            </a:r>
            <a:r>
              <a:rPr lang="en-US" b="1" dirty="0" err="1"/>
              <a:t>test_wq</a:t>
            </a:r>
            <a:r>
              <a:rPr lang="en-US" b="1" dirty="0"/>
              <a:t>)</a:t>
            </a:r>
          </a:p>
          <a:p>
            <a:pPr marL="0" lvl="1" indent="0">
              <a:buNone/>
            </a:pPr>
            <a:r>
              <a:rPr lang="en-US" b="1" dirty="0" err="1"/>
              <a:t>cor</a:t>
            </a:r>
            <a:r>
              <a:rPr lang="en-US" b="1" dirty="0"/>
              <a:t>(predict1, </a:t>
            </a:r>
            <a:r>
              <a:rPr lang="en-US" b="1" dirty="0" err="1"/>
              <a:t>test_wq$quality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correlation is </a:t>
            </a:r>
            <a:r>
              <a:rPr lang="en-US" dirty="0" smtClean="0"/>
              <a:t>0.5964699</a:t>
            </a:r>
          </a:p>
          <a:p>
            <a:pPr lvl="1"/>
            <a:r>
              <a:rPr lang="en-US" dirty="0" smtClean="0"/>
              <a:t>Let's </a:t>
            </a:r>
            <a:r>
              <a:rPr lang="en-US" dirty="0"/>
              <a:t>try </a:t>
            </a:r>
            <a:r>
              <a:rPr lang="en-US" dirty="0" smtClean="0"/>
              <a:t>to improve the correlation by using with </a:t>
            </a:r>
            <a:r>
              <a:rPr lang="en-US" dirty="0"/>
              <a:t>only </a:t>
            </a:r>
            <a:r>
              <a:rPr lang="en-US" dirty="0" err="1" smtClean="0"/>
              <a:t>staisticallt</a:t>
            </a:r>
            <a:r>
              <a:rPr lang="en-US" dirty="0" smtClean="0"/>
              <a:t> significant variables as predictors</a:t>
            </a:r>
          </a:p>
        </p:txBody>
      </p:sp>
    </p:spTree>
    <p:extLst>
      <p:ext uri="{BB962C8B-B14F-4D97-AF65-F5344CB8AC3E}">
        <p14:creationId xmlns:p14="http://schemas.microsoft.com/office/powerpoint/2010/main" val="234577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lm2 &lt;- lm(quality ~</a:t>
            </a:r>
            <a:r>
              <a:rPr lang="en-US" dirty="0" err="1"/>
              <a:t>volatile.acidity</a:t>
            </a:r>
            <a:r>
              <a:rPr lang="en-US" dirty="0"/>
              <a:t> + chlorides + </a:t>
            </a:r>
            <a:r>
              <a:rPr lang="en-US" dirty="0" err="1"/>
              <a:t>free.sulfur.dioxide</a:t>
            </a:r>
            <a:r>
              <a:rPr lang="en-US" dirty="0"/>
              <a:t> +</a:t>
            </a:r>
          </a:p>
          <a:p>
            <a:r>
              <a:rPr lang="en-US" dirty="0"/>
              <a:t>            </a:t>
            </a:r>
            <a:r>
              <a:rPr lang="en-US" dirty="0" err="1"/>
              <a:t>total.sulfur.dioxide</a:t>
            </a:r>
            <a:r>
              <a:rPr lang="en-US" dirty="0"/>
              <a:t> + </a:t>
            </a:r>
            <a:r>
              <a:rPr lang="en-US" dirty="0" err="1"/>
              <a:t>sulphates</a:t>
            </a:r>
            <a:r>
              <a:rPr lang="en-US" dirty="0"/>
              <a:t> + alcohol, data=</a:t>
            </a:r>
            <a:r>
              <a:rPr lang="en-US" dirty="0" err="1"/>
              <a:t>train_wq</a:t>
            </a:r>
            <a:r>
              <a:rPr lang="en-US" dirty="0" smtClean="0"/>
              <a:t>)</a:t>
            </a:r>
          </a:p>
          <a:p>
            <a:r>
              <a:rPr lang="en-US" dirty="0"/>
              <a:t>predict2 &lt;- predict(lm2,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test_wq</a:t>
            </a:r>
            <a:r>
              <a:rPr lang="en-US" dirty="0"/>
              <a:t>)</a:t>
            </a:r>
          </a:p>
          <a:p>
            <a:r>
              <a:rPr lang="en-US" dirty="0" err="1"/>
              <a:t>cor</a:t>
            </a:r>
            <a:r>
              <a:rPr lang="en-US" dirty="0"/>
              <a:t>(predict2, </a:t>
            </a:r>
            <a:r>
              <a:rPr lang="en-US" dirty="0" err="1"/>
              <a:t>test_wq$quality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0.6012814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a little bit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 observed that free SO2 and total SO2 might be interdependent, and thus may add extra errors to the model </a:t>
            </a:r>
            <a:r>
              <a:rPr lang="en-US" dirty="0" smtClean="0">
                <a:sym typeface="Wingdings" panose="05000000000000000000" pitchFamily="2" charset="2"/>
              </a:rPr>
              <a:t> use only SO2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lm3 </a:t>
            </a:r>
            <a:r>
              <a:rPr lang="en-US" dirty="0"/>
              <a:t>&lt;- lm(quality ~</a:t>
            </a:r>
            <a:r>
              <a:rPr lang="en-US" dirty="0" err="1"/>
              <a:t>volatile.acidity</a:t>
            </a:r>
            <a:r>
              <a:rPr lang="en-US" dirty="0"/>
              <a:t> + chlorides +</a:t>
            </a:r>
          </a:p>
          <a:p>
            <a:r>
              <a:rPr lang="en-US" dirty="0"/>
              <a:t>            </a:t>
            </a:r>
            <a:r>
              <a:rPr lang="en-US" dirty="0" err="1"/>
              <a:t>total.sulfur.dioxide</a:t>
            </a:r>
            <a:r>
              <a:rPr lang="en-US" dirty="0"/>
              <a:t> + </a:t>
            </a:r>
            <a:r>
              <a:rPr lang="en-US" dirty="0" err="1"/>
              <a:t>sulphates</a:t>
            </a:r>
            <a:r>
              <a:rPr lang="en-US" dirty="0"/>
              <a:t> + alcohol, data=</a:t>
            </a:r>
            <a:r>
              <a:rPr lang="en-US" dirty="0" err="1"/>
              <a:t>train_wq</a:t>
            </a:r>
            <a:r>
              <a:rPr lang="en-US" dirty="0" smtClean="0"/>
              <a:t>)</a:t>
            </a:r>
          </a:p>
          <a:p>
            <a:r>
              <a:rPr lang="en-US" dirty="0"/>
              <a:t>predict3 &lt;- predict(lm3,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test_wq</a:t>
            </a:r>
            <a:r>
              <a:rPr lang="en-US" dirty="0"/>
              <a:t>)</a:t>
            </a:r>
          </a:p>
          <a:p>
            <a:r>
              <a:rPr lang="en-US" dirty="0" err="1"/>
              <a:t>cor</a:t>
            </a:r>
            <a:r>
              <a:rPr lang="en-US" dirty="0"/>
              <a:t>(predict3, </a:t>
            </a:r>
            <a:r>
              <a:rPr lang="en-US" dirty="0" err="1"/>
              <a:t>test_wq$quality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0.611427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is better than the one with lm1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7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4375677"/>
          </a:xfrm>
        </p:spPr>
        <p:txBody>
          <a:bodyPr/>
          <a:lstStyle/>
          <a:p>
            <a:r>
              <a:rPr lang="en-US" dirty="0" smtClean="0"/>
              <a:t>plot(lm3)</a:t>
            </a:r>
          </a:p>
          <a:p>
            <a:pPr marL="0" lvl="1" indent="0">
              <a:buNone/>
            </a:pPr>
            <a:r>
              <a:rPr lang="en-US" b="1" dirty="0" smtClean="0"/>
              <a:t>Diagnostic </a:t>
            </a:r>
            <a:r>
              <a:rPr lang="en-US" b="1" dirty="0"/>
              <a:t>plot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Normal Q-Q: 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Residuals vs. Leverage: no influential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Residuals vs Fitted: linear relationship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Scale-Location: line is not horizontal, so residuals is not equally spread </a:t>
            </a:r>
            <a:r>
              <a:rPr lang="en-US" dirty="0">
                <a:sym typeface="Wingdings" panose="05000000000000000000" pitchFamily="2" charset="2"/>
              </a:rPr>
              <a:t> might be a problem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9" y="2057400"/>
            <a:ext cx="754427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00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 err="1"/>
              <a:t>rmse_train</a:t>
            </a:r>
            <a:endParaRPr lang="en-US" b="1" dirty="0"/>
          </a:p>
          <a:p>
            <a:pPr marL="0" lvl="1" indent="0">
              <a:buNone/>
            </a:pPr>
            <a:r>
              <a:rPr lang="en-US" b="1" dirty="0"/>
              <a:t>#[1] </a:t>
            </a:r>
            <a:r>
              <a:rPr lang="en-US" b="1" dirty="0" smtClean="0"/>
              <a:t>0.6682245</a:t>
            </a:r>
          </a:p>
          <a:p>
            <a:pPr marL="0" lvl="1" indent="0">
              <a:buNone/>
            </a:pPr>
            <a:r>
              <a:rPr lang="en-US" b="1" dirty="0" err="1"/>
              <a:t>rmse_test</a:t>
            </a:r>
            <a:endParaRPr lang="en-US" b="1" dirty="0"/>
          </a:p>
          <a:p>
            <a:pPr marL="0" lvl="1" indent="0">
              <a:buNone/>
            </a:pPr>
            <a:r>
              <a:rPr lang="en-US" b="1" dirty="0"/>
              <a:t>#[1] </a:t>
            </a:r>
            <a:r>
              <a:rPr lang="en-US" b="1" dirty="0" smtClean="0"/>
              <a:t>0.6426347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rsme</a:t>
            </a:r>
            <a:r>
              <a:rPr lang="en-US" dirty="0" smtClean="0"/>
              <a:t> </a:t>
            </a:r>
            <a:r>
              <a:rPr lang="en-US" dirty="0"/>
              <a:t>for test set and training sets are quite similar. </a:t>
            </a:r>
          </a:p>
          <a:p>
            <a:pPr lvl="1"/>
            <a:r>
              <a:rPr lang="en-US" dirty="0" err="1" smtClean="0"/>
              <a:t>rmse</a:t>
            </a:r>
            <a:r>
              <a:rPr lang="en-US" dirty="0" smtClean="0"/>
              <a:t> </a:t>
            </a:r>
            <a:r>
              <a:rPr lang="en-US" dirty="0"/>
              <a:t>of train &gt; </a:t>
            </a:r>
            <a:r>
              <a:rPr lang="en-US" dirty="0" err="1"/>
              <a:t>rmse</a:t>
            </a:r>
            <a:r>
              <a:rPr lang="en-US" dirty="0"/>
              <a:t> of test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means </a:t>
            </a:r>
            <a:r>
              <a:rPr lang="en-US" dirty="0" smtClean="0"/>
              <a:t>that we </a:t>
            </a:r>
            <a:r>
              <a:rPr lang="en-US" dirty="0" err="1" smtClean="0"/>
              <a:t>underfitted</a:t>
            </a:r>
            <a:r>
              <a:rPr lang="en-US" dirty="0" smtClean="0"/>
              <a:t> </a:t>
            </a:r>
            <a:r>
              <a:rPr lang="en-US" dirty="0"/>
              <a:t>the data a little bit</a:t>
            </a:r>
          </a:p>
        </p:txBody>
      </p:sp>
    </p:spTree>
    <p:extLst>
      <p:ext uri="{BB962C8B-B14F-4D97-AF65-F5344CB8AC3E}">
        <p14:creationId xmlns:p14="http://schemas.microsoft.com/office/powerpoint/2010/main" val="286980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04772"/>
          </a:xfrm>
        </p:spPr>
        <p:txBody>
          <a:bodyPr>
            <a:normAutofit/>
          </a:bodyPr>
          <a:lstStyle/>
          <a:p>
            <a:r>
              <a:rPr lang="en-US" dirty="0" err="1"/>
              <a:t>y_hat</a:t>
            </a:r>
            <a:r>
              <a:rPr lang="en-US" dirty="0"/>
              <a:t> &lt;- lm3$fitted.values #r-squared for training set</a:t>
            </a:r>
          </a:p>
          <a:p>
            <a:r>
              <a:rPr lang="en-US" dirty="0"/>
              <a:t>y &lt;- </a:t>
            </a:r>
            <a:r>
              <a:rPr lang="en-US" dirty="0" err="1"/>
              <a:t>train_wq$quality</a:t>
            </a:r>
            <a:endParaRPr lang="en-US" dirty="0"/>
          </a:p>
          <a:p>
            <a:r>
              <a:rPr lang="en-US" dirty="0" err="1"/>
              <a:t>rsquared</a:t>
            </a:r>
            <a:r>
              <a:rPr lang="en-US" dirty="0"/>
              <a:t>(</a:t>
            </a:r>
            <a:r>
              <a:rPr lang="en-US" dirty="0" err="1"/>
              <a:t>y_hat,y</a:t>
            </a:r>
            <a:r>
              <a:rPr lang="en-US" dirty="0"/>
              <a:t>)</a:t>
            </a:r>
          </a:p>
          <a:p>
            <a:r>
              <a:rPr lang="en-US" dirty="0"/>
              <a:t>#[1] </a:t>
            </a:r>
            <a:r>
              <a:rPr lang="en-US" dirty="0" smtClean="0"/>
              <a:t>32.14369</a:t>
            </a:r>
            <a:endParaRPr lang="en-US" dirty="0"/>
          </a:p>
          <a:p>
            <a:r>
              <a:rPr lang="en-US" dirty="0" err="1"/>
              <a:t>y_hat</a:t>
            </a:r>
            <a:r>
              <a:rPr lang="en-US" dirty="0"/>
              <a:t> &lt;- predict(lm3,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test_wq</a:t>
            </a:r>
            <a:r>
              <a:rPr lang="en-US" dirty="0"/>
              <a:t>) #r-squared for test set</a:t>
            </a:r>
          </a:p>
          <a:p>
            <a:r>
              <a:rPr lang="en-US" dirty="0"/>
              <a:t>y &lt;- </a:t>
            </a:r>
            <a:r>
              <a:rPr lang="en-US" dirty="0" err="1"/>
              <a:t>test_wq$quality</a:t>
            </a:r>
            <a:endParaRPr lang="en-US" dirty="0"/>
          </a:p>
          <a:p>
            <a:r>
              <a:rPr lang="en-US" dirty="0" err="1"/>
              <a:t>rsquared</a:t>
            </a:r>
            <a:r>
              <a:rPr lang="en-US" dirty="0"/>
              <a:t>(</a:t>
            </a:r>
            <a:r>
              <a:rPr lang="en-US" dirty="0" err="1"/>
              <a:t>y_hat,y</a:t>
            </a:r>
            <a:r>
              <a:rPr lang="en-US" dirty="0"/>
              <a:t>)</a:t>
            </a:r>
          </a:p>
          <a:p>
            <a:r>
              <a:rPr lang="en-US" dirty="0"/>
              <a:t>#[1] 35.70131</a:t>
            </a:r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training </a:t>
            </a:r>
            <a:r>
              <a:rPr lang="en-US" dirty="0"/>
              <a:t>set's R2 is quite similar to test set's </a:t>
            </a:r>
            <a:r>
              <a:rPr lang="en-US" dirty="0" smtClean="0"/>
              <a:t>R2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both R2 are low, which is undesirable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www.kaggle.com/uciml/red-wine-quality-cortez-et-al-2009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4080972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data set is related to the red variants of the Portuguese “</a:t>
            </a:r>
            <a:r>
              <a:rPr lang="en-US" dirty="0" err="1" smtClean="0"/>
              <a:t>Vintho</a:t>
            </a:r>
            <a:r>
              <a:rPr lang="en-US" dirty="0" smtClean="0"/>
              <a:t> Verde” wine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Fixed acidity – most acids in wine are fixed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Volatile acidity – too high of acetic acid levels can lead to unpleasant, vinegar </a:t>
            </a:r>
            <a:r>
              <a:rPr lang="en-US" dirty="0" err="1" smtClean="0"/>
              <a:t>tatse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Citric acid – add ‘freshness’ and flavor to wine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Residual sugar – amount of sugar remained after fermentation stops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Chlorides – amount of salt in wine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Free sulfur dioxide – prevents microbial growth and oxidation of wine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Total sulfur dioxide – at free SO2 concentration over 50ppm, SO2 becomes evident in the nose and taste of wine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Density – close to density of water depending on the percent alcohol and sugar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 – how acidic or basic on a scale from 0 (very acidic) to 14 (very basic)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Sulphates</a:t>
            </a:r>
            <a:r>
              <a:rPr lang="en-US" dirty="0" smtClean="0"/>
              <a:t> – can contribute to SO2, acts as antimicrobial and antioxidant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Alcohol – percent of alcohol content of the wine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Quality  - output variable, score 0-10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0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 a model with good predictors to best predict  the wine quality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winequality</a:t>
            </a:r>
            <a:r>
              <a:rPr lang="en-US" dirty="0"/>
              <a:t> &lt;- read.csv(</a:t>
            </a:r>
            <a:r>
              <a:rPr lang="en-US" dirty="0" err="1"/>
              <a:t>file.choose</a:t>
            </a:r>
            <a:r>
              <a:rPr lang="en-US" dirty="0"/>
              <a:t>())</a:t>
            </a:r>
          </a:p>
          <a:p>
            <a:r>
              <a:rPr lang="en-US" dirty="0"/>
              <a:t>head(</a:t>
            </a:r>
            <a:r>
              <a:rPr lang="en-US" dirty="0" err="1"/>
              <a:t>winequality</a:t>
            </a:r>
            <a:r>
              <a:rPr lang="en-US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15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6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dirty="0" err="1"/>
              <a:t>winequality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981200"/>
            <a:ext cx="9020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4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winequality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828800"/>
            <a:ext cx="80581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64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2" y="1219200"/>
            <a:ext cx="866502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30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/>
          <a:lstStyle/>
          <a:p>
            <a:r>
              <a:rPr lang="en-US" dirty="0" smtClean="0"/>
              <a:t>Notes  on Histograms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Residual sugar</a:t>
            </a:r>
            <a:r>
              <a:rPr lang="en-US" dirty="0"/>
              <a:t>: there is no wine with less than 1 gram/liter. Because wines with greater than 45 </a:t>
            </a:r>
            <a:r>
              <a:rPr lang="en-US" dirty="0" smtClean="0"/>
              <a:t>grams/liter </a:t>
            </a:r>
            <a:r>
              <a:rPr lang="en-US" dirty="0"/>
              <a:t>are considered sweet, and there is no wines with residual sugar &gt;45, </a:t>
            </a:r>
            <a:r>
              <a:rPr lang="en-US" dirty="0" smtClean="0"/>
              <a:t> these </a:t>
            </a:r>
            <a:r>
              <a:rPr lang="en-US" dirty="0"/>
              <a:t>wines are not </a:t>
            </a:r>
            <a:r>
              <a:rPr lang="en-US" dirty="0" smtClean="0"/>
              <a:t>sweet </a:t>
            </a:r>
            <a:r>
              <a:rPr lang="en-US" dirty="0" smtClean="0">
                <a:sym typeface="Wingdings" panose="05000000000000000000" pitchFamily="2" charset="2"/>
              </a:rPr>
              <a:t> residual sugar might not significantly affect quality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Free sulfur dioxide: there </a:t>
            </a:r>
            <a:r>
              <a:rPr lang="en-US" dirty="0">
                <a:sym typeface="Wingdings" panose="05000000000000000000" pitchFamily="2" charset="2"/>
              </a:rPr>
              <a:t>is one column at 50-55, and one at 65-70, which means these wines have </a:t>
            </a:r>
            <a:r>
              <a:rPr lang="en-US" dirty="0" smtClean="0">
                <a:sym typeface="Wingdings" panose="05000000000000000000" pitchFamily="2" charset="2"/>
              </a:rPr>
              <a:t>free SO2 that contributes to total SO2, which in turn </a:t>
            </a:r>
            <a:r>
              <a:rPr lang="en-US" dirty="0" err="1" smtClean="0">
                <a:sym typeface="Wingdings" panose="05000000000000000000" pitchFamily="2" charset="2"/>
              </a:rPr>
              <a:t>inferes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with the taste of </a:t>
            </a:r>
            <a:r>
              <a:rPr lang="en-US" dirty="0" smtClean="0">
                <a:sym typeface="Wingdings" panose="05000000000000000000" pitchFamily="2" charset="2"/>
              </a:rPr>
              <a:t>wine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Total sulfur dioxide: has similar shape with that of free SO2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Sulphates</a:t>
            </a:r>
            <a:r>
              <a:rPr lang="en-US" dirty="0" smtClean="0">
                <a:sym typeface="Wingdings" panose="05000000000000000000" pitchFamily="2" charset="2"/>
              </a:rPr>
              <a:t>: has similar shape with that of free SO2; note that it contributes to total SO2 level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3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533400"/>
            <a:ext cx="7520940" cy="4147077"/>
          </a:xfrm>
        </p:spPr>
        <p:txBody>
          <a:bodyPr/>
          <a:lstStyle/>
          <a:p>
            <a:r>
              <a:rPr lang="en-US" dirty="0"/>
              <a:t>pairs(</a:t>
            </a:r>
            <a:r>
              <a:rPr lang="en-US" dirty="0" err="1"/>
              <a:t>winequality</a:t>
            </a:r>
            <a:r>
              <a:rPr lang="en-US" dirty="0"/>
              <a:t>[,c(1:11)],col=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winequality</a:t>
            </a:r>
            <a:r>
              <a:rPr lang="en-US" dirty="0"/>
              <a:t>[,12]),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7" y="1066800"/>
            <a:ext cx="867591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53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</TotalTime>
  <Words>705</Words>
  <Application>Microsoft Office PowerPoint</Application>
  <PresentationFormat>On-screen Show (4:3)</PresentationFormat>
  <Paragraphs>84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Wine Quality</vt:lpstr>
      <vt:lpstr>Data set summary</vt:lpstr>
      <vt:lpstr>Goal</vt:lpstr>
      <vt:lpstr>Access the data set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Multiple linear regression</vt:lpstr>
      <vt:lpstr>PowerPoint Presentation</vt:lpstr>
      <vt:lpstr>PowerPoint Presentation</vt:lpstr>
      <vt:lpstr>PowerPoint Presentation</vt:lpstr>
      <vt:lpstr>PowerPoint Presentation</vt:lpstr>
      <vt:lpstr>Evaluating model performance</vt:lpstr>
      <vt:lpstr>PowerPoint Presentation</vt:lpstr>
      <vt:lpstr>Data set source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</dc:title>
  <dc:creator>Anh Nguyen</dc:creator>
  <cp:lastModifiedBy>User</cp:lastModifiedBy>
  <cp:revision>8</cp:revision>
  <dcterms:created xsi:type="dcterms:W3CDTF">2006-08-16T00:00:00Z</dcterms:created>
  <dcterms:modified xsi:type="dcterms:W3CDTF">2019-06-18T07:30:55Z</dcterms:modified>
</cp:coreProperties>
</file>