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8288000" cy="10287000"/>
  <p:notesSz cx="6858000" cy="9144000"/>
  <p:embeddedFontLst>
    <p:embeddedFont>
      <p:font typeface="Canva Sans" panose="020B0604020202020204" charset="0"/>
      <p:regular r:id="rId30"/>
    </p:embeddedFont>
    <p:embeddedFont>
      <p:font typeface="Canva Sans Bold" panose="020B0604020202020204" charset="0"/>
      <p:regular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Bold" panose="00000800000000000000" charset="0"/>
      <p:regular r:id="rId36"/>
    </p:embeddedFont>
    <p:embeddedFont>
      <p:font typeface="Now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90513-A204-48D2-BD00-722AC8E68F3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C025-E995-4135-A77A-4CB8DAD5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BC025-E995-4135-A77A-4CB8DAD5FB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3595" y="2542604"/>
            <a:ext cx="6716860" cy="6716860"/>
          </a:xfrm>
          <a:custGeom>
            <a:avLst/>
            <a:gdLst/>
            <a:ahLst/>
            <a:cxnLst/>
            <a:rect l="l" t="t" r="r" b="b"/>
            <a:pathLst>
              <a:path w="6716860" h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32025" y="1019175"/>
            <a:ext cx="8423949" cy="120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15"/>
              </a:lnSpc>
            </a:pPr>
            <a:r>
              <a:rPr lang="en-US" sz="7762">
                <a:solidFill>
                  <a:srgbClr val="004AAD"/>
                </a:solidFill>
                <a:latin typeface="Now Bold"/>
              </a:rPr>
              <a:t>TEAM ROOT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53786" y="4679532"/>
            <a:ext cx="5804377" cy="234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6"/>
              </a:lnSpc>
            </a:pPr>
            <a:r>
              <a:rPr lang="en-US" sz="3171">
                <a:solidFill>
                  <a:srgbClr val="004AAD"/>
                </a:solidFill>
                <a:latin typeface="Montserrat Bold"/>
              </a:rPr>
              <a:t>Thành viên:</a:t>
            </a:r>
          </a:p>
          <a:p>
            <a:pPr algn="just">
              <a:lnSpc>
                <a:spcPts val="4756"/>
              </a:lnSpc>
            </a:pPr>
            <a:r>
              <a:rPr lang="en-US" sz="3171">
                <a:solidFill>
                  <a:srgbClr val="004AAD"/>
                </a:solidFill>
                <a:latin typeface="Montserrat"/>
              </a:rPr>
              <a:t>ĐINH QUANG TOÀN</a:t>
            </a:r>
          </a:p>
          <a:p>
            <a:pPr algn="just">
              <a:lnSpc>
                <a:spcPts val="4756"/>
              </a:lnSpc>
            </a:pPr>
            <a:r>
              <a:rPr lang="en-US" sz="3171">
                <a:solidFill>
                  <a:srgbClr val="004AAD"/>
                </a:solidFill>
                <a:latin typeface="Montserrat"/>
              </a:rPr>
              <a:t>NGUYỄN ANH TUẤN</a:t>
            </a:r>
          </a:p>
          <a:p>
            <a:pPr algn="just">
              <a:lnSpc>
                <a:spcPts val="4756"/>
              </a:lnSpc>
            </a:pPr>
            <a:r>
              <a:rPr lang="en-US" sz="3171">
                <a:solidFill>
                  <a:srgbClr val="004AAD"/>
                </a:solidFill>
                <a:latin typeface="Montserrat"/>
              </a:rPr>
              <a:t>LÊ ANH VŨ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F5B27A6-2CA9-1FF7-BB47-27464D1E1659}"/>
              </a:ext>
            </a:extLst>
          </p:cNvPr>
          <p:cNvSpPr txBox="1"/>
          <p:nvPr/>
        </p:nvSpPr>
        <p:spPr>
          <a:xfrm>
            <a:off x="1676400" y="2400300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Xử lý dữ liệu định tính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0259C-5B66-6297-DEDB-87D470F5A28B}"/>
              </a:ext>
            </a:extLst>
          </p:cNvPr>
          <p:cNvSpPr txBox="1"/>
          <p:nvPr/>
        </p:nvSpPr>
        <p:spPr>
          <a:xfrm>
            <a:off x="1641987" y="4079331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Xử lý mất cân bằng dữ liệu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500BAC-EEBB-D757-9512-01A545AD79FA}"/>
              </a:ext>
            </a:extLst>
          </p:cNvPr>
          <p:cNvSpPr txBox="1"/>
          <p:nvPr/>
        </p:nvSpPr>
        <p:spPr>
          <a:xfrm>
            <a:off x="1676400" y="5829300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Khắc phục đa cộng tuyến</a:t>
            </a:r>
          </a:p>
        </p:txBody>
      </p:sp>
    </p:spTree>
    <p:extLst>
      <p:ext uri="{BB962C8B-B14F-4D97-AF65-F5344CB8AC3E}">
        <p14:creationId xmlns:p14="http://schemas.microsoft.com/office/powerpoint/2010/main" val="26598643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7700" y="952500"/>
            <a:ext cx="9443450" cy="1548968"/>
            <a:chOff x="0" y="0"/>
            <a:chExt cx="2487164" cy="407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164" cy="407959"/>
            </a:xfrm>
            <a:custGeom>
              <a:avLst/>
              <a:gdLst/>
              <a:ahLst/>
              <a:cxnLst/>
              <a:rect l="l" t="t" r="r" b="b"/>
              <a:pathLst>
                <a:path w="2487164" h="407959">
                  <a:moveTo>
                    <a:pt x="0" y="0"/>
                  </a:moveTo>
                  <a:lnTo>
                    <a:pt x="2487164" y="0"/>
                  </a:lnTo>
                  <a:lnTo>
                    <a:pt x="2487164" y="407959"/>
                  </a:lnTo>
                  <a:lnTo>
                    <a:pt x="0" y="40795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7164" cy="46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Exploratory Data Analysis - EDA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49185" y="3336381"/>
            <a:ext cx="9443450" cy="1336131"/>
            <a:chOff x="0" y="0"/>
            <a:chExt cx="2487164" cy="3519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PREPROCESSING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7700" y="5718033"/>
            <a:ext cx="9443450" cy="1336131"/>
            <a:chOff x="0" y="0"/>
            <a:chExt cx="2487164" cy="3519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77700" y="8101914"/>
            <a:ext cx="9443450" cy="1336131"/>
            <a:chOff x="0" y="0"/>
            <a:chExt cx="2487164" cy="3519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6357" y="920207"/>
            <a:ext cx="54078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99451" y="3304087"/>
            <a:ext cx="56614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4AAD"/>
                </a:solidFill>
                <a:latin typeface="Canva Sans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83615" y="5625686"/>
            <a:ext cx="58935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3677" y="7658069"/>
            <a:ext cx="614720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Chia dữ liệu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1235895"/>
            <a:ext cx="16230600" cy="1155079"/>
          </a:xfrm>
          <a:custGeom>
            <a:avLst/>
            <a:gdLst/>
            <a:ahLst/>
            <a:cxnLst/>
            <a:rect l="l" t="t" r="r" b="b"/>
            <a:pathLst>
              <a:path w="16230600" h="1155079">
                <a:moveTo>
                  <a:pt x="0" y="0"/>
                </a:moveTo>
                <a:lnTo>
                  <a:pt x="16230600" y="0"/>
                </a:lnTo>
                <a:lnTo>
                  <a:pt x="16230600" y="1155079"/>
                </a:lnTo>
                <a:lnTo>
                  <a:pt x="0" y="1155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4153" r="-3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9885669" y="3602418"/>
            <a:ext cx="7373631" cy="1865578"/>
          </a:xfrm>
          <a:custGeom>
            <a:avLst/>
            <a:gdLst/>
            <a:ahLst/>
            <a:cxnLst/>
            <a:rect l="l" t="t" r="r" b="b"/>
            <a:pathLst>
              <a:path w="7373631" h="1865578">
                <a:moveTo>
                  <a:pt x="0" y="0"/>
                </a:moveTo>
                <a:lnTo>
                  <a:pt x="7373631" y="0"/>
                </a:lnTo>
                <a:lnTo>
                  <a:pt x="7373631" y="1865578"/>
                </a:lnTo>
                <a:lnTo>
                  <a:pt x="0" y="1865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37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63160" y="3438724"/>
            <a:ext cx="7809718" cy="6194226"/>
          </a:xfrm>
          <a:custGeom>
            <a:avLst/>
            <a:gdLst/>
            <a:ahLst/>
            <a:cxnLst/>
            <a:rect l="l" t="t" r="r" b="b"/>
            <a:pathLst>
              <a:path w="7809718" h="6194226">
                <a:moveTo>
                  <a:pt x="0" y="0"/>
                </a:moveTo>
                <a:lnTo>
                  <a:pt x="7809718" y="0"/>
                </a:lnTo>
                <a:lnTo>
                  <a:pt x="7809718" y="6194226"/>
                </a:lnTo>
                <a:lnTo>
                  <a:pt x="0" y="6194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12" r="-707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3048000" y="2911674"/>
            <a:ext cx="32142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Các đặc trưng số học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413273" y="3016449"/>
            <a:ext cx="46914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Các đặc trưng danh mục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917FD9-F642-6019-8CF7-DCDAD2E53B39}"/>
              </a:ext>
            </a:extLst>
          </p:cNvPr>
          <p:cNvSpPr/>
          <p:nvPr/>
        </p:nvSpPr>
        <p:spPr>
          <a:xfrm>
            <a:off x="457200" y="819260"/>
            <a:ext cx="2209800" cy="405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đặc trưng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99448-FF88-2FBF-6C7E-352C8D0DAF1C}"/>
              </a:ext>
            </a:extLst>
          </p:cNvPr>
          <p:cNvSpPr/>
          <p:nvPr/>
        </p:nvSpPr>
        <p:spPr>
          <a:xfrm>
            <a:off x="457200" y="2459644"/>
            <a:ext cx="2209800" cy="405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Biến mục tiêu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274F87-F6C5-6FC0-F189-A50BCD6BC08F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62100" y="1993338"/>
            <a:ext cx="670025" cy="4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6D7DD-9BDA-5E38-2E92-B95D13E731C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562100" y="1224458"/>
            <a:ext cx="670025" cy="4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dữ liệu định lượng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4680424" y="4986175"/>
            <a:ext cx="2831153" cy="2620490"/>
          </a:xfrm>
          <a:custGeom>
            <a:avLst/>
            <a:gdLst/>
            <a:ahLst/>
            <a:cxnLst/>
            <a:rect l="l" t="t" r="r" b="b"/>
            <a:pathLst>
              <a:path w="3774870" h="3493987">
                <a:moveTo>
                  <a:pt x="0" y="0"/>
                </a:moveTo>
                <a:lnTo>
                  <a:pt x="3774870" y="0"/>
                </a:lnTo>
                <a:lnTo>
                  <a:pt x="3774870" y="3493987"/>
                </a:lnTo>
                <a:lnTo>
                  <a:pt x="0" y="3493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25" r="-1825" b="-9999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750731" y="4986175"/>
            <a:ext cx="2882540" cy="2620490"/>
          </a:xfrm>
          <a:custGeom>
            <a:avLst/>
            <a:gdLst/>
            <a:ahLst/>
            <a:cxnLst/>
            <a:rect l="l" t="t" r="r" b="b"/>
            <a:pathLst>
              <a:path w="3843386" h="3493987">
                <a:moveTo>
                  <a:pt x="0" y="0"/>
                </a:moveTo>
                <a:lnTo>
                  <a:pt x="3843386" y="0"/>
                </a:lnTo>
                <a:lnTo>
                  <a:pt x="3843386" y="3493987"/>
                </a:lnTo>
                <a:lnTo>
                  <a:pt x="0" y="3493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0000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>
            <a:off x="8734765" y="5939435"/>
            <a:ext cx="818471" cy="713970"/>
            <a:chOff x="0" y="0"/>
            <a:chExt cx="771116" cy="67266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71116" cy="672662"/>
            </a:xfrm>
            <a:custGeom>
              <a:avLst/>
              <a:gdLst/>
              <a:ahLst/>
              <a:cxnLst/>
              <a:rect l="l" t="t" r="r" b="b"/>
              <a:pathLst>
                <a:path w="771116" h="672662">
                  <a:moveTo>
                    <a:pt x="771116" y="336331"/>
                  </a:moveTo>
                  <a:lnTo>
                    <a:pt x="364716" y="0"/>
                  </a:lnTo>
                  <a:lnTo>
                    <a:pt x="364716" y="203200"/>
                  </a:lnTo>
                  <a:lnTo>
                    <a:pt x="0" y="203200"/>
                  </a:lnTo>
                  <a:lnTo>
                    <a:pt x="0" y="469462"/>
                  </a:lnTo>
                  <a:lnTo>
                    <a:pt x="364716" y="469462"/>
                  </a:lnTo>
                  <a:lnTo>
                    <a:pt x="364716" y="672662"/>
                  </a:lnTo>
                  <a:lnTo>
                    <a:pt x="771116" y="336331"/>
                  </a:ln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65100"/>
              <a:ext cx="669516" cy="30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527197" y="2456676"/>
            <a:ext cx="17259300" cy="1146190"/>
          </a:xfrm>
          <a:custGeom>
            <a:avLst/>
            <a:gdLst/>
            <a:ahLst/>
            <a:cxnLst/>
            <a:rect l="l" t="t" r="r" b="b"/>
            <a:pathLst>
              <a:path w="17259300" h="1146190">
                <a:moveTo>
                  <a:pt x="0" y="0"/>
                </a:moveTo>
                <a:lnTo>
                  <a:pt x="17259300" y="0"/>
                </a:lnTo>
                <a:lnTo>
                  <a:pt x="17259300" y="1146190"/>
                </a:lnTo>
                <a:lnTo>
                  <a:pt x="0" y="11461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028700" y="1892510"/>
            <a:ext cx="16230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Chuyển dữ liệu thành Null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60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Xử lý dữ liệu bị thiếu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5467016"/>
            <a:ext cx="7597438" cy="2250804"/>
          </a:xfrm>
          <a:custGeom>
            <a:avLst/>
            <a:gdLst/>
            <a:ahLst/>
            <a:cxnLst/>
            <a:rect l="l" t="t" r="r" b="b"/>
            <a:pathLst>
              <a:path w="7597438" h="2250804">
                <a:moveTo>
                  <a:pt x="0" y="0"/>
                </a:moveTo>
                <a:lnTo>
                  <a:pt x="7597438" y="0"/>
                </a:lnTo>
                <a:lnTo>
                  <a:pt x="7597438" y="2250804"/>
                </a:lnTo>
                <a:lnTo>
                  <a:pt x="0" y="2250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88" r="-785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933006" y="5478453"/>
            <a:ext cx="8326294" cy="4275362"/>
          </a:xfrm>
          <a:custGeom>
            <a:avLst/>
            <a:gdLst/>
            <a:ahLst/>
            <a:cxnLst/>
            <a:rect l="l" t="t" r="r" b="b"/>
            <a:pathLst>
              <a:path w="8326294" h="4275362">
                <a:moveTo>
                  <a:pt x="0" y="0"/>
                </a:moveTo>
                <a:lnTo>
                  <a:pt x="8326294" y="0"/>
                </a:lnTo>
                <a:lnTo>
                  <a:pt x="8326294" y="4275362"/>
                </a:lnTo>
                <a:lnTo>
                  <a:pt x="0" y="4275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8869" b="-170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028700" y="1958769"/>
            <a:ext cx="16230600" cy="2270747"/>
          </a:xfrm>
          <a:custGeom>
            <a:avLst/>
            <a:gdLst/>
            <a:ahLst/>
            <a:cxnLst/>
            <a:rect l="l" t="t" r="r" b="b"/>
            <a:pathLst>
              <a:path w="16230600" h="2270747">
                <a:moveTo>
                  <a:pt x="0" y="0"/>
                </a:moveTo>
                <a:lnTo>
                  <a:pt x="16230600" y="0"/>
                </a:lnTo>
                <a:lnTo>
                  <a:pt x="16230600" y="2270747"/>
                </a:lnTo>
                <a:lnTo>
                  <a:pt x="0" y="227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393" r="-32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028700" y="1403144"/>
            <a:ext cx="1675977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Xác định những cột cần xóa và những cột cần lấp đầy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423971" y="4908550"/>
            <a:ext cx="448871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Cột cần xóa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318851" y="4908550"/>
            <a:ext cx="448871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Cột cần lấp đầy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dữ liệu định lượng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Xử lý dữ liệu bị thiếu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2203739"/>
            <a:ext cx="16349408" cy="4315354"/>
          </a:xfrm>
          <a:custGeom>
            <a:avLst/>
            <a:gdLst/>
            <a:ahLst/>
            <a:cxnLst/>
            <a:rect l="l" t="t" r="r" b="b"/>
            <a:pathLst>
              <a:path w="16349408" h="4315354">
                <a:moveTo>
                  <a:pt x="0" y="0"/>
                </a:moveTo>
                <a:lnTo>
                  <a:pt x="16349408" y="0"/>
                </a:lnTo>
                <a:lnTo>
                  <a:pt x="16349408" y="4315354"/>
                </a:lnTo>
                <a:lnTo>
                  <a:pt x="0" y="4315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dữ liệu định lượng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dữ liệu định tính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1237745"/>
            <a:ext cx="16230600" cy="2721502"/>
          </a:xfrm>
          <a:custGeom>
            <a:avLst/>
            <a:gdLst/>
            <a:ahLst/>
            <a:cxnLst/>
            <a:rect l="l" t="t" r="r" b="b"/>
            <a:pathLst>
              <a:path w="16230600" h="2721502">
                <a:moveTo>
                  <a:pt x="0" y="0"/>
                </a:moveTo>
                <a:lnTo>
                  <a:pt x="16230600" y="0"/>
                </a:lnTo>
                <a:lnTo>
                  <a:pt x="16230600" y="2721502"/>
                </a:lnTo>
                <a:lnTo>
                  <a:pt x="0" y="2721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65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4464251" y="4634710"/>
            <a:ext cx="3089547" cy="4561682"/>
          </a:xfrm>
          <a:custGeom>
            <a:avLst/>
            <a:gdLst/>
            <a:ahLst/>
            <a:cxnLst/>
            <a:rect l="l" t="t" r="r" b="b"/>
            <a:pathLst>
              <a:path w="4119396" h="6082242">
                <a:moveTo>
                  <a:pt x="0" y="0"/>
                </a:moveTo>
                <a:lnTo>
                  <a:pt x="4119396" y="0"/>
                </a:lnTo>
                <a:lnTo>
                  <a:pt x="4119396" y="6082242"/>
                </a:lnTo>
                <a:lnTo>
                  <a:pt x="0" y="6082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0293631" y="4572802"/>
            <a:ext cx="3033497" cy="4685498"/>
          </a:xfrm>
          <a:custGeom>
            <a:avLst/>
            <a:gdLst/>
            <a:ahLst/>
            <a:cxnLst/>
            <a:rect l="l" t="t" r="r" b="b"/>
            <a:pathLst>
              <a:path w="4044663" h="6247330">
                <a:moveTo>
                  <a:pt x="0" y="0"/>
                </a:moveTo>
                <a:lnTo>
                  <a:pt x="4044664" y="0"/>
                </a:lnTo>
                <a:lnTo>
                  <a:pt x="4044664" y="6247330"/>
                </a:lnTo>
                <a:lnTo>
                  <a:pt x="0" y="6247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30"/>
          <p:cNvGrpSpPr/>
          <p:nvPr/>
        </p:nvGrpSpPr>
        <p:grpSpPr>
          <a:xfrm>
            <a:off x="8629048" y="6550348"/>
            <a:ext cx="837313" cy="730406"/>
            <a:chOff x="0" y="0"/>
            <a:chExt cx="771116" cy="6726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71116" cy="672662"/>
            </a:xfrm>
            <a:custGeom>
              <a:avLst/>
              <a:gdLst/>
              <a:ahLst/>
              <a:cxnLst/>
              <a:rect l="l" t="t" r="r" b="b"/>
              <a:pathLst>
                <a:path w="771116" h="672662">
                  <a:moveTo>
                    <a:pt x="771116" y="336331"/>
                  </a:moveTo>
                  <a:lnTo>
                    <a:pt x="364716" y="0"/>
                  </a:lnTo>
                  <a:lnTo>
                    <a:pt x="364716" y="203200"/>
                  </a:lnTo>
                  <a:lnTo>
                    <a:pt x="0" y="203200"/>
                  </a:lnTo>
                  <a:lnTo>
                    <a:pt x="0" y="469462"/>
                  </a:lnTo>
                  <a:lnTo>
                    <a:pt x="364716" y="469462"/>
                  </a:lnTo>
                  <a:lnTo>
                    <a:pt x="364716" y="672662"/>
                  </a:lnTo>
                  <a:lnTo>
                    <a:pt x="771116" y="336331"/>
                  </a:ln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165100"/>
              <a:ext cx="669516" cy="30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Feature engineering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387059" y="932562"/>
            <a:ext cx="15513881" cy="4210938"/>
          </a:xfrm>
          <a:custGeom>
            <a:avLst/>
            <a:gdLst/>
            <a:ahLst/>
            <a:cxnLst/>
            <a:rect l="l" t="t" r="r" b="b"/>
            <a:pathLst>
              <a:path w="15513881" h="4210938">
                <a:moveTo>
                  <a:pt x="0" y="0"/>
                </a:moveTo>
                <a:lnTo>
                  <a:pt x="15513882" y="0"/>
                </a:lnTo>
                <a:lnTo>
                  <a:pt x="15513882" y="4210938"/>
                </a:lnTo>
                <a:lnTo>
                  <a:pt x="0" y="4210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519619" y="5298254"/>
            <a:ext cx="15248763" cy="4289370"/>
          </a:xfrm>
          <a:custGeom>
            <a:avLst/>
            <a:gdLst/>
            <a:ahLst/>
            <a:cxnLst/>
            <a:rect l="l" t="t" r="r" b="b"/>
            <a:pathLst>
              <a:path w="15248763" h="4289370">
                <a:moveTo>
                  <a:pt x="0" y="0"/>
                </a:moveTo>
                <a:lnTo>
                  <a:pt x="15248762" y="0"/>
                </a:lnTo>
                <a:lnTo>
                  <a:pt x="15248762" y="4289370"/>
                </a:lnTo>
                <a:lnTo>
                  <a:pt x="0" y="4289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dữ liệu định tính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mất cân bằng dữ liệu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1210585"/>
            <a:ext cx="16201973" cy="1700907"/>
          </a:xfrm>
          <a:custGeom>
            <a:avLst/>
            <a:gdLst/>
            <a:ahLst/>
            <a:cxnLst/>
            <a:rect l="l" t="t" r="r" b="b"/>
            <a:pathLst>
              <a:path w="16201973" h="1700907">
                <a:moveTo>
                  <a:pt x="0" y="0"/>
                </a:moveTo>
                <a:lnTo>
                  <a:pt x="16201973" y="0"/>
                </a:lnTo>
                <a:lnTo>
                  <a:pt x="16201973" y="1700907"/>
                </a:lnTo>
                <a:lnTo>
                  <a:pt x="0" y="1700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4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267758" y="3203448"/>
            <a:ext cx="5588937" cy="1940052"/>
          </a:xfrm>
          <a:custGeom>
            <a:avLst/>
            <a:gdLst/>
            <a:ahLst/>
            <a:cxnLst/>
            <a:rect l="l" t="t" r="r" b="b"/>
            <a:pathLst>
              <a:path w="5588937" h="1940052">
                <a:moveTo>
                  <a:pt x="0" y="0"/>
                </a:moveTo>
                <a:lnTo>
                  <a:pt x="5588937" y="0"/>
                </a:lnTo>
                <a:lnTo>
                  <a:pt x="5588937" y="1940052"/>
                </a:lnTo>
                <a:lnTo>
                  <a:pt x="0" y="1940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44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7876052" y="3262505"/>
            <a:ext cx="8347086" cy="5995795"/>
          </a:xfrm>
          <a:custGeom>
            <a:avLst/>
            <a:gdLst/>
            <a:ahLst/>
            <a:cxnLst/>
            <a:rect l="l" t="t" r="r" b="b"/>
            <a:pathLst>
              <a:path w="8347086" h="5995795">
                <a:moveTo>
                  <a:pt x="0" y="0"/>
                </a:moveTo>
                <a:lnTo>
                  <a:pt x="8347086" y="0"/>
                </a:lnTo>
                <a:lnTo>
                  <a:pt x="8347086" y="5995795"/>
                </a:lnTo>
                <a:lnTo>
                  <a:pt x="0" y="599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7700" y="952500"/>
            <a:ext cx="9443450" cy="1548968"/>
            <a:chOff x="0" y="0"/>
            <a:chExt cx="2487164" cy="407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164" cy="407959"/>
            </a:xfrm>
            <a:custGeom>
              <a:avLst/>
              <a:gdLst/>
              <a:ahLst/>
              <a:cxnLst/>
              <a:rect l="l" t="t" r="r" b="b"/>
              <a:pathLst>
                <a:path w="2487164" h="407959">
                  <a:moveTo>
                    <a:pt x="0" y="0"/>
                  </a:moveTo>
                  <a:lnTo>
                    <a:pt x="2487164" y="0"/>
                  </a:lnTo>
                  <a:lnTo>
                    <a:pt x="2487164" y="407959"/>
                  </a:lnTo>
                  <a:lnTo>
                    <a:pt x="0" y="40795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7164" cy="46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Exploratory Data Analysis - EDA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49185" y="3336381"/>
            <a:ext cx="9443450" cy="1336131"/>
            <a:chOff x="0" y="0"/>
            <a:chExt cx="2487164" cy="3519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PREPROCESSING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7700" y="5718033"/>
            <a:ext cx="9443450" cy="1336131"/>
            <a:chOff x="0" y="0"/>
            <a:chExt cx="2487164" cy="3519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77700" y="8101914"/>
            <a:ext cx="9443450" cy="1336131"/>
            <a:chOff x="0" y="0"/>
            <a:chExt cx="2487164" cy="3519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6357" y="920207"/>
            <a:ext cx="54078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03677" y="3304087"/>
            <a:ext cx="55768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78138" y="5625686"/>
            <a:ext cx="600313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4AAD"/>
                </a:solidFill>
                <a:latin typeface="Canva Sans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3677" y="7658069"/>
            <a:ext cx="614720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43200" y="3390900"/>
            <a:ext cx="13660775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15"/>
              </a:lnSpc>
            </a:pPr>
            <a:r>
              <a:rPr lang="en-US" sz="7762" b="1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KHÁCH HÀNG TRONG TÍN DỤNG</a:t>
            </a:r>
          </a:p>
        </p:txBody>
      </p:sp>
    </p:spTree>
    <p:extLst>
      <p:ext uri="{BB962C8B-B14F-4D97-AF65-F5344CB8AC3E}">
        <p14:creationId xmlns:p14="http://schemas.microsoft.com/office/powerpoint/2010/main" val="111329969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MODELING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3804825"/>
            <a:ext cx="16230600" cy="3195580"/>
          </a:xfrm>
          <a:custGeom>
            <a:avLst/>
            <a:gdLst/>
            <a:ahLst/>
            <a:cxnLst/>
            <a:rect l="l" t="t" r="r" b="b"/>
            <a:pathLst>
              <a:path w="16230600" h="3195580">
                <a:moveTo>
                  <a:pt x="0" y="0"/>
                </a:moveTo>
                <a:lnTo>
                  <a:pt x="16230600" y="0"/>
                </a:lnTo>
                <a:lnTo>
                  <a:pt x="16230600" y="3195580"/>
                </a:lnTo>
                <a:lnTo>
                  <a:pt x="0" y="3195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5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7582593" y="1840946"/>
            <a:ext cx="31228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36297" y="7876705"/>
            <a:ext cx="16423003" cy="951933"/>
          </a:xfrm>
          <a:custGeom>
            <a:avLst/>
            <a:gdLst/>
            <a:ahLst/>
            <a:cxnLst/>
            <a:rect l="l" t="t" r="r" b="b"/>
            <a:pathLst>
              <a:path w="16423003" h="951933">
                <a:moveTo>
                  <a:pt x="0" y="0"/>
                </a:moveTo>
                <a:lnTo>
                  <a:pt x="16423003" y="0"/>
                </a:lnTo>
                <a:lnTo>
                  <a:pt x="16423003" y="951932"/>
                </a:lnTo>
                <a:lnTo>
                  <a:pt x="0" y="951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6" r="-55601" b="-27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820594" y="1544937"/>
            <a:ext cx="2849157" cy="54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sz="3201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 cộng tuyến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79457" y="1262478"/>
            <a:ext cx="3212902" cy="1099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>
                <a:solidFill>
                  <a:srgbClr val="000000"/>
                </a:solidFill>
                <a:latin typeface="Canva Sans Bold"/>
              </a:rPr>
              <a:t> Random Forest </a:t>
            </a:r>
          </a:p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sz="3201">
                <a:solidFill>
                  <a:srgbClr val="EB0000"/>
                </a:solidFill>
                <a:latin typeface="Canva Sans Bold"/>
              </a:rPr>
              <a:t>XGBoost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69384" y="7480465"/>
            <a:ext cx="292608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Huấn luyện mô hình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07484" y="3408585"/>
            <a:ext cx="282737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Định nghĩa mô hình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Xác thực chéo - Cross Validation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386487" y="2192043"/>
            <a:ext cx="15515026" cy="4105625"/>
          </a:xfrm>
          <a:custGeom>
            <a:avLst/>
            <a:gdLst/>
            <a:ahLst/>
            <a:cxnLst/>
            <a:rect l="l" t="t" r="r" b="b"/>
            <a:pathLst>
              <a:path w="15515026" h="4105625">
                <a:moveTo>
                  <a:pt x="0" y="0"/>
                </a:moveTo>
                <a:lnTo>
                  <a:pt x="15515026" y="0"/>
                </a:lnTo>
                <a:lnTo>
                  <a:pt x="15515026" y="4105625"/>
                </a:lnTo>
                <a:lnTo>
                  <a:pt x="0" y="4105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431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2098049" y="5763722"/>
            <a:ext cx="2658361" cy="434116"/>
            <a:chOff x="0" y="0"/>
            <a:chExt cx="700144" cy="1143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00144" cy="114335"/>
            </a:xfrm>
            <a:custGeom>
              <a:avLst/>
              <a:gdLst/>
              <a:ahLst/>
              <a:cxnLst/>
              <a:rect l="l" t="t" r="r" b="b"/>
              <a:pathLst>
                <a:path w="700144" h="114335">
                  <a:moveTo>
                    <a:pt x="0" y="0"/>
                  </a:moveTo>
                  <a:lnTo>
                    <a:pt x="700144" y="0"/>
                  </a:lnTo>
                  <a:lnTo>
                    <a:pt x="700144" y="114335"/>
                  </a:lnTo>
                  <a:lnTo>
                    <a:pt x="0" y="114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B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700144" cy="152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7700" y="952500"/>
            <a:ext cx="9443450" cy="1548968"/>
            <a:chOff x="0" y="0"/>
            <a:chExt cx="2487164" cy="407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164" cy="407959"/>
            </a:xfrm>
            <a:custGeom>
              <a:avLst/>
              <a:gdLst/>
              <a:ahLst/>
              <a:cxnLst/>
              <a:rect l="l" t="t" r="r" b="b"/>
              <a:pathLst>
                <a:path w="2487164" h="407959">
                  <a:moveTo>
                    <a:pt x="0" y="0"/>
                  </a:moveTo>
                  <a:lnTo>
                    <a:pt x="2487164" y="0"/>
                  </a:lnTo>
                  <a:lnTo>
                    <a:pt x="2487164" y="407959"/>
                  </a:lnTo>
                  <a:lnTo>
                    <a:pt x="0" y="40795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7164" cy="46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Exploratory Data Analysis - EDA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49185" y="3336381"/>
            <a:ext cx="9443450" cy="1336131"/>
            <a:chOff x="0" y="0"/>
            <a:chExt cx="2487164" cy="3519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PREPROCESSING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7700" y="5718033"/>
            <a:ext cx="9443450" cy="1336131"/>
            <a:chOff x="0" y="0"/>
            <a:chExt cx="2487164" cy="3519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77700" y="8101914"/>
            <a:ext cx="9443450" cy="1336131"/>
            <a:chOff x="0" y="0"/>
            <a:chExt cx="2487164" cy="3519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6357" y="920207"/>
            <a:ext cx="54078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03677" y="3304087"/>
            <a:ext cx="55768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83615" y="5625686"/>
            <a:ext cx="58935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94986" y="7658069"/>
            <a:ext cx="632103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4AAD"/>
                </a:solidFill>
                <a:latin typeface="Canva Sans Bold"/>
              </a:rPr>
              <a:t>4</a:t>
            </a: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247427" y="1915451"/>
            <a:ext cx="15793147" cy="1772377"/>
          </a:xfrm>
          <a:custGeom>
            <a:avLst/>
            <a:gdLst/>
            <a:ahLst/>
            <a:cxnLst/>
            <a:rect l="l" t="t" r="r" b="b"/>
            <a:pathLst>
              <a:path w="15793147" h="1772377">
                <a:moveTo>
                  <a:pt x="0" y="0"/>
                </a:moveTo>
                <a:lnTo>
                  <a:pt x="15793146" y="0"/>
                </a:lnTo>
                <a:lnTo>
                  <a:pt x="15793146" y="1772377"/>
                </a:lnTo>
                <a:lnTo>
                  <a:pt x="0" y="177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247427" y="3826695"/>
            <a:ext cx="15793147" cy="4001250"/>
          </a:xfrm>
          <a:custGeom>
            <a:avLst/>
            <a:gdLst/>
            <a:ahLst/>
            <a:cxnLst/>
            <a:rect l="l" t="t" r="r" b="b"/>
            <a:pathLst>
              <a:path w="15793147" h="4001250">
                <a:moveTo>
                  <a:pt x="0" y="0"/>
                </a:moveTo>
                <a:lnTo>
                  <a:pt x="15793146" y="0"/>
                </a:lnTo>
                <a:lnTo>
                  <a:pt x="15793146" y="4001250"/>
                </a:lnTo>
                <a:lnTo>
                  <a:pt x="0" y="400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89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1403823" y="981075"/>
            <a:ext cx="706147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Dự báo biến mục tiêu trên tập kiểm tra</a:t>
            </a: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228191" y="1578245"/>
            <a:ext cx="15831617" cy="7130510"/>
          </a:xfrm>
          <a:custGeom>
            <a:avLst/>
            <a:gdLst/>
            <a:ahLst/>
            <a:cxnLst/>
            <a:rect l="l" t="t" r="r" b="b"/>
            <a:pathLst>
              <a:path w="15831617" h="7130510">
                <a:moveTo>
                  <a:pt x="0" y="0"/>
                </a:moveTo>
                <a:lnTo>
                  <a:pt x="15831618" y="0"/>
                </a:lnTo>
                <a:lnTo>
                  <a:pt x="15831618" y="7130510"/>
                </a:lnTo>
                <a:lnTo>
                  <a:pt x="0" y="713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10976634" y="4168015"/>
            <a:ext cx="4263366" cy="2258401"/>
            <a:chOff x="0" y="0"/>
            <a:chExt cx="1122862" cy="59480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22862" cy="594805"/>
            </a:xfrm>
            <a:custGeom>
              <a:avLst/>
              <a:gdLst/>
              <a:ahLst/>
              <a:cxnLst/>
              <a:rect l="l" t="t" r="r" b="b"/>
              <a:pathLst>
                <a:path w="1122862" h="594805">
                  <a:moveTo>
                    <a:pt x="0" y="0"/>
                  </a:moveTo>
                  <a:lnTo>
                    <a:pt x="1122862" y="0"/>
                  </a:lnTo>
                  <a:lnTo>
                    <a:pt x="1122862" y="594805"/>
                  </a:lnTo>
                  <a:lnTo>
                    <a:pt x="0" y="5948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122862" cy="632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251763" y="4413247"/>
            <a:ext cx="3750707" cy="15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>
                <a:solidFill>
                  <a:srgbClr val="000000"/>
                </a:solidFill>
                <a:latin typeface="Canva Sans"/>
              </a:rPr>
              <a:t>Độ chính xác: </a:t>
            </a:r>
            <a:r>
              <a:rPr lang="en-US" sz="3045">
                <a:solidFill>
                  <a:srgbClr val="000000"/>
                </a:solidFill>
                <a:latin typeface="Canva Sans Bold"/>
              </a:rPr>
              <a:t>95,9%</a:t>
            </a:r>
          </a:p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>
                <a:solidFill>
                  <a:srgbClr val="000000"/>
                </a:solidFill>
                <a:latin typeface="Canva Sans"/>
              </a:rPr>
              <a:t>f1-score: </a:t>
            </a:r>
            <a:r>
              <a:rPr lang="en-US" sz="3045">
                <a:solidFill>
                  <a:srgbClr val="000000"/>
                </a:solidFill>
                <a:latin typeface="Canva Sans Bold"/>
              </a:rPr>
              <a:t>95,9%</a:t>
            </a:r>
          </a:p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>
                <a:solidFill>
                  <a:srgbClr val="000000"/>
                </a:solidFill>
                <a:latin typeface="Canva Sans"/>
              </a:rPr>
              <a:t>AUC-score:</a:t>
            </a:r>
            <a:r>
              <a:rPr lang="en-US" sz="3045">
                <a:solidFill>
                  <a:srgbClr val="000000"/>
                </a:solidFill>
                <a:latin typeface="Canva Sans Bold"/>
              </a:rPr>
              <a:t> 97,27%</a:t>
            </a: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 quan trọng của các đặc trưng trong mô hình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2256627" y="931503"/>
            <a:ext cx="13774745" cy="8326797"/>
          </a:xfrm>
          <a:custGeom>
            <a:avLst/>
            <a:gdLst/>
            <a:ahLst/>
            <a:cxnLst/>
            <a:rect l="l" t="t" r="r" b="b"/>
            <a:pathLst>
              <a:path w="13774745" h="8326797">
                <a:moveTo>
                  <a:pt x="0" y="0"/>
                </a:moveTo>
                <a:lnTo>
                  <a:pt x="13774746" y="0"/>
                </a:lnTo>
                <a:lnTo>
                  <a:pt x="13774746" y="8326797"/>
                </a:lnTo>
                <a:lnTo>
                  <a:pt x="0" y="832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1028700" y="1811078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4377442" y="304806"/>
            <a:ext cx="8497392" cy="122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64820" y="1772978"/>
            <a:ext cx="1463679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Fan, S., Shen, Y., &amp; Peng, S. (2020). Improved ML-based technique for credit card scoring in internet financial risk control. Complexity, 2020, 1-14.</a:t>
            </a:r>
          </a:p>
        </p:txBody>
      </p:sp>
      <p:sp>
        <p:nvSpPr>
          <p:cNvPr id="26" name="Freeform 26"/>
          <p:cNvSpPr/>
          <p:nvPr/>
        </p:nvSpPr>
        <p:spPr>
          <a:xfrm>
            <a:off x="1028700" y="2797868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964820" y="2759768"/>
            <a:ext cx="14636799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Agarwal, S., Alok, S., Ghosh, P., &amp; Gupta, S. (2020). Financial inclusion and alternate credit scoring for the millennials: role of big data and machine learning in fintech. Business School, National University of Singapore Working Paper, SSRN, 3507827.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28700" y="4188021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964820" y="4149921"/>
            <a:ext cx="1463679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Do, H. N., &amp; Simioni, M. (2021). A comparison of random forest and logistic regression model in credit scoring of rural households (No. hal-03322462).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28700" y="5174811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1964820" y="5136711"/>
            <a:ext cx="1463679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Giang, D. H., &amp; Dung, N. T. P. BUILDING CREDIT SCORING PROCESS IN VIETNAMESE COMMERCIAL BANKS USING MACHINE LEARNING.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28700" y="6161601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964820" y="6123501"/>
            <a:ext cx="1463679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Provenzano, A. R., Trifiro, D., Datteo, A., Giada, L., Jean, N., Riciputi, A., ... &amp; Nordio, C. (2020). Machine learning approach for credit scoring. arXiv preprint arXiv:2008.01687.</a:t>
            </a:r>
          </a:p>
        </p:txBody>
      </p:sp>
      <p:sp>
        <p:nvSpPr>
          <p:cNvPr id="34" name="Freeform 34"/>
          <p:cNvSpPr/>
          <p:nvPr/>
        </p:nvSpPr>
        <p:spPr>
          <a:xfrm>
            <a:off x="1028700" y="7148391"/>
            <a:ext cx="690824" cy="560196"/>
          </a:xfrm>
          <a:custGeom>
            <a:avLst/>
            <a:gdLst/>
            <a:ahLst/>
            <a:cxnLst/>
            <a:rect l="l" t="t" r="r" b="b"/>
            <a:pathLst>
              <a:path w="690824" h="560196">
                <a:moveTo>
                  <a:pt x="0" y="0"/>
                </a:moveTo>
                <a:lnTo>
                  <a:pt x="690824" y="0"/>
                </a:lnTo>
                <a:lnTo>
                  <a:pt x="690824" y="560195"/>
                </a:lnTo>
                <a:lnTo>
                  <a:pt x="0" y="56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1964820" y="7250638"/>
            <a:ext cx="14926577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Tran, K. Q., Duong, B. V., Tran, L. Q., Tran, A. L. H., Nguyen, A. T., &amp; Nguyen, K. V. (2021). Machine learning-based empirical investigation for credit scoring in Vietnam’s banking. In Advances and Trends in Artificial Intelligence. From Theory to Practice: 34th International Conference on Industrial, Engineering and Other Applications of Applied Intelligent Systems, IEA/AIE 2021, Kuala Lumpur, Malaysia, July 26–29, 2021, Proceedings, Part II 34 (pp. 564-574). Springer International Publishing.</a:t>
            </a: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5823" y="4039768"/>
            <a:ext cx="12696354" cy="2207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2"/>
              </a:lnSpc>
            </a:pPr>
            <a:r>
              <a:rPr lang="en-US" sz="6430" b="1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BAN GIÁM KHẢO </a:t>
            </a:r>
          </a:p>
          <a:p>
            <a:pPr algn="ctr">
              <a:lnSpc>
                <a:spcPts val="9002"/>
              </a:lnSpc>
              <a:spcBef>
                <a:spcPct val="0"/>
              </a:spcBef>
            </a:pPr>
            <a:r>
              <a:rPr lang="en-US" sz="6430" b="1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KHÁN GIẢ ĐÃ LẮNG NGHE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7700" y="952500"/>
            <a:ext cx="9443450" cy="1548968"/>
            <a:chOff x="0" y="0"/>
            <a:chExt cx="2487164" cy="407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7164" cy="407959"/>
            </a:xfrm>
            <a:custGeom>
              <a:avLst/>
              <a:gdLst/>
              <a:ahLst/>
              <a:cxnLst/>
              <a:rect l="l" t="t" r="r" b="b"/>
              <a:pathLst>
                <a:path w="2487164" h="407959">
                  <a:moveTo>
                    <a:pt x="0" y="0"/>
                  </a:moveTo>
                  <a:lnTo>
                    <a:pt x="2487164" y="0"/>
                  </a:lnTo>
                  <a:lnTo>
                    <a:pt x="2487164" y="407959"/>
                  </a:lnTo>
                  <a:lnTo>
                    <a:pt x="0" y="4079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7164" cy="465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Exploratory Data Analysis - EDA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7700" y="3336381"/>
            <a:ext cx="9443450" cy="1336131"/>
            <a:chOff x="0" y="0"/>
            <a:chExt cx="2487164" cy="3519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PREPROCESSING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7700" y="5718033"/>
            <a:ext cx="9443450" cy="1336131"/>
            <a:chOff x="0" y="0"/>
            <a:chExt cx="2487164" cy="3519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77700" y="8101914"/>
            <a:ext cx="9443450" cy="1336131"/>
            <a:chOff x="0" y="0"/>
            <a:chExt cx="2487164" cy="3519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87164" cy="351903"/>
            </a:xfrm>
            <a:custGeom>
              <a:avLst/>
              <a:gdLst/>
              <a:ahLst/>
              <a:cxnLst/>
              <a:rect l="l" t="t" r="r" b="b"/>
              <a:pathLst>
                <a:path w="2487164" h="351903">
                  <a:moveTo>
                    <a:pt x="0" y="0"/>
                  </a:moveTo>
                  <a:lnTo>
                    <a:pt x="2487164" y="0"/>
                  </a:lnTo>
                  <a:lnTo>
                    <a:pt x="2487164" y="351903"/>
                  </a:lnTo>
                  <a:lnTo>
                    <a:pt x="0" y="35190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487164" cy="409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EVALUATE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9096" y="920207"/>
            <a:ext cx="53530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4AAD"/>
                </a:solidFill>
                <a:latin typeface="Canva Sans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32193" y="3304087"/>
            <a:ext cx="55768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83615" y="5625686"/>
            <a:ext cx="58935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3677" y="7658069"/>
            <a:ext cx="614720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37373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hợp các tập dữ liệu - Merge datasets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571668" y="2113359"/>
            <a:ext cx="14884364" cy="6703143"/>
          </a:xfrm>
          <a:custGeom>
            <a:avLst/>
            <a:gdLst/>
            <a:ahLst/>
            <a:cxnLst/>
            <a:rect l="l" t="t" r="r" b="b"/>
            <a:pathLst>
              <a:path w="19845819" h="8937525">
                <a:moveTo>
                  <a:pt x="0" y="0"/>
                </a:moveTo>
                <a:lnTo>
                  <a:pt x="19845819" y="0"/>
                </a:lnTo>
                <a:lnTo>
                  <a:pt x="19845819" y="8937525"/>
                </a:lnTo>
                <a:lnTo>
                  <a:pt x="0" y="8937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344468" y="8460109"/>
            <a:ext cx="2497062" cy="376680"/>
            <a:chOff x="0" y="0"/>
            <a:chExt cx="617560" cy="931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17560" cy="93159"/>
            </a:xfrm>
            <a:custGeom>
              <a:avLst/>
              <a:gdLst/>
              <a:ahLst/>
              <a:cxnLst/>
              <a:rect l="l" t="t" r="r" b="b"/>
              <a:pathLst>
                <a:path w="617560" h="93159">
                  <a:moveTo>
                    <a:pt x="0" y="0"/>
                  </a:moveTo>
                  <a:lnTo>
                    <a:pt x="617560" y="0"/>
                  </a:lnTo>
                  <a:lnTo>
                    <a:pt x="617560" y="93159"/>
                  </a:lnTo>
                  <a:lnTo>
                    <a:pt x="0" y="931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1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17560" cy="131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86562" y="990600"/>
            <a:ext cx="810518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df_1 : Train_1.csv (Dữ liệu về khách hàng của ngân hàng)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86562" y="1443394"/>
            <a:ext cx="831368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df_2: Train_2.csv (Dữ liệu từ trung tâm thông tin tín dụng)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Kiểm tra kiểu dữ liệu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98899" y="4146960"/>
            <a:ext cx="16160401" cy="2052010"/>
          </a:xfrm>
          <a:custGeom>
            <a:avLst/>
            <a:gdLst/>
            <a:ahLst/>
            <a:cxnLst/>
            <a:rect l="l" t="t" r="r" b="b"/>
            <a:pathLst>
              <a:path w="16160401" h="2052010">
                <a:moveTo>
                  <a:pt x="0" y="0"/>
                </a:moveTo>
                <a:lnTo>
                  <a:pt x="16160401" y="0"/>
                </a:lnTo>
                <a:lnTo>
                  <a:pt x="16160401" y="2052010"/>
                </a:lnTo>
                <a:lnTo>
                  <a:pt x="0" y="2052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987" b="-12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028700" y="1801149"/>
            <a:ext cx="16230600" cy="1731914"/>
          </a:xfrm>
          <a:custGeom>
            <a:avLst/>
            <a:gdLst/>
            <a:ahLst/>
            <a:cxnLst/>
            <a:rect l="l" t="t" r="r" b="b"/>
            <a:pathLst>
              <a:path w="16230600" h="1731914">
                <a:moveTo>
                  <a:pt x="0" y="0"/>
                </a:moveTo>
                <a:lnTo>
                  <a:pt x="16230600" y="0"/>
                </a:lnTo>
                <a:lnTo>
                  <a:pt x="16230600" y="1731914"/>
                </a:lnTo>
                <a:lnTo>
                  <a:pt x="0" y="1731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47" b="-18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28700" y="6842891"/>
            <a:ext cx="7843215" cy="2522506"/>
          </a:xfrm>
          <a:custGeom>
            <a:avLst/>
            <a:gdLst/>
            <a:ahLst/>
            <a:cxnLst/>
            <a:rect l="l" t="t" r="r" b="b"/>
            <a:pathLst>
              <a:path w="7843215" h="2522506">
                <a:moveTo>
                  <a:pt x="0" y="0"/>
                </a:moveTo>
                <a:lnTo>
                  <a:pt x="7843215" y="0"/>
                </a:lnTo>
                <a:lnTo>
                  <a:pt x="7843215" y="2522506"/>
                </a:lnTo>
                <a:lnTo>
                  <a:pt x="0" y="252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3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FA3AD5-4165-A785-D128-28DDB478BE13}"/>
              </a:ext>
            </a:extLst>
          </p:cNvPr>
          <p:cNvGrpSpPr/>
          <p:nvPr/>
        </p:nvGrpSpPr>
        <p:grpSpPr>
          <a:xfrm>
            <a:off x="10430924" y="7818394"/>
            <a:ext cx="5125564" cy="587252"/>
            <a:chOff x="10430924" y="7818394"/>
            <a:chExt cx="5125564" cy="587252"/>
          </a:xfrm>
        </p:grpSpPr>
        <p:grpSp>
          <p:nvGrpSpPr>
            <p:cNvPr id="20" name="Group 20"/>
            <p:cNvGrpSpPr/>
            <p:nvPr/>
          </p:nvGrpSpPr>
          <p:grpSpPr>
            <a:xfrm>
              <a:off x="10430924" y="7875544"/>
              <a:ext cx="530102" cy="530102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1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1319887" y="7818394"/>
              <a:ext cx="4236601" cy="491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E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 LIỆU ĐỊNH TÍNH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Phân phối của biến mục tiêu - Target distribution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59583" y="5139750"/>
            <a:ext cx="1123638" cy="820168"/>
            <a:chOff x="0" y="0"/>
            <a:chExt cx="952608" cy="6953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2608" cy="695329"/>
            </a:xfrm>
            <a:custGeom>
              <a:avLst/>
              <a:gdLst/>
              <a:ahLst/>
              <a:cxnLst/>
              <a:rect l="l" t="t" r="r" b="b"/>
              <a:pathLst>
                <a:path w="952608" h="695329">
                  <a:moveTo>
                    <a:pt x="952608" y="347665"/>
                  </a:moveTo>
                  <a:lnTo>
                    <a:pt x="546208" y="0"/>
                  </a:lnTo>
                  <a:lnTo>
                    <a:pt x="546208" y="203200"/>
                  </a:lnTo>
                  <a:lnTo>
                    <a:pt x="0" y="203200"/>
                  </a:lnTo>
                  <a:lnTo>
                    <a:pt x="0" y="492129"/>
                  </a:lnTo>
                  <a:lnTo>
                    <a:pt x="546208" y="492129"/>
                  </a:lnTo>
                  <a:lnTo>
                    <a:pt x="546208" y="695329"/>
                  </a:lnTo>
                  <a:lnTo>
                    <a:pt x="952608" y="347665"/>
                  </a:lnTo>
                  <a:close/>
                </a:path>
              </a:pathLst>
            </a:custGeom>
            <a:solidFill>
              <a:srgbClr val="EB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65100"/>
              <a:ext cx="851008" cy="327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1028700" y="1176042"/>
            <a:ext cx="15736996" cy="8191861"/>
          </a:xfrm>
          <a:custGeom>
            <a:avLst/>
            <a:gdLst/>
            <a:ahLst/>
            <a:cxnLst/>
            <a:rect l="l" t="t" r="r" b="b"/>
            <a:pathLst>
              <a:path w="15736996" h="8191861">
                <a:moveTo>
                  <a:pt x="0" y="0"/>
                </a:moveTo>
                <a:lnTo>
                  <a:pt x="15736996" y="0"/>
                </a:lnTo>
                <a:lnTo>
                  <a:pt x="15736996" y="8191861"/>
                </a:lnTo>
                <a:lnTo>
                  <a:pt x="0" y="8191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877935-86A7-89EA-E4F7-87404C3CD0AC}"/>
              </a:ext>
            </a:extLst>
          </p:cNvPr>
          <p:cNvGrpSpPr/>
          <p:nvPr/>
        </p:nvGrpSpPr>
        <p:grpSpPr>
          <a:xfrm>
            <a:off x="10608832" y="4819584"/>
            <a:ext cx="4862207" cy="1384300"/>
            <a:chOff x="10608832" y="4819584"/>
            <a:chExt cx="4862207" cy="1384300"/>
          </a:xfrm>
        </p:grpSpPr>
        <p:grpSp>
          <p:nvGrpSpPr>
            <p:cNvPr id="30" name="Group 30"/>
            <p:cNvGrpSpPr/>
            <p:nvPr/>
          </p:nvGrpSpPr>
          <p:grpSpPr>
            <a:xfrm>
              <a:off x="10608832" y="5182031"/>
              <a:ext cx="735604" cy="735604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1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11183221" y="4819584"/>
              <a:ext cx="4287818" cy="1384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E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 LIỆU MẤT CÂN BẰNG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 số tương quan tuyến tính - Correlation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2491432" y="721269"/>
            <a:ext cx="13111612" cy="9021109"/>
          </a:xfrm>
          <a:custGeom>
            <a:avLst/>
            <a:gdLst/>
            <a:ahLst/>
            <a:cxnLst/>
            <a:rect l="l" t="t" r="r" b="b"/>
            <a:pathLst>
              <a:path w="13111612" h="9021109">
                <a:moveTo>
                  <a:pt x="0" y="0"/>
                </a:moveTo>
                <a:lnTo>
                  <a:pt x="13111612" y="0"/>
                </a:lnTo>
                <a:lnTo>
                  <a:pt x="13111612" y="9021109"/>
                </a:lnTo>
                <a:lnTo>
                  <a:pt x="0" y="9021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 số tương quan tuyến tính - Correlation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382141" y="3121183"/>
            <a:ext cx="8572671" cy="4639668"/>
          </a:xfrm>
          <a:custGeom>
            <a:avLst/>
            <a:gdLst/>
            <a:ahLst/>
            <a:cxnLst/>
            <a:rect l="l" t="t" r="r" b="b"/>
            <a:pathLst>
              <a:path w="8572671" h="4639668">
                <a:moveTo>
                  <a:pt x="0" y="0"/>
                </a:moveTo>
                <a:lnTo>
                  <a:pt x="8572671" y="0"/>
                </a:lnTo>
                <a:lnTo>
                  <a:pt x="8572671" y="4639667"/>
                </a:lnTo>
                <a:lnTo>
                  <a:pt x="0" y="4639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9" b="-10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9144000" y="3021643"/>
            <a:ext cx="8848400" cy="5996656"/>
          </a:xfrm>
          <a:custGeom>
            <a:avLst/>
            <a:gdLst/>
            <a:ahLst/>
            <a:cxnLst/>
            <a:rect l="l" t="t" r="r" b="b"/>
            <a:pathLst>
              <a:path w="8848400" h="5996656">
                <a:moveTo>
                  <a:pt x="0" y="0"/>
                </a:moveTo>
                <a:lnTo>
                  <a:pt x="8848400" y="0"/>
                </a:lnTo>
                <a:lnTo>
                  <a:pt x="8848400" y="5996656"/>
                </a:lnTo>
                <a:lnTo>
                  <a:pt x="0" y="599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21269"/>
            <a:chOff x="0" y="0"/>
            <a:chExt cx="4816593" cy="189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9964"/>
            </a:xfrm>
            <a:custGeom>
              <a:avLst/>
              <a:gdLst/>
              <a:ahLst/>
              <a:cxnLst/>
              <a:rect l="l" t="t" r="r" b="b"/>
              <a:pathLst>
                <a:path w="4816592" h="189964">
                  <a:moveTo>
                    <a:pt x="0" y="0"/>
                  </a:moveTo>
                  <a:lnTo>
                    <a:pt x="4816592" y="0"/>
                  </a:lnTo>
                  <a:lnTo>
                    <a:pt x="4816592" y="189964"/>
                  </a:lnTo>
                  <a:lnTo>
                    <a:pt x="0" y="18996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47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Đa cộng tuyến - Multicollinearity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42378"/>
            <a:ext cx="6096000" cy="544622"/>
            <a:chOff x="0" y="0"/>
            <a:chExt cx="1605531" cy="143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9742378"/>
            <a:ext cx="6096000" cy="544622"/>
            <a:chOff x="0" y="0"/>
            <a:chExt cx="1605531" cy="143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92000" y="9742378"/>
            <a:ext cx="6096000" cy="544622"/>
            <a:chOff x="0" y="0"/>
            <a:chExt cx="1605531" cy="143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05531" cy="143439"/>
            </a:xfrm>
            <a:custGeom>
              <a:avLst/>
              <a:gdLst/>
              <a:ahLst/>
              <a:cxnLst/>
              <a:rect l="l" t="t" r="r" b="b"/>
              <a:pathLst>
                <a:path w="1605531" h="143439">
                  <a:moveTo>
                    <a:pt x="0" y="0"/>
                  </a:moveTo>
                  <a:lnTo>
                    <a:pt x="1605531" y="0"/>
                  </a:lnTo>
                  <a:lnTo>
                    <a:pt x="160553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0553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0" y="721269"/>
            <a:ext cx="10608215" cy="9021109"/>
          </a:xfrm>
          <a:custGeom>
            <a:avLst/>
            <a:gdLst/>
            <a:ahLst/>
            <a:cxnLst/>
            <a:rect l="l" t="t" r="r" b="b"/>
            <a:pathLst>
              <a:path w="10608215" h="9021109">
                <a:moveTo>
                  <a:pt x="0" y="0"/>
                </a:moveTo>
                <a:lnTo>
                  <a:pt x="10608215" y="0"/>
                </a:lnTo>
                <a:lnTo>
                  <a:pt x="10608215" y="9021109"/>
                </a:lnTo>
                <a:lnTo>
                  <a:pt x="0" y="9021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EA39B0-EF85-4799-0441-BA92097F7A4A}"/>
              </a:ext>
            </a:extLst>
          </p:cNvPr>
          <p:cNvGrpSpPr/>
          <p:nvPr/>
        </p:nvGrpSpPr>
        <p:grpSpPr>
          <a:xfrm>
            <a:off x="12339820" y="4698424"/>
            <a:ext cx="6598515" cy="1019175"/>
            <a:chOff x="12339820" y="4698424"/>
            <a:chExt cx="6598515" cy="1019175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12339820" y="4894849"/>
              <a:ext cx="673950" cy="67395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EB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203200" y="-38100"/>
                <a:ext cx="406400" cy="749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2676795" y="4698424"/>
              <a:ext cx="6261540" cy="101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EB0000"/>
                  </a:solidFill>
                  <a:latin typeface="Canva Sans Bold"/>
                </a:rPr>
                <a:t>CHỌN THUẬT TOÁN </a:t>
              </a:r>
            </a:p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EB0000"/>
                  </a:solidFill>
                  <a:latin typeface="Canva Sans Bold"/>
                </a:rPr>
                <a:t>PHÂN LOẠI PHÙ HỢP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0" y="9742378"/>
            <a:ext cx="4464251" cy="544622"/>
            <a:chOff x="0" y="0"/>
            <a:chExt cx="1175770" cy="1434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75770" cy="143439"/>
            </a:xfrm>
            <a:custGeom>
              <a:avLst/>
              <a:gdLst/>
              <a:ahLst/>
              <a:cxnLst/>
              <a:rect l="l" t="t" r="r" b="b"/>
              <a:pathLst>
                <a:path w="1175770" h="143439">
                  <a:moveTo>
                    <a:pt x="0" y="0"/>
                  </a:moveTo>
                  <a:lnTo>
                    <a:pt x="1175770" y="0"/>
                  </a:lnTo>
                  <a:lnTo>
                    <a:pt x="1175770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75770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626138" y="9742378"/>
            <a:ext cx="4700991" cy="544622"/>
            <a:chOff x="0" y="0"/>
            <a:chExt cx="1238121" cy="14343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38121" cy="143439"/>
            </a:xfrm>
            <a:custGeom>
              <a:avLst/>
              <a:gdLst/>
              <a:ahLst/>
              <a:cxnLst/>
              <a:rect l="l" t="t" r="r" b="b"/>
              <a:pathLst>
                <a:path w="1238121" h="143439">
                  <a:moveTo>
                    <a:pt x="0" y="0"/>
                  </a:moveTo>
                  <a:lnTo>
                    <a:pt x="1238121" y="0"/>
                  </a:lnTo>
                  <a:lnTo>
                    <a:pt x="1238121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238121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MODELING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464251" y="9753815"/>
            <a:ext cx="4161887" cy="544622"/>
            <a:chOff x="0" y="0"/>
            <a:chExt cx="1096135" cy="14343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6135" cy="143439"/>
            </a:xfrm>
            <a:custGeom>
              <a:avLst/>
              <a:gdLst/>
              <a:ahLst/>
              <a:cxnLst/>
              <a:rect l="l" t="t" r="r" b="b"/>
              <a:pathLst>
                <a:path w="1096135" h="143439">
                  <a:moveTo>
                    <a:pt x="0" y="0"/>
                  </a:moveTo>
                  <a:lnTo>
                    <a:pt x="1096135" y="0"/>
                  </a:lnTo>
                  <a:lnTo>
                    <a:pt x="1096135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096135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PREPROCESSING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327129" y="9742378"/>
            <a:ext cx="4960871" cy="544622"/>
            <a:chOff x="0" y="0"/>
            <a:chExt cx="1306567" cy="143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06567" cy="143439"/>
            </a:xfrm>
            <a:custGeom>
              <a:avLst/>
              <a:gdLst/>
              <a:ahLst/>
              <a:cxnLst/>
              <a:rect l="l" t="t" r="r" b="b"/>
              <a:pathLst>
                <a:path w="1306567" h="143439">
                  <a:moveTo>
                    <a:pt x="0" y="0"/>
                  </a:moveTo>
                  <a:lnTo>
                    <a:pt x="1306567" y="0"/>
                  </a:lnTo>
                  <a:lnTo>
                    <a:pt x="1306567" y="143439"/>
                  </a:lnTo>
                  <a:lnTo>
                    <a:pt x="0" y="1434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06567" cy="181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Canva Sans"/>
                </a:rPr>
                <a:t>EVALUATE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803</Words>
  <Application>Microsoft Office PowerPoint</Application>
  <PresentationFormat>Custom</PresentationFormat>
  <Paragraphs>230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Montserrat Bold</vt:lpstr>
      <vt:lpstr>Montserrat</vt:lpstr>
      <vt:lpstr>Now Bold</vt:lpstr>
      <vt:lpstr>Canva Sans Bold</vt:lpstr>
      <vt:lpstr>Arial</vt:lpstr>
      <vt:lpstr>Calibri</vt:lpstr>
      <vt:lpstr>Canva Sans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Kết DA - TEAM 63</dc:title>
  <cp:lastModifiedBy>DINH TOAN</cp:lastModifiedBy>
  <cp:revision>5</cp:revision>
  <dcterms:created xsi:type="dcterms:W3CDTF">2006-08-16T00:00:00Z</dcterms:created>
  <dcterms:modified xsi:type="dcterms:W3CDTF">2024-06-09T07:26:34Z</dcterms:modified>
  <dc:identifier>DAGHcQnGXuY</dc:identifier>
</cp:coreProperties>
</file>