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Bài 1</a:t>
            </a:r>
            <a:endParaRPr lang="vi-VN"/>
          </a:p>
        </p:txBody>
      </p:sp>
      <p:sp>
        <p:nvSpPr>
          <p:cNvPr id="3" name="Content Placeholder 2"/>
          <p:cNvSpPr>
            <a:spLocks noGrp="1"/>
          </p:cNvSpPr>
          <p:nvPr>
            <p:ph idx="1"/>
          </p:nvPr>
        </p:nvSpPr>
        <p:spPr/>
        <p:txBody>
          <a:bodyPr>
            <a:normAutofit fontScale="55000" lnSpcReduction="20000"/>
          </a:bodyPr>
          <a:lstStyle/>
          <a:p>
            <a:r>
              <a:rPr lang="vi-VN">
                <a:latin typeface="+mj-lt"/>
              </a:rPr>
              <a:t>Associative mapping là một phương pháp trong việc ánh xạ địa chỉ bộ nhớ với các vị trí trong bộ nhớ vật lý. Khi một CPU yêu cầu truy cập đến một địa chỉ bộ nhớ, bộ nhớ sẽ tìm kiếm xem địa chỉ đó có tồn tại trong bộ nhớ vật lý hay không. Nếu địa chỉ này đã được lưu trữ trong bộ nhớ cache, bộ nhớ sẽ trả về dữ liệu tương ứng với địa chỉ này mà không cần tìm kiếm trong bộ nhớ chính.</a:t>
            </a:r>
          </a:p>
          <a:p>
            <a:endParaRPr lang="vi-VN">
              <a:latin typeface="+mj-lt"/>
            </a:endParaRPr>
          </a:p>
          <a:p>
            <a:r>
              <a:rPr lang="vi-VN">
                <a:latin typeface="+mj-lt"/>
              </a:rPr>
              <a:t>Trong associative mapping, mỗi khối bộ nhớ được lưu trữ trong một dòng trong bộ nhớ cache. Khối bộ nhớ sẽ được ánh xạ vào một vị trí trong cache bằng cách sử dụng một hàm băm (hash function) để tính toán vị trí tương ứng. Trong trường hợp này, nhiều khối bộ nhớ có thể được ánh xạ vào cùng một dòng </a:t>
            </a:r>
            <a:r>
              <a:rPr lang="vi-VN">
                <a:latin typeface="+mj-lt"/>
              </a:rPr>
              <a:t>cache</a:t>
            </a:r>
            <a:r>
              <a:rPr lang="vi-VN" smtClean="0">
                <a:latin typeface="+mj-lt"/>
              </a:rPr>
              <a:t>.</a:t>
            </a:r>
            <a:endParaRPr lang="en-US" smtClean="0">
              <a:latin typeface="+mj-lt"/>
            </a:endParaRPr>
          </a:p>
          <a:p>
            <a:endParaRPr lang="vi-VN">
              <a:latin typeface="+mj-lt"/>
            </a:endParaRPr>
          </a:p>
          <a:p>
            <a:r>
              <a:rPr lang="en-US" b="1" smtClean="0">
                <a:latin typeface="+mj-lt"/>
              </a:rPr>
              <a:t>Ví dụ</a:t>
            </a:r>
            <a:r>
              <a:rPr lang="en-US" smtClean="0">
                <a:latin typeface="+mj-lt"/>
              </a:rPr>
              <a:t>: B</a:t>
            </a:r>
            <a:r>
              <a:rPr lang="vi-VN">
                <a:latin typeface="+mj-lt"/>
              </a:rPr>
              <a:t>ộ nhớ cache của CPU trong một hệ thống máy tính. Giả sử bộ nhớ cache được chia thành các khối có kích thước là 64 byte. Nếu hệ thống máy tính sử dụng associative mapping để ánh xạ các khối bộ nhớ vào dòng cache, mỗi dòng cache có thể lưu trữ nhiều khối bộ nhớ khác nhau. Ví dụ, khối bộ nhớ có địa chỉ là 0x1000 và khối bộ nhớ có địa chỉ là 0x1040 có thể được ánh xạ vào cùng một dòng cache, nếu chúng được tính toán bằng cùng một hàm băm. Khi CPU yêu cầu truy cập đến địa chỉ bộ nhớ 0x1000, bộ nhớ cache sẽ trả về khối bộ nhớ tương ứng với địa chỉ này, mà không cần tìm kiếm trong bộ nhớ chính.</a:t>
            </a:r>
          </a:p>
          <a:p>
            <a:endParaRPr lang="vi-VN"/>
          </a:p>
        </p:txBody>
      </p:sp>
    </p:spTree>
    <p:extLst>
      <p:ext uri="{BB962C8B-B14F-4D97-AF65-F5344CB8AC3E}">
        <p14:creationId xmlns:p14="http://schemas.microsoft.com/office/powerpoint/2010/main" val="32434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P</a:t>
            </a:r>
            <a:r>
              <a:rPr lang="vi-VN" b="1" smtClean="0">
                <a:latin typeface="Times New Roman" pitchFamily="18" charset="0"/>
                <a:cs typeface="Times New Roman" pitchFamily="18" charset="0"/>
              </a:rPr>
              <a:t>hi </a:t>
            </a:r>
            <a:r>
              <a:rPr lang="vi-VN" b="1">
                <a:latin typeface="Times New Roman" pitchFamily="18" charset="0"/>
                <a:cs typeface="Times New Roman" pitchFamily="18" charset="0"/>
              </a:rPr>
              <a:t>ánh liên kết</a:t>
            </a:r>
          </a:p>
        </p:txBody>
      </p:sp>
      <p:sp>
        <p:nvSpPr>
          <p:cNvPr id="3" name="Content Placeholder 2"/>
          <p:cNvSpPr>
            <a:spLocks noGrp="1"/>
          </p:cNvSpPr>
          <p:nvPr>
            <p:ph idx="1"/>
          </p:nvPr>
        </p:nvSpPr>
        <p:spPr/>
        <p:txBody>
          <a:bodyPr>
            <a:normAutofit/>
          </a:bodyPr>
          <a:lstStyle/>
          <a:p>
            <a:pPr>
              <a:buFontTx/>
              <a:buChar char="-"/>
            </a:pPr>
            <a:r>
              <a:rPr lang="en-US" sz="1800" smtClean="0">
                <a:latin typeface="Times New Roman" pitchFamily="18" charset="0"/>
                <a:cs typeface="Times New Roman" pitchFamily="18" charset="0"/>
              </a:rPr>
              <a:t>Cache: được chia thành n khối  hoặc đường ( block or line ) từ Line 0 tới Line n- 1</a:t>
            </a:r>
          </a:p>
          <a:p>
            <a:pPr>
              <a:buFontTx/>
              <a:buChar char="-"/>
            </a:pPr>
            <a:r>
              <a:rPr lang="en-US" sz="1800" smtClean="0">
                <a:latin typeface="Times New Roman" pitchFamily="18" charset="0"/>
                <a:cs typeface="Times New Roman" pitchFamily="18" charset="0"/>
              </a:rPr>
              <a:t>Bộ nhớ:</a:t>
            </a:r>
          </a:p>
          <a:p>
            <a:pPr lvl="1">
              <a:buFont typeface="+mj-lt"/>
              <a:buAutoNum type="arabicPeriod"/>
            </a:pPr>
            <a:r>
              <a:rPr lang="en-US" sz="1800" smtClean="0">
                <a:latin typeface="Times New Roman" pitchFamily="18" charset="0"/>
                <a:cs typeface="Times New Roman" pitchFamily="18" charset="0"/>
              </a:rPr>
              <a:t>Được chia thành nhiều x khối hay đường, từ Line 0  tới Line x- 1</a:t>
            </a:r>
          </a:p>
          <a:p>
            <a:pPr lvl="1">
              <a:buFont typeface="+mj-lt"/>
              <a:buAutoNum type="arabicPeriod"/>
            </a:pPr>
            <a:r>
              <a:rPr lang="en-US" sz="1800" smtClean="0">
                <a:latin typeface="Times New Roman" pitchFamily="18" charset="0"/>
                <a:cs typeface="Times New Roman" pitchFamily="18" charset="0"/>
              </a:rPr>
              <a:t>Kích thước Line của bộ nhớ bằng kích thước Line Cache</a:t>
            </a:r>
          </a:p>
          <a:p>
            <a:pPr lvl="1">
              <a:buFont typeface="+mj-lt"/>
              <a:buAutoNum type="arabicPeriod"/>
            </a:pPr>
            <a:r>
              <a:rPr lang="en-US" sz="1800" smtClean="0">
                <a:latin typeface="Times New Roman" pitchFamily="18" charset="0"/>
                <a:cs typeface="Times New Roman" pitchFamily="18" charset="0"/>
              </a:rPr>
              <a:t>Số lượng Line bộ nhớ có thể lớn hơn nhiều  só lượng Line của cache (x&gt;&gt;n)</a:t>
            </a:r>
          </a:p>
          <a:p>
            <a:pPr>
              <a:buFontTx/>
              <a:buChar char="-"/>
            </a:pPr>
            <a:r>
              <a:rPr lang="en-US" sz="1800">
                <a:latin typeface="Times New Roman" pitchFamily="18" charset="0"/>
                <a:cs typeface="Times New Roman" pitchFamily="18" charset="0"/>
              </a:rPr>
              <a:t>Ánh xạ: </a:t>
            </a:r>
          </a:p>
          <a:p>
            <a:pPr lvl="1">
              <a:buFont typeface="+mj-lt"/>
              <a:buAutoNum type="arabicPeriod"/>
            </a:pPr>
            <a:r>
              <a:rPr lang="en-US" sz="1800">
                <a:latin typeface="Times New Roman" pitchFamily="18" charset="0"/>
                <a:cs typeface="Times New Roman" pitchFamily="18" charset="0"/>
              </a:rPr>
              <a:t>Một line của bộ  nhớ có thể ánh xạ tới line bất kì của cache</a:t>
            </a:r>
          </a:p>
          <a:p>
            <a:pPr lvl="1">
              <a:buFont typeface="+mj-lt"/>
              <a:buAutoNum type="arabicPeriod"/>
            </a:pPr>
            <a:r>
              <a:rPr lang="en-US" sz="1800">
                <a:latin typeface="Times New Roman" pitchFamily="18" charset="0"/>
                <a:cs typeface="Times New Roman" pitchFamily="18" charset="0"/>
              </a:rPr>
              <a:t>Line i  của bộ nhớ có thể ánh xạ tới line j của cache</a:t>
            </a:r>
          </a:p>
          <a:p>
            <a:pPr lvl="1">
              <a:buFont typeface="+mj-lt"/>
              <a:buAutoNum type="arabicPeriod"/>
            </a:pPr>
            <a:endParaRPr lang="en-US" sz="1400" smtClean="0">
              <a:latin typeface="+mj-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4323229"/>
            <a:ext cx="3429000" cy="1905000"/>
          </a:xfrm>
          <a:prstGeom prst="rect">
            <a:avLst/>
          </a:prstGeom>
        </p:spPr>
      </p:pic>
    </p:spTree>
    <p:extLst>
      <p:ext uri="{BB962C8B-B14F-4D97-AF65-F5344CB8AC3E}">
        <p14:creationId xmlns:p14="http://schemas.microsoft.com/office/powerpoint/2010/main" val="102295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P</a:t>
            </a:r>
            <a:r>
              <a:rPr lang="vi-VN" b="1" smtClean="0">
                <a:latin typeface="Times New Roman" pitchFamily="18" charset="0"/>
                <a:cs typeface="Times New Roman" pitchFamily="18" charset="0"/>
              </a:rPr>
              <a:t>hi </a:t>
            </a:r>
            <a:r>
              <a:rPr lang="vi-VN" b="1">
                <a:latin typeface="Times New Roman" pitchFamily="18" charset="0"/>
                <a:cs typeface="Times New Roman" pitchFamily="18" charset="0"/>
              </a:rPr>
              <a:t>ánh </a:t>
            </a:r>
            <a:r>
              <a:rPr lang="vi-VN" b="1">
                <a:latin typeface="Times New Roman" pitchFamily="18" charset="0"/>
                <a:cs typeface="Times New Roman" pitchFamily="18" charset="0"/>
              </a:rPr>
              <a:t>liên </a:t>
            </a:r>
            <a:r>
              <a:rPr lang="vi-VN" b="1" smtClean="0">
                <a:latin typeface="Times New Roman" pitchFamily="18" charset="0"/>
                <a:cs typeface="Times New Roman" pitchFamily="18" charset="0"/>
              </a:rPr>
              <a:t>kết</a:t>
            </a:r>
            <a:r>
              <a:rPr lang="en-US" b="1" smtClean="0">
                <a:latin typeface="Times New Roman" pitchFamily="18" charset="0"/>
                <a:cs typeface="Times New Roman" pitchFamily="18" charset="0"/>
              </a:rPr>
              <a:t> ví dụ:</a:t>
            </a:r>
            <a:endParaRPr lang="vi-VN"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Set </a:t>
            </a:r>
            <a:r>
              <a:rPr lang="vi-VN" sz="1800">
                <a:latin typeface="Times New Roman" pitchFamily="18" charset="0"/>
                <a:cs typeface="Times New Roman" pitchFamily="18" charset="0"/>
              </a:rPr>
              <a:t>Associative Mapping (phi ánh liên kết) là một phương pháp ánh xạ địa chỉ bộ nhớ vào vị trí của bộ nhớ trung gian (cache) bằng cách chia bộ nhớ cache thành nhiều tập, mỗi tập chứa nhiều dòng. Mỗi khối dữ liệu trong bộ nhớ chính được ánh xạ vào một tập trong bộ nhớ cache và có thể được lưu trữ trong một số dòng khác nhau trong tập đó</a:t>
            </a:r>
          </a:p>
        </p:txBody>
      </p:sp>
    </p:spTree>
    <p:extLst>
      <p:ext uri="{BB962C8B-B14F-4D97-AF65-F5344CB8AC3E}">
        <p14:creationId xmlns:p14="http://schemas.microsoft.com/office/powerpoint/2010/main" val="68932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P</a:t>
            </a:r>
            <a:r>
              <a:rPr lang="vi-VN" b="1" smtClean="0">
                <a:latin typeface="Times New Roman" pitchFamily="18" charset="0"/>
                <a:cs typeface="Times New Roman" pitchFamily="18" charset="0"/>
              </a:rPr>
              <a:t>hi </a:t>
            </a:r>
            <a:r>
              <a:rPr lang="vi-VN" b="1">
                <a:latin typeface="Times New Roman" pitchFamily="18" charset="0"/>
                <a:cs typeface="Times New Roman" pitchFamily="18" charset="0"/>
              </a:rPr>
              <a:t>ánh trực tiếp</a:t>
            </a:r>
          </a:p>
        </p:txBody>
      </p:sp>
      <p:sp>
        <p:nvSpPr>
          <p:cNvPr id="3" name="Content Placeholder 2"/>
          <p:cNvSpPr>
            <a:spLocks noGrp="1"/>
          </p:cNvSpPr>
          <p:nvPr>
            <p:ph idx="1"/>
          </p:nvPr>
        </p:nvSpPr>
        <p:spPr/>
        <p:txBody>
          <a:bodyPr>
            <a:normAutofit fontScale="85000" lnSpcReduction="10000"/>
          </a:bodyPr>
          <a:lstStyle/>
          <a:p>
            <a:r>
              <a:rPr lang="vi-VN" sz="2600">
                <a:latin typeface="+mj-lt"/>
              </a:rPr>
              <a:t>Direct mapping (phi ánh trực tiếp) là một phương pháp ánh xạ địa chỉ bộ nhớ vào vị trí của bộ nhớ trung gian (cache) một cách trực tiếp và đơn giản. Trong phương pháp này, mỗi khối dữ liệu trong bộ nhớ chính được ánh xạ vào một vị trí duy nhất trong bộ nhớ cache. Ví dụ, nếu bộ nhớ cache có 16 dòng và mỗi dòng có kích thước 32 byte, và bộ nhớ chính có 64KB với mỗi khối dữ liệu có kích thước 64 byte, thì sẽ có tổng cộng 1024 khối dữ liệu trong bộ </a:t>
            </a:r>
            <a:r>
              <a:rPr lang="vi-VN" sz="2600">
                <a:latin typeface="+mj-lt"/>
              </a:rPr>
              <a:t>nhớ </a:t>
            </a:r>
            <a:r>
              <a:rPr lang="vi-VN" sz="2600" smtClean="0">
                <a:latin typeface="+mj-lt"/>
              </a:rPr>
              <a:t>chính</a:t>
            </a:r>
            <a:endParaRPr lang="en-US" sz="2600" smtClean="0">
              <a:latin typeface="+mj-lt"/>
            </a:endParaRPr>
          </a:p>
          <a:p>
            <a:r>
              <a:rPr lang="en-US" sz="2600" b="1" smtClean="0">
                <a:latin typeface="+mj-lt"/>
              </a:rPr>
              <a:t>Ví dụ: </a:t>
            </a:r>
            <a:r>
              <a:rPr lang="en-US" sz="2600">
                <a:latin typeface="+mj-lt"/>
              </a:rPr>
              <a:t>K</a:t>
            </a:r>
            <a:r>
              <a:rPr lang="vi-VN" sz="2600">
                <a:latin typeface="+mj-lt"/>
              </a:rPr>
              <a:t>hi ta cần truy xuất một địa chỉ trong bộ nhớ. Để tìm giá trị này, hệ thống đầu tiên sẽ chia địa chỉ đó thành hai phần: một phần để xác định vị trí trong bộ nhớ cache và một phần để xác định vị trí trong khối dữ liệu. Ví dụ, nếu địa chỉ được chia thành 4 bit dùng để xác định vị trí trong bộ nhớ cache và 6 bit dùng để xác định vị trí trong khối dữ liệu, thì các địa chỉ từ 0 đến 15 sẽ được ánh xạ vào các dòng tương ứng từ 0 đến 15 trong bộ nhớ cache.</a:t>
            </a:r>
          </a:p>
          <a:p>
            <a:endParaRPr lang="vi-VN" b="1"/>
          </a:p>
        </p:txBody>
      </p:sp>
    </p:spTree>
    <p:extLst>
      <p:ext uri="{BB962C8B-B14F-4D97-AF65-F5344CB8AC3E}">
        <p14:creationId xmlns:p14="http://schemas.microsoft.com/office/powerpoint/2010/main" val="2963525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749</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Bài 1</vt:lpstr>
      <vt:lpstr>Phi ánh liên kết</vt:lpstr>
      <vt:lpstr>Phi ánh liên kết ví dụ:</vt:lpstr>
      <vt:lpstr>Phi ánh trực tiếp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cntt.pdu</dc:creator>
  <cp:lastModifiedBy>21AK22</cp:lastModifiedBy>
  <cp:revision>33</cp:revision>
  <dcterms:created xsi:type="dcterms:W3CDTF">2006-08-16T00:00:00Z</dcterms:created>
  <dcterms:modified xsi:type="dcterms:W3CDTF">2023-04-19T03:43:13Z</dcterms:modified>
</cp:coreProperties>
</file>