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5" r:id="rId3"/>
    <p:sldId id="268" r:id="rId4"/>
    <p:sldId id="269" r:id="rId5"/>
    <p:sldId id="270" r:id="rId6"/>
    <p:sldId id="271" r:id="rId7"/>
    <p:sldId id="272" r:id="rId8"/>
    <p:sldId id="273" r:id="rId9"/>
    <p:sldId id="274" r:id="rId10"/>
    <p:sldId id="275" r:id="rId11"/>
    <p:sldId id="276" r:id="rId13"/>
    <p:sldId id="277" r:id="rId14"/>
    <p:sldId id="278" r:id="rId15"/>
    <p:sldId id="280" r:id="rId16"/>
    <p:sldId id="281" r:id="rId17"/>
    <p:sldId id="358" r:id="rId18"/>
    <p:sldId id="359" r:id="rId19"/>
    <p:sldId id="360" r:id="rId20"/>
    <p:sldId id="361" r:id="rId21"/>
    <p:sldId id="362" r:id="rId22"/>
    <p:sldId id="282" r:id="rId23"/>
    <p:sldId id="283" r:id="rId24"/>
    <p:sldId id="363" r:id="rId25"/>
    <p:sldId id="364" r:id="rId26"/>
    <p:sldId id="365" r:id="rId27"/>
    <p:sldId id="366" r:id="rId28"/>
    <p:sldId id="284" r:id="rId29"/>
    <p:sldId id="367" r:id="rId30"/>
    <p:sldId id="368" r:id="rId31"/>
    <p:sldId id="285" r:id="rId32"/>
    <p:sldId id="286"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305" r:id="rId48"/>
    <p:sldId id="306" r:id="rId49"/>
    <p:sldId id="307" r:id="rId50"/>
    <p:sldId id="308" r:id="rId51"/>
    <p:sldId id="309" r:id="rId52"/>
    <p:sldId id="310" r:id="rId53"/>
    <p:sldId id="311" r:id="rId54"/>
    <p:sldId id="369" r:id="rId55"/>
    <p:sldId id="370" r:id="rId56"/>
    <p:sldId id="371" r:id="rId57"/>
    <p:sldId id="312" r:id="rId58"/>
    <p:sldId id="374" r:id="rId59"/>
    <p:sldId id="375" r:id="rId60"/>
    <p:sldId id="376" r:id="rId61"/>
    <p:sldId id="313" r:id="rId62"/>
    <p:sldId id="314" r:id="rId63"/>
    <p:sldId id="315" r:id="rId64"/>
    <p:sldId id="377" r:id="rId65"/>
    <p:sldId id="378" r:id="rId66"/>
    <p:sldId id="379" r:id="rId67"/>
    <p:sldId id="316" r:id="rId68"/>
    <p:sldId id="380" r:id="rId69"/>
    <p:sldId id="381" r:id="rId70"/>
    <p:sldId id="382" r:id="rId71"/>
    <p:sldId id="383" r:id="rId72"/>
    <p:sldId id="317" r:id="rId73"/>
    <p:sldId id="372" r:id="rId74"/>
    <p:sldId id="373"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2.png"/><Relationship Id="rId1" Type="http://schemas.openxmlformats.org/officeDocument/2006/relationships/image" Target="../media/image61.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4.png"/><Relationship Id="rId1" Type="http://schemas.openxmlformats.org/officeDocument/2006/relationships/image" Target="../media/image63.png"/></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28.png"/><Relationship Id="rId2" Type="http://schemas.openxmlformats.org/officeDocument/2006/relationships/image" Target="../media/image51.png"/><Relationship Id="rId1" Type="http://schemas.openxmlformats.org/officeDocument/2006/relationships/image" Target="../media/image50.png"/></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8.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265" y="2391410"/>
            <a:ext cx="10972800" cy="582613"/>
          </a:xfrm>
        </p:spPr>
        <p:txBody>
          <a:bodyPr/>
          <a:p>
            <a:pPr algn="ctr"/>
            <a:r>
              <a:rPr lang="en-US" sz="4400" b="1"/>
              <a:t>Trần Nguyễn Gia Bảo</a:t>
            </a:r>
            <a:endParaRPr lang="en-US" sz="4400" b="1"/>
          </a:p>
        </p:txBody>
      </p:sp>
      <p:sp>
        <p:nvSpPr>
          <p:cNvPr id="3" name="Content Placeholder 2"/>
          <p:cNvSpPr>
            <a:spLocks noGrp="1"/>
          </p:cNvSpPr>
          <p:nvPr>
            <p:ph idx="1"/>
          </p:nvPr>
        </p:nvSpPr>
        <p:spPr>
          <a:xfrm>
            <a:off x="3439160" y="3202305"/>
            <a:ext cx="7473315" cy="2600325"/>
          </a:xfrm>
        </p:spPr>
        <p:txBody>
          <a:bodyPr/>
          <a:p>
            <a:pPr marL="0" indent="0">
              <a:buNone/>
            </a:pPr>
            <a:r>
              <a:rPr lang="en-US" altLang="zh-CN" sz="2800" dirty="0">
                <a:sym typeface="+mn-ea"/>
              </a:rPr>
              <a:t>BACK-END INTERNSHIP</a:t>
            </a:r>
            <a:endParaRPr lang="en-US" altLang="zh-CN" sz="2800" dirty="0"/>
          </a:p>
          <a:p>
            <a:pPr marL="0" indent="0">
              <a:buNone/>
            </a:pP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4405" y="443865"/>
            <a:ext cx="10972800" cy="582613"/>
          </a:xfrm>
        </p:spPr>
        <p:txBody>
          <a:bodyPr/>
          <a:p>
            <a:r>
              <a:rPr lang="en-US">
                <a:sym typeface="+mn-ea"/>
              </a:rPr>
              <a:t>Các thành phần cơ bản của mô hình ERD</a:t>
            </a:r>
            <a:br>
              <a:rPr lang="en-US"/>
            </a:br>
            <a:endParaRPr lang="en-US"/>
          </a:p>
        </p:txBody>
      </p:sp>
      <p:sp>
        <p:nvSpPr>
          <p:cNvPr id="3" name="Content Placeholder 2"/>
          <p:cNvSpPr>
            <a:spLocks noGrp="1"/>
          </p:cNvSpPr>
          <p:nvPr>
            <p:ph sz="half" idx="1"/>
          </p:nvPr>
        </p:nvSpPr>
        <p:spPr>
          <a:xfrm>
            <a:off x="609600" y="1174750"/>
            <a:ext cx="11054080" cy="4953000"/>
          </a:xfrm>
        </p:spPr>
        <p:txBody>
          <a:bodyPr/>
          <a:p>
            <a:pPr marL="0" indent="0">
              <a:buNone/>
            </a:pPr>
            <a:r>
              <a:rPr lang="en-US" sz="2400"/>
              <a:t>6 Các kiểu liên kết trong lược đồ E-R:</a:t>
            </a:r>
            <a:endParaRPr lang="en-US" sz="2400"/>
          </a:p>
          <a:p>
            <a:r>
              <a:rPr lang="en-US" sz="2400"/>
              <a:t>Quan hệ 1 – 1</a:t>
            </a:r>
            <a:endParaRPr lang="en-US" sz="2400"/>
          </a:p>
          <a:p>
            <a:pPr marL="0" indent="0">
              <a:buNone/>
            </a:pPr>
            <a:r>
              <a:rPr lang="en-US" sz="2400"/>
              <a:t> Một thực thể từ tập thực thể X có thể được liên kết với nhiều nhất một thực thể của tập thực thể Y và ngược lại.</a:t>
            </a:r>
            <a:endParaRPr lang="en-US" sz="2400"/>
          </a:p>
          <a:p>
            <a:pPr marL="0" indent="0">
              <a:buNone/>
            </a:pPr>
            <a:r>
              <a:rPr lang="en-US" sz="2400"/>
              <a:t> Ví dụ: Một sinh viên có thể đăng ký nhiều khóa học. Tuy nhiên, tất cả các khóa học đó đều có một dòng duy nhất quay lại một sinh viên đó.</a:t>
            </a:r>
            <a:endParaRPr lang="en-US" sz="2400"/>
          </a:p>
          <a:p>
            <a:r>
              <a:rPr lang="en-US" sz="2400"/>
              <a:t>Quan hệ 1 – n</a:t>
            </a:r>
            <a:endParaRPr lang="en-US" sz="2400"/>
          </a:p>
          <a:p>
            <a:pPr marL="0" indent="0">
              <a:buNone/>
            </a:pPr>
            <a:r>
              <a:rPr lang="en-US" sz="2400"/>
              <a:t> Một thực thể từ tập thực thể X có thể được liên kết với nhiều thực thể của tập thực thể Y, nhưng một thực thể từ tập thực thể Y có thể được liên kết với ít nhất một thực thể.</a:t>
            </a:r>
            <a:endParaRPr lang="en-US" sz="2400"/>
          </a:p>
          <a:p>
            <a:pPr marL="0" indent="0">
              <a:buNone/>
            </a:pPr>
            <a:r>
              <a:rPr lang="en-US" sz="2400"/>
              <a:t> Ví dụ, một lớp học bao gồm nhiều sinh viên.</a:t>
            </a:r>
            <a:endParaRPr lang="en-US" sz="2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Ví dụ về Authentication và Authorization</a:t>
            </a:r>
            <a:endParaRPr lang="en-US"/>
          </a:p>
        </p:txBody>
      </p:sp>
      <p:pic>
        <p:nvPicPr>
          <p:cNvPr id="4" name="Content Placeholder 3"/>
          <p:cNvPicPr>
            <a:picLocks noChangeAspect="1"/>
          </p:cNvPicPr>
          <p:nvPr>
            <p:ph sz="half" idx="1"/>
          </p:nvPr>
        </p:nvPicPr>
        <p:blipFill>
          <a:blip r:embed="rId1"/>
          <a:stretch>
            <a:fillRect/>
          </a:stretch>
        </p:blipFill>
        <p:spPr>
          <a:xfrm>
            <a:off x="6543675" y="2069465"/>
            <a:ext cx="5384800" cy="2719070"/>
          </a:xfrm>
          <a:prstGeom prst="rect">
            <a:avLst/>
          </a:prstGeom>
        </p:spPr>
      </p:pic>
      <p:sp>
        <p:nvSpPr>
          <p:cNvPr id="7" name="Content Placeholder 6"/>
          <p:cNvSpPr>
            <a:spLocks noGrp="1"/>
          </p:cNvSpPr>
          <p:nvPr>
            <p:ph sz="half" idx="2"/>
          </p:nvPr>
        </p:nvSpPr>
        <p:spPr>
          <a:xfrm>
            <a:off x="801370" y="1052195"/>
            <a:ext cx="5384800" cy="4953000"/>
          </a:xfrm>
        </p:spPr>
        <p:txBody>
          <a:bodyPr/>
          <a:p>
            <a:r>
              <a:rPr lang="en-US"/>
              <a:t>Authentication thường dùng để xác thực </a:t>
            </a:r>
            <a:endParaRPr lang="en-US"/>
          </a:p>
          <a:p>
            <a:r>
              <a:rPr lang="en-US"/>
              <a:t>Authorization thường dùng để kiểm tra quyền truy cập</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Vô hiệu hoá 1 single token</a:t>
            </a:r>
            <a:endParaRPr lang="en-US"/>
          </a:p>
        </p:txBody>
      </p:sp>
      <p:sp>
        <p:nvSpPr>
          <p:cNvPr id="3" name="Content Placeholder 2"/>
          <p:cNvSpPr>
            <a:spLocks noGrp="1"/>
          </p:cNvSpPr>
          <p:nvPr>
            <p:ph idx="1"/>
          </p:nvPr>
        </p:nvSpPr>
        <p:spPr/>
        <p:txBody>
          <a:bodyPr/>
          <a:p>
            <a:r>
              <a:rPr lang="en-US" sz="2000"/>
              <a:t>Làm thế nào bạn có thể làm mất hiệu lực môt single token? Một cách đơn giản là thay đổi secret key của server, làm mất hiệu lực tất cả các token. Nhưng làm vậy sẽ khiến khách hàng choáng váng, không hiểu vì sao mà token của họ “toang” như vậy.</a:t>
            </a:r>
            <a:endParaRPr lang="en-US" sz="2000"/>
          </a:p>
          <a:p>
            <a:r>
              <a:rPr lang="en-US" sz="2000"/>
              <a:t>Một cách khác để xử lý vấn đề này là thêm yếu tố thời gian vào đối tượng người dùng. Mã token tự động lưu trữ giá trị created at trong thuộc tính iat. Mỗi lần bạn kiểm tra token, bạn chỉ cần so sánh giá trị created at với giá trị thời gian ở đối tượng user.</a:t>
            </a:r>
            <a:endParaRPr lang="en-US" sz="2000"/>
          </a:p>
          <a:p>
            <a:r>
              <a:rPr lang="en-US" sz="2000"/>
              <a:t>Để vô hiệu hóa token, chỉ cần cập nhật giá trị phía máy chủ và nếu iat cũ hơn, bạn có thể reject token.</a:t>
            </a:r>
            <a:endParaRPr lang="en-US" sz="2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Lưu trữ JWTs an toàn</a:t>
            </a:r>
            <a:endParaRPr lang="en-US"/>
          </a:p>
        </p:txBody>
      </p:sp>
      <p:sp>
        <p:nvSpPr>
          <p:cNvPr id="3" name="Content Placeholder 2"/>
          <p:cNvSpPr>
            <a:spLocks noGrp="1"/>
          </p:cNvSpPr>
          <p:nvPr>
            <p:ph idx="1"/>
          </p:nvPr>
        </p:nvSpPr>
        <p:spPr/>
        <p:txBody>
          <a:bodyPr/>
          <a:p>
            <a:r>
              <a:rPr lang="en-US" sz="2000"/>
              <a:t>JWT cần được lưu trữ ở nơi an toàn bên trong trình duyệt của người dùng.</a:t>
            </a:r>
            <a:endParaRPr lang="en-US" sz="2000"/>
          </a:p>
          <a:p>
            <a:r>
              <a:rPr lang="en-US" sz="2000"/>
              <a:t>Nếu bạn lưu trữ nó bên trong localStorage, nó có thể truy cập bằng bất kỳ script nào trong trang của bạn (điều này thực sự tệ, vì một cuộc tấn công XSS có thể cho phép kẻ tấn công bên ngoài lấy được token).</a:t>
            </a:r>
            <a:endParaRPr lang="en-US" sz="2000"/>
          </a:p>
          <a:p>
            <a:r>
              <a:rPr lang="en-US" sz="2000"/>
              <a:t>Đừng lưu token trong localStorage (hoặc sessionStorage). Nếu bất kỳ mã script bên thứ ba nào bạn đưa vào trang của mình bị xâm phạm, nó có thể truy cập tất cả các token của người dùng. JWT cần được lưu trữ bên trong httpOnly cookie, một loại cookie đặc biệt mà chỉ có thể gửi trong các yêu cầu HTTP đến server và nó không bao giờ có thể truy cập (cả để đọc hoặc viết) từ JavaScript chạy trên trình duyệt.</a:t>
            </a:r>
            <a:endParaRPr lang="en-US" sz="2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Kết luận</a:t>
            </a:r>
            <a:endParaRPr lang="en-US"/>
          </a:p>
        </p:txBody>
      </p:sp>
      <p:sp>
        <p:nvSpPr>
          <p:cNvPr id="3" name="Content Placeholder 2"/>
          <p:cNvSpPr>
            <a:spLocks noGrp="1"/>
          </p:cNvSpPr>
          <p:nvPr>
            <p:ph idx="1"/>
          </p:nvPr>
        </p:nvSpPr>
        <p:spPr/>
        <p:txBody>
          <a:bodyPr/>
          <a:p>
            <a:r>
              <a:rPr lang="en-US"/>
              <a:t>JWT là một tiêu chuẩn rất phổ biến mà bạn có thể sử dụng để xác thực requests bằng cách sử dụng chữ ký và trao đổi thông tin giữa các bên. Hãy chắc chắn rằng bạn lúc nào thì sử dụng nó, lúc nào thì không và cách ngăn chặn các vấn đề bảo mật cơ bản nhất.</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chức năng của dự án</a:t>
            </a:r>
            <a:endParaRPr lang="en-US"/>
          </a:p>
        </p:txBody>
      </p:sp>
      <p:sp>
        <p:nvSpPr>
          <p:cNvPr id="3" name="Content Placeholder 2"/>
          <p:cNvSpPr>
            <a:spLocks noGrp="1"/>
          </p:cNvSpPr>
          <p:nvPr>
            <p:ph sz="half" idx="1"/>
          </p:nvPr>
        </p:nvSpPr>
        <p:spPr/>
        <p:txBody>
          <a:bodyPr/>
          <a:p>
            <a:pPr marL="0" indent="0">
              <a:buNone/>
            </a:pPr>
            <a:r>
              <a:rPr lang="en-US" sz="2000" b="1"/>
              <a:t>Chức năng chính của dự án</a:t>
            </a:r>
            <a:endParaRPr lang="en-US" sz="2000" b="1"/>
          </a:p>
          <a:p>
            <a:pPr marL="0" indent="0">
              <a:buNone/>
            </a:pPr>
            <a:r>
              <a:rPr lang="en-US" sz="1800" b="1"/>
              <a:t> Viết văn bản từ giọng nói </a:t>
            </a:r>
            <a:endParaRPr lang="en-US" sz="1800" b="1"/>
          </a:p>
          <a:p>
            <a:r>
              <a:rPr lang="en-US" sz="1800"/>
              <a:t>  Viết văn bản từ giọng nói trực tiếp</a:t>
            </a:r>
            <a:endParaRPr lang="en-US" sz="1800"/>
          </a:p>
          <a:p>
            <a:r>
              <a:rPr lang="en-US" sz="1800"/>
              <a:t>  Viết văn bản từ giọng nói gián tiếp (qua các audio được import lên)</a:t>
            </a:r>
            <a:endParaRPr lang="en-US" sz="1800"/>
          </a:p>
          <a:p>
            <a:pPr marL="0" indent="0">
              <a:buNone/>
            </a:pPr>
            <a:r>
              <a:rPr lang="en-US" sz="1800"/>
              <a:t> </a:t>
            </a:r>
            <a:r>
              <a:rPr lang="en-US" sz="1800" b="1"/>
              <a:t>Xuất các file ra (lưu trữ trong máy hoặc USB)</a:t>
            </a:r>
            <a:endParaRPr lang="en-US" sz="1800"/>
          </a:p>
          <a:p>
            <a:r>
              <a:rPr lang="en-US" sz="1800"/>
              <a:t>  File Audio</a:t>
            </a:r>
            <a:endParaRPr lang="en-US" sz="1800"/>
          </a:p>
          <a:p>
            <a:r>
              <a:rPr lang="en-US" sz="1800"/>
              <a:t>  File Text</a:t>
            </a:r>
            <a:endParaRPr lang="en-US" sz="1800"/>
          </a:p>
          <a:p>
            <a:pPr marL="0" indent="0">
              <a:buNone/>
            </a:pPr>
            <a:r>
              <a:rPr lang="en-US" sz="1800" b="1"/>
              <a:t> Chia sẽ các file Audio, Text qua Mail, Google Drive, ....</a:t>
            </a:r>
            <a:endParaRPr lang="en-US" sz="1800" b="1"/>
          </a:p>
          <a:p>
            <a:pPr marL="0" indent="0">
              <a:buNone/>
            </a:pPr>
            <a:r>
              <a:rPr lang="en-US" sz="1800" b="1"/>
              <a:t> Các conversation bị xóa sẽ mặc định vào trong Trash</a:t>
            </a:r>
            <a:endParaRPr lang="en-US" sz="1800" b="1"/>
          </a:p>
          <a:p>
            <a:r>
              <a:rPr lang="en-US" sz="1800"/>
              <a:t>Có thể khôi phục lại conversation trong Trash hoặc xóa vĩnh viễn.</a:t>
            </a:r>
            <a:endParaRPr lang="en-US" sz="1800"/>
          </a:p>
          <a:p>
            <a:pPr>
              <a:buNone/>
            </a:pPr>
            <a:endParaRPr lang="en-US" sz="1800"/>
          </a:p>
        </p:txBody>
      </p:sp>
      <p:pic>
        <p:nvPicPr>
          <p:cNvPr id="5" name="Content Placeholder 4"/>
          <p:cNvPicPr>
            <a:picLocks noChangeAspect="1"/>
          </p:cNvPicPr>
          <p:nvPr>
            <p:ph sz="half" idx="2"/>
          </p:nvPr>
        </p:nvPicPr>
        <p:blipFill>
          <a:blip r:embed="rId1"/>
          <a:stretch>
            <a:fillRect/>
          </a:stretch>
        </p:blipFill>
        <p:spPr>
          <a:xfrm>
            <a:off x="7413625" y="3791585"/>
            <a:ext cx="4168775" cy="2336165"/>
          </a:xfrm>
          <a:prstGeom prst="rect">
            <a:avLst/>
          </a:prstGeom>
        </p:spPr>
      </p:pic>
      <p:pic>
        <p:nvPicPr>
          <p:cNvPr id="6" name="Picture 5"/>
          <p:cNvPicPr>
            <a:picLocks noChangeAspect="1"/>
          </p:cNvPicPr>
          <p:nvPr/>
        </p:nvPicPr>
        <p:blipFill>
          <a:blip r:embed="rId2"/>
          <a:stretch>
            <a:fillRect/>
          </a:stretch>
        </p:blipFill>
        <p:spPr>
          <a:xfrm>
            <a:off x="7413625" y="1265555"/>
            <a:ext cx="4169410" cy="240474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chức năng của dự án</a:t>
            </a:r>
            <a:endParaRPr lang="en-US"/>
          </a:p>
        </p:txBody>
      </p:sp>
      <p:pic>
        <p:nvPicPr>
          <p:cNvPr id="4" name="Content Placeholder 3"/>
          <p:cNvPicPr>
            <a:picLocks noChangeAspect="1"/>
          </p:cNvPicPr>
          <p:nvPr>
            <p:ph sz="half" idx="1"/>
          </p:nvPr>
        </p:nvPicPr>
        <p:blipFill>
          <a:blip r:embed="rId1"/>
          <a:stretch>
            <a:fillRect/>
          </a:stretch>
        </p:blipFill>
        <p:spPr>
          <a:xfrm>
            <a:off x="9071610" y="713105"/>
            <a:ext cx="2651760" cy="3062605"/>
          </a:xfrm>
          <a:prstGeom prst="rect">
            <a:avLst/>
          </a:prstGeom>
        </p:spPr>
      </p:pic>
      <p:sp>
        <p:nvSpPr>
          <p:cNvPr id="6" name="Content Placeholder 5"/>
          <p:cNvSpPr>
            <a:spLocks noGrp="1"/>
          </p:cNvSpPr>
          <p:nvPr>
            <p:ph sz="half" idx="2"/>
          </p:nvPr>
        </p:nvSpPr>
        <p:spPr>
          <a:xfrm>
            <a:off x="784225" y="1134745"/>
            <a:ext cx="7261860" cy="4953000"/>
          </a:xfrm>
        </p:spPr>
        <p:txBody>
          <a:bodyPr/>
          <a:p>
            <a:pPr marL="0" indent="0">
              <a:buNone/>
            </a:pPr>
            <a:r>
              <a:rPr lang="en-US" sz="1800" b="1"/>
              <a:t>Các chức năng liên quan đến tài khoản người dùng</a:t>
            </a:r>
            <a:endParaRPr lang="en-US" sz="1800" b="1"/>
          </a:p>
          <a:p>
            <a:r>
              <a:rPr lang="en-US" sz="1800"/>
              <a:t>Chức năng đăng nhập</a:t>
            </a:r>
            <a:endParaRPr lang="en-US" sz="1800"/>
          </a:p>
          <a:p>
            <a:r>
              <a:rPr lang="en-US" sz="1800"/>
              <a:t>Chức năng đăng ký</a:t>
            </a:r>
            <a:endParaRPr lang="en-US" sz="1800"/>
          </a:p>
          <a:p>
            <a:r>
              <a:rPr lang="en-US" sz="1800"/>
              <a:t>Chức năng đăng xuất</a:t>
            </a:r>
            <a:endParaRPr lang="en-US" sz="1800"/>
          </a:p>
          <a:p>
            <a:r>
              <a:rPr lang="en-US" sz="1800"/>
              <a:t>Chức năng cài đặt sửa thông tin</a:t>
            </a:r>
            <a:endParaRPr lang="en-US" sz="1800"/>
          </a:p>
          <a:p>
            <a:pPr marL="0" indent="0">
              <a:buNone/>
            </a:pPr>
            <a:r>
              <a:rPr lang="en-US" sz="1800"/>
              <a:t>   + Thay đổi mật khẩu</a:t>
            </a:r>
            <a:endParaRPr lang="en-US" sz="1800"/>
          </a:p>
          <a:p>
            <a:pPr marL="0" indent="0">
              <a:buNone/>
            </a:pPr>
            <a:r>
              <a:rPr lang="en-US" sz="1800"/>
              <a:t>   + Thay đổi ảnh đại diện</a:t>
            </a:r>
            <a:endParaRPr lang="en-US" sz="1800"/>
          </a:p>
          <a:p>
            <a:pPr marL="0" indent="0">
              <a:buNone/>
            </a:pPr>
            <a:r>
              <a:rPr lang="en-US" sz="1800"/>
              <a:t>   + Thây đổi Username</a:t>
            </a:r>
            <a:endParaRPr lang="en-US" sz="1800"/>
          </a:p>
          <a:p>
            <a:pPr marL="0" indent="0">
              <a:buNone/>
            </a:pPr>
            <a:r>
              <a:rPr lang="en-US" sz="1800"/>
              <a:t>   + Thay đổi ngôn ngữ</a:t>
            </a:r>
            <a:endParaRPr lang="en-US" sz="1800"/>
          </a:p>
          <a:p>
            <a:r>
              <a:rPr lang="en-US" sz="1800"/>
              <a:t>Chức năng cài đặt thời gian để tự động xóa các conversation trong trash</a:t>
            </a:r>
            <a:endParaRPr lang="en-US" sz="1800"/>
          </a:p>
        </p:txBody>
      </p:sp>
      <p:pic>
        <p:nvPicPr>
          <p:cNvPr id="7" name="Picture 6"/>
          <p:cNvPicPr>
            <a:picLocks noChangeAspect="1"/>
          </p:cNvPicPr>
          <p:nvPr/>
        </p:nvPicPr>
        <p:blipFill>
          <a:blip r:embed="rId2"/>
          <a:stretch>
            <a:fillRect/>
          </a:stretch>
        </p:blipFill>
        <p:spPr>
          <a:xfrm>
            <a:off x="8214995" y="4014470"/>
            <a:ext cx="3718560" cy="207327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0660"/>
            <a:ext cx="10972800" cy="582613"/>
          </a:xfrm>
        </p:spPr>
        <p:txBody>
          <a:bodyPr/>
          <a:p>
            <a:r>
              <a:rPr lang="en-US">
                <a:sym typeface="+mn-ea"/>
              </a:rPr>
              <a:t>Các chức năng của dự án</a:t>
            </a:r>
            <a:endParaRPr lang="en-US"/>
          </a:p>
        </p:txBody>
      </p:sp>
      <p:sp>
        <p:nvSpPr>
          <p:cNvPr id="3" name="Content Placeholder 2"/>
          <p:cNvSpPr>
            <a:spLocks noGrp="1"/>
          </p:cNvSpPr>
          <p:nvPr>
            <p:ph sz="half" idx="1"/>
          </p:nvPr>
        </p:nvSpPr>
        <p:spPr/>
        <p:txBody>
          <a:bodyPr/>
          <a:p>
            <a:r>
              <a:rPr lang="en-US" sz="1800"/>
              <a:t>Chức năng liệt kê ra các conversation nói trực tiếp</a:t>
            </a:r>
            <a:endParaRPr lang="en-US" sz="1800"/>
          </a:p>
          <a:p>
            <a:r>
              <a:rPr lang="en-US" sz="1800"/>
              <a:t>Chức năng xóa cuộc hội thoại vào trash</a:t>
            </a:r>
            <a:endParaRPr lang="en-US" sz="1800"/>
          </a:p>
          <a:p>
            <a:r>
              <a:rPr lang="en-US" sz="1800"/>
              <a:t>Chức năng import audio lên </a:t>
            </a:r>
            <a:endParaRPr lang="en-US" sz="1800"/>
          </a:p>
          <a:p>
            <a:r>
              <a:rPr lang="en-US" sz="1800"/>
              <a:t>Chức năng xem chi tiết audio</a:t>
            </a:r>
            <a:endParaRPr lang="en-US" sz="1800"/>
          </a:p>
          <a:p>
            <a:r>
              <a:rPr lang="en-US" sz="1800"/>
              <a:t>Chức năng liệt kê tất cả các conversation</a:t>
            </a:r>
            <a:endParaRPr lang="en-US" sz="1800"/>
          </a:p>
          <a:p>
            <a:r>
              <a:rPr lang="en-US" sz="1800"/>
              <a:t>Chức năng xem chi tiết conversation</a:t>
            </a:r>
            <a:endParaRPr lang="en-US" sz="1800"/>
          </a:p>
        </p:txBody>
      </p:sp>
      <p:pic>
        <p:nvPicPr>
          <p:cNvPr id="5" name="Content Placeholder 4"/>
          <p:cNvPicPr>
            <a:picLocks noChangeAspect="1"/>
          </p:cNvPicPr>
          <p:nvPr>
            <p:ph sz="half" idx="2"/>
          </p:nvPr>
        </p:nvPicPr>
        <p:blipFill>
          <a:blip r:embed="rId1"/>
          <a:stretch>
            <a:fillRect/>
          </a:stretch>
        </p:blipFill>
        <p:spPr>
          <a:xfrm>
            <a:off x="8603615" y="1002665"/>
            <a:ext cx="3293745" cy="1872615"/>
          </a:xfrm>
          <a:prstGeom prst="rect">
            <a:avLst/>
          </a:prstGeom>
        </p:spPr>
      </p:pic>
      <p:pic>
        <p:nvPicPr>
          <p:cNvPr id="6" name="Picture 5"/>
          <p:cNvPicPr>
            <a:picLocks noChangeAspect="1"/>
          </p:cNvPicPr>
          <p:nvPr/>
        </p:nvPicPr>
        <p:blipFill>
          <a:blip r:embed="rId2"/>
          <a:stretch>
            <a:fillRect/>
          </a:stretch>
        </p:blipFill>
        <p:spPr>
          <a:xfrm>
            <a:off x="8603615" y="3304540"/>
            <a:ext cx="3293745" cy="1847850"/>
          </a:xfrm>
          <a:prstGeom prst="rect">
            <a:avLst/>
          </a:prstGeom>
        </p:spPr>
      </p:pic>
      <p:pic>
        <p:nvPicPr>
          <p:cNvPr id="7" name="Picture 6"/>
          <p:cNvPicPr>
            <a:picLocks noChangeAspect="1"/>
          </p:cNvPicPr>
          <p:nvPr/>
        </p:nvPicPr>
        <p:blipFill>
          <a:blip r:embed="rId3"/>
          <a:stretch>
            <a:fillRect/>
          </a:stretch>
        </p:blipFill>
        <p:spPr>
          <a:xfrm>
            <a:off x="5685155" y="2635885"/>
            <a:ext cx="2834005" cy="158559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chức năng của dự án</a:t>
            </a:r>
            <a:endParaRPr lang="en-US"/>
          </a:p>
        </p:txBody>
      </p:sp>
      <p:sp>
        <p:nvSpPr>
          <p:cNvPr id="3" name="Content Placeholder 2"/>
          <p:cNvSpPr>
            <a:spLocks noGrp="1"/>
          </p:cNvSpPr>
          <p:nvPr>
            <p:ph sz="half" idx="1"/>
          </p:nvPr>
        </p:nvSpPr>
        <p:spPr>
          <a:xfrm>
            <a:off x="843280" y="1698625"/>
            <a:ext cx="5384800" cy="4953000"/>
          </a:xfrm>
        </p:spPr>
        <p:txBody>
          <a:bodyPr/>
          <a:p>
            <a:pPr marL="0" indent="0">
              <a:buNone/>
            </a:pPr>
            <a:r>
              <a:rPr lang="en-US" sz="1800" b="1"/>
              <a:t>Các chức năng nhóm</a:t>
            </a:r>
            <a:endParaRPr lang="en-US" sz="1800" b="1"/>
          </a:p>
          <a:p>
            <a:r>
              <a:rPr lang="en-US" sz="1800"/>
              <a:t> Tạo nhóm</a:t>
            </a:r>
            <a:endParaRPr lang="en-US" sz="1800"/>
          </a:p>
          <a:p>
            <a:pPr>
              <a:buNone/>
            </a:pPr>
            <a:r>
              <a:rPr lang="en-US" sz="1800"/>
              <a:t>   + Tên nhóm</a:t>
            </a:r>
            <a:endParaRPr lang="en-US" sz="1800"/>
          </a:p>
          <a:p>
            <a:pPr marL="0" indent="0">
              <a:buNone/>
            </a:pPr>
            <a:r>
              <a:rPr lang="en-US" sz="1800"/>
              <a:t>   + Miêu tả </a:t>
            </a:r>
            <a:endParaRPr lang="en-US" sz="1800"/>
          </a:p>
          <a:p>
            <a:pPr marL="0" indent="0">
              <a:buNone/>
            </a:pPr>
            <a:r>
              <a:rPr lang="en-US" sz="1800"/>
              <a:t>   + Địa chỉ</a:t>
            </a:r>
            <a:endParaRPr lang="en-US" sz="1800"/>
          </a:p>
          <a:p>
            <a:r>
              <a:rPr lang="en-US" sz="1800"/>
              <a:t>Thêm các conversation vào nhóm</a:t>
            </a:r>
            <a:endParaRPr lang="en-US" sz="1800"/>
          </a:p>
          <a:p>
            <a:r>
              <a:rPr lang="en-US" sz="1800"/>
              <a:t>Xem chi tiết nhóm</a:t>
            </a:r>
            <a:endParaRPr lang="en-US" sz="1800"/>
          </a:p>
        </p:txBody>
      </p:sp>
      <p:pic>
        <p:nvPicPr>
          <p:cNvPr id="5" name="Content Placeholder 4"/>
          <p:cNvPicPr>
            <a:picLocks noChangeAspect="1"/>
          </p:cNvPicPr>
          <p:nvPr>
            <p:ph sz="half" idx="2"/>
          </p:nvPr>
        </p:nvPicPr>
        <p:blipFill>
          <a:blip r:embed="rId1"/>
          <a:stretch>
            <a:fillRect/>
          </a:stretch>
        </p:blipFill>
        <p:spPr>
          <a:xfrm>
            <a:off x="7048500" y="1095375"/>
            <a:ext cx="3630295" cy="2142490"/>
          </a:xfrm>
          <a:prstGeom prst="rect">
            <a:avLst/>
          </a:prstGeom>
        </p:spPr>
      </p:pic>
      <p:pic>
        <p:nvPicPr>
          <p:cNvPr id="7" name="Picture 6"/>
          <p:cNvPicPr>
            <a:picLocks noChangeAspect="1"/>
          </p:cNvPicPr>
          <p:nvPr/>
        </p:nvPicPr>
        <p:blipFill>
          <a:blip r:embed="rId2"/>
          <a:stretch>
            <a:fillRect/>
          </a:stretch>
        </p:blipFill>
        <p:spPr>
          <a:xfrm>
            <a:off x="9014460" y="3310255"/>
            <a:ext cx="3102610" cy="1730375"/>
          </a:xfrm>
          <a:prstGeom prst="rect">
            <a:avLst/>
          </a:prstGeom>
        </p:spPr>
      </p:pic>
      <p:pic>
        <p:nvPicPr>
          <p:cNvPr id="8" name="Picture 7"/>
          <p:cNvPicPr>
            <a:picLocks noChangeAspect="1"/>
          </p:cNvPicPr>
          <p:nvPr/>
        </p:nvPicPr>
        <p:blipFill>
          <a:blip r:embed="rId3"/>
          <a:stretch>
            <a:fillRect/>
          </a:stretch>
        </p:blipFill>
        <p:spPr>
          <a:xfrm>
            <a:off x="5886450" y="3310255"/>
            <a:ext cx="3059430" cy="173037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980" y="341630"/>
            <a:ext cx="10972800" cy="582613"/>
          </a:xfrm>
        </p:spPr>
        <p:txBody>
          <a:bodyPr/>
          <a:p>
            <a:r>
              <a:rPr lang="en-US"/>
              <a:t>ERD diagram và các mối quan hệ liên quan</a:t>
            </a:r>
            <a:endParaRPr lang="en-US"/>
          </a:p>
        </p:txBody>
      </p:sp>
      <p:pic>
        <p:nvPicPr>
          <p:cNvPr id="10" name="Content Placeholder 9"/>
          <p:cNvPicPr>
            <a:picLocks noChangeAspect="1"/>
          </p:cNvPicPr>
          <p:nvPr>
            <p:ph idx="1"/>
          </p:nvPr>
        </p:nvPicPr>
        <p:blipFill>
          <a:blip r:embed="rId1"/>
          <a:stretch>
            <a:fillRect/>
          </a:stretch>
        </p:blipFill>
        <p:spPr>
          <a:xfrm>
            <a:off x="1736725" y="1113155"/>
            <a:ext cx="8195310"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7840" y="798830"/>
            <a:ext cx="10972800" cy="582613"/>
          </a:xfrm>
        </p:spPr>
        <p:txBody>
          <a:bodyPr/>
          <a:p>
            <a:r>
              <a:rPr lang="en-US">
                <a:sym typeface="+mn-ea"/>
              </a:rPr>
              <a:t>Các thành phần cơ bản của mô hình ERD</a:t>
            </a:r>
            <a:br>
              <a:rPr lang="en-US">
                <a:sym typeface="+mn-ea"/>
              </a:rPr>
            </a:br>
            <a:br>
              <a:rPr lang="en-US"/>
            </a:br>
            <a:endParaRPr lang="en-US"/>
          </a:p>
        </p:txBody>
      </p:sp>
      <p:sp>
        <p:nvSpPr>
          <p:cNvPr id="3" name="Content Placeholder 2"/>
          <p:cNvSpPr>
            <a:spLocks noGrp="1"/>
          </p:cNvSpPr>
          <p:nvPr>
            <p:ph sz="half" idx="1"/>
          </p:nvPr>
        </p:nvSpPr>
        <p:spPr>
          <a:xfrm>
            <a:off x="609600" y="1174750"/>
            <a:ext cx="10972165" cy="4953000"/>
          </a:xfrm>
        </p:spPr>
        <p:txBody>
          <a:bodyPr/>
          <a:p>
            <a:r>
              <a:rPr lang="en-US" sz="2400"/>
              <a:t>Quan hệ n – 1</a:t>
            </a:r>
            <a:endParaRPr lang="en-US" sz="2400"/>
          </a:p>
          <a:p>
            <a:pPr marL="0" indent="0">
              <a:buNone/>
            </a:pPr>
            <a:r>
              <a:rPr lang="en-US" sz="2400"/>
              <a:t> Nhiều thực thể từ tập thực thể X có thể được liên kết với nhiều nhất một thực thể của tập thực thể Y. Tuy nhiên, một thực thể từ tập thực thể Y có thể được liên kết hoặc không với nhiều thực thể từ tập thực thể X.</a:t>
            </a:r>
            <a:endParaRPr lang="en-US" sz="2400"/>
          </a:p>
          <a:p>
            <a:pPr marL="0" indent="0">
              <a:buNone/>
            </a:pPr>
            <a:r>
              <a:rPr lang="en-US" sz="2400"/>
              <a:t> Ví dụ, nhiều học sinh thuộc cùng một lớp.</a:t>
            </a:r>
            <a:endParaRPr lang="en-US" sz="2400"/>
          </a:p>
          <a:p>
            <a:r>
              <a:rPr lang="en-US" sz="2400"/>
              <a:t>Quan hệ n – n</a:t>
            </a:r>
            <a:endParaRPr lang="en-US" sz="2400"/>
          </a:p>
          <a:p>
            <a:pPr marL="0" indent="0">
              <a:buNone/>
            </a:pPr>
            <a:r>
              <a:rPr lang="en-US" sz="2400"/>
              <a:t> Một thực thể từ X có thể được liên kết với nhiều thực thể từ Y và ngược lại.</a:t>
            </a:r>
            <a:endParaRPr lang="en-US" sz="2400"/>
          </a:p>
          <a:p>
            <a:pPr marL="0" indent="0">
              <a:buNone/>
            </a:pPr>
            <a:r>
              <a:rPr lang="en-US" sz="2400"/>
              <a:t> Ví dụ: Sinh viên là một nhóm được liên kết với nhiều giảng viên và các thành viên trong giảng viên có thể được liên kết với nhiều sinh viên.</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6910"/>
            <a:ext cx="10972800" cy="582613"/>
          </a:xfrm>
        </p:spPr>
        <p:txBody>
          <a:bodyPr/>
          <a:p>
            <a:r>
              <a:rPr lang="en-US">
                <a:sym typeface="+mn-ea"/>
              </a:rPr>
              <a:t>Các thành phần cơ bản của mô hình ERD</a:t>
            </a:r>
            <a:br>
              <a:rPr lang="en-US">
                <a:sym typeface="+mn-ea"/>
              </a:rPr>
            </a:br>
            <a:br>
              <a:rPr lang="en-US">
                <a:sym typeface="+mn-ea"/>
              </a:rPr>
            </a:b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a:t> 7 Xây dựng lược đồ</a:t>
            </a:r>
            <a:endParaRPr lang="en-US"/>
          </a:p>
          <a:p>
            <a:r>
              <a:rPr lang="en-US" sz="2800"/>
              <a:t>Bước 1: Xác định thực thể</a:t>
            </a:r>
            <a:endParaRPr lang="en-US" sz="2800"/>
          </a:p>
          <a:p>
            <a:r>
              <a:rPr lang="en-US" sz="2800"/>
              <a:t>Bước 2: Xác định mối quan hệ</a:t>
            </a:r>
            <a:endParaRPr lang="en-US" sz="2800"/>
          </a:p>
          <a:p>
            <a:r>
              <a:rPr lang="en-US" sz="2800"/>
              <a:t>Bước 3: Nhận dạng mối liên kết</a:t>
            </a:r>
            <a:endParaRPr lang="en-US" sz="2800"/>
          </a:p>
          <a:p>
            <a:r>
              <a:rPr lang="en-US" sz="2800"/>
              <a:t>Bước 4: Xác định các thuộc tính</a:t>
            </a:r>
            <a:endParaRPr lang="en-US" sz="2800"/>
          </a:p>
          <a:p>
            <a:r>
              <a:rPr lang="en-US" sz="2800"/>
              <a:t>Bước 5: Tạo sơ đồ ERD</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 Oriented Programming paradigm – OOP</a:t>
            </a:r>
            <a:endParaRPr lang="en-US"/>
          </a:p>
        </p:txBody>
      </p:sp>
      <p:sp>
        <p:nvSpPr>
          <p:cNvPr id="3" name="Content Placeholder 2"/>
          <p:cNvSpPr>
            <a:spLocks noGrp="1"/>
          </p:cNvSpPr>
          <p:nvPr>
            <p:ph idx="1"/>
          </p:nvPr>
        </p:nvSpPr>
        <p:spPr>
          <a:xfrm>
            <a:off x="609600" y="1435735"/>
            <a:ext cx="10972800" cy="4953000"/>
          </a:xfrm>
        </p:spPr>
        <p:txBody>
          <a:bodyPr/>
          <a:p>
            <a:pPr marL="0" indent="0">
              <a:buNone/>
            </a:pPr>
            <a:r>
              <a:rPr lang="en-US" sz="2400" b="1">
                <a:sym typeface="+mn-ea"/>
              </a:rPr>
              <a:t>Định nghĩa</a:t>
            </a:r>
            <a:r>
              <a:rPr lang="en-US" sz="2400" b="1"/>
              <a:t> OOP (từ viết tắt của -Object Oriented Programming)</a:t>
            </a:r>
            <a:endParaRPr lang="en-US" sz="2400" b="1"/>
          </a:p>
          <a:p>
            <a:r>
              <a:rPr lang="en-US" sz="2400"/>
              <a:t>Lập trình hướng đối tượng là một phương pháp lập trình dựa trên các khái niệm về lớp và đối tượng. OOP thường tập trung vào các đối tượng thao tác hơn là logic để có thể thao tác chúng. </a:t>
            </a:r>
            <a:endParaRPr lang="en-US" sz="2400"/>
          </a:p>
          <a:p>
            <a:r>
              <a:rPr lang="en-US" sz="2400"/>
              <a:t>OOP là một nền tảng quen thuộc của các design pattern hiện nay. OOP đặt ra mục tiêu quản lý source code giúp gia tăng khả năng tái sử dụng và quan trọng hơn hết là có thể tóm gọn được các thủ tục đã biết trước tính chất thông qua quá trình sử dụng các đối tượng.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1155"/>
            <a:ext cx="10972800" cy="582613"/>
          </a:xfrm>
        </p:spPr>
        <p:txBody>
          <a:bodyPr/>
          <a:p>
            <a:r>
              <a:rPr lang="en-US">
                <a:sym typeface="+mn-ea"/>
              </a:rPr>
              <a:t>Object Oriented Programming paradigm – OOP</a:t>
            </a:r>
            <a:br>
              <a:rPr lang="en-US"/>
            </a:br>
            <a:endParaRPr lang="en-US"/>
          </a:p>
        </p:txBody>
      </p:sp>
      <p:sp>
        <p:nvSpPr>
          <p:cNvPr id="3" name="Content Placeholder 2"/>
          <p:cNvSpPr>
            <a:spLocks noGrp="1"/>
          </p:cNvSpPr>
          <p:nvPr>
            <p:ph idx="1"/>
          </p:nvPr>
        </p:nvSpPr>
        <p:spPr/>
        <p:txBody>
          <a:bodyPr/>
          <a:p>
            <a:r>
              <a:rPr lang="en-US" sz="2400"/>
              <a:t>Về đối tượng (Object)</a:t>
            </a:r>
            <a:endParaRPr lang="en-US" sz="2400"/>
          </a:p>
          <a:p>
            <a:pPr marL="0" indent="0">
              <a:buNone/>
            </a:pPr>
            <a:r>
              <a:rPr lang="en-US" sz="2400"/>
              <a:t> Mỗi một đối tượng sẽ bao gồm 2 thông tin là phương thức và thuộc tính; </a:t>
            </a:r>
            <a:endParaRPr lang="en-US" sz="2400"/>
          </a:p>
          <a:p>
            <a:pPr marL="0" indent="0">
              <a:buNone/>
            </a:pPr>
            <a:r>
              <a:rPr lang="en-US" sz="2400"/>
              <a:t> Thuộc tính: là các thông tin, đặc điểm của đối tượng mà lập trình viên hướng đến. </a:t>
            </a:r>
            <a:endParaRPr lang="en-US" sz="2400"/>
          </a:p>
          <a:p>
            <a:pPr marL="0" indent="0">
              <a:buNone/>
            </a:pPr>
            <a:r>
              <a:rPr lang="en-US" sz="2400"/>
              <a:t> Phương thức: Chính là các thao tác, hành động mà đối tượng lập trình có thể thực hiện được. </a:t>
            </a:r>
            <a:endParaRPr lang="en-US" sz="2400"/>
          </a:p>
          <a:p>
            <a:r>
              <a:rPr lang="en-US" sz="2400"/>
              <a:t>Về lớp (Class)</a:t>
            </a:r>
            <a:endParaRPr lang="en-US" sz="2400"/>
          </a:p>
          <a:p>
            <a:pPr marL="0" indent="0">
              <a:buNone/>
            </a:pPr>
            <a:r>
              <a:rPr lang="en-US" sz="2400"/>
              <a:t> Mỗi một lớp là một kiểu dữ liệu và nó bao gồm nhiều thuộc tính và phương thức đã được định nghĩa từ trước. Đây được xem là sự trừu tượng hóa của rất nhiều đối tượng. Hoàn toàn khác với các kiểu dữ liệu thông thường, mỗi một lớp là một đơn vị bao gồm các sự kế hợp giữa phương thức cũng như thuộc tính.</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 Oriented Programming paradigm – OOP</a:t>
            </a:r>
            <a:endParaRPr lang="en-US"/>
          </a:p>
        </p:txBody>
      </p:sp>
      <p:sp>
        <p:nvSpPr>
          <p:cNvPr id="3" name="Content Placeholder 2"/>
          <p:cNvSpPr>
            <a:spLocks noGrp="1"/>
          </p:cNvSpPr>
          <p:nvPr>
            <p:ph sz="half" idx="1"/>
          </p:nvPr>
        </p:nvSpPr>
        <p:spPr/>
        <p:txBody>
          <a:bodyPr/>
          <a:p>
            <a:r>
              <a:rPr lang="en-US" i="1" dirty="0" err="1">
                <a:latin typeface="Times New Roman" panose="02020603050405020304" pitchFamily="18" charset="0"/>
                <a:cs typeface="Times New Roman" panose="02020603050405020304" pitchFamily="18" charset="0"/>
                <a:sym typeface="+mn-ea"/>
              </a:rPr>
              <a:t>Ví</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dụ</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về</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sự</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khác</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nhau</a:t>
            </a:r>
            <a:r>
              <a:rPr lang="en-US" i="1" dirty="0">
                <a:latin typeface="Times New Roman" panose="02020603050405020304" pitchFamily="18" charset="0"/>
                <a:cs typeface="Times New Roman" panose="02020603050405020304" pitchFamily="18" charset="0"/>
                <a:sym typeface="+mn-ea"/>
              </a:rPr>
              <a:t> </a:t>
            </a:r>
            <a:r>
              <a:rPr lang="en-US" i="1" dirty="0" err="1">
                <a:latin typeface="Times New Roman" panose="02020603050405020304" pitchFamily="18" charset="0"/>
                <a:cs typeface="Times New Roman" panose="02020603050405020304" pitchFamily="18" charset="0"/>
                <a:sym typeface="+mn-ea"/>
              </a:rPr>
              <a:t>giữa</a:t>
            </a:r>
            <a:r>
              <a:rPr lang="en-US" i="1" dirty="0">
                <a:latin typeface="Times New Roman" panose="02020603050405020304" pitchFamily="18" charset="0"/>
                <a:cs typeface="Times New Roman" panose="02020603050405020304" pitchFamily="18" charset="0"/>
                <a:sym typeface="+mn-ea"/>
              </a:rPr>
              <a:t> class </a:t>
            </a:r>
            <a:r>
              <a:rPr lang="en-US" i="1" dirty="0" err="1">
                <a:latin typeface="Times New Roman" panose="02020603050405020304" pitchFamily="18" charset="0"/>
                <a:cs typeface="Times New Roman" panose="02020603050405020304" pitchFamily="18" charset="0"/>
                <a:sym typeface="+mn-ea"/>
              </a:rPr>
              <a:t>và</a:t>
            </a:r>
            <a:r>
              <a:rPr lang="en-US" i="1" dirty="0">
                <a:latin typeface="Times New Roman" panose="02020603050405020304" pitchFamily="18" charset="0"/>
                <a:cs typeface="Times New Roman" panose="02020603050405020304" pitchFamily="18" charset="0"/>
                <a:sym typeface="+mn-ea"/>
              </a:rPr>
              <a:t> object:</a:t>
            </a:r>
            <a:endParaRPr lang="en-US" i="1" dirty="0">
              <a:solidFill>
                <a:schemeClr val="tx1"/>
              </a:solidFill>
              <a:latin typeface="Times New Roman" panose="02020603050405020304" pitchFamily="18" charset="0"/>
              <a:cs typeface="Times New Roman" panose="02020603050405020304" pitchFamily="18" charset="0"/>
            </a:endParaRPr>
          </a:p>
          <a:p>
            <a:endParaRPr lang="en-US"/>
          </a:p>
        </p:txBody>
      </p:sp>
      <p:pic>
        <p:nvPicPr>
          <p:cNvPr id="8" name="Content Placeholder 7"/>
          <p:cNvPicPr>
            <a:picLocks noChangeAspect="1"/>
          </p:cNvPicPr>
          <p:nvPr>
            <p:ph sz="half" idx="2"/>
          </p:nvPr>
        </p:nvPicPr>
        <p:blipFill>
          <a:blip r:embed="rId1"/>
          <a:stretch>
            <a:fillRect/>
          </a:stretch>
        </p:blipFill>
        <p:spPr>
          <a:xfrm>
            <a:off x="6197600" y="1757680"/>
            <a:ext cx="5384800" cy="3785870"/>
          </a:xfrm>
          <a:prstGeom prst="rect">
            <a:avLst/>
          </a:prstGeom>
        </p:spPr>
      </p:pic>
      <p:sp>
        <p:nvSpPr>
          <p:cNvPr id="4" name="Text Box 3"/>
          <p:cNvSpPr txBox="1"/>
          <p:nvPr/>
        </p:nvSpPr>
        <p:spPr>
          <a:xfrm>
            <a:off x="2290445" y="2552700"/>
            <a:ext cx="2540000" cy="2584450"/>
          </a:xfrm>
          <a:prstGeom prst="rect">
            <a:avLst/>
          </a:prstGeom>
          <a:noFill/>
        </p:spPr>
        <p:txBody>
          <a:bodyPr wrap="square" rtlCol="0" anchor="t">
            <a:spAutoFit/>
          </a:bodyPr>
          <a:p>
            <a:pPr marL="285750" indent="-285750">
              <a:lnSpc>
                <a:spcPct val="150000"/>
              </a:lnSpc>
              <a:buFont typeface="Wingdings" panose="05000000000000000000" pitchFamily="2" charset="2"/>
              <a:buChar char="q"/>
            </a:pPr>
            <a:r>
              <a:rPr lang="en-US" dirty="0" err="1">
                <a:latin typeface="Times New Roman" panose="02020603050405020304"/>
                <a:cs typeface="Times New Roman" panose="02020603050405020304" pitchFamily="18" charset="0"/>
                <a:sym typeface="+mn-ea"/>
              </a:rPr>
              <a:t>Trong</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ví</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dụ</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này</a:t>
            </a:r>
            <a:r>
              <a:rPr lang="en-US" dirty="0">
                <a:latin typeface="Times New Roman" panose="02020603050405020304"/>
                <a:cs typeface="Times New Roman" panose="02020603050405020304" pitchFamily="18" charset="0"/>
                <a:sym typeface="+mn-ea"/>
              </a:rPr>
              <a:t>:</a:t>
            </a:r>
            <a:endParaRPr lang="en-US" dirty="0">
              <a:latin typeface="Times New Roman" panose="02020603050405020304"/>
              <a:cs typeface="Times New Roman" panose="02020603050405020304" pitchFamily="18" charset="0"/>
            </a:endParaRPr>
          </a:p>
          <a:p>
            <a:pPr marL="285750" indent="-285750">
              <a:lnSpc>
                <a:spcPct val="150000"/>
              </a:lnSpc>
              <a:buFont typeface="Wingdings" panose="05000000000000000000" pitchFamily="2" charset="2"/>
              <a:buChar char="ü"/>
            </a:pPr>
            <a:r>
              <a:rPr lang="en-US" dirty="0">
                <a:latin typeface="Times New Roman" panose="02020603050405020304"/>
                <a:cs typeface="Times New Roman" panose="02020603050405020304" pitchFamily="18" charset="0"/>
                <a:sym typeface="+mn-ea"/>
              </a:rPr>
              <a:t>Class </a:t>
            </a:r>
            <a:r>
              <a:rPr lang="en-US" dirty="0" err="1">
                <a:latin typeface="Times New Roman" panose="02020603050405020304"/>
                <a:cs typeface="Times New Roman" panose="02020603050405020304" pitchFamily="18" charset="0"/>
                <a:sym typeface="+mn-ea"/>
              </a:rPr>
              <a:t>sẽ</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là</a:t>
            </a:r>
            <a:r>
              <a:rPr lang="en-US" dirty="0">
                <a:latin typeface="Times New Roman" panose="02020603050405020304"/>
                <a:cs typeface="Times New Roman" panose="02020603050405020304" pitchFamily="18" charset="0"/>
                <a:sym typeface="+mn-ea"/>
              </a:rPr>
              <a:t> Car</a:t>
            </a:r>
            <a:endParaRPr lang="en-US" dirty="0">
              <a:latin typeface="Times New Roman" panose="02020603050405020304"/>
              <a:cs typeface="Times New Roman" panose="02020603050405020304" pitchFamily="18" charset="0"/>
            </a:endParaRPr>
          </a:p>
          <a:p>
            <a:pPr marL="285750" indent="-285750">
              <a:lnSpc>
                <a:spcPct val="150000"/>
              </a:lnSpc>
              <a:buFont typeface="Wingdings" panose="05000000000000000000" pitchFamily="2" charset="2"/>
              <a:buChar char="ü"/>
            </a:pPr>
            <a:r>
              <a:rPr lang="en-US" dirty="0">
                <a:latin typeface="Times New Roman" panose="02020603050405020304"/>
                <a:cs typeface="Times New Roman" panose="02020603050405020304" pitchFamily="18" charset="0"/>
                <a:sym typeface="+mn-ea"/>
              </a:rPr>
              <a:t>Object </a:t>
            </a:r>
            <a:r>
              <a:rPr lang="en-US" dirty="0" err="1">
                <a:latin typeface="Times New Roman" panose="02020603050405020304"/>
                <a:cs typeface="Times New Roman" panose="02020603050405020304" pitchFamily="18" charset="0"/>
                <a:sym typeface="+mn-ea"/>
              </a:rPr>
              <a:t>sẽ</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là</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một</a:t>
            </a:r>
            <a:r>
              <a:rPr lang="en-US" dirty="0">
                <a:latin typeface="Times New Roman" panose="02020603050405020304"/>
                <a:cs typeface="Times New Roman" panose="02020603050405020304" pitchFamily="18" charset="0"/>
                <a:sym typeface="+mn-ea"/>
              </a:rPr>
              <a:t> car </a:t>
            </a:r>
            <a:r>
              <a:rPr lang="en-US" dirty="0" err="1">
                <a:latin typeface="Times New Roman" panose="02020603050405020304"/>
                <a:cs typeface="Times New Roman" panose="02020603050405020304" pitchFamily="18" charset="0"/>
                <a:sym typeface="+mn-ea"/>
              </a:rPr>
              <a:t>cụ</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thể</a:t>
            </a:r>
            <a:r>
              <a:rPr lang="en-US" dirty="0">
                <a:latin typeface="Times New Roman" panose="02020603050405020304"/>
                <a:cs typeface="Times New Roman" panose="02020603050405020304" pitchFamily="18" charset="0"/>
                <a:sym typeface="+mn-ea"/>
              </a:rPr>
              <a:t> </a:t>
            </a:r>
            <a:r>
              <a:rPr lang="en-US" dirty="0" err="1">
                <a:latin typeface="Times New Roman" panose="02020603050405020304"/>
                <a:cs typeface="Times New Roman" panose="02020603050405020304" pitchFamily="18" charset="0"/>
                <a:sym typeface="+mn-ea"/>
              </a:rPr>
              <a:t>như</a:t>
            </a:r>
            <a:r>
              <a:rPr lang="en-US" dirty="0">
                <a:latin typeface="Times New Roman" panose="02020603050405020304"/>
                <a:cs typeface="Times New Roman" panose="02020603050405020304" pitchFamily="18" charset="0"/>
                <a:sym typeface="+mn-ea"/>
              </a:rPr>
              <a:t>:</a:t>
            </a:r>
            <a:br>
              <a:rPr lang="en-US" dirty="0">
                <a:latin typeface="Times New Roman" panose="02020603050405020304"/>
                <a:cs typeface="Times New Roman" panose="02020603050405020304" pitchFamily="18" charset="0"/>
                <a:sym typeface="+mn-ea"/>
              </a:rPr>
            </a:br>
            <a:r>
              <a:rPr lang="en-US" dirty="0">
                <a:latin typeface="Times New Roman" panose="02020603050405020304"/>
                <a:cs typeface="Times New Roman" panose="02020603050405020304" pitchFamily="18" charset="0"/>
                <a:sym typeface="+mn-ea"/>
              </a:rPr>
              <a:t>TOYOTA, HONDA,FORD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 Oriented Programming paradigm – OOP</a:t>
            </a:r>
            <a:endParaRPr lang="en-US"/>
          </a:p>
        </p:txBody>
      </p:sp>
      <p:sp>
        <p:nvSpPr>
          <p:cNvPr id="3" name="Content Placeholder 2"/>
          <p:cNvSpPr>
            <a:spLocks noGrp="1"/>
          </p:cNvSpPr>
          <p:nvPr>
            <p:ph sz="half" idx="1"/>
          </p:nvPr>
        </p:nvSpPr>
        <p:spPr/>
        <p:txBody>
          <a:bodyPr/>
          <a:p>
            <a:pPr marL="285750" indent="-285750">
              <a:lnSpc>
                <a:spcPct val="150000"/>
              </a:lnSpc>
              <a:buFont typeface="Wingdings" panose="05000000000000000000" pitchFamily="2" charset="2"/>
              <a:buChar char="q"/>
            </a:pPr>
            <a:r>
              <a:rPr lang="en-US" dirty="0" err="1">
                <a:latin typeface="Times New Roman" panose="02020603050405020304"/>
                <a:sym typeface="+mn-ea"/>
              </a:rPr>
              <a:t>Cú</a:t>
            </a:r>
            <a:r>
              <a:rPr lang="en-US" dirty="0">
                <a:latin typeface="Times New Roman" panose="02020603050405020304"/>
                <a:sym typeface="+mn-ea"/>
              </a:rPr>
              <a:t> </a:t>
            </a:r>
            <a:r>
              <a:rPr lang="en-US" dirty="0" err="1">
                <a:latin typeface="Times New Roman" panose="02020603050405020304"/>
                <a:sym typeface="+mn-ea"/>
              </a:rPr>
              <a:t>pháp</a:t>
            </a:r>
            <a:r>
              <a:rPr lang="en-US" dirty="0">
                <a:latin typeface="Times New Roman" panose="02020603050405020304"/>
                <a:sym typeface="+mn-ea"/>
              </a:rPr>
              <a:t> </a:t>
            </a:r>
            <a:r>
              <a:rPr lang="en-US" dirty="0" err="1">
                <a:latin typeface="Times New Roman" panose="02020603050405020304"/>
                <a:sym typeface="+mn-ea"/>
              </a:rPr>
              <a:t>khai</a:t>
            </a:r>
            <a:r>
              <a:rPr lang="en-US" dirty="0">
                <a:latin typeface="Times New Roman" panose="02020603050405020304"/>
                <a:sym typeface="+mn-ea"/>
              </a:rPr>
              <a:t> </a:t>
            </a:r>
            <a:r>
              <a:rPr lang="en-US" dirty="0" err="1">
                <a:latin typeface="Times New Roman" panose="02020603050405020304"/>
                <a:sym typeface="+mn-ea"/>
              </a:rPr>
              <a:t>báo</a:t>
            </a:r>
            <a:r>
              <a:rPr lang="en-US" dirty="0">
                <a:latin typeface="Times New Roman" panose="02020603050405020304"/>
                <a:sym typeface="+mn-ea"/>
              </a:rPr>
              <a:t> class:</a:t>
            </a:r>
            <a:endParaRPr lang="en-US" dirty="0">
              <a:latin typeface="Times New Roman" panose="02020603050405020304"/>
            </a:endParaRPr>
          </a:p>
          <a:p>
            <a:pPr>
              <a:lnSpc>
                <a:spcPct val="150000"/>
              </a:lnSpc>
            </a:pPr>
            <a:endParaRPr lang="en-US" dirty="0">
              <a:latin typeface="+mj-lt"/>
            </a:endParaRPr>
          </a:p>
          <a:p>
            <a:endParaRPr lang="en-US"/>
          </a:p>
          <a:p>
            <a:endParaRPr lang="en-US"/>
          </a:p>
          <a:p>
            <a:r>
              <a:rPr lang="en-US" dirty="0">
                <a:effectLst/>
                <a:latin typeface="+mj-lt"/>
                <a:sym typeface="+mn-ea"/>
              </a:rPr>
              <a:t>C</a:t>
            </a:r>
            <a:r>
              <a:rPr lang="vi-VN" dirty="0">
                <a:effectLst/>
                <a:latin typeface="+mj-lt"/>
                <a:sym typeface="+mn-ea"/>
              </a:rPr>
              <a:t>ó thể khởi tạo 1 </a:t>
            </a:r>
            <a:r>
              <a:rPr lang="en-US" dirty="0">
                <a:effectLst/>
                <a:latin typeface="Times New Roman" panose="02020603050405020304"/>
                <a:sym typeface="+mn-ea"/>
              </a:rPr>
              <a:t>object</a:t>
            </a:r>
            <a:r>
              <a:rPr lang="en-US" dirty="0">
                <a:effectLst/>
                <a:latin typeface="+mj-lt"/>
                <a:sym typeface="+mn-ea"/>
              </a:rPr>
              <a:t> </a:t>
            </a:r>
            <a:r>
              <a:rPr lang="vi-VN" dirty="0">
                <a:effectLst/>
                <a:latin typeface="+mj-lt"/>
                <a:sym typeface="+mn-ea"/>
              </a:rPr>
              <a:t>thuộc </a:t>
            </a:r>
            <a:r>
              <a:rPr lang="en-US" dirty="0">
                <a:latin typeface="Times New Roman" panose="02020603050405020304"/>
                <a:sym typeface="+mn-ea"/>
              </a:rPr>
              <a:t>c</a:t>
            </a:r>
            <a:r>
              <a:rPr lang="en-US" dirty="0">
                <a:effectLst/>
                <a:latin typeface="Times New Roman" panose="02020603050405020304"/>
                <a:sym typeface="+mn-ea"/>
              </a:rPr>
              <a:t>lass</a:t>
            </a:r>
            <a:r>
              <a:rPr lang="vi-VN" dirty="0">
                <a:effectLst/>
                <a:latin typeface="+mj-lt"/>
                <a:sym typeface="+mn-ea"/>
              </a:rPr>
              <a:t> thông qua toán tử </a:t>
            </a:r>
            <a:r>
              <a:rPr lang="en-US" dirty="0">
                <a:solidFill>
                  <a:srgbClr val="0000FF"/>
                </a:solidFill>
                <a:effectLst/>
                <a:latin typeface="Times New Roman" panose="02020603050405020304"/>
                <a:sym typeface="+mn-ea"/>
              </a:rPr>
              <a:t>new</a:t>
            </a:r>
            <a:endParaRPr lang="en-US" dirty="0">
              <a:solidFill>
                <a:srgbClr val="0C0C52"/>
              </a:solidFill>
              <a:latin typeface="Times New Roman" panose="02020603050405020304"/>
            </a:endParaRPr>
          </a:p>
          <a:p>
            <a:endParaRPr lang="en-US"/>
          </a:p>
        </p:txBody>
      </p:sp>
      <p:pic>
        <p:nvPicPr>
          <p:cNvPr id="20" name="Content Placeholder 19"/>
          <p:cNvPicPr>
            <a:picLocks noChangeAspect="1"/>
          </p:cNvPicPr>
          <p:nvPr>
            <p:ph sz="half" idx="2"/>
          </p:nvPr>
        </p:nvPicPr>
        <p:blipFill rotWithShape="1">
          <a:blip r:embed="rId1"/>
          <a:srcRect l="774" r="13195"/>
          <a:stretch>
            <a:fillRect/>
          </a:stretch>
        </p:blipFill>
        <p:spPr>
          <a:xfrm>
            <a:off x="1099820" y="2269490"/>
            <a:ext cx="5234305" cy="1666875"/>
          </a:xfrm>
          <a:prstGeom prst="rect">
            <a:avLst/>
          </a:prstGeom>
        </p:spPr>
      </p:pic>
      <p:pic>
        <p:nvPicPr>
          <p:cNvPr id="21" name="Picture 20"/>
          <p:cNvPicPr>
            <a:picLocks noChangeAspect="1"/>
          </p:cNvPicPr>
          <p:nvPr/>
        </p:nvPicPr>
        <p:blipFill>
          <a:blip r:embed="rId2"/>
          <a:stretch>
            <a:fillRect/>
          </a:stretch>
        </p:blipFill>
        <p:spPr>
          <a:xfrm>
            <a:off x="1099784" y="5620398"/>
            <a:ext cx="3677886" cy="3212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 Oriented Programming paradigm – OOP</a:t>
            </a:r>
            <a:endParaRPr lang="en-US"/>
          </a:p>
        </p:txBody>
      </p:sp>
      <p:sp>
        <p:nvSpPr>
          <p:cNvPr id="3" name="Content Placeholder 2"/>
          <p:cNvSpPr>
            <a:spLocks noGrp="1"/>
          </p:cNvSpPr>
          <p:nvPr>
            <p:ph sz="half" idx="1"/>
          </p:nvPr>
        </p:nvSpPr>
        <p:spPr/>
        <p:txBody>
          <a:bodyPr/>
          <a:p>
            <a:r>
              <a:rPr lang="en-US" dirty="0" err="1">
                <a:solidFill>
                  <a:srgbClr val="222C37"/>
                </a:solidFill>
                <a:effectLst/>
                <a:latin typeface="Times New Roman" panose="02020603050405020304" pitchFamily="18" charset="0"/>
                <a:cs typeface="Times New Roman" panose="02020603050405020304" pitchFamily="18" charset="0"/>
                <a:sym typeface="+mn-ea"/>
              </a:rPr>
              <a:t>Để</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gọi</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đến</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các</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thuộc</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tính</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bên</a:t>
            </a:r>
            <a:r>
              <a:rPr lang="en-US" dirty="0">
                <a:solidFill>
                  <a:srgbClr val="222C37"/>
                </a:solidFill>
                <a:effectLst/>
                <a:latin typeface="Times New Roman" panose="02020603050405020304" pitchFamily="18" charset="0"/>
                <a:cs typeface="Times New Roman" panose="02020603050405020304" pitchFamily="18" charset="0"/>
                <a:sym typeface="+mn-ea"/>
              </a:rPr>
              <a:t> </a:t>
            </a:r>
            <a:r>
              <a:rPr lang="en-US" dirty="0" err="1">
                <a:solidFill>
                  <a:srgbClr val="222C37"/>
                </a:solidFill>
                <a:effectLst/>
                <a:latin typeface="Times New Roman" panose="02020603050405020304" pitchFamily="18" charset="0"/>
                <a:cs typeface="Times New Roman" panose="02020603050405020304" pitchFamily="18" charset="0"/>
                <a:sym typeface="+mn-ea"/>
              </a:rPr>
              <a:t>trong</a:t>
            </a:r>
            <a:r>
              <a:rPr lang="en-US" dirty="0">
                <a:solidFill>
                  <a:srgbClr val="222C37"/>
                </a:solidFill>
                <a:effectLst/>
                <a:latin typeface="Times New Roman" panose="02020603050405020304" pitchFamily="18" charset="0"/>
                <a:cs typeface="Times New Roman" panose="02020603050405020304" pitchFamily="18" charset="0"/>
                <a:sym typeface="+mn-ea"/>
              </a:rPr>
              <a:t> class:</a:t>
            </a:r>
            <a:endParaRPr lang="en-US" dirty="0">
              <a:latin typeface="Times New Roman" panose="02020603050405020304" pitchFamily="18" charset="0"/>
              <a:cs typeface="Times New Roman" panose="02020603050405020304" pitchFamily="18" charset="0"/>
            </a:endParaRPr>
          </a:p>
          <a:p>
            <a:endParaRPr lang="en-US"/>
          </a:p>
        </p:txBody>
      </p:sp>
      <p:pic>
        <p:nvPicPr>
          <p:cNvPr id="10" name="Content Placeholder 9"/>
          <p:cNvPicPr>
            <a:picLocks noChangeAspect="1"/>
          </p:cNvPicPr>
          <p:nvPr>
            <p:ph sz="half" idx="2"/>
          </p:nvPr>
        </p:nvPicPr>
        <p:blipFill>
          <a:blip r:embed="rId1"/>
          <a:stretch>
            <a:fillRect/>
          </a:stretch>
        </p:blipFill>
        <p:spPr>
          <a:xfrm>
            <a:off x="1055370" y="2496185"/>
            <a:ext cx="3171825" cy="424180"/>
          </a:xfrm>
          <a:prstGeom prst="rect">
            <a:avLst/>
          </a:prstGeom>
        </p:spPr>
      </p:pic>
      <p:sp>
        <p:nvSpPr>
          <p:cNvPr id="5" name="Text Box 4"/>
          <p:cNvSpPr txBox="1"/>
          <p:nvPr/>
        </p:nvSpPr>
        <p:spPr>
          <a:xfrm>
            <a:off x="609600" y="3244850"/>
            <a:ext cx="6257290" cy="460375"/>
          </a:xfrm>
          <a:prstGeom prst="rect">
            <a:avLst/>
          </a:prstGeom>
          <a:noFill/>
        </p:spPr>
        <p:txBody>
          <a:bodyPr wrap="none" rtlCol="0" anchor="t">
            <a:spAutoFit/>
          </a:bodyPr>
          <a:p>
            <a:pPr marL="285750" indent="-285750">
              <a:buFont typeface="Arial" panose="020B0604020202020204" pitchFamily="34" charset="0"/>
              <a:buChar char="•"/>
            </a:pPr>
            <a:r>
              <a:rPr lang="vi-VN" sz="2400" dirty="0">
                <a:solidFill>
                  <a:srgbClr val="222C37"/>
                </a:solidFill>
                <a:effectLst/>
                <a:latin typeface="+mj-lt"/>
                <a:sym typeface="+mn-ea"/>
              </a:rPr>
              <a:t>Để gọi đến các phương thức bên trong lớp</a:t>
            </a:r>
            <a:endParaRPr lang="vi-VN" sz="2400" dirty="0">
              <a:solidFill>
                <a:srgbClr val="222C37"/>
              </a:solidFill>
              <a:effectLst/>
              <a:latin typeface="+mj-lt"/>
              <a:sym typeface="+mn-ea"/>
            </a:endParaRPr>
          </a:p>
        </p:txBody>
      </p:sp>
      <p:pic>
        <p:nvPicPr>
          <p:cNvPr id="12" name="Picture 11"/>
          <p:cNvPicPr>
            <a:picLocks noChangeAspect="1"/>
          </p:cNvPicPr>
          <p:nvPr/>
        </p:nvPicPr>
        <p:blipFill>
          <a:blip r:embed="rId2"/>
          <a:stretch>
            <a:fillRect/>
          </a:stretch>
        </p:blipFill>
        <p:spPr>
          <a:xfrm>
            <a:off x="897207" y="4163668"/>
            <a:ext cx="5681704" cy="4619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 Oriented Programming paradigm – OOP</a:t>
            </a:r>
            <a:endParaRPr lang="en-US"/>
          </a:p>
        </p:txBody>
      </p:sp>
      <p:sp>
        <p:nvSpPr>
          <p:cNvPr id="3" name="Content Placeholder 2"/>
          <p:cNvSpPr>
            <a:spLocks noGrp="1"/>
          </p:cNvSpPr>
          <p:nvPr>
            <p:ph sz="half" idx="1"/>
          </p:nvPr>
        </p:nvSpPr>
        <p:spPr/>
        <p:txBody>
          <a:bodyPr/>
          <a:p>
            <a:r>
              <a:rPr lang="en-US"/>
              <a:t>Ví dụ</a:t>
            </a:r>
            <a:endParaRPr lang="en-US"/>
          </a:p>
          <a:p>
            <a:pPr marL="0" indent="0">
              <a:buNone/>
            </a:pPr>
            <a:r>
              <a:rPr lang="en-US" dirty="0">
                <a:solidFill>
                  <a:srgbClr val="222C37"/>
                </a:solidFill>
                <a:latin typeface="Times New Roman" panose="02020603050405020304" pitchFamily="18" charset="0"/>
                <a:cs typeface="Times New Roman" panose="02020603050405020304" pitchFamily="18" charset="0"/>
                <a:sym typeface="+mn-ea"/>
              </a:rPr>
              <a:t>   Ta </a:t>
            </a:r>
            <a:r>
              <a:rPr lang="en-US" dirty="0" err="1">
                <a:solidFill>
                  <a:srgbClr val="222C37"/>
                </a:solidFill>
                <a:latin typeface="Times New Roman" panose="02020603050405020304" pitchFamily="18" charset="0"/>
                <a:cs typeface="Times New Roman" panose="02020603050405020304" pitchFamily="18" charset="0"/>
                <a:sym typeface="+mn-ea"/>
              </a:rPr>
              <a:t>có</a:t>
            </a:r>
            <a:r>
              <a:rPr lang="en-US" dirty="0">
                <a:solidFill>
                  <a:srgbClr val="222C37"/>
                </a:solidFill>
                <a:latin typeface="Times New Roman" panose="02020603050405020304" pitchFamily="18" charset="0"/>
                <a:cs typeface="Times New Roman" panose="02020603050405020304" pitchFamily="18" charset="0"/>
                <a:sym typeface="+mn-ea"/>
              </a:rPr>
              <a:t> 1 class cat</a:t>
            </a:r>
            <a:endParaRPr lang="en-US" dirty="0">
              <a:solidFill>
                <a:srgbClr val="222C37"/>
              </a:solidFill>
              <a:latin typeface="Times New Roman" panose="02020603050405020304" pitchFamily="18" charset="0"/>
              <a:cs typeface="Times New Roman" panose="02020603050405020304" pitchFamily="18" charset="0"/>
              <a:sym typeface="+mn-ea"/>
            </a:endParaRPr>
          </a:p>
          <a:p>
            <a:pPr marL="0" indent="0">
              <a:buNone/>
            </a:pPr>
            <a:r>
              <a:rPr lang="en-US" dirty="0" err="1">
                <a:solidFill>
                  <a:srgbClr val="222C37"/>
                </a:solidFill>
                <a:latin typeface="Times New Roman" panose="02020603050405020304" pitchFamily="18" charset="0"/>
                <a:cs typeface="Times New Roman" panose="02020603050405020304" pitchFamily="18" charset="0"/>
                <a:sym typeface="+mn-ea"/>
              </a:rPr>
              <a:t>   </a:t>
            </a:r>
            <a:endParaRPr lang="en-US" dirty="0" err="1">
              <a:solidFill>
                <a:srgbClr val="222C37"/>
              </a:solidFill>
              <a:latin typeface="Times New Roman" panose="02020603050405020304" pitchFamily="18" charset="0"/>
              <a:cs typeface="Times New Roman" panose="02020603050405020304" pitchFamily="18" charset="0"/>
              <a:sym typeface="+mn-ea"/>
            </a:endParaRPr>
          </a:p>
          <a:p>
            <a:pPr marL="0" indent="0">
              <a:buNone/>
            </a:pPr>
            <a:r>
              <a:rPr lang="en-US" dirty="0" err="1">
                <a:solidFill>
                  <a:srgbClr val="222C37"/>
                </a:solidFill>
                <a:latin typeface="Times New Roman" panose="02020603050405020304" pitchFamily="18" charset="0"/>
                <a:cs typeface="Times New Roman" panose="02020603050405020304" pitchFamily="18" charset="0"/>
                <a:sym typeface="+mn-ea"/>
              </a:rPr>
              <a:t>   Trong</a:t>
            </a:r>
            <a:r>
              <a:rPr lang="en-US" dirty="0">
                <a:solidFill>
                  <a:srgbClr val="222C37"/>
                </a:solidFill>
                <a:latin typeface="Times New Roman" panose="02020603050405020304" pitchFamily="18" charset="0"/>
                <a:cs typeface="Times New Roman" panose="02020603050405020304" pitchFamily="18" charset="0"/>
                <a:sym typeface="+mn-ea"/>
              </a:rPr>
              <a:t> ham main ta </a:t>
            </a:r>
            <a:r>
              <a:rPr lang="en-US" dirty="0" err="1">
                <a:solidFill>
                  <a:srgbClr val="222C37"/>
                </a:solidFill>
                <a:latin typeface="Times New Roman" panose="02020603050405020304" pitchFamily="18" charset="0"/>
                <a:cs typeface="Times New Roman" panose="02020603050405020304" pitchFamily="18" charset="0"/>
                <a:sym typeface="+mn-ea"/>
              </a:rPr>
              <a:t>sẽ</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gọi</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các</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phương</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thức</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và</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thuộc</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tính</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của</a:t>
            </a:r>
            <a:r>
              <a:rPr lang="en-US" dirty="0">
                <a:solidFill>
                  <a:srgbClr val="222C37"/>
                </a:solidFill>
                <a:latin typeface="Times New Roman" panose="02020603050405020304" pitchFamily="18" charset="0"/>
                <a:cs typeface="Times New Roman" panose="02020603050405020304" pitchFamily="18" charset="0"/>
                <a:sym typeface="+mn-ea"/>
              </a:rPr>
              <a:t> class</a:t>
            </a:r>
            <a:endParaRPr lang="en-US" dirty="0">
              <a:latin typeface="Times New Roman" panose="02020603050405020304" pitchFamily="18" charset="0"/>
              <a:cs typeface="Times New Roman" panose="02020603050405020304" pitchFamily="18" charset="0"/>
            </a:endParaRPr>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6467475" y="1104265"/>
            <a:ext cx="5114925" cy="2091055"/>
          </a:xfrm>
          <a:prstGeom prst="rect">
            <a:avLst/>
          </a:prstGeom>
        </p:spPr>
      </p:pic>
      <p:pic>
        <p:nvPicPr>
          <p:cNvPr id="7" name="Picture 6"/>
          <p:cNvPicPr>
            <a:picLocks noChangeAspect="1"/>
          </p:cNvPicPr>
          <p:nvPr/>
        </p:nvPicPr>
        <p:blipFill>
          <a:blip r:embed="rId2"/>
          <a:stretch>
            <a:fillRect/>
          </a:stretch>
        </p:blipFill>
        <p:spPr>
          <a:xfrm>
            <a:off x="6467475" y="3408680"/>
            <a:ext cx="5180330" cy="25723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Object Oriented Programming paradigm – OOP</a:t>
            </a:r>
            <a:endParaRPr lang="en-US"/>
          </a:p>
        </p:txBody>
      </p:sp>
      <p:pic>
        <p:nvPicPr>
          <p:cNvPr id="9" name="Content Placeholder 8"/>
          <p:cNvPicPr>
            <a:picLocks noChangeAspect="1"/>
          </p:cNvPicPr>
          <p:nvPr>
            <p:ph sz="half" idx="1"/>
          </p:nvPr>
        </p:nvPicPr>
        <p:blipFill>
          <a:blip r:embed="rId1"/>
          <a:stretch>
            <a:fillRect/>
          </a:stretch>
        </p:blipFill>
        <p:spPr>
          <a:xfrm>
            <a:off x="1704975" y="2416175"/>
            <a:ext cx="8782050" cy="2510155"/>
          </a:xfrm>
          <a:prstGeom prst="rect">
            <a:avLst/>
          </a:prstGeom>
        </p:spPr>
      </p:pic>
      <p:sp>
        <p:nvSpPr>
          <p:cNvPr id="5" name="Text Box 4"/>
          <p:cNvSpPr txBox="1"/>
          <p:nvPr/>
        </p:nvSpPr>
        <p:spPr>
          <a:xfrm>
            <a:off x="936625" y="1341755"/>
            <a:ext cx="3014980" cy="506730"/>
          </a:xfrm>
          <a:prstGeom prst="rect">
            <a:avLst/>
          </a:prstGeom>
          <a:noFill/>
        </p:spPr>
        <p:txBody>
          <a:bodyPr wrap="none" rtlCol="0" anchor="t">
            <a:spAutoFit/>
          </a:bodyPr>
          <a:p>
            <a:pPr marL="285750" indent="-285750">
              <a:lnSpc>
                <a:spcPct val="150000"/>
              </a:lnSpc>
              <a:buFont typeface="Wingdings" panose="05000000000000000000" pitchFamily="2" charset="2"/>
              <a:buChar char="v"/>
            </a:pPr>
            <a:r>
              <a:rPr lang="en-US" dirty="0" err="1">
                <a:solidFill>
                  <a:srgbClr val="222C37"/>
                </a:solidFill>
                <a:latin typeface="Times New Roman" panose="02020603050405020304" pitchFamily="18" charset="0"/>
                <a:cs typeface="Times New Roman" panose="02020603050405020304" pitchFamily="18" charset="0"/>
                <a:sym typeface="+mn-ea"/>
              </a:rPr>
              <a:t>Kết</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quả</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khi</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chạy</a:t>
            </a:r>
            <a:r>
              <a:rPr lang="en-US" dirty="0">
                <a:solidFill>
                  <a:srgbClr val="222C37"/>
                </a:solidFill>
                <a:latin typeface="Times New Roman" panose="02020603050405020304" pitchFamily="18" charset="0"/>
                <a:cs typeface="Times New Roman" panose="02020603050405020304" pitchFamily="18" charset="0"/>
                <a:sym typeface="+mn-ea"/>
              </a:rPr>
              <a:t> </a:t>
            </a:r>
            <a:r>
              <a:rPr lang="en-US" dirty="0" err="1">
                <a:solidFill>
                  <a:srgbClr val="222C37"/>
                </a:solidFill>
                <a:latin typeface="Times New Roman" panose="02020603050405020304" pitchFamily="18" charset="0"/>
                <a:cs typeface="Times New Roman" panose="02020603050405020304" pitchFamily="18" charset="0"/>
                <a:sym typeface="+mn-ea"/>
              </a:rPr>
              <a:t>đoạn</a:t>
            </a:r>
            <a:r>
              <a:rPr lang="en-US" dirty="0">
                <a:solidFill>
                  <a:srgbClr val="222C37"/>
                </a:solidFill>
                <a:latin typeface="Times New Roman" panose="02020603050405020304" pitchFamily="18" charset="0"/>
                <a:cs typeface="Times New Roman" panose="02020603050405020304" pitchFamily="18" charset="0"/>
                <a:sym typeface="+mn-ea"/>
              </a:rPr>
              <a:t> code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                                      </a:t>
            </a:r>
            <a:r>
              <a:rPr lang="en-US" sz="4000" dirty="0"/>
              <a:t>ERD là gì</a:t>
            </a:r>
            <a:endParaRPr lang="en-US" sz="4000" dirty="0"/>
          </a:p>
        </p:txBody>
      </p:sp>
      <p:sp>
        <p:nvSpPr>
          <p:cNvPr id="3" name="Subtitle 2"/>
          <p:cNvSpPr>
            <a:spLocks noGrp="1"/>
          </p:cNvSpPr>
          <p:nvPr>
            <p:ph type="subTitle" idx="1"/>
          </p:nvPr>
        </p:nvSpPr>
        <p:spPr>
          <a:xfrm rot="10800000" flipV="1">
            <a:off x="425450" y="3658235"/>
            <a:ext cx="10949305" cy="2192655"/>
          </a:xfrm>
        </p:spPr>
        <p:txBody>
          <a:bodyPr/>
          <a:lstStyle/>
          <a:p>
            <a:r>
              <a:rPr lang="en-US" dirty="0">
                <a:sym typeface="+mn-ea"/>
              </a:rPr>
              <a:t>ERD (Entity – Relationship Diagram, Sơ đồ mối quan hệ thực thể) là một dạng trực quan của cơ sở dữ liệu quan hệ. Mọi người sử dụng ERD để mô hình hóa và thiết kế cơ sở dữ liệu quan hệ</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nguyên lý cơ bản của OOP</a:t>
            </a:r>
            <a:endParaRPr lang="en-US"/>
          </a:p>
        </p:txBody>
      </p:sp>
      <p:sp>
        <p:nvSpPr>
          <p:cNvPr id="3" name="Content Placeholder 2"/>
          <p:cNvSpPr>
            <a:spLocks noGrp="1"/>
          </p:cNvSpPr>
          <p:nvPr>
            <p:ph idx="1"/>
          </p:nvPr>
        </p:nvSpPr>
        <p:spPr>
          <a:xfrm>
            <a:off x="419100" y="843280"/>
            <a:ext cx="10972800" cy="4953000"/>
          </a:xfrm>
        </p:spPr>
        <p:txBody>
          <a:bodyPr/>
          <a:p>
            <a:pPr marL="0" indent="0">
              <a:buNone/>
            </a:pPr>
            <a:r>
              <a:rPr lang="en-US" sz="2400">
                <a:solidFill>
                  <a:schemeClr val="tx1"/>
                </a:solidFill>
                <a:effectLst>
                  <a:outerShdw blurRad="38100" dist="19050" dir="2700000" algn="tl" rotWithShape="0">
                    <a:schemeClr val="dk1">
                      <a:alpha val="40000"/>
                    </a:schemeClr>
                  </a:outerShdw>
                </a:effectLst>
              </a:rPr>
              <a:t> Encapsulation (tính đóng gói)</a:t>
            </a:r>
            <a:endParaRPr lang="en-US" sz="2400">
              <a:solidFill>
                <a:schemeClr val="tx1"/>
              </a:solidFill>
              <a:effectLst>
                <a:outerShdw blurRad="38100" dist="19050" dir="2700000" algn="tl" rotWithShape="0">
                  <a:schemeClr val="dk1">
                    <a:alpha val="40000"/>
                  </a:schemeClr>
                </a:outerShdw>
              </a:effectLst>
            </a:endParaRPr>
          </a:p>
          <a:p>
            <a:r>
              <a:rPr lang="en-US" sz="2400"/>
              <a:t>Mọi dữ liệu và phương thức có liên quan đều sẽ được đóng gói thành các lớp để tiện lợi hơn cho quá trình sử dụng và quản lý. Nhờ vậy mà mỗi lớp đều sẽ được xây dựng để thực hiện một nhóm chức năng đặc trưng riêng của lớp đó. Việc đóng gói sẽ giúp che dấu một số thông tin và chi tiết cài đặt nội bộ khiến bên ngoài không thể nhìn thấy. </a:t>
            </a:r>
            <a:endParaRPr lang="en-US" sz="2400"/>
          </a:p>
          <a:p>
            <a:endParaRPr lang="en-US" sz="2400"/>
          </a:p>
          <a:p>
            <a:r>
              <a:rPr lang="en-US" sz="2400"/>
              <a:t>Nếu như bạn nhìn thấy trạng thái đối tượng không hợp lệ thì bởi vì: Do chưa được kiểm tra tính hợp lệ và các bước thực hiện không đúng quy trình hoặc đã bị bỏ qua nên nó không được cho là hợp lệ. Vì thế, bạn cần lưu ý trong OOP có một nguyên tắc là luôn phải khai báo các trạng thái bên trong của đối tượng là private và chỉ cho quy cập qua: public/protected method/property</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1640"/>
            <a:ext cx="10972800" cy="582613"/>
          </a:xfrm>
        </p:spPr>
        <p:txBody>
          <a:bodyPr/>
          <a:p>
            <a:r>
              <a:rPr lang="en-US">
                <a:sym typeface="+mn-ea"/>
              </a:rPr>
              <a:t>Các nguyên lý cơ bản của OOP</a:t>
            </a:r>
            <a:br>
              <a:rPr lang="en-US"/>
            </a:br>
            <a:endParaRPr lang="en-US"/>
          </a:p>
        </p:txBody>
      </p:sp>
      <p:sp>
        <p:nvSpPr>
          <p:cNvPr id="3" name="Content Placeholder 2"/>
          <p:cNvSpPr>
            <a:spLocks noGrp="1"/>
          </p:cNvSpPr>
          <p:nvPr>
            <p:ph idx="1"/>
          </p:nvPr>
        </p:nvSpPr>
        <p:spPr/>
        <p:txBody>
          <a:bodyPr/>
          <a:p>
            <a:pPr marL="0" indent="0">
              <a:buNone/>
            </a:pPr>
            <a:r>
              <a:rPr lang="en-US" sz="2400">
                <a:solidFill>
                  <a:schemeClr val="tx1"/>
                </a:solidFill>
                <a:effectLst>
                  <a:outerShdw blurRad="38100" dist="19050" dir="2700000" algn="tl" rotWithShape="0">
                    <a:schemeClr val="dk1">
                      <a:alpha val="40000"/>
                    </a:schemeClr>
                  </a:outerShdw>
                </a:effectLst>
              </a:rPr>
              <a:t> Inheritance (tính năng kế thừa)</a:t>
            </a:r>
            <a:endParaRPr lang="en-US" sz="2400">
              <a:solidFill>
                <a:schemeClr val="tx1"/>
              </a:solidFill>
              <a:effectLst>
                <a:outerShdw blurRad="38100" dist="19050" dir="2700000" algn="tl" rotWithShape="0">
                  <a:schemeClr val="dk1">
                    <a:alpha val="40000"/>
                  </a:schemeClr>
                </a:outerShdw>
              </a:effectLst>
            </a:endParaRPr>
          </a:p>
          <a:p>
            <a:r>
              <a:rPr lang="en-US" sz="2400"/>
              <a:t>Tính kế thừa sẽ cho phép bạn xây dựng một lớp mới dựa trên những định nghĩa đã có của lớp đó. Điều này có nghĩa là: Lớp cha có khả năng chia sẻ dữ liệu cũng như phương thức cho các lớp con. Từ đó, các lớp con không cần phải định nghĩa lại mà còn có thể mở rộng thành phần kế thừa để bổ sung thêm các thành phần mới.</a:t>
            </a:r>
            <a:endParaRPr lang="en-US" sz="2400"/>
          </a:p>
          <a:p>
            <a:r>
              <a:rPr lang="en-US" sz="2400"/>
              <a:t>Việc tái sử dụng một mã nguồn tối ưu sẽ tận dụng được mã nguồn và mọi loại kế thừa thường sẽ gặp: đơn kế thừa, kế thừa đa cấp, đa kế thừa và kế thừa thứ bậc. Khi xây dựng, thường sẽ bắt đầu thiết kế cho định nghĩa của các lớp trước và các lớp này sẽ có quan hệ với một số lớp khác nên chúng có đặc tính giống nhau. </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3" name="Content Placeholder 2"/>
          <p:cNvSpPr>
            <a:spLocks noGrp="1"/>
          </p:cNvSpPr>
          <p:nvPr>
            <p:ph sz="half" idx="1"/>
          </p:nvPr>
        </p:nvSpPr>
        <p:spPr/>
        <p:txBody>
          <a:bodyPr/>
          <a:p>
            <a:r>
              <a:rPr lang="en-US"/>
              <a:t>Ví dụ tính kế thừa</a:t>
            </a:r>
            <a:endParaRPr lang="en-US"/>
          </a:p>
          <a:p>
            <a:pPr marL="285750" indent="-28575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sym typeface="+mn-ea"/>
              </a:rPr>
              <a:t>Đầu</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tiên</a:t>
            </a:r>
            <a:r>
              <a:rPr lang="en-US" dirty="0">
                <a:latin typeface="Times New Roman" panose="02020603050405020304" pitchFamily="18" charset="0"/>
                <a:cs typeface="Times New Roman" panose="02020603050405020304" pitchFamily="18" charset="0"/>
                <a:sym typeface="+mn-ea"/>
              </a:rPr>
              <a:t> ta </a:t>
            </a:r>
            <a:r>
              <a:rPr lang="en-US" dirty="0" err="1">
                <a:latin typeface="Times New Roman" panose="02020603050405020304" pitchFamily="18" charset="0"/>
                <a:cs typeface="Times New Roman" panose="02020603050405020304" pitchFamily="18" charset="0"/>
                <a:sym typeface="+mn-ea"/>
              </a:rPr>
              <a:t>sẽ</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khai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báo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lớp</a:t>
            </a:r>
            <a:r>
              <a:rPr lang="en-US" dirty="0">
                <a:latin typeface="Times New Roman" panose="02020603050405020304" pitchFamily="18" charset="0"/>
                <a:cs typeface="Times New Roman" panose="02020603050405020304" pitchFamily="18" charset="0"/>
                <a:sym typeface="+mn-ea"/>
              </a:rPr>
              <a:t> Animals </a:t>
            </a:r>
            <a:r>
              <a:rPr lang="en-US" dirty="0" err="1">
                <a:latin typeface="Times New Roman" panose="02020603050405020304" pitchFamily="18" charset="0"/>
                <a:cs typeface="Times New Roman" panose="02020603050405020304" pitchFamily="18" charset="0"/>
                <a:sym typeface="+mn-ea"/>
              </a:rPr>
              <a:t>gồm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có</a:t>
            </a:r>
            <a:r>
              <a:rPr lang="en-US" dirty="0">
                <a:latin typeface="Times New Roman" panose="02020603050405020304" pitchFamily="18" charset="0"/>
                <a:cs typeface="Times New Roman" panose="02020603050405020304" pitchFamily="18" charset="0"/>
                <a:sym typeface="+mn-ea"/>
              </a:rPr>
              <a:t> 2 </a:t>
            </a:r>
            <a:r>
              <a:rPr lang="en-US" dirty="0" err="1">
                <a:latin typeface="Times New Roman" panose="02020603050405020304" pitchFamily="18" charset="0"/>
                <a:cs typeface="Times New Roman" panose="02020603050405020304" pitchFamily="18" charset="0"/>
                <a:sym typeface="+mn-ea"/>
              </a:rPr>
              <a:t>thuộc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tính</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là</a:t>
            </a:r>
            <a:r>
              <a:rPr lang="en-US" dirty="0">
                <a:latin typeface="Times New Roman" panose="02020603050405020304" pitchFamily="18" charset="0"/>
                <a:cs typeface="Times New Roman" panose="02020603050405020304" pitchFamily="18" charset="0"/>
                <a:sym typeface="+mn-ea"/>
              </a:rPr>
              <a:t>: color </a:t>
            </a:r>
            <a:r>
              <a:rPr lang="en-US" dirty="0" err="1">
                <a:latin typeface="Times New Roman" panose="02020603050405020304" pitchFamily="18" charset="0"/>
                <a:cs typeface="Times New Roman" panose="02020603050405020304" pitchFamily="18" charset="0"/>
                <a:sym typeface="+mn-ea"/>
              </a:rPr>
              <a:t>và</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weigth</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pPr marL="285750" indent="0" algn="l">
              <a:buNone/>
            </a:pPr>
            <a:r>
              <a:rPr lang="en-US" dirty="0">
                <a:latin typeface="Times New Roman" panose="02020603050405020304" pitchFamily="18" charset="0"/>
                <a:cs typeface="Times New Roman" panose="02020603050405020304" pitchFamily="18" charset="0"/>
                <a:sym typeface="+mn-ea"/>
              </a:rPr>
              <a:t>1 </a:t>
            </a:r>
            <a:r>
              <a:rPr lang="en-US" dirty="0" err="1">
                <a:latin typeface="Times New Roman" panose="02020603050405020304" pitchFamily="18" charset="0"/>
                <a:cs typeface="Times New Roman" panose="02020603050405020304" pitchFamily="18" charset="0"/>
                <a:sym typeface="+mn-ea"/>
              </a:rPr>
              <a:t>phương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thức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là</a:t>
            </a:r>
            <a:r>
              <a:rPr lang="en-US" dirty="0">
                <a:latin typeface="Times New Roman" panose="02020603050405020304" pitchFamily="18" charset="0"/>
                <a:cs typeface="Times New Roman" panose="02020603050405020304" pitchFamily="18" charset="0"/>
                <a:sym typeface="+mn-ea"/>
              </a:rPr>
              <a:t>: Infor</a:t>
            </a:r>
            <a:endParaRPr lang="en-US" dirty="0">
              <a:latin typeface="Times New Roman" panose="02020603050405020304" pitchFamily="18" charset="0"/>
              <a:cs typeface="Times New Roman" panose="02020603050405020304" pitchFamily="18" charset="0"/>
            </a:endParaRPr>
          </a:p>
          <a:p>
            <a:endParaRPr lang="en-US"/>
          </a:p>
        </p:txBody>
      </p:sp>
      <p:pic>
        <p:nvPicPr>
          <p:cNvPr id="11" name="Content Placeholder 10"/>
          <p:cNvPicPr>
            <a:picLocks noChangeAspect="1"/>
          </p:cNvPicPr>
          <p:nvPr>
            <p:ph sz="half" idx="2"/>
          </p:nvPr>
        </p:nvPicPr>
        <p:blipFill>
          <a:blip r:embed="rId1"/>
          <a:stretch>
            <a:fillRect/>
          </a:stretch>
        </p:blipFill>
        <p:spPr>
          <a:xfrm>
            <a:off x="6197600" y="2170430"/>
            <a:ext cx="5384800" cy="16421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3" name="Content Placeholder 2"/>
          <p:cNvSpPr>
            <a:spLocks noGrp="1"/>
          </p:cNvSpPr>
          <p:nvPr>
            <p:ph sz="half" idx="1"/>
          </p:nvPr>
        </p:nvSpPr>
        <p:spPr>
          <a:xfrm>
            <a:off x="609600" y="1174750"/>
            <a:ext cx="10972800" cy="4953000"/>
          </a:xfrm>
        </p:spPr>
        <p:txBody>
          <a:bodyPr/>
          <a:p>
            <a:r>
              <a:rPr lang="en-US" dirty="0">
                <a:latin typeface="Times New Roman" panose="02020603050405020304" pitchFamily="18" charset="0"/>
                <a:cs typeface="Times New Roman" panose="02020603050405020304" pitchFamily="18" charset="0"/>
                <a:sym typeface="+mn-ea"/>
              </a:rPr>
              <a:t>Sau </a:t>
            </a:r>
            <a:r>
              <a:rPr lang="en-US" dirty="0" err="1">
                <a:latin typeface="Times New Roman" panose="02020603050405020304" pitchFamily="18" charset="0"/>
                <a:cs typeface="Times New Roman" panose="02020603050405020304" pitchFamily="18" charset="0"/>
                <a:sym typeface="+mn-ea"/>
              </a:rPr>
              <a:t>đó</a:t>
            </a:r>
            <a:r>
              <a:rPr lang="en-US" dirty="0">
                <a:latin typeface="Times New Roman" panose="02020603050405020304" pitchFamily="18" charset="0"/>
                <a:cs typeface="Times New Roman" panose="02020603050405020304" pitchFamily="18" charset="0"/>
                <a:sym typeface="+mn-ea"/>
              </a:rPr>
              <a:t> ta </a:t>
            </a:r>
            <a:r>
              <a:rPr lang="en-US" dirty="0" err="1">
                <a:latin typeface="Times New Roman" panose="02020603050405020304" pitchFamily="18" charset="0"/>
                <a:cs typeface="Times New Roman" panose="02020603050405020304" pitchFamily="18" charset="0"/>
                <a:sym typeface="+mn-ea"/>
              </a:rPr>
              <a:t>khai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báo</a:t>
            </a:r>
            <a:r>
              <a:rPr lang="en-US" dirty="0">
                <a:latin typeface="Times New Roman" panose="02020603050405020304" pitchFamily="18" charset="0"/>
                <a:cs typeface="Times New Roman" panose="02020603050405020304" pitchFamily="18" charset="0"/>
                <a:sym typeface="+mn-ea"/>
              </a:rPr>
              <a:t> class Cat </a:t>
            </a:r>
            <a:r>
              <a:rPr lang="en-US" dirty="0" err="1">
                <a:latin typeface="Times New Roman" panose="02020603050405020304" pitchFamily="18" charset="0"/>
                <a:cs typeface="Times New Roman" panose="02020603050405020304" pitchFamily="18" charset="0"/>
                <a:sym typeface="+mn-ea"/>
              </a:rPr>
              <a:t>được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kế</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thừa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từ</a:t>
            </a:r>
            <a:r>
              <a:rPr lang="en-US" dirty="0">
                <a:latin typeface="Times New Roman" panose="02020603050405020304" pitchFamily="18" charset="0"/>
                <a:cs typeface="Times New Roman" panose="02020603050405020304" pitchFamily="18" charset="0"/>
                <a:sym typeface="+mn-ea"/>
              </a:rPr>
              <a:t> class Animals</a:t>
            </a:r>
            <a:endParaRPr lang="en-US" dirty="0">
              <a:latin typeface="Times New Roman" panose="02020603050405020304" pitchFamily="18" charset="0"/>
              <a:cs typeface="Times New Roman" panose="02020603050405020304" pitchFamily="18" charset="0"/>
            </a:endParaRPr>
          </a:p>
          <a:p>
            <a:endParaRPr lang="en-US"/>
          </a:p>
        </p:txBody>
      </p:sp>
      <p:pic>
        <p:nvPicPr>
          <p:cNvPr id="6" name="Content Placeholder 5"/>
          <p:cNvPicPr>
            <a:picLocks noChangeAspect="1"/>
          </p:cNvPicPr>
          <p:nvPr>
            <p:ph sz="half" idx="2"/>
          </p:nvPr>
        </p:nvPicPr>
        <p:blipFill>
          <a:blip r:embed="rId1"/>
          <a:stretch>
            <a:fillRect/>
          </a:stretch>
        </p:blipFill>
        <p:spPr>
          <a:xfrm>
            <a:off x="1379220" y="1964055"/>
            <a:ext cx="9433560" cy="29292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3" name="Content Placeholder 2"/>
          <p:cNvSpPr>
            <a:spLocks noGrp="1"/>
          </p:cNvSpPr>
          <p:nvPr>
            <p:ph sz="half" idx="1"/>
          </p:nvPr>
        </p:nvSpPr>
        <p:spPr>
          <a:xfrm>
            <a:off x="609600" y="1174750"/>
            <a:ext cx="10972800" cy="4953000"/>
          </a:xfrm>
        </p:spPr>
        <p:txBody>
          <a:bodyPr/>
          <a:p>
            <a:r>
              <a:rPr lang="en-US" dirty="0" err="1">
                <a:latin typeface="Times New Roman" panose="02020603050405020304" pitchFamily="18" charset="0"/>
                <a:cs typeface="Times New Roman" panose="02020603050405020304" pitchFamily="18" charset="0"/>
                <a:sym typeface="+mn-ea"/>
              </a:rPr>
              <a:t>Trong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hàm</a:t>
            </a:r>
            <a:r>
              <a:rPr lang="en-US" dirty="0">
                <a:latin typeface="Times New Roman" panose="02020603050405020304" pitchFamily="18" charset="0"/>
                <a:cs typeface="Times New Roman" panose="02020603050405020304" pitchFamily="18" charset="0"/>
                <a:sym typeface="+mn-ea"/>
              </a:rPr>
              <a:t> main ta </a:t>
            </a:r>
            <a:r>
              <a:rPr lang="en-US" dirty="0" err="1">
                <a:latin typeface="Times New Roman" panose="02020603050405020304" pitchFamily="18" charset="0"/>
                <a:cs typeface="Times New Roman" panose="02020603050405020304" pitchFamily="18" charset="0"/>
                <a:sym typeface="+mn-ea"/>
              </a:rPr>
              <a:t>gọi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phương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thức</a:t>
            </a:r>
            <a:r>
              <a:rPr lang="en-US" dirty="0">
                <a:latin typeface="Times New Roman" panose="02020603050405020304" pitchFamily="18" charset="0"/>
                <a:cs typeface="Times New Roman" panose="02020603050405020304" pitchFamily="18" charset="0"/>
                <a:sym typeface="+mn-ea"/>
              </a:rPr>
              <a:t> Info </a:t>
            </a:r>
            <a:r>
              <a:rPr lang="en-US" dirty="0" err="1">
                <a:latin typeface="Times New Roman" panose="02020603050405020304" pitchFamily="18" charset="0"/>
                <a:cs typeface="Times New Roman" panose="02020603050405020304" pitchFamily="18" charset="0"/>
                <a:sym typeface="+mn-ea"/>
              </a:rPr>
              <a:t>để</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kiểm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tra</a:t>
            </a:r>
            <a:endParaRPr lang="en-US" dirty="0">
              <a:latin typeface="Times New Roman" panose="02020603050405020304" pitchFamily="18" charset="0"/>
              <a:cs typeface="Times New Roman" panose="02020603050405020304" pitchFamily="18" charset="0"/>
            </a:endParaRPr>
          </a:p>
          <a:p>
            <a:endParaRPr lang="en-US"/>
          </a:p>
        </p:txBody>
      </p:sp>
      <p:pic>
        <p:nvPicPr>
          <p:cNvPr id="7" name="Content Placeholder 6"/>
          <p:cNvPicPr>
            <a:picLocks noChangeAspect="1"/>
          </p:cNvPicPr>
          <p:nvPr>
            <p:ph sz="half" idx="2"/>
          </p:nvPr>
        </p:nvPicPr>
        <p:blipFill>
          <a:blip r:embed="rId1"/>
          <a:stretch>
            <a:fillRect/>
          </a:stretch>
        </p:blipFill>
        <p:spPr>
          <a:xfrm>
            <a:off x="902970" y="2186305"/>
            <a:ext cx="10220960" cy="31724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3" name="Content Placeholder 2"/>
          <p:cNvSpPr>
            <a:spLocks noGrp="1"/>
          </p:cNvSpPr>
          <p:nvPr>
            <p:ph sz="half" idx="1"/>
          </p:nvPr>
        </p:nvSpPr>
        <p:spPr/>
        <p:txBody>
          <a:bodyPr/>
          <a:p>
            <a:r>
              <a:rPr lang="en-US" dirty="0" err="1">
                <a:latin typeface="Times New Roman" panose="02020603050405020304" pitchFamily="18" charset="0"/>
                <a:cs typeface="Times New Roman" panose="02020603050405020304" pitchFamily="18" charset="0"/>
                <a:sym typeface="+mn-ea"/>
              </a:rPr>
              <a:t>Cuối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cùng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là</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chạy</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trương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trình</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và</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kiểm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kết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quả</a:t>
            </a:r>
            <a:endParaRPr lang="en-US" dirty="0" err="1">
              <a:latin typeface="Times New Roman" panose="02020603050405020304" pitchFamily="18" charset="0"/>
              <a:cs typeface="Times New Roman" panose="02020603050405020304" pitchFamily="18" charset="0"/>
              <a:sym typeface="+mn-ea"/>
            </a:endParaRPr>
          </a:p>
          <a:p>
            <a:endParaRPr lang="en-US" dirty="0">
              <a:latin typeface="Times New Roman" panose="02020603050405020304" pitchFamily="18" charset="0"/>
              <a:cs typeface="Times New Roman" panose="02020603050405020304" pitchFamily="18" charset="0"/>
            </a:endParaRPr>
          </a:p>
          <a:p>
            <a:endParaRPr lang="en-US"/>
          </a:p>
        </p:txBody>
      </p:sp>
      <p:pic>
        <p:nvPicPr>
          <p:cNvPr id="7" name="Content Placeholder 6"/>
          <p:cNvPicPr>
            <a:picLocks noChangeAspect="1"/>
          </p:cNvPicPr>
          <p:nvPr>
            <p:ph sz="half" idx="2"/>
          </p:nvPr>
        </p:nvPicPr>
        <p:blipFill>
          <a:blip r:embed="rId1"/>
          <a:stretch>
            <a:fillRect/>
          </a:stretch>
        </p:blipFill>
        <p:spPr>
          <a:xfrm>
            <a:off x="334645" y="2647950"/>
            <a:ext cx="11784330" cy="27197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2625"/>
            <a:ext cx="10972800" cy="582613"/>
          </a:xfrm>
        </p:spPr>
        <p:txBody>
          <a:bodyPr/>
          <a:p>
            <a:r>
              <a:rPr lang="en-US">
                <a:sym typeface="+mn-ea"/>
              </a:rPr>
              <a:t>Các nguyên lý cơ bản của OOP</a:t>
            </a: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US"/>
              <a:t> Polymorphism (Tính đa hình)</a:t>
            </a:r>
            <a:endParaRPr lang="en-US"/>
          </a:p>
          <a:p>
            <a:r>
              <a:rPr lang="en-US"/>
              <a:t>Đây là hành động có thể được thực hiện bởi nhiều cách khác nhau và nó là tính chất thể hiện việc chứa đựng sức mạnh của một lập trình hướng đối tượng. Hiểu như sau: Đa hình là khái niệm mà hai hoặc nhiều lớp sẽ có những phương thức tương đối giống nhau nhưng nó lại có  thể thực thi theo nhiều cách khác.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3" name="Content Placeholder 2"/>
          <p:cNvSpPr>
            <a:spLocks noGrp="1"/>
          </p:cNvSpPr>
          <p:nvPr>
            <p:ph sz="half" idx="1"/>
          </p:nvPr>
        </p:nvSpPr>
        <p:spPr/>
        <p:txBody>
          <a:bodyPr/>
          <a:p>
            <a:r>
              <a:rPr lang="en-US"/>
              <a:t>Ví dụ tính đa hình</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325120" y="2162175"/>
            <a:ext cx="5384800" cy="2978785"/>
          </a:xfrm>
          <a:prstGeom prst="rect">
            <a:avLst/>
          </a:prstGeom>
        </p:spPr>
      </p:pic>
      <p:pic>
        <p:nvPicPr>
          <p:cNvPr id="5" name="Picture 4"/>
          <p:cNvPicPr>
            <a:picLocks noChangeAspect="1"/>
          </p:cNvPicPr>
          <p:nvPr/>
        </p:nvPicPr>
        <p:blipFill>
          <a:blip r:embed="rId2"/>
          <a:stretch>
            <a:fillRect/>
          </a:stretch>
        </p:blipFill>
        <p:spPr>
          <a:xfrm>
            <a:off x="5827395" y="2161540"/>
            <a:ext cx="5856605" cy="29794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nguyên lý cơ bản của OOP</a:t>
            </a:r>
            <a:endParaRPr lang="en-US"/>
          </a:p>
        </p:txBody>
      </p:sp>
      <p:sp>
        <p:nvSpPr>
          <p:cNvPr id="6" name="Text Box 5"/>
          <p:cNvSpPr txBox="1"/>
          <p:nvPr/>
        </p:nvSpPr>
        <p:spPr>
          <a:xfrm>
            <a:off x="5273675" y="2332990"/>
            <a:ext cx="309880" cy="368300"/>
          </a:xfrm>
          <a:prstGeom prst="rect">
            <a:avLst/>
          </a:prstGeom>
          <a:noFill/>
        </p:spPr>
        <p:txBody>
          <a:bodyPr wrap="none" rtlCol="0">
            <a:spAutoFit/>
          </a:bodyPr>
          <a:p>
            <a:endParaRPr lang="en-US"/>
          </a:p>
        </p:txBody>
      </p:sp>
      <p:sp>
        <p:nvSpPr>
          <p:cNvPr id="7" name="Text Box 6"/>
          <p:cNvSpPr txBox="1"/>
          <p:nvPr/>
        </p:nvSpPr>
        <p:spPr>
          <a:xfrm>
            <a:off x="1040765" y="1449705"/>
            <a:ext cx="2321560" cy="460375"/>
          </a:xfrm>
          <a:prstGeom prst="rect">
            <a:avLst/>
          </a:prstGeom>
          <a:noFill/>
        </p:spPr>
        <p:txBody>
          <a:bodyPr wrap="square" rtlCol="0" anchor="t">
            <a:spAutoFit/>
          </a:bodyPr>
          <a:p>
            <a:pPr marL="285750" indent="-28575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sym typeface="+mn-ea"/>
              </a:rPr>
              <a:t>Kết</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quả</a:t>
            </a:r>
            <a:endParaRPr lang="en-US" sz="2400" dirty="0" err="1">
              <a:latin typeface="Times New Roman" panose="02020603050405020304" pitchFamily="18" charset="0"/>
              <a:cs typeface="Times New Roman" panose="02020603050405020304" pitchFamily="18" charset="0"/>
              <a:sym typeface="+mn-ea"/>
            </a:endParaRPr>
          </a:p>
        </p:txBody>
      </p:sp>
      <p:pic>
        <p:nvPicPr>
          <p:cNvPr id="9" name="Content Placeholder 8"/>
          <p:cNvPicPr>
            <a:picLocks noChangeAspect="1"/>
          </p:cNvPicPr>
          <p:nvPr>
            <p:ph sz="half" idx="1"/>
          </p:nvPr>
        </p:nvPicPr>
        <p:blipFill>
          <a:blip r:embed="rId1"/>
          <a:stretch>
            <a:fillRect/>
          </a:stretch>
        </p:blipFill>
        <p:spPr>
          <a:xfrm>
            <a:off x="427355" y="2545715"/>
            <a:ext cx="11034395" cy="17659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2160" y="591820"/>
            <a:ext cx="10972800" cy="582613"/>
          </a:xfrm>
        </p:spPr>
        <p:txBody>
          <a:bodyPr/>
          <a:p>
            <a:r>
              <a:rPr lang="en-US">
                <a:sym typeface="+mn-ea"/>
              </a:rPr>
              <a:t>Các nguyên lý cơ bản của OOP</a:t>
            </a: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US" sz="2800"/>
              <a:t> </a:t>
            </a:r>
            <a:r>
              <a:rPr lang="en-US" sz="2800">
                <a:solidFill>
                  <a:schemeClr val="tx1"/>
                </a:solidFill>
                <a:effectLst>
                  <a:outerShdw blurRad="38100" dist="19050" dir="2700000" algn="tl" rotWithShape="0">
                    <a:schemeClr val="dk1">
                      <a:alpha val="40000"/>
                    </a:schemeClr>
                  </a:outerShdw>
                </a:effectLst>
              </a:rPr>
              <a:t>Abstraction (Tính trừu tượng)</a:t>
            </a:r>
            <a:endParaRPr lang="en-US" sz="2800">
              <a:solidFill>
                <a:schemeClr val="tx1"/>
              </a:solidFill>
              <a:effectLst>
                <a:outerShdw blurRad="38100" dist="19050" dir="2700000" algn="tl" rotWithShape="0">
                  <a:schemeClr val="dk1">
                    <a:alpha val="40000"/>
                  </a:schemeClr>
                </a:outerShdw>
              </a:effectLst>
            </a:endParaRPr>
          </a:p>
          <a:p>
            <a:r>
              <a:rPr lang="en-US" sz="2800"/>
              <a:t>Tính trừu tượng thể hiện tổng quát hóa lên một cái gì đó mà không cần chú ý các chi tiết bên trong. Nó sẽ không màng đến những chi tiết bên trong là gì mà người ta vẫn có thể hiểu nó ngay mỗi khi nó được nhắc đến. </a:t>
            </a:r>
            <a:endParaRPr lang="en-US" sz="2800"/>
          </a:p>
          <a:p>
            <a:endParaRPr lang="en-US" sz="2800"/>
          </a:p>
          <a:p>
            <a:r>
              <a:rPr lang="en-US" sz="2800"/>
              <a:t>Trong lập trình OOP thì tính trừu tượng có nghĩa là chọn ra các phương thức, các thuộc tính của đối tượng cần cho việc giải quyết các bài toán lập trình. Bởi vì đối tượng sẽ có rất nhiều thuộc tính phương thức nhưng với bài toán cụ thể thì bạn không nhất thiết phải chọn toàn bộ. </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Các thành phần cơ bản của mô hình ERD</a:t>
            </a:r>
            <a:endParaRPr lang="en-US" sz="4000"/>
          </a:p>
        </p:txBody>
      </p:sp>
      <p:sp>
        <p:nvSpPr>
          <p:cNvPr id="3" name="Content Placeholder 2"/>
          <p:cNvSpPr>
            <a:spLocks noGrp="1"/>
          </p:cNvSpPr>
          <p:nvPr>
            <p:ph idx="1"/>
          </p:nvPr>
        </p:nvSpPr>
        <p:spPr/>
        <p:txBody>
          <a:bodyPr/>
          <a:p>
            <a:pPr marL="0" indent="0">
              <a:buNone/>
            </a:pPr>
            <a:r>
              <a:rPr lang="en-US"/>
              <a:t>Mô hình quan hệ và thực thể bao gồm các entity (thực thể), relationship (mối quan hệ) và thuộc tính.</a:t>
            </a:r>
            <a:endParaRPr lang="en-US"/>
          </a:p>
          <a:p>
            <a:pPr marL="0" indent="0">
              <a:buNone/>
            </a:pPr>
            <a:r>
              <a:rPr lang="en-US"/>
              <a:t>1. Thực thể và tập thực thể</a:t>
            </a:r>
            <a:endParaRPr lang="en-US"/>
          </a:p>
          <a:p>
            <a:pPr marL="0" indent="0">
              <a:buNone/>
            </a:pPr>
            <a:r>
              <a:rPr lang="en-US">
                <a:sym typeface="+mn-ea"/>
              </a:rPr>
              <a:t>Entity (Thực thể)</a:t>
            </a:r>
            <a:endParaRPr lang="en-US"/>
          </a:p>
          <a:p>
            <a:r>
              <a:rPr lang="en-US"/>
              <a:t>Entity hay thực thể là bất cứ các đối tượng, sự vật hay sự việc</a:t>
            </a:r>
            <a:endParaRPr lang="en-US"/>
          </a:p>
          <a:p>
            <a:r>
              <a:rPr lang="en-US"/>
              <a:t>Thực thể thường được hiển thị dưới dạng hình chữ nhật.</a:t>
            </a:r>
            <a:endParaRPr lang="en-US"/>
          </a:p>
          <a:p>
            <a:pPr marL="0" indent="0">
              <a:buNone/>
            </a:pPr>
            <a:endParaRPr lang="en-US"/>
          </a:p>
          <a:p>
            <a:endParaRPr lang="en-US"/>
          </a:p>
          <a:p>
            <a:pPr marL="0" indent="0">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Tổng kết</a:t>
            </a:r>
            <a:endParaRPr lang="en-US"/>
          </a:p>
        </p:txBody>
      </p:sp>
      <p:sp>
        <p:nvSpPr>
          <p:cNvPr id="3" name="Content Placeholder 2"/>
          <p:cNvSpPr>
            <a:spLocks noGrp="1"/>
          </p:cNvSpPr>
          <p:nvPr>
            <p:ph idx="1"/>
          </p:nvPr>
        </p:nvSpPr>
        <p:spPr/>
        <p:txBody>
          <a:bodyPr/>
          <a:p>
            <a:pPr algn="l"/>
            <a:r>
              <a:rPr lang="en-US"/>
              <a:t>Lập trình hướng đối tượng là một trong những quá trình quan trọng không thể thiếu đối với mỗi lập trình viên. Mặc dù chúng là những kiến thức cơ bản nhưng hầu hết các lập trình viên cũng phải học đầu tiên khi bước vào con đường lập trình. </a:t>
            </a:r>
            <a:endParaRPr lang="en-US"/>
          </a:p>
          <a:p>
            <a:pPr algn="l"/>
            <a:r>
              <a:rPr lang="en-US"/>
              <a:t>Hiện nay rất nhiều ngôn ngữ Java, PHP, .NET, Ruby, Python… hỗ trợ OOP</a:t>
            </a:r>
            <a:endParaRPr lang="en-US"/>
          </a:p>
          <a:p>
            <a:pPr algn="l"/>
            <a:r>
              <a:rPr lang="en-US"/>
              <a:t>OOP giúp code dễ quản lý, tái sử dụng được và dễ bảo trì.</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WEB API</a:t>
            </a:r>
            <a:endParaRPr lang="en-US"/>
          </a:p>
        </p:txBody>
      </p:sp>
      <p:sp>
        <p:nvSpPr>
          <p:cNvPr id="3" name="Content Placeholder 2"/>
          <p:cNvSpPr>
            <a:spLocks noGrp="1"/>
          </p:cNvSpPr>
          <p:nvPr>
            <p:ph idx="1"/>
          </p:nvPr>
        </p:nvSpPr>
        <p:spPr/>
        <p:txBody>
          <a:bodyPr/>
          <a:p>
            <a:pPr marL="0" indent="0">
              <a:buNone/>
            </a:pPr>
            <a:r>
              <a:rPr lang="en-US" sz="2800">
                <a:solidFill>
                  <a:schemeClr val="tx1"/>
                </a:solidFill>
                <a:effectLst>
                  <a:outerShdw blurRad="38100" dist="19050" dir="2700000" algn="tl" rotWithShape="0">
                    <a:schemeClr val="dk1">
                      <a:alpha val="40000"/>
                    </a:schemeClr>
                  </a:outerShdw>
                </a:effectLst>
              </a:rPr>
              <a:t>Định nghĩa Web API</a:t>
            </a:r>
            <a:endParaRPr lang="en-US" sz="2800">
              <a:solidFill>
                <a:schemeClr val="tx1"/>
              </a:solidFill>
              <a:effectLst>
                <a:outerShdw blurRad="38100" dist="19050" dir="2700000" algn="tl" rotWithShape="0">
                  <a:schemeClr val="dk1">
                    <a:alpha val="40000"/>
                  </a:schemeClr>
                </a:outerShdw>
              </a:effectLst>
            </a:endParaRPr>
          </a:p>
          <a:p>
            <a:r>
              <a:rPr lang="en-US" sz="2800"/>
              <a:t>Web API là một phương thức được sử dụng để các website hay ứng dụng web khác nhau có thể trảo đổi thông tin, dữ liệu qua lại. Mỗi khi thực hiện truy xuất thông tin, Web API sẽ trả lại dữ liệu ở dạng JSON hoặc XML thông qua giao thức HTTP hoặc HTTPS. </a:t>
            </a: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Những tính năng nổi bật của Web API</a:t>
            </a:r>
            <a:endParaRPr lang="en-US"/>
          </a:p>
        </p:txBody>
      </p:sp>
      <p:sp>
        <p:nvSpPr>
          <p:cNvPr id="3" name="Content Placeholder 2"/>
          <p:cNvSpPr>
            <a:spLocks noGrp="1"/>
          </p:cNvSpPr>
          <p:nvPr>
            <p:ph idx="1"/>
          </p:nvPr>
        </p:nvSpPr>
        <p:spPr/>
        <p:txBody>
          <a:bodyPr/>
          <a:p>
            <a:r>
              <a:rPr lang="en-US" sz="2400"/>
              <a:t>Được biết Web API có thể hỗ trợ restful và đầy đủ những phương thức như: Get/Post/put/delete dữ liệu. Có thể giúp bạn xây dựng được những HTTP server đơn giản và nhanh chóng. Không chỉ vậy, nó có thể giúp hỗ trợ đầy đủ những thành phần của HTTP: URI, request/response headers, caching, versioning, content format.</a:t>
            </a:r>
            <a:endParaRPr lang="en-US" sz="2400"/>
          </a:p>
          <a:p>
            <a:r>
              <a:rPr lang="en-US" sz="2400"/>
              <a:t>Tự động hóa sản phẩm</a:t>
            </a:r>
            <a:endParaRPr lang="en-US" sz="2400"/>
          </a:p>
          <a:p>
            <a:r>
              <a:rPr lang="en-US" sz="2400"/>
              <a:t>Tích hợp linh động </a:t>
            </a:r>
            <a:endParaRPr lang="en-US" sz="2400"/>
          </a:p>
          <a:p>
            <a:r>
              <a:rPr lang="en-US" sz="2400"/>
              <a:t>Cập nhật thông tin theo thời gian thực </a:t>
            </a: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Ưu và nhược điểm của Web API</a:t>
            </a:r>
            <a:endParaRPr lang="en-US"/>
          </a:p>
        </p:txBody>
      </p:sp>
      <p:sp>
        <p:nvSpPr>
          <p:cNvPr id="3" name="Content Placeholder 2"/>
          <p:cNvSpPr>
            <a:spLocks noGrp="1"/>
          </p:cNvSpPr>
          <p:nvPr>
            <p:ph idx="1"/>
          </p:nvPr>
        </p:nvSpPr>
        <p:spPr/>
        <p:txBody>
          <a:bodyPr/>
          <a:p>
            <a:pPr marL="0" indent="0">
              <a:buNone/>
            </a:pPr>
            <a:r>
              <a:rPr lang="en-US" sz="2000">
                <a:solidFill>
                  <a:schemeClr val="tx1"/>
                </a:solidFill>
                <a:effectLst>
                  <a:outerShdw blurRad="38100" dist="19050" dir="2700000" algn="tl" rotWithShape="0">
                    <a:schemeClr val="dk1">
                      <a:alpha val="40000"/>
                    </a:schemeClr>
                  </a:outerShdw>
                </a:effectLst>
              </a:rPr>
              <a:t>  Ưu điểm</a:t>
            </a:r>
            <a:endParaRPr lang="en-US" sz="2000">
              <a:solidFill>
                <a:schemeClr val="tx1"/>
              </a:solidFill>
              <a:effectLst>
                <a:outerShdw blurRad="38100" dist="19050" dir="2700000" algn="tl" rotWithShape="0">
                  <a:schemeClr val="dk1">
                    <a:alpha val="40000"/>
                  </a:schemeClr>
                </a:outerShdw>
              </a:effectLst>
            </a:endParaRPr>
          </a:p>
          <a:p>
            <a:r>
              <a:rPr lang="en-US" sz="2000"/>
              <a:t>Web API được sử dụng khá rộng rãi ở trên các ứng dụng như: Desktop, mobile và cả ứng dụng ở Website. </a:t>
            </a:r>
            <a:endParaRPr lang="en-US" sz="2000"/>
          </a:p>
          <a:p>
            <a:r>
              <a:rPr lang="en-US" sz="2000"/>
              <a:t>Linh hoạt đối với các dạng dữ liệu trả về Client: Json, XML hay những định dạng khác nữa. </a:t>
            </a:r>
            <a:endParaRPr lang="en-US" sz="2000"/>
          </a:p>
          <a:p>
            <a:r>
              <a:rPr lang="en-US" sz="2000"/>
              <a:t>Dễ dàng xây dựng được HTTP service: URI, URI, request/response headers, caching, versioning, content formats và cả host trong ứng dụng. </a:t>
            </a:r>
            <a:endParaRPr lang="en-US" sz="2000"/>
          </a:p>
          <a:p>
            <a:r>
              <a:rPr lang="en-US" sz="2000"/>
              <a:t>Với mã nguồn mở có thể giúp hỗ trợ những chức năng của Restful một cách đầy đủ. </a:t>
            </a:r>
            <a:endParaRPr lang="en-US" sz="2000"/>
          </a:p>
          <a:p>
            <a:r>
              <a:rPr lang="en-US" sz="2000"/>
              <a:t>Hỗ trợ về thành phần MVC như: routing, controller, action result, filter, model binder, IoC container, dependency injection, unit test.</a:t>
            </a:r>
            <a:endParaRPr lang="en-US" sz="2000"/>
          </a:p>
          <a:p>
            <a:r>
              <a:rPr lang="en-US" sz="2000"/>
              <a:t>Giao tiếp 2 chiều được xác nhận, vì vậy các giao dịch có thể đảm bảo được độ tin cậy cao hơn.</a:t>
            </a:r>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1165"/>
            <a:ext cx="10972800" cy="582613"/>
          </a:xfrm>
        </p:spPr>
        <p:txBody>
          <a:bodyPr/>
          <a:p>
            <a:r>
              <a:rPr lang="en-US">
                <a:sym typeface="+mn-ea"/>
              </a:rPr>
              <a:t>Ưu và nhược điểm của Web API</a:t>
            </a:r>
            <a:br>
              <a:rPr lang="en-US"/>
            </a:br>
            <a:endParaRPr lang="en-US"/>
          </a:p>
        </p:txBody>
      </p:sp>
      <p:sp>
        <p:nvSpPr>
          <p:cNvPr id="3" name="Content Placeholder 2"/>
          <p:cNvSpPr>
            <a:spLocks noGrp="1"/>
          </p:cNvSpPr>
          <p:nvPr>
            <p:ph idx="1"/>
          </p:nvPr>
        </p:nvSpPr>
        <p:spPr/>
        <p:txBody>
          <a:bodyPr/>
          <a:p>
            <a:pPr marL="0" indent="0">
              <a:buNone/>
            </a:pPr>
            <a:r>
              <a:rPr lang="en-US" sz="2800">
                <a:solidFill>
                  <a:schemeClr val="tx1"/>
                </a:solidFill>
                <a:effectLst>
                  <a:outerShdw blurRad="38100" dist="19050" dir="2700000" algn="tl" rotWithShape="0">
                    <a:schemeClr val="dk1">
                      <a:alpha val="40000"/>
                    </a:schemeClr>
                  </a:outerShdw>
                </a:effectLst>
              </a:rPr>
              <a:t> Nhược điểm: </a:t>
            </a:r>
            <a:endParaRPr lang="en-US" sz="2800">
              <a:solidFill>
                <a:schemeClr val="tx1"/>
              </a:solidFill>
              <a:effectLst>
                <a:outerShdw blurRad="38100" dist="19050" dir="2700000" algn="tl" rotWithShape="0">
                  <a:schemeClr val="dk1">
                    <a:alpha val="40000"/>
                  </a:schemeClr>
                </a:outerShdw>
              </a:effectLst>
            </a:endParaRPr>
          </a:p>
          <a:p>
            <a:r>
              <a:rPr lang="en-US" sz="2800"/>
              <a:t>Web API chưa được gọi là Restful Service bởi nó chỉ mới hỗ trợ mặc định Get, Post. </a:t>
            </a:r>
            <a:endParaRPr lang="en-US" sz="2800"/>
          </a:p>
          <a:p>
            <a:r>
              <a:rPr lang="en-US" sz="2800"/>
              <a:t>Nếu muốn sử dụng tốt nhất bạn cần có kiến thức và am hiểu thật sự về backend. </a:t>
            </a:r>
            <a:endParaRPr lang="en-US" sz="2800"/>
          </a:p>
          <a:p>
            <a:r>
              <a:rPr lang="en-US" sz="2800"/>
              <a:t>Khá mất thời gian cho việc phát triển cũng như nâng cấp, vận hành. </a:t>
            </a:r>
            <a:endParaRPr lang="en-US" sz="2800"/>
          </a:p>
          <a:p>
            <a:r>
              <a:rPr lang="en-US" sz="2800"/>
              <a:t>Hệ thống có thể bị tấn công nếu như không giới hạn chức năng hay điều kiện.</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0675"/>
            <a:ext cx="10972800" cy="582613"/>
          </a:xfrm>
        </p:spPr>
        <p:txBody>
          <a:bodyPr/>
          <a:p>
            <a:r>
              <a:rPr lang="en-US">
                <a:sym typeface="+mn-ea"/>
              </a:rPr>
              <a:t>Web API hoạt động như thế nào?</a:t>
            </a:r>
            <a:br>
              <a:rPr lang="en-US"/>
            </a:br>
            <a:endParaRPr lang="en-US"/>
          </a:p>
        </p:txBody>
      </p:sp>
      <p:sp>
        <p:nvSpPr>
          <p:cNvPr id="3" name="Content Placeholder 2"/>
          <p:cNvSpPr>
            <a:spLocks noGrp="1"/>
          </p:cNvSpPr>
          <p:nvPr>
            <p:ph idx="1"/>
          </p:nvPr>
        </p:nvSpPr>
        <p:spPr/>
        <p:txBody>
          <a:bodyPr/>
          <a:p>
            <a:r>
              <a:rPr lang="en-US" sz="2000"/>
              <a:t>Như đã nói ở trên, khi website thực hiện một lệnh API để lấy thông tin thì nó sẽ trả về một nội dung dạng JSON hoặc XML. Tuy nhiên, 4 bước dưới đây sẽ giúp bạn hiểu rõ hơn về cách hoạt động lấy dữ liệu thông qua Web API. </a:t>
            </a:r>
            <a:endParaRPr lang="en-US" sz="2000"/>
          </a:p>
          <a:p>
            <a:r>
              <a:rPr lang="en-US" sz="2000"/>
              <a:t>Trước tiên, xây dựng URL API để gửi tới máy chủ cung cấp nội dung, dịch vụ thông qua giao thức HTTP hoặc HTTPS.</a:t>
            </a:r>
            <a:endParaRPr lang="en-US" sz="2000"/>
          </a:p>
          <a:p>
            <a:r>
              <a:rPr lang="en-US" sz="2000"/>
              <a:t>Sau khi nhận được thông tin, phía máy chủ cung cấp, ứng dụng nguồn sẽ thực hiện kiểm tra xác thực nếu có và tìm tới nguồn nội dung phù hợp để tạo nội dung trả về phù hợp nhất.</a:t>
            </a:r>
            <a:endParaRPr lang="en-US" sz="2000"/>
          </a:p>
          <a:p>
            <a:r>
              <a:rPr lang="en-US" sz="2000"/>
              <a:t>Lúc này phía server sẽ gửi lại thông tin theo định dạng JSON hoặc XML thông qua giao thức HTTP hoặc HTTPS.</a:t>
            </a:r>
            <a:endParaRPr lang="en-US" sz="2000"/>
          </a:p>
          <a:p>
            <a:r>
              <a:rPr lang="en-US" sz="2000"/>
              <a:t>Phía website yêu cầu sẽ phân tích các dữ liệu JSON/SML được gửi tới để thực hiện tiếp các hoạt động như lưu dữ liệu xuống cơ sở dữ liệu và hiển thị thông tin đó ra ngoài cho người dùng đọc. </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HTTP Status code là gì?</a:t>
            </a:r>
            <a:endParaRPr lang="en-US"/>
          </a:p>
        </p:txBody>
      </p:sp>
      <p:sp>
        <p:nvSpPr>
          <p:cNvPr id="3" name="Content Placeholder 2"/>
          <p:cNvSpPr>
            <a:spLocks noGrp="1"/>
          </p:cNvSpPr>
          <p:nvPr>
            <p:ph idx="1"/>
          </p:nvPr>
        </p:nvSpPr>
        <p:spPr/>
        <p:txBody>
          <a:bodyPr/>
          <a:p>
            <a:r>
              <a:rPr lang="en-US" sz="2800"/>
              <a:t>HTTP status code (mã trạng thái) là mã code server trả về sau mỗi lần gửi request. Tất cả các request mà server nhận được đều sẽ được trả về 1 response với 1 mã code tương ứng.</a:t>
            </a:r>
            <a:endParaRPr lang="en-US" sz="2800"/>
          </a:p>
          <a:p>
            <a:r>
              <a:rPr lang="en-US" sz="2800"/>
              <a:t>Các HTTP status code là chuẩn để server trả về. HTTP status code giúp xác định request thành công hay không, nếu thất bại thì nguyên nhân là gì.</a:t>
            </a:r>
            <a:endParaRPr lang="en-US" sz="2800"/>
          </a:p>
          <a:p>
            <a:r>
              <a:rPr lang="en-US" sz="2800"/>
              <a:t>Ví dụ bạn hay gặp nhất đó là mã HTTP status code = 404 khi gửi request/truy cập 1 đường link không tồn tại.</a:t>
            </a:r>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 Request và HTTP Response</a:t>
            </a:r>
            <a:endParaRPr lang="en-US"/>
          </a:p>
        </p:txBody>
      </p:sp>
      <p:sp>
        <p:nvSpPr>
          <p:cNvPr id="3" name="Content Placeholder 2"/>
          <p:cNvSpPr>
            <a:spLocks noGrp="1"/>
          </p:cNvSpPr>
          <p:nvPr>
            <p:ph idx="1"/>
          </p:nvPr>
        </p:nvSpPr>
        <p:spPr/>
        <p:txBody>
          <a:bodyPr/>
          <a:p>
            <a:r>
              <a:rPr lang="en-US" sz="2400"/>
              <a:t>Như chúng ta đã biết, HTTP là giao thức được thiết kế theo kiểu client – server, giao tiếp giữa client và server dựa vào một cặp request – response, client đưa ra các request và server trả lời các request này.</a:t>
            </a:r>
            <a:endParaRPr lang="en-US" sz="2400"/>
          </a:p>
          <a:p>
            <a:pPr marL="0" indent="0">
              <a:buNone/>
            </a:pPr>
            <a:r>
              <a:rPr lang="en-US" sz="2400" b="1"/>
              <a:t>    HTTP Request</a:t>
            </a:r>
            <a:endParaRPr lang="en-US" sz="2400" b="1"/>
          </a:p>
          <a:p>
            <a:r>
              <a:rPr lang="en-US" sz="2400"/>
              <a:t>Như chúng ta đã biết, HTTP là giao thức được thiết kế theo kiểu client – server, giao tiếp giữa client và server dựa vào một cặp request – response, client đưa ra các request và server trả lời các request này.</a:t>
            </a:r>
            <a:endParaRPr lang="en-US" sz="2400"/>
          </a:p>
          <a:p>
            <a:pPr marL="0" indent="0">
              <a:buNone/>
            </a:pPr>
            <a:r>
              <a:rPr lang="en-US" sz="2400"/>
              <a:t>   </a:t>
            </a:r>
            <a:r>
              <a:rPr lang="en-US" sz="2400" b="1"/>
              <a:t> Phương thức GET và POST</a:t>
            </a:r>
            <a:endParaRPr lang="en-US" sz="2400" b="1"/>
          </a:p>
          <a:p>
            <a:r>
              <a:rPr lang="en-US" sz="2000"/>
              <a:t>     </a:t>
            </a:r>
            <a:r>
              <a:rPr lang="en-US" sz="2400"/>
              <a:t>Hai phương thức được sử dụng nhiều nhất trong HTTP request là GET và POST</a:t>
            </a:r>
            <a:endParaRPr lang="en-US" sz="2400"/>
          </a:p>
          <a:p>
            <a:r>
              <a:rPr lang="en-US" sz="2400"/>
              <a:t>     Với GET, câu truy vấn sẽ được đính kèm vào đường dẫn của HTTP request.</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8640" y="353060"/>
            <a:ext cx="10972800" cy="582613"/>
          </a:xfrm>
        </p:spPr>
        <p:txBody>
          <a:bodyPr/>
          <a:p>
            <a:r>
              <a:rPr lang="en-US">
                <a:sym typeface="+mn-ea"/>
              </a:rPr>
              <a:t>HTTP Request và HTTP Response</a:t>
            </a:r>
            <a:br>
              <a:rPr lang="en-US"/>
            </a:br>
            <a:endParaRPr lang="en-US"/>
          </a:p>
        </p:txBody>
      </p:sp>
      <p:sp>
        <p:nvSpPr>
          <p:cNvPr id="3" name="Content Placeholder 2"/>
          <p:cNvSpPr>
            <a:spLocks noGrp="1"/>
          </p:cNvSpPr>
          <p:nvPr>
            <p:ph idx="1"/>
          </p:nvPr>
        </p:nvSpPr>
        <p:spPr/>
        <p:txBody>
          <a:bodyPr/>
          <a:p>
            <a:pPr marL="0" indent="0">
              <a:buNone/>
            </a:pPr>
            <a:r>
              <a:rPr lang="en-US" sz="2400"/>
              <a:t>    </a:t>
            </a:r>
            <a:r>
              <a:rPr lang="en-US" sz="2400" b="1"/>
              <a:t>Một số đặc điểm của phương thức GET:</a:t>
            </a:r>
            <a:endParaRPr lang="en-US" sz="2400"/>
          </a:p>
          <a:p>
            <a:r>
              <a:rPr lang="en-US" sz="2400"/>
              <a:t>GET request có thể được cached, bookmark và lưu trong lịch sử của trình duyệt.</a:t>
            </a:r>
            <a:endParaRPr lang="en-US" sz="2400"/>
          </a:p>
          <a:p>
            <a:r>
              <a:rPr lang="en-US" sz="2400"/>
              <a:t>GET request bị giới hạn về chiều dài, do chiều dài của URL là có hạn.</a:t>
            </a:r>
            <a:endParaRPr lang="en-US" sz="2400"/>
          </a:p>
          <a:p>
            <a:r>
              <a:rPr lang="en-US" sz="2400"/>
              <a:t>GET request không nên dùng với dữ liệu quan trọng, chỉ dùng để nhận dữ liệu.</a:t>
            </a:r>
            <a:endParaRPr lang="en-US" sz="2400"/>
          </a:p>
          <a:p>
            <a:pPr marL="0" indent="0">
              <a:buNone/>
            </a:pPr>
            <a:r>
              <a:rPr lang="en-US" sz="2400"/>
              <a:t>   Ngược lại, với POST thì câu truy vấn sẽ được gửi trong phần message body của HTTP request, </a:t>
            </a:r>
            <a:endParaRPr lang="en-US" sz="2400"/>
          </a:p>
          <a:p>
            <a:pPr marL="0" indent="0">
              <a:buNone/>
            </a:pPr>
            <a:r>
              <a:rPr lang="en-US" sz="2400" b="1"/>
              <a:t>    Một số đặc điểm của POST:</a:t>
            </a:r>
            <a:endParaRPr lang="en-US" sz="2400" b="1"/>
          </a:p>
          <a:p>
            <a:r>
              <a:rPr lang="en-US" sz="2400"/>
              <a:t>POST không thể, cached, bookmark hay lưu trong lịch sử trình duyệt.</a:t>
            </a:r>
            <a:endParaRPr lang="en-US" sz="2400"/>
          </a:p>
          <a:p>
            <a:r>
              <a:rPr lang="en-US" sz="2400"/>
              <a:t>POST không bị giới hạn về độ dài.</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2100"/>
            <a:ext cx="10972800" cy="582613"/>
          </a:xfrm>
        </p:spPr>
        <p:txBody>
          <a:bodyPr/>
          <a:p>
            <a:r>
              <a:rPr lang="en-US">
                <a:sym typeface="+mn-ea"/>
              </a:rPr>
              <a:t>HTTP Request và HTTP Response</a:t>
            </a:r>
            <a:br>
              <a:rPr lang="en-US"/>
            </a:br>
            <a:endParaRPr lang="en-US"/>
          </a:p>
        </p:txBody>
      </p:sp>
      <p:sp>
        <p:nvSpPr>
          <p:cNvPr id="3" name="Content Placeholder 2"/>
          <p:cNvSpPr>
            <a:spLocks noGrp="1"/>
          </p:cNvSpPr>
          <p:nvPr>
            <p:ph idx="1"/>
          </p:nvPr>
        </p:nvSpPr>
        <p:spPr/>
        <p:txBody>
          <a:bodyPr/>
          <a:p>
            <a:pPr marL="0" indent="0">
              <a:buNone/>
            </a:pPr>
            <a:r>
              <a:rPr lang="en-US" sz="2800"/>
              <a:t>  </a:t>
            </a:r>
            <a:r>
              <a:rPr lang="en-US" sz="2800" b="1"/>
              <a:t> Ngoài GET và POST, HTTP request còn có thể có một số phương thức khác như:</a:t>
            </a:r>
            <a:endParaRPr lang="en-US" sz="2800"/>
          </a:p>
          <a:p>
            <a:r>
              <a:rPr lang="en-US" sz="2800"/>
              <a:t>HEAD: giống như GET nhưng chỉ gửi về HTTP header.</a:t>
            </a:r>
            <a:endParaRPr lang="en-US" sz="2800"/>
          </a:p>
          <a:p>
            <a:r>
              <a:rPr lang="en-US" sz="2800"/>
              <a:t>PUT: tải lên một mô tả về URI định trước.</a:t>
            </a:r>
            <a:endParaRPr lang="en-US" sz="2800"/>
          </a:p>
          <a:p>
            <a:r>
              <a:rPr lang="en-US" sz="2800"/>
              <a:t>DELETE: xóa một tài nguyên định trước.</a:t>
            </a:r>
            <a:endParaRPr lang="en-US" sz="2800"/>
          </a:p>
          <a:p>
            <a:r>
              <a:rPr lang="en-US" sz="2800"/>
              <a:t>OPTIONS: trả về phương thức HTTP mà server hỗ trợ.</a:t>
            </a:r>
            <a:endParaRPr lang="en-US" sz="2800"/>
          </a:p>
          <a:p>
            <a:r>
              <a:rPr lang="en-US" sz="2800"/>
              <a:t>CONNECT: chuyển kết nối của HTTP request thành một kết nối HTTP tunnel.</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9510" y="461645"/>
            <a:ext cx="10972800" cy="582613"/>
          </a:xfrm>
        </p:spPr>
        <p:txBody>
          <a:bodyPr/>
          <a:p>
            <a:r>
              <a:rPr lang="en-US">
                <a:sym typeface="+mn-ea"/>
              </a:rPr>
              <a:t>Các thành phần cơ bản của mô hình ERD</a:t>
            </a:r>
            <a:br>
              <a:rPr lang="en-US"/>
            </a:br>
            <a:endParaRPr lang="en-US"/>
          </a:p>
        </p:txBody>
      </p:sp>
      <p:sp>
        <p:nvSpPr>
          <p:cNvPr id="3" name="Content Placeholder 2"/>
          <p:cNvSpPr>
            <a:spLocks noGrp="1"/>
          </p:cNvSpPr>
          <p:nvPr>
            <p:ph idx="1"/>
          </p:nvPr>
        </p:nvSpPr>
        <p:spPr>
          <a:xfrm>
            <a:off x="528955" y="1044575"/>
            <a:ext cx="10972800" cy="4953000"/>
          </a:xfrm>
        </p:spPr>
        <p:txBody>
          <a:bodyPr/>
          <a:p>
            <a:pPr marL="0" indent="0">
              <a:buNone/>
            </a:pPr>
            <a:r>
              <a:rPr lang="en-US" sz="2800">
                <a:sym typeface="+mn-ea"/>
              </a:rPr>
              <a:t>Entity set (Tập thực thể)</a:t>
            </a:r>
            <a:endParaRPr lang="en-US" sz="2800"/>
          </a:p>
          <a:p>
            <a:r>
              <a:rPr lang="en-US" sz="2800"/>
              <a:t>Entity set (Tập thực thể) là một nhóm các thực thể giống nhau. Nó có thể chứa các thực thể với những thuộc tính tương tự. Tất cả các thuộc tính đều có giá trị riêng biệt. Ví dụ, một thực thể sinh viên có thể có tên, tuổi, lớp, dưới dạng các thuộc tính.</a:t>
            </a:r>
            <a:endParaRPr lang="en-US" sz="2800"/>
          </a:p>
          <a:p>
            <a:pPr marL="0" indent="0">
              <a:buNone/>
            </a:pPr>
            <a:r>
              <a:rPr lang="en-US" sz="2800"/>
              <a:t>2 Thuộc tính</a:t>
            </a:r>
            <a:endParaRPr lang="en-US" sz="2800"/>
          </a:p>
          <a:p>
            <a:pPr marL="0" indent="0">
              <a:buNone/>
            </a:pPr>
            <a:r>
              <a:rPr lang="en-US" sz="2800">
                <a:sym typeface="+mn-ea"/>
              </a:rPr>
              <a:t>  Là những đặc điểm đại diện cho mội kiểu thực thể hoặc kiểu quan hệ nào đấy.</a:t>
            </a:r>
            <a:endParaRPr lang="en-US" sz="2800">
              <a:sym typeface="+mn-ea"/>
            </a:endParaRPr>
          </a:p>
          <a:p>
            <a:pPr marL="0" indent="0">
              <a:buNone/>
            </a:pPr>
            <a:r>
              <a:rPr lang="en-US" sz="2800"/>
              <a:t>  Một thuộc tính trong các ví dụ về Sơ đồ ER, được biểu thị bằng một hình Elip</a:t>
            </a:r>
            <a:endParaRPr lang="en-US" sz="2800"/>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7070"/>
            <a:ext cx="10972800" cy="582613"/>
          </a:xfrm>
        </p:spPr>
        <p:txBody>
          <a:bodyPr/>
          <a:p>
            <a:r>
              <a:rPr lang="en-US">
                <a:sym typeface="+mn-ea"/>
              </a:rPr>
              <a:t>HTTP Request và HTTP Response</a:t>
            </a: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US" sz="2800" b="1"/>
              <a:t> HTTP Response</a:t>
            </a:r>
            <a:endParaRPr lang="en-US" sz="2800" b="1"/>
          </a:p>
          <a:p>
            <a:r>
              <a:rPr lang="en-US" sz="2800"/>
              <a:t>Cấu trúc HTTP response gần giống với HTTP request, chỉ khác nhau là thay vì Request-Line, thì HTTP có response có Status-Line. Và giống như Request-Line, Status-Line cũng có ba phần như sau:</a:t>
            </a:r>
            <a:endParaRPr lang="en-US" sz="2800"/>
          </a:p>
          <a:p>
            <a:r>
              <a:rPr lang="en-US" sz="2800"/>
              <a:t>HTTP-version: phiên bản HTTP cao nhất mà server hỗ trợ.</a:t>
            </a:r>
            <a:endParaRPr lang="en-US" sz="2800"/>
          </a:p>
          <a:p>
            <a:r>
              <a:rPr lang="en-US" sz="2800"/>
              <a:t>Status-Code: mã kết quả trả về.</a:t>
            </a:r>
            <a:endParaRPr lang="en-US" sz="2800"/>
          </a:p>
          <a:p>
            <a:r>
              <a:rPr lang="en-US" sz="2800"/>
              <a:t>Reason-Phrase: mô tả về Status-Code.</a:t>
            </a:r>
            <a:endParaRPr 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a:t>
            </a:r>
            <a:endParaRPr lang="en-US"/>
          </a:p>
        </p:txBody>
      </p:sp>
      <p:sp>
        <p:nvSpPr>
          <p:cNvPr id="3" name="Content Placeholder 2"/>
          <p:cNvSpPr>
            <a:spLocks noGrp="1"/>
          </p:cNvSpPr>
          <p:nvPr>
            <p:ph idx="1"/>
          </p:nvPr>
        </p:nvSpPr>
        <p:spPr>
          <a:xfrm>
            <a:off x="294640" y="773430"/>
            <a:ext cx="10972800" cy="4953000"/>
          </a:xfrm>
        </p:spPr>
        <p:txBody>
          <a:bodyPr/>
          <a:p>
            <a:pPr marL="0" indent="0">
              <a:buNone/>
            </a:pPr>
            <a:r>
              <a:rPr lang="en-US" sz="1800" b="1"/>
              <a:t>Định nghĩa Json là gì</a:t>
            </a:r>
            <a:endParaRPr lang="en-US" sz="1800" b="1"/>
          </a:p>
          <a:p>
            <a:r>
              <a:rPr lang="en-US" sz="1800"/>
              <a:t>JSON là chữ viết tắt của Javascript Object Notation, đây là một dạng dữ liệu tuân theo một quy luật nhất định mà hầu hết các ngôn ngữ lập trình hiện nay đều có thể đọc được, bạn có thể sử dụng lưu nó vào một file, một record trong CSDL rất dễ dàng. JSON có định dạng đơn giản, dễ dàng sử dụng và truy vấn hơn XML rất nhiều nên tính ứng dụng của nó hiện nay rất là phổ biến.</a:t>
            </a:r>
            <a:endParaRPr lang="en-US" sz="1800"/>
          </a:p>
          <a:p>
            <a:pPr marL="0" indent="0">
              <a:buNone/>
            </a:pPr>
            <a:r>
              <a:rPr lang="en-US" sz="1800"/>
              <a:t>           JSON là viết tắt của JavaScript Object Notation</a:t>
            </a:r>
            <a:endParaRPr lang="en-US" sz="1800"/>
          </a:p>
          <a:p>
            <a:pPr marL="0" indent="0">
              <a:buNone/>
            </a:pPr>
            <a:r>
              <a:rPr lang="en-US" sz="1800"/>
              <a:t>           JSON là định dạng trao đổi dữ liệu văn bản dung lượng nhẹ</a:t>
            </a:r>
            <a:endParaRPr lang="en-US" sz="1800"/>
          </a:p>
          <a:p>
            <a:pPr marL="0" indent="0">
              <a:buNone/>
            </a:pPr>
            <a:r>
              <a:rPr lang="en-US" sz="1800"/>
              <a:t>           JSON là ngôn ngữ độc lập</a:t>
            </a:r>
            <a:endParaRPr lang="en-US" sz="1800"/>
          </a:p>
          <a:p>
            <a:pPr marL="0" indent="0">
              <a:buNone/>
            </a:pPr>
            <a:r>
              <a:rPr lang="en-US" sz="1800"/>
              <a:t>           JSON được "tự mô tả" và dễ hiểu</a:t>
            </a:r>
            <a:endParaRPr lang="en-US" sz="1800"/>
          </a:p>
          <a:p>
            <a:pPr marL="0" indent="0">
              <a:buNone/>
            </a:pPr>
            <a:r>
              <a:rPr lang="en-US" sz="1800"/>
              <a:t>Ví dụ định nghĩa 1 chuỗi JSON lưu trữ thông tin cá nhân như sau:</a:t>
            </a:r>
            <a:endParaRPr lang="en-US" sz="1800"/>
          </a:p>
          <a:p>
            <a:pPr marL="0" indent="0">
              <a:buNone/>
            </a:pPr>
            <a:r>
              <a:rPr lang="en-US" sz="1800"/>
              <a:t>{</a:t>
            </a:r>
            <a:endParaRPr lang="en-US" sz="1800"/>
          </a:p>
          <a:p>
            <a:pPr marL="0" indent="0">
              <a:buNone/>
            </a:pPr>
            <a:r>
              <a:rPr lang="en-US" sz="1800"/>
              <a:t>"username" : "kimoanh",</a:t>
            </a:r>
            <a:endParaRPr lang="en-US" sz="1800"/>
          </a:p>
          <a:p>
            <a:pPr marL="0" indent="0">
              <a:buNone/>
            </a:pPr>
            <a:r>
              <a:rPr lang="en-US" sz="1800"/>
              <a:t>"email" : "kimoan@gmail.com",</a:t>
            </a:r>
            <a:endParaRPr lang="en-US" sz="1800"/>
          </a:p>
          <a:p>
            <a:pPr marL="0" indent="0">
              <a:buNone/>
            </a:pPr>
            <a:r>
              <a:rPr lang="en-US" sz="1800"/>
              <a:t>"website" : "json.org",</a:t>
            </a:r>
            <a:endParaRPr lang="en-US" sz="1800"/>
          </a:p>
          <a:p>
            <a:pPr marL="0" indent="0">
              <a:buNone/>
            </a:pPr>
            <a:r>
              <a:rPr lang="en-US" sz="1800"/>
              <a:t>"title" : "Tìm hiểu về JSON"</a:t>
            </a:r>
            <a:endParaRPr lang="en-US" sz="1800"/>
          </a:p>
          <a:p>
            <a:pPr marL="0" indent="0">
              <a:buNone/>
            </a:pPr>
            <a:r>
              <a:rPr lang="en-US" sz="1800"/>
              <a:t>}</a:t>
            </a:r>
            <a:endParaRPr 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JSON</a:t>
            </a:r>
            <a:endParaRPr lang="en-US"/>
          </a:p>
        </p:txBody>
      </p:sp>
      <p:sp>
        <p:nvSpPr>
          <p:cNvPr id="3" name="Content Placeholder 2"/>
          <p:cNvSpPr>
            <a:spLocks noGrp="1"/>
          </p:cNvSpPr>
          <p:nvPr>
            <p:ph sz="half" idx="1"/>
          </p:nvPr>
        </p:nvSpPr>
        <p:spPr>
          <a:xfrm>
            <a:off x="609600" y="1174750"/>
            <a:ext cx="10912475" cy="4953000"/>
          </a:xfrm>
        </p:spPr>
        <p:txBody>
          <a:bodyPr/>
          <a:p>
            <a:pPr marL="0" indent="0">
              <a:buNone/>
            </a:pPr>
            <a:r>
              <a:rPr lang="en-US" sz="1800"/>
              <a:t>       Như vậy cú pháp của JSON rất đơn giản là mỗi thông tin dữ liệu sẽ có 2 phần đó là key và value, điều này tương ứng trong CSDL là tên field và giá trị của nó ở một record nào đó. Tuy nhiên nhìn qua thì đơn giản nhưng nếu ta mổ xẻ nó ra thì có một vài điều như sau:</a:t>
            </a:r>
            <a:endParaRPr lang="en-US" sz="1800"/>
          </a:p>
          <a:p>
            <a:pPr marL="0" indent="0">
              <a:buNone/>
            </a:pPr>
            <a:r>
              <a:rPr lang="en-US" sz="1800"/>
              <a:t>        Chuỗi JSON được bao lại bởi dấu ngoặc nhọn {}</a:t>
            </a:r>
            <a:endParaRPr lang="en-US" sz="1800"/>
          </a:p>
          <a:p>
            <a:pPr marL="0" indent="0">
              <a:buNone/>
            </a:pPr>
            <a:r>
              <a:rPr lang="en-US" sz="1800"/>
              <a:t>        Các key, value của JSON bắt buộc phải đặt trong dấu nháy kép {"}.</a:t>
            </a:r>
            <a:endParaRPr lang="en-US" sz="1800"/>
          </a:p>
          <a:p>
            <a:pPr marL="0" indent="0">
              <a:buNone/>
            </a:pPr>
            <a:r>
              <a:rPr lang="en-US" sz="1800"/>
              <a:t>Nếu có nhiều dữ liệu (nhiều cặp key =&gt; value) thì ta dùng dấu phẩy (,) để ngăn cách</a:t>
            </a:r>
            <a:endParaRPr lang="en-US" sz="1800"/>
          </a:p>
          <a:p>
            <a:pPr marL="0" indent="0">
              <a:buNone/>
            </a:pPr>
            <a:r>
              <a:rPr lang="en-US" sz="1800"/>
              <a:t>       Ví dụ về JSON</a:t>
            </a:r>
            <a:endParaRPr lang="en-US" sz="1800"/>
          </a:p>
          <a:p>
            <a:pPr marL="0" indent="0">
              <a:buNone/>
            </a:pPr>
            <a:endParaRPr lang="en-US" sz="1800"/>
          </a:p>
        </p:txBody>
      </p:sp>
      <p:pic>
        <p:nvPicPr>
          <p:cNvPr id="4" name="Content Placeholder 3"/>
          <p:cNvPicPr>
            <a:picLocks noChangeAspect="1"/>
          </p:cNvPicPr>
          <p:nvPr>
            <p:ph sz="half" idx="2"/>
          </p:nvPr>
        </p:nvPicPr>
        <p:blipFill>
          <a:blip r:embed="rId1"/>
          <a:stretch>
            <a:fillRect/>
          </a:stretch>
        </p:blipFill>
        <p:spPr>
          <a:xfrm>
            <a:off x="1908810" y="3853815"/>
            <a:ext cx="7694930" cy="14509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Database</a:t>
            </a:r>
            <a:endParaRPr lang="en-US"/>
          </a:p>
        </p:txBody>
      </p:sp>
      <p:sp>
        <p:nvSpPr>
          <p:cNvPr id="3" name="Content Placeholder 2"/>
          <p:cNvSpPr>
            <a:spLocks noGrp="1"/>
          </p:cNvSpPr>
          <p:nvPr>
            <p:ph idx="1"/>
          </p:nvPr>
        </p:nvSpPr>
        <p:spPr/>
        <p:txBody>
          <a:bodyPr/>
          <a:p>
            <a:pPr marL="0" indent="0">
              <a:buNone/>
            </a:pPr>
            <a:r>
              <a:rPr lang="en-US" sz="2400" b="1"/>
              <a:t>Ngôn ngữ SQL</a:t>
            </a:r>
            <a:endParaRPr lang="en-US" sz="2400" b="1"/>
          </a:p>
          <a:p>
            <a:r>
              <a:rPr lang="en-US" sz="2400"/>
              <a:t>SQL (Structured Query Language – Ngôn ngữ truy vấn có cấu trúc) là ngôn ngữ tiêu chuẩn mà bất cứ hệ quản trị cơ sở dữ liệu quan hệ (RDBMS) nào cũng phải đáp ứng, điển hình như Oracle, Sybase, Microsoft SQL Server, Access, Ingres,…</a:t>
            </a:r>
            <a:endParaRPr lang="en-US" sz="2400"/>
          </a:p>
          <a:p>
            <a:r>
              <a:rPr lang="en-US" sz="2400"/>
              <a:t>Nói một cách đơn giản, SQL là ngôn ngữ bạn sử dụng để tương tác với cơ sở dữ liệu. Các câu lệnh SQL được sử dụng để thực hiện các tác vụ như cập nhật dữ liệu trên cơ sở dữ liệu hoặc truy xuất dữ liệu từ cơ sở dữ liệu. SQL có thể được sử dụng để chèn, tìm kiếm, cập nhật và xóa các bản ghi cơ sở dữ liệu; thực hiện nhiều hoạt động khác bao gồm tối ưu hóa và bảo trì cơ sở dữ liệu.</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83285"/>
            <a:ext cx="10972800" cy="582613"/>
          </a:xfrm>
        </p:spPr>
        <p:txBody>
          <a:bodyPr/>
          <a:p>
            <a:r>
              <a:rPr lang="en-US">
                <a:sym typeface="+mn-ea"/>
              </a:rPr>
              <a:t>SQL cần thiết như thế nào </a:t>
            </a:r>
            <a:br>
              <a:rPr lang="en-US"/>
            </a:br>
            <a:br>
              <a:rPr lang="en-US"/>
            </a:br>
            <a:endParaRPr lang="en-US"/>
          </a:p>
        </p:txBody>
      </p:sp>
      <p:sp>
        <p:nvSpPr>
          <p:cNvPr id="3" name="Content Placeholder 2"/>
          <p:cNvSpPr>
            <a:spLocks noGrp="1"/>
          </p:cNvSpPr>
          <p:nvPr>
            <p:ph idx="1"/>
          </p:nvPr>
        </p:nvSpPr>
        <p:spPr/>
        <p:txBody>
          <a:bodyPr/>
          <a:p>
            <a:pPr marL="0" indent="0">
              <a:buNone/>
            </a:pPr>
            <a:r>
              <a:rPr lang="en-US"/>
              <a:t>SQL cung cấp cho ta rất nhiều lợi ích :</a:t>
            </a:r>
            <a:endParaRPr lang="en-US"/>
          </a:p>
          <a:p>
            <a:r>
              <a:rPr lang="en-US"/>
              <a:t>Tạo ra cơ sở dữ liệu mới khi thiết kế website hoặc lập trình phần mềm.</a:t>
            </a:r>
            <a:endParaRPr lang="en-US"/>
          </a:p>
          <a:p>
            <a:r>
              <a:rPr lang="en-US"/>
              <a:t>Tạo bảng và view mới trong CSDL</a:t>
            </a:r>
            <a:endParaRPr lang="en-US"/>
          </a:p>
          <a:p>
            <a:r>
              <a:rPr lang="en-US"/>
              <a:t>Dễ dàng tạo , chèn , xóa các bản ghi trong một CSDL</a:t>
            </a:r>
            <a:endParaRPr lang="en-US"/>
          </a:p>
          <a:p>
            <a:r>
              <a:rPr lang="en-US"/>
              <a:t>Lấy dữ liệu từ một cơ sở dữ liệu</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chức năng của SQL :</a:t>
            </a:r>
            <a:endParaRPr lang="en-US"/>
          </a:p>
        </p:txBody>
      </p:sp>
      <p:sp>
        <p:nvSpPr>
          <p:cNvPr id="3" name="Content Placeholder 2"/>
          <p:cNvSpPr>
            <a:spLocks noGrp="1"/>
          </p:cNvSpPr>
          <p:nvPr>
            <p:ph idx="1"/>
          </p:nvPr>
        </p:nvSpPr>
        <p:spPr/>
        <p:txBody>
          <a:bodyPr/>
          <a:p>
            <a:r>
              <a:rPr lang="en-US" sz="2800"/>
              <a:t>Cho phép chúng ta truy cập Database theo nhiều cách khác nhau , nhờ sử dụng các lệnh</a:t>
            </a:r>
            <a:endParaRPr lang="en-US" sz="2800"/>
          </a:p>
          <a:p>
            <a:r>
              <a:rPr lang="en-US" sz="2800"/>
              <a:t>Người dùng có thể truy cập dữ liệu từ cơ sở dữ liệu quan hệ</a:t>
            </a:r>
            <a:endParaRPr lang="en-US" sz="2800"/>
          </a:p>
          <a:p>
            <a:r>
              <a:rPr lang="en-US" sz="2800"/>
              <a:t>SQL còn cho phép người sử dụng miêu tả dữ liệu</a:t>
            </a:r>
            <a:endParaRPr lang="en-US" sz="2800"/>
          </a:p>
          <a:p>
            <a:r>
              <a:rPr lang="en-US" sz="2800"/>
              <a:t>Cho phép người dùng định nghĩa dữ liệu thao tác nó khi cần thiết trong một Database</a:t>
            </a:r>
            <a:endParaRPr lang="en-US" sz="2800"/>
          </a:p>
          <a:p>
            <a:r>
              <a:rPr lang="en-US" sz="2800"/>
              <a:t>Bạn có thể tạo , xóa Database và bảng</a:t>
            </a:r>
            <a:endParaRPr lang="en-US" sz="2800"/>
          </a:p>
          <a:p>
            <a:r>
              <a:rPr lang="en-US" sz="2800"/>
              <a:t>Cho phép người dùng tạo view , hàm ,procedure trong một Database</a:t>
            </a:r>
            <a:endParaRPr lang="en-US" sz="2800"/>
          </a:p>
          <a:p>
            <a:r>
              <a:rPr lang="en-US" sz="2800"/>
              <a:t>Người dùng được quyền truy cập vào bảng , thủ tục và view</a:t>
            </a:r>
            <a:endParaRPr 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Một số mệnh đề truy vấn cơ bản trong SQL :</a:t>
            </a:r>
            <a:endParaRPr lang="en-US"/>
          </a:p>
        </p:txBody>
      </p:sp>
      <p:sp>
        <p:nvSpPr>
          <p:cNvPr id="3" name="Content Placeholder 2"/>
          <p:cNvSpPr>
            <a:spLocks noGrp="1"/>
          </p:cNvSpPr>
          <p:nvPr>
            <p:ph idx="1"/>
          </p:nvPr>
        </p:nvSpPr>
        <p:spPr/>
        <p:txBody>
          <a:bodyPr/>
          <a:p>
            <a:r>
              <a:rPr lang="en-US" sz="2400"/>
              <a:t>Mệnh đề WHERE :</a:t>
            </a:r>
            <a:endParaRPr lang="en-US" sz="2400"/>
          </a:p>
          <a:p>
            <a:r>
              <a:rPr lang="en-US" sz="2400"/>
              <a:t>Mệnh đề này trong SQL để xác định một điều kiện trong khi lấy dữ liệu từ bảng đơn hoặc có thể là nhiều bảng kết hợp lại</a:t>
            </a:r>
            <a:endParaRPr lang="en-US" sz="2400"/>
          </a:p>
          <a:p>
            <a:r>
              <a:rPr lang="en-US" sz="2400"/>
              <a:t>Nếu điều kiện đã cho được thỏa mãn xong,từ bảng đó  nó sẽ trả về các giá trị cụ thể. Bạn sẽ sử dụng mệnh đề WHERE để lọc và chỉ lấy các bản ghi thiết yếu</a:t>
            </a:r>
            <a:endParaRPr lang="en-US" sz="2400"/>
          </a:p>
          <a:p>
            <a:r>
              <a:rPr lang="en-US" sz="2400"/>
              <a:t>Mệnh đề WHERE không chỉ được sử dụng trong lệnh SELECT, ngoài ra nó còn hữu dụng trong các lệnh UPDATE, DELETE, …</a:t>
            </a:r>
            <a:endParaRPr lang="en-US" sz="2400"/>
          </a:p>
          <a:p>
            <a:r>
              <a:rPr lang="en-US" sz="2400"/>
              <a:t>Cú pháp của lệnh SELECT với mệnh đề WHERE trong SQL như sau:</a:t>
            </a:r>
            <a:endParaRPr lang="en-US" sz="2400"/>
          </a:p>
          <a:p>
            <a:pPr marL="0" indent="0">
              <a:buNone/>
            </a:pPr>
            <a:r>
              <a:rPr lang="en-US" sz="2400"/>
              <a:t>       SELECT cot1, cot2, cotN</a:t>
            </a:r>
            <a:endParaRPr lang="en-US" sz="2400"/>
          </a:p>
          <a:p>
            <a:pPr marL="0" indent="0">
              <a:buNone/>
            </a:pPr>
            <a:r>
              <a:rPr lang="en-US" sz="2400"/>
              <a:t>       FROM ten_bang</a:t>
            </a:r>
            <a:endParaRPr lang="en-US" sz="2400"/>
          </a:p>
          <a:p>
            <a:pPr marL="0" indent="0">
              <a:buNone/>
            </a:pPr>
            <a:r>
              <a:rPr lang="en-US" sz="2400"/>
              <a:t>       WHERE [dieu_kien]</a:t>
            </a:r>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0510"/>
            <a:ext cx="10972800" cy="582613"/>
          </a:xfrm>
        </p:spPr>
        <p:txBody>
          <a:bodyPr/>
          <a:p>
            <a:r>
              <a:rPr lang="en-US"/>
              <a:t>Một số lệnh cơ bản  của SQL :</a:t>
            </a:r>
            <a:endParaRPr lang="en-US"/>
          </a:p>
        </p:txBody>
      </p:sp>
      <p:sp>
        <p:nvSpPr>
          <p:cNvPr id="3" name="Content Placeholder 2"/>
          <p:cNvSpPr>
            <a:spLocks noGrp="1"/>
          </p:cNvSpPr>
          <p:nvPr>
            <p:ph idx="1"/>
          </p:nvPr>
        </p:nvSpPr>
        <p:spPr/>
        <p:txBody>
          <a:bodyPr/>
          <a:p>
            <a:pPr marL="0" indent="0">
              <a:buNone/>
            </a:pPr>
            <a:r>
              <a:rPr lang="en-US" sz="2000"/>
              <a:t>DDL – Data Definition Language (Ngôn ngữ định nghĩa dữ liệu)</a:t>
            </a:r>
            <a:endParaRPr lang="en-US" sz="2000"/>
          </a:p>
          <a:p>
            <a:r>
              <a:rPr lang="en-US" sz="2000"/>
              <a:t>CREATE: Tạo ra bảng mới, view và các đối tượng khác trong cơ sở dữ liệu.</a:t>
            </a:r>
            <a:endParaRPr lang="en-US" sz="2000"/>
          </a:p>
          <a:p>
            <a:r>
              <a:rPr lang="en-US" sz="2000"/>
              <a:t>ALTER: Chỉnh sửa các đối tượng dữ liệu đã hiển thị, như bảng.</a:t>
            </a:r>
            <a:endParaRPr lang="en-US" sz="2000"/>
          </a:p>
          <a:p>
            <a:r>
              <a:rPr lang="en-US" sz="2000"/>
              <a:t>DROP: Xóa toàn bộ bảng, view của bảng hoặc các đối tượng trong cơ sở dữ liệu.</a:t>
            </a:r>
            <a:endParaRPr lang="en-US" sz="2000"/>
          </a:p>
          <a:p>
            <a:pPr marL="0" indent="0">
              <a:buNone/>
            </a:pPr>
            <a:r>
              <a:rPr lang="en-US" sz="2000"/>
              <a:t>DML – Data Manipulation Language (Ngôn ngữ để thao tác với dữ liệu)</a:t>
            </a:r>
            <a:endParaRPr lang="en-US" sz="2000"/>
          </a:p>
          <a:p>
            <a:r>
              <a:rPr lang="en-US" sz="2000"/>
              <a:t>SELECT: Trích xuất bản ghi cụ thể từ một hoặc nhiều bảng</a:t>
            </a:r>
            <a:endParaRPr lang="en-US" sz="2000"/>
          </a:p>
          <a:p>
            <a:r>
              <a:rPr lang="en-US" sz="2000"/>
              <a:t>INSERT: Chèn dữ liệu mới thêm vào CSDL</a:t>
            </a:r>
            <a:endParaRPr lang="en-US" sz="2000"/>
          </a:p>
          <a:p>
            <a:r>
              <a:rPr lang="en-US" sz="2000"/>
              <a:t>UPDATE: Sửa đổi, cập nhật dữ liệu trong cơ sở dữ liệu.</a:t>
            </a:r>
            <a:endParaRPr lang="en-US" sz="2000"/>
          </a:p>
          <a:p>
            <a:r>
              <a:rPr lang="en-US" sz="2000"/>
              <a:t>DELETE: Xóa dữ liệu từ cơ sở dữ liệu.</a:t>
            </a:r>
            <a:endParaRPr lang="en-US" sz="2000"/>
          </a:p>
          <a:p>
            <a:pPr marL="0" indent="0">
              <a:buNone/>
            </a:pPr>
            <a:r>
              <a:rPr lang="en-US" sz="2000"/>
              <a:t>DCL – Data Control Language (Ngôn ngữ kiểm soát dữ liệu)</a:t>
            </a:r>
            <a:endParaRPr lang="en-US" sz="2000"/>
          </a:p>
          <a:p>
            <a:r>
              <a:rPr lang="en-US" sz="2000"/>
              <a:t>GRANT: Cấp đặc quyền cho user</a:t>
            </a:r>
            <a:endParaRPr lang="en-US" sz="2000"/>
          </a:p>
          <a:p>
            <a:r>
              <a:rPr lang="en-US" sz="2000"/>
              <a:t>REVOKE: Lấy lại quyền đã cấp cho user</a:t>
            </a:r>
            <a:endParaRPr 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4345"/>
            <a:ext cx="10972800" cy="582613"/>
          </a:xfrm>
        </p:spPr>
        <p:txBody>
          <a:bodyPr/>
          <a:p>
            <a:r>
              <a:rPr lang="en-US">
                <a:sym typeface="+mn-ea"/>
              </a:rPr>
              <a:t>Một số mệnh đề truy vấn cơ bản trong SQL :</a:t>
            </a:r>
            <a:br>
              <a:rPr lang="en-US"/>
            </a:br>
            <a:endParaRPr lang="en-US"/>
          </a:p>
        </p:txBody>
      </p:sp>
      <p:sp>
        <p:nvSpPr>
          <p:cNvPr id="3" name="Content Placeholder 2"/>
          <p:cNvSpPr>
            <a:spLocks noGrp="1"/>
          </p:cNvSpPr>
          <p:nvPr>
            <p:ph idx="1"/>
          </p:nvPr>
        </p:nvSpPr>
        <p:spPr/>
        <p:txBody>
          <a:bodyPr/>
          <a:p>
            <a:pPr marL="0" indent="0">
              <a:buNone/>
            </a:pPr>
            <a:r>
              <a:rPr lang="en-US" sz="2400" b="1"/>
              <a:t>Mệnh đề SELECT</a:t>
            </a:r>
            <a:endParaRPr lang="en-US" sz="2400" b="1"/>
          </a:p>
          <a:p>
            <a:r>
              <a:rPr lang="en-US" sz="2400"/>
              <a:t>Lệnh SELECT trong SQL được dùng để lấy dữ liệu từ một bảng trong Cơ sở dữ liệu mà trả về dữ liệu ở dạng bảng dữ liệu kết quả. Những bảng này được gọi chung là các tập hợp kết quả.</a:t>
            </a:r>
            <a:endParaRPr lang="en-US" sz="2400"/>
          </a:p>
          <a:p>
            <a:r>
              <a:rPr lang="en-US" sz="2400"/>
              <a:t>Cú pháp của lệnh SELECT trong SQL :</a:t>
            </a:r>
            <a:endParaRPr lang="en-US" sz="2400"/>
          </a:p>
          <a:p>
            <a:r>
              <a:rPr lang="en-US" sz="2400"/>
              <a:t>SELECT cot1, cot2, cotN FROM ten_bang;</a:t>
            </a:r>
            <a:endParaRPr lang="en-US" sz="2400"/>
          </a:p>
          <a:p>
            <a:r>
              <a:rPr lang="en-US" sz="2400"/>
              <a:t>Ở đây, cot1, cot2, … là các trường của một bảng có các giá trị mà bạn muốn lấy. Nếu bạn muốn lấy tất cả các trường có sẵn trong bảng, bạn có thể sử dụng cú pháp sau:</a:t>
            </a:r>
            <a:endParaRPr lang="en-US" sz="2400"/>
          </a:p>
          <a:p>
            <a:r>
              <a:rPr lang="en-US" sz="2400"/>
              <a:t>SELECT * FROM ten_bang;</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a:sym typeface="+mn-ea"/>
              </a:rPr>
              <a:t>Một số mệnh đề truy vấn cơ bản trong SQL </a:t>
            </a:r>
            <a:br>
              <a:rPr lang="en-US"/>
            </a:br>
            <a:endParaRPr lang="en-US"/>
          </a:p>
        </p:txBody>
      </p:sp>
      <p:sp>
        <p:nvSpPr>
          <p:cNvPr id="3" name="Content Placeholder 2"/>
          <p:cNvSpPr>
            <a:spLocks noGrp="1"/>
          </p:cNvSpPr>
          <p:nvPr>
            <p:ph idx="1"/>
          </p:nvPr>
        </p:nvSpPr>
        <p:spPr/>
        <p:txBody>
          <a:bodyPr/>
          <a:p>
            <a:pPr marL="0" indent="0">
              <a:buNone/>
            </a:pPr>
            <a:r>
              <a:rPr lang="en-US" sz="2000" b="1"/>
              <a:t>Mệnh đề Order By và Group By</a:t>
            </a:r>
            <a:endParaRPr lang="en-US" sz="2000" b="1"/>
          </a:p>
          <a:p>
            <a:pPr marL="0" indent="0">
              <a:buNone/>
            </a:pPr>
            <a:r>
              <a:rPr lang="en-US" sz="2000" b="1"/>
              <a:t>Order By</a:t>
            </a:r>
            <a:endParaRPr lang="en-US" sz="2000" b="1"/>
          </a:p>
          <a:p>
            <a:pPr marL="0" indent="0">
              <a:buNone/>
            </a:pPr>
            <a:r>
              <a:rPr lang="en-US" sz="2000"/>
              <a:t>         ORDER BY trong SQL được sử dụng để sắp xếp dữ liệu tùy theo thứ tự tăng dần hoặc là theo thứ tự giảm dần, nằm trên cùng một hoặc nhiều cột. Một số trường hợp khác ,Database đã sắp xếp kết quả truy vấn theo thứ tự tăng dần mặc định.</a:t>
            </a:r>
            <a:endParaRPr lang="en-US" sz="2000"/>
          </a:p>
          <a:p>
            <a:pPr marL="0" indent="0">
              <a:buNone/>
            </a:pPr>
            <a:r>
              <a:rPr lang="en-US" sz="2000"/>
              <a:t>Cú pháp cơ bản của mệnh đề ORDER BY trong SQL :</a:t>
            </a:r>
            <a:endParaRPr lang="en-US" sz="2000"/>
          </a:p>
          <a:p>
            <a:pPr marL="0" indent="0">
              <a:buNone/>
            </a:pPr>
            <a:r>
              <a:rPr lang="en-US" sz="2000"/>
              <a:t>       SELECT danh_sach_cot</a:t>
            </a:r>
            <a:endParaRPr lang="en-US" sz="2000"/>
          </a:p>
          <a:p>
            <a:pPr marL="0" indent="0">
              <a:buNone/>
            </a:pPr>
            <a:r>
              <a:rPr lang="en-US" sz="2000"/>
              <a:t>       FROM ten_bang</a:t>
            </a:r>
            <a:endParaRPr lang="en-US" sz="2000"/>
          </a:p>
          <a:p>
            <a:pPr marL="0" indent="0">
              <a:buNone/>
            </a:pPr>
            <a:r>
              <a:rPr lang="en-US" sz="2000"/>
              <a:t>       [WHERE dieu_kien]</a:t>
            </a:r>
            <a:endParaRPr lang="en-US" sz="2000"/>
          </a:p>
          <a:p>
            <a:pPr marL="0" indent="0">
              <a:buNone/>
            </a:pPr>
            <a:r>
              <a:rPr lang="en-US" sz="2000"/>
              <a:t>       [ORDER BY cot1, cot2, .. cotN] [ASC | DESC];</a:t>
            </a:r>
            <a:endParaRPr lang="en-US" sz="2000"/>
          </a:p>
          <a:p>
            <a:pPr marL="0" indent="0">
              <a:buNone/>
            </a:pPr>
            <a:r>
              <a:rPr lang="en-US" sz="2000"/>
              <a:t> Chúng ta còn có thể sử dụng nhiều hơn một cột trong mệnh đề ORDER BY. Chắn chắn  rằng, cho dù bạn đang sắp xếp cột nào thì nó đều phải có mặt xuất hiện trong danh sách cột.</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thành phần cơ bản của mô hình ERD</a:t>
            </a:r>
            <a:endParaRPr lang="en-US"/>
          </a:p>
        </p:txBody>
      </p:sp>
      <p:sp>
        <p:nvSpPr>
          <p:cNvPr id="3" name="Content Placeholder 2"/>
          <p:cNvSpPr>
            <a:spLocks noGrp="1"/>
          </p:cNvSpPr>
          <p:nvPr>
            <p:ph idx="1"/>
          </p:nvPr>
        </p:nvSpPr>
        <p:spPr/>
        <p:txBody>
          <a:bodyPr/>
          <a:p>
            <a:pPr marL="0" indent="0">
              <a:buNone/>
            </a:pPr>
            <a:r>
              <a:rPr lang="en-US" sz="2400"/>
              <a:t> Thuộc tính bao gồm các loại như sau:</a:t>
            </a:r>
            <a:endParaRPr lang="en-US" sz="2400"/>
          </a:p>
          <a:p>
            <a:r>
              <a:rPr lang="en-US" sz="2400"/>
              <a:t>Thuộc tính đơn – không thể tách nhỏ ra được</a:t>
            </a:r>
            <a:endParaRPr lang="en-US" sz="2400"/>
          </a:p>
          <a:p>
            <a:r>
              <a:rPr lang="en-US" sz="2400"/>
              <a:t>Thuộc tính phức hợp – có thể tách ra thành các thành phần nhỏ hơn</a:t>
            </a:r>
            <a:endParaRPr lang="en-US" sz="2400"/>
          </a:p>
          <a:p>
            <a:r>
              <a:rPr lang="en-US" sz="2400"/>
              <a:t>Các loại giá trị của thuộc tính:</a:t>
            </a:r>
            <a:endParaRPr lang="en-US" sz="2400"/>
          </a:p>
          <a:p>
            <a:r>
              <a:rPr lang="en-US" sz="2400"/>
              <a:t>Đơn trị: các thuộc tính có giá trị duy nhất cho một thực thể (VD: số CMND, …)</a:t>
            </a:r>
            <a:endParaRPr lang="en-US" sz="2400"/>
          </a:p>
          <a:p>
            <a:r>
              <a:rPr lang="en-US" sz="2400"/>
              <a:t>Đa trị: các thuộc tính có một tập giá trị cho cùng một thực thể (VD: bằng cấp, …)</a:t>
            </a:r>
            <a:endParaRPr lang="en-US" sz="2400"/>
          </a:p>
          <a:p>
            <a:r>
              <a:rPr lang="en-US" sz="2400"/>
              <a:t>Suy diễn được (năm sinh &lt;----&gt; tuổi)</a:t>
            </a:r>
            <a:endParaRPr lang="en-US" sz="2400"/>
          </a:p>
          <a:p>
            <a:r>
              <a:rPr lang="en-US" sz="2400"/>
              <a:t>Mỗi thực thể đều được phân biệt bởi thuộc tính khóa</a:t>
            </a:r>
            <a:endParaRPr 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Một số mệnh đề truy vấn cơ bản trong SQL :</a:t>
            </a:r>
            <a:endParaRPr lang="en-US"/>
          </a:p>
        </p:txBody>
      </p:sp>
      <p:sp>
        <p:nvSpPr>
          <p:cNvPr id="3" name="Content Placeholder 2"/>
          <p:cNvSpPr>
            <a:spLocks noGrp="1"/>
          </p:cNvSpPr>
          <p:nvPr>
            <p:ph idx="1"/>
          </p:nvPr>
        </p:nvSpPr>
        <p:spPr/>
        <p:txBody>
          <a:bodyPr/>
          <a:p>
            <a:pPr marL="0" indent="0">
              <a:buNone/>
            </a:pPr>
            <a:r>
              <a:rPr lang="en-US" sz="2400" b="1"/>
              <a:t>Group By</a:t>
            </a:r>
            <a:endParaRPr lang="en-US" sz="2400" b="1"/>
          </a:p>
          <a:p>
            <a:r>
              <a:rPr lang="en-US" sz="2400"/>
              <a:t>Mệnh đề GROUP BY trong SQL sử dụng kết hợp với lệnh SELECT nhằm sắp xếp dữ liệu đồng nhất vào trong các nhóm.</a:t>
            </a:r>
            <a:endParaRPr lang="en-US" sz="2400"/>
          </a:p>
          <a:p>
            <a:r>
              <a:rPr lang="en-US" sz="2400"/>
              <a:t>Trong SQL, mệnh đề GROUP BY  đi sau mệnh đề WHERE trong một lệnh SELECT và ở phía trước mệnh đề ORDER BY.</a:t>
            </a:r>
            <a:endParaRPr lang="en-US" sz="2400"/>
          </a:p>
          <a:p>
            <a:r>
              <a:rPr lang="en-US" sz="2400"/>
              <a:t>Mệnh đề GROUP BY phải tuân sau các điều kiện tiên quyết trong mệnh đề WHERE và buộc phải đứng trước ORDER BY nếu được sử dụng.</a:t>
            </a:r>
            <a:endParaRPr lang="en-US" sz="2400"/>
          </a:p>
          <a:p>
            <a:pPr marL="0" indent="0">
              <a:buNone/>
            </a:pPr>
            <a:r>
              <a:rPr lang="en-US" sz="2400"/>
              <a:t>          SELECT cot1, cot2</a:t>
            </a:r>
            <a:endParaRPr lang="en-US" sz="2400"/>
          </a:p>
          <a:p>
            <a:pPr marL="0" indent="0">
              <a:buNone/>
            </a:pPr>
            <a:r>
              <a:rPr lang="en-US" sz="2400"/>
              <a:t>          FROM ten_bang</a:t>
            </a:r>
            <a:endParaRPr lang="en-US" sz="2400"/>
          </a:p>
          <a:p>
            <a:pPr marL="0" indent="0">
              <a:buNone/>
            </a:pPr>
            <a:r>
              <a:rPr lang="en-US" sz="2400"/>
              <a:t>          WHERE [ dieu_kien ]</a:t>
            </a:r>
            <a:endParaRPr lang="en-US" sz="2400"/>
          </a:p>
          <a:p>
            <a:pPr marL="0" indent="0">
              <a:buNone/>
            </a:pPr>
            <a:r>
              <a:rPr lang="en-US" sz="2400"/>
              <a:t>          GROUP BY cot1, cot2</a:t>
            </a:r>
            <a:endParaRPr lang="en-US" sz="2400"/>
          </a:p>
          <a:p>
            <a:pPr marL="0" indent="0">
              <a:buNone/>
            </a:pPr>
            <a:r>
              <a:rPr lang="en-US" sz="2400"/>
              <a:t>          ORDER BY cot1, cot2</a:t>
            </a:r>
            <a:endParaRPr 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Một số mệnh đề truy vấn cơ bản trong SQL :</a:t>
            </a:r>
            <a:endParaRPr lang="en-US"/>
          </a:p>
        </p:txBody>
      </p:sp>
      <p:sp>
        <p:nvSpPr>
          <p:cNvPr id="3" name="Content Placeholder 2"/>
          <p:cNvSpPr>
            <a:spLocks noGrp="1"/>
          </p:cNvSpPr>
          <p:nvPr>
            <p:ph idx="1"/>
          </p:nvPr>
        </p:nvSpPr>
        <p:spPr/>
        <p:txBody>
          <a:bodyPr/>
          <a:p>
            <a:pPr marL="0" indent="0">
              <a:buNone/>
            </a:pPr>
            <a:r>
              <a:rPr lang="en-US" sz="2000" b="1"/>
              <a:t>Mệnh đề JOIN , INNER JOIN , LEFT JOIN VÀ RIGHT JOIN</a:t>
            </a:r>
            <a:endParaRPr lang="en-US" sz="2000" b="1"/>
          </a:p>
          <a:p>
            <a:pPr marL="0" indent="0">
              <a:buNone/>
            </a:pPr>
            <a:r>
              <a:rPr lang="en-US" sz="2000"/>
              <a:t>        Các mệnh đề JOIN trong SQL được sử dụng với việc kết hợp các bản ghi từ hai bảng trở lên trong một Database. Một JOIN là một hình thức phương tiện để kết hợp các trường từ hai bảng bằng việc sử dụng các giá trị chung của mỗi bảng.</a:t>
            </a:r>
            <a:endParaRPr lang="en-US" sz="2000"/>
          </a:p>
          <a:p>
            <a:pPr marL="0" indent="0">
              <a:buNone/>
            </a:pPr>
            <a:r>
              <a:rPr lang="en-US" sz="2000"/>
              <a:t>        Trong SQL, một số loại JOIN có sẵn là:</a:t>
            </a:r>
            <a:endParaRPr lang="en-US" sz="2000"/>
          </a:p>
          <a:p>
            <a:pPr marL="0" indent="0">
              <a:buNone/>
            </a:pPr>
            <a:r>
              <a:rPr lang="en-US" sz="2000"/>
              <a:t>INNER JOIN : Đưa về các hàng khi có một so khớp (match) trong các bảng.</a:t>
            </a:r>
            <a:endParaRPr lang="en-US" sz="2000"/>
          </a:p>
          <a:p>
            <a:pPr marL="0" indent="0">
              <a:buNone/>
            </a:pPr>
            <a:r>
              <a:rPr lang="en-US" sz="2000"/>
              <a:t>LEFT JOIN :Từ bảng bên trái đưa trả về tất cả các hàng, mặc dù gặp trường hợp không có so khớp nào trong bảng bên phải.</a:t>
            </a:r>
            <a:endParaRPr lang="en-US" sz="2000"/>
          </a:p>
          <a:p>
            <a:pPr marL="0" indent="0">
              <a:buNone/>
            </a:pPr>
            <a:r>
              <a:rPr lang="en-US" sz="2000"/>
              <a:t>RIGHT JOIN : như LEFT JOIN , cho dù không có so khớp nào bên bảng trái</a:t>
            </a:r>
            <a:endParaRPr lang="en-US" sz="2000"/>
          </a:p>
          <a:p>
            <a:pPr marL="0" indent="0">
              <a:buNone/>
            </a:pPr>
            <a:r>
              <a:rPr lang="en-US" sz="2000"/>
              <a:t>FULL JOIN trong SQL: Khi xuất hiện một so khớp trong các hàng sẽ trả về các hàng</a:t>
            </a:r>
            <a:endParaRPr lang="en-US" sz="2000"/>
          </a:p>
          <a:p>
            <a:pPr marL="0" indent="0">
              <a:buNone/>
            </a:pPr>
            <a:r>
              <a:rPr lang="en-US" sz="2000"/>
              <a:t>SELF JOIN : Được sử dụng cho việc kết hợp một bảng với chính bản thân nó, khi nếu table đó là hai bảng dữ liệu,phải thay tên tạm thời cho một trong hai bảng có trong lệnh SQL.</a:t>
            </a:r>
            <a:endParaRPr lang="en-US" sz="2000"/>
          </a:p>
          <a:p>
            <a:pPr marL="0" indent="0">
              <a:buNone/>
            </a:pPr>
            <a:r>
              <a:rPr lang="en-US" sz="2000"/>
              <a:t>CARTESIAN JOIN : Hoàn về tích Đề-các của tập hợp các bản ghi từ hai bảng kết hợp trở lên .</a:t>
            </a:r>
            <a:endParaRPr 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Một số mệnh đề truy vấn cơ bản trong SQL :</a:t>
            </a:r>
            <a:endParaRPr lang="en-US"/>
          </a:p>
        </p:txBody>
      </p:sp>
      <p:sp>
        <p:nvSpPr>
          <p:cNvPr id="3" name="Content Placeholder 2"/>
          <p:cNvSpPr>
            <a:spLocks noGrp="1"/>
          </p:cNvSpPr>
          <p:nvPr>
            <p:ph idx="1"/>
          </p:nvPr>
        </p:nvSpPr>
        <p:spPr/>
        <p:txBody>
          <a:bodyPr/>
          <a:p>
            <a:r>
              <a:rPr lang="en-US"/>
              <a:t> Một số ví dụ cơ bản </a:t>
            </a:r>
            <a:endParaRPr lang="en-US"/>
          </a:p>
        </p:txBody>
      </p:sp>
      <p:sp>
        <p:nvSpPr>
          <p:cNvPr id="50" name="TextBox 49"/>
          <p:cNvSpPr txBox="1"/>
          <p:nvPr/>
        </p:nvSpPr>
        <p:spPr>
          <a:xfrm>
            <a:off x="6339691" y="1533364"/>
            <a:ext cx="2037348" cy="369332"/>
          </a:xfrm>
          <a:prstGeom prst="rect">
            <a:avLst/>
          </a:prstGeom>
          <a:noFill/>
        </p:spPr>
        <p:txBody>
          <a:bodyPr wrap="square" rtlCol="0">
            <a:spAutoFit/>
          </a:bodyPr>
          <a:p>
            <a:r>
              <a:rPr lang="en-US" sz="1800" b="1" spc="15" dirty="0">
                <a:solidFill>
                  <a:srgbClr val="333333"/>
                </a:solidFill>
                <a:latin typeface="Times New Roman" panose="02020603050405020304" pitchFamily="18" charset="0"/>
                <a:cs typeface="Times New Roman" panose="02020603050405020304" pitchFamily="18" charset="0"/>
              </a:rPr>
              <a:t>Table </a:t>
            </a:r>
            <a:r>
              <a:rPr lang="en-US" sz="1800" b="1" spc="15" dirty="0" err="1">
                <a:solidFill>
                  <a:srgbClr val="333333"/>
                </a:solidFill>
                <a:latin typeface="Times New Roman" panose="02020603050405020304" pitchFamily="18" charset="0"/>
                <a:cs typeface="Times New Roman" panose="02020603050405020304" pitchFamily="18" charset="0"/>
              </a:rPr>
              <a:t>SinhVien</a:t>
            </a:r>
            <a:endParaRPr lang="en-US" sz="1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1"/>
          <a:srcRect l="7823" t="15275" r="9055" b="16777"/>
          <a:stretch>
            <a:fillRect/>
          </a:stretch>
        </p:blipFill>
        <p:spPr>
          <a:xfrm>
            <a:off x="1064895" y="4046623"/>
            <a:ext cx="2442609" cy="239994"/>
          </a:xfrm>
          <a:prstGeom prst="rect">
            <a:avLst/>
          </a:prstGeom>
        </p:spPr>
      </p:pic>
      <p:pic>
        <p:nvPicPr>
          <p:cNvPr id="15" name="Picture 14"/>
          <p:cNvPicPr>
            <a:picLocks noChangeAspect="1"/>
          </p:cNvPicPr>
          <p:nvPr/>
        </p:nvPicPr>
        <p:blipFill rotWithShape="1">
          <a:blip r:embed="rId2"/>
          <a:srcRect l="3511" t="27308" r="4464" b="24182"/>
          <a:stretch>
            <a:fillRect/>
          </a:stretch>
        </p:blipFill>
        <p:spPr>
          <a:xfrm>
            <a:off x="4708857" y="4674353"/>
            <a:ext cx="5298707" cy="122447"/>
          </a:xfrm>
          <a:prstGeom prst="rect">
            <a:avLst/>
          </a:prstGeom>
        </p:spPr>
      </p:pic>
      <p:pic>
        <p:nvPicPr>
          <p:cNvPr id="17" name="Picture 16"/>
          <p:cNvPicPr>
            <a:picLocks noChangeAspect="1"/>
          </p:cNvPicPr>
          <p:nvPr/>
        </p:nvPicPr>
        <p:blipFill rotWithShape="1">
          <a:blip r:embed="rId3"/>
          <a:srcRect l="1218" t="-4235" r="1910" b="-1"/>
          <a:stretch>
            <a:fillRect/>
          </a:stretch>
        </p:blipFill>
        <p:spPr>
          <a:xfrm>
            <a:off x="4708857" y="4950203"/>
            <a:ext cx="2675823" cy="367355"/>
          </a:xfrm>
          <a:prstGeom prst="rect">
            <a:avLst/>
          </a:prstGeom>
        </p:spPr>
      </p:pic>
      <p:pic>
        <p:nvPicPr>
          <p:cNvPr id="4" name="Picture 3"/>
          <p:cNvPicPr>
            <a:picLocks noChangeAspect="1"/>
          </p:cNvPicPr>
          <p:nvPr/>
        </p:nvPicPr>
        <p:blipFill>
          <a:blip r:embed="rId4"/>
          <a:stretch>
            <a:fillRect/>
          </a:stretch>
        </p:blipFill>
        <p:spPr>
          <a:xfrm>
            <a:off x="4794685" y="2013447"/>
            <a:ext cx="5127053" cy="1369359"/>
          </a:xfrm>
          <a:prstGeom prst="rect">
            <a:avLst/>
          </a:prstGeom>
        </p:spPr>
      </p:pic>
      <p:pic>
        <p:nvPicPr>
          <p:cNvPr id="5" name="Picture 4"/>
          <p:cNvPicPr>
            <a:picLocks noChangeAspect="1"/>
          </p:cNvPicPr>
          <p:nvPr/>
        </p:nvPicPr>
        <p:blipFill rotWithShape="1">
          <a:blip r:embed="rId5"/>
          <a:srcRect l="8312" t="34834" r="16972" b="-9024"/>
          <a:stretch>
            <a:fillRect/>
          </a:stretch>
        </p:blipFill>
        <p:spPr>
          <a:xfrm>
            <a:off x="1058545" y="2283403"/>
            <a:ext cx="1843238" cy="307399"/>
          </a:xfrm>
          <a:prstGeom prst="rect">
            <a:avLst/>
          </a:prstGeom>
        </p:spPr>
      </p:pic>
      <p:pic>
        <p:nvPicPr>
          <p:cNvPr id="6" name="Picture 5"/>
          <p:cNvPicPr>
            <a:picLocks noChangeAspect="1"/>
          </p:cNvPicPr>
          <p:nvPr/>
        </p:nvPicPr>
        <p:blipFill rotWithShape="1">
          <a:blip r:embed="rId6"/>
          <a:srcRect l="1684" t="25386" r="2734" b="1"/>
          <a:stretch>
            <a:fillRect/>
          </a:stretch>
        </p:blipFill>
        <p:spPr>
          <a:xfrm>
            <a:off x="1041326" y="2741609"/>
            <a:ext cx="3294622" cy="1179752"/>
          </a:xfrm>
          <a:prstGeom prst="rect">
            <a:avLst/>
          </a:prstGeom>
        </p:spPr>
      </p:pic>
      <p:pic>
        <p:nvPicPr>
          <p:cNvPr id="7" name="Picture 6"/>
          <p:cNvPicPr>
            <a:picLocks noChangeAspect="1"/>
          </p:cNvPicPr>
          <p:nvPr/>
        </p:nvPicPr>
        <p:blipFill rotWithShape="1">
          <a:blip r:embed="rId7"/>
          <a:srcRect t="6116" r="2071"/>
          <a:stretch>
            <a:fillRect/>
          </a:stretch>
        </p:blipFill>
        <p:spPr>
          <a:xfrm>
            <a:off x="1097045" y="4411879"/>
            <a:ext cx="2112745" cy="102392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Một số mệnh đề truy vấn cơ bản trong SQL :</a:t>
            </a:r>
            <a:endParaRPr lang="en-US"/>
          </a:p>
        </p:txBody>
      </p:sp>
      <p:sp>
        <p:nvSpPr>
          <p:cNvPr id="3" name="Content Placeholder 2"/>
          <p:cNvSpPr>
            <a:spLocks noGrp="1"/>
          </p:cNvSpPr>
          <p:nvPr>
            <p:ph idx="1"/>
          </p:nvPr>
        </p:nvSpPr>
        <p:spPr/>
        <p:txBody>
          <a:bodyPr/>
          <a:p>
            <a:r>
              <a:rPr lang="en-US">
                <a:sym typeface="+mn-ea"/>
              </a:rPr>
              <a:t>Ví dụ </a:t>
            </a:r>
            <a:endParaRPr lang="en-US"/>
          </a:p>
          <a:p>
            <a:endParaRPr lang="en-US"/>
          </a:p>
        </p:txBody>
      </p:sp>
      <p:sp>
        <p:nvSpPr>
          <p:cNvPr id="50" name="TextBox 49"/>
          <p:cNvSpPr txBox="1"/>
          <p:nvPr/>
        </p:nvSpPr>
        <p:spPr>
          <a:xfrm>
            <a:off x="7528209" y="1939171"/>
            <a:ext cx="2037348" cy="369332"/>
          </a:xfrm>
          <a:prstGeom prst="rect">
            <a:avLst/>
          </a:prstGeom>
          <a:noFill/>
        </p:spPr>
        <p:txBody>
          <a:bodyPr wrap="square" rtlCol="0">
            <a:spAutoFit/>
          </a:bodyPr>
          <a:p>
            <a:r>
              <a:rPr lang="en-US" sz="1800" b="1" spc="15" dirty="0">
                <a:solidFill>
                  <a:srgbClr val="333333"/>
                </a:solidFill>
                <a:latin typeface="Times New Roman" panose="02020603050405020304" pitchFamily="18" charset="0"/>
                <a:cs typeface="Times New Roman" panose="02020603050405020304" pitchFamily="18" charset="0"/>
              </a:rPr>
              <a:t>Table </a:t>
            </a:r>
            <a:r>
              <a:rPr lang="en-US" sz="1800" b="1" spc="15" dirty="0" err="1">
                <a:solidFill>
                  <a:srgbClr val="333333"/>
                </a:solidFill>
                <a:latin typeface="Times New Roman" panose="02020603050405020304" pitchFamily="18" charset="0"/>
                <a:cs typeface="Times New Roman" panose="02020603050405020304" pitchFamily="18" charset="0"/>
              </a:rPr>
              <a:t>GiangVien</a:t>
            </a:r>
            <a:endParaRPr lang="en-US" sz="1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6153951" y="2436329"/>
            <a:ext cx="5091765" cy="1138421"/>
          </a:xfrm>
          <a:prstGeom prst="rect">
            <a:avLst/>
          </a:prstGeom>
        </p:spPr>
      </p:pic>
      <p:pic>
        <p:nvPicPr>
          <p:cNvPr id="13" name="Picture 12"/>
          <p:cNvPicPr>
            <a:picLocks noChangeAspect="1"/>
          </p:cNvPicPr>
          <p:nvPr/>
        </p:nvPicPr>
        <p:blipFill rotWithShape="1">
          <a:blip r:embed="rId2"/>
          <a:srcRect l="2848" t="21072" b="-22525"/>
          <a:stretch>
            <a:fillRect/>
          </a:stretch>
        </p:blipFill>
        <p:spPr>
          <a:xfrm>
            <a:off x="944545" y="4080706"/>
            <a:ext cx="5020189" cy="222259"/>
          </a:xfrm>
          <a:prstGeom prst="rect">
            <a:avLst/>
          </a:prstGeom>
        </p:spPr>
      </p:pic>
      <p:pic>
        <p:nvPicPr>
          <p:cNvPr id="15" name="Picture 14"/>
          <p:cNvPicPr>
            <a:picLocks noChangeAspect="1"/>
          </p:cNvPicPr>
          <p:nvPr/>
        </p:nvPicPr>
        <p:blipFill>
          <a:blip r:embed="rId3"/>
          <a:stretch>
            <a:fillRect/>
          </a:stretch>
        </p:blipFill>
        <p:spPr>
          <a:xfrm>
            <a:off x="958984" y="4377161"/>
            <a:ext cx="1528774" cy="800106"/>
          </a:xfrm>
          <a:prstGeom prst="rect">
            <a:avLst/>
          </a:prstGeom>
        </p:spPr>
      </p:pic>
      <p:pic>
        <p:nvPicPr>
          <p:cNvPr id="16" name="Picture 15"/>
          <p:cNvPicPr>
            <a:picLocks noChangeAspect="1"/>
          </p:cNvPicPr>
          <p:nvPr/>
        </p:nvPicPr>
        <p:blipFill rotWithShape="1">
          <a:blip r:embed="rId4"/>
          <a:srcRect l="4623" t="4551" r="1204" b="-6867"/>
          <a:stretch>
            <a:fillRect/>
          </a:stretch>
        </p:blipFill>
        <p:spPr>
          <a:xfrm>
            <a:off x="958984" y="2576729"/>
            <a:ext cx="3623912" cy="389822"/>
          </a:xfrm>
          <a:prstGeom prst="rect">
            <a:avLst/>
          </a:prstGeom>
        </p:spPr>
      </p:pic>
      <p:sp>
        <p:nvSpPr>
          <p:cNvPr id="17" name="TextBox 13"/>
          <p:cNvSpPr txBox="1"/>
          <p:nvPr/>
        </p:nvSpPr>
        <p:spPr>
          <a:xfrm>
            <a:off x="1161114" y="2197701"/>
            <a:ext cx="2863516" cy="323165"/>
          </a:xfrm>
          <a:prstGeom prst="rect">
            <a:avLst/>
          </a:prstGeom>
          <a:noFill/>
        </p:spPr>
        <p:txBody>
          <a:bodyPr wrap="square" rtlCol="0">
            <a:spAutoFit/>
          </a:bodyPr>
          <a:p>
            <a:pPr marL="285750" indent="-285750">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Truy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vấn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lồng</a:t>
            </a:r>
            <a:r>
              <a:rPr lang="en-US"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rotWithShape="1">
          <a:blip r:embed="rId5"/>
          <a:srcRect t="2557" b="1"/>
          <a:stretch>
            <a:fillRect/>
          </a:stretch>
        </p:blipFill>
        <p:spPr>
          <a:xfrm>
            <a:off x="958984" y="3077670"/>
            <a:ext cx="1414473" cy="389822"/>
          </a:xfrm>
          <a:prstGeom prst="rect">
            <a:avLst/>
          </a:prstGeom>
        </p:spPr>
      </p:pic>
      <p:sp>
        <p:nvSpPr>
          <p:cNvPr id="20" name="TextBox 25"/>
          <p:cNvSpPr txBox="1"/>
          <p:nvPr/>
        </p:nvSpPr>
        <p:spPr>
          <a:xfrm>
            <a:off x="1161114" y="3574981"/>
            <a:ext cx="2863516" cy="323165"/>
          </a:xfrm>
          <a:prstGeom prst="rect">
            <a:avLst/>
          </a:prstGeom>
          <a:noFill/>
        </p:spPr>
        <p:txBody>
          <a:bodyPr wrap="square" rtlCol="0">
            <a:spAutoFit/>
          </a:bodyPr>
          <a:p>
            <a:pPr marL="285750" indent="-285750">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Sắp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xếp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dần</a:t>
            </a:r>
            <a:r>
              <a:rPr lang="en-US"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Một số mệnh đề truy vấn cơ bản trong SQL :</a:t>
            </a:r>
            <a:endParaRPr lang="en-US"/>
          </a:p>
        </p:txBody>
      </p:sp>
      <p:sp>
        <p:nvSpPr>
          <p:cNvPr id="3" name="Content Placeholder 2"/>
          <p:cNvSpPr>
            <a:spLocks noGrp="1"/>
          </p:cNvSpPr>
          <p:nvPr>
            <p:ph idx="1"/>
          </p:nvPr>
        </p:nvSpPr>
        <p:spPr/>
        <p:txBody>
          <a:bodyPr/>
          <a:p>
            <a:r>
              <a:rPr lang="en-US"/>
              <a:t>Ví dụ</a:t>
            </a:r>
            <a:endParaRPr lang="en-US"/>
          </a:p>
        </p:txBody>
      </p:sp>
      <p:sp>
        <p:nvSpPr>
          <p:cNvPr id="10" name="TextBox 24"/>
          <p:cNvSpPr txBox="1"/>
          <p:nvPr/>
        </p:nvSpPr>
        <p:spPr>
          <a:xfrm>
            <a:off x="477089" y="3407683"/>
            <a:ext cx="4230303" cy="368300"/>
          </a:xfrm>
          <a:prstGeom prst="rect">
            <a:avLst/>
          </a:prstGeom>
          <a:noFill/>
        </p:spPr>
        <p:txBody>
          <a:bodyPr wrap="square" rtlCol="0">
            <a:spAutoFit/>
          </a:bodyPr>
          <a:p>
            <a:pPr indent="0">
              <a:buFont typeface="Wingdings" panose="05000000000000000000" pitchFamily="2" charset="2"/>
              <a:buNone/>
            </a:pP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Ví</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DELETE</a:t>
            </a:r>
            <a:endParaRPr lang="en-US" sz="1800" dirty="0"/>
          </a:p>
        </p:txBody>
      </p:sp>
      <p:pic>
        <p:nvPicPr>
          <p:cNvPr id="12" name="Picture 11"/>
          <p:cNvPicPr>
            <a:picLocks noChangeAspect="1"/>
          </p:cNvPicPr>
          <p:nvPr/>
        </p:nvPicPr>
        <p:blipFill>
          <a:blip r:embed="rId1"/>
          <a:stretch>
            <a:fillRect/>
          </a:stretch>
        </p:blipFill>
        <p:spPr>
          <a:xfrm>
            <a:off x="523455" y="3939776"/>
            <a:ext cx="3448075" cy="157164"/>
          </a:xfrm>
          <a:prstGeom prst="rect">
            <a:avLst/>
          </a:prstGeom>
        </p:spPr>
      </p:pic>
      <p:pic>
        <p:nvPicPr>
          <p:cNvPr id="13" name="Picture 12"/>
          <p:cNvPicPr>
            <a:picLocks noChangeAspect="1"/>
          </p:cNvPicPr>
          <p:nvPr/>
        </p:nvPicPr>
        <p:blipFill>
          <a:blip r:embed="rId2"/>
          <a:stretch>
            <a:fillRect/>
          </a:stretch>
        </p:blipFill>
        <p:spPr>
          <a:xfrm>
            <a:off x="523455" y="4259701"/>
            <a:ext cx="1495436" cy="290515"/>
          </a:xfrm>
          <a:prstGeom prst="rect">
            <a:avLst/>
          </a:prstGeom>
        </p:spPr>
      </p:pic>
      <p:sp>
        <p:nvSpPr>
          <p:cNvPr id="14" name="TextBox 48"/>
          <p:cNvSpPr txBox="1"/>
          <p:nvPr/>
        </p:nvSpPr>
        <p:spPr>
          <a:xfrm>
            <a:off x="7242379" y="2514822"/>
            <a:ext cx="4230303" cy="368300"/>
          </a:xfrm>
          <a:prstGeom prst="rect">
            <a:avLst/>
          </a:prstGeom>
          <a:noFill/>
        </p:spPr>
        <p:txBody>
          <a:bodyPr wrap="square" rtlCol="0">
            <a:spAutoFit/>
          </a:bodyPr>
          <a:p>
            <a:pPr indent="0">
              <a:buFont typeface="Wingdings" panose="05000000000000000000" pitchFamily="2" charset="2"/>
              <a:buNone/>
            </a:pP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Ví</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L</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ệnh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INSERT</a:t>
            </a:r>
            <a:endParaRPr lang="en-US" sz="1800" dirty="0"/>
          </a:p>
        </p:txBody>
      </p:sp>
      <p:pic>
        <p:nvPicPr>
          <p:cNvPr id="16" name="Picture 15"/>
          <p:cNvPicPr>
            <a:picLocks noChangeAspect="1"/>
          </p:cNvPicPr>
          <p:nvPr/>
        </p:nvPicPr>
        <p:blipFill>
          <a:blip r:embed="rId3"/>
          <a:stretch>
            <a:fillRect/>
          </a:stretch>
        </p:blipFill>
        <p:spPr>
          <a:xfrm>
            <a:off x="6658606" y="3008418"/>
            <a:ext cx="4033867" cy="185739"/>
          </a:xfrm>
          <a:prstGeom prst="rect">
            <a:avLst/>
          </a:prstGeom>
        </p:spPr>
      </p:pic>
      <p:pic>
        <p:nvPicPr>
          <p:cNvPr id="17" name="Picture 16"/>
          <p:cNvPicPr>
            <a:picLocks noChangeAspect="1"/>
          </p:cNvPicPr>
          <p:nvPr/>
        </p:nvPicPr>
        <p:blipFill>
          <a:blip r:embed="rId2"/>
          <a:stretch>
            <a:fillRect/>
          </a:stretch>
        </p:blipFill>
        <p:spPr>
          <a:xfrm>
            <a:off x="7502105" y="3244557"/>
            <a:ext cx="1495436" cy="290515"/>
          </a:xfrm>
          <a:prstGeom prst="rect">
            <a:avLst/>
          </a:prstGeom>
        </p:spPr>
      </p:pic>
      <p:sp>
        <p:nvSpPr>
          <p:cNvPr id="18" name="TextBox 20"/>
          <p:cNvSpPr txBox="1"/>
          <p:nvPr/>
        </p:nvSpPr>
        <p:spPr>
          <a:xfrm>
            <a:off x="524090" y="2160532"/>
            <a:ext cx="4230303" cy="368300"/>
          </a:xfrm>
          <a:prstGeom prst="rect">
            <a:avLst/>
          </a:prstGeom>
          <a:noFill/>
        </p:spPr>
        <p:txBody>
          <a:bodyPr wrap="square" rtlCol="0">
            <a:spAutoFit/>
          </a:bodyPr>
          <a:p>
            <a:pPr indent="0">
              <a:buFont typeface="Wingdings" panose="05000000000000000000" pitchFamily="2" charset="2"/>
              <a:buNone/>
            </a:pP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Ví</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sz="18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UPDATE</a:t>
            </a:r>
            <a:endParaRPr lang="en-US" sz="1800" dirty="0"/>
          </a:p>
        </p:txBody>
      </p:sp>
      <p:pic>
        <p:nvPicPr>
          <p:cNvPr id="19" name="Picture 18"/>
          <p:cNvPicPr>
            <a:picLocks noChangeAspect="1"/>
          </p:cNvPicPr>
          <p:nvPr/>
        </p:nvPicPr>
        <p:blipFill>
          <a:blip r:embed="rId4"/>
          <a:stretch>
            <a:fillRect/>
          </a:stretch>
        </p:blipFill>
        <p:spPr>
          <a:xfrm>
            <a:off x="575941" y="2666352"/>
            <a:ext cx="4729197" cy="161926"/>
          </a:xfrm>
          <a:prstGeom prst="rect">
            <a:avLst/>
          </a:prstGeom>
        </p:spPr>
      </p:pic>
      <p:pic>
        <p:nvPicPr>
          <p:cNvPr id="20" name="Picture 19"/>
          <p:cNvPicPr>
            <a:picLocks noChangeAspect="1"/>
          </p:cNvPicPr>
          <p:nvPr/>
        </p:nvPicPr>
        <p:blipFill>
          <a:blip r:embed="rId2"/>
          <a:stretch>
            <a:fillRect/>
          </a:stretch>
        </p:blipFill>
        <p:spPr>
          <a:xfrm>
            <a:off x="524090" y="2954407"/>
            <a:ext cx="1495436" cy="29051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Stored Procedure</a:t>
            </a:r>
            <a:endParaRPr lang="en-US"/>
          </a:p>
        </p:txBody>
      </p:sp>
      <p:sp>
        <p:nvSpPr>
          <p:cNvPr id="3" name="Content Placeholder 2"/>
          <p:cNvSpPr>
            <a:spLocks noGrp="1"/>
          </p:cNvSpPr>
          <p:nvPr>
            <p:ph idx="1"/>
          </p:nvPr>
        </p:nvSpPr>
        <p:spPr/>
        <p:txBody>
          <a:bodyPr/>
          <a:p>
            <a:pPr marL="0" indent="0">
              <a:buNone/>
            </a:pPr>
            <a:r>
              <a:rPr lang="en-US" sz="2400"/>
              <a:t>      Stored Procedure là 1 phần không thể thiếu của SQL Server. Chúng có thể hỗ trợ rất nhiều cho lập trình và cấu hình cơ sở dữ liệu.</a:t>
            </a:r>
            <a:endParaRPr lang="en-US" sz="2400"/>
          </a:p>
          <a:p>
            <a:pPr marL="0" indent="0">
              <a:buNone/>
            </a:pPr>
            <a:r>
              <a:rPr lang="en-US" sz="2400"/>
              <a:t>      Một Stored Procedure là bao gồm các câu lệnh Transact-SQL và được lưu lại trong cơ sở dữ liệu. Các lập trình viên chỉ cần gọi ra và thực thi thông qua SQL Server Management Studio hoặc ngay trong ứng dụng đang phát triển.</a:t>
            </a:r>
            <a:endParaRPr lang="en-US" sz="2400"/>
          </a:p>
          <a:p>
            <a:pPr marL="0" indent="0">
              <a:buNone/>
            </a:pPr>
            <a:r>
              <a:rPr lang="en-US" sz="2400"/>
              <a:t>      Transact-SQL dựa trên SQL, nó là một ngôn ngữ lập trình được sử dụng làm trung gian giữa cơ sở dữ liệu và các ứng dụng. Nó tương đối dễ học vì thực chất nó được tạo bởi hầu hết là các lệnh SQL.</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Stored Procedure</a:t>
            </a:r>
            <a:endParaRPr lang="en-US"/>
          </a:p>
        </p:txBody>
      </p:sp>
      <p:sp>
        <p:nvSpPr>
          <p:cNvPr id="3" name="Content Placeholder 2"/>
          <p:cNvSpPr>
            <a:spLocks noGrp="1"/>
          </p:cNvSpPr>
          <p:nvPr>
            <p:ph sz="half" idx="1"/>
          </p:nvPr>
        </p:nvSpPr>
        <p:spPr>
          <a:xfrm>
            <a:off x="609600" y="1174750"/>
            <a:ext cx="10972800" cy="4953000"/>
          </a:xfrm>
        </p:spPr>
        <p:txBody>
          <a:bodyPr/>
          <a:p>
            <a:pPr marL="285750" indent="-285750">
              <a:buFont typeface="Wingdings" panose="05000000000000000000" pitchFamily="2" charset="2"/>
              <a:buChar char="q"/>
            </a:pPr>
            <a:r>
              <a:rPr lang="vi-VN" dirty="0">
                <a:solidFill>
                  <a:srgbClr val="1B1B1B"/>
                </a:solidFill>
                <a:effectLst/>
                <a:latin typeface="+mj-lt"/>
                <a:sym typeface="+mn-ea"/>
              </a:rPr>
              <a:t>Một Stored Procedure là bao gồm các câu lệnh Transact-SQL và được lưu lại trong cơ sở dữ liệu</a:t>
            </a:r>
            <a:endParaRPr lang="en-US" b="0" i="0" dirty="0">
              <a:solidFill>
                <a:srgbClr val="1B1B1B"/>
              </a:solidFill>
              <a:effectLst/>
              <a:latin typeface="+mj-lt"/>
            </a:endParaRPr>
          </a:p>
          <a:p>
            <a:pPr marL="285750" indent="-285750">
              <a:buFont typeface="Wingdings" panose="05000000000000000000" pitchFamily="2" charset="2"/>
              <a:buChar char="q"/>
            </a:pPr>
            <a:r>
              <a:rPr lang="vi-VN" dirty="0">
                <a:solidFill>
                  <a:srgbClr val="1B1B1B"/>
                </a:solidFill>
                <a:effectLst/>
                <a:latin typeface="+mj-lt"/>
                <a:sym typeface="+mn-ea"/>
              </a:rPr>
              <a:t> Các lập trình viên </a:t>
            </a:r>
            <a:r>
              <a:rPr lang="en-US" dirty="0" err="1">
                <a:solidFill>
                  <a:srgbClr val="1B1B1B"/>
                </a:solidFill>
                <a:effectLst/>
                <a:latin typeface="Times New Roman" panose="02020603050405020304" pitchFamily="18" charset="0"/>
                <a:cs typeface="Times New Roman" panose="02020603050405020304" pitchFamily="18" charset="0"/>
                <a:sym typeface="+mn-ea"/>
              </a:rPr>
              <a:t>chỉ</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cần</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viết</a:t>
            </a:r>
            <a:r>
              <a:rPr lang="en-US" dirty="0">
                <a:solidFill>
                  <a:srgbClr val="1B1B1B"/>
                </a:solidFill>
                <a:effectLst/>
                <a:latin typeface="Times New Roman" panose="02020603050405020304" pitchFamily="18" charset="0"/>
                <a:cs typeface="Times New Roman" panose="02020603050405020304" pitchFamily="18" charset="0"/>
                <a:sym typeface="+mn-ea"/>
              </a:rPr>
              <a:t> Stored Procedure 1 </a:t>
            </a:r>
            <a:r>
              <a:rPr lang="en-US" dirty="0" err="1">
                <a:solidFill>
                  <a:srgbClr val="1B1B1B"/>
                </a:solidFill>
                <a:effectLst/>
                <a:latin typeface="Times New Roman" panose="02020603050405020304" pitchFamily="18" charset="0"/>
                <a:cs typeface="Times New Roman" panose="02020603050405020304" pitchFamily="18" charset="0"/>
                <a:sym typeface="+mn-ea"/>
              </a:rPr>
              <a:t>lần</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sau</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đó</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có</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thể</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gọi</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nó</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nhiều</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lần</a:t>
            </a:r>
            <a:r>
              <a:rPr lang="en-US" dirty="0">
                <a:solidFill>
                  <a:srgbClr val="1B1B1B"/>
                </a:solidFill>
                <a:effectLst/>
                <a:latin typeface="Times New Roman" panose="02020603050405020304" pitchFamily="18" charset="0"/>
                <a:cs typeface="Times New Roman" panose="02020603050405020304" pitchFamily="18" charset="0"/>
                <a:sym typeface="+mn-ea"/>
              </a:rPr>
              <a:t> ở </a:t>
            </a:r>
            <a:r>
              <a:rPr lang="en-US" dirty="0" err="1">
                <a:solidFill>
                  <a:srgbClr val="1B1B1B"/>
                </a:solidFill>
                <a:effectLst/>
                <a:latin typeface="Times New Roman" panose="02020603050405020304" pitchFamily="18" charset="0"/>
                <a:cs typeface="Times New Roman" panose="02020603050405020304" pitchFamily="18" charset="0"/>
                <a:sym typeface="+mn-ea"/>
              </a:rPr>
              <a:t>trong</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ứng</a:t>
            </a:r>
            <a:r>
              <a:rPr lang="en-US" dirty="0">
                <a:solidFill>
                  <a:srgbClr val="1B1B1B"/>
                </a:solidFill>
                <a:effectLst/>
                <a:latin typeface="Times New Roman" panose="02020603050405020304" pitchFamily="18" charset="0"/>
                <a:cs typeface="Times New Roman" panose="02020603050405020304" pitchFamily="18" charset="0"/>
                <a:sym typeface="+mn-ea"/>
              </a:rPr>
              <a:t> </a:t>
            </a:r>
            <a:r>
              <a:rPr lang="en-US" dirty="0" err="1">
                <a:solidFill>
                  <a:srgbClr val="1B1B1B"/>
                </a:solidFill>
                <a:effectLst/>
                <a:latin typeface="Times New Roman" panose="02020603050405020304" pitchFamily="18" charset="0"/>
                <a:cs typeface="Times New Roman" panose="02020603050405020304" pitchFamily="18" charset="0"/>
                <a:sym typeface="+mn-ea"/>
              </a:rPr>
              <a:t>dụng</a:t>
            </a:r>
            <a:endParaRPr lang="en-US" b="0" i="0" dirty="0">
              <a:solidFill>
                <a:srgbClr val="1B1B1B"/>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err="1">
                <a:solidFill>
                  <a:srgbClr val="1B1B1B"/>
                </a:solidFill>
                <a:latin typeface="Times New Roman" panose="02020603050405020304" pitchFamily="18" charset="0"/>
                <a:cs typeface="Times New Roman" panose="02020603050405020304" pitchFamily="18" charset="0"/>
                <a:sym typeface="+mn-ea"/>
              </a:rPr>
              <a:t>Cú</a:t>
            </a:r>
            <a:r>
              <a:rPr lang="en-US" dirty="0">
                <a:solidFill>
                  <a:srgbClr val="1B1B1B"/>
                </a:solidFill>
                <a:latin typeface="Times New Roman" panose="02020603050405020304" pitchFamily="18" charset="0"/>
                <a:cs typeface="Times New Roman" panose="02020603050405020304" pitchFamily="18" charset="0"/>
                <a:sym typeface="+mn-ea"/>
              </a:rPr>
              <a:t> </a:t>
            </a:r>
            <a:r>
              <a:rPr lang="en-US" dirty="0" err="1">
                <a:solidFill>
                  <a:srgbClr val="1B1B1B"/>
                </a:solidFill>
                <a:latin typeface="Times New Roman" panose="02020603050405020304" pitchFamily="18" charset="0"/>
                <a:cs typeface="Times New Roman" panose="02020603050405020304" pitchFamily="18" charset="0"/>
                <a:sym typeface="+mn-ea"/>
              </a:rPr>
              <a:t>pháp</a:t>
            </a:r>
            <a:r>
              <a:rPr lang="en-US" dirty="0">
                <a:solidFill>
                  <a:srgbClr val="1B1B1B"/>
                </a:solidFill>
                <a:latin typeface="Times New Roman" panose="02020603050405020304" pitchFamily="18" charset="0"/>
                <a:cs typeface="Times New Roman" panose="02020603050405020304" pitchFamily="18" charset="0"/>
                <a:sym typeface="+mn-ea"/>
              </a:rPr>
              <a:t> </a:t>
            </a:r>
            <a:r>
              <a:rPr lang="en-US" dirty="0" err="1">
                <a:solidFill>
                  <a:srgbClr val="1B1B1B"/>
                </a:solidFill>
                <a:latin typeface="Times New Roman" panose="02020603050405020304" pitchFamily="18" charset="0"/>
                <a:cs typeface="Times New Roman" panose="02020603050405020304" pitchFamily="18" charset="0"/>
                <a:sym typeface="+mn-ea"/>
              </a:rPr>
              <a:t>tạo</a:t>
            </a:r>
            <a:r>
              <a:rPr lang="en-US" dirty="0">
                <a:solidFill>
                  <a:srgbClr val="1B1B1B"/>
                </a:solidFill>
                <a:latin typeface="Times New Roman" panose="02020603050405020304" pitchFamily="18" charset="0"/>
                <a:cs typeface="Times New Roman" panose="02020603050405020304" pitchFamily="18" charset="0"/>
                <a:sym typeface="+mn-ea"/>
              </a:rPr>
              <a:t> 1 Stored Procedure:</a:t>
            </a:r>
            <a:endParaRPr lang="en-US" dirty="0">
              <a:latin typeface="Times New Roman" panose="02020603050405020304" pitchFamily="18" charset="0"/>
              <a:cs typeface="Times New Roman" panose="02020603050405020304" pitchFamily="18" charset="0"/>
            </a:endParaRPr>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1315085" y="3891915"/>
            <a:ext cx="3524250" cy="776605"/>
          </a:xfrm>
          <a:prstGeom prst="rect">
            <a:avLst/>
          </a:prstGeom>
        </p:spPr>
      </p:pic>
      <p:pic>
        <p:nvPicPr>
          <p:cNvPr id="8" name="Picture 7"/>
          <p:cNvPicPr>
            <a:picLocks noChangeAspect="1"/>
          </p:cNvPicPr>
          <p:nvPr/>
        </p:nvPicPr>
        <p:blipFill>
          <a:blip r:embed="rId2"/>
          <a:stretch>
            <a:fillRect/>
          </a:stretch>
        </p:blipFill>
        <p:spPr>
          <a:xfrm>
            <a:off x="862827" y="5374684"/>
            <a:ext cx="2486043" cy="376240"/>
          </a:xfrm>
          <a:prstGeom prst="rect">
            <a:avLst/>
          </a:prstGeom>
        </p:spPr>
      </p:pic>
      <p:sp>
        <p:nvSpPr>
          <p:cNvPr id="9" name="TextBox 8"/>
          <p:cNvSpPr txBox="1"/>
          <p:nvPr/>
        </p:nvSpPr>
        <p:spPr>
          <a:xfrm>
            <a:off x="862827" y="4785019"/>
            <a:ext cx="603050" cy="307777"/>
          </a:xfrm>
          <a:prstGeom prst="rect">
            <a:avLst/>
          </a:prstGeom>
          <a:noFill/>
        </p:spPr>
        <p:txBody>
          <a:bodyPr wrap="none" rtlCol="0">
            <a:spAutoFit/>
          </a:bodyPr>
          <a:p>
            <a:r>
              <a:rPr lang="en-US" dirty="0" err="1"/>
              <a:t>Hoặc</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Stored Procedure</a:t>
            </a:r>
            <a:endParaRPr lang="en-US"/>
          </a:p>
        </p:txBody>
      </p:sp>
      <p:sp>
        <p:nvSpPr>
          <p:cNvPr id="3" name="Content Placeholder 2"/>
          <p:cNvSpPr>
            <a:spLocks noGrp="1"/>
          </p:cNvSpPr>
          <p:nvPr>
            <p:ph sz="half" idx="1"/>
          </p:nvPr>
        </p:nvSpPr>
        <p:spPr>
          <a:xfrm>
            <a:off x="609600" y="1174750"/>
            <a:ext cx="10689590" cy="4953000"/>
          </a:xfrm>
        </p:spPr>
        <p:txBody>
          <a:bodyPr/>
          <a:p>
            <a:r>
              <a:rPr lang="en-US" sz="2400"/>
              <a:t>Ví dụ</a:t>
            </a:r>
            <a:endParaRPr lang="en-US" sz="240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Cho 1 </a:t>
            </a:r>
            <a:r>
              <a:rPr lang="en-US" sz="2400" dirty="0" err="1">
                <a:latin typeface="Times New Roman" panose="02020603050405020304" pitchFamily="18" charset="0"/>
                <a:cs typeface="Times New Roman" panose="02020603050405020304" pitchFamily="18" charset="0"/>
                <a:sym typeface="+mn-ea"/>
              </a:rPr>
              <a:t>bảng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trong</a:t>
            </a:r>
            <a:r>
              <a:rPr lang="en-US" sz="2400" dirty="0">
                <a:latin typeface="Times New Roman" panose="02020603050405020304" pitchFamily="18" charset="0"/>
                <a:cs typeface="Times New Roman" panose="02020603050405020304" pitchFamily="18" charset="0"/>
                <a:sym typeface="+mn-ea"/>
              </a:rPr>
              <a:t> DB</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sym typeface="+mn-ea"/>
              </a:rPr>
              <a:t>Viết</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StoredProcedure</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sắp</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sếp</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lương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của</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giảng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viên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theo</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giới</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tính</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và</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phòng</a:t>
            </a:r>
            <a:endParaRPr lang="en-US" sz="2400" dirty="0" err="1">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sym typeface="+mn-ea"/>
              </a:rPr>
              <a:t>Sắp</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xếp</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lương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của</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giảng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viên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nam</a:t>
            </a:r>
            <a:r>
              <a:rPr lang="en-US" sz="2400" dirty="0">
                <a:latin typeface="Times New Roman" panose="02020603050405020304" pitchFamily="18" charset="0"/>
                <a:cs typeface="Times New Roman" panose="02020603050405020304" pitchFamily="18" charset="0"/>
                <a:sym typeface="+mn-ea"/>
              </a:rPr>
              <a:t> ở </a:t>
            </a:r>
            <a:r>
              <a:rPr lang="en-US" sz="2400" dirty="0" err="1">
                <a:latin typeface="Times New Roman" panose="02020603050405020304" pitchFamily="18" charset="0"/>
                <a:cs typeface="Times New Roman" panose="02020603050405020304" pitchFamily="18" charset="0"/>
                <a:sym typeface="+mn-ea"/>
              </a:rPr>
              <a:t>phòng</a:t>
            </a:r>
            <a:r>
              <a:rPr lang="en-US" sz="2400" dirty="0">
                <a:latin typeface="Times New Roman" panose="02020603050405020304" pitchFamily="18" charset="0"/>
                <a:cs typeface="Times New Roman" panose="02020603050405020304" pitchFamily="18" charset="0"/>
                <a:sym typeface="+mn-ea"/>
              </a:rPr>
              <a:t> 1</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1" name="Content Placeholder 10"/>
          <p:cNvPicPr>
            <a:picLocks noChangeAspect="1"/>
          </p:cNvPicPr>
          <p:nvPr>
            <p:ph sz="half" idx="2"/>
          </p:nvPr>
        </p:nvPicPr>
        <p:blipFill>
          <a:blip r:embed="rId1"/>
          <a:stretch>
            <a:fillRect/>
          </a:stretch>
        </p:blipFill>
        <p:spPr>
          <a:xfrm>
            <a:off x="863600" y="2943860"/>
            <a:ext cx="9778365" cy="27660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Stored Procedure</a:t>
            </a:r>
            <a:endParaRPr lang="en-US"/>
          </a:p>
        </p:txBody>
      </p:sp>
      <p:pic>
        <p:nvPicPr>
          <p:cNvPr id="5" name="Content Placeholder 4"/>
          <p:cNvPicPr>
            <a:picLocks noChangeAspect="1"/>
          </p:cNvPicPr>
          <p:nvPr>
            <p:ph sz="half" idx="1"/>
          </p:nvPr>
        </p:nvPicPr>
        <p:blipFill>
          <a:blip r:embed="rId1"/>
          <a:stretch>
            <a:fillRect/>
          </a:stretch>
        </p:blipFill>
        <p:spPr>
          <a:xfrm>
            <a:off x="426720" y="1193800"/>
            <a:ext cx="11951970" cy="2066290"/>
          </a:xfrm>
          <a:prstGeom prst="rect">
            <a:avLst/>
          </a:prstGeom>
        </p:spPr>
      </p:pic>
      <p:pic>
        <p:nvPicPr>
          <p:cNvPr id="6" name="Content Placeholder 5"/>
          <p:cNvPicPr>
            <a:picLocks noChangeAspect="1"/>
          </p:cNvPicPr>
          <p:nvPr>
            <p:ph sz="half" idx="2"/>
          </p:nvPr>
        </p:nvPicPr>
        <p:blipFill>
          <a:blip r:embed="rId2"/>
          <a:stretch>
            <a:fillRect/>
          </a:stretch>
        </p:blipFill>
        <p:spPr>
          <a:xfrm>
            <a:off x="792480" y="4056380"/>
            <a:ext cx="5700395" cy="1734185"/>
          </a:xfrm>
          <a:prstGeom prst="rect">
            <a:avLst/>
          </a:prstGeom>
        </p:spPr>
      </p:pic>
      <p:sp>
        <p:nvSpPr>
          <p:cNvPr id="10" name="Text Box 9"/>
          <p:cNvSpPr txBox="1"/>
          <p:nvPr/>
        </p:nvSpPr>
        <p:spPr>
          <a:xfrm>
            <a:off x="609600" y="3680460"/>
            <a:ext cx="1033780" cy="368300"/>
          </a:xfrm>
          <a:prstGeom prst="rect">
            <a:avLst/>
          </a:prstGeom>
          <a:noFill/>
        </p:spPr>
        <p:txBody>
          <a:bodyPr wrap="none" rtlCol="0" anchor="t">
            <a:spAutoFit/>
          </a:bodyPr>
          <a:p>
            <a:r>
              <a:rPr lang="en-US"/>
              <a:t>Kết quả </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Lợi ích của Stored Procedure</a:t>
            </a:r>
            <a:endParaRPr lang="en-US"/>
          </a:p>
        </p:txBody>
      </p:sp>
      <p:sp>
        <p:nvSpPr>
          <p:cNvPr id="3" name="Content Placeholder 2"/>
          <p:cNvSpPr>
            <a:spLocks noGrp="1"/>
          </p:cNvSpPr>
          <p:nvPr>
            <p:ph idx="1"/>
          </p:nvPr>
        </p:nvSpPr>
        <p:spPr>
          <a:xfrm>
            <a:off x="609600" y="931545"/>
            <a:ext cx="10972800" cy="4801870"/>
          </a:xfrm>
        </p:spPr>
        <p:txBody>
          <a:bodyPr/>
          <a:p>
            <a:r>
              <a:rPr lang="en-US" sz="2400"/>
              <a:t>-</a:t>
            </a:r>
            <a:r>
              <a:rPr lang="en-US" sz="2400" b="1"/>
              <a:t>Module hóa</a:t>
            </a:r>
            <a:r>
              <a:rPr lang="en-US" sz="2400"/>
              <a:t>: Bạn chỉ cần viết Stored Procedure 1 lần, sau đó có thể gọi nó nhiều lần ở trong ứng dụng.</a:t>
            </a:r>
            <a:endParaRPr lang="en-US" sz="2400"/>
          </a:p>
          <a:p>
            <a:r>
              <a:rPr lang="en-US" sz="2400"/>
              <a:t>- </a:t>
            </a:r>
            <a:r>
              <a:rPr lang="en-US" sz="2400" b="1"/>
              <a:t>Hiệu suất:</a:t>
            </a:r>
            <a:r>
              <a:rPr lang="en-US" sz="2400"/>
              <a:t> Stored Procedure thực thi mã nhanh hơn và giảm tải băng thông.</a:t>
            </a:r>
            <a:endParaRPr lang="en-US" sz="2400"/>
          </a:p>
          <a:p>
            <a:r>
              <a:rPr lang="en-US" sz="2400"/>
              <a:t>- Thực thi nhanh hơn: Stored Procedure sẽ được biên dịch và lưu vào bộ nhớ khi được tạo ra. Điều đó có nghĩa rằng nó sẽ thực thi nhanh hơn so với việc gửi từng đoạn lệnh SQL tới SQL Server. Vì nếu bạn gửi từng đoạn lệnh nhiều lần thì SQL Server cũng sẽ phải biên dịch lại nhiều lần, rất mất thời gian so với việc biên dịch sẵn.</a:t>
            </a:r>
            <a:endParaRPr lang="en-US" sz="2400"/>
          </a:p>
          <a:p>
            <a:r>
              <a:rPr lang="en-US" sz="2400"/>
              <a:t>- Giảm tải băng thông: Nếu bạn gửi nhiều câu lệnh SQL thông qua network đến SQL Server sẽ ảnh hưởng tới hiệu suất đường truyền. Thay vì gửi nhiều lần thì bạn có thể gom các câu lệnh SQL vào 1 Stored Procedure và chỉ phải gọi đến 1 lần duy nhất qua network.</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4025"/>
            <a:ext cx="10972800" cy="582613"/>
          </a:xfrm>
        </p:spPr>
        <p:txBody>
          <a:bodyPr/>
          <a:p>
            <a:r>
              <a:rPr lang="en-US">
                <a:sym typeface="+mn-ea"/>
              </a:rPr>
              <a:t>Các thành phần cơ bản của mô hình ERD</a:t>
            </a:r>
            <a:br>
              <a:rPr lang="en-US"/>
            </a:br>
            <a:endParaRPr lang="en-US"/>
          </a:p>
        </p:txBody>
      </p:sp>
      <p:sp>
        <p:nvSpPr>
          <p:cNvPr id="3" name="Content Placeholder 2"/>
          <p:cNvSpPr>
            <a:spLocks noGrp="1"/>
          </p:cNvSpPr>
          <p:nvPr>
            <p:ph idx="1"/>
          </p:nvPr>
        </p:nvSpPr>
        <p:spPr>
          <a:xfrm>
            <a:off x="497840" y="952500"/>
            <a:ext cx="10972800" cy="4953000"/>
          </a:xfrm>
        </p:spPr>
        <p:txBody>
          <a:bodyPr/>
          <a:p>
            <a:pPr marL="0" indent="0">
              <a:buNone/>
            </a:pPr>
            <a:r>
              <a:rPr lang="en-US" sz="2800"/>
              <a:t>3 Thuộc tính khóa</a:t>
            </a:r>
            <a:endParaRPr lang="en-US" sz="2800"/>
          </a:p>
          <a:p>
            <a:r>
              <a:rPr lang="en-US" sz="2800"/>
              <a:t>Thuộc tính khóa chính (Primary key)</a:t>
            </a:r>
            <a:endParaRPr lang="en-US" sz="2800"/>
          </a:p>
          <a:p>
            <a:pPr marL="0" indent="0">
              <a:buNone/>
            </a:pPr>
            <a:r>
              <a:rPr lang="en-US" sz="2800"/>
              <a:t> Khóa chính là một loại thuộc tính riêng biệt xác định duy nhất một bản ghi trong bảng cơ sở dữ liệu. Nói cách khác, không được có hai (hoặc nhiều) bản ghi chia sẻ cùng một giá trị cho thuộc tính khóa chính.</a:t>
            </a:r>
            <a:endParaRPr lang="en-US" sz="2800"/>
          </a:p>
          <a:p>
            <a:r>
              <a:rPr lang="en-US" sz="2800"/>
              <a:t>Khóa ngoại (Foreign key)</a:t>
            </a:r>
            <a:endParaRPr lang="en-US" sz="2800"/>
          </a:p>
          <a:p>
            <a:pPr marL="0" indent="0">
              <a:buNone/>
            </a:pPr>
            <a:r>
              <a:rPr lang="en-US" sz="2800"/>
              <a:t> Khóa ngoại là một tham chiếu đến chính khóa trong bảng. Nó được sử dụng để xác định các mối quan hệ giữa các thực thể. Khóa ngoại không cần thiết phải là duy nhất. Nhiều bản ghi có thể chia sẻ các giá trị giống nhau. </a:t>
            </a:r>
            <a:endParaRPr lang="en-US"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Lợi ích của Stored Procedure</a:t>
            </a:r>
            <a:endParaRPr lang="en-US"/>
          </a:p>
        </p:txBody>
      </p:sp>
      <p:sp>
        <p:nvSpPr>
          <p:cNvPr id="3" name="Content Placeholder 2"/>
          <p:cNvSpPr>
            <a:spLocks noGrp="1"/>
          </p:cNvSpPr>
          <p:nvPr>
            <p:ph idx="1"/>
          </p:nvPr>
        </p:nvSpPr>
        <p:spPr/>
        <p:txBody>
          <a:bodyPr/>
          <a:p>
            <a:r>
              <a:rPr lang="en-US" b="1"/>
              <a:t>Bảo mật:</a:t>
            </a:r>
            <a:r>
              <a:rPr lang="en-US"/>
              <a:t> Trong SQL Server có các tác vụ cấp cao mà người dùng bình thường không thể truy cập vào được. Bằng việc cung cấp các Stored Procedure đã truy cập tới các tác vụ này cho người dùng thường thì không sao hết. Vì làm vậy thì người dùng thường sẽ truy cập gián tiếp mà không ảnh hưởng tới vấn đề bảo mật của SQL Server.</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Function </a:t>
            </a:r>
            <a:endParaRPr lang="en-US"/>
          </a:p>
        </p:txBody>
      </p:sp>
      <p:sp>
        <p:nvSpPr>
          <p:cNvPr id="3" name="Content Placeholder 2"/>
          <p:cNvSpPr>
            <a:spLocks noGrp="1"/>
          </p:cNvSpPr>
          <p:nvPr>
            <p:ph idx="1"/>
          </p:nvPr>
        </p:nvSpPr>
        <p:spPr/>
        <p:txBody>
          <a:bodyPr/>
          <a:p>
            <a:pPr marL="0" indent="0">
              <a:buNone/>
            </a:pPr>
            <a:r>
              <a:rPr lang="en-US" sz="2400" b="1"/>
              <a:t>Định nghĩa:</a:t>
            </a:r>
            <a:endParaRPr lang="en-US" sz="2400" b="1"/>
          </a:p>
          <a:p>
            <a:pPr marL="0" indent="0">
              <a:buNone/>
            </a:pPr>
            <a:r>
              <a:rPr lang="en-US" sz="2400"/>
              <a:t> Là một đối tượng trong cơ sở dữ liệu (CSDL) sử dụng trong các câu lệnh SQL, được biên dịch sẵn và lưu trong CSDL nhằm mục đích thực hiện xử lý nào đó như tính toán phức tạp và trả về kết quả là giá trị nào đó.</a:t>
            </a:r>
            <a:endParaRPr lang="en-US" sz="2400"/>
          </a:p>
          <a:p>
            <a:pPr marL="0" indent="0">
              <a:buNone/>
            </a:pPr>
            <a:r>
              <a:rPr lang="en-US" sz="2400" b="1"/>
              <a:t>Đặc điểm:</a:t>
            </a:r>
            <a:endParaRPr lang="en-US" sz="2400" b="1"/>
          </a:p>
          <a:p>
            <a:pPr marL="0" indent="0">
              <a:buNone/>
            </a:pPr>
            <a:r>
              <a:rPr lang="en-US" sz="2400"/>
              <a:t> Luôn trả về giá trị</a:t>
            </a:r>
            <a:endParaRPr lang="en-US" sz="2400"/>
          </a:p>
          <a:p>
            <a:pPr marL="0" indent="0">
              <a:buNone/>
            </a:pPr>
            <a:r>
              <a:rPr lang="en-US" sz="2400"/>
              <a:t> Gồm 2 loại: Function hệ thống và Function do người dùng tự định nghĩa</a:t>
            </a:r>
            <a:endParaRPr lang="en-US" sz="2400"/>
          </a:p>
          <a:p>
            <a:pPr marL="0" indent="0">
              <a:buNone/>
            </a:pPr>
            <a:r>
              <a:rPr lang="en-US" sz="2400"/>
              <a:t>Function người dùng tự định nghĩa gồm 2 loại:</a:t>
            </a:r>
            <a:endParaRPr lang="en-US" sz="2400"/>
          </a:p>
          <a:p>
            <a:pPr marL="0" indent="0">
              <a:buNone/>
            </a:pPr>
            <a:r>
              <a:rPr lang="en-US" sz="2400"/>
              <a:t> Scalar-valued: Trả về giá trị vô hướng của các kiểu dữ liệu T-SQL</a:t>
            </a:r>
            <a:endParaRPr lang="en-US" sz="2400"/>
          </a:p>
          <a:p>
            <a:pPr marL="0" indent="0">
              <a:buNone/>
            </a:pPr>
            <a:r>
              <a:rPr lang="en-US" sz="2400"/>
              <a:t> Table-valued: Trả về bảng, là kết quả của một hoặc nhiều lệnh</a:t>
            </a:r>
            <a:endParaRPr 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Function </a:t>
            </a:r>
            <a:endParaRPr lang="en-US"/>
          </a:p>
        </p:txBody>
      </p:sp>
      <p:sp>
        <p:nvSpPr>
          <p:cNvPr id="3" name="Content Placeholder 2"/>
          <p:cNvSpPr>
            <a:spLocks noGrp="1"/>
          </p:cNvSpPr>
          <p:nvPr>
            <p:ph sz="half" idx="1"/>
          </p:nvPr>
        </p:nvSpPr>
        <p:spPr/>
        <p:txBody>
          <a:bodyPr/>
          <a:p>
            <a:pPr marL="285750" indent="-285750">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sym typeface="+mn-ea"/>
              </a:rPr>
              <a:t>Cú</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pháp</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tạo</a:t>
            </a:r>
            <a:r>
              <a:rPr lang="en-US" dirty="0">
                <a:latin typeface="Times New Roman" panose="02020603050405020304" pitchFamily="18" charset="0"/>
                <a:cs typeface="Times New Roman" panose="02020603050405020304" pitchFamily="18" charset="0"/>
                <a:sym typeface="+mn-ea"/>
              </a:rPr>
              <a:t> Function</a:t>
            </a:r>
            <a:endParaRPr lang="en-US"/>
          </a:p>
        </p:txBody>
      </p:sp>
      <p:pic>
        <p:nvPicPr>
          <p:cNvPr id="4" name="Content Placeholder 3"/>
          <p:cNvPicPr>
            <a:picLocks noChangeAspect="1"/>
          </p:cNvPicPr>
          <p:nvPr>
            <p:ph sz="half" idx="2"/>
          </p:nvPr>
        </p:nvPicPr>
        <p:blipFill>
          <a:blip r:embed="rId1"/>
          <a:stretch>
            <a:fillRect/>
          </a:stretch>
        </p:blipFill>
        <p:spPr>
          <a:xfrm>
            <a:off x="720725" y="2256790"/>
            <a:ext cx="10534650" cy="311086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Function </a:t>
            </a:r>
            <a:endParaRPr lang="en-US"/>
          </a:p>
        </p:txBody>
      </p:sp>
      <p:sp>
        <p:nvSpPr>
          <p:cNvPr id="3" name="Content Placeholder 2"/>
          <p:cNvSpPr>
            <a:spLocks noGrp="1"/>
          </p:cNvSpPr>
          <p:nvPr>
            <p:ph sz="half" idx="1"/>
          </p:nvPr>
        </p:nvSpPr>
        <p:spPr>
          <a:xfrm>
            <a:off x="609600" y="1174750"/>
            <a:ext cx="10972165" cy="4953000"/>
          </a:xfrm>
        </p:spPr>
        <p:txBody>
          <a:bodyPr/>
          <a:p>
            <a:r>
              <a:rPr lang="en-US" dirty="0" err="1">
                <a:latin typeface="Times New Roman" panose="02020603050405020304" pitchFamily="18" charset="0"/>
                <a:cs typeface="Times New Roman" panose="02020603050405020304" pitchFamily="18" charset="0"/>
                <a:sym typeface="+mn-ea"/>
              </a:rPr>
              <a:t>Ví</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dụ</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Viết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hàm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sắp</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xếp</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bảng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giảng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viên</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theo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phòng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nếu</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không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nhập</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vào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số</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phòng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thì</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số</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phòng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mặc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định</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sẽ</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là</a:t>
            </a:r>
            <a:r>
              <a:rPr lang="en-US" dirty="0">
                <a:latin typeface="Times New Roman" panose="02020603050405020304" pitchFamily="18" charset="0"/>
                <a:cs typeface="Times New Roman" panose="02020603050405020304" pitchFamily="18" charset="0"/>
                <a:sym typeface="+mn-ea"/>
              </a:rPr>
              <a:t> 1</a:t>
            </a:r>
            <a:endParaRPr lang="en-US" dirty="0">
              <a:latin typeface="Times New Roman" panose="02020603050405020304" pitchFamily="18" charset="0"/>
              <a:cs typeface="Times New Roman" panose="02020603050405020304" pitchFamily="18" charset="0"/>
            </a:endParaRPr>
          </a:p>
          <a:p>
            <a:endParaRPr lang="en-US"/>
          </a:p>
        </p:txBody>
      </p:sp>
      <p:pic>
        <p:nvPicPr>
          <p:cNvPr id="5" name="Content Placeholder 4"/>
          <p:cNvPicPr>
            <a:picLocks noChangeAspect="1"/>
          </p:cNvPicPr>
          <p:nvPr>
            <p:ph sz="half" idx="2"/>
          </p:nvPr>
        </p:nvPicPr>
        <p:blipFill>
          <a:blip r:embed="rId1"/>
          <a:stretch>
            <a:fillRect/>
          </a:stretch>
        </p:blipFill>
        <p:spPr>
          <a:xfrm>
            <a:off x="1481455" y="2440940"/>
            <a:ext cx="8427720" cy="353314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Function </a:t>
            </a:r>
            <a:endParaRPr lang="en-US"/>
          </a:p>
        </p:txBody>
      </p:sp>
      <p:sp>
        <p:nvSpPr>
          <p:cNvPr id="3" name="Content Placeholder 2"/>
          <p:cNvSpPr>
            <a:spLocks noGrp="1"/>
          </p:cNvSpPr>
          <p:nvPr>
            <p:ph sz="half" idx="1"/>
          </p:nvPr>
        </p:nvSpPr>
        <p:spPr>
          <a:xfrm>
            <a:off x="609600" y="1174750"/>
            <a:ext cx="10972800" cy="4953000"/>
          </a:xfrm>
        </p:spPr>
        <p:txBody>
          <a:bodyPr/>
          <a:p>
            <a:r>
              <a:rPr lang="en-US" dirty="0" err="1">
                <a:latin typeface="Times New Roman" panose="02020603050405020304" pitchFamily="18" charset="0"/>
                <a:cs typeface="Times New Roman" panose="02020603050405020304" pitchFamily="18" charset="0"/>
                <a:sym typeface="+mn-ea"/>
              </a:rPr>
              <a:t>Thực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khi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nhập</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số</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phòng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là</a:t>
            </a:r>
            <a:r>
              <a:rPr lang="en-US" dirty="0">
                <a:latin typeface="Times New Roman" panose="02020603050405020304" pitchFamily="18" charset="0"/>
                <a:cs typeface="Times New Roman" panose="02020603050405020304" pitchFamily="18" charset="0"/>
                <a:sym typeface="+mn-ea"/>
              </a:rPr>
              <a:t> 2</a:t>
            </a:r>
            <a:endParaRPr lang="en-US" dirty="0">
              <a:latin typeface="Times New Roman" panose="02020603050405020304" pitchFamily="18" charset="0"/>
              <a:cs typeface="Times New Roman" panose="02020603050405020304" pitchFamily="18" charset="0"/>
            </a:endParaRPr>
          </a:p>
          <a:p>
            <a:endParaRPr lang="en-US"/>
          </a:p>
        </p:txBody>
      </p:sp>
      <p:pic>
        <p:nvPicPr>
          <p:cNvPr id="7" name="Picture 6"/>
          <p:cNvPicPr>
            <a:picLocks noChangeAspect="1"/>
          </p:cNvPicPr>
          <p:nvPr/>
        </p:nvPicPr>
        <p:blipFill>
          <a:blip r:embed="rId1"/>
          <a:stretch>
            <a:fillRect/>
          </a:stretch>
        </p:blipFill>
        <p:spPr>
          <a:xfrm>
            <a:off x="609600" y="3269615"/>
            <a:ext cx="9897110" cy="1533525"/>
          </a:xfrm>
          <a:prstGeom prst="rect">
            <a:avLst/>
          </a:prstGeom>
        </p:spPr>
      </p:pic>
      <p:sp>
        <p:nvSpPr>
          <p:cNvPr id="8" name="TextBox 7"/>
          <p:cNvSpPr txBox="1"/>
          <p:nvPr/>
        </p:nvSpPr>
        <p:spPr>
          <a:xfrm>
            <a:off x="826269" y="2648801"/>
            <a:ext cx="1300967" cy="398780"/>
          </a:xfrm>
          <a:prstGeom prst="rect">
            <a:avLst/>
          </a:prstGeom>
          <a:noFill/>
        </p:spPr>
        <p:txBody>
          <a:bodyPr wrap="square" rtlCol="0">
            <a:spAutoFit/>
          </a:bodyPr>
          <a:p>
            <a:pPr marL="285750" indent="-28575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endParaRPr lang="en-US" sz="2000" dirty="0" err="1">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Trigger</a:t>
            </a:r>
            <a:endParaRPr 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US" sz="2800" b="1"/>
              <a:t>Định nghĩa</a:t>
            </a:r>
            <a:endParaRPr lang="en-US" sz="2800" b="1"/>
          </a:p>
          <a:p>
            <a:pPr marL="0" indent="0">
              <a:buNone/>
            </a:pPr>
            <a:r>
              <a:rPr lang="en-US" sz="2800"/>
              <a:t> Hiểu đơn giản thì Trigger là một stored procedure không có tham số. Trigger thực thi một cách tự động khi một trong ba câu lệnh Insert, Update, Delete làm thay đổi dữ liệu trên bảng có chứa trigger.</a:t>
            </a:r>
            <a:endParaRPr lang="en-US" sz="2800"/>
          </a:p>
          <a:p>
            <a:pPr marL="0" indent="0">
              <a:buNone/>
            </a:pPr>
            <a:r>
              <a:rPr lang="en-US" sz="2800" b="1"/>
              <a:t> Cú pháp của Trigger</a:t>
            </a:r>
            <a:endParaRPr lang="en-US" sz="2800" b="1"/>
          </a:p>
          <a:p>
            <a:pPr marL="0" indent="0">
              <a:buNone/>
            </a:pPr>
            <a:endParaRPr lang="en-US" sz="2800"/>
          </a:p>
        </p:txBody>
      </p:sp>
      <p:pic>
        <p:nvPicPr>
          <p:cNvPr id="5" name="Content Placeholder 4"/>
          <p:cNvPicPr>
            <a:picLocks noChangeAspect="1"/>
          </p:cNvPicPr>
          <p:nvPr>
            <p:ph sz="half" idx="2"/>
          </p:nvPr>
        </p:nvPicPr>
        <p:blipFill>
          <a:blip r:embed="rId1"/>
          <a:stretch>
            <a:fillRect/>
          </a:stretch>
        </p:blipFill>
        <p:spPr>
          <a:xfrm>
            <a:off x="1102360" y="3891280"/>
            <a:ext cx="5527040" cy="154876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a:t>
            </a:r>
            <a:endParaRPr lang="en-US"/>
          </a:p>
        </p:txBody>
      </p:sp>
      <p:sp>
        <p:nvSpPr>
          <p:cNvPr id="3" name="Content Placeholder 2"/>
          <p:cNvSpPr>
            <a:spLocks noGrp="1"/>
          </p:cNvSpPr>
          <p:nvPr>
            <p:ph sz="half" idx="1"/>
          </p:nvPr>
        </p:nvSpPr>
        <p:spPr>
          <a:xfrm>
            <a:off x="609600" y="1174750"/>
            <a:ext cx="10972800" cy="4953000"/>
          </a:xfrm>
        </p:spPr>
        <p:txBody>
          <a:bodyPr/>
          <a:p>
            <a:r>
              <a:rPr lang="en-US"/>
              <a:t>Ví dụ về Trigger</a:t>
            </a:r>
            <a:endParaRPr lang="en-US"/>
          </a:p>
        </p:txBody>
      </p:sp>
      <p:sp>
        <p:nvSpPr>
          <p:cNvPr id="5" name="TextBox 2"/>
          <p:cNvSpPr txBox="1"/>
          <p:nvPr/>
        </p:nvSpPr>
        <p:spPr>
          <a:xfrm>
            <a:off x="609312" y="1887799"/>
            <a:ext cx="8626511" cy="645160"/>
          </a:xfrm>
          <a:prstGeom prst="rect">
            <a:avLst/>
          </a:prstGeom>
          <a:noFill/>
        </p:spPr>
        <p:txBody>
          <a:bodyPr wrap="square" rtlCol="0">
            <a:spAutoFit/>
          </a:bodyPr>
          <a:p>
            <a:pPr marL="285750" indent="-285750">
              <a:buFont typeface="Wingdings" panose="05000000000000000000" pitchFamily="2" charset="2"/>
              <a:buChar char="q"/>
            </a:pPr>
            <a:r>
              <a:rPr lang="en-US" sz="1800" dirty="0">
                <a:solidFill>
                  <a:srgbClr val="1B1B1B"/>
                </a:solidFill>
                <a:latin typeface="Times New Roman" panose="02020603050405020304" pitchFamily="18" charset="0"/>
                <a:cs typeface="Times New Roman" panose="02020603050405020304" pitchFamily="18" charset="0"/>
              </a:rPr>
              <a:t> Ở </a:t>
            </a:r>
            <a:r>
              <a:rPr lang="en-US" sz="1800" dirty="0" err="1">
                <a:solidFill>
                  <a:srgbClr val="1B1B1B"/>
                </a:solidFill>
                <a:latin typeface="Times New Roman" panose="02020603050405020304" pitchFamily="18" charset="0"/>
                <a:cs typeface="Times New Roman" panose="02020603050405020304" pitchFamily="18" charset="0"/>
              </a:rPr>
              <a:t>đây</a:t>
            </a:r>
            <a:r>
              <a:rPr lang="en-US" sz="1800" dirty="0">
                <a:solidFill>
                  <a:srgbClr val="1B1B1B"/>
                </a:solidFill>
                <a:latin typeface="Times New Roman" panose="02020603050405020304" pitchFamily="18" charset="0"/>
                <a:cs typeface="Times New Roman" panose="02020603050405020304" pitchFamily="18" charset="0"/>
              </a:rPr>
              <a:t> ta </a:t>
            </a:r>
            <a:r>
              <a:rPr lang="en-US" sz="1800" dirty="0" err="1">
                <a:solidFill>
                  <a:srgbClr val="1B1B1B"/>
                </a:solidFill>
                <a:latin typeface="Times New Roman" panose="02020603050405020304" pitchFamily="18" charset="0"/>
                <a:cs typeface="Times New Roman" panose="02020603050405020304" pitchFamily="18" charset="0"/>
              </a:rPr>
              <a:t>sẽ</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tạo</a:t>
            </a:r>
            <a:r>
              <a:rPr lang="en-US" sz="1800" dirty="0">
                <a:solidFill>
                  <a:srgbClr val="1B1B1B"/>
                </a:solidFill>
                <a:latin typeface="Times New Roman" panose="02020603050405020304" pitchFamily="18" charset="0"/>
                <a:cs typeface="Times New Roman" panose="02020603050405020304" pitchFamily="18" charset="0"/>
              </a:rPr>
              <a:t> 1 trigger </a:t>
            </a:r>
            <a:r>
              <a:rPr lang="en-US" sz="1800" dirty="0" err="1">
                <a:solidFill>
                  <a:srgbClr val="1B1B1B"/>
                </a:solidFill>
                <a:latin typeface="Times New Roman" panose="02020603050405020304" pitchFamily="18" charset="0"/>
                <a:cs typeface="Times New Roman" panose="02020603050405020304" pitchFamily="18" charset="0"/>
              </a:rPr>
              <a:t>để</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tự</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động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tính</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tổng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lương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cho</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giảng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viên</a:t>
            </a:r>
            <a:r>
              <a:rPr lang="en-US" sz="1800" dirty="0">
                <a:solidFill>
                  <a:srgbClr val="1B1B1B"/>
                </a:solidFill>
                <a:latin typeface="Times New Roman" panose="02020603050405020304" pitchFamily="18" charset="0"/>
                <a:cs typeface="Times New Roman" panose="02020603050405020304" pitchFamily="18" charset="0"/>
              </a:rPr>
              <a:t>(Luong*</a:t>
            </a:r>
            <a:r>
              <a:rPr lang="en-US" sz="1800" dirty="0" err="1">
                <a:solidFill>
                  <a:srgbClr val="1B1B1B"/>
                </a:solidFill>
                <a:latin typeface="Times New Roman" panose="02020603050405020304" pitchFamily="18" charset="0"/>
                <a:cs typeface="Times New Roman" panose="02020603050405020304" pitchFamily="18" charset="0"/>
              </a:rPr>
              <a:t>SoGio</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khi</a:t>
            </a:r>
            <a:r>
              <a:rPr lang="en-US" sz="1800" dirty="0">
                <a:solidFill>
                  <a:srgbClr val="1B1B1B"/>
                </a:solidFill>
                <a:latin typeface="Times New Roman" panose="02020603050405020304" pitchFamily="18" charset="0"/>
                <a:cs typeface="Times New Roman" panose="02020603050405020304" pitchFamily="18" charset="0"/>
              </a:rPr>
              <a:t> ta insert </a:t>
            </a:r>
            <a:r>
              <a:rPr lang="en-US" sz="1800" dirty="0" err="1">
                <a:solidFill>
                  <a:srgbClr val="1B1B1B"/>
                </a:solidFill>
                <a:latin typeface="Times New Roman" panose="02020603050405020304" pitchFamily="18" charset="0"/>
                <a:cs typeface="Times New Roman" panose="02020603050405020304" pitchFamily="18" charset="0"/>
              </a:rPr>
              <a:t>dử</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liệu</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vào</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trong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bảng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giảng</a:t>
            </a:r>
            <a:r>
              <a:rPr lang="en-US" sz="1800" dirty="0">
                <a:solidFill>
                  <a:srgbClr val="1B1B1B"/>
                </a:solidFill>
                <a:latin typeface="Times New Roman" panose="02020603050405020304" pitchFamily="18" charset="0"/>
                <a:cs typeface="Times New Roman" panose="02020603050405020304" pitchFamily="18" charset="0"/>
              </a:rPr>
              <a:t> </a:t>
            </a:r>
            <a:r>
              <a:rPr lang="en-US" sz="1800" dirty="0" err="1">
                <a:solidFill>
                  <a:srgbClr val="1B1B1B"/>
                </a:solidFill>
                <a:latin typeface="Times New Roman" panose="02020603050405020304" pitchFamily="18" charset="0"/>
                <a:cs typeface="Times New Roman" panose="02020603050405020304" pitchFamily="18" charset="0"/>
              </a:rPr>
              <a:t>viên</a:t>
            </a:r>
            <a:endParaRPr lang="en-US" sz="1800" dirty="0">
              <a:latin typeface="Times New Roman" panose="02020603050405020304" pitchFamily="18" charset="0"/>
              <a:cs typeface="Times New Roman" panose="02020603050405020304" pitchFamily="18" charset="0"/>
            </a:endParaRPr>
          </a:p>
        </p:txBody>
      </p:sp>
      <p:sp>
        <p:nvSpPr>
          <p:cNvPr id="6" name="TextBox 1"/>
          <p:cNvSpPr txBox="1"/>
          <p:nvPr/>
        </p:nvSpPr>
        <p:spPr>
          <a:xfrm>
            <a:off x="609908" y="3386459"/>
            <a:ext cx="3205424" cy="369332"/>
          </a:xfrm>
          <a:prstGeom prst="rect">
            <a:avLst/>
          </a:prstGeom>
          <a:noFill/>
        </p:spPr>
        <p:txBody>
          <a:bodyPr wrap="square" rtlCol="0">
            <a:spAutoFit/>
          </a:bodyPr>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DB </a:t>
            </a:r>
            <a:r>
              <a:rPr lang="en-US" sz="1800" dirty="0" err="1">
                <a:latin typeface="Times New Roman" panose="02020603050405020304" pitchFamily="18" charset="0"/>
                <a:cs typeface="Times New Roman" panose="02020603050405020304" pitchFamily="18" charset="0"/>
              </a:rPr>
              <a:t>trước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trigger</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314907" y="3861357"/>
            <a:ext cx="8724826" cy="190916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a:t>
            </a:r>
            <a:endParaRPr lang="en-US"/>
          </a:p>
        </p:txBody>
      </p:sp>
      <p:sp>
        <p:nvSpPr>
          <p:cNvPr id="3" name="Content Placeholder 2"/>
          <p:cNvSpPr>
            <a:spLocks noGrp="1"/>
          </p:cNvSpPr>
          <p:nvPr>
            <p:ph sz="half" idx="1"/>
          </p:nvPr>
        </p:nvSpPr>
        <p:spPr>
          <a:xfrm>
            <a:off x="609600" y="1174750"/>
            <a:ext cx="10912475" cy="4953000"/>
          </a:xfrm>
        </p:spPr>
        <p:txBody>
          <a:bodyPr/>
          <a:p>
            <a:r>
              <a:rPr lang="en-US" dirty="0" err="1">
                <a:latin typeface="Times New Roman" panose="02020603050405020304" pitchFamily="18" charset="0"/>
                <a:cs typeface="Times New Roman" panose="02020603050405020304" pitchFamily="18" charset="0"/>
                <a:sym typeface="+mn-ea"/>
              </a:rPr>
              <a:t>Tạo</a:t>
            </a:r>
            <a:r>
              <a:rPr lang="en-US" dirty="0">
                <a:latin typeface="Times New Roman" panose="02020603050405020304" pitchFamily="18" charset="0"/>
                <a:cs typeface="Times New Roman" panose="02020603050405020304" pitchFamily="18" charset="0"/>
                <a:sym typeface="+mn-ea"/>
              </a:rPr>
              <a:t> 1 trigger </a:t>
            </a:r>
            <a:r>
              <a:rPr lang="en-US" dirty="0" err="1">
                <a:latin typeface="Times New Roman" panose="02020603050405020304" pitchFamily="18" charset="0"/>
                <a:cs typeface="Times New Roman" panose="02020603050405020304" pitchFamily="18" charset="0"/>
                <a:sym typeface="+mn-ea"/>
              </a:rPr>
              <a:t>tính</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TongLuong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khi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thêm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dử</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liệu</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vào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trong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bảng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GiangVien</a:t>
            </a:r>
            <a:endParaRPr lang="en-US" dirty="0">
              <a:latin typeface="Times New Roman" panose="02020603050405020304" pitchFamily="18" charset="0"/>
              <a:cs typeface="Times New Roman" panose="02020603050405020304" pitchFamily="18" charset="0"/>
            </a:endParaRPr>
          </a:p>
          <a:p>
            <a:endParaRPr lang="en-US"/>
          </a:p>
        </p:txBody>
      </p:sp>
      <p:pic>
        <p:nvPicPr>
          <p:cNvPr id="6" name="Picture 5"/>
          <p:cNvPicPr>
            <a:picLocks noChangeAspect="1"/>
          </p:cNvPicPr>
          <p:nvPr/>
        </p:nvPicPr>
        <p:blipFill>
          <a:blip r:embed="rId1"/>
          <a:stretch>
            <a:fillRect/>
          </a:stretch>
        </p:blipFill>
        <p:spPr>
          <a:xfrm>
            <a:off x="1760855" y="2338070"/>
            <a:ext cx="7078345" cy="35083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a:t>
            </a:r>
            <a:endParaRPr lang="en-US"/>
          </a:p>
        </p:txBody>
      </p:sp>
      <p:sp>
        <p:nvSpPr>
          <p:cNvPr id="3" name="Content Placeholder 2"/>
          <p:cNvSpPr>
            <a:spLocks noGrp="1"/>
          </p:cNvSpPr>
          <p:nvPr>
            <p:ph sz="half" idx="1"/>
          </p:nvPr>
        </p:nvSpPr>
        <p:spPr>
          <a:xfrm>
            <a:off x="609600" y="1174750"/>
            <a:ext cx="10972800" cy="4953000"/>
          </a:xfrm>
        </p:spPr>
        <p:txBody>
          <a:bodyPr/>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sym typeface="+mn-ea"/>
              </a:rPr>
              <a:t>Viết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câu</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lệnh</a:t>
            </a:r>
            <a:r>
              <a:rPr lang="en-US" dirty="0">
                <a:latin typeface="Times New Roman" panose="02020603050405020304" pitchFamily="18" charset="0"/>
                <a:cs typeface="Times New Roman" panose="02020603050405020304" pitchFamily="18" charset="0"/>
                <a:sym typeface="+mn-ea"/>
              </a:rPr>
              <a:t> Insert </a:t>
            </a:r>
            <a:r>
              <a:rPr lang="en-US" dirty="0" err="1">
                <a:latin typeface="Times New Roman" panose="02020603050405020304" pitchFamily="18" charset="0"/>
                <a:cs typeface="Times New Roman" panose="02020603050405020304" pitchFamily="18" charset="0"/>
                <a:sym typeface="+mn-ea"/>
              </a:rPr>
              <a:t>dử</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liệu</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vào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trong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bảng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và</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chạy</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để</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xem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kết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quả</a:t>
            </a:r>
            <a:endParaRPr lang="en-US"/>
          </a:p>
        </p:txBody>
      </p:sp>
      <p:pic>
        <p:nvPicPr>
          <p:cNvPr id="8" name="Picture 7"/>
          <p:cNvPicPr>
            <a:picLocks noChangeAspect="1"/>
          </p:cNvPicPr>
          <p:nvPr/>
        </p:nvPicPr>
        <p:blipFill>
          <a:blip r:embed="rId1"/>
          <a:stretch>
            <a:fillRect/>
          </a:stretch>
        </p:blipFill>
        <p:spPr>
          <a:xfrm>
            <a:off x="1391920" y="2489835"/>
            <a:ext cx="9154160" cy="308419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a:t>
            </a:r>
            <a:endParaRPr lang="en-US"/>
          </a:p>
        </p:txBody>
      </p:sp>
      <p:sp>
        <p:nvSpPr>
          <p:cNvPr id="3" name="Content Placeholder 2"/>
          <p:cNvSpPr>
            <a:spLocks noGrp="1"/>
          </p:cNvSpPr>
          <p:nvPr>
            <p:ph sz="half" idx="1"/>
          </p:nvPr>
        </p:nvSpPr>
        <p:spPr/>
        <p:txBody>
          <a:bodyPr/>
          <a:p>
            <a:r>
              <a:rPr lang="en-US" dirty="0" err="1">
                <a:latin typeface="Times New Roman" panose="02020603050405020304" pitchFamily="18" charset="0"/>
                <a:cs typeface="Times New Roman" panose="02020603050405020304" pitchFamily="18" charset="0"/>
                <a:sym typeface="+mn-ea"/>
              </a:rPr>
              <a:t>Kiểm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lại</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trong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bảng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GiangVien</a:t>
            </a:r>
            <a:endParaRPr lang="en-US" dirty="0">
              <a:latin typeface="Times New Roman" panose="02020603050405020304" pitchFamily="18" charset="0"/>
              <a:cs typeface="Times New Roman" panose="02020603050405020304" pitchFamily="18" charset="0"/>
            </a:endParaRPr>
          </a:p>
          <a:p>
            <a:endParaRPr lang="en-US"/>
          </a:p>
        </p:txBody>
      </p:sp>
      <p:pic>
        <p:nvPicPr>
          <p:cNvPr id="5" name="Content Placeholder 4"/>
          <p:cNvPicPr>
            <a:picLocks noChangeAspect="1"/>
          </p:cNvPicPr>
          <p:nvPr>
            <p:ph sz="half" idx="2"/>
          </p:nvPr>
        </p:nvPicPr>
        <p:blipFill>
          <a:blip r:embed="rId1"/>
          <a:stretch>
            <a:fillRect/>
          </a:stretch>
        </p:blipFill>
        <p:spPr>
          <a:xfrm>
            <a:off x="1278255" y="2769235"/>
            <a:ext cx="9095105" cy="2186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3285" y="829945"/>
            <a:ext cx="10972800" cy="582613"/>
          </a:xfrm>
        </p:spPr>
        <p:txBody>
          <a:bodyPr/>
          <a:p>
            <a:r>
              <a:rPr lang="en-US">
                <a:sym typeface="+mn-ea"/>
              </a:rPr>
              <a:t>Các thành phần cơ bản của mô hình ERD</a:t>
            </a:r>
            <a:br>
              <a:rPr lang="en-US">
                <a:sym typeface="+mn-ea"/>
              </a:rPr>
            </a:br>
            <a:br>
              <a:rPr lang="en-US"/>
            </a:br>
            <a:endParaRPr lang="en-US"/>
          </a:p>
        </p:txBody>
      </p:sp>
      <p:sp>
        <p:nvSpPr>
          <p:cNvPr id="3" name="Content Placeholder 2"/>
          <p:cNvSpPr>
            <a:spLocks noGrp="1"/>
          </p:cNvSpPr>
          <p:nvPr>
            <p:ph idx="1"/>
          </p:nvPr>
        </p:nvSpPr>
        <p:spPr/>
        <p:txBody>
          <a:bodyPr/>
          <a:p>
            <a:pPr marL="0" indent="0">
              <a:buNone/>
            </a:pPr>
            <a:r>
              <a:rPr lang="en-US" sz="2400"/>
              <a:t>4 Mối quan hệ giữa các tập thực thể  </a:t>
            </a:r>
            <a:endParaRPr lang="en-US" sz="2400"/>
          </a:p>
          <a:p>
            <a:r>
              <a:rPr lang="en-US" sz="2400"/>
              <a:t> Là sự liên kết giữa hai hoặc nhiều thực thể.</a:t>
            </a:r>
            <a:endParaRPr lang="en-US" sz="2400"/>
          </a:p>
          <a:p>
            <a:r>
              <a:rPr lang="en-US" sz="2400"/>
              <a:t> Ví dụ, sinh viên được nêu tên có thể đăng ký một khóa học. Hai thực thể sẽ là sinh viên và khóa học, và mối quan hệ được mô tả là hành động ghi danh, kết nối hai thực thể theo cách đó.</a:t>
            </a:r>
            <a:endParaRPr lang="en-US" sz="2400"/>
          </a:p>
          <a:p>
            <a:r>
              <a:rPr lang="en-US" sz="2400"/>
              <a:t> Các mối quan hệ thường được thể hiện dưới dạng kim cương hoặc nhãn trực tiếp trên các đường kết nối.</a:t>
            </a:r>
            <a:endParaRPr 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Aggregate Function</a:t>
            </a:r>
            <a:endParaRPr lang="en-US"/>
          </a:p>
        </p:txBody>
      </p:sp>
      <p:sp>
        <p:nvSpPr>
          <p:cNvPr id="3" name="Content Placeholder 2"/>
          <p:cNvSpPr>
            <a:spLocks noGrp="1"/>
          </p:cNvSpPr>
          <p:nvPr>
            <p:ph idx="1"/>
          </p:nvPr>
        </p:nvSpPr>
        <p:spPr/>
        <p:txBody>
          <a:bodyPr/>
          <a:p>
            <a:pPr marL="0" indent="0">
              <a:buNone/>
            </a:pPr>
            <a:r>
              <a:rPr lang="en-US" sz="2400"/>
              <a:t>  Hàm tập hợp tên tiếng anh là </a:t>
            </a:r>
            <a:r>
              <a:rPr lang="en-US" sz="2400">
                <a:sym typeface="+mn-ea"/>
              </a:rPr>
              <a:t>Aggregate Function</a:t>
            </a:r>
            <a:endParaRPr lang="en-US" sz="2400"/>
          </a:p>
          <a:p>
            <a:pPr marL="0" indent="0">
              <a:buNone/>
            </a:pPr>
            <a:r>
              <a:rPr lang="en-US" sz="2400"/>
              <a:t>  Trong hệ quản trị cơ sở dữ liệu, các hàm tổng hợp là một hàm trong đó các giá trị của nhiều hàng được gom nhóm lại với nhau để làm đầu vào cho các tiêu chí nhất định để tạo thành một giá trị duy nhất có ý nghĩa quan trọng hơn.</a:t>
            </a:r>
            <a:endParaRPr lang="en-US" sz="2400"/>
          </a:p>
          <a:p>
            <a:pPr marL="0" indent="0">
              <a:buNone/>
            </a:pPr>
            <a:r>
              <a:rPr lang="en-US" sz="2400"/>
              <a:t>Chúng ta có các hàm tổng hợp thường xuyên sử dụng sau:</a:t>
            </a:r>
            <a:endParaRPr lang="en-US" sz="2400"/>
          </a:p>
          <a:p>
            <a:r>
              <a:rPr lang="en-US" sz="2400"/>
              <a:t>Count</a:t>
            </a:r>
            <a:endParaRPr lang="en-US" sz="2400"/>
          </a:p>
          <a:p>
            <a:r>
              <a:rPr lang="en-US" sz="2400"/>
              <a:t>Sum</a:t>
            </a:r>
            <a:endParaRPr lang="en-US" sz="2400"/>
          </a:p>
          <a:p>
            <a:r>
              <a:rPr lang="en-US" sz="2400"/>
              <a:t>Avg</a:t>
            </a:r>
            <a:endParaRPr lang="en-US" sz="2400"/>
          </a:p>
          <a:p>
            <a:r>
              <a:rPr lang="en-US" sz="2400"/>
              <a:t>Min</a:t>
            </a:r>
            <a:endParaRPr lang="en-US" sz="2400"/>
          </a:p>
          <a:p>
            <a:r>
              <a:rPr lang="en-US" sz="2400"/>
              <a:t>Max</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Aggregate Function</a:t>
            </a:r>
            <a:endParaRPr lang="en-US"/>
          </a:p>
        </p:txBody>
      </p:sp>
      <p:sp>
        <p:nvSpPr>
          <p:cNvPr id="3" name="Content Placeholder 2"/>
          <p:cNvSpPr>
            <a:spLocks noGrp="1"/>
          </p:cNvSpPr>
          <p:nvPr>
            <p:ph idx="1"/>
          </p:nvPr>
        </p:nvSpPr>
        <p:spPr/>
        <p:txBody>
          <a:bodyPr/>
          <a:p>
            <a:r>
              <a:rPr lang="en-US"/>
              <a:t>Ví dụ về Hàm Count</a:t>
            </a:r>
            <a:endParaRPr lang="en-US"/>
          </a:p>
          <a:p>
            <a:endParaRPr lang="en-US"/>
          </a:p>
          <a:p>
            <a:endParaRPr lang="en-US"/>
          </a:p>
          <a:p>
            <a:r>
              <a:rPr lang="en-US"/>
              <a:t>Ví dụ về Hàm Sum</a:t>
            </a:r>
            <a:endParaRPr lang="en-US"/>
          </a:p>
        </p:txBody>
      </p:sp>
      <p:pic>
        <p:nvPicPr>
          <p:cNvPr id="4" name="Picture 3"/>
          <p:cNvPicPr>
            <a:picLocks noChangeAspect="1"/>
          </p:cNvPicPr>
          <p:nvPr/>
        </p:nvPicPr>
        <p:blipFill>
          <a:blip r:embed="rId1"/>
          <a:stretch>
            <a:fillRect/>
          </a:stretch>
        </p:blipFill>
        <p:spPr>
          <a:xfrm>
            <a:off x="294065" y="1888571"/>
            <a:ext cx="4743485" cy="214314"/>
          </a:xfrm>
          <a:prstGeom prst="rect">
            <a:avLst/>
          </a:prstGeom>
        </p:spPr>
      </p:pic>
      <p:pic>
        <p:nvPicPr>
          <p:cNvPr id="6" name="Picture 5"/>
          <p:cNvPicPr>
            <a:picLocks noChangeAspect="1"/>
          </p:cNvPicPr>
          <p:nvPr/>
        </p:nvPicPr>
        <p:blipFill>
          <a:blip r:embed="rId2"/>
          <a:stretch>
            <a:fillRect/>
          </a:stretch>
        </p:blipFill>
        <p:spPr>
          <a:xfrm>
            <a:off x="259775" y="2103317"/>
            <a:ext cx="933457" cy="352428"/>
          </a:xfrm>
          <a:prstGeom prst="rect">
            <a:avLst/>
          </a:prstGeom>
        </p:spPr>
      </p:pic>
      <p:pic>
        <p:nvPicPr>
          <p:cNvPr id="86" name="Picture 85"/>
          <p:cNvPicPr>
            <a:picLocks noChangeAspect="1"/>
          </p:cNvPicPr>
          <p:nvPr/>
        </p:nvPicPr>
        <p:blipFill>
          <a:blip r:embed="rId3"/>
          <a:stretch>
            <a:fillRect/>
          </a:stretch>
        </p:blipFill>
        <p:spPr>
          <a:xfrm>
            <a:off x="6587789" y="2157119"/>
            <a:ext cx="5091765" cy="1138421"/>
          </a:xfrm>
          <a:prstGeom prst="rect">
            <a:avLst/>
          </a:prstGeom>
        </p:spPr>
      </p:pic>
      <p:sp>
        <p:nvSpPr>
          <p:cNvPr id="87" name="TextBox 86"/>
          <p:cNvSpPr txBox="1"/>
          <p:nvPr/>
        </p:nvSpPr>
        <p:spPr>
          <a:xfrm>
            <a:off x="8114997" y="1810714"/>
            <a:ext cx="2037348" cy="369332"/>
          </a:xfrm>
          <a:prstGeom prst="rect">
            <a:avLst/>
          </a:prstGeom>
          <a:noFill/>
        </p:spPr>
        <p:txBody>
          <a:bodyPr wrap="square" rtlCol="0">
            <a:spAutoFit/>
          </a:bodyPr>
          <a:p>
            <a:r>
              <a:rPr lang="en-US" sz="1800" b="1" spc="15" dirty="0">
                <a:solidFill>
                  <a:srgbClr val="333333"/>
                </a:solidFill>
                <a:latin typeface="Times New Roman" panose="02020603050405020304" pitchFamily="18" charset="0"/>
                <a:cs typeface="Times New Roman" panose="02020603050405020304" pitchFamily="18" charset="0"/>
              </a:rPr>
              <a:t>Table </a:t>
            </a:r>
            <a:r>
              <a:rPr lang="en-US" sz="1800" b="1" spc="15" dirty="0" err="1">
                <a:solidFill>
                  <a:srgbClr val="333333"/>
                </a:solidFill>
                <a:latin typeface="Times New Roman" panose="02020603050405020304" pitchFamily="18" charset="0"/>
                <a:cs typeface="Times New Roman" panose="02020603050405020304" pitchFamily="18" charset="0"/>
              </a:rPr>
              <a:t>GiangVien</a:t>
            </a:r>
            <a:endParaRPr lang="en-US" sz="18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259882" y="2790596"/>
            <a:ext cx="4230303" cy="368300"/>
          </a:xfrm>
          <a:prstGeom prst="rect">
            <a:avLst/>
          </a:prstGeom>
          <a:noFill/>
        </p:spPr>
        <p:txBody>
          <a:bodyPr wrap="square" rtlCol="0">
            <a:spAutoFit/>
          </a:bodyPr>
          <a:p>
            <a:pPr indent="0">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4"/>
          <a:srcRect l="1012" t="-8354" r="-1012" b="8354"/>
          <a:stretch>
            <a:fillRect/>
          </a:stretch>
        </p:blipFill>
        <p:spPr>
          <a:xfrm>
            <a:off x="813244" y="3613356"/>
            <a:ext cx="3676677" cy="600079"/>
          </a:xfrm>
          <a:prstGeom prst="rect">
            <a:avLst/>
          </a:prstGeom>
        </p:spPr>
      </p:pic>
      <p:pic>
        <p:nvPicPr>
          <p:cNvPr id="18" name="Picture 17"/>
          <p:cNvPicPr>
            <a:picLocks noChangeAspect="1"/>
          </p:cNvPicPr>
          <p:nvPr/>
        </p:nvPicPr>
        <p:blipFill>
          <a:blip r:embed="rId5"/>
          <a:stretch>
            <a:fillRect/>
          </a:stretch>
        </p:blipFill>
        <p:spPr>
          <a:xfrm>
            <a:off x="904794" y="4507322"/>
            <a:ext cx="1357322" cy="557217"/>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Aggregate Function</a:t>
            </a:r>
            <a:endParaRPr lang="en-US"/>
          </a:p>
        </p:txBody>
      </p:sp>
      <p:sp>
        <p:nvSpPr>
          <p:cNvPr id="3" name="Content Placeholder 2"/>
          <p:cNvSpPr>
            <a:spLocks noGrp="1"/>
          </p:cNvSpPr>
          <p:nvPr>
            <p:ph sz="half" idx="1"/>
          </p:nvPr>
        </p:nvSpPr>
        <p:spPr/>
        <p:txBody>
          <a:bodyPr/>
          <a:p>
            <a:r>
              <a:rPr lang="en-US"/>
              <a:t>Ví dụ Hàm Max</a:t>
            </a:r>
            <a:endParaRPr lang="en-US"/>
          </a:p>
          <a:p>
            <a:endParaRPr lang="en-US"/>
          </a:p>
          <a:p>
            <a:endParaRPr lang="en-US"/>
          </a:p>
          <a:p>
            <a:r>
              <a:rPr lang="en-US"/>
              <a:t>Ví dụ Hàm Min</a:t>
            </a:r>
            <a:endParaRPr lang="en-US"/>
          </a:p>
          <a:p>
            <a:endParaRPr lang="en-US"/>
          </a:p>
          <a:p>
            <a:endParaRPr lang="en-US"/>
          </a:p>
          <a:p>
            <a:r>
              <a:rPr lang="en-US"/>
              <a:t>Ví dụ Hàm Avg</a:t>
            </a:r>
            <a:endParaRPr lang="en-US"/>
          </a:p>
        </p:txBody>
      </p:sp>
      <p:pic>
        <p:nvPicPr>
          <p:cNvPr id="4" name="Picture 3"/>
          <p:cNvPicPr>
            <a:picLocks noChangeAspect="1"/>
          </p:cNvPicPr>
          <p:nvPr/>
        </p:nvPicPr>
        <p:blipFill>
          <a:blip r:embed="rId1"/>
          <a:stretch>
            <a:fillRect/>
          </a:stretch>
        </p:blipFill>
        <p:spPr>
          <a:xfrm>
            <a:off x="711103" y="1781930"/>
            <a:ext cx="4076730" cy="338140"/>
          </a:xfrm>
          <a:prstGeom prst="rect">
            <a:avLst/>
          </a:prstGeom>
        </p:spPr>
      </p:pic>
      <p:pic>
        <p:nvPicPr>
          <p:cNvPr id="7" name="Picture 6"/>
          <p:cNvPicPr>
            <a:picLocks noChangeAspect="1"/>
          </p:cNvPicPr>
          <p:nvPr/>
        </p:nvPicPr>
        <p:blipFill>
          <a:blip r:embed="rId2"/>
          <a:stretch>
            <a:fillRect/>
          </a:stretch>
        </p:blipFill>
        <p:spPr>
          <a:xfrm>
            <a:off x="853343" y="2242110"/>
            <a:ext cx="1809763" cy="414341"/>
          </a:xfrm>
          <a:prstGeom prst="rect">
            <a:avLst/>
          </a:prstGeom>
        </p:spPr>
      </p:pic>
      <p:pic>
        <p:nvPicPr>
          <p:cNvPr id="11" name="Picture 10"/>
          <p:cNvPicPr>
            <a:picLocks noChangeAspect="1"/>
          </p:cNvPicPr>
          <p:nvPr/>
        </p:nvPicPr>
        <p:blipFill>
          <a:blip r:embed="rId3"/>
          <a:stretch>
            <a:fillRect/>
          </a:stretch>
        </p:blipFill>
        <p:spPr>
          <a:xfrm>
            <a:off x="711103" y="3965431"/>
            <a:ext cx="1933589" cy="347665"/>
          </a:xfrm>
          <a:prstGeom prst="rect">
            <a:avLst/>
          </a:prstGeom>
        </p:spPr>
      </p:pic>
      <p:pic>
        <p:nvPicPr>
          <p:cNvPr id="5" name="Picture 4"/>
          <p:cNvPicPr>
            <a:picLocks noChangeAspect="1"/>
          </p:cNvPicPr>
          <p:nvPr/>
        </p:nvPicPr>
        <p:blipFill>
          <a:blip r:embed="rId4"/>
          <a:stretch>
            <a:fillRect/>
          </a:stretch>
        </p:blipFill>
        <p:spPr>
          <a:xfrm>
            <a:off x="711103" y="3467513"/>
            <a:ext cx="4838735" cy="366715"/>
          </a:xfrm>
          <a:prstGeom prst="rect">
            <a:avLst/>
          </a:prstGeom>
        </p:spPr>
      </p:pic>
      <p:pic>
        <p:nvPicPr>
          <p:cNvPr id="15" name="Picture 14"/>
          <p:cNvPicPr>
            <a:picLocks noChangeAspect="1"/>
          </p:cNvPicPr>
          <p:nvPr/>
        </p:nvPicPr>
        <p:blipFill>
          <a:blip r:embed="rId5"/>
          <a:stretch>
            <a:fillRect/>
          </a:stretch>
        </p:blipFill>
        <p:spPr>
          <a:xfrm>
            <a:off x="778059" y="5267171"/>
            <a:ext cx="4010054" cy="338140"/>
          </a:xfrm>
          <a:prstGeom prst="rect">
            <a:avLst/>
          </a:prstGeom>
        </p:spPr>
      </p:pic>
      <p:pic>
        <p:nvPicPr>
          <p:cNvPr id="17" name="Picture 16"/>
          <p:cNvPicPr>
            <a:picLocks noChangeAspect="1"/>
          </p:cNvPicPr>
          <p:nvPr/>
        </p:nvPicPr>
        <p:blipFill>
          <a:blip r:embed="rId6"/>
          <a:stretch>
            <a:fillRect/>
          </a:stretch>
        </p:blipFill>
        <p:spPr>
          <a:xfrm>
            <a:off x="749782" y="5818960"/>
            <a:ext cx="1271597" cy="471491"/>
          </a:xfrm>
          <a:prstGeom prst="rect">
            <a:avLst/>
          </a:prstGeom>
        </p:spPr>
      </p:pic>
      <p:pic>
        <p:nvPicPr>
          <p:cNvPr id="86" name="Content Placeholder 85"/>
          <p:cNvPicPr>
            <a:picLocks noChangeAspect="1"/>
          </p:cNvPicPr>
          <p:nvPr>
            <p:ph sz="half" idx="2"/>
          </p:nvPr>
        </p:nvPicPr>
        <p:blipFill>
          <a:blip r:embed="rId7"/>
          <a:stretch>
            <a:fillRect/>
          </a:stretch>
        </p:blipFill>
        <p:spPr>
          <a:xfrm>
            <a:off x="6341745" y="3258185"/>
            <a:ext cx="5095875" cy="786130"/>
          </a:xfrm>
          <a:prstGeom prst="rect">
            <a:avLst/>
          </a:prstGeom>
        </p:spPr>
      </p:pic>
      <p:sp>
        <p:nvSpPr>
          <p:cNvPr id="8" name="Text Box 7"/>
          <p:cNvSpPr txBox="1"/>
          <p:nvPr/>
        </p:nvSpPr>
        <p:spPr>
          <a:xfrm>
            <a:off x="7665720" y="2808605"/>
            <a:ext cx="1851025" cy="368300"/>
          </a:xfrm>
          <a:prstGeom prst="rect">
            <a:avLst/>
          </a:prstGeom>
          <a:noFill/>
        </p:spPr>
        <p:txBody>
          <a:bodyPr wrap="none" rtlCol="0" anchor="t">
            <a:spAutoFit/>
          </a:bodyPr>
          <a:p>
            <a:r>
              <a:rPr lang="en-US" b="1" spc="15" dirty="0">
                <a:solidFill>
                  <a:srgbClr val="333333"/>
                </a:solidFill>
                <a:latin typeface="Times New Roman" panose="02020603050405020304" pitchFamily="18" charset="0"/>
                <a:cs typeface="Times New Roman" panose="02020603050405020304" pitchFamily="18" charset="0"/>
                <a:sym typeface="+mn-ea"/>
              </a:rPr>
              <a:t>Table </a:t>
            </a:r>
            <a:r>
              <a:rPr lang="en-US" b="1" spc="15" dirty="0" err="1">
                <a:solidFill>
                  <a:srgbClr val="333333"/>
                </a:solidFill>
                <a:latin typeface="Times New Roman" panose="02020603050405020304" pitchFamily="18" charset="0"/>
                <a:cs typeface="Times New Roman" panose="02020603050405020304" pitchFamily="18" charset="0"/>
                <a:sym typeface="+mn-ea"/>
              </a:rPr>
              <a:t>GiangVien</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NoSQL</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sz="2400" b="1"/>
              <a:t>Khái niệm</a:t>
            </a:r>
            <a:endParaRPr lang="en-US" sz="2400" b="1"/>
          </a:p>
          <a:p>
            <a:r>
              <a:rPr lang="en-US" sz="2400"/>
              <a:t>Cơ sở dữ liệu NoSQL là một Hệ thống quản lý dữ liệu không quan hệ (non-relational Data Management System) có lược đồ (schema) linh hoạt. Nó dễ mở rộng. Mục đích chính của việc sử dụng cơ sở dữ liệu NoSQL là dành cho các kho dữ liệu phân tán với nhu cầu lưu trữ dữ liệu lớn. NoSQL được sử dụng cho Dữ liệu lớn và ứng dụng web thời gian thực. Chẳng hạn các công ty như Twitter, Facebook và Google thu thập hàng terabyte dữ liệu người dùng mỗi ngày.</a:t>
            </a:r>
            <a:endParaRPr lang="en-US" sz="2400"/>
          </a:p>
          <a:p>
            <a:r>
              <a:rPr lang="en-US" sz="2400"/>
              <a:t>Cơ sở dữ liệu NoSQL là viết tắt của “Not Only SQL” hoặc “Not SQL”. Với cơ sở dữ liệu quan hệ RDBMS ta sử dụng cú pháp SQL để lưu trữ và truy xuất dữ liệu. Đối với hệ thống cơ sở dữ liệu NoSQL, nó bao gồm một loạt các công nghệ cơ sở dữ liệu có thể lưu trữ dữ liệu có cấu trúc, bán cấu trúc, phi cấu trúc và đa hình. Sơ đồ sau cho thấy CSDL NoSQL khác so với CSDL SQL</a:t>
            </a:r>
            <a:endParaRPr lang="en-US"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Khác nhau giữa Cơ sở dữ liệu SQL và NoSQL</a:t>
            </a:r>
            <a:endParaRPr lang="en-US"/>
          </a:p>
        </p:txBody>
      </p:sp>
      <p:sp>
        <p:nvSpPr>
          <p:cNvPr id="4" name="Content Placeholder 3"/>
          <p:cNvSpPr>
            <a:spLocks noGrp="1"/>
          </p:cNvSpPr>
          <p:nvPr>
            <p:ph sz="half" idx="1"/>
          </p:nvPr>
        </p:nvSpPr>
        <p:spPr/>
        <p:txBody>
          <a:bodyPr/>
          <a:p>
            <a:pPr marL="457200" lvl="1" indent="0">
              <a:buNone/>
            </a:pPr>
            <a:r>
              <a:rPr lang="en-US" sz="1400"/>
              <a:t>SQL Database</a:t>
            </a:r>
            <a:endParaRPr lang="en-US" sz="1400"/>
          </a:p>
          <a:p>
            <a:pPr marL="0" indent="0">
              <a:buNone/>
            </a:pPr>
            <a:r>
              <a:rPr lang="en-US" sz="1600" b="1"/>
              <a:t>Mô hình dữ liệu:</a:t>
            </a:r>
            <a:endParaRPr lang="en-US" sz="1600" b="1"/>
          </a:p>
          <a:p>
            <a:r>
              <a:rPr lang="en-US" sz="1600"/>
              <a:t> Mô hình quan hệ chuẩn hóa dữ liệu vào bảng được hình thành từ hàng và cột. Sơ đồ quy định rõ ràng bảng, hàng, cột, chỉ mục, mối quan hệ giữa các bảng và các thành tố cơ sở dữ liệu khác. Cơ sở dữ liệu sẽ thực thi tính toàn vẹn tham chiếu trong mối quan hệ giữa các bảng. </a:t>
            </a:r>
            <a:endParaRPr lang="en-US" sz="1600"/>
          </a:p>
          <a:p>
            <a:pPr marL="0" indent="0">
              <a:buNone/>
            </a:pPr>
            <a:r>
              <a:rPr lang="en-US" sz="1600" b="1"/>
              <a:t>Lịch sử phát triển</a:t>
            </a:r>
            <a:endParaRPr lang="en-US" sz="1600" b="1"/>
          </a:p>
          <a:p>
            <a:r>
              <a:rPr lang="en-US" sz="1600"/>
              <a:t>Phát triển từ những năm 1970, tập trung vào việc giảm thiểu sự trùng lắp dữ liệu.</a:t>
            </a:r>
            <a:endParaRPr lang="en-US" sz="1600"/>
          </a:p>
          <a:p>
            <a:pPr marL="0" indent="0">
              <a:buNone/>
            </a:pPr>
            <a:endParaRPr lang="en-US" sz="1600"/>
          </a:p>
          <a:p>
            <a:pPr marL="0" indent="0">
              <a:buNone/>
            </a:pPr>
            <a:r>
              <a:rPr lang="en-US" sz="1600" b="1"/>
              <a:t>Các CSDL tiêu biểu</a:t>
            </a:r>
            <a:endParaRPr lang="en-US" sz="1600" b="1"/>
          </a:p>
          <a:p>
            <a:r>
              <a:rPr lang="en-US" sz="1600"/>
              <a:t>Oracle, MySQL, Microsoft SQL Server</a:t>
            </a:r>
            <a:endParaRPr lang="en-US" sz="1600"/>
          </a:p>
          <a:p>
            <a:r>
              <a:rPr lang="en-US" sz="1600"/>
              <a:t>PostgreSQL</a:t>
            </a:r>
            <a:endParaRPr lang="en-US" sz="1600"/>
          </a:p>
        </p:txBody>
      </p:sp>
      <p:sp>
        <p:nvSpPr>
          <p:cNvPr id="5" name="Content Placeholder 4"/>
          <p:cNvSpPr>
            <a:spLocks noGrp="1"/>
          </p:cNvSpPr>
          <p:nvPr>
            <p:ph sz="half" idx="2"/>
          </p:nvPr>
        </p:nvSpPr>
        <p:spPr/>
        <p:txBody>
          <a:bodyPr/>
          <a:p>
            <a:pPr marL="0" indent="0">
              <a:buNone/>
            </a:pPr>
            <a:r>
              <a:rPr lang="en-US" sz="1600"/>
              <a:t>        NoSQL Databases</a:t>
            </a:r>
            <a:endParaRPr lang="en-US" sz="1600"/>
          </a:p>
          <a:p>
            <a:endParaRPr lang="en-US" sz="1600"/>
          </a:p>
          <a:p>
            <a:r>
              <a:rPr lang="en-US" sz="1600"/>
              <a:t>Kiểu Document: JSON documents</a:t>
            </a:r>
            <a:endParaRPr lang="en-US" sz="1600"/>
          </a:p>
          <a:p>
            <a:r>
              <a:rPr lang="en-US" sz="1600"/>
              <a:t>Kiểu Key-value: key-value pairs</a:t>
            </a:r>
            <a:endParaRPr lang="en-US" sz="1600"/>
          </a:p>
          <a:p>
            <a:r>
              <a:rPr lang="en-US" sz="1600"/>
              <a:t>Kiểu column: bảng với hàng và cột thay đổi (dynamic)</a:t>
            </a:r>
            <a:endParaRPr lang="en-US" sz="1600"/>
          </a:p>
          <a:p>
            <a:r>
              <a:rPr lang="en-US" sz="1600"/>
              <a:t>Graph: nodes và cạnh</a:t>
            </a:r>
            <a:endParaRPr lang="en-US" sz="1600"/>
          </a:p>
          <a:p>
            <a:endParaRPr lang="en-US" sz="1600"/>
          </a:p>
          <a:p>
            <a:endParaRPr lang="en-US" sz="1600"/>
          </a:p>
          <a:p>
            <a:r>
              <a:rPr lang="en-US" sz="1600"/>
              <a:t>Phát triển sau năm 2000, mục đích chính phục vụ việc mở rộng nhanh (scale) và phát triển các ứng dụng theo phương pháp Agile và DevOps.</a:t>
            </a:r>
            <a:endParaRPr lang="en-US" sz="1600"/>
          </a:p>
          <a:p>
            <a:endParaRPr lang="en-US" sz="1600"/>
          </a:p>
          <a:p>
            <a:r>
              <a:rPr lang="en-US" sz="1600"/>
              <a:t>NoSQL Document: MongoDB, CouchDB</a:t>
            </a:r>
            <a:endParaRPr lang="en-US" sz="1600"/>
          </a:p>
          <a:p>
            <a:r>
              <a:rPr lang="en-US" sz="1600"/>
              <a:t>Key-value: Redis, DynamoDB</a:t>
            </a:r>
            <a:endParaRPr lang="en-US" sz="1600"/>
          </a:p>
          <a:p>
            <a:r>
              <a:rPr lang="en-US" sz="1600"/>
              <a:t>Column: Cassandra, HBase</a:t>
            </a:r>
            <a:endParaRPr lang="en-US" sz="1600"/>
          </a:p>
          <a:p>
            <a:r>
              <a:rPr lang="en-US" sz="1600"/>
              <a:t>Graph: Neo4j, Amazon Neptune</a:t>
            </a:r>
            <a:endParaRPr lang="en-US" sz="1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Khác nhau giữa Cơ sở dữ liệu SQL và NoSQL</a:t>
            </a:r>
            <a:endParaRPr lang="en-US"/>
          </a:p>
        </p:txBody>
      </p:sp>
      <p:sp>
        <p:nvSpPr>
          <p:cNvPr id="3" name="Content Placeholder 2"/>
          <p:cNvSpPr>
            <a:spLocks noGrp="1"/>
          </p:cNvSpPr>
          <p:nvPr>
            <p:ph sz="half" idx="1"/>
          </p:nvPr>
        </p:nvSpPr>
        <p:spPr/>
        <p:txBody>
          <a:bodyPr/>
          <a:p>
            <a:pPr marL="0" indent="0">
              <a:buNone/>
            </a:pPr>
            <a:r>
              <a:rPr lang="en-US" sz="1800" b="1"/>
              <a:t>Mở rộng</a:t>
            </a:r>
            <a:endParaRPr lang="en-US" sz="1800" b="1"/>
          </a:p>
          <a:p>
            <a:r>
              <a:rPr lang="en-US" sz="1800"/>
              <a:t>Theo chiều dọc. Cơ sở dữ liệu quan hệ thường tăng quy mô bằng cách tăng năng lực điện toán của phần cứng hoặc tăng quy mô bằng cách thêm bản sao của khối lượng công việc chỉ đọc.</a:t>
            </a:r>
            <a:endParaRPr lang="en-US" sz="1800"/>
          </a:p>
          <a:p>
            <a:pPr marL="0" indent="0">
              <a:buNone/>
            </a:pPr>
            <a:r>
              <a:rPr lang="en-US" sz="1800" b="1"/>
              <a:t>Hiệu năng</a:t>
            </a:r>
            <a:endParaRPr lang="en-US" sz="1800" b="1"/>
          </a:p>
          <a:p>
            <a:r>
              <a:rPr lang="en-US" sz="1800"/>
              <a:t>Hiệu năng thường phụ thuộc vào hệ thống con của ổ đĩa. Thông thường, việc tối ưu hóa các truy vấn, chỉ mục và cấu trúc bảng bắt buộc phải được thực hiện để đạt mức hiệu năng tối đa.</a:t>
            </a:r>
            <a:endParaRPr lang="en-US" sz="1800"/>
          </a:p>
          <a:p>
            <a:pPr marL="0" indent="0">
              <a:buNone/>
            </a:pPr>
            <a:r>
              <a:rPr lang="en-US" sz="1800" b="1"/>
              <a:t>API</a:t>
            </a:r>
            <a:endParaRPr lang="en-US" sz="1800" b="1"/>
          </a:p>
          <a:p>
            <a:r>
              <a:rPr lang="en-US" sz="1800"/>
              <a:t>Yêu cầu lưu trữ và truy xuất dữ liệu được truyền đạt bằng cách sử dụng các truy vấn nhất quán với ngôn ngữ truy vấn có cấu trúc (SQL). Các truy vấn này được phân tích và thực thi bởi cơ sở dữ liệu quan hệ.</a:t>
            </a:r>
            <a:endParaRPr lang="en-US" sz="1800"/>
          </a:p>
        </p:txBody>
      </p:sp>
      <p:sp>
        <p:nvSpPr>
          <p:cNvPr id="4" name="Content Placeholder 3"/>
          <p:cNvSpPr>
            <a:spLocks noGrp="1"/>
          </p:cNvSpPr>
          <p:nvPr>
            <p:ph sz="half" idx="2"/>
          </p:nvPr>
        </p:nvSpPr>
        <p:spPr/>
        <p:txBody>
          <a:bodyPr/>
          <a:p>
            <a:endParaRPr lang="en-US" sz="1800"/>
          </a:p>
          <a:p>
            <a:r>
              <a:rPr lang="en-US" sz="1800"/>
              <a:t>Cho phép thay đổi quy mô theo chiều ngang (scale-out bằng cách phân tán trên nhiều server)</a:t>
            </a:r>
            <a:endParaRPr lang="en-US" sz="1800"/>
          </a:p>
          <a:p>
            <a:endParaRPr lang="en-US" sz="1800"/>
          </a:p>
          <a:p>
            <a:r>
              <a:rPr lang="en-US" sz="1800"/>
              <a:t>Hiệu năng thường được xem là chức năng của kích cỡ cụm phần cứng ngầm, độ trễ mạng và ứng dụng đưa ra lệnh gọi.</a:t>
            </a:r>
            <a:endParaRPr lang="en-US" sz="1800"/>
          </a:p>
          <a:p>
            <a:endParaRPr lang="en-US" sz="1800"/>
          </a:p>
          <a:p>
            <a:endParaRPr lang="en-US" sz="1800"/>
          </a:p>
          <a:p>
            <a:endParaRPr lang="en-US" sz="1800"/>
          </a:p>
          <a:p>
            <a:r>
              <a:rPr lang="en-US" sz="1800"/>
              <a:t>API trên cơ sở đối tượng cho phép các nhà phát triển ứng dụng dễ dàng lưu trữ và truy xuất cấu trúc dữ liệu trong bộ nhớ. Khóa phân mảnh tìm kiếm các cặp khóa-giá trị, tập hợp cột hoặc văn bản có cấu trúc chưa hoàn chỉnh có chứa đối tượng và thuộc tính của ứng dụng được xếp theo chuỗi.</a:t>
            </a:r>
            <a:endParaRPr lang="en-US"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Khi nào sử dụng Cơ sở dữ liệu NoSQL</a:t>
            </a:r>
            <a:endParaRPr lang="en-US"/>
          </a:p>
        </p:txBody>
      </p:sp>
      <p:sp>
        <p:nvSpPr>
          <p:cNvPr id="3" name="Content Placeholder 2"/>
          <p:cNvSpPr>
            <a:spLocks noGrp="1"/>
          </p:cNvSpPr>
          <p:nvPr>
            <p:ph sz="half" idx="1"/>
          </p:nvPr>
        </p:nvSpPr>
        <p:spPr>
          <a:xfrm>
            <a:off x="609600" y="1174750"/>
            <a:ext cx="10972165" cy="4953000"/>
          </a:xfrm>
        </p:spPr>
        <p:txBody>
          <a:bodyPr/>
          <a:p>
            <a:r>
              <a:rPr lang="en-US" sz="1800"/>
              <a:t>Như trên đã đề cập, khái niệm cơ sở dữ liệu NoSQL trở nên phổ biến khi những công ty như Google, Facebook, Amazon, v.v., phải xử lý khối lượng dữ liệu cực lớn. Thời gian phản hồi của hệ thống trở nên chậm khi sử dụng RDBMS cho khối lượng lớn dữ liệu. Để giải quyết vấn đề này có thể dùng giải pháp “mở rộng quy mô” hệ thống của mình bằng cách nâng cấp phần cứng hiện có. Tuy vậy, quá trình này là rất tốn kém. Giải pháp thay thế cho vấn đề này là phân phối tải cơ sở dữ liệu trên nhiều máy chủ bất cứ khi nào tải tăng lên. Phương pháp này được gọi là “scaling out” và NoSQL đáp ứng được nhu cầu này.</a:t>
            </a:r>
            <a:endParaRPr 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kiểu cơ sở dữ liệu NoSQL</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a:t>    Cơ sở dữ liệu NoSQL được phân loại thành bốn loại: Key-value pair, Column-oriented, Graph-based và Document-oriented. Mỗi loại đều có những thuộc tính và hạn chế riêng. Không có cơ sở dữ liệu nào được cho là tốt hơn để giải quyết tất cả các vấn đề. Người sử dụng nên chọn cơ sở dữ liệu dựa trên nhu cầu ứng dụng của mình.</a:t>
            </a:r>
            <a:endParaRPr lang="en-US" sz="2400"/>
          </a:p>
          <a:p>
            <a:pPr marL="0" indent="0">
              <a:buNone/>
            </a:pPr>
            <a:r>
              <a:rPr lang="en-US" sz="2400" b="1"/>
              <a:t>Key Value Pair Based NoSQL database</a:t>
            </a:r>
            <a:endParaRPr lang="en-US" sz="2400" b="1"/>
          </a:p>
          <a:p>
            <a:r>
              <a:rPr lang="en-US" sz="2400"/>
              <a:t>Với Key Value Pair Based, Dữ liệu được lưu trữ trong các cặp khóa / giá trị (Key/Value Pair). Nó được thiết kế theo cách để xử lý nhiều dữ liệu và tải nặng. Cơ sở dữ liệu lưu trữ cặp khóa-giá trị lưu trữ dữ liệu dưới dạng bảng băm trong đó mỗi khóa là duy nhất và giá trị có thể là JSON, BLOB (Binary Large Objects), chuỗi, v.v. Ví dụ: một cặp khóa-giá trị có thể chứa một khóa như “Trang web” được liên kết với một giá trị như “Itguru”.</a:t>
            </a:r>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kiểu cơ sở dữ liệu NoSQL</a:t>
            </a:r>
            <a:endParaRPr lang="en-US"/>
          </a:p>
        </p:txBody>
      </p:sp>
      <p:sp>
        <p:nvSpPr>
          <p:cNvPr id="4" name="Content Placeholder 3"/>
          <p:cNvSpPr>
            <a:spLocks noGrp="1"/>
          </p:cNvSpPr>
          <p:nvPr>
            <p:ph sz="half" idx="2"/>
          </p:nvPr>
        </p:nvSpPr>
        <p:spPr>
          <a:xfrm>
            <a:off x="609600" y="1022350"/>
            <a:ext cx="10972800" cy="4953000"/>
          </a:xfrm>
        </p:spPr>
        <p:txBody>
          <a:bodyPr/>
          <a:p>
            <a:pPr marL="0" indent="0">
              <a:buNone/>
            </a:pPr>
            <a:r>
              <a:rPr lang="en-US" sz="1800" b="1"/>
              <a:t>Column-based NoSQL database</a:t>
            </a:r>
            <a:endParaRPr lang="en-US" sz="1800" b="1"/>
          </a:p>
          <a:p>
            <a:pPr marL="0" indent="0">
              <a:buNone/>
            </a:pPr>
            <a:r>
              <a:rPr lang="en-US" sz="1800"/>
              <a:t>   Với Column based database, dữ liệu được lưu trữ trong database dưới dạng các cột. Mỗi cột được xử lý riêng biệt. Giá trị của cơ sở dữ liệu cột đơn được lưu trữ liền kề.</a:t>
            </a:r>
            <a:endParaRPr lang="en-US" sz="1800"/>
          </a:p>
          <a:p>
            <a:pPr marL="0" indent="0">
              <a:buNone/>
            </a:pPr>
            <a:r>
              <a:rPr lang="en-US" sz="1800"/>
              <a:t>  Chúng mang lại hiệu suất cao cho các truy vấn tổng hợp như SUM, COUNT, AVG, MIN, v.v. vì dữ liệu có sẵn trong một cột. Cơ sở dữ liệu NoSQL dựa trên cột được sử dụng rộng rãi để quản lý data warehouses, business intelligence, CRM, Library card catalogs…</a:t>
            </a:r>
            <a:endParaRPr lang="en-US" sz="1800"/>
          </a:p>
          <a:p>
            <a:pPr marL="0" indent="0">
              <a:buNone/>
            </a:pPr>
            <a:r>
              <a:rPr lang="en-US" sz="1800"/>
              <a:t>  Giới hạn của Column based NoSQL database:</a:t>
            </a:r>
            <a:endParaRPr lang="en-US" sz="1800"/>
          </a:p>
          <a:p>
            <a:pPr marL="0" indent="0">
              <a:buNone/>
            </a:pPr>
            <a:r>
              <a:rPr lang="en-US" sz="1800"/>
              <a:t>  Load dữ liệu theo kiểu incremental: Cần nhiều thời gian cho tác vụ ghi hơn tác vụ đọc. Phương thức Online Transaction Processing (OLTP) tức Xử lý giao dịch trực tuyến được sử dụng.</a:t>
            </a:r>
            <a:endParaRPr lang="en-US" sz="1800"/>
          </a:p>
          <a:p>
            <a:pPr marL="0" indent="0">
              <a:buNone/>
            </a:pPr>
            <a:r>
              <a:rPr lang="en-US" sz="1800"/>
              <a:t>  Cần nhiều thời gian để đọc dữ liệu</a:t>
            </a:r>
            <a:endParaRPr lang="en-US" sz="1800"/>
          </a:p>
          <a:p>
            <a:pPr marL="0" indent="0">
              <a:buNone/>
            </a:pPr>
            <a:r>
              <a:rPr lang="en-US" sz="1800"/>
              <a:t>  CSDL Column Based NoSQL tiêu biểu:</a:t>
            </a:r>
            <a:endParaRPr lang="en-US" sz="1800"/>
          </a:p>
          <a:p>
            <a:pPr marL="0" indent="0">
              <a:buNone/>
            </a:pPr>
            <a:r>
              <a:rPr lang="en-US" sz="1800"/>
              <a:t>Hbase</a:t>
            </a:r>
            <a:endParaRPr lang="en-US" sz="1800"/>
          </a:p>
          <a:p>
            <a:r>
              <a:rPr lang="en-US" sz="1800"/>
              <a:t>Cassandra</a:t>
            </a:r>
            <a:endParaRPr lang="en-US" sz="1800"/>
          </a:p>
          <a:p>
            <a:r>
              <a:rPr lang="en-US" sz="1800"/>
              <a:t>Hbase</a:t>
            </a:r>
            <a:endParaRPr lang="en-US" sz="1800"/>
          </a:p>
          <a:p>
            <a:r>
              <a:rPr lang="en-US" sz="1800"/>
              <a:t>Hypertable</a:t>
            </a:r>
            <a:endParaRPr lang="en-US"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kiểu cơ sở dữ liệu NoSQL</a:t>
            </a:r>
            <a:endParaRPr lang="en-US"/>
          </a:p>
        </p:txBody>
      </p:sp>
      <p:sp>
        <p:nvSpPr>
          <p:cNvPr id="3" name="Content Placeholder 2"/>
          <p:cNvSpPr>
            <a:spLocks noGrp="1"/>
          </p:cNvSpPr>
          <p:nvPr>
            <p:ph sz="half" idx="1"/>
          </p:nvPr>
        </p:nvSpPr>
        <p:spPr>
          <a:xfrm>
            <a:off x="609600" y="773430"/>
            <a:ext cx="10972800" cy="4953000"/>
          </a:xfrm>
        </p:spPr>
        <p:txBody>
          <a:bodyPr/>
          <a:p>
            <a:pPr marL="0" indent="0">
              <a:buNone/>
            </a:pPr>
            <a:r>
              <a:rPr lang="en-US" sz="1800" b="1"/>
              <a:t>Document-Oriented NoSQL</a:t>
            </a:r>
            <a:endParaRPr lang="en-US" sz="1800" b="1"/>
          </a:p>
          <a:p>
            <a:pPr marL="0" indent="0">
              <a:buNone/>
            </a:pPr>
            <a:r>
              <a:rPr lang="en-US" sz="1800"/>
              <a:t>    NoSQL Document Database lưu trữ và truy xuất dữ liệu dưới dạng một cặp giá trị khóa (key value pair )nhưng phần giá trị được lưu trữ dưới dạng tài liệu. Tài liệu được lưu trữ ở định dạng JSON hoặc XML. Giá trị được hiểu bởi Online Transaction Processing DB và có thể được truy vấn</a:t>
            </a:r>
            <a:endParaRPr lang="en-US" sz="1800"/>
          </a:p>
          <a:p>
            <a:pPr marL="0" indent="0">
              <a:buNone/>
            </a:pPr>
            <a:r>
              <a:rPr lang="en-US" sz="1800"/>
              <a:t>    Trong sơ đồ bên trái bạn có thể thấy các hàng và cột, và ở bên phải, có một cơ sở dữ liệu tài liệu có cấu trúc tương tự như JSON. Đối với cơ sở dữ liệu quan hệ, bạn phải biết bạn có những cột nào, v.v. Tuy nhiên, đối với NoSQL document database, bạn có kho dữ liệu như đối tượng JSON. Bạn không cần phải xác định cái nào làm cho nó linh hoạt. Loại document này chủ yếu được sử dụng cho các hệ thống CMS, nền tảng blog, phân tích thời gian thực và các ứng dụng thương mại điện tử. Document database không nên sử dụng cho các giao dịch phức tạp yêu cầu nhiều hoạt động hoặc truy vấn dựa trên các cấu trúc tổng hợp khác nhau.</a:t>
            </a:r>
            <a:endParaRPr lang="en-US" sz="1800"/>
          </a:p>
          <a:p>
            <a:pPr marL="0" indent="0">
              <a:buNone/>
            </a:pPr>
            <a:r>
              <a:rPr lang="en-US" sz="1800"/>
              <a:t>    Giới hạn của NoSQL document database:</a:t>
            </a:r>
            <a:endParaRPr lang="en-US" sz="1800"/>
          </a:p>
          <a:p>
            <a:pPr marL="0" indent="0">
              <a:buNone/>
            </a:pPr>
            <a:r>
              <a:rPr lang="en-US" sz="1800"/>
              <a:t>    Thông tin cơ sở trùng lặp trên nhiều tài liệu</a:t>
            </a:r>
            <a:endParaRPr lang="en-US" sz="1800"/>
          </a:p>
          <a:p>
            <a:pPr marL="0" indent="0">
              <a:buNone/>
            </a:pPr>
            <a:r>
              <a:rPr lang="en-US" sz="1800"/>
              <a:t>    Thiết kế phức tạp dẫn đến không nhất quán.</a:t>
            </a:r>
            <a:endParaRPr lang="en-US" sz="1800"/>
          </a:p>
          <a:p>
            <a:pPr marL="0" indent="0">
              <a:buNone/>
            </a:pPr>
            <a:r>
              <a:rPr lang="en-US" sz="1800"/>
              <a:t>    Các hệ thống DBMS Document database NoSQL tiêu biểu:</a:t>
            </a:r>
            <a:endParaRPr lang="en-US" sz="1800"/>
          </a:p>
          <a:p>
            <a:r>
              <a:rPr lang="en-US" sz="1800"/>
              <a:t>Amazon SimpleDB</a:t>
            </a:r>
            <a:endParaRPr lang="en-US" sz="1800"/>
          </a:p>
          <a:p>
            <a:r>
              <a:rPr lang="en-US" sz="1800"/>
              <a:t>CouchDB</a:t>
            </a:r>
            <a:endParaRPr lang="en-US" sz="1800"/>
          </a:p>
          <a:p>
            <a:r>
              <a:rPr lang="en-US" sz="1800"/>
              <a:t>MongoDB</a:t>
            </a:r>
            <a:endParaRPr lang="en-US" sz="1800"/>
          </a:p>
          <a:p>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0560" y="372745"/>
            <a:ext cx="10972800" cy="582613"/>
          </a:xfrm>
        </p:spPr>
        <p:txBody>
          <a:bodyPr/>
          <a:p>
            <a:r>
              <a:rPr lang="en-US">
                <a:sym typeface="+mn-ea"/>
              </a:rPr>
              <a:t>Các thành phần cơ bản của mô hình ERD</a:t>
            </a:r>
            <a:br>
              <a:rPr lang="en-US">
                <a:sym typeface="+mn-ea"/>
              </a:rPr>
            </a:br>
            <a:endParaRPr lang="en-US"/>
          </a:p>
        </p:txBody>
      </p:sp>
      <p:sp>
        <p:nvSpPr>
          <p:cNvPr id="3" name="Content Placeholder 2"/>
          <p:cNvSpPr>
            <a:spLocks noGrp="1"/>
          </p:cNvSpPr>
          <p:nvPr>
            <p:ph sz="half" idx="1"/>
          </p:nvPr>
        </p:nvSpPr>
        <p:spPr/>
        <p:txBody>
          <a:bodyPr/>
          <a:p>
            <a:pPr marL="0" indent="0">
              <a:buNone/>
            </a:pPr>
            <a:r>
              <a:rPr lang="en-US" sz="2800"/>
              <a:t>  5 Lược đồ E-R</a:t>
            </a:r>
            <a:endParaRPr lang="en-US" sz="2800"/>
          </a:p>
          <a:p>
            <a:r>
              <a:rPr lang="en-US" sz="2800"/>
              <a:t>Là đồ thị biểu diễn các tập thực thể, thuộc tính và mối quan hệ</a:t>
            </a:r>
            <a:endParaRPr lang="en-US" sz="2800"/>
          </a:p>
          <a:p>
            <a:r>
              <a:rPr lang="en-US" sz="2800"/>
              <a:t>Các ký hiệu trong lược đồ E-R</a:t>
            </a:r>
            <a:endParaRPr lang="en-US" sz="2800"/>
          </a:p>
          <a:p>
            <a:r>
              <a:rPr lang="en-US" sz="2800"/>
              <a:t>Đỉnh:</a:t>
            </a:r>
            <a:endParaRPr lang="en-US" sz="2800"/>
          </a:p>
          <a:p>
            <a:endParaRPr lang="en-US" sz="2800"/>
          </a:p>
        </p:txBody>
      </p:sp>
      <p:pic>
        <p:nvPicPr>
          <p:cNvPr id="4" name="Content Placeholder 3"/>
          <p:cNvPicPr>
            <a:picLocks noChangeAspect="1"/>
          </p:cNvPicPr>
          <p:nvPr>
            <p:ph sz="half" idx="2"/>
          </p:nvPr>
        </p:nvPicPr>
        <p:blipFill>
          <a:blip r:embed="rId1"/>
          <a:stretch>
            <a:fillRect/>
          </a:stretch>
        </p:blipFill>
        <p:spPr>
          <a:xfrm>
            <a:off x="2679700" y="3729355"/>
            <a:ext cx="2472690" cy="231648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kiểu cơ sở dữ liệu NoSQL</a:t>
            </a:r>
            <a:endParaRPr lang="en-US"/>
          </a:p>
        </p:txBody>
      </p:sp>
      <p:sp>
        <p:nvSpPr>
          <p:cNvPr id="3" name="Content Placeholder 2"/>
          <p:cNvSpPr>
            <a:spLocks noGrp="1"/>
          </p:cNvSpPr>
          <p:nvPr>
            <p:ph sz="half" idx="1"/>
          </p:nvPr>
        </p:nvSpPr>
        <p:spPr>
          <a:xfrm>
            <a:off x="609600" y="870585"/>
            <a:ext cx="10972800" cy="4953000"/>
          </a:xfrm>
        </p:spPr>
        <p:txBody>
          <a:bodyPr/>
          <a:p>
            <a:pPr marL="0" indent="0">
              <a:buNone/>
            </a:pPr>
            <a:r>
              <a:rPr lang="en-US" sz="1800" b="1"/>
              <a:t>Graph-Based NoSQL database</a:t>
            </a:r>
            <a:endParaRPr lang="en-US" sz="1800" b="1"/>
          </a:p>
          <a:p>
            <a:pPr marL="0" indent="0">
              <a:buNone/>
            </a:pPr>
            <a:r>
              <a:rPr lang="en-US" sz="1800"/>
              <a:t>       Cơ sở dữ liệu kiểu đồ thị (Graph Based) lưu trữ các thực thể cũng như các mối quan hệ giữa các thực thể đó. Thực thể được lưu trữ dưới dạng một node với mối quan hệ là các cạnh. Một cạnh cho biết mối quan hệ giữa các node. Mỗi node và cạnh có một mã định danh duy nhất.</a:t>
            </a:r>
            <a:endParaRPr lang="en-US" sz="1800"/>
          </a:p>
          <a:p>
            <a:pPr marL="0" indent="0">
              <a:buNone/>
            </a:pPr>
            <a:r>
              <a:rPr lang="en-US" sz="1800"/>
              <a:t>noSQL graph base database</a:t>
            </a:r>
            <a:endParaRPr lang="en-US" sz="1800"/>
          </a:p>
          <a:p>
            <a:pPr marL="0" indent="0">
              <a:buNone/>
            </a:pPr>
            <a:r>
              <a:rPr lang="en-US" sz="1800"/>
              <a:t>       So với cơ sở dữ liệu quan hệ trong đó các bảng được kết nối với nhau một cách lỏng lẻo, cơ sở dữ liệu Đồ thị có bản chất là đa quan hệ. Mối quan hệ truyền tải nhanh chóng vì chúng đã được ghi lại vào DB và không cần phải tính toán chúng. Cơ sở dữ liệu đồ thị chủ yếu được sử dụng cho mạng xã hội, hậu cần, dữ liệu không gian.</a:t>
            </a:r>
            <a:endParaRPr lang="en-US" sz="1800"/>
          </a:p>
          <a:p>
            <a:pPr marL="0" indent="0">
              <a:buNone/>
            </a:pPr>
            <a:r>
              <a:rPr lang="en-US" sz="1800"/>
              <a:t>       Giới hạn của NoSQL Graph database:</a:t>
            </a:r>
            <a:endParaRPr lang="en-US" sz="1800"/>
          </a:p>
          <a:p>
            <a:pPr marL="0" indent="0">
              <a:buNone/>
            </a:pPr>
            <a:r>
              <a:rPr lang="en-US" sz="1800"/>
              <a:t>Thiếu tính đồng thời hiệu suất cao (high performance concurrency): Trong nhiều trường hợp, graph database cung cấp các kiểu đọc và kiểu ghi đơn, điều này cản trở sự đồng thời và hiệu suất, do đó phần nào hạn chế tính song song phân luồng (threaded parallelism).</a:t>
            </a:r>
            <a:endParaRPr lang="en-US" sz="1800"/>
          </a:p>
          <a:p>
            <a:pPr marL="0" indent="0">
              <a:buNone/>
            </a:pPr>
            <a:r>
              <a:rPr lang="en-US" sz="1800"/>
              <a:t>Thiếu ngôn ngữ chuẩn: Việc thiếu sự thiết lập và một ngôn ngữ khai báo chuẩn là một vấn của NoSQL graph database.</a:t>
            </a:r>
            <a:endParaRPr lang="en-US" sz="1800"/>
          </a:p>
          <a:p>
            <a:pPr marL="0" indent="0">
              <a:buNone/>
            </a:pPr>
            <a:r>
              <a:rPr lang="en-US" sz="1800"/>
              <a:t>Thiếu tính song song (parallelism): việc phân vùng một biểu đồ là một vấn đề. Hầu hết các graph database không cung cấp các truy vấn song song trên các biểu đồ lớn.</a:t>
            </a:r>
            <a:endParaRPr lang="en-US" sz="1800"/>
          </a:p>
          <a:p>
            <a:pPr marL="0" indent="0">
              <a:buNone/>
            </a:pPr>
            <a:endParaRPr lang="en-US"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Những hạn chế của CSDL NoSQL</a:t>
            </a:r>
            <a:endParaRPr lang="en-US"/>
          </a:p>
        </p:txBody>
      </p:sp>
      <p:sp>
        <p:nvSpPr>
          <p:cNvPr id="3" name="Content Placeholder 2"/>
          <p:cNvSpPr>
            <a:spLocks noGrp="1"/>
          </p:cNvSpPr>
          <p:nvPr>
            <p:ph sz="half" idx="1"/>
          </p:nvPr>
        </p:nvSpPr>
        <p:spPr>
          <a:xfrm>
            <a:off x="609600" y="1174750"/>
            <a:ext cx="10972165" cy="4953000"/>
          </a:xfrm>
        </p:spPr>
        <p:txBody>
          <a:bodyPr/>
          <a:p>
            <a:r>
              <a:rPr lang="en-US" sz="1800"/>
              <a:t>Nếu NoSQL cung cấp rất nhiều sự tự do và linh hoạt, tại sao không từ bỏ CSDL SQL hoàn toàn? Câu trả lời đơn giản: nhiều ứng dụng vẫn yêu cầu các loại ràng buộc, tính nhất quán và biện pháp bảo vệ mà cơ sở dữ liệu SQL cung cấp. Trong những trường hợp đó, một số ưu điểm của NoSQL có thể chuyển thành nhược điểm. Các hạn chế khác xuất phát từ thực tế là các hệ thống NoSQL tương đối mới. Hãy xem xét một số hạn chế của NoSQL DBMS</a:t>
            </a:r>
            <a:endParaRPr lang="en-US" sz="1800"/>
          </a:p>
          <a:p>
            <a:r>
              <a:rPr lang="en-US" sz="1800"/>
              <a:t>Một vấn đề khác của NoSQL là thiếu những người có chuyên môn, kinh nghiệm về hệ thống CSDL này. Khi mà thị trường lao động cho SQL vẫn còn khá lớn, thì thị trường cho các những người có kỹ năng NoSQL vẫn còn kém xa. Nhu cầu về chuyên môn NoSQL đang tăng lên, nhưng nó vẫn chỉ là một phần nhỏ của thị trường đối với SQL thông thường.</a:t>
            </a:r>
            <a:endParaRPr lang="en-US" sz="1800"/>
          </a:p>
        </p:txBody>
      </p:sp>
      <p:sp>
        <p:nvSpPr>
          <p:cNvPr id="5" name="Text Box 4"/>
          <p:cNvSpPr txBox="1"/>
          <p:nvPr/>
        </p:nvSpPr>
        <p:spPr>
          <a:xfrm>
            <a:off x="-182880" y="4635500"/>
            <a:ext cx="309880" cy="368300"/>
          </a:xfrm>
          <a:prstGeom prst="rect">
            <a:avLst/>
          </a:prstGeom>
          <a:noFill/>
        </p:spPr>
        <p:txBody>
          <a:bodyPr wrap="none" rtlCol="0">
            <a:spAutoFit/>
          </a:bodyPr>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a:t>
            </a:r>
            <a:endParaRPr lang="en-US"/>
          </a:p>
        </p:txBody>
      </p:sp>
      <p:sp>
        <p:nvSpPr>
          <p:cNvPr id="3" name="Content Placeholder 2"/>
          <p:cNvSpPr>
            <a:spLocks noGrp="1"/>
          </p:cNvSpPr>
          <p:nvPr>
            <p:ph sz="half" idx="1"/>
          </p:nvPr>
        </p:nvSpPr>
        <p:spPr>
          <a:xfrm>
            <a:off x="609600" y="1174750"/>
            <a:ext cx="10972165" cy="4953000"/>
          </a:xfrm>
        </p:spPr>
        <p:txBody>
          <a:bodyPr/>
          <a:p>
            <a:pPr marL="0" indent="0">
              <a:buNone/>
            </a:pPr>
            <a:r>
              <a:rPr lang="en-US" sz="2400" b="1"/>
              <a:t>Định nghĩa</a:t>
            </a:r>
            <a:endParaRPr lang="en-US" sz="2400" b="1"/>
          </a:p>
          <a:p>
            <a:pPr marL="0" indent="0">
              <a:buNone/>
            </a:pPr>
            <a:r>
              <a:rPr lang="en-US" sz="2400"/>
              <a:t>  MongoDB là một cơ sở dữ liệu mã nguồn mở và là cơ sở dữ liệu NoSQL(*) hàng đầu, được hàng triệu người sử dụng. MongoDB được viết bằng C++.</a:t>
            </a:r>
            <a:endParaRPr lang="en-US" sz="2400"/>
          </a:p>
          <a:p>
            <a:pPr marL="0" indent="0">
              <a:buNone/>
            </a:pPr>
            <a:r>
              <a:rPr lang="en-US" sz="2400"/>
              <a:t>  Ngoài ra, MongoDB là một cơ sở dữ liệu đa nền tảng, hoạt động trên các khái niệm Collection và Document, nó cung cấp hiệu suất cao, tính khả dụng cao và khả năng mở rộng dễ dàng.</a:t>
            </a:r>
            <a:endParaRPr 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thuật ngữ hay sử dụng trong MongoDB</a:t>
            </a:r>
            <a:endParaRPr lang="en-US"/>
          </a:p>
        </p:txBody>
      </p:sp>
      <p:sp>
        <p:nvSpPr>
          <p:cNvPr id="3" name="Content Placeholder 2"/>
          <p:cNvSpPr>
            <a:spLocks noGrp="1"/>
          </p:cNvSpPr>
          <p:nvPr>
            <p:ph sz="half" idx="1"/>
          </p:nvPr>
        </p:nvSpPr>
        <p:spPr>
          <a:xfrm>
            <a:off x="609600" y="1174750"/>
            <a:ext cx="10972800" cy="4953000"/>
          </a:xfrm>
        </p:spPr>
        <p:txBody>
          <a:bodyPr/>
          <a:p>
            <a:r>
              <a:rPr lang="en-US" sz="1800"/>
              <a:t>_id – Là trường bắt buộc có trong mỗi document. Trường _id đại diện cho một giá trị duy nhất trong document MongoDB. Trường _id cũng có thể được hiểu là khóa chính trong document. Nếu bạn thêm mới một document thì MongoDB sẽ tự động sinh ra một _id đại diện cho document đó và là duy nhất trong cơ sở dữ liệu MongoDB.</a:t>
            </a:r>
            <a:endParaRPr lang="en-US" sz="1800"/>
          </a:p>
          <a:p>
            <a:r>
              <a:rPr lang="en-US" sz="1800"/>
              <a:t>Collection – Là nhóm của nhiều document trong MongoDB. Collection có thể được hiểu là một bảng tương ứng trong cơ sở dữ liệu RDBMS (Relational Database Management System). Collection nằm trong một cơ sở dữ liệu duy nhất. Các collection không phải định nghĩa các cột, các hàng hay kiểu dữ liệu trước.</a:t>
            </a:r>
            <a:endParaRPr lang="en-US" sz="1800"/>
          </a:p>
          <a:p>
            <a:r>
              <a:rPr lang="en-US" sz="1800"/>
              <a:t>Cursor – Đây là một con trỏ đến tập kết quả của một truy vấn. Máy khách có thể lặp qua một con trỏ để lấy kết quả.</a:t>
            </a:r>
            <a:endParaRPr lang="en-US" sz="1800"/>
          </a:p>
          <a:p>
            <a:r>
              <a:rPr lang="en-US" sz="1800"/>
              <a:t>Database – Nơi chứa các Collection, giống với cơ sở dữ liệu RDMS chúng chứa các bảng. Mỗi Database có một tập tin riêng lưu trữ trên bộ nhớ vật lý. Một mấy chủ MongoDB có thể chứa nhiều Database.</a:t>
            </a:r>
            <a:endParaRPr lang="en-US" sz="1800"/>
          </a:p>
          <a:p>
            <a:endParaRPr lang="en-US"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thuật ngữ hay sử dụng trong MongoDB</a:t>
            </a:r>
            <a:endParaRPr lang="en-US"/>
          </a:p>
        </p:txBody>
      </p:sp>
      <p:sp>
        <p:nvSpPr>
          <p:cNvPr id="3" name="Content Placeholder 2"/>
          <p:cNvSpPr>
            <a:spLocks noGrp="1"/>
          </p:cNvSpPr>
          <p:nvPr>
            <p:ph sz="half" idx="1"/>
          </p:nvPr>
        </p:nvSpPr>
        <p:spPr>
          <a:xfrm>
            <a:off x="609600" y="1174750"/>
            <a:ext cx="10972165" cy="4953000"/>
          </a:xfrm>
        </p:spPr>
        <p:txBody>
          <a:bodyPr/>
          <a:p>
            <a:r>
              <a:rPr lang="en-US" sz="1800"/>
              <a:t>Document – Một bản ghi thuộc một Collection thì được gọi là một Document. Các Document lần lượt bao gồm các trường tên và giá trị.</a:t>
            </a:r>
            <a:endParaRPr lang="en-US" sz="1800"/>
          </a:p>
          <a:p>
            <a:endParaRPr lang="en-US" sz="1800"/>
          </a:p>
          <a:p>
            <a:r>
              <a:rPr lang="en-US" sz="1800"/>
              <a:t>Field – Là một cặp name – value trong một document. Một document có thể có không hoặc nhiều trường. Các trường giống các cột ở cơ sở dữ liệu quan hệ.</a:t>
            </a:r>
            <a:endParaRPr lang="en-US" sz="1800"/>
          </a:p>
          <a:p>
            <a:endParaRPr lang="en-US" sz="1800"/>
          </a:p>
          <a:p>
            <a:r>
              <a:rPr lang="en-US" sz="1800"/>
              <a:t>JSON – Viết tắt của JavaScript Object Notation. Con người có thể đọc được ở định dạng văn bản đơn giản thể hiện cho các dữ liệu có cấu trúc. Hiện tại JSON đang hỗ trợ rất nhiều ngôn ngữ lập trình.</a:t>
            </a:r>
            <a:endParaRPr lang="en-US" sz="1800"/>
          </a:p>
          <a:p>
            <a:endParaRPr lang="en-US" sz="1800"/>
          </a:p>
          <a:p>
            <a:r>
              <a:rPr lang="en-US" sz="1800"/>
              <a:t>Index – Là những cấu trúc dữ liệu đặc biệt, dùng để chứa một phần nhỏ của các tập dữ liệu một cách dễ dàng để quét. Chỉ số lưu trữ giá trị của một fields cụ thể hoặc thiết lập các fields, sắp xếp theo giá trị của các fields này. Index hỗ trợ độ phân tích một cách hiệu quả các truy vấn. Nếu không có chỉ mục, MongoDB sẽ phải quét tất cả các documents của collection để chọn ra những document phù hợp với câu truy vấn. Quá trình quét này là không hiệu quả và yêu cầu MongoDB để xử lý một khối lượng lớn dữ liệu.</a:t>
            </a:r>
            <a:endParaRPr lang="en-US"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Lợi thế của MongoDB</a:t>
            </a:r>
            <a:endParaRPr lang="en-US"/>
          </a:p>
        </p:txBody>
      </p:sp>
      <p:sp>
        <p:nvSpPr>
          <p:cNvPr id="3" name="Content Placeholder 2"/>
          <p:cNvSpPr>
            <a:spLocks noGrp="1"/>
          </p:cNvSpPr>
          <p:nvPr>
            <p:ph sz="half" idx="1"/>
          </p:nvPr>
        </p:nvSpPr>
        <p:spPr>
          <a:xfrm>
            <a:off x="609600" y="1174750"/>
            <a:ext cx="10972800" cy="4953000"/>
          </a:xfrm>
        </p:spPr>
        <p:txBody>
          <a:bodyPr/>
          <a:p>
            <a:r>
              <a:rPr lang="en-US" sz="1800"/>
              <a:t>Ít schema hơn: Vì schema được sinh ra là để nhóm các đối tượng vào 1 cụm, dễ quản lý. Ví dụ như tạo 1 schema tên là Students chẳng hạn thì chỉ có những gì liên quan đến student thì mới được cho vào schema này. Trong khi đó trong mongodb thì chỉ 1 collection ta có thể chứa nhiều document khác nhau . Với mỗi document thì số trường, nội dung, kích thước lại có thể khác nhau.</a:t>
            </a:r>
            <a:endParaRPr lang="en-US" sz="1800"/>
          </a:p>
          <a:p>
            <a:r>
              <a:rPr lang="en-US" sz="1800"/>
              <a:t>Cấu trúc của một đối tượng rõ ràng.</a:t>
            </a:r>
            <a:endParaRPr lang="en-US" sz="1800"/>
          </a:p>
          <a:p>
            <a:r>
              <a:rPr lang="en-US" sz="1800"/>
              <a:t>Không có các Join phức tạp.</a:t>
            </a:r>
            <a:endParaRPr lang="en-US" sz="1800"/>
          </a:p>
          <a:p>
            <a:r>
              <a:rPr lang="en-US" sz="1800"/>
              <a:t>Khả năng mở rộng cực lớn: việc mở rộng dữ liệu mà không phải lo đến các vấn đề như khóa ngoại, khóa chính, kiểm tra ràng buộc, ... MongoDB cho phép thực hiện replication và sharding nên việc mở rộng cũng thuận lợi hơn.</a:t>
            </a:r>
            <a:endParaRPr lang="en-US" sz="1800"/>
          </a:p>
          <a:p>
            <a:r>
              <a:rPr lang="en-US" sz="1800"/>
              <a:t>Sử dụng bộ nhớ trong để lưu giữ cửa sổ làm việc cho phép truy cập dữ liệu nhanh hơn. Việc cập nhật được thực hiện nhanh gọn nhờ update tại chỗ (in-place).</a:t>
            </a:r>
            <a:endParaRPr lang="en-US"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Khi nào NÊN sử dụng MongoDB</a:t>
            </a:r>
            <a:endParaRPr lang="en-US"/>
          </a:p>
        </p:txBody>
      </p:sp>
      <p:sp>
        <p:nvSpPr>
          <p:cNvPr id="3" name="Content Placeholder 2"/>
          <p:cNvSpPr>
            <a:spLocks noGrp="1"/>
          </p:cNvSpPr>
          <p:nvPr>
            <p:ph sz="half" idx="1"/>
          </p:nvPr>
        </p:nvSpPr>
        <p:spPr>
          <a:xfrm>
            <a:off x="609600" y="1174750"/>
            <a:ext cx="10972165" cy="4953000"/>
          </a:xfrm>
        </p:spPr>
        <p:txBody>
          <a:bodyPr/>
          <a:p>
            <a:r>
              <a:rPr lang="en-US" sz="1800"/>
              <a:t>Sử dụng MongoDB trong trường hợp:</a:t>
            </a:r>
            <a:endParaRPr lang="en-US" sz="1800"/>
          </a:p>
          <a:p>
            <a:r>
              <a:rPr lang="en-US" sz="1800"/>
              <a:t>Nếu website của bạn có tính chất INSERT cao Bởi vì mặc định MongoDB có sẵn cơ chế ghi với tốc độ cao và an toàn.Website của bạn ở dạng thời gian thực nhiều, nghĩa là nhiều người thao tác với ứng dung. Nếu trong quá trình load bị lỗi tại một điểm nào đó thì nó sẽ bỏ qua phần đó nên sẽ an toàn.</a:t>
            </a:r>
            <a:endParaRPr lang="en-US" sz="1800"/>
          </a:p>
          <a:p>
            <a:r>
              <a:rPr lang="en-US" sz="1800"/>
              <a:t>Website bạn có nhiều dữ liệu quá Giả sử web bạn có đến 10 triệu records thì đó là cơn ác mộng với MYSQL. Bởi vì MongoDB có khả năng tìm kiến thông tin liên quan cũng khá nhanh nên trường hợp này nên dùng nó.</a:t>
            </a:r>
            <a:endParaRPr lang="en-US" sz="1800"/>
          </a:p>
          <a:p>
            <a:r>
              <a:rPr lang="en-US" sz="1800"/>
              <a:t>Máy chủ không có hệ quản trị CSDL Trường hợp này thường bạn sẽ sử dụng SQLITE hoặc là MongoDB.</a:t>
            </a:r>
            <a:endParaRPr lang="en-US"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Khi nào KHÔNG NÊN sử dụng MongoDB</a:t>
            </a:r>
            <a:endParaRPr lang="en-US"/>
          </a:p>
        </p:txBody>
      </p:sp>
      <p:sp>
        <p:nvSpPr>
          <p:cNvPr id="3" name="Content Placeholder 2"/>
          <p:cNvSpPr>
            <a:spLocks noGrp="1"/>
          </p:cNvSpPr>
          <p:nvPr>
            <p:ph sz="half" idx="1"/>
          </p:nvPr>
        </p:nvSpPr>
        <p:spPr>
          <a:xfrm>
            <a:off x="609600" y="1174750"/>
            <a:ext cx="10972165" cy="4953000"/>
          </a:xfrm>
        </p:spPr>
        <p:txBody>
          <a:bodyPr/>
          <a:p>
            <a:r>
              <a:rPr lang="en-US" sz="2400"/>
              <a:t>Các ứng dụng cần sử dụng nhiều transaction (như ngân hàng) do Mongodb không có cơ chế transaction (giao dịch) để phục vụ cho các ứng dụng ngân hàng</a:t>
            </a:r>
            <a:endParaRPr lang="en-US" sz="2400"/>
          </a:p>
          <a:p>
            <a:r>
              <a:rPr lang="en-US" sz="2400"/>
              <a:t>Các ứng dụng cần SQL (sử dụng joins).</a:t>
            </a:r>
            <a:endParaRPr lang="en-US"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.NET Core </a:t>
            </a:r>
            <a:endParaRPr lang="en-US"/>
          </a:p>
        </p:txBody>
      </p:sp>
      <p:sp>
        <p:nvSpPr>
          <p:cNvPr id="3" name="Content Placeholder 2"/>
          <p:cNvSpPr>
            <a:spLocks noGrp="1"/>
          </p:cNvSpPr>
          <p:nvPr>
            <p:ph idx="1"/>
          </p:nvPr>
        </p:nvSpPr>
        <p:spPr/>
        <p:txBody>
          <a:bodyPr/>
          <a:p>
            <a:r>
              <a:rPr lang="en-US" sz="2400"/>
              <a:t>.NET core là một framework được phát hành bởi Microsoft vào năm 2016 để xây dựng ứng dụng trên đa nền tảng (window, linux và macOS).</a:t>
            </a:r>
            <a:endParaRPr lang="en-US" sz="2400"/>
          </a:p>
          <a:p>
            <a:r>
              <a:rPr lang="en-US" sz="2400"/>
              <a:t>Có thể xây dựng ứng dụng Desktop (WPF, Winform), website, mobile, game, IOT và cả AI.</a:t>
            </a:r>
            <a:endParaRPr lang="en-US" sz="2400"/>
          </a:p>
          <a:p>
            <a:r>
              <a:rPr lang="en-US" sz="2400"/>
              <a:t>Các phiên bản của .NET Core: (từ .net 5 (2020) microsoft đã bỏ chữ core và gọi chung là .NET), khuyến khích dùng các phiên bản LTS (Long term support) được MS hỗ trợ lâu dài.</a:t>
            </a:r>
            <a:endParaRPr lang="en-US" sz="2400"/>
          </a:p>
          <a:p>
            <a:r>
              <a:rPr lang="en-US" sz="2400"/>
              <a:t>.NET core là mã nguồn mở (open source) và source code được public trên github, các lập trình viên có thể vào để đóng góp phát triển giúp mã nguồn tốt hơn.</a:t>
            </a:r>
            <a:endParaRPr 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Ngôn ngữ hỗ trợ</a:t>
            </a:r>
            <a:endParaRPr lang="en-US"/>
          </a:p>
        </p:txBody>
      </p:sp>
      <p:sp>
        <p:nvSpPr>
          <p:cNvPr id="3" name="Content Placeholder 2"/>
          <p:cNvSpPr>
            <a:spLocks noGrp="1"/>
          </p:cNvSpPr>
          <p:nvPr>
            <p:ph idx="1"/>
          </p:nvPr>
        </p:nvSpPr>
        <p:spPr>
          <a:xfrm>
            <a:off x="477520" y="952500"/>
            <a:ext cx="10972800" cy="4953000"/>
          </a:xfrm>
        </p:spPr>
        <p:txBody>
          <a:bodyPr/>
          <a:p>
            <a:pPr marL="0" indent="0">
              <a:buNone/>
            </a:pPr>
            <a:r>
              <a:rPr lang="en-US" sz="2400"/>
              <a:t>   NET Core hỗ trợ các ngôn ngữ như: C# và F# (và C ++ / CLI kể từ 3.1; chỉ được bật trên Windows) và nó còn hỗ trợ một phần của Visual Basic NET.</a:t>
            </a:r>
            <a:endParaRPr lang="en-US" sz="2400"/>
          </a:p>
          <a:p>
            <a:pPr marL="0" indent="0">
              <a:buNone/>
            </a:pPr>
            <a:r>
              <a:rPr lang="en-US" sz="2400"/>
              <a:t>   Cụ thể các ngôn ngữ đó mang ý nghĩa như sau:</a:t>
            </a:r>
            <a:endParaRPr lang="en-US" sz="2400"/>
          </a:p>
          <a:p>
            <a:pPr marL="0" indent="0">
              <a:buNone/>
            </a:pPr>
            <a:r>
              <a:rPr lang="en-US" sz="2400"/>
              <a:t>   C#: Là loại ngôn ngữ lập trình phát triển theo hướng đối tượng và mục đích.</a:t>
            </a:r>
            <a:endParaRPr lang="en-US" sz="2400"/>
          </a:p>
          <a:p>
            <a:pPr marL="0" indent="0">
              <a:buNone/>
            </a:pPr>
            <a:r>
              <a:rPr lang="en-US" sz="2400"/>
              <a:t>   F#: Là loại ngôn ngữ lập trình cho chức năng đa nền tảng, mã nguồn mở. Nó         cũng thường bao gồm lập trình cho hướng đối tượng và mệnh lệnh.</a:t>
            </a:r>
            <a:endParaRPr lang="en-US" sz="2400"/>
          </a:p>
          <a:p>
            <a:pPr marL="0" indent="0">
              <a:buNone/>
            </a:pPr>
            <a:r>
              <a:rPr lang="en-US" sz="2400"/>
              <a:t>   Visual Basic: Là ngôn ngữ lập trình có cú pháp đơn giản giúp xây dựng cho các ứng dụng hướng tới đối tượng an toàn.</a:t>
            </a:r>
            <a:endParaRPr lang="en-US" sz="2400"/>
          </a:p>
          <a:p>
            <a:pPr marL="0" indent="0">
              <a:buNone/>
            </a:pPr>
            <a:r>
              <a:rPr lang="en-US" sz="2400"/>
              <a:t>   Những công cụ (gọi tắt là IDE)  để lập trình</a:t>
            </a:r>
            <a:endParaRPr lang="en-US" sz="2400"/>
          </a:p>
          <a:p>
            <a:r>
              <a:rPr lang="en-US" sz="2400"/>
              <a:t>Visual Studio</a:t>
            </a:r>
            <a:endParaRPr lang="en-US" sz="2400"/>
          </a:p>
          <a:p>
            <a:r>
              <a:rPr lang="en-US" sz="2400"/>
              <a:t>Visual Studio Code</a:t>
            </a:r>
            <a:endParaRPr lang="en-US" sz="2400"/>
          </a:p>
          <a:p>
            <a:r>
              <a:rPr lang="en-US" sz="2400"/>
              <a:t>Sublime Text</a:t>
            </a:r>
            <a:endParaRPr lang="en-US" sz="2400"/>
          </a:p>
          <a:p>
            <a:r>
              <a:rPr lang="en-US" sz="2400"/>
              <a:t>Vim</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Các thành phần cơ bản của mô hình ERD</a:t>
            </a:r>
            <a:endParaRPr lang="en-US"/>
          </a:p>
        </p:txBody>
      </p:sp>
      <p:sp>
        <p:nvSpPr>
          <p:cNvPr id="3" name="Content Placeholder 2"/>
          <p:cNvSpPr>
            <a:spLocks noGrp="1"/>
          </p:cNvSpPr>
          <p:nvPr>
            <p:ph sz="half" idx="1"/>
          </p:nvPr>
        </p:nvSpPr>
        <p:spPr/>
        <p:txBody>
          <a:bodyPr/>
          <a:p>
            <a:r>
              <a:rPr lang="en-US" sz="2400">
                <a:sym typeface="+mn-ea"/>
              </a:rPr>
              <a:t>Cung: là đường nối giữa tập thực thể và thuộc tính, mối quan hệ và tập thực thể</a:t>
            </a:r>
            <a:endParaRPr lang="en-US" sz="2400">
              <a:sym typeface="+mn-ea"/>
            </a:endParaRPr>
          </a:p>
          <a:p>
            <a:pPr algn="l"/>
            <a:r>
              <a:rPr lang="en-US" sz="2400">
                <a:sym typeface="+mn-ea"/>
              </a:rPr>
              <a:t>Ví dụ vè E-R</a:t>
            </a:r>
            <a:endParaRPr lang="en-US" sz="2400"/>
          </a:p>
          <a:p>
            <a:endParaRPr lang="en-US" sz="2400"/>
          </a:p>
          <a:p>
            <a:endParaRPr lang="en-US" sz="2400"/>
          </a:p>
          <a:p>
            <a:endParaRPr lang="en-US" sz="2400"/>
          </a:p>
        </p:txBody>
      </p:sp>
      <p:pic>
        <p:nvPicPr>
          <p:cNvPr id="8" name="Content Placeholder 7"/>
          <p:cNvPicPr>
            <a:picLocks noChangeAspect="1"/>
          </p:cNvPicPr>
          <p:nvPr>
            <p:ph sz="half" idx="2"/>
          </p:nvPr>
        </p:nvPicPr>
        <p:blipFill>
          <a:blip r:embed="rId1"/>
          <a:stretch>
            <a:fillRect/>
          </a:stretch>
        </p:blipFill>
        <p:spPr>
          <a:xfrm>
            <a:off x="4057650" y="2559050"/>
            <a:ext cx="5384800" cy="293433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Đặc điểm </a:t>
            </a:r>
            <a:endParaRPr lang="en-US"/>
          </a:p>
        </p:txBody>
      </p:sp>
      <p:sp>
        <p:nvSpPr>
          <p:cNvPr id="3" name="Content Placeholder 2"/>
          <p:cNvSpPr>
            <a:spLocks noGrp="1"/>
          </p:cNvSpPr>
          <p:nvPr>
            <p:ph idx="1"/>
          </p:nvPr>
        </p:nvSpPr>
        <p:spPr/>
        <p:txBody>
          <a:bodyPr/>
          <a:p>
            <a:r>
              <a:rPr lang="en-US" sz="2000"/>
              <a:t>Đa nền tảng: Chạy trên các hệ điều hành Windows, macOS và Linux.</a:t>
            </a:r>
            <a:endParaRPr lang="en-US" sz="2000"/>
          </a:p>
          <a:p>
            <a:r>
              <a:rPr lang="en-US" sz="2000"/>
              <a:t>Nhất quán trên các kiến ​​trúc: có thể chạy mã nguồn của bạn với cùng một hành vi trên nhiều kiến ​​trúc hệ thống, bao gồm x64, x86 và ARM.</a:t>
            </a:r>
            <a:endParaRPr lang="en-US" sz="2000"/>
          </a:p>
          <a:p>
            <a:r>
              <a:rPr lang="en-US" sz="2000"/>
              <a:t>Các công cụ dòng lệnh: Bao gồm các công cụ dòng lệnh dễ sử dụng, có thể được sử dụng để phát triển cục bộ và trong các tình huống tích hợp liên tục.</a:t>
            </a:r>
            <a:endParaRPr lang="en-US" sz="2000"/>
          </a:p>
          <a:p>
            <a:r>
              <a:rPr lang="en-US" sz="2000"/>
              <a:t>Triển khai linh hoạt: có thể cài đặt song song (cài đặt toàn người dùng hoặc toàn hệ thống). Có thể được sử dụng với các container Docker</a:t>
            </a:r>
            <a:endParaRPr lang="en-US" sz="2000"/>
          </a:p>
          <a:p>
            <a:r>
              <a:rPr lang="en-US" sz="2000"/>
              <a:t>Tương thích: tương thích với .NET Framework, Xamarin và Mono, thông qua .NET Standard.</a:t>
            </a:r>
            <a:endParaRPr lang="en-US" sz="2000"/>
          </a:p>
          <a:p>
            <a:r>
              <a:rPr lang="en-US" sz="2000"/>
              <a:t>Nguồn mở: Nền tảng là nguồn mở, sử dụng giấy phép MIT và Apache 2. NET Core là một dự án .NET Foundation.</a:t>
            </a:r>
            <a:endParaRPr lang="en-US" sz="2000"/>
          </a:p>
          <a:p>
            <a:r>
              <a:rPr lang="en-US" sz="2000"/>
              <a:t>Được hỗ trợ bởi Microsoft: được Microsoft hỗ trợ</a:t>
            </a:r>
            <a:endParaRPr lang="en-US" sz="2000"/>
          </a:p>
          <a:p>
            <a:r>
              <a:rPr lang="en-US" sz="2000"/>
              <a:t>Bên cạnh đó là những tính năng khá hay ho và tiện ích giúp đỡ người dùng, với NET Core bạn có thể tối ưu được rất nhiều hoạt động như:</a:t>
            </a:r>
            <a:endParaRPr lang="en-US" sz="2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Đặc điểm </a:t>
            </a:r>
            <a:endParaRPr lang="en-US"/>
          </a:p>
        </p:txBody>
      </p:sp>
      <p:sp>
        <p:nvSpPr>
          <p:cNvPr id="3" name="Content Placeholder 2"/>
          <p:cNvSpPr>
            <a:spLocks noGrp="1"/>
          </p:cNvSpPr>
          <p:nvPr>
            <p:ph idx="1"/>
          </p:nvPr>
        </p:nvSpPr>
        <p:spPr/>
        <p:txBody>
          <a:bodyPr/>
          <a:p>
            <a:r>
              <a:rPr lang="en-US" sz="2400"/>
              <a:t>HTTP request được tối ưu nhẹ hơn.</a:t>
            </a:r>
            <a:endParaRPr lang="en-US" sz="2400"/>
          </a:p>
          <a:p>
            <a:r>
              <a:rPr lang="en-US" sz="2400"/>
              <a:t>Hợp nhất xây dựng web UI và web APIs.</a:t>
            </a:r>
            <a:endParaRPr lang="en-US" sz="2400"/>
          </a:p>
          <a:p>
            <a:r>
              <a:rPr lang="en-US" sz="2400"/>
              <a:t>Tích hợp những client-side frameworks hiện đại và có những luồng phát triển.</a:t>
            </a:r>
            <a:endParaRPr lang="en-US" sz="2400"/>
          </a:p>
          <a:p>
            <a:r>
              <a:rPr lang="en-US" sz="2400"/>
              <a:t>Hệ thống cấu hình dựa trên môi trường đám mây thật sự.</a:t>
            </a:r>
            <a:endParaRPr lang="en-US" sz="2400"/>
          </a:p>
          <a:p>
            <a:r>
              <a:rPr lang="en-US" sz="2400"/>
              <a:t>Dependency injection được xây dựng sẵn.</a:t>
            </a:r>
            <a:endParaRPr lang="en-US" sz="2400"/>
          </a:p>
          <a:p>
            <a:r>
              <a:rPr lang="en-US" sz="2400"/>
              <a:t>Có thể host trên IIS hoặc self-host trong process của riêng bạn.</a:t>
            </a:r>
            <a:endParaRPr lang="en-US" sz="2400"/>
          </a:p>
          <a:p>
            <a:r>
              <a:rPr lang="en-US" sz="2400"/>
              <a:t>Những công cụ mới để đơn giản hóa quá trình phát triển web tối ưu.</a:t>
            </a:r>
            <a:endParaRPr lang="en-US" sz="2400"/>
          </a:p>
          <a:p>
            <a:r>
              <a:rPr lang="en-US" sz="2400"/>
              <a:t>Xây dựng và chạy đa nền tảng(Windows, Mac và Linux).</a:t>
            </a:r>
            <a:endParaRPr lang="en-US" sz="2400"/>
          </a:p>
          <a:p>
            <a:r>
              <a:rPr lang="en-US" sz="2400"/>
              <a:t>Mã nguồn mở và tập trung vào cộng đồng.</a:t>
            </a:r>
            <a:endParaRPr 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Entity framework core</a:t>
            </a:r>
            <a:endParaRPr lang="en-US"/>
          </a:p>
        </p:txBody>
      </p:sp>
      <p:sp>
        <p:nvSpPr>
          <p:cNvPr id="3" name="Content Placeholder 2"/>
          <p:cNvSpPr>
            <a:spLocks noGrp="1"/>
          </p:cNvSpPr>
          <p:nvPr>
            <p:ph idx="1"/>
          </p:nvPr>
        </p:nvSpPr>
        <p:spPr/>
        <p:txBody>
          <a:bodyPr/>
          <a:p>
            <a:pPr marL="0" indent="0">
              <a:buNone/>
            </a:pPr>
            <a:r>
              <a:rPr lang="en-US" sz="2400" b="1"/>
              <a:t>Định nghĩa</a:t>
            </a:r>
            <a:endParaRPr lang="en-US" sz="2400" b="1"/>
          </a:p>
          <a:p>
            <a:r>
              <a:rPr lang="en-US" sz="2400"/>
              <a:t>Entity Framework Core là một Object Relational Mapping (ORM) framework giúp dễ dàng truy xuất và lưu trữ dữ liệu trong database thông qua việc ánh xạ database thành các objects tương ứng trong code.</a:t>
            </a:r>
            <a:endParaRPr lang="en-US" sz="2400"/>
          </a:p>
          <a:p>
            <a:pPr marL="0" indent="0">
              <a:buNone/>
            </a:pPr>
            <a:r>
              <a:rPr lang="en-US" sz="2400" b="1"/>
              <a:t>Đặc điểm</a:t>
            </a:r>
            <a:endParaRPr lang="en-US" sz="2400" b="1"/>
          </a:p>
          <a:p>
            <a:r>
              <a:rPr lang="en-US" sz="2400"/>
              <a:t>Là một ORM</a:t>
            </a:r>
            <a:endParaRPr lang="en-US" sz="2400"/>
          </a:p>
          <a:p>
            <a:r>
              <a:rPr lang="en-US" sz="2400"/>
              <a:t>Là phiên bản mới của Entity Framework 6.x (https://docs.microsoft.com/en-us/ef/efcore-and-ef6/)</a:t>
            </a:r>
            <a:endParaRPr lang="en-US" sz="2400"/>
          </a:p>
          <a:p>
            <a:r>
              <a:rPr lang="en-US" sz="2400"/>
              <a:t>Open source</a:t>
            </a:r>
            <a:endParaRPr lang="en-US" sz="2400"/>
          </a:p>
          <a:p>
            <a:r>
              <a:rPr lang="en-US" sz="2400"/>
              <a:t>Nhẹ hơn Entity Framework =&gt; tốc độ nhanh hơn (performance)</a:t>
            </a:r>
            <a:endParaRPr 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Entity framework core</a:t>
            </a:r>
            <a:endParaRPr lang="en-US"/>
          </a:p>
        </p:txBody>
      </p:sp>
      <p:sp>
        <p:nvSpPr>
          <p:cNvPr id="3" name="Content Placeholder 2"/>
          <p:cNvSpPr>
            <a:spLocks noGrp="1"/>
          </p:cNvSpPr>
          <p:nvPr>
            <p:ph idx="1"/>
          </p:nvPr>
        </p:nvSpPr>
        <p:spPr/>
        <p:txBody>
          <a:bodyPr/>
          <a:p>
            <a:pPr marL="0" indent="0">
              <a:buFont typeface="Arial" panose="020B0604020202020204" pitchFamily="34" charset="0"/>
              <a:buNone/>
            </a:pPr>
            <a:r>
              <a:rPr lang="en-US" sz="1800"/>
              <a:t>    </a:t>
            </a:r>
            <a:r>
              <a:rPr lang="en-US" sz="1800" b="1"/>
              <a:t> Entity framework core hỗ trợ các database:</a:t>
            </a:r>
            <a:endParaRPr lang="en-US" sz="1800"/>
          </a:p>
          <a:p>
            <a:pPr marL="0" indent="0">
              <a:buNone/>
            </a:pPr>
            <a:r>
              <a:rPr lang="en-US" sz="1800"/>
              <a:t>     Entity framework core hỗ trợ cho phép làm việc với nhiều loại database. Để làm việc với từng loại ta phải instal các database provider qua NuGet packages.</a:t>
            </a:r>
            <a:endParaRPr lang="en-US" sz="1800"/>
          </a:p>
          <a:p>
            <a:r>
              <a:rPr lang="en-US" sz="1800"/>
              <a:t>SQL Server (Microsoft.EntityFrameworkCore.SqlServer)</a:t>
            </a:r>
            <a:endParaRPr lang="en-US" sz="1800"/>
          </a:p>
          <a:p>
            <a:pPr>
              <a:buFont typeface="Arial" panose="020B0604020202020204" pitchFamily="34" charset="0"/>
              <a:buChar char="•"/>
            </a:pPr>
            <a:r>
              <a:rPr lang="en-US" sz="1800"/>
              <a:t>MySQL (MySql.Data.EntityFrameworkCore)</a:t>
            </a:r>
            <a:endParaRPr lang="en-US" sz="1800"/>
          </a:p>
          <a:p>
            <a:pPr>
              <a:buFont typeface="Arial" panose="020B0604020202020204" pitchFamily="34" charset="0"/>
              <a:buChar char="•"/>
            </a:pPr>
            <a:r>
              <a:rPr lang="en-US" sz="1800"/>
              <a:t>PostgreSQL</a:t>
            </a:r>
            <a:endParaRPr lang="en-US" sz="1800"/>
          </a:p>
          <a:p>
            <a:pPr>
              <a:buFont typeface="Arial" panose="020B0604020202020204" pitchFamily="34" charset="0"/>
              <a:buChar char="•"/>
            </a:pPr>
            <a:r>
              <a:rPr lang="en-US" sz="1800"/>
              <a:t>Oracle</a:t>
            </a:r>
            <a:endParaRPr lang="en-US" sz="1800"/>
          </a:p>
          <a:p>
            <a:pPr>
              <a:buFont typeface="Arial" panose="020B0604020202020204" pitchFamily="34" charset="0"/>
              <a:buChar char="•"/>
            </a:pPr>
            <a:r>
              <a:rPr lang="en-US" sz="1800"/>
              <a:t>SQLite (mobile)</a:t>
            </a:r>
            <a:endParaRPr lang="en-US" sz="1800"/>
          </a:p>
          <a:p>
            <a:pPr>
              <a:buFont typeface="Arial" panose="020B0604020202020204" pitchFamily="34" charset="0"/>
              <a:buChar char="•"/>
            </a:pPr>
            <a:r>
              <a:rPr lang="en-US" sz="1800"/>
              <a:t>SQL Server Compact</a:t>
            </a:r>
            <a:endParaRPr lang="en-US" sz="1800"/>
          </a:p>
          <a:p>
            <a:pPr>
              <a:buFont typeface="Arial" panose="020B0604020202020204" pitchFamily="34" charset="0"/>
              <a:buChar char="•"/>
            </a:pPr>
            <a:r>
              <a:rPr lang="en-US" sz="1800"/>
              <a:t>DB2</a:t>
            </a:r>
            <a:endParaRPr lang="en-US" sz="1800"/>
          </a:p>
          <a:p>
            <a:pPr>
              <a:buFont typeface="Arial" panose="020B0604020202020204" pitchFamily="34" charset="0"/>
              <a:buChar char="•"/>
            </a:pPr>
            <a:r>
              <a:rPr lang="en-US" sz="1800"/>
              <a:t>Firebird</a:t>
            </a:r>
            <a:endParaRPr lang="en-US" sz="1800"/>
          </a:p>
          <a:p>
            <a:pPr>
              <a:buFont typeface="Arial" panose="020B0604020202020204" pitchFamily="34" charset="0"/>
              <a:buChar char="•"/>
            </a:pPr>
            <a:r>
              <a:rPr lang="en-US" sz="1800"/>
              <a:t>Jet (Microsoft Access)</a:t>
            </a:r>
            <a:endParaRPr lang="en-US" sz="1800"/>
          </a:p>
          <a:p>
            <a:pPr>
              <a:buFont typeface="Arial" panose="020B0604020202020204" pitchFamily="34" charset="0"/>
              <a:buChar char="•"/>
            </a:pPr>
            <a:r>
              <a:rPr lang="en-US" sz="1800"/>
              <a:t>Azure Cosmos DB</a:t>
            </a:r>
            <a:endParaRPr lang="en-US" sz="1800"/>
          </a:p>
          <a:p>
            <a:pPr>
              <a:buFont typeface="Arial" panose="020B0604020202020204" pitchFamily="34" charset="0"/>
              <a:buChar char="•"/>
            </a:pPr>
            <a:r>
              <a:rPr lang="en-US" sz="1800"/>
              <a:t>In-memory (for testing) (Microsoft.EntityFrameworkCore.InMemory)</a:t>
            </a:r>
            <a:endParaRPr lang="en-US"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DTO và AutoMapper</a:t>
            </a:r>
            <a:endParaRPr lang="en-US"/>
          </a:p>
        </p:txBody>
      </p:sp>
      <p:sp>
        <p:nvSpPr>
          <p:cNvPr id="3" name="Content Placeholder 2"/>
          <p:cNvSpPr>
            <a:spLocks noGrp="1"/>
          </p:cNvSpPr>
          <p:nvPr>
            <p:ph idx="1"/>
          </p:nvPr>
        </p:nvSpPr>
        <p:spPr/>
        <p:txBody>
          <a:bodyPr/>
          <a:p>
            <a:pPr marL="0" indent="0">
              <a:buNone/>
            </a:pPr>
            <a:r>
              <a:rPr lang="en-US" b="1"/>
              <a:t>Định nghĩa:</a:t>
            </a:r>
            <a:endParaRPr lang="en-US" b="1"/>
          </a:p>
          <a:p>
            <a:pPr marL="0" indent="0">
              <a:buNone/>
            </a:pPr>
            <a:r>
              <a:rPr lang="en-US"/>
              <a:t> AutoMapper trong C# là một object-object mapper. Nó map các thuộc tính giữa hai object khác nhau để chuyển đổi data của object này thành data của object khác.</a:t>
            </a:r>
            <a:endParaRPr lang="en-US"/>
          </a:p>
          <a:p>
            <a:pPr marL="0" indent="0">
              <a:buNone/>
            </a:pPr>
            <a:r>
              <a:rPr lang="en-US"/>
              <a:t>(DTO) là một cấu trúc dữ liệu, dùng để truyền dữ liệu từ client đến server và ngược lại.</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Dependency injection</a:t>
            </a:r>
            <a:endParaRPr lang="en-US"/>
          </a:p>
        </p:txBody>
      </p:sp>
      <p:sp>
        <p:nvSpPr>
          <p:cNvPr id="3" name="Content Placeholder 2"/>
          <p:cNvSpPr>
            <a:spLocks noGrp="1"/>
          </p:cNvSpPr>
          <p:nvPr>
            <p:ph idx="1"/>
          </p:nvPr>
        </p:nvSpPr>
        <p:spPr/>
        <p:txBody>
          <a:bodyPr/>
          <a:p>
            <a:r>
              <a:rPr lang="en-US"/>
              <a:t>Dependency injection là một kĩ thuật trong đó một object (hoặc một static method) cung cấp các dependencies của một object khác. Một dependency là một object mà có thể sử dụng (một service).</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Dependency injection</a:t>
            </a:r>
            <a:endParaRPr lang="en-US"/>
          </a:p>
        </p:txBody>
      </p:sp>
      <p:sp>
        <p:nvSpPr>
          <p:cNvPr id="3" name="Content Placeholder 2"/>
          <p:cNvSpPr>
            <a:spLocks noGrp="1"/>
          </p:cNvSpPr>
          <p:nvPr>
            <p:ph idx="1"/>
          </p:nvPr>
        </p:nvSpPr>
        <p:spPr/>
        <p:txBody>
          <a:bodyPr/>
          <a:p>
            <a:pPr marL="0" indent="0">
              <a:buNone/>
            </a:pPr>
            <a:r>
              <a:rPr lang="en-US"/>
              <a:t> Cơ bản có 3 loại dependency injection</a:t>
            </a:r>
            <a:endParaRPr lang="en-US"/>
          </a:p>
          <a:p>
            <a:r>
              <a:rPr lang="en-US"/>
              <a:t>Constructor injection: các dependency đc cung cấp thông qua constructor của class.</a:t>
            </a:r>
            <a:endParaRPr lang="en-US"/>
          </a:p>
          <a:p>
            <a:r>
              <a:rPr lang="en-US"/>
              <a:t>Setter injection: client tạo ra một setter method để các class khác có thể sử dụng chúng để cấp dependency.</a:t>
            </a:r>
            <a:endParaRPr lang="en-US"/>
          </a:p>
          <a:p>
            <a:r>
              <a:rPr lang="en-US"/>
              <a:t>Interface injection: dependency sẽ cung cấp một hàm injector để inject nó vào bất kì client nào đc truyền vào. Các client phải implement một interface mà có một setter method dành cho việc nhận dependency.</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Lợi ích của dependency injection.</a:t>
            </a:r>
            <a:endParaRPr lang="en-US"/>
          </a:p>
        </p:txBody>
      </p:sp>
      <p:sp>
        <p:nvSpPr>
          <p:cNvPr id="3" name="Content Placeholder 2"/>
          <p:cNvSpPr>
            <a:spLocks noGrp="1"/>
          </p:cNvSpPr>
          <p:nvPr>
            <p:ph idx="1"/>
          </p:nvPr>
        </p:nvSpPr>
        <p:spPr/>
        <p:txBody>
          <a:bodyPr/>
          <a:p>
            <a:pPr lvl="1"/>
            <a:r>
              <a:rPr lang="en-US"/>
              <a:t>Giúp viết Unit test dễ dàng hơn.</a:t>
            </a:r>
            <a:endParaRPr lang="en-US"/>
          </a:p>
          <a:p>
            <a:pPr lvl="1"/>
            <a:r>
              <a:rPr lang="en-US"/>
              <a:t>Giảm thiểu đc boilerplate code vì việc khởi tạo dependency đc làm bởi một component khác.</a:t>
            </a:r>
            <a:endParaRPr lang="en-US"/>
          </a:p>
          <a:p>
            <a:pPr lvl="1"/>
            <a:r>
              <a:rPr lang="en-US"/>
              <a:t>Mở dụng dự án dễ dàng hơn.</a:t>
            </a:r>
            <a:endParaRPr lang="en-US"/>
          </a:p>
          <a:p>
            <a:pPr lvl="1"/>
            <a:r>
              <a:rPr lang="en-US"/>
              <a:t>Giúp ích trong việc liên kết lỏng (loose coupling) giữa các thành phần trong dự án.</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Bất lợi khi dùng dependency injection.</a:t>
            </a:r>
            <a:endParaRPr lang="en-US"/>
          </a:p>
        </p:txBody>
      </p:sp>
      <p:sp>
        <p:nvSpPr>
          <p:cNvPr id="3" name="Content Placeholder 2"/>
          <p:cNvSpPr>
            <a:spLocks noGrp="1"/>
          </p:cNvSpPr>
          <p:nvPr>
            <p:ph idx="1"/>
          </p:nvPr>
        </p:nvSpPr>
        <p:spPr/>
        <p:txBody>
          <a:bodyPr/>
          <a:p>
            <a:r>
              <a:rPr lang="en-US"/>
              <a:t>Nó khá là phức tạp để học, và nếu dùng quá đà thì có thể dẫn tới một số vấn đề khác.</a:t>
            </a:r>
            <a:endParaRPr lang="en-US"/>
          </a:p>
          <a:p>
            <a:r>
              <a:rPr lang="en-US"/>
              <a:t>Rất nhiều các lỗi ở compile time có thể bị đẩy sang runtime.</a:t>
            </a:r>
            <a:endParaRPr lang="en-US"/>
          </a:p>
          <a:p>
            <a:r>
              <a:rPr lang="en-US"/>
              <a:t>Có thể làm ảnh hưởng tới chức năng auto-complete hay Find references của một số IDE</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JWT Token Authentication and Authorization</a:t>
            </a:r>
            <a:endParaRPr lang="en-US"/>
          </a:p>
        </p:txBody>
      </p:sp>
      <p:sp>
        <p:nvSpPr>
          <p:cNvPr id="3" name="Content Placeholder 2"/>
          <p:cNvSpPr>
            <a:spLocks noGrp="1"/>
          </p:cNvSpPr>
          <p:nvPr>
            <p:ph idx="1"/>
          </p:nvPr>
        </p:nvSpPr>
        <p:spPr/>
        <p:txBody>
          <a:bodyPr/>
          <a:p>
            <a:r>
              <a:rPr lang="en-US" sz="1600"/>
              <a:t>JWT về mặt kỹ thuật là một cơ chế để xác minh chính chủ một số dữ liệu JSON. Nó là một chuỗi biến đổi, có thể chứa một lượng dữ liệu không giới hạn (không giống như một cookie) và nó đã được mã hóa bằng chữ ký.</a:t>
            </a:r>
            <a:endParaRPr lang="en-US" sz="1600"/>
          </a:p>
          <a:p>
            <a:r>
              <a:rPr lang="en-US" sz="1600"/>
              <a:t>Khi một máy chủ nhận được JWT, nó có thể đảm bảo dữ liệu mà nó chứa có thể được tin cậy bởi vì nó đã được xác thực với chữ ký đã được lưu trữ. Không yếu tố trung gian nào có thể sửa đổi JWT sau khi nó được gửi.</a:t>
            </a:r>
            <a:endParaRPr lang="en-US" sz="1600"/>
          </a:p>
          <a:p>
            <a:r>
              <a:rPr lang="en-US" sz="1600"/>
              <a:t>Điều quan trọng cần lưu ý là JWT đảm bảo quyền sở hữu dữ liệu nhưng không mã hóa; bất kỳ ai cũng có thể xem dữ liệu JSON chúng ta lưu trữ trong JWT một khi họ có được JWT đấy, vì nó chỉ được tuần tự hóa, không được mã hóa. Vì lý do này, nên sử dụng JWT với HTTPS.</a:t>
            </a:r>
            <a:endParaRPr lang="en-US" sz="1600"/>
          </a:p>
          <a:p>
            <a:r>
              <a:rPr lang="en-US" sz="1600"/>
              <a:t>JWT là một công nghệ tuyệt vời để xác thực API và ủy quyền từ máy chủ đến máy chủ.</a:t>
            </a:r>
            <a:endParaRPr lang="en-US" sz="1600"/>
          </a:p>
          <a:p>
            <a:r>
              <a:rPr lang="en-US" sz="1600"/>
              <a:t>Nó không phải là một lựa chọn tốt cho các session.</a:t>
            </a:r>
            <a:endParaRPr lang="en-US" sz="1600"/>
          </a:p>
          <a:p>
            <a:r>
              <a:rPr lang="en-US" sz="1600"/>
              <a:t>Ứng dụng nhiều nhất của JWT Token, và mục đích duy nhất bạn nên sử dụng JWT là dùng nó như một cơ chế xác thực API.</a:t>
            </a:r>
            <a:endParaRPr lang="en-US" sz="1600"/>
          </a:p>
          <a:p>
            <a:r>
              <a:rPr lang="en-US" sz="1600"/>
              <a:t>Điều này hiện nay là quá phổ biến và được sử dụng rộng rãi, kể cả Google cũng sử dụng JWT để xác thực các APIs của họ.</a:t>
            </a:r>
            <a:endParaRPr lang="en-US" sz="16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45963</Words>
  <Application>WPS Presentation</Application>
  <PresentationFormat>Widescreen</PresentationFormat>
  <Paragraphs>901</Paragraphs>
  <Slides>108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108</vt:i4>
      </vt:variant>
    </vt:vector>
  </HeadingPairs>
  <TitlesOfParts>
    <vt:vector size="118" baseType="lpstr">
      <vt:lpstr>Arial</vt:lpstr>
      <vt:lpstr>SimSun</vt:lpstr>
      <vt:lpstr>Wingdings</vt:lpstr>
      <vt:lpstr>Microsoft YaHei</vt:lpstr>
      <vt:lpstr>Arial Unicode MS</vt:lpstr>
      <vt:lpstr>Calibri</vt:lpstr>
      <vt:lpstr>Times New Roman</vt:lpstr>
      <vt:lpstr>Times New Roman</vt:lpstr>
      <vt:lpstr>Source Sans Pro</vt:lpstr>
      <vt:lpstr>Orange Waves</vt:lpstr>
      <vt:lpstr>Trần Nguyễn Gia Bảo</vt:lpstr>
      <vt:lpstr>                                      ERD là gì</vt:lpstr>
      <vt:lpstr>Các thành phần cơ bản của mô hình ERD</vt:lpstr>
      <vt:lpstr>Các thành phần cơ bản của mô hình ERD </vt:lpstr>
      <vt:lpstr>Các thành phần cơ bản của mô hình ERD</vt:lpstr>
      <vt:lpstr>Các thành phần cơ bản của mô hình ERD </vt:lpstr>
      <vt:lpstr>Các thành phần cơ bản của mô hình ERD  </vt:lpstr>
      <vt:lpstr>Các thành phần cơ bản của mô hình ERD </vt:lpstr>
      <vt:lpstr>Các thành phần cơ bản của mô hình ERD</vt:lpstr>
      <vt:lpstr>Các thành phần cơ bản của mô hình ERD </vt:lpstr>
      <vt:lpstr>Các thành phần cơ bản của mô hình ERD  </vt:lpstr>
      <vt:lpstr>Các thành phần cơ bản của mô hình ERD  </vt:lpstr>
      <vt:lpstr>Object Oriented Programming paradigm – OOP</vt:lpstr>
      <vt:lpstr>Object Oriented Programming paradigm – OOP </vt:lpstr>
      <vt:lpstr>PowerPoint 演示文稿</vt:lpstr>
      <vt:lpstr>PowerPoint 演示文稿</vt:lpstr>
      <vt:lpstr>PowerPoint 演示文稿</vt:lpstr>
      <vt:lpstr>PowerPoint 演示文稿</vt:lpstr>
      <vt:lpstr>PowerPoint 演示文稿</vt:lpstr>
      <vt:lpstr>Các nguyên lý cơ bản của OOP</vt:lpstr>
      <vt:lpstr>Các nguyên lý cơ bản của OOP </vt:lpstr>
      <vt:lpstr>PowerPoint 演示文稿</vt:lpstr>
      <vt:lpstr>PowerPoint 演示文稿</vt:lpstr>
      <vt:lpstr>PowerPoint 演示文稿</vt:lpstr>
      <vt:lpstr>PowerPoint 演示文稿</vt:lpstr>
      <vt:lpstr>Các nguyên lý cơ bản của OOP  </vt:lpstr>
      <vt:lpstr>PowerPoint 演示文稿</vt:lpstr>
      <vt:lpstr>PowerPoint 演示文稿</vt:lpstr>
      <vt:lpstr>Các nguyên lý cơ bản của OOP  </vt:lpstr>
      <vt:lpstr>Tổng kết</vt:lpstr>
      <vt:lpstr>                                  WEB API</vt:lpstr>
      <vt:lpstr>Những tính năng nổi bật của Web API</vt:lpstr>
      <vt:lpstr>Ưu và nhược điểm của Web API</vt:lpstr>
      <vt:lpstr>Ưu và nhược điểm của Web API </vt:lpstr>
      <vt:lpstr>Web API hoạt động như thế nào? </vt:lpstr>
      <vt:lpstr>HTTP Status code là gì?</vt:lpstr>
      <vt:lpstr>HTTP Request và HTTP Response</vt:lpstr>
      <vt:lpstr>HTTP Request và HTTP Response </vt:lpstr>
      <vt:lpstr>HTTP Request và HTTP Response </vt:lpstr>
      <vt:lpstr>HTTP Request và HTTP Response  </vt:lpstr>
      <vt:lpstr>JSON</vt:lpstr>
      <vt:lpstr>JSON</vt:lpstr>
      <vt:lpstr>Relational Database</vt:lpstr>
      <vt:lpstr>SQL cần thiết như thế nào   </vt:lpstr>
      <vt:lpstr>Các chức năng của SQL :</vt:lpstr>
      <vt:lpstr>Một số mệnh đề truy vấn cơ bản trong SQL :</vt:lpstr>
      <vt:lpstr>Một số lệnh cơ bản  của SQL :</vt:lpstr>
      <vt:lpstr>Một số mệnh đề truy vấn cơ bản trong SQL : </vt:lpstr>
      <vt:lpstr>Một số mệnh đề truy vấn cơ bản trong SQL  </vt:lpstr>
      <vt:lpstr>Một số mệnh đề truy vấn cơ bản trong SQL :</vt:lpstr>
      <vt:lpstr>Một số mệnh đề truy vấn cơ bản trong SQL :</vt:lpstr>
      <vt:lpstr>PowerPoint 演示文稿</vt:lpstr>
      <vt:lpstr>PowerPoint 演示文稿</vt:lpstr>
      <vt:lpstr>PowerPoint 演示文稿</vt:lpstr>
      <vt:lpstr>Stored Procedure</vt:lpstr>
      <vt:lpstr>PowerPoint 演示文稿</vt:lpstr>
      <vt:lpstr>PowerPoint 演示文稿</vt:lpstr>
      <vt:lpstr>PowerPoint 演示文稿</vt:lpstr>
      <vt:lpstr>Lợi ích của Stored Procedure</vt:lpstr>
      <vt:lpstr>Lợi ích của Stored Procedure</vt:lpstr>
      <vt:lpstr>Function </vt:lpstr>
      <vt:lpstr>PowerPoint 演示文稿</vt:lpstr>
      <vt:lpstr>PowerPoint 演示文稿</vt:lpstr>
      <vt:lpstr>PowerPoint 演示文稿</vt:lpstr>
      <vt:lpstr>Trigger</vt:lpstr>
      <vt:lpstr>PowerPoint 演示文稿</vt:lpstr>
      <vt:lpstr>PowerPoint 演示文稿</vt:lpstr>
      <vt:lpstr>PowerPoint 演示文稿</vt:lpstr>
      <vt:lpstr>PowerPoint 演示文稿</vt:lpstr>
      <vt:lpstr>Aggregate Function</vt:lpstr>
      <vt:lpstr>PowerPoint 演示文稿</vt:lpstr>
      <vt:lpstr>PowerPoint 演示文稿</vt:lpstr>
      <vt:lpstr>NoSQL</vt:lpstr>
      <vt:lpstr> Khác nhau giữa Cơ sở dữ liệu SQL và NoSQL</vt:lpstr>
      <vt:lpstr> Khác nhau giữa Cơ sở dữ liệu SQL và NoSQL</vt:lpstr>
      <vt:lpstr> Khi nào sử dụng Cơ sở dữ liệu NoSQL</vt:lpstr>
      <vt:lpstr>Các kiểu cơ sở dữ liệu NoSQL</vt:lpstr>
      <vt:lpstr>Các kiểu cơ sở dữ liệu NoSQL</vt:lpstr>
      <vt:lpstr>Các kiểu cơ sở dữ liệu NoSQL</vt:lpstr>
      <vt:lpstr>Các kiểu cơ sở dữ liệu NoSQL</vt:lpstr>
      <vt:lpstr>Những hạn chế của CSDL NoSQL</vt:lpstr>
      <vt:lpstr>MONGODB</vt:lpstr>
      <vt:lpstr>Các thuật ngữ hay sử dụng trong MongoDB</vt:lpstr>
      <vt:lpstr>Các thuật ngữ hay sử dụng trong MongoDB</vt:lpstr>
      <vt:lpstr>Lợi thế của MongoDB</vt:lpstr>
      <vt:lpstr>Khi nào NÊN sử dụng MongoDB</vt:lpstr>
      <vt:lpstr>Khi nào KHÔNG NÊN sử dụng MongoDB</vt:lpstr>
      <vt:lpstr>.NET Core </vt:lpstr>
      <vt:lpstr>Ngôn ngữ hỗ trợ</vt:lpstr>
      <vt:lpstr>Đặc điểm </vt:lpstr>
      <vt:lpstr>Đặc điểm </vt:lpstr>
      <vt:lpstr>Entity framework core</vt:lpstr>
      <vt:lpstr>Entity framework core</vt:lpstr>
      <vt:lpstr>DTO và AutoMapper</vt:lpstr>
      <vt:lpstr>Dependency injection</vt:lpstr>
      <vt:lpstr>Dependency injection</vt:lpstr>
      <vt:lpstr>Lợi ích của dependency injection.</vt:lpstr>
      <vt:lpstr>Bất lợi khi dùng dependency injection.</vt:lpstr>
      <vt:lpstr>JWT Token Authentication and Authorization</vt:lpstr>
      <vt:lpstr>Ví dụ về Authentication và Authorization</vt:lpstr>
      <vt:lpstr>Vô hiệu hoá 1 single token</vt:lpstr>
      <vt:lpstr>Lưu trữ JWTs an toàn</vt:lpstr>
      <vt:lpstr>Kết luận</vt:lpstr>
      <vt:lpstr>Các chức năng của dự án</vt:lpstr>
      <vt:lpstr>Các chức năng của dự án</vt:lpstr>
      <vt:lpstr>Các chức năng của dự án</vt:lpstr>
      <vt:lpstr>Các chức năng của dự án</vt:lpstr>
      <vt:lpstr>ERD diagram và các mối quan hệ liên quan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chức năng của dự án</dc:title>
  <dc:creator>ADMIN</dc:creator>
  <cp:lastModifiedBy>ADMIN</cp:lastModifiedBy>
  <cp:revision>6</cp:revision>
  <dcterms:created xsi:type="dcterms:W3CDTF">2023-02-14T07:31:00Z</dcterms:created>
  <dcterms:modified xsi:type="dcterms:W3CDTF">2023-03-06T08:21:43Z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56DA9C4C34124F4E9207243210B5806A</vt:lpwstr>
  </property>
  <property fmtid="{D5CDD505-2E9C-101B-9397-08002B2CF9AE}" pid="3" name="KSOProductBuildVer">
    <vt:lpwstr>1033-11.2.0.11486</vt:lpwstr>
  </property>
</Properties>
</file>