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0" r:id="rId5"/>
    <p:sldId id="302" r:id="rId6"/>
    <p:sldId id="313" r:id="rId7"/>
    <p:sldId id="314" r:id="rId8"/>
    <p:sldId id="303" r:id="rId9"/>
    <p:sldId id="304" r:id="rId10"/>
    <p:sldId id="307" r:id="rId11"/>
    <p:sldId id="305" r:id="rId12"/>
    <p:sldId id="306" r:id="rId13"/>
    <p:sldId id="308" r:id="rId14"/>
    <p:sldId id="309" r:id="rId15"/>
    <p:sldId id="310" r:id="rId16"/>
    <p:sldId id="311" r:id="rId17"/>
    <p:sldId id="312" r:id="rId18"/>
    <p:sldId id="315" r:id="rId19"/>
    <p:sldId id="316" r:id="rId20"/>
    <p:sldId id="317" r:id="rId21"/>
    <p:sldId id="321" r:id="rId22"/>
    <p:sldId id="301" r:id="rId23"/>
    <p:sldId id="318" r:id="rId24"/>
    <p:sldId id="319" r:id="rId25"/>
    <p:sldId id="32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E3125E-89BA-4B35-AD57-344C0813C984}">
          <p14:sldIdLst>
            <p14:sldId id="256"/>
            <p14:sldId id="257"/>
          </p14:sldIdLst>
        </p14:section>
        <p14:section name="Untitled Section" id="{3E20A21F-35B3-4F62-B0F0-7446A643334F}">
          <p14:sldIdLst>
            <p14:sldId id="258"/>
            <p14:sldId id="300"/>
            <p14:sldId id="302"/>
            <p14:sldId id="313"/>
            <p14:sldId id="314"/>
            <p14:sldId id="303"/>
            <p14:sldId id="304"/>
            <p14:sldId id="307"/>
            <p14:sldId id="305"/>
            <p14:sldId id="306"/>
            <p14:sldId id="308"/>
            <p14:sldId id="309"/>
            <p14:sldId id="310"/>
            <p14:sldId id="311"/>
            <p14:sldId id="312"/>
            <p14:sldId id="315"/>
            <p14:sldId id="316"/>
            <p14:sldId id="317"/>
            <p14:sldId id="321"/>
            <p14:sldId id="301"/>
            <p14:sldId id="318"/>
            <p14:sldId id="319"/>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29225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63864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14090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9C2E1-7128-4CF3-932E-985565988C28}"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75400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C2E1-7128-4CF3-932E-985565988C28}"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53478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09C2E1-7128-4CF3-932E-985565988C28}"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310061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09C2E1-7128-4CF3-932E-985565988C28}"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5086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09C2E1-7128-4CF3-932E-985565988C28}"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5096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9C2E1-7128-4CF3-932E-985565988C28}"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4677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166488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C2E1-7128-4CF3-932E-985565988C28}"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E2D15-B2DE-4435-8B44-57497A8A4461}" type="slidenum">
              <a:rPr lang="en-US" smtClean="0"/>
              <a:t>‹#›</a:t>
            </a:fld>
            <a:endParaRPr lang="en-US"/>
          </a:p>
        </p:txBody>
      </p:sp>
    </p:spTree>
    <p:extLst>
      <p:ext uri="{BB962C8B-B14F-4D97-AF65-F5344CB8AC3E}">
        <p14:creationId xmlns:p14="http://schemas.microsoft.com/office/powerpoint/2010/main" val="271050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C2E1-7128-4CF3-932E-985565988C28}" type="datetimeFigureOut">
              <a:rPr lang="en-US" smtClean="0"/>
              <a:t>10/29/2020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2D15-B2DE-4435-8B44-57497A8A4461}" type="slidenum">
              <a:rPr lang="en-US" smtClean="0"/>
              <a:t>‹#›</a:t>
            </a:fld>
            <a:endParaRPr lang="en-US"/>
          </a:p>
        </p:txBody>
      </p:sp>
    </p:spTree>
    <p:extLst>
      <p:ext uri="{BB962C8B-B14F-4D97-AF65-F5344CB8AC3E}">
        <p14:creationId xmlns:p14="http://schemas.microsoft.com/office/powerpoint/2010/main" val="4146305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395273" y="6400800"/>
            <a:ext cx="2672527" cy="369332"/>
          </a:xfrm>
          <a:prstGeom prst="rect">
            <a:avLst/>
          </a:prstGeom>
        </p:spPr>
        <p:txBody>
          <a:bodyPr wrap="none">
            <a:spAutoFit/>
          </a:bodyPr>
          <a:lstStyle/>
          <a:p>
            <a:pPr algn="r"/>
            <a:r>
              <a:rPr lang="en-US" b="1" dirty="0">
                <a:solidFill>
                  <a:srgbClr val="FF0000"/>
                </a:solidFill>
                <a:latin typeface="Arial" panose="020B0604020202020204" pitchFamily="34" charset="0"/>
                <a:cs typeface="Arial" panose="020B0604020202020204" pitchFamily="34" charset="0"/>
              </a:rPr>
              <a:t>GIẢNG VIÊN: </a:t>
            </a:r>
            <a:r>
              <a:rPr lang="en-US" b="1" dirty="0" smtClean="0">
                <a:solidFill>
                  <a:srgbClr val="FF0000"/>
                </a:solidFill>
                <a:latin typeface="Arial" panose="020B0604020202020204" pitchFamily="34" charset="0"/>
                <a:cs typeface="Arial" panose="020B0604020202020204" pitchFamily="34" charset="0"/>
              </a:rPr>
              <a:t>NVLONG</a:t>
            </a:r>
            <a:endParaRPr lang="en-US"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1875620" y="1192951"/>
            <a:ext cx="5392823" cy="707886"/>
          </a:xfrm>
          <a:prstGeom prst="rect">
            <a:avLst/>
          </a:prstGeom>
          <a:noFill/>
        </p:spPr>
        <p:txBody>
          <a:bodyPr wrap="none" rtlCol="0">
            <a:spAutoFit/>
          </a:bodyPr>
          <a:lstStyle/>
          <a:p>
            <a:pPr lvl="0" algn="ctr"/>
            <a:r>
              <a:rPr lang="en-US" sz="4000" b="1" u="sng" dirty="0" err="1">
                <a:solidFill>
                  <a:srgbClr val="FF0000"/>
                </a:solidFill>
                <a:latin typeface="Arial" panose="020B0604020202020204" pitchFamily="34" charset="0"/>
                <a:cs typeface="Arial" panose="020B0604020202020204" pitchFamily="34" charset="0"/>
              </a:rPr>
              <a:t>Bài</a:t>
            </a:r>
            <a:r>
              <a:rPr lang="en-US" sz="4000" b="1" u="sng" dirty="0">
                <a:solidFill>
                  <a:srgbClr val="FF0000"/>
                </a:solidFill>
                <a:latin typeface="Arial" panose="020B0604020202020204" pitchFamily="34" charset="0"/>
                <a:cs typeface="Arial" panose="020B0604020202020204" pitchFamily="34" charset="0"/>
              </a:rPr>
              <a:t> </a:t>
            </a:r>
            <a:r>
              <a:rPr lang="en-US" sz="4000" b="1" u="sng" dirty="0" smtClean="0">
                <a:solidFill>
                  <a:srgbClr val="FF0000"/>
                </a:solidFill>
                <a:latin typeface="Arial" panose="020B0604020202020204" pitchFamily="34" charset="0"/>
                <a:cs typeface="Arial" panose="020B0604020202020204" pitchFamily="34" charset="0"/>
              </a:rPr>
              <a:t>15:</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Cơ</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sở</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dữ</a:t>
            </a:r>
            <a:r>
              <a:rPr lang="en-US" sz="4000" b="1" dirty="0" smtClean="0">
                <a:solidFill>
                  <a:srgbClr val="FF0000"/>
                </a:solidFill>
                <a:latin typeface="Arial" panose="020B0604020202020204" pitchFamily="34" charset="0"/>
                <a:cs typeface="Arial" panose="020B0604020202020204" pitchFamily="34" charset="0"/>
              </a:rPr>
              <a:t> </a:t>
            </a:r>
            <a:r>
              <a:rPr lang="en-US" sz="4000" b="1" dirty="0" err="1" smtClean="0">
                <a:solidFill>
                  <a:srgbClr val="FF0000"/>
                </a:solidFill>
                <a:latin typeface="Arial" panose="020B0604020202020204" pitchFamily="34" charset="0"/>
                <a:cs typeface="Arial" panose="020B0604020202020204" pitchFamily="34" charset="0"/>
              </a:rPr>
              <a:t>liệu</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0" y="2209800"/>
            <a:ext cx="6667500" cy="3333750"/>
          </a:xfrm>
          <a:prstGeom prst="rect">
            <a:avLst/>
          </a:prstGeom>
        </p:spPr>
      </p:pic>
    </p:spTree>
    <p:extLst>
      <p:ext uri="{BB962C8B-B14F-4D97-AF65-F5344CB8AC3E}">
        <p14:creationId xmlns:p14="http://schemas.microsoft.com/office/powerpoint/2010/main" val="2539245909"/>
      </p:ext>
    </p:extLst>
  </p:cSld>
  <p:clrMapOvr>
    <a:masterClrMapping/>
  </p:clrMapOvr>
  <p:transition spd="slow">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pPr marL="457200" indent="-457200">
              <a:buAutoNum type="arabicPeriod" startAt="3"/>
            </a:pPr>
            <a:r>
              <a:rPr lang="en-US" sz="2400" b="1" dirty="0" smtClean="0">
                <a:solidFill>
                  <a:srgbClr val="FF0000"/>
                </a:solidFill>
              </a:rPr>
              <a:t>Insert, select, update, delete</a:t>
            </a:r>
          </a:p>
        </p:txBody>
      </p:sp>
      <p:sp>
        <p:nvSpPr>
          <p:cNvPr id="2" name="TextBox 1"/>
          <p:cNvSpPr txBox="1"/>
          <p:nvPr/>
        </p:nvSpPr>
        <p:spPr>
          <a:xfrm>
            <a:off x="381000" y="2233589"/>
            <a:ext cx="6727034" cy="3046988"/>
          </a:xfrm>
          <a:prstGeom prst="rect">
            <a:avLst/>
          </a:prstGeom>
          <a:noFill/>
        </p:spPr>
        <p:txBody>
          <a:bodyPr wrap="none" rtlCol="0">
            <a:spAutoFit/>
          </a:bodyPr>
          <a:lstStyle/>
          <a:p>
            <a:pPr marL="342900" indent="-342900">
              <a:buFontTx/>
              <a:buChar char="-"/>
            </a:pPr>
            <a:r>
              <a:rPr lang="en-US" sz="2400" dirty="0" err="1" smtClean="0"/>
              <a:t>Các</a:t>
            </a:r>
            <a:r>
              <a:rPr lang="en-US" sz="2400" dirty="0" smtClean="0"/>
              <a:t> </a:t>
            </a:r>
            <a:r>
              <a:rPr lang="en-US" sz="2400" dirty="0" err="1" smtClean="0"/>
              <a:t>kiểu</a:t>
            </a:r>
            <a:r>
              <a:rPr lang="en-US" sz="2400" dirty="0" smtClean="0"/>
              <a:t> </a:t>
            </a:r>
            <a:r>
              <a:rPr lang="en-US" sz="2400" dirty="0" err="1" smtClean="0"/>
              <a:t>điều</a:t>
            </a:r>
            <a:r>
              <a:rPr lang="en-US" sz="2400" dirty="0" smtClean="0"/>
              <a:t> </a:t>
            </a:r>
            <a:r>
              <a:rPr lang="en-US" sz="2400" dirty="0" err="1" smtClean="0"/>
              <a:t>kiện</a:t>
            </a:r>
            <a:r>
              <a:rPr lang="en-US" sz="2400" dirty="0" smtClean="0"/>
              <a:t>:</a:t>
            </a:r>
          </a:p>
          <a:p>
            <a:endParaRPr lang="en-US" sz="2400" dirty="0" smtClean="0"/>
          </a:p>
          <a:p>
            <a:r>
              <a:rPr lang="en-US" sz="2400" dirty="0"/>
              <a:t> </a:t>
            </a:r>
            <a:r>
              <a:rPr lang="en-US" sz="2400" dirty="0" smtClean="0"/>
              <a:t> + AND: </a:t>
            </a:r>
            <a:r>
              <a:rPr lang="en-US" sz="2400" dirty="0" err="1" smtClean="0"/>
              <a:t>cả</a:t>
            </a:r>
            <a:r>
              <a:rPr lang="en-US" sz="2400" dirty="0" smtClean="0"/>
              <a:t> 2 </a:t>
            </a:r>
            <a:r>
              <a:rPr lang="en-US" sz="2400" dirty="0" err="1" smtClean="0"/>
              <a:t>vế</a:t>
            </a:r>
            <a:r>
              <a:rPr lang="en-US" sz="2400" dirty="0" smtClean="0"/>
              <a:t> </a:t>
            </a:r>
            <a:r>
              <a:rPr lang="en-US" sz="2400" dirty="0" err="1" smtClean="0"/>
              <a:t>đều</a:t>
            </a:r>
            <a:r>
              <a:rPr lang="en-US" sz="2400" dirty="0" smtClean="0"/>
              <a:t> </a:t>
            </a:r>
            <a:r>
              <a:rPr lang="en-US" sz="2400" dirty="0" err="1" smtClean="0"/>
              <a:t>đúng</a:t>
            </a:r>
            <a:endParaRPr lang="en-US" sz="2400" dirty="0" smtClean="0"/>
          </a:p>
          <a:p>
            <a:r>
              <a:rPr lang="en-US" sz="2400" dirty="0"/>
              <a:t> </a:t>
            </a:r>
            <a:r>
              <a:rPr lang="en-US" sz="2400" dirty="0" smtClean="0"/>
              <a:t> + OR: </a:t>
            </a:r>
            <a:r>
              <a:rPr lang="en-US" sz="2400" dirty="0" err="1" smtClean="0"/>
              <a:t>một</a:t>
            </a:r>
            <a:r>
              <a:rPr lang="en-US" sz="2400" dirty="0" smtClean="0"/>
              <a:t> </a:t>
            </a:r>
            <a:r>
              <a:rPr lang="en-US" sz="2400" dirty="0" err="1" smtClean="0"/>
              <a:t>trong</a:t>
            </a:r>
            <a:r>
              <a:rPr lang="en-US" sz="2400" dirty="0" smtClean="0"/>
              <a:t> 2 </a:t>
            </a:r>
            <a:r>
              <a:rPr lang="en-US" sz="2400" dirty="0" err="1" smtClean="0"/>
              <a:t>vế</a:t>
            </a:r>
            <a:r>
              <a:rPr lang="en-US" sz="2400" dirty="0" smtClean="0"/>
              <a:t> </a:t>
            </a:r>
            <a:r>
              <a:rPr lang="en-US" sz="2400" dirty="0" err="1" smtClean="0"/>
              <a:t>đúng</a:t>
            </a:r>
            <a:endParaRPr lang="en-US" sz="2400" dirty="0" smtClean="0"/>
          </a:p>
          <a:p>
            <a:r>
              <a:rPr lang="en-US" sz="2400" dirty="0"/>
              <a:t> </a:t>
            </a:r>
            <a:r>
              <a:rPr lang="en-US" sz="2400" dirty="0" smtClean="0"/>
              <a:t> + IN: </a:t>
            </a:r>
            <a:r>
              <a:rPr lang="en-US" sz="2400" dirty="0" err="1" smtClean="0"/>
              <a:t>nằm</a:t>
            </a:r>
            <a:r>
              <a:rPr lang="en-US" sz="2400" dirty="0" smtClean="0"/>
              <a:t> </a:t>
            </a:r>
            <a:r>
              <a:rPr lang="en-US" sz="2400" dirty="0" err="1" smtClean="0"/>
              <a:t>trong</a:t>
            </a:r>
            <a:r>
              <a:rPr lang="en-US" sz="2400" dirty="0" smtClean="0"/>
              <a:t> </a:t>
            </a:r>
            <a:r>
              <a:rPr lang="en-US" sz="2400" dirty="0" err="1" smtClean="0"/>
              <a:t>một</a:t>
            </a:r>
            <a:r>
              <a:rPr lang="en-US" sz="2400" dirty="0" smtClean="0"/>
              <a:t> </a:t>
            </a:r>
            <a:r>
              <a:rPr lang="en-US" sz="2400" dirty="0" err="1" smtClean="0"/>
              <a:t>danh</a:t>
            </a:r>
            <a:r>
              <a:rPr lang="en-US" sz="2400" dirty="0" smtClean="0"/>
              <a:t> </a:t>
            </a:r>
            <a:r>
              <a:rPr lang="en-US" sz="2400" dirty="0" err="1" smtClean="0"/>
              <a:t>sách</a:t>
            </a:r>
            <a:r>
              <a:rPr lang="en-US" sz="2400" dirty="0" smtClean="0"/>
              <a:t> </a:t>
            </a:r>
            <a:r>
              <a:rPr lang="en-US" sz="2400" dirty="0" err="1" smtClean="0"/>
              <a:t>các</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cho</a:t>
            </a:r>
            <a:r>
              <a:rPr lang="en-US" sz="2400" dirty="0" smtClean="0"/>
              <a:t> </a:t>
            </a:r>
            <a:r>
              <a:rPr lang="en-US" sz="2400" dirty="0" err="1" smtClean="0"/>
              <a:t>trước</a:t>
            </a:r>
            <a:endParaRPr lang="en-US" sz="2400" dirty="0" smtClean="0"/>
          </a:p>
          <a:p>
            <a:r>
              <a:rPr lang="en-US" sz="2400" dirty="0"/>
              <a:t> </a:t>
            </a:r>
            <a:r>
              <a:rPr lang="en-US" sz="2400" dirty="0" smtClean="0"/>
              <a:t> + BETWEEN: </a:t>
            </a:r>
            <a:r>
              <a:rPr lang="en-US" sz="2400" dirty="0" err="1" smtClean="0"/>
              <a:t>nằm</a:t>
            </a:r>
            <a:r>
              <a:rPr lang="en-US" sz="2400" dirty="0" smtClean="0"/>
              <a:t> </a:t>
            </a:r>
            <a:r>
              <a:rPr lang="en-US" sz="2400" dirty="0" err="1" smtClean="0"/>
              <a:t>giữa</a:t>
            </a:r>
            <a:r>
              <a:rPr lang="en-US" sz="2400" dirty="0" smtClean="0"/>
              <a:t> 2 </a:t>
            </a:r>
            <a:r>
              <a:rPr lang="en-US" sz="2400" dirty="0" err="1" smtClean="0"/>
              <a:t>khoảng</a:t>
            </a:r>
            <a:r>
              <a:rPr lang="en-US" sz="2400" dirty="0" smtClean="0"/>
              <a:t> </a:t>
            </a:r>
            <a:r>
              <a:rPr lang="en-US" sz="2400" dirty="0" err="1" smtClean="0"/>
              <a:t>giá</a:t>
            </a:r>
            <a:r>
              <a:rPr lang="en-US" sz="2400" dirty="0" smtClean="0"/>
              <a:t> </a:t>
            </a:r>
            <a:r>
              <a:rPr lang="en-US" sz="2400" dirty="0" err="1" smtClean="0"/>
              <a:t>trị</a:t>
            </a:r>
            <a:endParaRPr lang="en-US" sz="2400" dirty="0" smtClean="0"/>
          </a:p>
          <a:p>
            <a:r>
              <a:rPr lang="en-US" sz="2400" dirty="0"/>
              <a:t> </a:t>
            </a:r>
            <a:r>
              <a:rPr lang="en-US" sz="2400" dirty="0" smtClean="0"/>
              <a:t> + LIKE: </a:t>
            </a:r>
            <a:r>
              <a:rPr lang="en-US" sz="2400" dirty="0" err="1" smtClean="0"/>
              <a:t>thỏa</a:t>
            </a:r>
            <a:r>
              <a:rPr lang="en-US" sz="2400" dirty="0" smtClean="0"/>
              <a:t> </a:t>
            </a:r>
            <a:r>
              <a:rPr lang="en-US" sz="2400" dirty="0" err="1" smtClean="0"/>
              <a:t>mãn</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cho</a:t>
            </a:r>
            <a:r>
              <a:rPr lang="en-US" sz="2400" dirty="0" smtClean="0"/>
              <a:t> </a:t>
            </a:r>
            <a:r>
              <a:rPr lang="en-US" sz="2400" dirty="0" err="1" smtClean="0"/>
              <a:t>trước</a:t>
            </a:r>
            <a:endParaRPr lang="en-US" sz="2400" dirty="0" smtClean="0"/>
          </a:p>
          <a:p>
            <a:r>
              <a:rPr lang="en-US" sz="2400" dirty="0" smtClean="0"/>
              <a:t>  + IS NULL: null hay </a:t>
            </a:r>
            <a:r>
              <a:rPr lang="en-US" sz="2400" dirty="0" err="1" smtClean="0"/>
              <a:t>không</a:t>
            </a:r>
            <a:endParaRPr lang="en-US" sz="2400" dirty="0"/>
          </a:p>
        </p:txBody>
      </p:sp>
    </p:spTree>
    <p:extLst>
      <p:ext uri="{BB962C8B-B14F-4D97-AF65-F5344CB8AC3E}">
        <p14:creationId xmlns:p14="http://schemas.microsoft.com/office/powerpoint/2010/main" val="2179992177"/>
      </p:ext>
    </p:extLst>
  </p:cSld>
  <p:clrMapOvr>
    <a:masterClrMapping/>
  </p:clrMapOvr>
  <p:transition spd="slow">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pPr marL="457200" indent="-457200">
              <a:buAutoNum type="arabicPeriod" startAt="3"/>
            </a:pPr>
            <a:r>
              <a:rPr lang="en-US" sz="2400" b="1" dirty="0" smtClean="0">
                <a:solidFill>
                  <a:srgbClr val="FF0000"/>
                </a:solidFill>
              </a:rPr>
              <a:t>Insert, select, update, delete</a:t>
            </a:r>
          </a:p>
        </p:txBody>
      </p:sp>
      <p:cxnSp>
        <p:nvCxnSpPr>
          <p:cNvPr id="10" name="Straight Connector 9"/>
          <p:cNvCxnSpPr/>
          <p:nvPr/>
        </p:nvCxnSpPr>
        <p:spPr>
          <a:xfrm>
            <a:off x="914400" y="4038600"/>
            <a:ext cx="6858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838200" y="2362200"/>
            <a:ext cx="4048125" cy="1171575"/>
          </a:xfrm>
          <a:prstGeom prst="rect">
            <a:avLst/>
          </a:prstGeom>
        </p:spPr>
      </p:pic>
      <p:pic>
        <p:nvPicPr>
          <p:cNvPr id="7" name="Picture 6"/>
          <p:cNvPicPr>
            <a:picLocks noChangeAspect="1"/>
          </p:cNvPicPr>
          <p:nvPr/>
        </p:nvPicPr>
        <p:blipFill>
          <a:blip r:embed="rId4"/>
          <a:stretch>
            <a:fillRect/>
          </a:stretch>
        </p:blipFill>
        <p:spPr>
          <a:xfrm>
            <a:off x="838200" y="4556334"/>
            <a:ext cx="3638550" cy="809625"/>
          </a:xfrm>
          <a:prstGeom prst="rect">
            <a:avLst/>
          </a:prstGeom>
        </p:spPr>
      </p:pic>
    </p:spTree>
    <p:extLst>
      <p:ext uri="{BB962C8B-B14F-4D97-AF65-F5344CB8AC3E}">
        <p14:creationId xmlns:p14="http://schemas.microsoft.com/office/powerpoint/2010/main" val="53538693"/>
      </p:ext>
    </p:extLst>
  </p:cSld>
  <p:clrMapOvr>
    <a:masterClrMapping/>
  </p:clrMapOvr>
  <p:transition spd="slow">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4.    </a:t>
            </a:r>
            <a:r>
              <a:rPr lang="en-US" sz="2400" b="1" dirty="0" err="1" smtClean="0">
                <a:solidFill>
                  <a:srgbClr val="FF0000"/>
                </a:solidFill>
              </a:rPr>
              <a:t>Truy</a:t>
            </a:r>
            <a:r>
              <a:rPr lang="en-US" sz="2400" b="1" dirty="0" smtClean="0">
                <a:solidFill>
                  <a:srgbClr val="FF0000"/>
                </a:solidFill>
              </a:rPr>
              <a:t> </a:t>
            </a:r>
            <a:r>
              <a:rPr lang="en-US" sz="2400" b="1" dirty="0" err="1" smtClean="0">
                <a:solidFill>
                  <a:srgbClr val="FF0000"/>
                </a:solidFill>
              </a:rPr>
              <a:t>vấn</a:t>
            </a:r>
            <a:r>
              <a:rPr lang="en-US" sz="2400" b="1" dirty="0" smtClean="0">
                <a:solidFill>
                  <a:srgbClr val="FF0000"/>
                </a:solidFill>
              </a:rPr>
              <a:t> </a:t>
            </a:r>
            <a:r>
              <a:rPr lang="en-US" sz="2400" b="1" dirty="0" err="1" smtClean="0">
                <a:solidFill>
                  <a:srgbClr val="FF0000"/>
                </a:solidFill>
              </a:rPr>
              <a:t>nâng</a:t>
            </a:r>
            <a:r>
              <a:rPr lang="en-US" sz="2400" b="1" dirty="0" smtClean="0">
                <a:solidFill>
                  <a:srgbClr val="FF0000"/>
                </a:solidFill>
              </a:rPr>
              <a:t> </a:t>
            </a:r>
            <a:r>
              <a:rPr lang="en-US" sz="2400" b="1" dirty="0" err="1" smtClean="0">
                <a:solidFill>
                  <a:srgbClr val="FF0000"/>
                </a:solidFill>
              </a:rPr>
              <a:t>cao</a:t>
            </a:r>
            <a:endParaRPr lang="en-US" sz="2400" b="1" dirty="0" smtClean="0">
              <a:solidFill>
                <a:srgbClr val="FF0000"/>
              </a:solidFill>
            </a:endParaRPr>
          </a:p>
        </p:txBody>
      </p:sp>
      <p:pic>
        <p:nvPicPr>
          <p:cNvPr id="6" name="Picture 5"/>
          <p:cNvPicPr>
            <a:picLocks noChangeAspect="1"/>
          </p:cNvPicPr>
          <p:nvPr/>
        </p:nvPicPr>
        <p:blipFill>
          <a:blip r:embed="rId3"/>
          <a:stretch>
            <a:fillRect/>
          </a:stretch>
        </p:blipFill>
        <p:spPr>
          <a:xfrm>
            <a:off x="877368" y="2677333"/>
            <a:ext cx="3895725" cy="1219200"/>
          </a:xfrm>
          <a:prstGeom prst="rect">
            <a:avLst/>
          </a:prstGeom>
        </p:spPr>
      </p:pic>
      <p:sp>
        <p:nvSpPr>
          <p:cNvPr id="11" name="TextBox 10"/>
          <p:cNvSpPr txBox="1"/>
          <p:nvPr/>
        </p:nvSpPr>
        <p:spPr>
          <a:xfrm>
            <a:off x="838200" y="2148470"/>
            <a:ext cx="1324658" cy="369332"/>
          </a:xfrm>
          <a:prstGeom prst="rect">
            <a:avLst/>
          </a:prstGeom>
          <a:noFill/>
        </p:spPr>
        <p:txBody>
          <a:bodyPr wrap="none" rtlCol="0">
            <a:spAutoFit/>
          </a:bodyPr>
          <a:lstStyle/>
          <a:p>
            <a:r>
              <a:rPr lang="en-US" b="1" dirty="0" smtClean="0"/>
              <a:t>- ORDER BY:</a:t>
            </a:r>
            <a:endParaRPr lang="en-US" b="1" dirty="0"/>
          </a:p>
        </p:txBody>
      </p:sp>
      <p:sp>
        <p:nvSpPr>
          <p:cNvPr id="12" name="TextBox 11"/>
          <p:cNvSpPr txBox="1"/>
          <p:nvPr/>
        </p:nvSpPr>
        <p:spPr>
          <a:xfrm>
            <a:off x="838200" y="4267200"/>
            <a:ext cx="1356077" cy="369332"/>
          </a:xfrm>
          <a:prstGeom prst="rect">
            <a:avLst/>
          </a:prstGeom>
          <a:noFill/>
        </p:spPr>
        <p:txBody>
          <a:bodyPr wrap="none" rtlCol="0">
            <a:spAutoFit/>
          </a:bodyPr>
          <a:lstStyle/>
          <a:p>
            <a:r>
              <a:rPr lang="en-US" b="1" dirty="0" smtClean="0"/>
              <a:t>- GROUP BY:</a:t>
            </a:r>
            <a:endParaRPr lang="en-US" b="1" dirty="0"/>
          </a:p>
        </p:txBody>
      </p:sp>
      <p:pic>
        <p:nvPicPr>
          <p:cNvPr id="13" name="Picture 12"/>
          <p:cNvPicPr>
            <a:picLocks noChangeAspect="1"/>
          </p:cNvPicPr>
          <p:nvPr/>
        </p:nvPicPr>
        <p:blipFill>
          <a:blip r:embed="rId4"/>
          <a:stretch>
            <a:fillRect/>
          </a:stretch>
        </p:blipFill>
        <p:spPr>
          <a:xfrm>
            <a:off x="893439" y="4876800"/>
            <a:ext cx="3857625" cy="1171575"/>
          </a:xfrm>
          <a:prstGeom prst="rect">
            <a:avLst/>
          </a:prstGeom>
        </p:spPr>
      </p:pic>
    </p:spTree>
    <p:extLst>
      <p:ext uri="{BB962C8B-B14F-4D97-AF65-F5344CB8AC3E}">
        <p14:creationId xmlns:p14="http://schemas.microsoft.com/office/powerpoint/2010/main" val="3419596302"/>
      </p:ext>
    </p:extLst>
  </p:cSld>
  <p:clrMapOvr>
    <a:masterClrMapping/>
  </p:clrMapOvr>
  <p:transition spd="slow">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4.    </a:t>
            </a:r>
            <a:r>
              <a:rPr lang="en-US" sz="2400" b="1" dirty="0" err="1" smtClean="0">
                <a:solidFill>
                  <a:srgbClr val="FF0000"/>
                </a:solidFill>
              </a:rPr>
              <a:t>Truy</a:t>
            </a:r>
            <a:r>
              <a:rPr lang="en-US" sz="2400" b="1" dirty="0" smtClean="0">
                <a:solidFill>
                  <a:srgbClr val="FF0000"/>
                </a:solidFill>
              </a:rPr>
              <a:t> </a:t>
            </a:r>
            <a:r>
              <a:rPr lang="en-US" sz="2400" b="1" dirty="0" err="1" smtClean="0">
                <a:solidFill>
                  <a:srgbClr val="FF0000"/>
                </a:solidFill>
              </a:rPr>
              <a:t>vấn</a:t>
            </a:r>
            <a:r>
              <a:rPr lang="en-US" sz="2400" b="1" dirty="0" smtClean="0">
                <a:solidFill>
                  <a:srgbClr val="FF0000"/>
                </a:solidFill>
              </a:rPr>
              <a:t> </a:t>
            </a:r>
            <a:r>
              <a:rPr lang="en-US" sz="2400" b="1" dirty="0" err="1" smtClean="0">
                <a:solidFill>
                  <a:srgbClr val="FF0000"/>
                </a:solidFill>
              </a:rPr>
              <a:t>nâng</a:t>
            </a:r>
            <a:r>
              <a:rPr lang="en-US" sz="2400" b="1" dirty="0" smtClean="0">
                <a:solidFill>
                  <a:srgbClr val="FF0000"/>
                </a:solidFill>
              </a:rPr>
              <a:t> </a:t>
            </a:r>
            <a:r>
              <a:rPr lang="en-US" sz="2400" b="1" dirty="0" err="1" smtClean="0">
                <a:solidFill>
                  <a:srgbClr val="FF0000"/>
                </a:solidFill>
              </a:rPr>
              <a:t>cao</a:t>
            </a:r>
            <a:endParaRPr lang="en-US" sz="2400" b="1" dirty="0" smtClean="0">
              <a:solidFill>
                <a:srgbClr val="FF0000"/>
              </a:solidFill>
            </a:endParaRPr>
          </a:p>
        </p:txBody>
      </p:sp>
      <p:sp>
        <p:nvSpPr>
          <p:cNvPr id="11" name="TextBox 10"/>
          <p:cNvSpPr txBox="1"/>
          <p:nvPr/>
        </p:nvSpPr>
        <p:spPr>
          <a:xfrm>
            <a:off x="838200" y="2148470"/>
            <a:ext cx="1239891" cy="369332"/>
          </a:xfrm>
          <a:prstGeom prst="rect">
            <a:avLst/>
          </a:prstGeom>
          <a:noFill/>
        </p:spPr>
        <p:txBody>
          <a:bodyPr wrap="none" rtlCol="0">
            <a:spAutoFit/>
          </a:bodyPr>
          <a:lstStyle/>
          <a:p>
            <a:r>
              <a:rPr lang="en-US" b="1" dirty="0" smtClean="0"/>
              <a:t>- DISTINCT:</a:t>
            </a:r>
            <a:endParaRPr lang="en-US" b="1" dirty="0"/>
          </a:p>
        </p:txBody>
      </p:sp>
      <p:sp>
        <p:nvSpPr>
          <p:cNvPr id="12" name="TextBox 11"/>
          <p:cNvSpPr txBox="1"/>
          <p:nvPr/>
        </p:nvSpPr>
        <p:spPr>
          <a:xfrm>
            <a:off x="838200" y="4267200"/>
            <a:ext cx="1142620" cy="369332"/>
          </a:xfrm>
          <a:prstGeom prst="rect">
            <a:avLst/>
          </a:prstGeom>
          <a:noFill/>
        </p:spPr>
        <p:txBody>
          <a:bodyPr wrap="none" rtlCol="0">
            <a:spAutoFit/>
          </a:bodyPr>
          <a:lstStyle/>
          <a:p>
            <a:r>
              <a:rPr lang="en-US" b="1" dirty="0" smtClean="0"/>
              <a:t>- HAVING:</a:t>
            </a:r>
            <a:endParaRPr lang="en-US" b="1" dirty="0"/>
          </a:p>
        </p:txBody>
      </p:sp>
      <p:pic>
        <p:nvPicPr>
          <p:cNvPr id="2" name="Picture 1"/>
          <p:cNvPicPr>
            <a:picLocks noChangeAspect="1"/>
          </p:cNvPicPr>
          <p:nvPr/>
        </p:nvPicPr>
        <p:blipFill>
          <a:blip r:embed="rId3"/>
          <a:stretch>
            <a:fillRect/>
          </a:stretch>
        </p:blipFill>
        <p:spPr>
          <a:xfrm>
            <a:off x="914400" y="2666530"/>
            <a:ext cx="4276725" cy="828675"/>
          </a:xfrm>
          <a:prstGeom prst="rect">
            <a:avLst/>
          </a:prstGeom>
        </p:spPr>
      </p:pic>
      <p:pic>
        <p:nvPicPr>
          <p:cNvPr id="7" name="Picture 6"/>
          <p:cNvPicPr>
            <a:picLocks noChangeAspect="1"/>
          </p:cNvPicPr>
          <p:nvPr/>
        </p:nvPicPr>
        <p:blipFill>
          <a:blip r:embed="rId4"/>
          <a:stretch>
            <a:fillRect/>
          </a:stretch>
        </p:blipFill>
        <p:spPr>
          <a:xfrm>
            <a:off x="914400" y="4841789"/>
            <a:ext cx="3886200" cy="1133475"/>
          </a:xfrm>
          <a:prstGeom prst="rect">
            <a:avLst/>
          </a:prstGeom>
        </p:spPr>
      </p:pic>
    </p:spTree>
    <p:extLst>
      <p:ext uri="{BB962C8B-B14F-4D97-AF65-F5344CB8AC3E}">
        <p14:creationId xmlns:p14="http://schemas.microsoft.com/office/powerpoint/2010/main" val="2212301857"/>
      </p:ext>
    </p:extLst>
  </p:cSld>
  <p:clrMapOvr>
    <a:masterClrMapping/>
  </p:clrMapOvr>
  <p:transition spd="slow">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4.    </a:t>
            </a:r>
            <a:r>
              <a:rPr lang="en-US" sz="2400" b="1" dirty="0" err="1" smtClean="0">
                <a:solidFill>
                  <a:srgbClr val="FF0000"/>
                </a:solidFill>
              </a:rPr>
              <a:t>Truy</a:t>
            </a:r>
            <a:r>
              <a:rPr lang="en-US" sz="2400" b="1" dirty="0" smtClean="0">
                <a:solidFill>
                  <a:srgbClr val="FF0000"/>
                </a:solidFill>
              </a:rPr>
              <a:t> </a:t>
            </a:r>
            <a:r>
              <a:rPr lang="en-US" sz="2400" b="1" dirty="0" err="1" smtClean="0">
                <a:solidFill>
                  <a:srgbClr val="FF0000"/>
                </a:solidFill>
              </a:rPr>
              <a:t>vấn</a:t>
            </a:r>
            <a:r>
              <a:rPr lang="en-US" sz="2400" b="1" dirty="0" smtClean="0">
                <a:solidFill>
                  <a:srgbClr val="FF0000"/>
                </a:solidFill>
              </a:rPr>
              <a:t> </a:t>
            </a:r>
            <a:r>
              <a:rPr lang="en-US" sz="2400" b="1" dirty="0" err="1" smtClean="0">
                <a:solidFill>
                  <a:srgbClr val="FF0000"/>
                </a:solidFill>
              </a:rPr>
              <a:t>nâng</a:t>
            </a:r>
            <a:r>
              <a:rPr lang="en-US" sz="2400" b="1" dirty="0" smtClean="0">
                <a:solidFill>
                  <a:srgbClr val="FF0000"/>
                </a:solidFill>
              </a:rPr>
              <a:t> </a:t>
            </a:r>
            <a:r>
              <a:rPr lang="en-US" sz="2400" b="1" dirty="0" err="1" smtClean="0">
                <a:solidFill>
                  <a:srgbClr val="FF0000"/>
                </a:solidFill>
              </a:rPr>
              <a:t>cao</a:t>
            </a:r>
            <a:endParaRPr lang="en-US" sz="2400" b="1" dirty="0" smtClean="0">
              <a:solidFill>
                <a:srgbClr val="FF0000"/>
              </a:solidFill>
            </a:endParaRPr>
          </a:p>
        </p:txBody>
      </p:sp>
      <p:sp>
        <p:nvSpPr>
          <p:cNvPr id="11" name="TextBox 10"/>
          <p:cNvSpPr txBox="1"/>
          <p:nvPr/>
        </p:nvSpPr>
        <p:spPr>
          <a:xfrm>
            <a:off x="838200" y="2148470"/>
            <a:ext cx="1282146" cy="369332"/>
          </a:xfrm>
          <a:prstGeom prst="rect">
            <a:avLst/>
          </a:prstGeom>
          <a:noFill/>
        </p:spPr>
        <p:txBody>
          <a:bodyPr wrap="none" rtlCol="0">
            <a:spAutoFit/>
          </a:bodyPr>
          <a:lstStyle/>
          <a:p>
            <a:r>
              <a:rPr lang="en-US" b="1" dirty="0" smtClean="0"/>
              <a:t>- </a:t>
            </a:r>
            <a:r>
              <a:rPr lang="en-US" b="1" dirty="0" err="1" smtClean="0"/>
              <a:t>Subquery</a:t>
            </a:r>
            <a:r>
              <a:rPr lang="en-US" b="1" dirty="0" smtClean="0"/>
              <a:t>:</a:t>
            </a:r>
            <a:endParaRPr lang="en-US" b="1" dirty="0"/>
          </a:p>
        </p:txBody>
      </p:sp>
      <p:sp>
        <p:nvSpPr>
          <p:cNvPr id="12" name="TextBox 11"/>
          <p:cNvSpPr txBox="1"/>
          <p:nvPr/>
        </p:nvSpPr>
        <p:spPr>
          <a:xfrm>
            <a:off x="838200" y="4267200"/>
            <a:ext cx="897938" cy="369332"/>
          </a:xfrm>
          <a:prstGeom prst="rect">
            <a:avLst/>
          </a:prstGeom>
          <a:noFill/>
        </p:spPr>
        <p:txBody>
          <a:bodyPr wrap="none" rtlCol="0">
            <a:spAutoFit/>
          </a:bodyPr>
          <a:lstStyle/>
          <a:p>
            <a:r>
              <a:rPr lang="en-US" b="1" dirty="0" smtClean="0"/>
              <a:t>- LIMIT:</a:t>
            </a:r>
            <a:endParaRPr lang="en-US" b="1" dirty="0"/>
          </a:p>
        </p:txBody>
      </p:sp>
      <p:pic>
        <p:nvPicPr>
          <p:cNvPr id="6" name="Picture 5"/>
          <p:cNvPicPr>
            <a:picLocks noChangeAspect="1"/>
          </p:cNvPicPr>
          <p:nvPr/>
        </p:nvPicPr>
        <p:blipFill>
          <a:blip r:embed="rId3"/>
          <a:stretch>
            <a:fillRect/>
          </a:stretch>
        </p:blipFill>
        <p:spPr>
          <a:xfrm>
            <a:off x="838200" y="2743866"/>
            <a:ext cx="7610475" cy="1285875"/>
          </a:xfrm>
          <a:prstGeom prst="rect">
            <a:avLst/>
          </a:prstGeom>
        </p:spPr>
      </p:pic>
      <p:pic>
        <p:nvPicPr>
          <p:cNvPr id="10" name="Picture 9"/>
          <p:cNvPicPr>
            <a:picLocks noChangeAspect="1"/>
          </p:cNvPicPr>
          <p:nvPr/>
        </p:nvPicPr>
        <p:blipFill>
          <a:blip r:embed="rId4"/>
          <a:stretch>
            <a:fillRect/>
          </a:stretch>
        </p:blipFill>
        <p:spPr>
          <a:xfrm>
            <a:off x="838200" y="5029200"/>
            <a:ext cx="5867400" cy="514350"/>
          </a:xfrm>
          <a:prstGeom prst="rect">
            <a:avLst/>
          </a:prstGeom>
        </p:spPr>
      </p:pic>
    </p:spTree>
    <p:extLst>
      <p:ext uri="{BB962C8B-B14F-4D97-AF65-F5344CB8AC3E}">
        <p14:creationId xmlns:p14="http://schemas.microsoft.com/office/powerpoint/2010/main" val="1421771865"/>
      </p:ext>
    </p:extLst>
  </p:cSld>
  <p:clrMapOvr>
    <a:masterClrMapping/>
  </p:clrMapOvr>
  <p:transition spd="slow">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4.    </a:t>
            </a:r>
            <a:r>
              <a:rPr lang="en-US" sz="2400" b="1" dirty="0" err="1" smtClean="0">
                <a:solidFill>
                  <a:srgbClr val="FF0000"/>
                </a:solidFill>
              </a:rPr>
              <a:t>Truy</a:t>
            </a:r>
            <a:r>
              <a:rPr lang="en-US" sz="2400" b="1" dirty="0" smtClean="0">
                <a:solidFill>
                  <a:srgbClr val="FF0000"/>
                </a:solidFill>
              </a:rPr>
              <a:t> </a:t>
            </a:r>
            <a:r>
              <a:rPr lang="en-US" sz="2400" b="1" dirty="0" err="1" smtClean="0">
                <a:solidFill>
                  <a:srgbClr val="FF0000"/>
                </a:solidFill>
              </a:rPr>
              <a:t>vấn</a:t>
            </a:r>
            <a:r>
              <a:rPr lang="en-US" sz="2400" b="1" dirty="0" smtClean="0">
                <a:solidFill>
                  <a:srgbClr val="FF0000"/>
                </a:solidFill>
              </a:rPr>
              <a:t> </a:t>
            </a:r>
            <a:r>
              <a:rPr lang="en-US" sz="2400" b="1" dirty="0" err="1" smtClean="0">
                <a:solidFill>
                  <a:srgbClr val="FF0000"/>
                </a:solidFill>
              </a:rPr>
              <a:t>nâng</a:t>
            </a:r>
            <a:r>
              <a:rPr lang="en-US" sz="2400" b="1" dirty="0" smtClean="0">
                <a:solidFill>
                  <a:srgbClr val="FF0000"/>
                </a:solidFill>
              </a:rPr>
              <a:t> </a:t>
            </a:r>
            <a:r>
              <a:rPr lang="en-US" sz="2400" b="1" dirty="0" err="1" smtClean="0">
                <a:solidFill>
                  <a:srgbClr val="FF0000"/>
                </a:solidFill>
              </a:rPr>
              <a:t>cao</a:t>
            </a:r>
            <a:endParaRPr lang="en-US" sz="2400" b="1" dirty="0" smtClean="0">
              <a:solidFill>
                <a:srgbClr val="FF0000"/>
              </a:solidFill>
            </a:endParaRPr>
          </a:p>
        </p:txBody>
      </p:sp>
      <p:sp>
        <p:nvSpPr>
          <p:cNvPr id="11" name="TextBox 10"/>
          <p:cNvSpPr txBox="1"/>
          <p:nvPr/>
        </p:nvSpPr>
        <p:spPr>
          <a:xfrm>
            <a:off x="838200" y="2148470"/>
            <a:ext cx="1043876" cy="369332"/>
          </a:xfrm>
          <a:prstGeom prst="rect">
            <a:avLst/>
          </a:prstGeom>
          <a:noFill/>
        </p:spPr>
        <p:txBody>
          <a:bodyPr wrap="none" rtlCol="0">
            <a:spAutoFit/>
          </a:bodyPr>
          <a:lstStyle/>
          <a:p>
            <a:r>
              <a:rPr lang="en-US" b="1" dirty="0" smtClean="0"/>
              <a:t>- UNION:</a:t>
            </a:r>
            <a:endParaRPr lang="en-US" b="1" dirty="0"/>
          </a:p>
        </p:txBody>
      </p:sp>
      <p:sp>
        <p:nvSpPr>
          <p:cNvPr id="12" name="TextBox 11"/>
          <p:cNvSpPr txBox="1"/>
          <p:nvPr/>
        </p:nvSpPr>
        <p:spPr>
          <a:xfrm>
            <a:off x="838200" y="4267200"/>
            <a:ext cx="1047082" cy="369332"/>
          </a:xfrm>
          <a:prstGeom prst="rect">
            <a:avLst/>
          </a:prstGeom>
          <a:noFill/>
        </p:spPr>
        <p:txBody>
          <a:bodyPr wrap="none" rtlCol="0">
            <a:spAutoFit/>
          </a:bodyPr>
          <a:lstStyle/>
          <a:p>
            <a:r>
              <a:rPr lang="en-US" b="1" dirty="0" smtClean="0"/>
              <a:t>- MINUS:</a:t>
            </a:r>
            <a:endParaRPr lang="en-US" b="1" dirty="0"/>
          </a:p>
        </p:txBody>
      </p:sp>
      <p:pic>
        <p:nvPicPr>
          <p:cNvPr id="2" name="Picture 1"/>
          <p:cNvPicPr>
            <a:picLocks noChangeAspect="1"/>
          </p:cNvPicPr>
          <p:nvPr/>
        </p:nvPicPr>
        <p:blipFill>
          <a:blip r:embed="rId3"/>
          <a:stretch>
            <a:fillRect/>
          </a:stretch>
        </p:blipFill>
        <p:spPr>
          <a:xfrm>
            <a:off x="860277" y="2628120"/>
            <a:ext cx="4476750" cy="1323975"/>
          </a:xfrm>
          <a:prstGeom prst="rect">
            <a:avLst/>
          </a:prstGeom>
        </p:spPr>
      </p:pic>
    </p:spTree>
    <p:extLst>
      <p:ext uri="{BB962C8B-B14F-4D97-AF65-F5344CB8AC3E}">
        <p14:creationId xmlns:p14="http://schemas.microsoft.com/office/powerpoint/2010/main" val="1737485339"/>
      </p:ext>
    </p:extLst>
  </p:cSld>
  <p:clrMapOvr>
    <a:masterClrMapping/>
  </p:clrMapOvr>
  <p:transition spd="slow">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5.    </a:t>
            </a:r>
            <a:r>
              <a:rPr lang="en-US" sz="2400" b="1" dirty="0" err="1" smtClean="0">
                <a:solidFill>
                  <a:srgbClr val="FF0000"/>
                </a:solidFill>
              </a:rPr>
              <a:t>Chỉnh</a:t>
            </a:r>
            <a:r>
              <a:rPr lang="en-US" sz="2400" b="1" dirty="0" smtClean="0">
                <a:solidFill>
                  <a:srgbClr val="FF0000"/>
                </a:solidFill>
              </a:rPr>
              <a:t> </a:t>
            </a:r>
            <a:r>
              <a:rPr lang="en-US" sz="2400" b="1" dirty="0" err="1" smtClean="0">
                <a:solidFill>
                  <a:srgbClr val="FF0000"/>
                </a:solidFill>
              </a:rPr>
              <a:t>sửa</a:t>
            </a:r>
            <a:r>
              <a:rPr lang="en-US" sz="2400" b="1" dirty="0" smtClean="0">
                <a:solidFill>
                  <a:srgbClr val="FF0000"/>
                </a:solidFill>
              </a:rPr>
              <a:t> table </a:t>
            </a:r>
            <a:r>
              <a:rPr lang="en-US" sz="2400" b="1" dirty="0" err="1" smtClean="0">
                <a:solidFill>
                  <a:srgbClr val="FF0000"/>
                </a:solidFill>
              </a:rPr>
              <a:t>và</a:t>
            </a:r>
            <a:r>
              <a:rPr lang="en-US" sz="2400" b="1" dirty="0" smtClean="0">
                <a:solidFill>
                  <a:srgbClr val="FF0000"/>
                </a:solidFill>
              </a:rPr>
              <a:t> database</a:t>
            </a:r>
          </a:p>
        </p:txBody>
      </p:sp>
      <p:sp>
        <p:nvSpPr>
          <p:cNvPr id="10" name="TextBox 9"/>
          <p:cNvSpPr txBox="1"/>
          <p:nvPr/>
        </p:nvSpPr>
        <p:spPr>
          <a:xfrm>
            <a:off x="838200" y="2148470"/>
            <a:ext cx="1381853" cy="369332"/>
          </a:xfrm>
          <a:prstGeom prst="rect">
            <a:avLst/>
          </a:prstGeom>
          <a:noFill/>
        </p:spPr>
        <p:txBody>
          <a:bodyPr wrap="none" rtlCol="0">
            <a:spAutoFit/>
          </a:bodyPr>
          <a:lstStyle/>
          <a:p>
            <a:r>
              <a:rPr lang="en-US" b="1" dirty="0" smtClean="0"/>
              <a:t>- Alter table:</a:t>
            </a:r>
            <a:endParaRPr lang="en-US" b="1" dirty="0"/>
          </a:p>
        </p:txBody>
      </p:sp>
      <p:pic>
        <p:nvPicPr>
          <p:cNvPr id="6" name="Picture 5"/>
          <p:cNvPicPr>
            <a:picLocks noChangeAspect="1"/>
          </p:cNvPicPr>
          <p:nvPr/>
        </p:nvPicPr>
        <p:blipFill>
          <a:blip r:embed="rId3"/>
          <a:stretch>
            <a:fillRect/>
          </a:stretch>
        </p:blipFill>
        <p:spPr>
          <a:xfrm>
            <a:off x="1143000" y="2517802"/>
            <a:ext cx="7515225" cy="4202668"/>
          </a:xfrm>
          <a:prstGeom prst="rect">
            <a:avLst/>
          </a:prstGeom>
        </p:spPr>
      </p:pic>
    </p:spTree>
    <p:extLst>
      <p:ext uri="{BB962C8B-B14F-4D97-AF65-F5344CB8AC3E}">
        <p14:creationId xmlns:p14="http://schemas.microsoft.com/office/powerpoint/2010/main" val="3813903655"/>
      </p:ext>
    </p:extLst>
  </p:cSld>
  <p:clrMapOvr>
    <a:masterClrMapping/>
  </p:clrMapOvr>
  <p:transition spd="slow">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smtClean="0">
                <a:solidFill>
                  <a:srgbClr val="FF0000"/>
                </a:solidFill>
              </a:rPr>
              <a:t>5.    </a:t>
            </a:r>
            <a:r>
              <a:rPr lang="en-US" sz="2400" b="1" dirty="0" err="1" smtClean="0">
                <a:solidFill>
                  <a:srgbClr val="FF0000"/>
                </a:solidFill>
              </a:rPr>
              <a:t>Chỉnh</a:t>
            </a:r>
            <a:r>
              <a:rPr lang="en-US" sz="2400" b="1" dirty="0" smtClean="0">
                <a:solidFill>
                  <a:srgbClr val="FF0000"/>
                </a:solidFill>
              </a:rPr>
              <a:t> </a:t>
            </a:r>
            <a:r>
              <a:rPr lang="en-US" sz="2400" b="1" dirty="0" err="1" smtClean="0">
                <a:solidFill>
                  <a:srgbClr val="FF0000"/>
                </a:solidFill>
              </a:rPr>
              <a:t>sửa</a:t>
            </a:r>
            <a:r>
              <a:rPr lang="en-US" sz="2400" b="1" dirty="0" smtClean="0">
                <a:solidFill>
                  <a:srgbClr val="FF0000"/>
                </a:solidFill>
              </a:rPr>
              <a:t> table </a:t>
            </a:r>
            <a:r>
              <a:rPr lang="en-US" sz="2400" b="1" dirty="0" err="1" smtClean="0">
                <a:solidFill>
                  <a:srgbClr val="FF0000"/>
                </a:solidFill>
              </a:rPr>
              <a:t>và</a:t>
            </a:r>
            <a:r>
              <a:rPr lang="en-US" sz="2400" b="1" dirty="0" smtClean="0">
                <a:solidFill>
                  <a:srgbClr val="FF0000"/>
                </a:solidFill>
              </a:rPr>
              <a:t> database</a:t>
            </a:r>
          </a:p>
        </p:txBody>
      </p:sp>
      <p:sp>
        <p:nvSpPr>
          <p:cNvPr id="10" name="TextBox 9"/>
          <p:cNvSpPr txBox="1"/>
          <p:nvPr/>
        </p:nvSpPr>
        <p:spPr>
          <a:xfrm>
            <a:off x="838200" y="2148470"/>
            <a:ext cx="2657394" cy="369332"/>
          </a:xfrm>
          <a:prstGeom prst="rect">
            <a:avLst/>
          </a:prstGeom>
          <a:noFill/>
        </p:spPr>
        <p:txBody>
          <a:bodyPr wrap="none" rtlCol="0">
            <a:spAutoFit/>
          </a:bodyPr>
          <a:lstStyle/>
          <a:p>
            <a:r>
              <a:rPr lang="en-US" b="1" dirty="0" smtClean="0"/>
              <a:t>- </a:t>
            </a:r>
            <a:r>
              <a:rPr lang="en-US" b="1" dirty="0" err="1" smtClean="0"/>
              <a:t>Sửa</a:t>
            </a:r>
            <a:r>
              <a:rPr lang="en-US" b="1" dirty="0" smtClean="0"/>
              <a:t> </a:t>
            </a:r>
            <a:r>
              <a:rPr lang="en-US" b="1" dirty="0" err="1" smtClean="0"/>
              <a:t>xóa</a:t>
            </a:r>
            <a:r>
              <a:rPr lang="en-US" b="1" dirty="0" smtClean="0"/>
              <a:t> table, database:</a:t>
            </a:r>
            <a:endParaRPr lang="en-US" b="1" dirty="0"/>
          </a:p>
        </p:txBody>
      </p:sp>
      <p:pic>
        <p:nvPicPr>
          <p:cNvPr id="2" name="Picture 1"/>
          <p:cNvPicPr>
            <a:picLocks noChangeAspect="1"/>
          </p:cNvPicPr>
          <p:nvPr/>
        </p:nvPicPr>
        <p:blipFill>
          <a:blip r:embed="rId3"/>
          <a:stretch>
            <a:fillRect/>
          </a:stretch>
        </p:blipFill>
        <p:spPr>
          <a:xfrm>
            <a:off x="914400" y="2743200"/>
            <a:ext cx="4810125" cy="2019300"/>
          </a:xfrm>
          <a:prstGeom prst="rect">
            <a:avLst/>
          </a:prstGeom>
        </p:spPr>
      </p:pic>
    </p:spTree>
    <p:extLst>
      <p:ext uri="{BB962C8B-B14F-4D97-AF65-F5344CB8AC3E}">
        <p14:creationId xmlns:p14="http://schemas.microsoft.com/office/powerpoint/2010/main" val="2382440334"/>
      </p:ext>
    </p:extLst>
  </p:cSld>
  <p:clrMapOvr>
    <a:masterClrMapping/>
  </p:clrMapOvr>
  <p:transition spd="slow">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a:solidFill>
                  <a:srgbClr val="FF0000"/>
                </a:solidFill>
              </a:rPr>
              <a:t>6</a:t>
            </a:r>
            <a:r>
              <a:rPr lang="en-US" sz="2400" b="1" dirty="0" smtClean="0">
                <a:solidFill>
                  <a:srgbClr val="FF0000"/>
                </a:solidFill>
              </a:rPr>
              <a:t>.    Join</a:t>
            </a:r>
          </a:p>
        </p:txBody>
      </p:sp>
      <p:pic>
        <p:nvPicPr>
          <p:cNvPr id="7" name="Picture 6"/>
          <p:cNvPicPr>
            <a:picLocks noChangeAspect="1"/>
          </p:cNvPicPr>
          <p:nvPr/>
        </p:nvPicPr>
        <p:blipFill>
          <a:blip r:embed="rId3"/>
          <a:stretch>
            <a:fillRect/>
          </a:stretch>
        </p:blipFill>
        <p:spPr>
          <a:xfrm>
            <a:off x="290608" y="2743200"/>
            <a:ext cx="8777192" cy="2133600"/>
          </a:xfrm>
          <a:prstGeom prst="rect">
            <a:avLst/>
          </a:prstGeom>
        </p:spPr>
      </p:pic>
    </p:spTree>
    <p:extLst>
      <p:ext uri="{BB962C8B-B14F-4D97-AF65-F5344CB8AC3E}">
        <p14:creationId xmlns:p14="http://schemas.microsoft.com/office/powerpoint/2010/main" val="3143534900"/>
      </p:ext>
    </p:extLst>
  </p:cSld>
  <p:clrMapOvr>
    <a:masterClrMapping/>
  </p:clrMapOvr>
  <p:transition spd="slow">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r>
              <a:rPr lang="en-US" sz="2400" b="1" dirty="0">
                <a:solidFill>
                  <a:srgbClr val="FF0000"/>
                </a:solidFill>
              </a:rPr>
              <a:t>6</a:t>
            </a:r>
            <a:r>
              <a:rPr lang="en-US" sz="2400" b="1" dirty="0" smtClean="0">
                <a:solidFill>
                  <a:srgbClr val="FF0000"/>
                </a:solidFill>
              </a:rPr>
              <a:t>.    Join</a:t>
            </a:r>
          </a:p>
        </p:txBody>
      </p:sp>
      <p:pic>
        <p:nvPicPr>
          <p:cNvPr id="2" name="Picture 1"/>
          <p:cNvPicPr>
            <a:picLocks noChangeAspect="1"/>
          </p:cNvPicPr>
          <p:nvPr/>
        </p:nvPicPr>
        <p:blipFill>
          <a:blip r:embed="rId3"/>
          <a:stretch>
            <a:fillRect/>
          </a:stretch>
        </p:blipFill>
        <p:spPr>
          <a:xfrm>
            <a:off x="1600200" y="2514600"/>
            <a:ext cx="6248400" cy="1352550"/>
          </a:xfrm>
          <a:prstGeom prst="rect">
            <a:avLst/>
          </a:prstGeom>
        </p:spPr>
      </p:pic>
    </p:spTree>
    <p:extLst>
      <p:ext uri="{BB962C8B-B14F-4D97-AF65-F5344CB8AC3E}">
        <p14:creationId xmlns:p14="http://schemas.microsoft.com/office/powerpoint/2010/main" val="1732430000"/>
      </p:ext>
    </p:extLst>
  </p:cSld>
  <p:clrMapOvr>
    <a:masterClrMapping/>
  </p:clrMapOvr>
  <p:transition spd="slow">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457200" y="838200"/>
            <a:ext cx="8229600" cy="1143000"/>
          </a:xfrm>
        </p:spPr>
        <p:txBody>
          <a:bodyPr/>
          <a:lstStyle/>
          <a:p>
            <a:pPr algn="l"/>
            <a:r>
              <a:rPr lang="en-US" b="1" dirty="0" smtClean="0"/>
              <a:t>NỘI DUNG</a:t>
            </a:r>
            <a:endParaRPr lang="en-US" b="1" dirty="0"/>
          </a:p>
        </p:txBody>
      </p:sp>
      <p:sp>
        <p:nvSpPr>
          <p:cNvPr id="7" name="Content Placeholder 6"/>
          <p:cNvSpPr>
            <a:spLocks noGrp="1"/>
          </p:cNvSpPr>
          <p:nvPr>
            <p:ph idx="1"/>
          </p:nvPr>
        </p:nvSpPr>
        <p:spPr>
          <a:xfrm>
            <a:off x="457200" y="2133600"/>
            <a:ext cx="8229600" cy="4525963"/>
          </a:xfrm>
        </p:spPr>
        <p:txBody>
          <a:bodyPr/>
          <a:lstStyle/>
          <a:p>
            <a:pPr marL="571500" indent="-571500">
              <a:buFont typeface="+mj-lt"/>
              <a:buAutoNum type="romanUcPeriod"/>
            </a:pPr>
            <a:r>
              <a:rPr lang="en-US" b="1" dirty="0" err="1" smtClean="0"/>
              <a:t>Khái</a:t>
            </a:r>
            <a:r>
              <a:rPr lang="en-US" b="1" dirty="0" smtClean="0"/>
              <a:t> </a:t>
            </a:r>
            <a:r>
              <a:rPr lang="en-US" b="1" dirty="0" err="1" smtClean="0"/>
              <a:t>niệm</a:t>
            </a:r>
            <a:r>
              <a:rPr lang="en-US" b="1" dirty="0" smtClean="0"/>
              <a:t> </a:t>
            </a:r>
            <a:r>
              <a:rPr lang="en-US" b="1" dirty="0" err="1" smtClean="0"/>
              <a:t>cơ</a:t>
            </a:r>
            <a:r>
              <a:rPr lang="en-US" b="1" dirty="0" smtClean="0"/>
              <a:t> </a:t>
            </a:r>
            <a:r>
              <a:rPr lang="en-US" b="1" dirty="0" err="1" smtClean="0"/>
              <a:t>sở</a:t>
            </a:r>
            <a:r>
              <a:rPr lang="en-US" b="1" dirty="0" smtClean="0"/>
              <a:t> </a:t>
            </a:r>
            <a:r>
              <a:rPr lang="en-US" b="1" dirty="0" err="1" smtClean="0"/>
              <a:t>dữ</a:t>
            </a:r>
            <a:r>
              <a:rPr lang="en-US" b="1" dirty="0" smtClean="0"/>
              <a:t> </a:t>
            </a:r>
            <a:r>
              <a:rPr lang="en-US" b="1" dirty="0" err="1" smtClean="0"/>
              <a:t>liệu</a:t>
            </a:r>
            <a:endParaRPr lang="en-US" b="1" dirty="0" smtClean="0"/>
          </a:p>
          <a:p>
            <a:pPr marL="571500" indent="-571500">
              <a:buFont typeface="+mj-lt"/>
              <a:buAutoNum type="romanUcPeriod"/>
            </a:pPr>
            <a:r>
              <a:rPr lang="en-US" b="1" dirty="0" smtClean="0"/>
              <a:t>Thao </a:t>
            </a:r>
            <a:r>
              <a:rPr lang="en-US" b="1" dirty="0" err="1" smtClean="0"/>
              <a:t>tác</a:t>
            </a:r>
            <a:r>
              <a:rPr lang="en-US" b="1" dirty="0" smtClean="0"/>
              <a:t> </a:t>
            </a:r>
            <a:r>
              <a:rPr lang="en-US" b="1" dirty="0" err="1" smtClean="0"/>
              <a:t>cơ</a:t>
            </a:r>
            <a:r>
              <a:rPr lang="en-US" b="1" dirty="0" smtClean="0"/>
              <a:t> </a:t>
            </a:r>
            <a:r>
              <a:rPr lang="en-US" b="1" dirty="0" err="1" smtClean="0"/>
              <a:t>bản</a:t>
            </a:r>
            <a:r>
              <a:rPr lang="en-US" b="1" dirty="0" smtClean="0"/>
              <a:t> </a:t>
            </a:r>
            <a:r>
              <a:rPr lang="en-US" b="1" dirty="0" err="1" smtClean="0"/>
              <a:t>với</a:t>
            </a:r>
            <a:r>
              <a:rPr lang="en-US" b="1" dirty="0" smtClean="0"/>
              <a:t> </a:t>
            </a:r>
            <a:r>
              <a:rPr lang="en-US" b="1" dirty="0" err="1" smtClean="0"/>
              <a:t>mysql</a:t>
            </a:r>
            <a:endParaRPr lang="en-US" b="1" dirty="0" smtClean="0"/>
          </a:p>
          <a:p>
            <a:pPr marL="571500" indent="-571500">
              <a:buFont typeface="+mj-lt"/>
              <a:buAutoNum type="romanUcPeriod"/>
            </a:pPr>
            <a:r>
              <a:rPr lang="en-US" b="1" dirty="0" err="1" smtClean="0"/>
              <a:t>Thao</a:t>
            </a:r>
            <a:r>
              <a:rPr lang="en-US" b="1" dirty="0" smtClean="0"/>
              <a:t> </a:t>
            </a:r>
            <a:r>
              <a:rPr lang="en-US" b="1" dirty="0" err="1" smtClean="0"/>
              <a:t>tác</a:t>
            </a:r>
            <a:r>
              <a:rPr lang="en-US" b="1" dirty="0" smtClean="0"/>
              <a:t> </a:t>
            </a:r>
            <a:r>
              <a:rPr lang="en-US" b="1" dirty="0" err="1" smtClean="0"/>
              <a:t>vơi</a:t>
            </a:r>
            <a:r>
              <a:rPr lang="en-US" b="1" dirty="0" smtClean="0"/>
              <a:t> </a:t>
            </a:r>
            <a:r>
              <a:rPr lang="en-US" b="1" dirty="0" err="1" smtClean="0"/>
              <a:t>mysql</a:t>
            </a:r>
            <a:r>
              <a:rPr lang="en-US" b="1" dirty="0" smtClean="0"/>
              <a:t> – </a:t>
            </a:r>
            <a:r>
              <a:rPr lang="en-US" b="1" dirty="0" err="1" smtClean="0"/>
              <a:t>nâng</a:t>
            </a:r>
            <a:r>
              <a:rPr lang="en-US" b="1" dirty="0" smtClean="0"/>
              <a:t> </a:t>
            </a:r>
            <a:r>
              <a:rPr lang="en-US" b="1" dirty="0" err="1" smtClean="0"/>
              <a:t>cao</a:t>
            </a:r>
            <a:endParaRPr lang="en-US" b="1" dirty="0" smtClean="0"/>
          </a:p>
          <a:p>
            <a:pPr marL="571500" indent="-571500">
              <a:buFont typeface="+mj-lt"/>
              <a:buAutoNum type="romanUcPeriod"/>
            </a:pPr>
            <a:r>
              <a:rPr lang="en-US" b="1" dirty="0" err="1" smtClean="0"/>
              <a:t>Thực</a:t>
            </a:r>
            <a:r>
              <a:rPr lang="en-US" b="1" dirty="0" smtClean="0"/>
              <a:t> </a:t>
            </a:r>
            <a:r>
              <a:rPr lang="en-US" b="1" dirty="0" err="1" smtClean="0"/>
              <a:t>hành</a:t>
            </a:r>
            <a:endParaRPr lang="en-US" b="1" dirty="0" smtClean="0"/>
          </a:p>
        </p:txBody>
      </p:sp>
    </p:spTree>
    <p:extLst>
      <p:ext uri="{BB962C8B-B14F-4D97-AF65-F5344CB8AC3E}">
        <p14:creationId xmlns:p14="http://schemas.microsoft.com/office/powerpoint/2010/main" val="1289754588"/>
      </p:ext>
    </p:extLst>
  </p:cSld>
  <p:clrMapOvr>
    <a:masterClrMapping/>
  </p:clrMapOvr>
  <p:transition spd="slow">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 – </a:t>
            </a:r>
            <a:r>
              <a:rPr lang="en-US" sz="2400" b="1" dirty="0" err="1" smtClean="0">
                <a:solidFill>
                  <a:srgbClr val="FF0000"/>
                </a:solidFill>
                <a:latin typeface="Arial" panose="020B0604020202020204" pitchFamily="34" charset="0"/>
                <a:cs typeface="Arial" panose="020B0604020202020204" pitchFamily="34" charset="0"/>
              </a:rPr>
              <a:t>Nâng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cao</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91568" y="1600200"/>
            <a:ext cx="8839200" cy="3785652"/>
          </a:xfrm>
          <a:prstGeom prst="rect">
            <a:avLst/>
          </a:prstGeom>
          <a:noFill/>
        </p:spPr>
        <p:txBody>
          <a:bodyPr wrap="square" rtlCol="0">
            <a:spAutoFit/>
          </a:bodyPr>
          <a:lstStyle/>
          <a:p>
            <a:pPr marL="457200" indent="-457200">
              <a:buAutoNum type="arabicPeriod" startAt="7"/>
            </a:pPr>
            <a:r>
              <a:rPr lang="en-US" sz="2400" b="1" dirty="0" smtClean="0">
                <a:solidFill>
                  <a:srgbClr val="FF0000"/>
                </a:solidFill>
              </a:rPr>
              <a:t>Stored procedures</a:t>
            </a:r>
          </a:p>
          <a:p>
            <a:r>
              <a:rPr lang="en-US" sz="2400" b="1" dirty="0">
                <a:solidFill>
                  <a:srgbClr val="FF0000"/>
                </a:solidFill>
              </a:rPr>
              <a:t>	</a:t>
            </a:r>
            <a:r>
              <a:rPr lang="en-US" sz="2400" dirty="0" smtClean="0">
                <a:solidFill>
                  <a:srgbClr val="FF0000"/>
                </a:solidFill>
              </a:rPr>
              <a:t>- </a:t>
            </a:r>
            <a:r>
              <a:rPr lang="en-US" sz="2400" dirty="0" err="1" smtClean="0">
                <a:solidFill>
                  <a:srgbClr val="FF0000"/>
                </a:solidFill>
              </a:rPr>
              <a:t>Có</a:t>
            </a:r>
            <a:r>
              <a:rPr lang="en-US" sz="2400" dirty="0" smtClean="0">
                <a:solidFill>
                  <a:srgbClr val="FF0000"/>
                </a:solidFill>
              </a:rPr>
              <a:t> </a:t>
            </a:r>
            <a:r>
              <a:rPr lang="en-US" sz="2400" dirty="0" err="1" smtClean="0">
                <a:solidFill>
                  <a:srgbClr val="FF0000"/>
                </a:solidFill>
              </a:rPr>
              <a:t>thể</a:t>
            </a:r>
            <a:r>
              <a:rPr lang="en-US" sz="2400" dirty="0" smtClean="0">
                <a:solidFill>
                  <a:srgbClr val="FF0000"/>
                </a:solidFill>
              </a:rPr>
              <a:t> </a:t>
            </a:r>
            <a:r>
              <a:rPr lang="en-US" sz="2400" dirty="0" err="1" smtClean="0">
                <a:solidFill>
                  <a:srgbClr val="FF0000"/>
                </a:solidFill>
              </a:rPr>
              <a:t>hiểu</a:t>
            </a:r>
            <a:r>
              <a:rPr lang="en-US" sz="2400" dirty="0" smtClean="0">
                <a:solidFill>
                  <a:srgbClr val="FF0000"/>
                </a:solidFill>
              </a:rPr>
              <a:t> </a:t>
            </a:r>
            <a:r>
              <a:rPr lang="en-US" sz="2400" dirty="0" err="1" smtClean="0">
                <a:solidFill>
                  <a:srgbClr val="FF0000"/>
                </a:solidFill>
              </a:rPr>
              <a:t>như</a:t>
            </a:r>
            <a:r>
              <a:rPr lang="en-US" sz="2400" dirty="0" smtClean="0">
                <a:solidFill>
                  <a:srgbClr val="FF0000"/>
                </a:solidFill>
              </a:rPr>
              <a:t> </a:t>
            </a:r>
            <a:r>
              <a:rPr lang="en-US" sz="2400" dirty="0" err="1" smtClean="0">
                <a:solidFill>
                  <a:srgbClr val="FF0000"/>
                </a:solidFill>
              </a:rPr>
              <a:t>tạo</a:t>
            </a:r>
            <a:r>
              <a:rPr lang="en-US" sz="2400" dirty="0" smtClean="0">
                <a:solidFill>
                  <a:srgbClr val="FF0000"/>
                </a:solidFill>
              </a:rPr>
              <a:t> </a:t>
            </a:r>
            <a:r>
              <a:rPr lang="en-US" sz="2400" dirty="0" err="1" smtClean="0">
                <a:solidFill>
                  <a:srgbClr val="FF0000"/>
                </a:solidFill>
              </a:rPr>
              <a:t>hàm</a:t>
            </a:r>
            <a:r>
              <a:rPr lang="en-US" sz="2400" dirty="0" smtClean="0">
                <a:solidFill>
                  <a:srgbClr val="FF0000"/>
                </a:solidFill>
              </a:rPr>
              <a:t> </a:t>
            </a:r>
            <a:r>
              <a:rPr lang="en-US" sz="2400" dirty="0" err="1" smtClean="0">
                <a:solidFill>
                  <a:srgbClr val="FF0000"/>
                </a:solidFill>
              </a:rPr>
              <a:t>trong</a:t>
            </a:r>
            <a:r>
              <a:rPr lang="en-US" sz="2400" dirty="0" smtClean="0">
                <a:solidFill>
                  <a:srgbClr val="FF0000"/>
                </a:solidFill>
              </a:rPr>
              <a:t> </a:t>
            </a:r>
            <a:r>
              <a:rPr lang="en-US" sz="2400" dirty="0" err="1" smtClean="0">
                <a:solidFill>
                  <a:srgbClr val="FF0000"/>
                </a:solidFill>
              </a:rPr>
              <a:t>các</a:t>
            </a:r>
            <a:r>
              <a:rPr lang="en-US" sz="2400" dirty="0" smtClean="0">
                <a:solidFill>
                  <a:srgbClr val="FF0000"/>
                </a:solidFill>
              </a:rPr>
              <a:t> </a:t>
            </a:r>
            <a:r>
              <a:rPr lang="en-US" sz="2400" dirty="0" err="1" smtClean="0">
                <a:solidFill>
                  <a:srgbClr val="FF0000"/>
                </a:solidFill>
              </a:rPr>
              <a:t>ngôn</a:t>
            </a:r>
            <a:r>
              <a:rPr lang="en-US" sz="2400" dirty="0" smtClean="0">
                <a:solidFill>
                  <a:srgbClr val="FF0000"/>
                </a:solidFill>
              </a:rPr>
              <a:t> </a:t>
            </a:r>
            <a:r>
              <a:rPr lang="en-US" sz="2400" dirty="0" err="1" smtClean="0">
                <a:solidFill>
                  <a:srgbClr val="FF0000"/>
                </a:solidFill>
              </a:rPr>
              <a:t>ngữ</a:t>
            </a:r>
            <a:r>
              <a:rPr lang="en-US" sz="2400" dirty="0" smtClean="0">
                <a:solidFill>
                  <a:srgbClr val="FF0000"/>
                </a:solidFill>
              </a:rPr>
              <a:t> </a:t>
            </a:r>
            <a:r>
              <a:rPr lang="en-US" sz="2400" dirty="0" err="1" smtClean="0">
                <a:solidFill>
                  <a:srgbClr val="FF0000"/>
                </a:solidFill>
              </a:rPr>
              <a:t>lập</a:t>
            </a:r>
            <a:r>
              <a:rPr lang="en-US" sz="2400" dirty="0" smtClean="0">
                <a:solidFill>
                  <a:srgbClr val="FF0000"/>
                </a:solidFill>
              </a:rPr>
              <a:t> </a:t>
            </a:r>
            <a:r>
              <a:rPr lang="en-US" sz="2400" dirty="0" err="1" smtClean="0">
                <a:solidFill>
                  <a:srgbClr val="FF0000"/>
                </a:solidFill>
              </a:rPr>
              <a:t>trình</a:t>
            </a:r>
            <a:r>
              <a:rPr lang="en-US" sz="2400" dirty="0" smtClean="0">
                <a:solidFill>
                  <a:srgbClr val="FF0000"/>
                </a:solidFill>
              </a:rPr>
              <a:t>. </a:t>
            </a:r>
            <a:r>
              <a:rPr lang="en-US" sz="2400" dirty="0" err="1" smtClean="0">
                <a:solidFill>
                  <a:srgbClr val="FF0000"/>
                </a:solidFill>
              </a:rPr>
              <a:t>Tuy</a:t>
            </a:r>
            <a:r>
              <a:rPr lang="en-US" sz="2400" dirty="0" smtClean="0">
                <a:solidFill>
                  <a:srgbClr val="FF0000"/>
                </a:solidFill>
              </a:rPr>
              <a:t> </a:t>
            </a:r>
            <a:r>
              <a:rPr lang="en-US" sz="2400" dirty="0" err="1" smtClean="0">
                <a:solidFill>
                  <a:srgbClr val="FF0000"/>
                </a:solidFill>
              </a:rPr>
              <a:t>nhiên</a:t>
            </a:r>
            <a:r>
              <a:rPr lang="en-US" sz="2400" dirty="0" smtClean="0">
                <a:solidFill>
                  <a:srgbClr val="FF0000"/>
                </a:solidFill>
              </a:rPr>
              <a:t> </a:t>
            </a:r>
            <a:r>
              <a:rPr lang="en-US" sz="2400" dirty="0" err="1" smtClean="0">
                <a:solidFill>
                  <a:srgbClr val="FF0000"/>
                </a:solidFill>
              </a:rPr>
              <a:t>không</a:t>
            </a:r>
            <a:r>
              <a:rPr lang="en-US" sz="2400" dirty="0" smtClean="0">
                <a:solidFill>
                  <a:srgbClr val="FF0000"/>
                </a:solidFill>
              </a:rPr>
              <a:t> </a:t>
            </a:r>
            <a:r>
              <a:rPr lang="en-US" sz="2400" dirty="0" err="1" smtClean="0">
                <a:solidFill>
                  <a:srgbClr val="FF0000"/>
                </a:solidFill>
              </a:rPr>
              <a:t>thể</a:t>
            </a:r>
            <a:r>
              <a:rPr lang="en-US" sz="2400" dirty="0" smtClean="0">
                <a:solidFill>
                  <a:srgbClr val="FF0000"/>
                </a:solidFill>
              </a:rPr>
              <a:t> return va</a:t>
            </a:r>
            <a:r>
              <a:rPr lang="en-US" sz="2400" dirty="0" smtClean="0">
                <a:solidFill>
                  <a:srgbClr val="FF0000"/>
                </a:solidFill>
              </a:rPr>
              <a:t>lue. </a:t>
            </a:r>
          </a:p>
          <a:p>
            <a:r>
              <a:rPr lang="en-US" sz="2400" dirty="0">
                <a:solidFill>
                  <a:srgbClr val="FF0000"/>
                </a:solidFill>
              </a:rPr>
              <a:t>	</a:t>
            </a:r>
            <a:r>
              <a:rPr lang="en-US" sz="2400" dirty="0" smtClean="0">
                <a:solidFill>
                  <a:srgbClr val="FF0000"/>
                </a:solidFill>
              </a:rPr>
              <a:t>- Stored procedures </a:t>
            </a:r>
            <a:r>
              <a:rPr lang="en-US" sz="2400" dirty="0" err="1" smtClean="0">
                <a:solidFill>
                  <a:srgbClr val="FF0000"/>
                </a:solidFill>
              </a:rPr>
              <a:t>thường</a:t>
            </a:r>
            <a:r>
              <a:rPr lang="en-US" sz="2400" dirty="0" smtClean="0">
                <a:solidFill>
                  <a:srgbClr val="FF0000"/>
                </a:solidFill>
              </a:rPr>
              <a:t> </a:t>
            </a:r>
            <a:r>
              <a:rPr lang="en-US" sz="2400" dirty="0" err="1" smtClean="0">
                <a:solidFill>
                  <a:srgbClr val="FF0000"/>
                </a:solidFill>
              </a:rPr>
              <a:t>được</a:t>
            </a:r>
            <a:r>
              <a:rPr lang="en-US" sz="2400" dirty="0" smtClean="0">
                <a:solidFill>
                  <a:srgbClr val="FF0000"/>
                </a:solidFill>
              </a:rPr>
              <a:t> </a:t>
            </a:r>
            <a:r>
              <a:rPr lang="en-US" sz="2400" dirty="0" err="1" smtClean="0">
                <a:solidFill>
                  <a:srgbClr val="FF0000"/>
                </a:solidFill>
              </a:rPr>
              <a:t>viết</a:t>
            </a:r>
            <a:r>
              <a:rPr lang="en-US" sz="2400" dirty="0" smtClean="0">
                <a:solidFill>
                  <a:srgbClr val="FF0000"/>
                </a:solidFill>
              </a:rPr>
              <a:t> </a:t>
            </a:r>
            <a:r>
              <a:rPr lang="en-US" sz="2400" dirty="0" err="1" smtClean="0">
                <a:solidFill>
                  <a:srgbClr val="FF0000"/>
                </a:solidFill>
              </a:rPr>
              <a:t>nhằm</a:t>
            </a:r>
            <a:r>
              <a:rPr lang="en-US" sz="2400" dirty="0" smtClean="0">
                <a:solidFill>
                  <a:srgbClr val="FF0000"/>
                </a:solidFill>
              </a:rPr>
              <a:t> </a:t>
            </a:r>
            <a:r>
              <a:rPr lang="en-US" sz="2400" dirty="0" err="1" smtClean="0">
                <a:solidFill>
                  <a:srgbClr val="FF0000"/>
                </a:solidFill>
              </a:rPr>
              <a:t>xử</a:t>
            </a:r>
            <a:r>
              <a:rPr lang="en-US" sz="2400" dirty="0" smtClean="0">
                <a:solidFill>
                  <a:srgbClr val="FF0000"/>
                </a:solidFill>
              </a:rPr>
              <a:t> </a:t>
            </a:r>
            <a:r>
              <a:rPr lang="en-US" sz="2400" dirty="0" err="1" smtClean="0">
                <a:solidFill>
                  <a:srgbClr val="FF0000"/>
                </a:solidFill>
              </a:rPr>
              <a:t>lý</a:t>
            </a:r>
            <a:r>
              <a:rPr lang="en-US" sz="2400" dirty="0" smtClean="0">
                <a:solidFill>
                  <a:srgbClr val="FF0000"/>
                </a:solidFill>
              </a:rPr>
              <a:t> </a:t>
            </a:r>
            <a:r>
              <a:rPr lang="en-US" sz="2400" dirty="0" err="1" smtClean="0">
                <a:solidFill>
                  <a:srgbClr val="FF0000"/>
                </a:solidFill>
              </a:rPr>
              <a:t>những</a:t>
            </a:r>
            <a:r>
              <a:rPr lang="en-US" sz="2400" dirty="0" smtClean="0">
                <a:solidFill>
                  <a:srgbClr val="FF0000"/>
                </a:solidFill>
              </a:rPr>
              <a:t> logic </a:t>
            </a:r>
            <a:r>
              <a:rPr lang="en-US" sz="2400" dirty="0" err="1" smtClean="0">
                <a:solidFill>
                  <a:srgbClr val="FF0000"/>
                </a:solidFill>
              </a:rPr>
              <a:t>phức</a:t>
            </a:r>
            <a:r>
              <a:rPr lang="en-US" sz="2400" dirty="0" smtClean="0">
                <a:solidFill>
                  <a:srgbClr val="FF0000"/>
                </a:solidFill>
              </a:rPr>
              <a:t> </a:t>
            </a:r>
            <a:r>
              <a:rPr lang="en-US" sz="2400" dirty="0" err="1" smtClean="0">
                <a:solidFill>
                  <a:srgbClr val="FF0000"/>
                </a:solidFill>
              </a:rPr>
              <a:t>tạp</a:t>
            </a:r>
            <a:r>
              <a:rPr lang="en-US" sz="2400" dirty="0" smtClean="0">
                <a:solidFill>
                  <a:srgbClr val="FF0000"/>
                </a:solidFill>
              </a:rPr>
              <a:t> </a:t>
            </a:r>
            <a:r>
              <a:rPr lang="en-US" sz="2400" dirty="0" err="1" smtClean="0">
                <a:solidFill>
                  <a:srgbClr val="FF0000"/>
                </a:solidFill>
              </a:rPr>
              <a:t>và</a:t>
            </a:r>
            <a:r>
              <a:rPr lang="en-US" sz="2400" dirty="0" smtClean="0">
                <a:solidFill>
                  <a:srgbClr val="FF0000"/>
                </a:solidFill>
              </a:rPr>
              <a:t> </a:t>
            </a:r>
            <a:r>
              <a:rPr lang="en-US" sz="2400" dirty="0" err="1" smtClean="0">
                <a:solidFill>
                  <a:srgbClr val="FF0000"/>
                </a:solidFill>
              </a:rPr>
              <a:t>được</a:t>
            </a:r>
            <a:r>
              <a:rPr lang="en-US" sz="2400" dirty="0" smtClean="0">
                <a:solidFill>
                  <a:srgbClr val="FF0000"/>
                </a:solidFill>
              </a:rPr>
              <a:t> chia </a:t>
            </a:r>
            <a:r>
              <a:rPr lang="en-US" sz="2400" dirty="0" err="1" smtClean="0">
                <a:solidFill>
                  <a:srgbClr val="FF0000"/>
                </a:solidFill>
              </a:rPr>
              <a:t>thành</a:t>
            </a:r>
            <a:r>
              <a:rPr lang="en-US" sz="2400" dirty="0" smtClean="0">
                <a:solidFill>
                  <a:srgbClr val="FF0000"/>
                </a:solidFill>
              </a:rPr>
              <a:t> </a:t>
            </a:r>
            <a:r>
              <a:rPr lang="en-US" sz="2400" dirty="0" err="1" smtClean="0">
                <a:solidFill>
                  <a:srgbClr val="FF0000"/>
                </a:solidFill>
              </a:rPr>
              <a:t>nhiều</a:t>
            </a:r>
            <a:r>
              <a:rPr lang="en-US" sz="2400" dirty="0" smtClean="0">
                <a:solidFill>
                  <a:srgbClr val="FF0000"/>
                </a:solidFill>
              </a:rPr>
              <a:t> logic </a:t>
            </a:r>
            <a:r>
              <a:rPr lang="en-US" sz="2400" dirty="0" err="1" smtClean="0">
                <a:solidFill>
                  <a:srgbClr val="FF0000"/>
                </a:solidFill>
              </a:rPr>
              <a:t>nhỏ</a:t>
            </a:r>
            <a:r>
              <a:rPr lang="en-US" sz="2400" dirty="0" smtClean="0">
                <a:solidFill>
                  <a:srgbClr val="FF0000"/>
                </a:solidFill>
              </a:rPr>
              <a:t> (</a:t>
            </a:r>
            <a:r>
              <a:rPr lang="en-US" sz="2400" dirty="0" err="1" smtClean="0">
                <a:solidFill>
                  <a:srgbClr val="FF0000"/>
                </a:solidFill>
              </a:rPr>
              <a:t>những</a:t>
            </a:r>
            <a:r>
              <a:rPr lang="en-US" sz="2400" dirty="0" smtClean="0">
                <a:solidFill>
                  <a:srgbClr val="FF0000"/>
                </a:solidFill>
              </a:rPr>
              <a:t> function </a:t>
            </a:r>
            <a:r>
              <a:rPr lang="en-US" sz="2400" dirty="0" err="1" smtClean="0">
                <a:solidFill>
                  <a:srgbClr val="FF0000"/>
                </a:solidFill>
              </a:rPr>
              <a:t>nhỏ</a:t>
            </a:r>
            <a:r>
              <a:rPr lang="en-US" sz="2400" dirty="0" smtClean="0">
                <a:solidFill>
                  <a:srgbClr val="FF0000"/>
                </a:solidFill>
              </a:rPr>
              <a:t>)</a:t>
            </a:r>
          </a:p>
          <a:p>
            <a:r>
              <a:rPr lang="en-US" sz="2400" b="1" dirty="0" smtClean="0">
                <a:solidFill>
                  <a:srgbClr val="FF0000"/>
                </a:solidFill>
              </a:rPr>
              <a:t> 	</a:t>
            </a:r>
            <a:r>
              <a:rPr lang="en-US" sz="2400" dirty="0" smtClean="0"/>
              <a:t>open demo-stored-</a:t>
            </a:r>
            <a:r>
              <a:rPr lang="en-US" sz="2400" dirty="0" err="1" smtClean="0"/>
              <a:t>procedures.sql</a:t>
            </a:r>
            <a:endParaRPr lang="en-US" sz="2400" dirty="0" smtClean="0"/>
          </a:p>
          <a:p>
            <a:pPr marL="457200" indent="-457200">
              <a:buAutoNum type="arabicPeriod" startAt="8"/>
            </a:pPr>
            <a:r>
              <a:rPr lang="en-US" sz="2400" b="1" dirty="0" smtClean="0">
                <a:solidFill>
                  <a:srgbClr val="FF0000"/>
                </a:solidFill>
              </a:rPr>
              <a:t>Function</a:t>
            </a:r>
          </a:p>
          <a:p>
            <a:r>
              <a:rPr lang="en-US" sz="2400" b="1" dirty="0" smtClean="0">
                <a:solidFill>
                  <a:srgbClr val="FF0000"/>
                </a:solidFill>
              </a:rPr>
              <a:t>	</a:t>
            </a:r>
            <a:r>
              <a:rPr lang="en-US" sz="2400" dirty="0" smtClean="0">
                <a:solidFill>
                  <a:srgbClr val="FF0000"/>
                </a:solidFill>
              </a:rPr>
              <a:t>- </a:t>
            </a:r>
            <a:r>
              <a:rPr lang="en-US" sz="2400" dirty="0" err="1" smtClean="0">
                <a:solidFill>
                  <a:srgbClr val="FF0000"/>
                </a:solidFill>
              </a:rPr>
              <a:t>Tươn</a:t>
            </a:r>
            <a:r>
              <a:rPr lang="en-US" sz="2400" dirty="0" err="1" smtClean="0">
                <a:solidFill>
                  <a:srgbClr val="FF0000"/>
                </a:solidFill>
              </a:rPr>
              <a:t>g</a:t>
            </a:r>
            <a:r>
              <a:rPr lang="en-US" sz="2400" dirty="0" smtClean="0">
                <a:solidFill>
                  <a:srgbClr val="FF0000"/>
                </a:solidFill>
              </a:rPr>
              <a:t> </a:t>
            </a:r>
            <a:r>
              <a:rPr lang="en-US" sz="2400" dirty="0" err="1" smtClean="0">
                <a:solidFill>
                  <a:srgbClr val="FF0000"/>
                </a:solidFill>
              </a:rPr>
              <a:t>tự</a:t>
            </a:r>
            <a:r>
              <a:rPr lang="en-US" sz="2400" dirty="0" smtClean="0">
                <a:solidFill>
                  <a:srgbClr val="FF0000"/>
                </a:solidFill>
              </a:rPr>
              <a:t> </a:t>
            </a:r>
            <a:r>
              <a:rPr lang="en-US" sz="2400" dirty="0" err="1" smtClean="0">
                <a:solidFill>
                  <a:srgbClr val="FF0000"/>
                </a:solidFill>
              </a:rPr>
              <a:t>như</a:t>
            </a:r>
            <a:r>
              <a:rPr lang="en-US" sz="2400" dirty="0" smtClean="0">
                <a:solidFill>
                  <a:srgbClr val="FF0000"/>
                </a:solidFill>
              </a:rPr>
              <a:t> </a:t>
            </a:r>
            <a:r>
              <a:rPr lang="en-US" sz="2400" dirty="0" err="1" smtClean="0">
                <a:solidFill>
                  <a:srgbClr val="FF0000"/>
                </a:solidFill>
              </a:rPr>
              <a:t>hàm</a:t>
            </a:r>
            <a:r>
              <a:rPr lang="en-US" sz="2400" dirty="0" smtClean="0">
                <a:solidFill>
                  <a:srgbClr val="FF0000"/>
                </a:solidFill>
              </a:rPr>
              <a:t> </a:t>
            </a:r>
            <a:r>
              <a:rPr lang="en-US" sz="2400" dirty="0" err="1" smtClean="0">
                <a:solidFill>
                  <a:srgbClr val="FF0000"/>
                </a:solidFill>
              </a:rPr>
              <a:t>trong</a:t>
            </a:r>
            <a:r>
              <a:rPr lang="en-US" sz="2400" dirty="0" smtClean="0">
                <a:solidFill>
                  <a:srgbClr val="FF0000"/>
                </a:solidFill>
              </a:rPr>
              <a:t> </a:t>
            </a:r>
            <a:r>
              <a:rPr lang="en-US" sz="2400" dirty="0" err="1" smtClean="0">
                <a:solidFill>
                  <a:srgbClr val="FF0000"/>
                </a:solidFill>
              </a:rPr>
              <a:t>các</a:t>
            </a:r>
            <a:r>
              <a:rPr lang="en-US" sz="2400" dirty="0" smtClean="0">
                <a:solidFill>
                  <a:srgbClr val="FF0000"/>
                </a:solidFill>
              </a:rPr>
              <a:t> </a:t>
            </a:r>
            <a:r>
              <a:rPr lang="en-US" sz="2400" dirty="0" err="1" smtClean="0">
                <a:solidFill>
                  <a:srgbClr val="FF0000"/>
                </a:solidFill>
              </a:rPr>
              <a:t>ngôn</a:t>
            </a:r>
            <a:r>
              <a:rPr lang="en-US" sz="2400" dirty="0" smtClean="0">
                <a:solidFill>
                  <a:srgbClr val="FF0000"/>
                </a:solidFill>
              </a:rPr>
              <a:t> </a:t>
            </a:r>
            <a:r>
              <a:rPr lang="en-US" sz="2400" dirty="0" err="1" smtClean="0">
                <a:solidFill>
                  <a:srgbClr val="FF0000"/>
                </a:solidFill>
              </a:rPr>
              <a:t>ngữ</a:t>
            </a:r>
            <a:r>
              <a:rPr lang="en-US" sz="2400" dirty="0" smtClean="0">
                <a:solidFill>
                  <a:srgbClr val="FF0000"/>
                </a:solidFill>
              </a:rPr>
              <a:t> </a:t>
            </a:r>
            <a:r>
              <a:rPr lang="en-US" sz="2400" dirty="0" err="1" smtClean="0">
                <a:solidFill>
                  <a:srgbClr val="FF0000"/>
                </a:solidFill>
              </a:rPr>
              <a:t>lập</a:t>
            </a:r>
            <a:r>
              <a:rPr lang="en-US" sz="2400" dirty="0" smtClean="0">
                <a:solidFill>
                  <a:srgbClr val="FF0000"/>
                </a:solidFill>
              </a:rPr>
              <a:t> </a:t>
            </a:r>
            <a:r>
              <a:rPr lang="en-US" sz="2400" dirty="0" err="1" smtClean="0">
                <a:solidFill>
                  <a:srgbClr val="FF0000"/>
                </a:solidFill>
              </a:rPr>
              <a:t>trình</a:t>
            </a:r>
            <a:r>
              <a:rPr lang="en-US" sz="2400" dirty="0" smtClean="0">
                <a:solidFill>
                  <a:srgbClr val="FF0000"/>
                </a:solidFill>
              </a:rPr>
              <a:t>. </a:t>
            </a:r>
            <a:r>
              <a:rPr lang="en-US" sz="2400" dirty="0" err="1" smtClean="0">
                <a:solidFill>
                  <a:srgbClr val="FF0000"/>
                </a:solidFill>
              </a:rPr>
              <a:t>Thực</a:t>
            </a:r>
            <a:r>
              <a:rPr lang="en-US" sz="2400" dirty="0" smtClean="0">
                <a:solidFill>
                  <a:srgbClr val="FF0000"/>
                </a:solidFill>
              </a:rPr>
              <a:t> </a:t>
            </a:r>
            <a:r>
              <a:rPr lang="en-US" sz="2400" dirty="0" err="1" smtClean="0">
                <a:solidFill>
                  <a:srgbClr val="FF0000"/>
                </a:solidFill>
              </a:rPr>
              <a:t>thi</a:t>
            </a:r>
            <a:r>
              <a:rPr lang="en-US" sz="2400" dirty="0" smtClean="0">
                <a:solidFill>
                  <a:srgbClr val="FF0000"/>
                </a:solidFill>
              </a:rPr>
              <a:t> </a:t>
            </a:r>
            <a:r>
              <a:rPr lang="en-US" sz="2400" dirty="0" err="1" smtClean="0">
                <a:solidFill>
                  <a:srgbClr val="FF0000"/>
                </a:solidFill>
              </a:rPr>
              <a:t>bất</a:t>
            </a:r>
            <a:r>
              <a:rPr lang="en-US" sz="2400" dirty="0" smtClean="0">
                <a:solidFill>
                  <a:srgbClr val="FF0000"/>
                </a:solidFill>
              </a:rPr>
              <a:t> </a:t>
            </a:r>
            <a:r>
              <a:rPr lang="en-US" sz="2400" dirty="0" err="1" smtClean="0">
                <a:solidFill>
                  <a:srgbClr val="FF0000"/>
                </a:solidFill>
              </a:rPr>
              <a:t>kỳ</a:t>
            </a:r>
            <a:r>
              <a:rPr lang="en-US" sz="2400" dirty="0" smtClean="0">
                <a:solidFill>
                  <a:srgbClr val="FF0000"/>
                </a:solidFill>
              </a:rPr>
              <a:t> </a:t>
            </a:r>
            <a:r>
              <a:rPr lang="en-US" sz="2400" dirty="0" err="1" smtClean="0">
                <a:solidFill>
                  <a:srgbClr val="FF0000"/>
                </a:solidFill>
              </a:rPr>
              <a:t>khi</a:t>
            </a:r>
            <a:r>
              <a:rPr lang="en-US" sz="2400" dirty="0" smtClean="0">
                <a:solidFill>
                  <a:srgbClr val="FF0000"/>
                </a:solidFill>
              </a:rPr>
              <a:t> </a:t>
            </a:r>
            <a:r>
              <a:rPr lang="en-US" sz="2400" dirty="0" err="1" smtClean="0">
                <a:solidFill>
                  <a:srgbClr val="FF0000"/>
                </a:solidFill>
              </a:rPr>
              <a:t>nào</a:t>
            </a:r>
            <a:r>
              <a:rPr lang="en-US" sz="2400" dirty="0" smtClean="0">
                <a:solidFill>
                  <a:srgbClr val="FF0000"/>
                </a:solidFill>
              </a:rPr>
              <a:t> </a:t>
            </a:r>
            <a:r>
              <a:rPr lang="en-US" sz="2400" dirty="0" err="1" smtClean="0">
                <a:solidFill>
                  <a:srgbClr val="FF0000"/>
                </a:solidFill>
              </a:rPr>
              <a:t>người</a:t>
            </a:r>
            <a:r>
              <a:rPr lang="en-US" sz="2400" dirty="0" smtClean="0">
                <a:solidFill>
                  <a:srgbClr val="FF0000"/>
                </a:solidFill>
              </a:rPr>
              <a:t> </a:t>
            </a:r>
            <a:r>
              <a:rPr lang="en-US" sz="2400" dirty="0" err="1" smtClean="0">
                <a:solidFill>
                  <a:srgbClr val="FF0000"/>
                </a:solidFill>
              </a:rPr>
              <a:t>gọi</a:t>
            </a:r>
            <a:r>
              <a:rPr lang="en-US" sz="2400" dirty="0" smtClean="0">
                <a:solidFill>
                  <a:srgbClr val="FF0000"/>
                </a:solidFill>
              </a:rPr>
              <a:t> </a:t>
            </a:r>
            <a:r>
              <a:rPr lang="en-US" sz="2400" dirty="0" err="1" smtClean="0">
                <a:solidFill>
                  <a:srgbClr val="FF0000"/>
                </a:solidFill>
              </a:rPr>
              <a:t>đến</a:t>
            </a:r>
            <a:endParaRPr lang="en-US" sz="2400" dirty="0" smtClean="0">
              <a:solidFill>
                <a:srgbClr val="FF0000"/>
              </a:solidFill>
            </a:endParaRPr>
          </a:p>
          <a:p>
            <a:r>
              <a:rPr lang="en-US" sz="2400" dirty="0" smtClean="0"/>
              <a:t>	open demo-</a:t>
            </a:r>
            <a:r>
              <a:rPr lang="en-US" sz="2400" dirty="0" err="1" smtClean="0"/>
              <a:t>function.sql</a:t>
            </a:r>
            <a:endParaRPr lang="en-US" sz="2400" dirty="0"/>
          </a:p>
        </p:txBody>
      </p:sp>
    </p:spTree>
    <p:extLst>
      <p:ext uri="{BB962C8B-B14F-4D97-AF65-F5344CB8AC3E}">
        <p14:creationId xmlns:p14="http://schemas.microsoft.com/office/powerpoint/2010/main" val="2091236299"/>
      </p:ext>
    </p:extLst>
  </p:cSld>
  <p:clrMapOvr>
    <a:masterClrMapping/>
  </p:clrMapOvr>
  <p:transition spd="slow">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 – </a:t>
            </a:r>
            <a:r>
              <a:rPr lang="en-US" sz="2400" b="1" dirty="0" err="1" smtClean="0">
                <a:solidFill>
                  <a:srgbClr val="FF0000"/>
                </a:solidFill>
                <a:latin typeface="Arial" panose="020B0604020202020204" pitchFamily="34" charset="0"/>
                <a:cs typeface="Arial" panose="020B0604020202020204" pitchFamily="34" charset="0"/>
              </a:rPr>
              <a:t>Nâng</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cao</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91568" y="1600200"/>
            <a:ext cx="8839200" cy="3046988"/>
          </a:xfrm>
          <a:prstGeom prst="rect">
            <a:avLst/>
          </a:prstGeom>
          <a:noFill/>
        </p:spPr>
        <p:txBody>
          <a:bodyPr wrap="square" rtlCol="0">
            <a:spAutoFit/>
          </a:bodyPr>
          <a:lstStyle/>
          <a:p>
            <a:r>
              <a:rPr lang="en-US" sz="2400" b="1" dirty="0" smtClean="0">
                <a:solidFill>
                  <a:srgbClr val="FF0000"/>
                </a:solidFill>
              </a:rPr>
              <a:t>9.   Trigger</a:t>
            </a:r>
            <a:endParaRPr lang="en-US" sz="2400" b="1" dirty="0" smtClean="0">
              <a:solidFill>
                <a:srgbClr val="FF0000"/>
              </a:solidFill>
            </a:endParaRPr>
          </a:p>
          <a:p>
            <a:r>
              <a:rPr lang="en-US" sz="2400" b="1" dirty="0">
                <a:solidFill>
                  <a:srgbClr val="FF0000"/>
                </a:solidFill>
              </a:rPr>
              <a:t> 	</a:t>
            </a:r>
            <a:r>
              <a:rPr lang="en-US" sz="2400" dirty="0" smtClean="0">
                <a:solidFill>
                  <a:srgbClr val="FF0000"/>
                </a:solidFill>
              </a:rPr>
              <a:t>- </a:t>
            </a:r>
            <a:r>
              <a:rPr lang="en-US" sz="2400" dirty="0" err="1" smtClean="0">
                <a:solidFill>
                  <a:srgbClr val="FF0000"/>
                </a:solidFill>
              </a:rPr>
              <a:t>Được</a:t>
            </a:r>
            <a:r>
              <a:rPr lang="en-US" sz="2400" dirty="0" smtClean="0">
                <a:solidFill>
                  <a:srgbClr val="FF0000"/>
                </a:solidFill>
              </a:rPr>
              <a:t> </a:t>
            </a:r>
            <a:r>
              <a:rPr lang="en-US" sz="2400" dirty="0" err="1" smtClean="0">
                <a:solidFill>
                  <a:srgbClr val="FF0000"/>
                </a:solidFill>
              </a:rPr>
              <a:t>sử</a:t>
            </a:r>
            <a:r>
              <a:rPr lang="en-US" sz="2400" dirty="0" smtClean="0">
                <a:solidFill>
                  <a:srgbClr val="FF0000"/>
                </a:solidFill>
              </a:rPr>
              <a:t> </a:t>
            </a:r>
            <a:r>
              <a:rPr lang="en-US" sz="2400" dirty="0" err="1" smtClean="0">
                <a:solidFill>
                  <a:srgbClr val="FF0000"/>
                </a:solidFill>
              </a:rPr>
              <a:t>dụng</a:t>
            </a:r>
            <a:r>
              <a:rPr lang="en-US" sz="2400" dirty="0" smtClean="0">
                <a:solidFill>
                  <a:srgbClr val="FF0000"/>
                </a:solidFill>
              </a:rPr>
              <a:t> </a:t>
            </a:r>
            <a:r>
              <a:rPr lang="en-US" sz="2400" dirty="0" err="1" smtClean="0">
                <a:solidFill>
                  <a:srgbClr val="FF0000"/>
                </a:solidFill>
              </a:rPr>
              <a:t>để</a:t>
            </a:r>
            <a:r>
              <a:rPr lang="en-US" sz="2400" dirty="0" smtClean="0">
                <a:solidFill>
                  <a:srgbClr val="FF0000"/>
                </a:solidFill>
              </a:rPr>
              <a:t> </a:t>
            </a:r>
            <a:r>
              <a:rPr lang="en-US" sz="2400" dirty="0" err="1" smtClean="0">
                <a:solidFill>
                  <a:srgbClr val="FF0000"/>
                </a:solidFill>
              </a:rPr>
              <a:t>xử</a:t>
            </a:r>
            <a:r>
              <a:rPr lang="en-US" sz="2400" dirty="0" smtClean="0">
                <a:solidFill>
                  <a:srgbClr val="FF0000"/>
                </a:solidFill>
              </a:rPr>
              <a:t> </a:t>
            </a:r>
            <a:r>
              <a:rPr lang="en-US" sz="2400" dirty="0" err="1" smtClean="0">
                <a:solidFill>
                  <a:srgbClr val="FF0000"/>
                </a:solidFill>
              </a:rPr>
              <a:t>lý</a:t>
            </a:r>
            <a:r>
              <a:rPr lang="en-US" sz="2400" dirty="0" smtClean="0">
                <a:solidFill>
                  <a:srgbClr val="FF0000"/>
                </a:solidFill>
              </a:rPr>
              <a:t> logic </a:t>
            </a:r>
            <a:r>
              <a:rPr lang="en-US" sz="2400" dirty="0" err="1" smtClean="0">
                <a:solidFill>
                  <a:srgbClr val="FF0000"/>
                </a:solidFill>
              </a:rPr>
              <a:t>trước</a:t>
            </a:r>
            <a:r>
              <a:rPr lang="en-US" sz="2400" dirty="0" smtClean="0">
                <a:solidFill>
                  <a:srgbClr val="FF0000"/>
                </a:solidFill>
              </a:rPr>
              <a:t>, </a:t>
            </a:r>
            <a:r>
              <a:rPr lang="en-US" sz="2400" dirty="0" err="1" smtClean="0">
                <a:solidFill>
                  <a:srgbClr val="FF0000"/>
                </a:solidFill>
              </a:rPr>
              <a:t>sau</a:t>
            </a:r>
            <a:r>
              <a:rPr lang="en-US" sz="2400" dirty="0" smtClean="0">
                <a:solidFill>
                  <a:srgbClr val="FF0000"/>
                </a:solidFill>
              </a:rPr>
              <a:t> insert/update/delete</a:t>
            </a:r>
          </a:p>
          <a:p>
            <a:r>
              <a:rPr lang="en-US" sz="2400" b="1" dirty="0">
                <a:solidFill>
                  <a:srgbClr val="FF0000"/>
                </a:solidFill>
              </a:rPr>
              <a:t>	</a:t>
            </a:r>
            <a:r>
              <a:rPr lang="en-US" sz="2400" dirty="0" smtClean="0"/>
              <a:t>open demo-</a:t>
            </a:r>
            <a:r>
              <a:rPr lang="en-US" sz="2400" dirty="0" err="1" smtClean="0"/>
              <a:t>trigger.sql</a:t>
            </a:r>
            <a:endParaRPr lang="en-US" sz="2400" dirty="0" smtClean="0"/>
          </a:p>
          <a:p>
            <a:endParaRPr lang="en-US" sz="2400" b="1" dirty="0">
              <a:solidFill>
                <a:srgbClr val="FF0000"/>
              </a:solidFill>
            </a:endParaRPr>
          </a:p>
          <a:p>
            <a:r>
              <a:rPr lang="en-US" sz="2400" b="1" dirty="0" smtClean="0">
                <a:solidFill>
                  <a:srgbClr val="FF0000"/>
                </a:solidFill>
              </a:rPr>
              <a:t>10.    View</a:t>
            </a:r>
            <a:endParaRPr lang="en-US" sz="2400" b="1" dirty="0" smtClean="0">
              <a:solidFill>
                <a:srgbClr val="FF0000"/>
              </a:solidFill>
            </a:endParaRPr>
          </a:p>
          <a:p>
            <a:r>
              <a:rPr lang="en-US" sz="2400" b="1" dirty="0">
                <a:solidFill>
                  <a:srgbClr val="FF0000"/>
                </a:solidFill>
              </a:rPr>
              <a:t>	</a:t>
            </a:r>
            <a:r>
              <a:rPr lang="en-US" sz="2400" dirty="0" smtClean="0">
                <a:solidFill>
                  <a:srgbClr val="FF0000"/>
                </a:solidFill>
              </a:rPr>
              <a:t>- </a:t>
            </a:r>
            <a:r>
              <a:rPr lang="en-US" sz="2400" dirty="0" err="1" smtClean="0">
                <a:solidFill>
                  <a:srgbClr val="FF0000"/>
                </a:solidFill>
              </a:rPr>
              <a:t>Được</a:t>
            </a:r>
            <a:r>
              <a:rPr lang="en-US" sz="2400" dirty="0" smtClean="0">
                <a:solidFill>
                  <a:srgbClr val="FF0000"/>
                </a:solidFill>
              </a:rPr>
              <a:t> </a:t>
            </a:r>
            <a:r>
              <a:rPr lang="en-US" sz="2400" dirty="0" err="1" smtClean="0">
                <a:solidFill>
                  <a:srgbClr val="FF0000"/>
                </a:solidFill>
              </a:rPr>
              <a:t>sử</a:t>
            </a:r>
            <a:r>
              <a:rPr lang="en-US" sz="2400" dirty="0" smtClean="0">
                <a:solidFill>
                  <a:srgbClr val="FF0000"/>
                </a:solidFill>
              </a:rPr>
              <a:t> </a:t>
            </a:r>
            <a:r>
              <a:rPr lang="en-US" sz="2400" dirty="0" err="1" smtClean="0">
                <a:solidFill>
                  <a:srgbClr val="FF0000"/>
                </a:solidFill>
              </a:rPr>
              <a:t>dụng</a:t>
            </a:r>
            <a:r>
              <a:rPr lang="en-US" sz="2400" dirty="0" smtClean="0">
                <a:solidFill>
                  <a:srgbClr val="FF0000"/>
                </a:solidFill>
              </a:rPr>
              <a:t> </a:t>
            </a:r>
            <a:r>
              <a:rPr lang="en-US" sz="2400" dirty="0" err="1" smtClean="0">
                <a:solidFill>
                  <a:srgbClr val="FF0000"/>
                </a:solidFill>
              </a:rPr>
              <a:t>nhằm</a:t>
            </a:r>
            <a:r>
              <a:rPr lang="en-US" sz="2400" dirty="0" smtClean="0">
                <a:solidFill>
                  <a:srgbClr val="FF0000"/>
                </a:solidFill>
              </a:rPr>
              <a:t> </a:t>
            </a:r>
            <a:r>
              <a:rPr lang="en-US" sz="2400" dirty="0" err="1" smtClean="0">
                <a:solidFill>
                  <a:srgbClr val="FF0000"/>
                </a:solidFill>
              </a:rPr>
              <a:t>lưu</a:t>
            </a:r>
            <a:r>
              <a:rPr lang="en-US" sz="2400" dirty="0" smtClean="0">
                <a:solidFill>
                  <a:srgbClr val="FF0000"/>
                </a:solidFill>
              </a:rPr>
              <a:t> </a:t>
            </a:r>
            <a:r>
              <a:rPr lang="en-US" sz="2400" dirty="0" err="1" smtClean="0">
                <a:solidFill>
                  <a:srgbClr val="FF0000"/>
                </a:solidFill>
              </a:rPr>
              <a:t>lại</a:t>
            </a:r>
            <a:r>
              <a:rPr lang="en-US" sz="2400" dirty="0" smtClean="0">
                <a:solidFill>
                  <a:srgbClr val="FF0000"/>
                </a:solidFill>
              </a:rPr>
              <a:t> </a:t>
            </a:r>
            <a:r>
              <a:rPr lang="en-US" sz="2400" dirty="0" err="1" smtClean="0">
                <a:solidFill>
                  <a:srgbClr val="FF0000"/>
                </a:solidFill>
              </a:rPr>
              <a:t>những</a:t>
            </a:r>
            <a:r>
              <a:rPr lang="en-US" sz="2400" dirty="0" smtClean="0">
                <a:solidFill>
                  <a:srgbClr val="FF0000"/>
                </a:solidFill>
              </a:rPr>
              <a:t> query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mục</a:t>
            </a:r>
            <a:r>
              <a:rPr lang="en-US" sz="2400" dirty="0" smtClean="0">
                <a:solidFill>
                  <a:srgbClr val="FF0000"/>
                </a:solidFill>
              </a:rPr>
              <a:t> </a:t>
            </a:r>
            <a:r>
              <a:rPr lang="en-US" sz="2400" dirty="0" err="1" smtClean="0">
                <a:solidFill>
                  <a:srgbClr val="FF0000"/>
                </a:solidFill>
              </a:rPr>
              <a:t>đích</a:t>
            </a:r>
            <a:r>
              <a:rPr lang="en-US" sz="2400" dirty="0" smtClean="0">
                <a:solidFill>
                  <a:srgbClr val="FF0000"/>
                </a:solidFill>
              </a:rPr>
              <a:t> </a:t>
            </a:r>
            <a:r>
              <a:rPr lang="en-US" sz="2400" dirty="0" err="1" smtClean="0">
                <a:solidFill>
                  <a:srgbClr val="FF0000"/>
                </a:solidFill>
              </a:rPr>
              <a:t>tái</a:t>
            </a:r>
            <a:r>
              <a:rPr lang="en-US" sz="2400" dirty="0" smtClean="0">
                <a:solidFill>
                  <a:srgbClr val="FF0000"/>
                </a:solidFill>
              </a:rPr>
              <a:t> </a:t>
            </a:r>
            <a:r>
              <a:rPr lang="en-US" sz="2400" dirty="0" err="1" smtClean="0">
                <a:solidFill>
                  <a:srgbClr val="FF0000"/>
                </a:solidFill>
              </a:rPr>
              <a:t>sử</a:t>
            </a:r>
            <a:r>
              <a:rPr lang="en-US" sz="2400" dirty="0" smtClean="0">
                <a:solidFill>
                  <a:srgbClr val="FF0000"/>
                </a:solidFill>
              </a:rPr>
              <a:t> </a:t>
            </a:r>
            <a:r>
              <a:rPr lang="en-US" sz="2400" dirty="0" err="1" smtClean="0">
                <a:solidFill>
                  <a:srgbClr val="FF0000"/>
                </a:solidFill>
              </a:rPr>
              <a:t>dụng</a:t>
            </a:r>
            <a:endParaRPr lang="en-US" sz="2400" dirty="0">
              <a:solidFill>
                <a:srgbClr val="FF0000"/>
              </a:solidFill>
            </a:endParaRPr>
          </a:p>
          <a:p>
            <a:r>
              <a:rPr lang="en-US" sz="2400" b="1" dirty="0" smtClean="0">
                <a:solidFill>
                  <a:srgbClr val="FF0000"/>
                </a:solidFill>
              </a:rPr>
              <a:t>	</a:t>
            </a:r>
            <a:r>
              <a:rPr lang="en-US" sz="2400" dirty="0" smtClean="0"/>
              <a:t>open demo-</a:t>
            </a:r>
            <a:r>
              <a:rPr lang="en-US" sz="2400" dirty="0" err="1" smtClean="0"/>
              <a:t>view.sql</a:t>
            </a:r>
            <a:endParaRPr lang="en-US" sz="2400" dirty="0" smtClean="0"/>
          </a:p>
        </p:txBody>
      </p:sp>
    </p:spTree>
    <p:extLst>
      <p:ext uri="{BB962C8B-B14F-4D97-AF65-F5344CB8AC3E}">
        <p14:creationId xmlns:p14="http://schemas.microsoft.com/office/powerpoint/2010/main" val="362628969"/>
      </p:ext>
    </p:extLst>
  </p:cSld>
  <p:clrMapOvr>
    <a:masterClrMapping/>
  </p:clrMapOvr>
  <p:transition spd="slow">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832092"/>
          </a:xfrm>
          <a:prstGeom prst="rect">
            <a:avLst/>
          </a:prstGeom>
        </p:spPr>
        <p:txBody>
          <a:bodyPr wrap="square">
            <a:spAutoFit/>
          </a:bodyPr>
          <a:lstStyle/>
          <a:p>
            <a:pPr marL="514350" indent="-514350">
              <a:buAutoNum type="romanUcPeriod" startAt="3"/>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smtClean="0">
              <a:solidFill>
                <a:srgbClr val="FF0000"/>
              </a:solidFill>
              <a:latin typeface="Arial" panose="020B0604020202020204" pitchFamily="34" charset="0"/>
              <a:cs typeface="Arial" panose="020B0604020202020204" pitchFamily="34" charset="0"/>
            </a:endParaRPr>
          </a:p>
          <a:p>
            <a:r>
              <a:rPr lang="en-US" sz="2400" b="1" dirty="0" err="1" smtClean="0">
                <a:solidFill>
                  <a:srgbClr val="FF0000"/>
                </a:solidFill>
                <a:latin typeface="Arial" panose="020B0604020202020204" pitchFamily="34" charset="0"/>
                <a:cs typeface="Arial" panose="020B0604020202020204" pitchFamily="34" charset="0"/>
              </a:rPr>
              <a:t>Bài</a:t>
            </a:r>
            <a:r>
              <a:rPr lang="en-US" sz="2400" b="1" dirty="0" smtClean="0">
                <a:solidFill>
                  <a:srgbClr val="FF0000"/>
                </a:solidFill>
                <a:latin typeface="Arial" panose="020B0604020202020204" pitchFamily="34" charset="0"/>
                <a:cs typeface="Arial" panose="020B0604020202020204" pitchFamily="34" charset="0"/>
              </a:rPr>
              <a:t> 1</a:t>
            </a:r>
            <a:r>
              <a:rPr lang="en-US" sz="2400" b="1" dirty="0" smtClean="0">
                <a:solidFill>
                  <a:srgbClr val="FF0000"/>
                </a:solidFill>
                <a:latin typeface="Arial" panose="020B0604020202020204" pitchFamily="34" charset="0"/>
                <a:cs typeface="Arial" panose="020B0604020202020204" pitchFamily="34" charset="0"/>
              </a:rPr>
              <a:t>: </a:t>
            </a:r>
            <a:r>
              <a:rPr lang="vi-VN" sz="2400" dirty="0"/>
              <a:t>Để quản lý Thực tập nghề nghiệp của sinh viên, người ta xây dựng một cơ sở dữ liệu có tên là ThucTap gồm các sơ đồ quan hệ sau</a:t>
            </a:r>
            <a:r>
              <a:rPr lang="vi-VN" sz="2400" dirty="0" smtClean="0"/>
              <a:t>:</a:t>
            </a:r>
            <a:endParaRPr lang="en-US" sz="2400" dirty="0" smtClean="0"/>
          </a:p>
          <a:p>
            <a:endParaRPr lang="vi-VN" sz="2400" dirty="0"/>
          </a:p>
          <a:p>
            <a:r>
              <a:rPr lang="vi-VN" sz="2000" b="1" dirty="0"/>
              <a:t>Khoa</a:t>
            </a:r>
            <a:r>
              <a:rPr lang="vi-VN" sz="2000" dirty="0"/>
              <a:t>(</a:t>
            </a:r>
            <a:r>
              <a:rPr lang="vi-VN" sz="2000" u="sng" dirty="0"/>
              <a:t>makhoa</a:t>
            </a:r>
            <a:r>
              <a:rPr lang="vi-VN" sz="2000" dirty="0"/>
              <a:t> char(10), tenkhoa char(30), dienthoai char(10))</a:t>
            </a:r>
            <a:br>
              <a:rPr lang="vi-VN" sz="2000" dirty="0"/>
            </a:br>
            <a:r>
              <a:rPr lang="vi-VN" sz="2000" b="1" dirty="0"/>
              <a:t>GiangVien</a:t>
            </a:r>
            <a:r>
              <a:rPr lang="vi-VN" sz="2000" dirty="0"/>
              <a:t>(</a:t>
            </a:r>
            <a:r>
              <a:rPr lang="vi-VN" sz="2000" u="sng" dirty="0"/>
              <a:t>magv</a:t>
            </a:r>
            <a:r>
              <a:rPr lang="vi-VN" sz="2000" dirty="0"/>
              <a:t> int, hotengv char(30), luong decimal(5,2), makhoa char(10))</a:t>
            </a:r>
            <a:br>
              <a:rPr lang="vi-VN" sz="2000" dirty="0"/>
            </a:br>
            <a:r>
              <a:rPr lang="vi-VN" sz="2000" b="1" dirty="0"/>
              <a:t>SinhVien</a:t>
            </a:r>
            <a:r>
              <a:rPr lang="vi-VN" sz="2000" dirty="0"/>
              <a:t>(</a:t>
            </a:r>
            <a:r>
              <a:rPr lang="vi-VN" sz="2000" u="sng" dirty="0"/>
              <a:t>masv</a:t>
            </a:r>
            <a:r>
              <a:rPr lang="vi-VN" sz="2000" dirty="0"/>
              <a:t> int, hotensv char(30), makhoa char(10), namsinh int, quequan char(30))</a:t>
            </a:r>
            <a:br>
              <a:rPr lang="vi-VN" sz="2000" dirty="0"/>
            </a:br>
            <a:r>
              <a:rPr lang="vi-VN" sz="2000" b="1" dirty="0"/>
              <a:t>DeTai</a:t>
            </a:r>
            <a:r>
              <a:rPr lang="vi-VN" sz="2000" dirty="0"/>
              <a:t>(</a:t>
            </a:r>
            <a:r>
              <a:rPr lang="vi-VN" sz="2000" u="sng" dirty="0"/>
              <a:t>madt</a:t>
            </a:r>
            <a:r>
              <a:rPr lang="vi-VN" sz="2000" dirty="0"/>
              <a:t> char(10), tendt char(30), kinhphi int, NoiThucTap char(30))</a:t>
            </a:r>
            <a:br>
              <a:rPr lang="vi-VN" sz="2000" dirty="0"/>
            </a:br>
            <a:r>
              <a:rPr lang="vi-VN" sz="2000" b="1" dirty="0"/>
              <a:t>HuongDan</a:t>
            </a:r>
            <a:r>
              <a:rPr lang="vi-VN" sz="2000" dirty="0"/>
              <a:t>(</a:t>
            </a:r>
            <a:r>
              <a:rPr lang="vi-VN" sz="2000" u="sng" dirty="0"/>
              <a:t>masv</a:t>
            </a:r>
            <a:r>
              <a:rPr lang="vi-VN" sz="2000" dirty="0"/>
              <a:t> int, madt char(10), magv int, ketqua decimal(5,2</a:t>
            </a:r>
            <a:r>
              <a:rPr lang="vi-VN" sz="2000" dirty="0" smtClean="0"/>
              <a:t>))</a:t>
            </a:r>
            <a:endParaRPr lang="en-US" sz="2000" dirty="0" smtClean="0"/>
          </a:p>
          <a:p>
            <a:endParaRPr lang="en-US" sz="2000" dirty="0"/>
          </a:p>
          <a:p>
            <a:r>
              <a:rPr lang="en-US" sz="2400" b="1" dirty="0" smtClean="0">
                <a:solidFill>
                  <a:srgbClr val="FF0000"/>
                </a:solidFill>
              </a:rPr>
              <a:t>=&gt; </a:t>
            </a:r>
            <a:r>
              <a:rPr lang="en-US" sz="2400" b="1" dirty="0" err="1" smtClean="0">
                <a:solidFill>
                  <a:srgbClr val="FF0000"/>
                </a:solidFill>
              </a:rPr>
              <a:t>Tạo</a:t>
            </a:r>
            <a:r>
              <a:rPr lang="en-US" sz="2400" b="1" dirty="0" smtClean="0">
                <a:solidFill>
                  <a:srgbClr val="FF0000"/>
                </a:solidFill>
              </a:rPr>
              <a:t> database </a:t>
            </a:r>
            <a:r>
              <a:rPr lang="en-US" sz="2400" b="1" dirty="0" err="1" smtClean="0">
                <a:solidFill>
                  <a:srgbClr val="FF0000"/>
                </a:solidFill>
              </a:rPr>
              <a:t>và</a:t>
            </a:r>
            <a:r>
              <a:rPr lang="en-US" sz="2400" b="1" dirty="0" smtClean="0">
                <a:solidFill>
                  <a:srgbClr val="FF0000"/>
                </a:solidFill>
              </a:rPr>
              <a:t> table </a:t>
            </a:r>
            <a:r>
              <a:rPr lang="en-US" sz="2400" b="1" dirty="0" err="1" smtClean="0">
                <a:solidFill>
                  <a:srgbClr val="FF0000"/>
                </a:solidFill>
              </a:rPr>
              <a:t>tương</a:t>
            </a:r>
            <a:r>
              <a:rPr lang="en-US" sz="2400" b="1" dirty="0" smtClean="0">
                <a:solidFill>
                  <a:srgbClr val="FF0000"/>
                </a:solidFill>
              </a:rPr>
              <a:t> </a:t>
            </a:r>
            <a:r>
              <a:rPr lang="en-US" sz="2400" b="1" dirty="0" err="1" smtClean="0">
                <a:solidFill>
                  <a:srgbClr val="FF0000"/>
                </a:solidFill>
              </a:rPr>
              <a:t>ứng</a:t>
            </a:r>
            <a:r>
              <a:rPr lang="en-US" sz="2400" b="1" dirty="0" smtClean="0">
                <a:solidFill>
                  <a:srgbClr val="FF0000"/>
                </a:solidFill>
              </a:rPr>
              <a:t> </a:t>
            </a:r>
            <a:r>
              <a:rPr lang="en-US" sz="2400" b="1" dirty="0" err="1" smtClean="0">
                <a:solidFill>
                  <a:srgbClr val="FF0000"/>
                </a:solidFill>
              </a:rPr>
              <a:t>với</a:t>
            </a:r>
            <a:r>
              <a:rPr lang="en-US" sz="2400" b="1" dirty="0" smtClean="0">
                <a:solidFill>
                  <a:srgbClr val="FF0000"/>
                </a:solidFill>
              </a:rPr>
              <a:t> </a:t>
            </a:r>
            <a:r>
              <a:rPr lang="en-US" sz="2400" b="1" dirty="0" err="1" smtClean="0">
                <a:solidFill>
                  <a:srgbClr val="FF0000"/>
                </a:solidFill>
              </a:rPr>
              <a:t>yêu</a:t>
            </a:r>
            <a:r>
              <a:rPr lang="en-US" sz="2400" b="1" dirty="0" smtClean="0">
                <a:solidFill>
                  <a:srgbClr val="FF0000"/>
                </a:solidFill>
              </a:rPr>
              <a:t> </a:t>
            </a:r>
            <a:r>
              <a:rPr lang="en-US" sz="2400" b="1" dirty="0" err="1" smtClean="0">
                <a:solidFill>
                  <a:srgbClr val="FF0000"/>
                </a:solidFill>
              </a:rPr>
              <a:t>cầu</a:t>
            </a:r>
            <a:endParaRPr lang="vi-VN" sz="2400" b="1" dirty="0">
              <a:solidFill>
                <a:srgbClr val="FF0000"/>
              </a:solidFill>
            </a:endParaRPr>
          </a:p>
        </p:txBody>
      </p:sp>
    </p:spTree>
    <p:extLst>
      <p:ext uri="{BB962C8B-B14F-4D97-AF65-F5344CB8AC3E}">
        <p14:creationId xmlns:p14="http://schemas.microsoft.com/office/powerpoint/2010/main" val="3432177799"/>
      </p:ext>
    </p:extLst>
  </p:cSld>
  <p:clrMapOvr>
    <a:masterClrMapping/>
  </p:clrMapOvr>
  <p:transition spd="slow">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339650"/>
          </a:xfrm>
          <a:prstGeom prst="rect">
            <a:avLst/>
          </a:prstGeom>
        </p:spPr>
        <p:txBody>
          <a:bodyPr wrap="square">
            <a:spAutoFit/>
          </a:bodyPr>
          <a:lstStyle/>
          <a:p>
            <a:pPr marL="514350" indent="-514350">
              <a:buAutoNum type="romanUcPeriod" startAt="3"/>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smtClean="0">
              <a:solidFill>
                <a:srgbClr val="FF0000"/>
              </a:solidFill>
              <a:latin typeface="Arial" panose="020B0604020202020204" pitchFamily="34" charset="0"/>
              <a:cs typeface="Arial" panose="020B0604020202020204" pitchFamily="34" charset="0"/>
            </a:endParaRPr>
          </a:p>
          <a:p>
            <a:r>
              <a:rPr lang="en-US" sz="2400" b="1" dirty="0" err="1">
                <a:solidFill>
                  <a:srgbClr val="FF0000"/>
                </a:solidFill>
                <a:latin typeface="Arial" panose="020B0604020202020204" pitchFamily="34" charset="0"/>
                <a:cs typeface="Arial" panose="020B0604020202020204" pitchFamily="34" charset="0"/>
              </a:rPr>
              <a:t>Bài</a:t>
            </a:r>
            <a:r>
              <a:rPr lang="en-US" sz="2400" b="1" dirty="0">
                <a:solidFill>
                  <a:srgbClr val="FF0000"/>
                </a:solidFill>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01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SQL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pPr marL="457200" indent="-457200">
              <a:buFont typeface="+mj-lt"/>
              <a:buAutoNum type="arabicPeriod"/>
            </a:pPr>
            <a:r>
              <a:rPr lang="vi-VN" sz="2000" dirty="0" smtClean="0"/>
              <a:t>Đưa </a:t>
            </a:r>
            <a:r>
              <a:rPr lang="vi-VN" sz="2000" dirty="0"/>
              <a:t>ra thông tin gồm mã số, họ tênvà tên khoa của tất cả các giảng viên</a:t>
            </a:r>
          </a:p>
          <a:p>
            <a:pPr marL="457200" indent="-457200">
              <a:buFont typeface="+mj-lt"/>
              <a:buAutoNum type="arabicPeriod"/>
            </a:pPr>
            <a:r>
              <a:rPr lang="vi-VN" sz="2000" dirty="0" smtClean="0"/>
              <a:t>Đưa </a:t>
            </a:r>
            <a:r>
              <a:rPr lang="vi-VN" sz="2000" dirty="0"/>
              <a:t>ra thông tin gồm mã số, họ tênvà tên khoa của các giảng viên của khoa </a:t>
            </a:r>
            <a:r>
              <a:rPr lang="vi-VN" sz="2000" dirty="0" smtClean="0"/>
              <a:t>DIA </a:t>
            </a:r>
            <a:r>
              <a:rPr lang="vi-VN" sz="2000" dirty="0"/>
              <a:t>LY va </a:t>
            </a:r>
            <a:r>
              <a:rPr lang="vi-VN" sz="2000" dirty="0" smtClean="0"/>
              <a:t>QLTN</a:t>
            </a:r>
            <a:endParaRPr lang="vi-VN" sz="2000" dirty="0"/>
          </a:p>
          <a:p>
            <a:pPr marL="457200" indent="-457200">
              <a:buFont typeface="+mj-lt"/>
              <a:buAutoNum type="arabicPeriod"/>
            </a:pPr>
            <a:r>
              <a:rPr lang="vi-VN" sz="2000" dirty="0" smtClean="0"/>
              <a:t>Cho </a:t>
            </a:r>
            <a:r>
              <a:rPr lang="vi-VN" sz="2000" dirty="0"/>
              <a:t>biết số sinh viên của khoa ‘CONG NGHE SINH HOC’</a:t>
            </a:r>
          </a:p>
          <a:p>
            <a:pPr marL="457200" indent="-457200">
              <a:buFont typeface="+mj-lt"/>
              <a:buAutoNum type="arabicPeriod"/>
            </a:pPr>
            <a:r>
              <a:rPr lang="vi-VN" sz="2000" dirty="0" smtClean="0"/>
              <a:t>Đưa </a:t>
            </a:r>
            <a:r>
              <a:rPr lang="vi-VN" sz="2000" dirty="0"/>
              <a:t>ra danh sách gồm mã số, họ tênvà tuổi của các sinh viên khoa </a:t>
            </a:r>
            <a:r>
              <a:rPr lang="vi-VN" sz="2000" dirty="0" smtClean="0"/>
              <a:t>TOAN</a:t>
            </a:r>
            <a:endParaRPr lang="vi-VN" sz="2000" dirty="0"/>
          </a:p>
          <a:p>
            <a:pPr marL="457200" indent="-457200">
              <a:buFont typeface="+mj-lt"/>
              <a:buAutoNum type="arabicPeriod"/>
            </a:pPr>
            <a:r>
              <a:rPr lang="vi-VN" sz="2000" dirty="0" smtClean="0"/>
              <a:t>Cho </a:t>
            </a:r>
            <a:r>
              <a:rPr lang="vi-VN" sz="2000" dirty="0"/>
              <a:t>biết số giảng viên của khoa ‘CONG NGHE SINH HOC’</a:t>
            </a:r>
          </a:p>
          <a:p>
            <a:pPr marL="457200" indent="-457200">
              <a:buFont typeface="+mj-lt"/>
              <a:buAutoNum type="arabicPeriod"/>
            </a:pPr>
            <a:r>
              <a:rPr lang="vi-VN" sz="2000" dirty="0" smtClean="0"/>
              <a:t>Cho </a:t>
            </a:r>
            <a:r>
              <a:rPr lang="vi-VN" sz="2000" dirty="0"/>
              <a:t>biết thông tin về sinh viên không tham gia thực tập</a:t>
            </a:r>
          </a:p>
          <a:p>
            <a:pPr marL="457200" indent="-457200">
              <a:buFont typeface="+mj-lt"/>
              <a:buAutoNum type="arabicPeriod"/>
            </a:pPr>
            <a:r>
              <a:rPr lang="vi-VN" sz="2000" dirty="0" smtClean="0"/>
              <a:t>Đưa </a:t>
            </a:r>
            <a:r>
              <a:rPr lang="vi-VN" sz="2000" dirty="0"/>
              <a:t>ra mã khoa, tên khoa và số giảng viên của mỗi khoa</a:t>
            </a:r>
          </a:p>
          <a:p>
            <a:pPr marL="457200" indent="-457200">
              <a:buFont typeface="+mj-lt"/>
              <a:buAutoNum type="arabicPeriod"/>
            </a:pPr>
            <a:r>
              <a:rPr lang="vi-VN" sz="2000" dirty="0" smtClean="0"/>
              <a:t>Cho </a:t>
            </a:r>
            <a:r>
              <a:rPr lang="vi-VN" sz="2000" dirty="0"/>
              <a:t>biết số điện thoại của khoa mà sinh viên có tên ‘Le van son’ đang </a:t>
            </a:r>
            <a:r>
              <a:rPr lang="vi-VN" sz="2000" dirty="0" smtClean="0"/>
              <a:t>theo</a:t>
            </a:r>
            <a:endParaRPr lang="vi-VN" sz="2000" dirty="0"/>
          </a:p>
        </p:txBody>
      </p:sp>
    </p:spTree>
    <p:extLst>
      <p:ext uri="{BB962C8B-B14F-4D97-AF65-F5344CB8AC3E}">
        <p14:creationId xmlns:p14="http://schemas.microsoft.com/office/powerpoint/2010/main" val="1067447496"/>
      </p:ext>
    </p:extLst>
  </p:cSld>
  <p:clrMapOvr>
    <a:masterClrMapping/>
  </p:clrMapOvr>
  <p:transition spd="slow">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5262979"/>
          </a:xfrm>
          <a:prstGeom prst="rect">
            <a:avLst/>
          </a:prstGeom>
        </p:spPr>
        <p:txBody>
          <a:bodyPr wrap="square">
            <a:spAutoFit/>
          </a:bodyPr>
          <a:lstStyle/>
          <a:p>
            <a:pPr marL="514350" indent="-514350">
              <a:buAutoNum type="romanUcPeriod" startAt="3"/>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smtClean="0">
              <a:solidFill>
                <a:srgbClr val="FF0000"/>
              </a:solidFill>
              <a:latin typeface="Arial" panose="020B0604020202020204" pitchFamily="34" charset="0"/>
              <a:cs typeface="Arial" panose="020B0604020202020204" pitchFamily="34" charset="0"/>
            </a:endParaRPr>
          </a:p>
          <a:p>
            <a:r>
              <a:rPr lang="en-US" sz="2400" b="1" dirty="0" err="1">
                <a:solidFill>
                  <a:srgbClr val="FF0000"/>
                </a:solidFill>
                <a:latin typeface="Arial" panose="020B0604020202020204" pitchFamily="34" charset="0"/>
                <a:cs typeface="Arial" panose="020B0604020202020204" pitchFamily="34" charset="0"/>
              </a:rPr>
              <a:t>Bài</a:t>
            </a:r>
            <a:r>
              <a:rPr lang="en-US" sz="2400" b="1" dirty="0">
                <a:solidFill>
                  <a:srgbClr val="FF0000"/>
                </a:solidFill>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01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SQL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pPr marL="457200" indent="-457200">
              <a:buFont typeface="+mj-lt"/>
              <a:buAutoNum type="arabicPeriod"/>
            </a:pPr>
            <a:r>
              <a:rPr lang="vi-VN" sz="2000" dirty="0" smtClean="0"/>
              <a:t>Cho biết mã số và tên của các đề tài do giảng viên ‘Tran son’ hướng dẫn</a:t>
            </a:r>
          </a:p>
          <a:p>
            <a:pPr marL="457200" indent="-457200">
              <a:buFont typeface="+mj-lt"/>
              <a:buAutoNum type="arabicPeriod"/>
            </a:pPr>
            <a:r>
              <a:rPr lang="vi-VN" sz="2000" dirty="0" smtClean="0"/>
              <a:t>Cho biết tên đề tài không có sinh viên nào thực tập</a:t>
            </a:r>
          </a:p>
          <a:p>
            <a:pPr marL="457200" indent="-457200">
              <a:buFont typeface="+mj-lt"/>
              <a:buAutoNum type="arabicPeriod"/>
            </a:pPr>
            <a:r>
              <a:rPr lang="vi-VN" sz="2000" dirty="0" smtClean="0"/>
              <a:t>Cho biết mã số, họ tên, tên khoa của các giảng viên hướng dẫn từ 3 sinh viên trở lên.</a:t>
            </a:r>
          </a:p>
          <a:p>
            <a:pPr marL="457200" indent="-457200">
              <a:buFont typeface="+mj-lt"/>
              <a:buAutoNum type="arabicPeriod"/>
            </a:pPr>
            <a:r>
              <a:rPr lang="vi-VN" sz="2000" dirty="0" smtClean="0"/>
              <a:t>Cho biết mã số, tên đề tài của đề tài có kinh phí cao nhất</a:t>
            </a:r>
          </a:p>
          <a:p>
            <a:pPr marL="457200" indent="-457200">
              <a:buFont typeface="+mj-lt"/>
              <a:buAutoNum type="arabicPeriod"/>
            </a:pPr>
            <a:r>
              <a:rPr lang="vi-VN" sz="2000" dirty="0" smtClean="0"/>
              <a:t>Cho biết mã số và tên các đề tài có nhiều hơn 2 sinh viên tham gia thực tập</a:t>
            </a:r>
          </a:p>
          <a:p>
            <a:pPr marL="457200" indent="-457200">
              <a:buFont typeface="+mj-lt"/>
              <a:buAutoNum type="arabicPeriod"/>
            </a:pPr>
            <a:r>
              <a:rPr lang="vi-VN" sz="2000" dirty="0" smtClean="0"/>
              <a:t>Đưa ra mã số, họ tên và điểm của các sinh viên khoa ‘DIALY và QLTN’</a:t>
            </a:r>
          </a:p>
          <a:p>
            <a:pPr marL="457200" indent="-457200">
              <a:buFont typeface="+mj-lt"/>
              <a:buAutoNum type="arabicPeriod"/>
            </a:pPr>
            <a:r>
              <a:rPr lang="vi-VN" sz="2000" dirty="0" smtClean="0"/>
              <a:t>Đưa ra tên khoa, số lượng sinh viên của mỗi khoa</a:t>
            </a:r>
          </a:p>
          <a:p>
            <a:pPr marL="457200" indent="-457200">
              <a:buFont typeface="+mj-lt"/>
              <a:buAutoNum type="arabicPeriod"/>
            </a:pPr>
            <a:r>
              <a:rPr lang="vi-VN" sz="2000" dirty="0" smtClean="0"/>
              <a:t>Cho biết thông tin về các sinh viên thực tập tại quê nhà</a:t>
            </a:r>
          </a:p>
          <a:p>
            <a:pPr marL="457200" indent="-457200">
              <a:buFont typeface="+mj-lt"/>
              <a:buAutoNum type="arabicPeriod"/>
            </a:pPr>
            <a:r>
              <a:rPr lang="vi-VN" sz="2000" dirty="0" smtClean="0"/>
              <a:t>Hãy cho biết thông tin về những sinh viên chưa có điểm thực tập</a:t>
            </a:r>
          </a:p>
          <a:p>
            <a:pPr marL="457200" indent="-457200">
              <a:buFont typeface="+mj-lt"/>
              <a:buAutoNum type="arabicPeriod"/>
            </a:pPr>
            <a:r>
              <a:rPr lang="vi-VN" sz="2000" dirty="0" smtClean="0"/>
              <a:t>Đưa ra danh sách gồm mã số, họ tên các sinh viên có điểm thực tập bằng 0</a:t>
            </a:r>
            <a:endParaRPr lang="vi-VN" sz="2000" dirty="0"/>
          </a:p>
        </p:txBody>
      </p:sp>
    </p:spTree>
    <p:extLst>
      <p:ext uri="{BB962C8B-B14F-4D97-AF65-F5344CB8AC3E}">
        <p14:creationId xmlns:p14="http://schemas.microsoft.com/office/powerpoint/2010/main" val="725985288"/>
      </p:ext>
    </p:extLst>
  </p:cSld>
  <p:clrMapOvr>
    <a:masterClrMapping/>
  </p:clrMapOvr>
  <p:transition spd="slow">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3785652"/>
          </a:xfrm>
          <a:prstGeom prst="rect">
            <a:avLst/>
          </a:prstGeom>
        </p:spPr>
        <p:txBody>
          <a:bodyPr wrap="square">
            <a:spAutoFit/>
          </a:bodyPr>
          <a:lstStyle/>
          <a:p>
            <a:pPr marL="514350" indent="-514350">
              <a:buAutoNum type="romanUcPeriod" startAt="3"/>
            </a:pPr>
            <a:r>
              <a:rPr lang="en-US" sz="2400" b="1" dirty="0" err="1" smtClean="0">
                <a:solidFill>
                  <a:srgbClr val="FF0000"/>
                </a:solidFill>
                <a:latin typeface="Arial" panose="020B0604020202020204" pitchFamily="34" charset="0"/>
                <a:cs typeface="Arial" panose="020B0604020202020204" pitchFamily="34" charset="0"/>
              </a:rPr>
              <a:t>Thực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hành</a:t>
            </a:r>
            <a:endParaRPr lang="en-US" sz="2400" b="1" dirty="0" smtClean="0">
              <a:solidFill>
                <a:srgbClr val="FF0000"/>
              </a:solidFill>
              <a:latin typeface="Arial" panose="020B0604020202020204" pitchFamily="34" charset="0"/>
              <a:cs typeface="Arial" panose="020B0604020202020204" pitchFamily="34" charset="0"/>
            </a:endParaRPr>
          </a:p>
          <a:p>
            <a:endParaRPr lang="en-US" sz="2400" b="1" dirty="0" smtClean="0">
              <a:solidFill>
                <a:srgbClr val="FF0000"/>
              </a:solidFill>
              <a:latin typeface="Arial" panose="020B0604020202020204" pitchFamily="34" charset="0"/>
              <a:cs typeface="Arial" panose="020B0604020202020204" pitchFamily="34" charset="0"/>
            </a:endParaRPr>
          </a:p>
          <a:p>
            <a:r>
              <a:rPr lang="en-US" sz="2400" b="1" dirty="0" err="1">
                <a:solidFill>
                  <a:srgbClr val="FF0000"/>
                </a:solidFill>
                <a:latin typeface="Arial" panose="020B0604020202020204" pitchFamily="34" charset="0"/>
                <a:cs typeface="Arial" panose="020B0604020202020204" pitchFamily="34" charset="0"/>
              </a:rPr>
              <a:t>Bài</a:t>
            </a:r>
            <a:r>
              <a:rPr lang="en-US" sz="2400" b="1" dirty="0">
                <a:solidFill>
                  <a:srgbClr val="FF0000"/>
                </a:solidFill>
                <a:latin typeface="Arial" panose="020B0604020202020204" pitchFamily="34" charset="0"/>
                <a:cs typeface="Arial" panose="020B0604020202020204" pitchFamily="34" charset="0"/>
              </a:rPr>
              <a:t> </a:t>
            </a:r>
            <a:r>
              <a:rPr lang="en-US" sz="2400" b="1" dirty="0" smtClean="0">
                <a:solidFill>
                  <a:srgbClr val="FF0000"/>
                </a:solidFill>
                <a:latin typeface="Arial" panose="020B0604020202020204" pitchFamily="34" charset="0"/>
                <a:cs typeface="Arial" panose="020B0604020202020204" pitchFamily="34" charset="0"/>
              </a:rPr>
              <a:t>2: </a:t>
            </a:r>
            <a:r>
              <a:rPr lang="en-US" sz="2400" b="1" dirty="0" err="1" smtClean="0">
                <a:solidFill>
                  <a:srgbClr val="FF0000"/>
                </a:solidFill>
                <a:latin typeface="Arial" panose="020B0604020202020204" pitchFamily="34" charset="0"/>
                <a:cs typeface="Arial" panose="020B0604020202020204" pitchFamily="34" charset="0"/>
              </a:rPr>
              <a:t>Tạo</a:t>
            </a:r>
            <a:r>
              <a:rPr lang="en-US" sz="2400" b="1" dirty="0" smtClean="0">
                <a:solidFill>
                  <a:srgbClr val="FF0000"/>
                </a:solidFill>
                <a:latin typeface="Arial" panose="020B0604020202020204" pitchFamily="34" charset="0"/>
                <a:cs typeface="Arial" panose="020B0604020202020204" pitchFamily="34" charset="0"/>
              </a:rPr>
              <a:t> table order(id, username, product, </a:t>
            </a:r>
            <a:r>
              <a:rPr lang="en-US" sz="2400" b="1" dirty="0" err="1" smtClean="0">
                <a:solidFill>
                  <a:srgbClr val="FF0000"/>
                </a:solidFill>
                <a:latin typeface="Arial" panose="020B0604020202020204" pitchFamily="34" charset="0"/>
                <a:cs typeface="Arial" panose="020B0604020202020204" pitchFamily="34" charset="0"/>
              </a:rPr>
              <a:t>ordertime</a:t>
            </a:r>
            <a:r>
              <a:rPr lang="en-US" sz="2400" b="1" dirty="0" smtClean="0">
                <a:solidFill>
                  <a:srgbClr val="FF0000"/>
                </a:solidFill>
                <a:latin typeface="Arial" panose="020B0604020202020204" pitchFamily="34" charset="0"/>
                <a:cs typeface="Arial" panose="020B0604020202020204" pitchFamily="34" charset="0"/>
              </a:rPr>
              <a:t>).</a:t>
            </a:r>
          </a:p>
          <a:p>
            <a:endParaRPr lang="en-US" sz="2400" b="1" dirty="0" smtClean="0">
              <a:solidFill>
                <a:srgbClr val="FF0000"/>
              </a:solidFill>
              <a:latin typeface="Arial" panose="020B0604020202020204" pitchFamily="34" charset="0"/>
              <a:cs typeface="Arial" panose="020B0604020202020204" pitchFamily="34" charset="0"/>
            </a:endParaRPr>
          </a:p>
          <a:p>
            <a:pPr marL="457200" indent="-457200">
              <a:buAutoNum type="arabicPeriod"/>
            </a:pPr>
            <a:r>
              <a:rPr lang="en-US" sz="2400" dirty="0" err="1" smtClean="0">
                <a:latin typeface="Arial" panose="020B0604020202020204" pitchFamily="34" charset="0"/>
                <a:cs typeface="Arial" panose="020B0604020202020204" pitchFamily="34" charset="0"/>
              </a:rPr>
              <a:t>Viết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procedure </a:t>
            </a:r>
            <a:r>
              <a:rPr lang="en-US" sz="2400" dirty="0" err="1" smtClean="0">
                <a:latin typeface="Arial" panose="020B0604020202020204" pitchFamily="34" charset="0"/>
                <a:cs typeface="Arial" panose="020B0604020202020204" pitchFamily="34" charset="0"/>
              </a:rPr>
              <a:t>kiểm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tổng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order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lớn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hơn</a:t>
            </a:r>
            <a:r>
              <a:rPr lang="en-US" sz="2400" dirty="0" smtClean="0">
                <a:latin typeface="Arial" panose="020B0604020202020204" pitchFamily="34" charset="0"/>
                <a:cs typeface="Arial" panose="020B0604020202020204" pitchFamily="34" charset="0"/>
              </a:rPr>
              <a:t> 10 </a:t>
            </a:r>
            <a:r>
              <a:rPr lang="en-US" sz="2400" dirty="0" err="1" smtClean="0">
                <a:latin typeface="Arial" panose="020B0604020202020204" pitchFamily="34" charset="0"/>
                <a:cs typeface="Arial" panose="020B0604020202020204" pitchFamily="34" charset="0"/>
              </a:rPr>
              <a:t>bản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ghi</a:t>
            </a:r>
            <a:r>
              <a:rPr lang="en-US" sz="2400" dirty="0" smtClean="0">
                <a:latin typeface="Arial" panose="020B0604020202020204" pitchFamily="34" charset="0"/>
                <a:cs typeface="Arial" panose="020B0604020202020204" pitchFamily="34" charset="0"/>
              </a:rPr>
              <a:t> -&gt; </a:t>
            </a:r>
            <a:r>
              <a:rPr lang="en-US" sz="2400" dirty="0" err="1" smtClean="0">
                <a:latin typeface="Arial" panose="020B0604020202020204" pitchFamily="34" charset="0"/>
                <a:cs typeface="Arial" panose="020B0604020202020204" pitchFamily="34" charset="0"/>
              </a:rPr>
              <a:t>trả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“Qua Tai”</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hơn</a:t>
            </a:r>
            <a:r>
              <a:rPr lang="en-US" sz="2400" dirty="0" smtClean="0">
                <a:latin typeface="Arial" panose="020B0604020202020204" pitchFamily="34" charset="0"/>
                <a:cs typeface="Arial" panose="020B0604020202020204" pitchFamily="34" charset="0"/>
              </a:rPr>
              <a:t> 10 </a:t>
            </a:r>
            <a:r>
              <a:rPr lang="en-US" sz="2400" dirty="0" err="1" smtClean="0">
                <a:latin typeface="Arial" panose="020B0604020202020204" pitchFamily="34" charset="0"/>
                <a:cs typeface="Arial" panose="020B0604020202020204" pitchFamily="34" charset="0"/>
              </a:rPr>
              <a:t>bản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ghi</a:t>
            </a:r>
            <a:r>
              <a:rPr lang="en-US" sz="2400" dirty="0" smtClean="0">
                <a:latin typeface="Arial" panose="020B0604020202020204" pitchFamily="34" charset="0"/>
                <a:cs typeface="Arial" panose="020B0604020202020204" pitchFamily="34" charset="0"/>
              </a:rPr>
              <a:t> -&gt; </a:t>
            </a:r>
            <a:r>
              <a:rPr lang="en-US" sz="2400" dirty="0" err="1" smtClean="0">
                <a:latin typeface="Arial" panose="020B0604020202020204" pitchFamily="34" charset="0"/>
                <a:cs typeface="Arial" panose="020B0604020202020204" pitchFamily="34" charset="0"/>
              </a:rPr>
              <a:t>trả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“Con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2.  </a:t>
            </a:r>
            <a:r>
              <a:rPr lang="en-US" sz="2400" dirty="0" err="1" smtClean="0">
                <a:latin typeface="Arial" panose="020B0604020202020204" pitchFamily="34" charset="0"/>
                <a:cs typeface="Arial" panose="020B0604020202020204" pitchFamily="34" charset="0"/>
              </a:rPr>
              <a:t>Viết</a:t>
            </a:r>
            <a:r>
              <a:rPr lang="en-US" sz="2400" dirty="0" smtClean="0">
                <a:latin typeface="Arial" panose="020B0604020202020204" pitchFamily="34" charset="0"/>
                <a:cs typeface="Arial" panose="020B0604020202020204" pitchFamily="34" charset="0"/>
              </a:rPr>
              <a:t> trigger </a:t>
            </a:r>
            <a:r>
              <a:rPr lang="en-US" sz="2400" dirty="0" err="1" smtClean="0">
                <a:latin typeface="Arial" panose="020B0604020202020204" pitchFamily="34" charset="0"/>
                <a:cs typeface="Arial" panose="020B0604020202020204" pitchFamily="34" charset="0"/>
              </a:rPr>
              <a:t>tự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thêm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ordertime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mỗi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insert</a:t>
            </a:r>
            <a:endParaRPr lang="vi-VN" sz="2000" dirty="0"/>
          </a:p>
        </p:txBody>
      </p:sp>
    </p:spTree>
    <p:extLst>
      <p:ext uri="{BB962C8B-B14F-4D97-AF65-F5344CB8AC3E}">
        <p14:creationId xmlns:p14="http://schemas.microsoft.com/office/powerpoint/2010/main" val="1504539182"/>
      </p:ext>
    </p:extLst>
  </p:cSld>
  <p:clrMapOvr>
    <a:masterClrMapping/>
  </p:clrMapOvr>
  <p:transition spd="slow">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pPr marL="514350" indent="-514350">
              <a:buAutoNum type="romanUcPeriod"/>
            </a:pPr>
            <a:r>
              <a:rPr lang="en-US" sz="2400" b="1" dirty="0" err="1" smtClean="0">
                <a:solidFill>
                  <a:srgbClr val="FF0000"/>
                </a:solidFill>
                <a:latin typeface="Arial" panose="020B0604020202020204" pitchFamily="34" charset="0"/>
                <a:cs typeface="Arial" panose="020B0604020202020204" pitchFamily="34" charset="0"/>
              </a:rPr>
              <a:t>Khái</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niệm</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cơ</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sở</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dữ</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liệu</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228600" y="1752600"/>
            <a:ext cx="8458200" cy="1015663"/>
          </a:xfrm>
          <a:prstGeom prst="rect">
            <a:avLst/>
          </a:prstGeom>
          <a:noFill/>
        </p:spPr>
        <p:txBody>
          <a:bodyPr wrap="square" rtlCol="0">
            <a:spAutoFit/>
          </a:bodyPr>
          <a:lstStyle/>
          <a:p>
            <a:pPr marL="285750" indent="-285750">
              <a:buFontTx/>
              <a:buChar char="-"/>
            </a:pPr>
            <a:r>
              <a:rPr lang="vi-VN" sz="2000" dirty="0" smtClean="0"/>
              <a:t>Một </a:t>
            </a:r>
            <a:r>
              <a:rPr lang="vi-VN" sz="2000" dirty="0"/>
              <a:t>Database (Cơ sở dữ liệu) là một tập hợp dữ liệu đã được tổ chức sắp xếp. Mục đích chính của Database là để tổ chức một lượng lớn thông tin bằng việc lưu trữ, thu thập, và quản lý</a:t>
            </a:r>
            <a:r>
              <a:rPr lang="vi-VN" sz="2000" dirty="0" smtClean="0"/>
              <a:t>.</a:t>
            </a:r>
            <a:endParaRPr lang="en-US" sz="2000" dirty="0" smtClean="0"/>
          </a:p>
        </p:txBody>
      </p:sp>
      <p:sp>
        <p:nvSpPr>
          <p:cNvPr id="6" name="TextBox 5"/>
          <p:cNvSpPr txBox="1"/>
          <p:nvPr/>
        </p:nvSpPr>
        <p:spPr>
          <a:xfrm>
            <a:off x="304800" y="3657600"/>
            <a:ext cx="8382000" cy="1200329"/>
          </a:xfrm>
          <a:prstGeom prst="rect">
            <a:avLst/>
          </a:prstGeom>
          <a:noFill/>
        </p:spPr>
        <p:txBody>
          <a:bodyPr wrap="square" rtlCol="0">
            <a:spAutoFit/>
          </a:bodyPr>
          <a:lstStyle/>
          <a:p>
            <a:pPr marL="285750" indent="-285750">
              <a:buFontTx/>
              <a:buChar char="-"/>
            </a:pPr>
            <a:r>
              <a:rPr lang="en-US" sz="2400" dirty="0" smtClean="0"/>
              <a:t>SQL </a:t>
            </a:r>
            <a:r>
              <a:rPr lang="en-US" sz="2400" dirty="0" err="1" smtClean="0"/>
              <a:t>là</a:t>
            </a:r>
            <a:r>
              <a:rPr lang="en-US" sz="2400" dirty="0" smtClean="0"/>
              <a:t> </a:t>
            </a:r>
            <a:r>
              <a:rPr lang="en-US" sz="2400" dirty="0" err="1" smtClean="0"/>
              <a:t>các</a:t>
            </a:r>
            <a:r>
              <a:rPr lang="en-US" sz="2400" dirty="0" smtClean="0"/>
              <a:t> </a:t>
            </a:r>
            <a:r>
              <a:rPr lang="en-US" sz="2400" dirty="0" err="1" smtClean="0"/>
              <a:t>câu</a:t>
            </a:r>
            <a:r>
              <a:rPr lang="en-US" sz="2400" dirty="0" smtClean="0"/>
              <a:t> </a:t>
            </a:r>
            <a:r>
              <a:rPr lang="en-US" sz="2400" dirty="0" err="1" smtClean="0"/>
              <a:t>lệnh</a:t>
            </a:r>
            <a:r>
              <a:rPr lang="en-US" sz="2400" dirty="0" smtClean="0"/>
              <a:t>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trong</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nhằm</a:t>
            </a:r>
            <a:r>
              <a:rPr lang="en-US" sz="2400" dirty="0" smtClean="0"/>
              <a:t> </a:t>
            </a:r>
            <a:r>
              <a:rPr lang="en-US" sz="2400" dirty="0" err="1" smtClean="0"/>
              <a:t>mục</a:t>
            </a:r>
            <a:r>
              <a:rPr lang="en-US" sz="2400" dirty="0" smtClean="0"/>
              <a:t> </a:t>
            </a:r>
            <a:r>
              <a:rPr lang="en-US" sz="2400" dirty="0" err="1" smtClean="0"/>
              <a:t>đích</a:t>
            </a:r>
            <a:r>
              <a:rPr lang="en-US" sz="2400" dirty="0" smtClean="0"/>
              <a:t> </a:t>
            </a:r>
            <a:r>
              <a:rPr lang="en-US" sz="2400" dirty="0" err="1" smtClean="0"/>
              <a:t>phục</a:t>
            </a:r>
            <a:r>
              <a:rPr lang="en-US" sz="2400" dirty="0" smtClean="0"/>
              <a:t> </a:t>
            </a:r>
            <a:r>
              <a:rPr lang="en-US" sz="2400" dirty="0" err="1" smtClean="0"/>
              <a:t>vụ</a:t>
            </a:r>
            <a:r>
              <a:rPr lang="en-US" sz="2400" dirty="0" smtClean="0"/>
              <a:t> </a:t>
            </a:r>
            <a:r>
              <a:rPr lang="en-US" sz="2400" dirty="0" err="1" smtClean="0"/>
              <a:t>việc</a:t>
            </a:r>
            <a:r>
              <a:rPr lang="en-US" sz="2400" dirty="0" smtClean="0"/>
              <a:t> </a:t>
            </a:r>
            <a:r>
              <a:rPr lang="en-US" sz="2400" dirty="0" err="1" smtClean="0"/>
              <a:t>tạo</a:t>
            </a:r>
            <a:r>
              <a:rPr lang="en-US" sz="2400" dirty="0" smtClean="0"/>
              <a:t> database, </a:t>
            </a:r>
            <a:r>
              <a:rPr lang="en-US" sz="2400" dirty="0" err="1" smtClean="0"/>
              <a:t>tạo</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trong</a:t>
            </a:r>
            <a:r>
              <a:rPr lang="en-US" sz="2400" dirty="0" smtClean="0"/>
              <a:t> database, </a:t>
            </a:r>
            <a:r>
              <a:rPr lang="en-US" sz="2400" dirty="0" err="1" smtClean="0"/>
              <a:t>lưu</a:t>
            </a:r>
            <a:r>
              <a:rPr lang="en-US" sz="2400" dirty="0" smtClean="0"/>
              <a:t> </a:t>
            </a:r>
            <a:r>
              <a:rPr lang="en-US" sz="2400" dirty="0" err="1" smtClean="0"/>
              <a:t>trữ</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lấy</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truy</a:t>
            </a:r>
            <a:r>
              <a:rPr lang="en-US" sz="2400" dirty="0" smtClean="0"/>
              <a:t> </a:t>
            </a:r>
            <a:r>
              <a:rPr lang="en-US" sz="2400" dirty="0" err="1" smtClean="0"/>
              <a:t>suất</a:t>
            </a:r>
            <a:r>
              <a:rPr lang="en-US" sz="2400" dirty="0" smtClean="0"/>
              <a:t>,…</a:t>
            </a:r>
          </a:p>
        </p:txBody>
      </p:sp>
    </p:spTree>
    <p:extLst>
      <p:ext uri="{BB962C8B-B14F-4D97-AF65-F5344CB8AC3E}">
        <p14:creationId xmlns:p14="http://schemas.microsoft.com/office/powerpoint/2010/main" val="633253536"/>
      </p:ext>
    </p:extLst>
  </p:cSld>
  <p:clrMapOvr>
    <a:masterClrMapping/>
  </p:clrMapOvr>
  <p:transition spd="slow">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1938992"/>
          </a:xfrm>
          <a:prstGeom prst="rect">
            <a:avLst/>
          </a:prstGeom>
          <a:noFill/>
        </p:spPr>
        <p:txBody>
          <a:bodyPr wrap="square" rtlCol="0">
            <a:spAutoFit/>
          </a:bodyPr>
          <a:lstStyle/>
          <a:p>
            <a:pPr marL="457200" indent="-457200">
              <a:buAutoNum type="arabicPeriod"/>
            </a:pPr>
            <a:r>
              <a:rPr lang="en-US" sz="2400" b="1" dirty="0" err="1" smtClean="0">
                <a:solidFill>
                  <a:srgbClr val="FF0000"/>
                </a:solidFill>
              </a:rPr>
              <a:t>Tạo</a:t>
            </a:r>
            <a:r>
              <a:rPr lang="en-US" sz="2400" b="1" dirty="0" smtClean="0">
                <a:solidFill>
                  <a:srgbClr val="FF0000"/>
                </a:solidFill>
              </a:rPr>
              <a:t> database (schema)</a:t>
            </a:r>
          </a:p>
          <a:p>
            <a:endParaRPr lang="en-US" sz="2400" b="1" dirty="0" smtClean="0">
              <a:solidFill>
                <a:srgbClr val="FF0000"/>
              </a:solidFill>
            </a:endParaRPr>
          </a:p>
          <a:p>
            <a:pPr marL="342900" indent="-342900">
              <a:buFontTx/>
              <a:buChar char="-"/>
            </a:pPr>
            <a:r>
              <a:rPr lang="en-US" sz="2400" dirty="0" err="1" smtClean="0"/>
              <a:t>Kết</a:t>
            </a:r>
            <a:r>
              <a:rPr lang="en-US" sz="2400" dirty="0" smtClean="0"/>
              <a:t> </a:t>
            </a:r>
            <a:r>
              <a:rPr lang="en-US" sz="2400" dirty="0" err="1" smtClean="0"/>
              <a:t>nối</a:t>
            </a:r>
            <a:r>
              <a:rPr lang="en-US" sz="2400" dirty="0" smtClean="0"/>
              <a:t> </a:t>
            </a:r>
            <a:r>
              <a:rPr lang="en-US" sz="2400" dirty="0" err="1" smtClean="0"/>
              <a:t>đến</a:t>
            </a:r>
            <a:r>
              <a:rPr lang="en-US" sz="2400" dirty="0"/>
              <a:t> </a:t>
            </a:r>
            <a:r>
              <a:rPr lang="en-US" sz="2400" dirty="0" err="1" smtClean="0"/>
              <a:t>mysql</a:t>
            </a:r>
            <a:r>
              <a:rPr lang="en-US" sz="2400" dirty="0" smtClean="0"/>
              <a:t> server </a:t>
            </a:r>
            <a:r>
              <a:rPr lang="en-US" sz="2400" dirty="0" err="1" smtClean="0"/>
              <a:t>sử</a:t>
            </a:r>
            <a:r>
              <a:rPr lang="en-US" sz="2400" dirty="0" smtClean="0"/>
              <a:t> </a:t>
            </a:r>
            <a:r>
              <a:rPr lang="en-US" sz="2400" dirty="0" err="1" smtClean="0"/>
              <a:t>dụng</a:t>
            </a:r>
            <a:r>
              <a:rPr lang="en-US" sz="2400" dirty="0" smtClean="0"/>
              <a:t> </a:t>
            </a:r>
            <a:r>
              <a:rPr lang="en-US" sz="2400" dirty="0" err="1" smtClean="0"/>
              <a:t>mysql</a:t>
            </a:r>
            <a:r>
              <a:rPr lang="en-US" sz="2400" dirty="0" smtClean="0"/>
              <a:t> workbench</a:t>
            </a:r>
          </a:p>
          <a:p>
            <a:pPr marL="342900" indent="-342900">
              <a:buFontTx/>
              <a:buChar char="-"/>
            </a:pPr>
            <a:r>
              <a:rPr lang="en-US" sz="2400" dirty="0" err="1" smtClean="0"/>
              <a:t>Tạo</a:t>
            </a:r>
            <a:r>
              <a:rPr lang="en-US" sz="2400" dirty="0" smtClean="0"/>
              <a:t> database</a:t>
            </a:r>
          </a:p>
          <a:p>
            <a:endParaRPr lang="en-US" sz="2400" dirty="0" smtClean="0"/>
          </a:p>
        </p:txBody>
      </p:sp>
      <p:pic>
        <p:nvPicPr>
          <p:cNvPr id="2" name="Picture 1"/>
          <p:cNvPicPr>
            <a:picLocks noChangeAspect="1"/>
          </p:cNvPicPr>
          <p:nvPr/>
        </p:nvPicPr>
        <p:blipFill>
          <a:blip r:embed="rId3"/>
          <a:stretch>
            <a:fillRect/>
          </a:stretch>
        </p:blipFill>
        <p:spPr>
          <a:xfrm>
            <a:off x="2040575" y="3352800"/>
            <a:ext cx="4867275" cy="552450"/>
          </a:xfrm>
          <a:prstGeom prst="rect">
            <a:avLst/>
          </a:prstGeom>
        </p:spPr>
      </p:pic>
    </p:spTree>
    <p:extLst>
      <p:ext uri="{BB962C8B-B14F-4D97-AF65-F5344CB8AC3E}">
        <p14:creationId xmlns:p14="http://schemas.microsoft.com/office/powerpoint/2010/main" val="988866289"/>
      </p:ext>
    </p:extLst>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1569660"/>
          </a:xfrm>
          <a:prstGeom prst="rect">
            <a:avLst/>
          </a:prstGeom>
          <a:noFill/>
        </p:spPr>
        <p:txBody>
          <a:bodyPr wrap="square" rtlCol="0">
            <a:spAutoFit/>
          </a:bodyPr>
          <a:lstStyle/>
          <a:p>
            <a:r>
              <a:rPr lang="en-US" sz="2400" b="1" dirty="0" smtClean="0">
                <a:solidFill>
                  <a:srgbClr val="FF0000"/>
                </a:solidFill>
              </a:rPr>
              <a:t>2.    </a:t>
            </a:r>
            <a:r>
              <a:rPr lang="en-US" sz="2400" b="1" dirty="0" err="1" smtClean="0">
                <a:solidFill>
                  <a:srgbClr val="FF0000"/>
                </a:solidFill>
              </a:rPr>
              <a:t>Tạo</a:t>
            </a:r>
            <a:r>
              <a:rPr lang="en-US" sz="2400" b="1" dirty="0" smtClean="0">
                <a:solidFill>
                  <a:srgbClr val="FF0000"/>
                </a:solidFill>
              </a:rPr>
              <a:t> table, </a:t>
            </a:r>
            <a:r>
              <a:rPr lang="en-US" sz="2400" b="1" dirty="0" err="1" smtClean="0">
                <a:solidFill>
                  <a:srgbClr val="FF0000"/>
                </a:solidFill>
              </a:rPr>
              <a:t>các</a:t>
            </a:r>
            <a:r>
              <a:rPr lang="en-US" sz="2400" b="1" dirty="0" smtClean="0">
                <a:solidFill>
                  <a:srgbClr val="FF0000"/>
                </a:solidFill>
              </a:rPr>
              <a:t> </a:t>
            </a:r>
            <a:r>
              <a:rPr lang="en-US" sz="2400" b="1" dirty="0" err="1" smtClean="0">
                <a:solidFill>
                  <a:srgbClr val="FF0000"/>
                </a:solidFill>
              </a:rPr>
              <a:t>kiểu</a:t>
            </a:r>
            <a:r>
              <a:rPr lang="en-US" sz="2400" b="1" dirty="0" smtClean="0">
                <a:solidFill>
                  <a:srgbClr val="FF0000"/>
                </a:solidFill>
              </a:rPr>
              <a:t> </a:t>
            </a:r>
            <a:r>
              <a:rPr lang="en-US" sz="2400" b="1" dirty="0" err="1" smtClean="0">
                <a:solidFill>
                  <a:srgbClr val="FF0000"/>
                </a:solidFill>
              </a:rPr>
              <a:t>dữ</a:t>
            </a:r>
            <a:r>
              <a:rPr lang="en-US" sz="2400" b="1" dirty="0" smtClean="0">
                <a:solidFill>
                  <a:srgbClr val="FF0000"/>
                </a:solidFill>
              </a:rPr>
              <a:t> </a:t>
            </a:r>
            <a:r>
              <a:rPr lang="en-US" sz="2400" b="1" dirty="0" err="1" smtClean="0">
                <a:solidFill>
                  <a:srgbClr val="FF0000"/>
                </a:solidFill>
              </a:rPr>
              <a:t>liệu</a:t>
            </a:r>
            <a:r>
              <a:rPr lang="en-US" sz="2400" b="1" dirty="0" smtClean="0">
                <a:solidFill>
                  <a:srgbClr val="FF0000"/>
                </a:solidFill>
              </a:rPr>
              <a:t> </a:t>
            </a:r>
            <a:r>
              <a:rPr lang="en-US" sz="2400" b="1" dirty="0" err="1" smtClean="0">
                <a:solidFill>
                  <a:srgbClr val="FF0000"/>
                </a:solidFill>
              </a:rPr>
              <a:t>trong</a:t>
            </a:r>
            <a:r>
              <a:rPr lang="en-US" sz="2400" b="1" dirty="0" smtClean="0">
                <a:solidFill>
                  <a:srgbClr val="FF0000"/>
                </a:solidFill>
              </a:rPr>
              <a:t> MySQL</a:t>
            </a:r>
          </a:p>
          <a:p>
            <a:endParaRPr lang="en-US" sz="2400" b="1" dirty="0" smtClean="0">
              <a:solidFill>
                <a:srgbClr val="FF0000"/>
              </a:solidFill>
            </a:endParaRPr>
          </a:p>
          <a:p>
            <a:pPr marL="342900" indent="-342900">
              <a:buFontTx/>
              <a:buChar char="-"/>
            </a:pPr>
            <a:r>
              <a:rPr lang="en-US" sz="2400" dirty="0" err="1" smtClean="0"/>
              <a:t>Tạo</a:t>
            </a:r>
            <a:r>
              <a:rPr lang="en-US" sz="2400" dirty="0" smtClean="0"/>
              <a:t> table:</a:t>
            </a:r>
          </a:p>
          <a:p>
            <a:endParaRPr lang="en-US" sz="2400" dirty="0" smtClean="0"/>
          </a:p>
        </p:txBody>
      </p:sp>
      <p:pic>
        <p:nvPicPr>
          <p:cNvPr id="6" name="Picture 5"/>
          <p:cNvPicPr>
            <a:picLocks noChangeAspect="1"/>
          </p:cNvPicPr>
          <p:nvPr/>
        </p:nvPicPr>
        <p:blipFill>
          <a:blip r:embed="rId3"/>
          <a:stretch>
            <a:fillRect/>
          </a:stretch>
        </p:blipFill>
        <p:spPr>
          <a:xfrm>
            <a:off x="2114645" y="3146147"/>
            <a:ext cx="4905375" cy="1924050"/>
          </a:xfrm>
          <a:prstGeom prst="rect">
            <a:avLst/>
          </a:prstGeom>
        </p:spPr>
      </p:pic>
    </p:spTree>
    <p:extLst>
      <p:ext uri="{BB962C8B-B14F-4D97-AF65-F5344CB8AC3E}">
        <p14:creationId xmlns:p14="http://schemas.microsoft.com/office/powerpoint/2010/main" val="3079111038"/>
      </p:ext>
    </p:extLst>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1569660"/>
          </a:xfrm>
          <a:prstGeom prst="rect">
            <a:avLst/>
          </a:prstGeom>
          <a:noFill/>
        </p:spPr>
        <p:txBody>
          <a:bodyPr wrap="square" rtlCol="0">
            <a:spAutoFit/>
          </a:bodyPr>
          <a:lstStyle/>
          <a:p>
            <a:r>
              <a:rPr lang="en-US" sz="2400" b="1" dirty="0" smtClean="0">
                <a:solidFill>
                  <a:srgbClr val="FF0000"/>
                </a:solidFill>
              </a:rPr>
              <a:t>2.    </a:t>
            </a:r>
            <a:r>
              <a:rPr lang="en-US" sz="2400" b="1" dirty="0" err="1" smtClean="0">
                <a:solidFill>
                  <a:srgbClr val="FF0000"/>
                </a:solidFill>
              </a:rPr>
              <a:t>Tạo</a:t>
            </a:r>
            <a:r>
              <a:rPr lang="en-US" sz="2400" b="1" dirty="0" smtClean="0">
                <a:solidFill>
                  <a:srgbClr val="FF0000"/>
                </a:solidFill>
              </a:rPr>
              <a:t> table, </a:t>
            </a:r>
            <a:r>
              <a:rPr lang="en-US" sz="2400" b="1" dirty="0" err="1" smtClean="0">
                <a:solidFill>
                  <a:srgbClr val="FF0000"/>
                </a:solidFill>
              </a:rPr>
              <a:t>các</a:t>
            </a:r>
            <a:r>
              <a:rPr lang="en-US" sz="2400" b="1" dirty="0" smtClean="0">
                <a:solidFill>
                  <a:srgbClr val="FF0000"/>
                </a:solidFill>
              </a:rPr>
              <a:t> </a:t>
            </a:r>
            <a:r>
              <a:rPr lang="en-US" sz="2400" b="1" dirty="0" err="1" smtClean="0">
                <a:solidFill>
                  <a:srgbClr val="FF0000"/>
                </a:solidFill>
              </a:rPr>
              <a:t>kiểu</a:t>
            </a:r>
            <a:r>
              <a:rPr lang="en-US" sz="2400" b="1" dirty="0" smtClean="0">
                <a:solidFill>
                  <a:srgbClr val="FF0000"/>
                </a:solidFill>
              </a:rPr>
              <a:t> </a:t>
            </a:r>
            <a:r>
              <a:rPr lang="en-US" sz="2400" b="1" dirty="0" err="1" smtClean="0">
                <a:solidFill>
                  <a:srgbClr val="FF0000"/>
                </a:solidFill>
              </a:rPr>
              <a:t>dữ</a:t>
            </a:r>
            <a:r>
              <a:rPr lang="en-US" sz="2400" b="1" dirty="0" smtClean="0">
                <a:solidFill>
                  <a:srgbClr val="FF0000"/>
                </a:solidFill>
              </a:rPr>
              <a:t> </a:t>
            </a:r>
            <a:r>
              <a:rPr lang="en-US" sz="2400" b="1" dirty="0" err="1" smtClean="0">
                <a:solidFill>
                  <a:srgbClr val="FF0000"/>
                </a:solidFill>
              </a:rPr>
              <a:t>liệu</a:t>
            </a:r>
            <a:r>
              <a:rPr lang="en-US" sz="2400" b="1" dirty="0" smtClean="0">
                <a:solidFill>
                  <a:srgbClr val="FF0000"/>
                </a:solidFill>
              </a:rPr>
              <a:t> </a:t>
            </a:r>
            <a:r>
              <a:rPr lang="en-US" sz="2400" b="1" dirty="0" err="1" smtClean="0">
                <a:solidFill>
                  <a:srgbClr val="FF0000"/>
                </a:solidFill>
              </a:rPr>
              <a:t>trong</a:t>
            </a:r>
            <a:r>
              <a:rPr lang="en-US" sz="2400" b="1" dirty="0" smtClean="0">
                <a:solidFill>
                  <a:srgbClr val="FF0000"/>
                </a:solidFill>
              </a:rPr>
              <a:t> MySQL</a:t>
            </a:r>
          </a:p>
          <a:p>
            <a:endParaRPr lang="en-US" sz="2400" b="1" dirty="0" smtClean="0">
              <a:solidFill>
                <a:srgbClr val="FF0000"/>
              </a:solidFill>
            </a:endParaRPr>
          </a:p>
          <a:p>
            <a:pPr marL="342900" indent="-342900">
              <a:buFontTx/>
              <a:buChar char="-"/>
            </a:pPr>
            <a:r>
              <a:rPr lang="en-US" sz="2400" dirty="0" err="1" smtClean="0"/>
              <a:t>Khóa</a:t>
            </a:r>
            <a:r>
              <a:rPr lang="en-US" sz="2400" dirty="0" smtClean="0"/>
              <a:t> </a:t>
            </a:r>
            <a:r>
              <a:rPr lang="en-US" sz="2400" dirty="0" err="1" smtClean="0"/>
              <a:t>nội</a:t>
            </a:r>
            <a:r>
              <a:rPr lang="en-US" sz="2400" dirty="0" smtClean="0"/>
              <a:t>:</a:t>
            </a:r>
          </a:p>
          <a:p>
            <a:endParaRPr lang="en-US" sz="2400" dirty="0" smtClean="0"/>
          </a:p>
        </p:txBody>
      </p:sp>
      <p:pic>
        <p:nvPicPr>
          <p:cNvPr id="7" name="Picture 6"/>
          <p:cNvPicPr>
            <a:picLocks noChangeAspect="1"/>
          </p:cNvPicPr>
          <p:nvPr/>
        </p:nvPicPr>
        <p:blipFill>
          <a:blip r:embed="rId3"/>
          <a:stretch>
            <a:fillRect/>
          </a:stretch>
        </p:blipFill>
        <p:spPr>
          <a:xfrm>
            <a:off x="2162175" y="3048000"/>
            <a:ext cx="5276850" cy="2790825"/>
          </a:xfrm>
          <a:prstGeom prst="rect">
            <a:avLst/>
          </a:prstGeom>
        </p:spPr>
      </p:pic>
    </p:spTree>
    <p:extLst>
      <p:ext uri="{BB962C8B-B14F-4D97-AF65-F5344CB8AC3E}">
        <p14:creationId xmlns:p14="http://schemas.microsoft.com/office/powerpoint/2010/main" val="585212141"/>
      </p:ext>
    </p:extLst>
  </p:cSld>
  <p:clrMapOvr>
    <a:masterClrMapping/>
  </p:clrMapOvr>
  <p:transition spd="slow">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1569660"/>
          </a:xfrm>
          <a:prstGeom prst="rect">
            <a:avLst/>
          </a:prstGeom>
          <a:noFill/>
        </p:spPr>
        <p:txBody>
          <a:bodyPr wrap="square" rtlCol="0">
            <a:spAutoFit/>
          </a:bodyPr>
          <a:lstStyle/>
          <a:p>
            <a:r>
              <a:rPr lang="en-US" sz="2400" b="1" dirty="0" smtClean="0">
                <a:solidFill>
                  <a:srgbClr val="FF0000"/>
                </a:solidFill>
              </a:rPr>
              <a:t>2.    </a:t>
            </a:r>
            <a:r>
              <a:rPr lang="en-US" sz="2400" b="1" dirty="0" err="1" smtClean="0">
                <a:solidFill>
                  <a:srgbClr val="FF0000"/>
                </a:solidFill>
              </a:rPr>
              <a:t>Tạo</a:t>
            </a:r>
            <a:r>
              <a:rPr lang="en-US" sz="2400" b="1" dirty="0" smtClean="0">
                <a:solidFill>
                  <a:srgbClr val="FF0000"/>
                </a:solidFill>
              </a:rPr>
              <a:t> table, </a:t>
            </a:r>
            <a:r>
              <a:rPr lang="en-US" sz="2400" b="1" dirty="0" err="1" smtClean="0">
                <a:solidFill>
                  <a:srgbClr val="FF0000"/>
                </a:solidFill>
              </a:rPr>
              <a:t>các</a:t>
            </a:r>
            <a:r>
              <a:rPr lang="en-US" sz="2400" b="1" dirty="0" smtClean="0">
                <a:solidFill>
                  <a:srgbClr val="FF0000"/>
                </a:solidFill>
              </a:rPr>
              <a:t> </a:t>
            </a:r>
            <a:r>
              <a:rPr lang="en-US" sz="2400" b="1" dirty="0" err="1" smtClean="0">
                <a:solidFill>
                  <a:srgbClr val="FF0000"/>
                </a:solidFill>
              </a:rPr>
              <a:t>kiểu</a:t>
            </a:r>
            <a:r>
              <a:rPr lang="en-US" sz="2400" b="1" dirty="0" smtClean="0">
                <a:solidFill>
                  <a:srgbClr val="FF0000"/>
                </a:solidFill>
              </a:rPr>
              <a:t> </a:t>
            </a:r>
            <a:r>
              <a:rPr lang="en-US" sz="2400" b="1" dirty="0" err="1" smtClean="0">
                <a:solidFill>
                  <a:srgbClr val="FF0000"/>
                </a:solidFill>
              </a:rPr>
              <a:t>dữ</a:t>
            </a:r>
            <a:r>
              <a:rPr lang="en-US" sz="2400" b="1" dirty="0" smtClean="0">
                <a:solidFill>
                  <a:srgbClr val="FF0000"/>
                </a:solidFill>
              </a:rPr>
              <a:t> </a:t>
            </a:r>
            <a:r>
              <a:rPr lang="en-US" sz="2400" b="1" dirty="0" err="1" smtClean="0">
                <a:solidFill>
                  <a:srgbClr val="FF0000"/>
                </a:solidFill>
              </a:rPr>
              <a:t>liệu</a:t>
            </a:r>
            <a:r>
              <a:rPr lang="en-US" sz="2400" b="1" dirty="0" smtClean="0">
                <a:solidFill>
                  <a:srgbClr val="FF0000"/>
                </a:solidFill>
              </a:rPr>
              <a:t> </a:t>
            </a:r>
            <a:r>
              <a:rPr lang="en-US" sz="2400" b="1" dirty="0" err="1" smtClean="0">
                <a:solidFill>
                  <a:srgbClr val="FF0000"/>
                </a:solidFill>
              </a:rPr>
              <a:t>trong</a:t>
            </a:r>
            <a:r>
              <a:rPr lang="en-US" sz="2400" b="1" dirty="0" smtClean="0">
                <a:solidFill>
                  <a:srgbClr val="FF0000"/>
                </a:solidFill>
              </a:rPr>
              <a:t> MySQL</a:t>
            </a:r>
          </a:p>
          <a:p>
            <a:endParaRPr lang="en-US" sz="2400" b="1" dirty="0" smtClean="0">
              <a:solidFill>
                <a:srgbClr val="FF0000"/>
              </a:solidFill>
            </a:endParaRPr>
          </a:p>
          <a:p>
            <a:pPr marL="342900" indent="-342900">
              <a:buFontTx/>
              <a:buChar char="-"/>
            </a:pPr>
            <a:r>
              <a:rPr lang="en-US" sz="2400" dirty="0" err="1" smtClean="0"/>
              <a:t>Khóa</a:t>
            </a:r>
            <a:r>
              <a:rPr lang="en-US" sz="2400" dirty="0" smtClean="0"/>
              <a:t> </a:t>
            </a:r>
            <a:r>
              <a:rPr lang="en-US" sz="2400" dirty="0" err="1" smtClean="0"/>
              <a:t>ngoại</a:t>
            </a:r>
            <a:r>
              <a:rPr lang="en-US" sz="2400" dirty="0" smtClean="0"/>
              <a:t>:</a:t>
            </a:r>
          </a:p>
          <a:p>
            <a:endParaRPr lang="en-US" sz="2400" dirty="0" smtClean="0"/>
          </a:p>
        </p:txBody>
      </p:sp>
      <p:pic>
        <p:nvPicPr>
          <p:cNvPr id="2" name="Picture 1"/>
          <p:cNvPicPr>
            <a:picLocks noChangeAspect="1"/>
          </p:cNvPicPr>
          <p:nvPr/>
        </p:nvPicPr>
        <p:blipFill>
          <a:blip r:embed="rId3"/>
          <a:stretch>
            <a:fillRect/>
          </a:stretch>
        </p:blipFill>
        <p:spPr>
          <a:xfrm>
            <a:off x="1676400" y="2895600"/>
            <a:ext cx="7038975" cy="3657600"/>
          </a:xfrm>
          <a:prstGeom prst="rect">
            <a:avLst/>
          </a:prstGeom>
        </p:spPr>
      </p:pic>
    </p:spTree>
    <p:extLst>
      <p:ext uri="{BB962C8B-B14F-4D97-AF65-F5344CB8AC3E}">
        <p14:creationId xmlns:p14="http://schemas.microsoft.com/office/powerpoint/2010/main" val="1083601476"/>
      </p:ext>
    </p:extLst>
  </p:cSld>
  <p:clrMapOvr>
    <a:masterClrMapping/>
  </p:clrMapOvr>
  <p:transition spd="slow">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893647"/>
          </a:xfrm>
          <a:prstGeom prst="rect">
            <a:avLst/>
          </a:prstGeom>
          <a:noFill/>
        </p:spPr>
        <p:txBody>
          <a:bodyPr wrap="square" rtlCol="0">
            <a:spAutoFit/>
          </a:bodyPr>
          <a:lstStyle/>
          <a:p>
            <a:r>
              <a:rPr lang="en-US" sz="2400" b="1" dirty="0" smtClean="0">
                <a:solidFill>
                  <a:srgbClr val="FF0000"/>
                </a:solidFill>
              </a:rPr>
              <a:t>2.    </a:t>
            </a:r>
            <a:r>
              <a:rPr lang="en-US" sz="2400" b="1" dirty="0" err="1" smtClean="0">
                <a:solidFill>
                  <a:srgbClr val="FF0000"/>
                </a:solidFill>
              </a:rPr>
              <a:t>Tạo</a:t>
            </a:r>
            <a:r>
              <a:rPr lang="en-US" sz="2400" b="1" dirty="0" smtClean="0">
                <a:solidFill>
                  <a:srgbClr val="FF0000"/>
                </a:solidFill>
              </a:rPr>
              <a:t> table, </a:t>
            </a:r>
            <a:r>
              <a:rPr lang="en-US" sz="2400" b="1" dirty="0" err="1" smtClean="0">
                <a:solidFill>
                  <a:srgbClr val="FF0000"/>
                </a:solidFill>
              </a:rPr>
              <a:t>các</a:t>
            </a:r>
            <a:r>
              <a:rPr lang="en-US" sz="2400" b="1" dirty="0" smtClean="0">
                <a:solidFill>
                  <a:srgbClr val="FF0000"/>
                </a:solidFill>
              </a:rPr>
              <a:t> </a:t>
            </a:r>
            <a:r>
              <a:rPr lang="en-US" sz="2400" b="1" dirty="0" err="1" smtClean="0">
                <a:solidFill>
                  <a:srgbClr val="FF0000"/>
                </a:solidFill>
              </a:rPr>
              <a:t>kiểu</a:t>
            </a:r>
            <a:r>
              <a:rPr lang="en-US" sz="2400" b="1" dirty="0" smtClean="0">
                <a:solidFill>
                  <a:srgbClr val="FF0000"/>
                </a:solidFill>
              </a:rPr>
              <a:t> </a:t>
            </a:r>
            <a:r>
              <a:rPr lang="en-US" sz="2400" b="1" dirty="0" err="1" smtClean="0">
                <a:solidFill>
                  <a:srgbClr val="FF0000"/>
                </a:solidFill>
              </a:rPr>
              <a:t>dữ</a:t>
            </a:r>
            <a:r>
              <a:rPr lang="en-US" sz="2400" b="1" dirty="0" smtClean="0">
                <a:solidFill>
                  <a:srgbClr val="FF0000"/>
                </a:solidFill>
              </a:rPr>
              <a:t> </a:t>
            </a:r>
            <a:r>
              <a:rPr lang="en-US" sz="2400" b="1" dirty="0" err="1" smtClean="0">
                <a:solidFill>
                  <a:srgbClr val="FF0000"/>
                </a:solidFill>
              </a:rPr>
              <a:t>liệu</a:t>
            </a:r>
            <a:r>
              <a:rPr lang="en-US" sz="2400" b="1" dirty="0" smtClean="0">
                <a:solidFill>
                  <a:srgbClr val="FF0000"/>
                </a:solidFill>
              </a:rPr>
              <a:t> </a:t>
            </a:r>
            <a:r>
              <a:rPr lang="en-US" sz="2400" b="1" dirty="0" err="1" smtClean="0">
                <a:solidFill>
                  <a:srgbClr val="FF0000"/>
                </a:solidFill>
              </a:rPr>
              <a:t>trong</a:t>
            </a:r>
            <a:r>
              <a:rPr lang="en-US" sz="2400" b="1" dirty="0" smtClean="0">
                <a:solidFill>
                  <a:srgbClr val="FF0000"/>
                </a:solidFill>
              </a:rPr>
              <a:t> MySQL</a:t>
            </a:r>
          </a:p>
          <a:p>
            <a:endParaRPr lang="en-US" sz="2400" b="1" dirty="0" smtClean="0">
              <a:solidFill>
                <a:srgbClr val="FF0000"/>
              </a:solidFill>
            </a:endParaRPr>
          </a:p>
          <a:p>
            <a:pPr marL="342900" indent="-342900">
              <a:buFontTx/>
              <a:buChar char="-"/>
            </a:pPr>
            <a:r>
              <a:rPr lang="en-US" sz="2400" dirty="0" err="1" smtClean="0"/>
              <a:t>Các</a:t>
            </a:r>
            <a:r>
              <a:rPr lang="en-US" sz="2400" dirty="0" smtClean="0"/>
              <a:t> </a:t>
            </a: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r>
              <a:rPr lang="en-US" sz="2400" dirty="0" smtClean="0"/>
              <a:t> hay </a:t>
            </a:r>
            <a:r>
              <a:rPr lang="en-US" sz="2400" dirty="0" err="1" smtClean="0"/>
              <a:t>sử</a:t>
            </a:r>
            <a:r>
              <a:rPr lang="en-US" sz="2400" dirty="0" smtClean="0"/>
              <a:t> </a:t>
            </a:r>
            <a:r>
              <a:rPr lang="en-US" sz="2400" dirty="0" err="1" smtClean="0"/>
              <a:t>dụng</a:t>
            </a:r>
            <a:r>
              <a:rPr lang="en-US" sz="2400" dirty="0" smtClean="0"/>
              <a:t>:</a:t>
            </a:r>
          </a:p>
          <a:p>
            <a:r>
              <a:rPr lang="en-US" sz="2400" dirty="0" smtClean="0"/>
              <a:t>  + INT: </a:t>
            </a:r>
            <a:r>
              <a:rPr lang="en-US" sz="2400" dirty="0" err="1" smtClean="0"/>
              <a:t>kiểu</a:t>
            </a:r>
            <a:r>
              <a:rPr lang="en-US" sz="2400" dirty="0" smtClean="0"/>
              <a:t> </a:t>
            </a:r>
            <a:r>
              <a:rPr lang="en-US" sz="2400" dirty="0" err="1" smtClean="0"/>
              <a:t>số</a:t>
            </a:r>
            <a:r>
              <a:rPr lang="en-US" sz="2400" dirty="0" smtClean="0"/>
              <a:t> </a:t>
            </a:r>
            <a:r>
              <a:rPr lang="en-US" sz="2400" dirty="0" err="1" smtClean="0"/>
              <a:t>nguyên</a:t>
            </a:r>
            <a:endParaRPr lang="en-US" sz="2400" dirty="0" smtClean="0"/>
          </a:p>
          <a:p>
            <a:r>
              <a:rPr lang="en-US" sz="2400" dirty="0" smtClean="0"/>
              <a:t>  + </a:t>
            </a:r>
            <a:r>
              <a:rPr lang="en-US" sz="2400" dirty="0"/>
              <a:t>DECIMAL(M, D</a:t>
            </a:r>
            <a:r>
              <a:rPr lang="en-US" sz="2400" dirty="0" smtClean="0"/>
              <a:t>): </a:t>
            </a:r>
            <a:r>
              <a:rPr lang="en-US" sz="2400" dirty="0" err="1" smtClean="0"/>
              <a:t>số</a:t>
            </a:r>
            <a:r>
              <a:rPr lang="en-US" sz="2400" dirty="0" smtClean="0"/>
              <a:t> </a:t>
            </a:r>
            <a:r>
              <a:rPr lang="en-US" sz="2400" dirty="0" err="1" smtClean="0"/>
              <a:t>thập</a:t>
            </a:r>
            <a:r>
              <a:rPr lang="en-US" sz="2400" dirty="0" smtClean="0"/>
              <a:t> </a:t>
            </a:r>
            <a:r>
              <a:rPr lang="en-US" sz="2400" dirty="0" err="1" smtClean="0"/>
              <a:t>phân</a:t>
            </a:r>
            <a:r>
              <a:rPr lang="en-US" sz="2400" dirty="0" smtClean="0"/>
              <a:t> </a:t>
            </a:r>
            <a:r>
              <a:rPr lang="en-US" sz="2400" dirty="0" err="1" smtClean="0"/>
              <a:t>với</a:t>
            </a:r>
            <a:r>
              <a:rPr lang="en-US" sz="2400" dirty="0" smtClean="0"/>
              <a:t> M </a:t>
            </a:r>
            <a:r>
              <a:rPr lang="en-US" sz="2400" dirty="0" err="1" smtClean="0"/>
              <a:t>là</a:t>
            </a:r>
            <a:r>
              <a:rPr lang="en-US" sz="2400" dirty="0" smtClean="0"/>
              <a:t> </a:t>
            </a:r>
            <a:r>
              <a:rPr lang="en-US" sz="2400" dirty="0" err="1" smtClean="0"/>
              <a:t>độ</a:t>
            </a:r>
            <a:r>
              <a:rPr lang="en-US" sz="2400" dirty="0" smtClean="0"/>
              <a:t> </a:t>
            </a:r>
            <a:r>
              <a:rPr lang="en-US" sz="2400" dirty="0" err="1" smtClean="0"/>
              <a:t>dài</a:t>
            </a:r>
            <a:r>
              <a:rPr lang="en-US" sz="2400" dirty="0" smtClean="0"/>
              <a:t>, D </a:t>
            </a:r>
            <a:r>
              <a:rPr lang="en-US" sz="2400" dirty="0" err="1" smtClean="0"/>
              <a:t>là</a:t>
            </a:r>
            <a:r>
              <a:rPr lang="en-US" sz="2400" dirty="0" smtClean="0"/>
              <a:t> </a:t>
            </a:r>
            <a:r>
              <a:rPr lang="en-US" sz="2400" dirty="0" err="1" smtClean="0"/>
              <a:t>số</a:t>
            </a:r>
            <a:r>
              <a:rPr lang="en-US" sz="2400" dirty="0" smtClean="0"/>
              <a:t> </a:t>
            </a:r>
            <a:r>
              <a:rPr lang="en-US" sz="2400" dirty="0" err="1" smtClean="0"/>
              <a:t>sau</a:t>
            </a:r>
            <a:r>
              <a:rPr lang="en-US" sz="2400" dirty="0"/>
              <a:t> </a:t>
            </a:r>
            <a:r>
              <a:rPr lang="en-US" sz="2400" dirty="0" err="1" smtClean="0"/>
              <a:t>dấu</a:t>
            </a:r>
            <a:r>
              <a:rPr lang="en-US" sz="2400" dirty="0" smtClean="0"/>
              <a:t> </a:t>
            </a:r>
            <a:r>
              <a:rPr lang="en-US" sz="2400" dirty="0" err="1" smtClean="0"/>
              <a:t>phẩy</a:t>
            </a:r>
            <a:endParaRPr lang="en-US" sz="2400" dirty="0" smtClean="0"/>
          </a:p>
          <a:p>
            <a:r>
              <a:rPr lang="en-US" sz="2400" dirty="0" smtClean="0"/>
              <a:t>  + DATE: </a:t>
            </a:r>
            <a:r>
              <a:rPr lang="en-US" sz="2400" dirty="0" err="1" smtClean="0"/>
              <a:t>định</a:t>
            </a:r>
            <a:r>
              <a:rPr lang="en-US" sz="2400" dirty="0" smtClean="0"/>
              <a:t> </a:t>
            </a:r>
            <a:r>
              <a:rPr lang="en-US" sz="2400" dirty="0" err="1" smtClean="0"/>
              <a:t>dạng</a:t>
            </a:r>
            <a:r>
              <a:rPr lang="en-US" sz="2400" dirty="0" smtClean="0"/>
              <a:t> YYYY-MM-DD</a:t>
            </a:r>
          </a:p>
          <a:p>
            <a:r>
              <a:rPr lang="en-US" sz="2400" dirty="0"/>
              <a:t> </a:t>
            </a:r>
            <a:r>
              <a:rPr lang="en-US" sz="2400" dirty="0" smtClean="0"/>
              <a:t> + DATETIME: </a:t>
            </a:r>
            <a:r>
              <a:rPr lang="en-US" sz="2400" dirty="0" err="1" smtClean="0"/>
              <a:t>định</a:t>
            </a:r>
            <a:r>
              <a:rPr lang="en-US" sz="2400" dirty="0" smtClean="0"/>
              <a:t> </a:t>
            </a:r>
            <a:r>
              <a:rPr lang="en-US" sz="2400" dirty="0" err="1" smtClean="0"/>
              <a:t>dạng</a:t>
            </a:r>
            <a:r>
              <a:rPr lang="en-US" sz="2400" dirty="0" smtClean="0"/>
              <a:t> </a:t>
            </a:r>
            <a:r>
              <a:rPr lang="en-US" sz="2400" dirty="0"/>
              <a:t>YYYY-MM-DD </a:t>
            </a:r>
            <a:r>
              <a:rPr lang="en-US" sz="2400" dirty="0" smtClean="0"/>
              <a:t>HH:MM:SS</a:t>
            </a:r>
          </a:p>
          <a:p>
            <a:r>
              <a:rPr lang="en-US" sz="2400" dirty="0"/>
              <a:t> </a:t>
            </a:r>
            <a:r>
              <a:rPr lang="en-US" sz="2400" dirty="0" smtClean="0"/>
              <a:t> + TIMESTAMP: </a:t>
            </a:r>
            <a:r>
              <a:rPr lang="en-US" sz="2400" dirty="0" err="1" smtClean="0"/>
              <a:t>định</a:t>
            </a:r>
            <a:r>
              <a:rPr lang="en-US" sz="2400" dirty="0" smtClean="0"/>
              <a:t> </a:t>
            </a:r>
            <a:r>
              <a:rPr lang="en-US" sz="2400" dirty="0" err="1" smtClean="0"/>
              <a:t>dạng</a:t>
            </a:r>
            <a:r>
              <a:rPr lang="en-US" sz="2400" dirty="0" smtClean="0"/>
              <a:t> YYYYMMDDHHMMSS</a:t>
            </a:r>
          </a:p>
          <a:p>
            <a:r>
              <a:rPr lang="en-US" sz="2400" dirty="0"/>
              <a:t> </a:t>
            </a:r>
            <a:r>
              <a:rPr lang="en-US" sz="2400" dirty="0" smtClean="0"/>
              <a:t> + CHAR(M): </a:t>
            </a:r>
            <a:r>
              <a:rPr lang="en-US" sz="2400" dirty="0" err="1" smtClean="0"/>
              <a:t>chuỗi</a:t>
            </a:r>
            <a:r>
              <a:rPr lang="en-US" sz="2400" dirty="0" smtClean="0"/>
              <a:t> </a:t>
            </a:r>
            <a:r>
              <a:rPr lang="en-US" sz="2400" dirty="0" err="1" smtClean="0"/>
              <a:t>có</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từ</a:t>
            </a:r>
            <a:r>
              <a:rPr lang="en-US" sz="2400" dirty="0" smtClean="0"/>
              <a:t> 1 </a:t>
            </a:r>
            <a:r>
              <a:rPr lang="en-US" sz="2400" dirty="0" err="1" smtClean="0"/>
              <a:t>đến</a:t>
            </a:r>
            <a:r>
              <a:rPr lang="en-US" sz="2400" dirty="0" smtClean="0"/>
              <a:t> 225 </a:t>
            </a:r>
            <a:r>
              <a:rPr lang="en-US" sz="2400" dirty="0" err="1" smtClean="0"/>
              <a:t>và</a:t>
            </a:r>
            <a:r>
              <a:rPr lang="en-US" sz="2400" dirty="0" smtClean="0"/>
              <a:t> </a:t>
            </a:r>
            <a:r>
              <a:rPr lang="en-US" sz="2400" dirty="0" err="1" smtClean="0"/>
              <a:t>là</a:t>
            </a:r>
            <a:r>
              <a:rPr lang="en-US" sz="2400" dirty="0" smtClean="0"/>
              <a:t> fixed length</a:t>
            </a:r>
          </a:p>
          <a:p>
            <a:r>
              <a:rPr lang="en-US" sz="2400" dirty="0"/>
              <a:t> </a:t>
            </a:r>
            <a:r>
              <a:rPr lang="en-US" sz="2400" dirty="0" smtClean="0"/>
              <a:t> + VARCHAR(M): </a:t>
            </a:r>
            <a:r>
              <a:rPr lang="en-US" sz="2400" dirty="0" err="1" smtClean="0"/>
              <a:t>độ</a:t>
            </a:r>
            <a:r>
              <a:rPr lang="en-US" sz="2400" dirty="0" smtClean="0"/>
              <a:t> </a:t>
            </a:r>
            <a:r>
              <a:rPr lang="en-US" sz="2400" dirty="0" err="1" smtClean="0"/>
              <a:t>dài</a:t>
            </a:r>
            <a:r>
              <a:rPr lang="en-US" sz="2400" dirty="0" smtClean="0"/>
              <a:t> </a:t>
            </a:r>
            <a:r>
              <a:rPr lang="en-US" sz="2400" dirty="0" err="1" smtClean="0"/>
              <a:t>từ</a:t>
            </a:r>
            <a:r>
              <a:rPr lang="en-US" sz="2400" dirty="0" smtClean="0"/>
              <a:t> 1 </a:t>
            </a:r>
            <a:r>
              <a:rPr lang="en-US" sz="2400" dirty="0" err="1" smtClean="0"/>
              <a:t>đến</a:t>
            </a:r>
            <a:r>
              <a:rPr lang="en-US" sz="2400" dirty="0" smtClean="0"/>
              <a:t> 225 </a:t>
            </a:r>
            <a:r>
              <a:rPr lang="en-US" sz="2400" dirty="0" err="1" smtClean="0"/>
              <a:t>và</a:t>
            </a:r>
            <a:r>
              <a:rPr lang="en-US" sz="2400" dirty="0" smtClean="0"/>
              <a:t> </a:t>
            </a:r>
            <a:r>
              <a:rPr lang="en-US" sz="2400" dirty="0" err="1" smtClean="0"/>
              <a:t>là</a:t>
            </a:r>
            <a:r>
              <a:rPr lang="en-US" sz="2400" dirty="0" smtClean="0"/>
              <a:t> flexible length</a:t>
            </a:r>
          </a:p>
          <a:p>
            <a:r>
              <a:rPr lang="en-US" sz="2400" dirty="0"/>
              <a:t> </a:t>
            </a:r>
            <a:r>
              <a:rPr lang="en-US" sz="2400" dirty="0" smtClean="0"/>
              <a:t> + BLOB </a:t>
            </a:r>
            <a:r>
              <a:rPr lang="en-US" sz="2400" dirty="0" err="1" smtClean="0"/>
              <a:t>hoặc</a:t>
            </a:r>
            <a:r>
              <a:rPr lang="en-US" sz="2400" dirty="0" smtClean="0"/>
              <a:t> TEXT: </a:t>
            </a:r>
            <a:r>
              <a:rPr lang="en-US" sz="2400" dirty="0" err="1" smtClean="0"/>
              <a:t>có</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lớn</a:t>
            </a:r>
            <a:r>
              <a:rPr lang="en-US" sz="2400" dirty="0" smtClean="0"/>
              <a:t> </a:t>
            </a:r>
            <a:r>
              <a:rPr lang="en-US" sz="2400" dirty="0" err="1" smtClean="0"/>
              <a:t>thường</a:t>
            </a:r>
            <a:r>
              <a:rPr lang="en-US" sz="2400" dirty="0" smtClean="0"/>
              <a:t> </a:t>
            </a:r>
            <a:r>
              <a:rPr lang="en-US" sz="2400" dirty="0" err="1" smtClean="0"/>
              <a:t>được</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lưu</a:t>
            </a:r>
            <a:r>
              <a:rPr lang="en-US" sz="2400" dirty="0" smtClean="0"/>
              <a:t> binary text</a:t>
            </a:r>
          </a:p>
          <a:p>
            <a:endParaRPr lang="en-US" sz="2400" dirty="0" smtClean="0"/>
          </a:p>
        </p:txBody>
      </p:sp>
    </p:spTree>
    <p:extLst>
      <p:ext uri="{BB962C8B-B14F-4D97-AF65-F5344CB8AC3E}">
        <p14:creationId xmlns:p14="http://schemas.microsoft.com/office/powerpoint/2010/main" val="2840758252"/>
      </p:ext>
    </p:extLst>
  </p:cSld>
  <p:clrMapOvr>
    <a:masterClrMapping/>
  </p:clrMapOvr>
  <p:transition spd="slow">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17991"/>
            <a:ext cx="42672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solidFill>
                  <a:srgbClr val="FF0000"/>
                </a:solidFill>
                <a:latin typeface="Arial" panose="020B0604020202020204" pitchFamily="34" charset="0"/>
                <a:cs typeface="Arial" panose="020B0604020202020204" pitchFamily="34" charset="0"/>
              </a:rPr>
              <a:t>KHÓA HỌC JAVA WEB - FE</a:t>
            </a:r>
          </a:p>
          <a:p>
            <a:r>
              <a:rPr lang="en-US" sz="1200" b="1" i="1" u="sng" dirty="0" err="1" smtClean="0">
                <a:solidFill>
                  <a:srgbClr val="FF0000"/>
                </a:solidFill>
                <a:latin typeface="Arial" panose="020B0604020202020204" pitchFamily="34" charset="0"/>
                <a:cs typeface="Arial" panose="020B0604020202020204" pitchFamily="34" charset="0"/>
              </a:rPr>
              <a:t>Biên</a:t>
            </a:r>
            <a:r>
              <a:rPr lang="en-US" sz="1200" b="1" i="1" u="sng" dirty="0" smtClean="0">
                <a:solidFill>
                  <a:srgbClr val="FF0000"/>
                </a:solidFill>
                <a:latin typeface="Arial" panose="020B0604020202020204" pitchFamily="34" charset="0"/>
                <a:cs typeface="Arial" panose="020B0604020202020204" pitchFamily="34" charset="0"/>
              </a:rPr>
              <a:t> </a:t>
            </a:r>
            <a:r>
              <a:rPr lang="en-US" sz="1200" b="1" i="1" u="sng" dirty="0" err="1" smtClean="0">
                <a:solidFill>
                  <a:srgbClr val="FF0000"/>
                </a:solidFill>
                <a:latin typeface="Arial" panose="020B0604020202020204" pitchFamily="34" charset="0"/>
                <a:cs typeface="Arial" panose="020B0604020202020204" pitchFamily="34" charset="0"/>
              </a:rPr>
              <a:t>soạn</a:t>
            </a:r>
            <a:r>
              <a:rPr lang="en-US" sz="1200" b="1" i="1" u="sng" dirty="0" smtClean="0">
                <a:solidFill>
                  <a:srgbClr val="FF0000"/>
                </a:solidFill>
                <a:latin typeface="Arial" panose="020B0604020202020204" pitchFamily="34" charset="0"/>
                <a:cs typeface="Arial" panose="020B0604020202020204" pitchFamily="34" charset="0"/>
              </a:rPr>
              <a:t>:</a:t>
            </a:r>
            <a:r>
              <a:rPr lang="en-US" sz="1200" b="1" i="1" dirty="0" smtClean="0">
                <a:solidFill>
                  <a:srgbClr val="FF0000"/>
                </a:solidFill>
                <a:latin typeface="Arial" panose="020B0604020202020204" pitchFamily="34" charset="0"/>
                <a:cs typeface="Arial" panose="020B0604020202020204" pitchFamily="34" charset="0"/>
              </a:rPr>
              <a:t> T3H</a:t>
            </a:r>
          </a:p>
        </p:txBody>
      </p:sp>
      <p:pic>
        <p:nvPicPr>
          <p:cNvPr id="5" name="Picture 5" descr="C:\Users\Admin\Desktop\tải xuố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4" y="7937"/>
            <a:ext cx="3883433" cy="7720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0" y="779991"/>
            <a:ext cx="9144000" cy="0"/>
          </a:xfrm>
          <a:prstGeom prst="line">
            <a:avLst/>
          </a:prstGeom>
          <a:ln w="6350">
            <a:prstDash val="sysDot"/>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34" y="914400"/>
            <a:ext cx="9153334" cy="461665"/>
          </a:xfrm>
          <a:prstGeom prst="rect">
            <a:avLst/>
          </a:prstGeom>
        </p:spPr>
        <p:txBody>
          <a:bodyPr wrap="square">
            <a:spAutoFit/>
          </a:bodyPr>
          <a:lstStyle/>
          <a:p>
            <a:r>
              <a:rPr lang="en-US" sz="2400" b="1" dirty="0" smtClean="0">
                <a:solidFill>
                  <a:srgbClr val="FF0000"/>
                </a:solidFill>
                <a:latin typeface="Arial" panose="020B0604020202020204" pitchFamily="34" charset="0"/>
                <a:cs typeface="Arial" panose="020B0604020202020204" pitchFamily="34" charset="0"/>
              </a:rPr>
              <a:t>II.   Thao </a:t>
            </a:r>
            <a:r>
              <a:rPr lang="en-US" sz="2400" b="1" dirty="0" err="1" smtClean="0">
                <a:solidFill>
                  <a:srgbClr val="FF0000"/>
                </a:solidFill>
                <a:latin typeface="Arial" panose="020B0604020202020204" pitchFamily="34" charset="0"/>
                <a:cs typeface="Arial" panose="020B0604020202020204" pitchFamily="34" charset="0"/>
              </a:rPr>
              <a:t>tác</a:t>
            </a:r>
            <a:r>
              <a:rPr lang="en-US" sz="2400" b="1" dirty="0" smtClean="0">
                <a:solidFill>
                  <a:srgbClr val="FF0000"/>
                </a:solidFill>
                <a:latin typeface="Arial" panose="020B0604020202020204" pitchFamily="34" charset="0"/>
                <a:cs typeface="Arial" panose="020B0604020202020204" pitchFamily="34" charset="0"/>
              </a:rPr>
              <a:t> </a:t>
            </a:r>
            <a:r>
              <a:rPr lang="en-US" sz="2400" b="1" dirty="0" err="1" smtClean="0">
                <a:solidFill>
                  <a:srgbClr val="FF0000"/>
                </a:solidFill>
                <a:latin typeface="Arial" panose="020B0604020202020204" pitchFamily="34" charset="0"/>
                <a:cs typeface="Arial" panose="020B0604020202020204" pitchFamily="34" charset="0"/>
              </a:rPr>
              <a:t>với</a:t>
            </a:r>
            <a:r>
              <a:rPr lang="en-US" sz="2400" b="1" dirty="0" smtClean="0">
                <a:solidFill>
                  <a:srgbClr val="FF0000"/>
                </a:solidFill>
                <a:latin typeface="Arial" panose="020B0604020202020204" pitchFamily="34" charset="0"/>
                <a:cs typeface="Arial" panose="020B0604020202020204" pitchFamily="34" charset="0"/>
              </a:rPr>
              <a:t> MySQL</a:t>
            </a:r>
            <a:endParaRPr lang="en-US" sz="24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152400" y="1576487"/>
            <a:ext cx="8839200" cy="461665"/>
          </a:xfrm>
          <a:prstGeom prst="rect">
            <a:avLst/>
          </a:prstGeom>
          <a:noFill/>
        </p:spPr>
        <p:txBody>
          <a:bodyPr wrap="square" rtlCol="0">
            <a:spAutoFit/>
          </a:bodyPr>
          <a:lstStyle/>
          <a:p>
            <a:pPr marL="457200" indent="-457200">
              <a:buAutoNum type="arabicPeriod" startAt="3"/>
            </a:pPr>
            <a:r>
              <a:rPr lang="en-US" sz="2400" b="1" dirty="0" smtClean="0">
                <a:solidFill>
                  <a:srgbClr val="FF0000"/>
                </a:solidFill>
              </a:rPr>
              <a:t>Insert, select, update, delete</a:t>
            </a:r>
          </a:p>
        </p:txBody>
      </p:sp>
      <p:pic>
        <p:nvPicPr>
          <p:cNvPr id="6" name="Picture 5"/>
          <p:cNvPicPr>
            <a:picLocks noChangeAspect="1"/>
          </p:cNvPicPr>
          <p:nvPr/>
        </p:nvPicPr>
        <p:blipFill>
          <a:blip r:embed="rId3"/>
          <a:stretch>
            <a:fillRect/>
          </a:stretch>
        </p:blipFill>
        <p:spPr>
          <a:xfrm>
            <a:off x="609600" y="2238574"/>
            <a:ext cx="6819900" cy="1533525"/>
          </a:xfrm>
          <a:prstGeom prst="rect">
            <a:avLst/>
          </a:prstGeom>
        </p:spPr>
      </p:pic>
      <p:cxnSp>
        <p:nvCxnSpPr>
          <p:cNvPr id="10" name="Straight Connector 9"/>
          <p:cNvCxnSpPr/>
          <p:nvPr/>
        </p:nvCxnSpPr>
        <p:spPr>
          <a:xfrm>
            <a:off x="914400" y="4038600"/>
            <a:ext cx="6858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19125" y="4648200"/>
            <a:ext cx="4181475" cy="619125"/>
          </a:xfrm>
          <a:prstGeom prst="rect">
            <a:avLst/>
          </a:prstGeom>
        </p:spPr>
      </p:pic>
    </p:spTree>
    <p:extLst>
      <p:ext uri="{BB962C8B-B14F-4D97-AF65-F5344CB8AC3E}">
        <p14:creationId xmlns:p14="http://schemas.microsoft.com/office/powerpoint/2010/main" val="1612296870"/>
      </p:ext>
    </p:extLst>
  </p:cSld>
  <p:clrMapOvr>
    <a:masterClrMapping/>
  </p:clrMapOvr>
  <p:transition spd="slow">
    <p:pull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1535</TotalTime>
  <Words>1284</Words>
  <Application>Microsoft Office PowerPoint</Application>
  <PresentationFormat>On-screen Show (4:3)</PresentationFormat>
  <Paragraphs>187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Văn Long</cp:lastModifiedBy>
  <cp:revision>373</cp:revision>
  <dcterms:created xsi:type="dcterms:W3CDTF">2017-04-12T14:41:05Z</dcterms:created>
  <dcterms:modified xsi:type="dcterms:W3CDTF">2020-10-29T10:09:49Z</dcterms:modified>
</cp:coreProperties>
</file>