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0" r:id="rId5"/>
    <p:sldId id="302" r:id="rId6"/>
    <p:sldId id="301" r:id="rId7"/>
    <p:sldId id="303" r:id="rId8"/>
    <p:sldId id="304" r:id="rId9"/>
    <p:sldId id="309" r:id="rId10"/>
    <p:sldId id="305" r:id="rId11"/>
    <p:sldId id="306" r:id="rId12"/>
    <p:sldId id="307" r:id="rId13"/>
    <p:sldId id="308" r:id="rId14"/>
    <p:sldId id="311" r:id="rId15"/>
    <p:sldId id="313" r:id="rId16"/>
    <p:sldId id="314" r:id="rId17"/>
    <p:sldId id="297" r:id="rId18"/>
    <p:sldId id="31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E3125E-89BA-4B35-AD57-344C0813C984}">
          <p14:sldIdLst>
            <p14:sldId id="256"/>
            <p14:sldId id="257"/>
          </p14:sldIdLst>
        </p14:section>
        <p14:section name="Untitled Section" id="{3E20A21F-35B3-4F62-B0F0-7446A643334F}">
          <p14:sldIdLst>
            <p14:sldId id="258"/>
            <p14:sldId id="300"/>
            <p14:sldId id="302"/>
            <p14:sldId id="301"/>
            <p14:sldId id="303"/>
            <p14:sldId id="304"/>
            <p14:sldId id="309"/>
            <p14:sldId id="305"/>
            <p14:sldId id="306"/>
            <p14:sldId id="307"/>
            <p14:sldId id="308"/>
            <p14:sldId id="311"/>
            <p14:sldId id="313"/>
            <p14:sldId id="314"/>
            <p14:sldId id="297"/>
            <p14:sldId id="3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09C2E1-7128-4CF3-932E-985565988C2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329225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9C2E1-7128-4CF3-932E-985565988C2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63864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9C2E1-7128-4CF3-932E-985565988C2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14090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9C2E1-7128-4CF3-932E-985565988C2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75400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9C2E1-7128-4CF3-932E-985565988C2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53478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9C2E1-7128-4CF3-932E-985565988C2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310061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09C2E1-7128-4CF3-932E-985565988C28}"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25086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9C2E1-7128-4CF3-932E-985565988C28}"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50964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9C2E1-7128-4CF3-932E-985565988C28}"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4677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9C2E1-7128-4CF3-932E-985565988C2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66488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9C2E1-7128-4CF3-932E-985565988C2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271050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C2E1-7128-4CF3-932E-985565988C28}" type="datetimeFigureOut">
              <a:rPr lang="en-US" smtClean="0"/>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E2D15-B2DE-4435-8B44-57497A8A4461}" type="slidenum">
              <a:rPr lang="en-US" smtClean="0"/>
              <a:t>‹#›</a:t>
            </a:fld>
            <a:endParaRPr lang="en-US"/>
          </a:p>
        </p:txBody>
      </p:sp>
    </p:spTree>
    <p:extLst>
      <p:ext uri="{BB962C8B-B14F-4D97-AF65-F5344CB8AC3E}">
        <p14:creationId xmlns:p14="http://schemas.microsoft.com/office/powerpoint/2010/main" val="414630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395273" y="6400800"/>
            <a:ext cx="2672527" cy="369332"/>
          </a:xfrm>
          <a:prstGeom prst="rect">
            <a:avLst/>
          </a:prstGeom>
        </p:spPr>
        <p:txBody>
          <a:bodyPr wrap="none">
            <a:spAutoFit/>
          </a:bodyPr>
          <a:lstStyle/>
          <a:p>
            <a:pPr algn="r"/>
            <a:r>
              <a:rPr lang="en-US" b="1" dirty="0">
                <a:solidFill>
                  <a:srgbClr val="FF0000"/>
                </a:solidFill>
                <a:latin typeface="Arial" panose="020B0604020202020204" pitchFamily="34" charset="0"/>
                <a:cs typeface="Arial" panose="020B0604020202020204" pitchFamily="34" charset="0"/>
              </a:rPr>
              <a:t>GIẢNG VIÊN: NVLONG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423" y="2209800"/>
            <a:ext cx="3669577" cy="3669577"/>
          </a:xfrm>
          <a:prstGeom prst="rect">
            <a:avLst/>
          </a:prstGeom>
        </p:spPr>
      </p:pic>
      <p:sp>
        <p:nvSpPr>
          <p:cNvPr id="10" name="TextBox 9"/>
          <p:cNvSpPr txBox="1"/>
          <p:nvPr/>
        </p:nvSpPr>
        <p:spPr>
          <a:xfrm>
            <a:off x="1187131" y="1192951"/>
            <a:ext cx="6769803" cy="707886"/>
          </a:xfrm>
          <a:prstGeom prst="rect">
            <a:avLst/>
          </a:prstGeom>
          <a:noFill/>
        </p:spPr>
        <p:txBody>
          <a:bodyPr wrap="none" rtlCol="0">
            <a:spAutoFit/>
          </a:bodyPr>
          <a:lstStyle/>
          <a:p>
            <a:pPr lvl="0" algn="ctr"/>
            <a:r>
              <a:rPr lang="en-US" sz="4000" b="1" u="sng" dirty="0" err="1">
                <a:solidFill>
                  <a:srgbClr val="FF0000"/>
                </a:solidFill>
                <a:latin typeface="Arial" panose="020B0604020202020204" pitchFamily="34" charset="0"/>
                <a:cs typeface="Arial" panose="020B0604020202020204" pitchFamily="34" charset="0"/>
              </a:rPr>
              <a:t>Bài</a:t>
            </a:r>
            <a:r>
              <a:rPr lang="en-US" sz="4000" b="1" u="sng" dirty="0">
                <a:solidFill>
                  <a:srgbClr val="FF0000"/>
                </a:solidFill>
                <a:latin typeface="Arial" panose="020B0604020202020204" pitchFamily="34" charset="0"/>
                <a:cs typeface="Arial" panose="020B0604020202020204" pitchFamily="34" charset="0"/>
              </a:rPr>
              <a:t> 16:</a:t>
            </a:r>
            <a:r>
              <a:rPr lang="en-US" sz="4000" b="1" dirty="0">
                <a:solidFill>
                  <a:srgbClr val="FF0000"/>
                </a:solidFill>
                <a:latin typeface="Arial" panose="020B0604020202020204" pitchFamily="34" charset="0"/>
                <a:cs typeface="Arial" panose="020B0604020202020204" pitchFamily="34" charset="0"/>
              </a:rPr>
              <a:t> Spring </a:t>
            </a:r>
            <a:r>
              <a:rPr lang="en-US" sz="4000" b="1" dirty="0" err="1">
                <a:solidFill>
                  <a:srgbClr val="FF0000"/>
                </a:solidFill>
                <a:latin typeface="Arial" panose="020B0604020202020204" pitchFamily="34" charset="0"/>
                <a:cs typeface="Arial" panose="020B0604020202020204" pitchFamily="34" charset="0"/>
              </a:rPr>
              <a:t>và</a:t>
            </a:r>
            <a:r>
              <a:rPr lang="en-US" sz="4000" b="1" dirty="0">
                <a:solidFill>
                  <a:srgbClr val="FF0000"/>
                </a:solidFill>
                <a:latin typeface="Arial" panose="020B0604020202020204" pitchFamily="34" charset="0"/>
                <a:cs typeface="Arial" panose="020B0604020202020204" pitchFamily="34" charset="0"/>
              </a:rPr>
              <a:t> Database</a:t>
            </a:r>
            <a:endParaRPr lang="en-US" dirty="0"/>
          </a:p>
        </p:txBody>
      </p:sp>
      <p:pic>
        <p:nvPicPr>
          <p:cNvPr id="1032" name="Picture 8" descr="https://2.bp.blogspot.com/-Y7sH9XedfBI/U2kPFUuG-1I/AAAAAAAAAHU/vgeqdfIZBpM/s1600/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023" y="3325450"/>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45909"/>
      </p:ext>
    </p:extLst>
  </p:cSld>
  <p:clrMapOvr>
    <a:masterClrMapping/>
  </p:clrMapOvr>
  <p:transition spd="slow">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III.   </a:t>
            </a:r>
            <a:r>
              <a:rPr lang="en-US" sz="2400" b="1" dirty="0" err="1">
                <a:solidFill>
                  <a:srgbClr val="FF0000"/>
                </a:solidFill>
                <a:latin typeface="Arial" panose="020B0604020202020204" pitchFamily="34" charset="0"/>
                <a:cs typeface="Arial" panose="020B0604020202020204" pitchFamily="34" charset="0"/>
              </a:rPr>
              <a:t>Kết</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nối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đến</a:t>
            </a:r>
            <a:r>
              <a:rPr lang="en-US" sz="2400" b="1" dirty="0">
                <a:solidFill>
                  <a:srgbClr val="FF0000"/>
                </a:solidFill>
                <a:latin typeface="Arial" panose="020B0604020202020204" pitchFamily="34" charset="0"/>
                <a:cs typeface="Arial" panose="020B0604020202020204" pitchFamily="34" charset="0"/>
              </a:rPr>
              <a:t> MySQL</a:t>
            </a:r>
          </a:p>
        </p:txBody>
      </p:sp>
      <p:sp>
        <p:nvSpPr>
          <p:cNvPr id="6" name="TextBox 5"/>
          <p:cNvSpPr txBox="1"/>
          <p:nvPr/>
        </p:nvSpPr>
        <p:spPr>
          <a:xfrm>
            <a:off x="685800" y="1600200"/>
            <a:ext cx="1955985" cy="707886"/>
          </a:xfrm>
          <a:prstGeom prst="rect">
            <a:avLst/>
          </a:prstGeom>
          <a:noFill/>
        </p:spPr>
        <p:txBody>
          <a:bodyPr wrap="none" rtlCol="0">
            <a:spAutoFit/>
          </a:bodyPr>
          <a:lstStyle/>
          <a:p>
            <a:pPr marL="342900" indent="-342900">
              <a:buFontTx/>
              <a:buChar char="-"/>
            </a:pPr>
            <a:r>
              <a:rPr lang="en-US" sz="2000" dirty="0">
                <a:latin typeface="Arial" panose="020B0604020202020204" pitchFamily="34" charset="0"/>
                <a:cs typeface="Arial" panose="020B0604020202020204" pitchFamily="34" charset="0"/>
              </a:rPr>
              <a:t>Student.java</a:t>
            </a:r>
          </a:p>
          <a:p>
            <a:pPr marL="342900" indent="-342900">
              <a:buFontTx/>
              <a:buChar char="-"/>
            </a:pPr>
            <a:endParaRPr lang="en-US" sz="2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514600" y="2057400"/>
            <a:ext cx="4219575" cy="4495800"/>
          </a:xfrm>
          <a:prstGeom prst="rect">
            <a:avLst/>
          </a:prstGeom>
        </p:spPr>
      </p:pic>
    </p:spTree>
    <p:extLst>
      <p:ext uri="{BB962C8B-B14F-4D97-AF65-F5344CB8AC3E}">
        <p14:creationId xmlns:p14="http://schemas.microsoft.com/office/powerpoint/2010/main" val="483240143"/>
      </p:ext>
    </p:extLst>
  </p:cSld>
  <p:clrMapOvr>
    <a:masterClrMapping/>
  </p:clrMapOvr>
  <p:transition spd="slow">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III.   </a:t>
            </a:r>
            <a:r>
              <a:rPr lang="en-US" sz="2400" b="1" dirty="0" err="1">
                <a:solidFill>
                  <a:srgbClr val="FF0000"/>
                </a:solidFill>
                <a:latin typeface="Arial" panose="020B0604020202020204" pitchFamily="34" charset="0"/>
                <a:cs typeface="Arial" panose="020B0604020202020204" pitchFamily="34" charset="0"/>
              </a:rPr>
              <a:t>Kết</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nối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đến</a:t>
            </a:r>
            <a:r>
              <a:rPr lang="en-US" sz="2400" b="1" dirty="0">
                <a:solidFill>
                  <a:srgbClr val="FF0000"/>
                </a:solidFill>
                <a:latin typeface="Arial" panose="020B0604020202020204" pitchFamily="34" charset="0"/>
                <a:cs typeface="Arial" panose="020B0604020202020204" pitchFamily="34" charset="0"/>
              </a:rPr>
              <a:t> MySQL</a:t>
            </a:r>
          </a:p>
        </p:txBody>
      </p:sp>
      <p:pic>
        <p:nvPicPr>
          <p:cNvPr id="2" name="Picture 1"/>
          <p:cNvPicPr>
            <a:picLocks noChangeAspect="1"/>
          </p:cNvPicPr>
          <p:nvPr/>
        </p:nvPicPr>
        <p:blipFill>
          <a:blip r:embed="rId3"/>
          <a:stretch>
            <a:fillRect/>
          </a:stretch>
        </p:blipFill>
        <p:spPr>
          <a:xfrm>
            <a:off x="3657600" y="1589960"/>
            <a:ext cx="4429125" cy="1447800"/>
          </a:xfrm>
          <a:prstGeom prst="rect">
            <a:avLst/>
          </a:prstGeom>
        </p:spPr>
      </p:pic>
      <p:pic>
        <p:nvPicPr>
          <p:cNvPr id="6" name="Picture 5"/>
          <p:cNvPicPr>
            <a:picLocks noChangeAspect="1"/>
          </p:cNvPicPr>
          <p:nvPr/>
        </p:nvPicPr>
        <p:blipFill>
          <a:blip r:embed="rId4"/>
          <a:stretch>
            <a:fillRect/>
          </a:stretch>
        </p:blipFill>
        <p:spPr>
          <a:xfrm>
            <a:off x="521000" y="3962400"/>
            <a:ext cx="8543925" cy="2600325"/>
          </a:xfrm>
          <a:prstGeom prst="rect">
            <a:avLst/>
          </a:prstGeom>
        </p:spPr>
      </p:pic>
      <p:sp>
        <p:nvSpPr>
          <p:cNvPr id="10" name="TextBox 9"/>
          <p:cNvSpPr txBox="1"/>
          <p:nvPr/>
        </p:nvSpPr>
        <p:spPr>
          <a:xfrm>
            <a:off x="228600" y="1492129"/>
            <a:ext cx="3163238" cy="707886"/>
          </a:xfrm>
          <a:prstGeom prst="rect">
            <a:avLst/>
          </a:prstGeom>
          <a:noFill/>
        </p:spPr>
        <p:txBody>
          <a:bodyPr wrap="none" rtlCol="0">
            <a:spAutoFit/>
          </a:bodyPr>
          <a:lstStyle/>
          <a:p>
            <a:pPr marL="342900" indent="-342900">
              <a:buFontTx/>
              <a:buChar char="-"/>
            </a:pPr>
            <a:r>
              <a:rPr lang="en-US" sz="2000" dirty="0">
                <a:latin typeface="Arial" panose="020B0604020202020204" pitchFamily="34" charset="0"/>
                <a:cs typeface="Arial" panose="020B0604020202020204" pitchFamily="34" charset="0"/>
              </a:rPr>
              <a:t>StudentRepository.java</a:t>
            </a:r>
          </a:p>
          <a:p>
            <a:pPr marL="342900" indent="-342900">
              <a:buFontTx/>
              <a:buChar char="-"/>
            </a:pP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28600" y="3366326"/>
            <a:ext cx="3666388" cy="707886"/>
          </a:xfrm>
          <a:prstGeom prst="rect">
            <a:avLst/>
          </a:prstGeom>
          <a:noFill/>
        </p:spPr>
        <p:txBody>
          <a:bodyPr wrap="none" rtlCol="0">
            <a:spAutoFit/>
          </a:bodyPr>
          <a:lstStyle/>
          <a:p>
            <a:pPr marL="342900" indent="-342900">
              <a:buFontTx/>
              <a:buChar char="-"/>
            </a:pPr>
            <a:r>
              <a:rPr lang="en-US" sz="2000" dirty="0">
                <a:latin typeface="Arial" panose="020B0604020202020204" pitchFamily="34" charset="0"/>
                <a:cs typeface="Arial" panose="020B0604020202020204" pitchFamily="34" charset="0"/>
              </a:rPr>
              <a:t>StudentRepositoryImpl.java</a:t>
            </a:r>
          </a:p>
          <a:p>
            <a:pPr marL="342900" indent="-342900">
              <a:buFontTx/>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94593"/>
      </p:ext>
    </p:extLst>
  </p:cSld>
  <p:clrMapOvr>
    <a:masterClrMapping/>
  </p:clrMapOvr>
  <p:transition spd="slow">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III.   </a:t>
            </a:r>
            <a:r>
              <a:rPr lang="en-US" sz="2400" b="1" dirty="0" err="1">
                <a:solidFill>
                  <a:srgbClr val="FF0000"/>
                </a:solidFill>
                <a:latin typeface="Arial" panose="020B0604020202020204" pitchFamily="34" charset="0"/>
                <a:cs typeface="Arial" panose="020B0604020202020204" pitchFamily="34" charset="0"/>
              </a:rPr>
              <a:t>Kết</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nối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đến</a:t>
            </a:r>
            <a:r>
              <a:rPr lang="en-US" sz="2400" b="1" dirty="0">
                <a:solidFill>
                  <a:srgbClr val="FF0000"/>
                </a:solidFill>
                <a:latin typeface="Arial" panose="020B0604020202020204" pitchFamily="34" charset="0"/>
                <a:cs typeface="Arial" panose="020B0604020202020204" pitchFamily="34" charset="0"/>
              </a:rPr>
              <a:t> MySQL</a:t>
            </a:r>
          </a:p>
        </p:txBody>
      </p:sp>
      <p:pic>
        <p:nvPicPr>
          <p:cNvPr id="3" name="Picture 2"/>
          <p:cNvPicPr>
            <a:picLocks noChangeAspect="1"/>
          </p:cNvPicPr>
          <p:nvPr/>
        </p:nvPicPr>
        <p:blipFill>
          <a:blip r:embed="rId3"/>
          <a:stretch>
            <a:fillRect/>
          </a:stretch>
        </p:blipFill>
        <p:spPr>
          <a:xfrm>
            <a:off x="3505200" y="1539116"/>
            <a:ext cx="4200525" cy="1143000"/>
          </a:xfrm>
          <a:prstGeom prst="rect">
            <a:avLst/>
          </a:prstGeom>
        </p:spPr>
      </p:pic>
      <p:pic>
        <p:nvPicPr>
          <p:cNvPr id="7" name="Picture 6"/>
          <p:cNvPicPr>
            <a:picLocks noChangeAspect="1"/>
          </p:cNvPicPr>
          <p:nvPr/>
        </p:nvPicPr>
        <p:blipFill>
          <a:blip r:embed="rId4"/>
          <a:stretch>
            <a:fillRect/>
          </a:stretch>
        </p:blipFill>
        <p:spPr>
          <a:xfrm>
            <a:off x="1138332" y="3581400"/>
            <a:ext cx="6858000" cy="2876550"/>
          </a:xfrm>
          <a:prstGeom prst="rect">
            <a:avLst/>
          </a:prstGeom>
        </p:spPr>
      </p:pic>
      <p:sp>
        <p:nvSpPr>
          <p:cNvPr id="10" name="TextBox 9"/>
          <p:cNvSpPr txBox="1"/>
          <p:nvPr/>
        </p:nvSpPr>
        <p:spPr>
          <a:xfrm>
            <a:off x="152400" y="1472280"/>
            <a:ext cx="2811988" cy="707886"/>
          </a:xfrm>
          <a:prstGeom prst="rect">
            <a:avLst/>
          </a:prstGeom>
          <a:noFill/>
        </p:spPr>
        <p:txBody>
          <a:bodyPr wrap="none" rtlCol="0">
            <a:spAutoFit/>
          </a:bodyPr>
          <a:lstStyle/>
          <a:p>
            <a:pPr marL="342900" indent="-342900">
              <a:buFontTx/>
              <a:buChar char="-"/>
            </a:pPr>
            <a:r>
              <a:rPr lang="en-US" sz="2000" dirty="0">
                <a:latin typeface="Arial" panose="020B0604020202020204" pitchFamily="34" charset="0"/>
                <a:cs typeface="Arial" panose="020B0604020202020204" pitchFamily="34" charset="0"/>
              </a:rPr>
              <a:t>StudentService.java</a:t>
            </a:r>
          </a:p>
          <a:p>
            <a:pPr marL="342900" indent="-342900">
              <a:buFontTx/>
              <a:buChar char="-"/>
            </a:pPr>
            <a:endParaRPr lang="en-US" sz="2000" dirty="0">
              <a:latin typeface="Arial" panose="020B0604020202020204" pitchFamily="34" charset="0"/>
              <a:cs typeface="Arial" panose="020B0604020202020204" pitchFamily="34" charset="0"/>
            </a:endParaRPr>
          </a:p>
        </p:txBody>
      </p:sp>
      <p:sp>
        <p:nvSpPr>
          <p:cNvPr id="12" name="TextBox 11"/>
          <p:cNvSpPr txBox="1"/>
          <p:nvPr/>
        </p:nvSpPr>
        <p:spPr>
          <a:xfrm>
            <a:off x="189781" y="3016956"/>
            <a:ext cx="3296095" cy="707886"/>
          </a:xfrm>
          <a:prstGeom prst="rect">
            <a:avLst/>
          </a:prstGeom>
          <a:noFill/>
        </p:spPr>
        <p:txBody>
          <a:bodyPr wrap="none" rtlCol="0">
            <a:spAutoFit/>
          </a:bodyPr>
          <a:lstStyle/>
          <a:p>
            <a:pPr marL="342900" indent="-342900">
              <a:buFontTx/>
              <a:buChar char="-"/>
            </a:pPr>
            <a:r>
              <a:rPr lang="en-US" sz="2000" dirty="0">
                <a:latin typeface="Arial" panose="020B0604020202020204" pitchFamily="34" charset="0"/>
                <a:cs typeface="Arial" panose="020B0604020202020204" pitchFamily="34" charset="0"/>
              </a:rPr>
              <a:t>StudentServiceImpl.java</a:t>
            </a:r>
          </a:p>
          <a:p>
            <a:pPr marL="342900" indent="-342900">
              <a:buFontTx/>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8945200"/>
      </p:ext>
    </p:extLst>
  </p:cSld>
  <p:clrMapOvr>
    <a:masterClrMapping/>
  </p:clrMapOvr>
  <p:transition spd="slow">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III.   </a:t>
            </a:r>
            <a:r>
              <a:rPr lang="en-US" sz="2400" b="1" dirty="0" err="1">
                <a:solidFill>
                  <a:srgbClr val="FF0000"/>
                </a:solidFill>
                <a:latin typeface="Arial" panose="020B0604020202020204" pitchFamily="34" charset="0"/>
                <a:cs typeface="Arial" panose="020B0604020202020204" pitchFamily="34" charset="0"/>
              </a:rPr>
              <a:t>Kết</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nối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đến</a:t>
            </a:r>
            <a:r>
              <a:rPr lang="en-US" sz="2400" b="1" dirty="0">
                <a:solidFill>
                  <a:srgbClr val="FF0000"/>
                </a:solidFill>
                <a:latin typeface="Arial" panose="020B0604020202020204" pitchFamily="34" charset="0"/>
                <a:cs typeface="Arial" panose="020B0604020202020204" pitchFamily="34" charset="0"/>
              </a:rPr>
              <a:t> MySQL</a:t>
            </a:r>
          </a:p>
        </p:txBody>
      </p:sp>
      <p:pic>
        <p:nvPicPr>
          <p:cNvPr id="2" name="Picture 1"/>
          <p:cNvPicPr>
            <a:picLocks noChangeAspect="1"/>
          </p:cNvPicPr>
          <p:nvPr/>
        </p:nvPicPr>
        <p:blipFill>
          <a:blip r:embed="rId3"/>
          <a:stretch>
            <a:fillRect/>
          </a:stretch>
        </p:blipFill>
        <p:spPr>
          <a:xfrm>
            <a:off x="704945" y="2209800"/>
            <a:ext cx="7724775" cy="3876675"/>
          </a:xfrm>
          <a:prstGeom prst="rect">
            <a:avLst/>
          </a:prstGeom>
        </p:spPr>
      </p:pic>
      <p:sp>
        <p:nvSpPr>
          <p:cNvPr id="10" name="TextBox 9"/>
          <p:cNvSpPr txBox="1"/>
          <p:nvPr/>
        </p:nvSpPr>
        <p:spPr>
          <a:xfrm>
            <a:off x="838200" y="1563547"/>
            <a:ext cx="2327881" cy="707886"/>
          </a:xfrm>
          <a:prstGeom prst="rect">
            <a:avLst/>
          </a:prstGeom>
          <a:noFill/>
        </p:spPr>
        <p:txBody>
          <a:bodyPr wrap="none" rtlCol="0">
            <a:spAutoFit/>
          </a:bodyPr>
          <a:lstStyle/>
          <a:p>
            <a:pPr marL="342900" indent="-342900">
              <a:buFontTx/>
              <a:buChar char="-"/>
            </a:pPr>
            <a:r>
              <a:rPr lang="en-US" sz="2000" dirty="0">
                <a:latin typeface="Arial" panose="020B0604020202020204" pitchFamily="34" charset="0"/>
                <a:cs typeface="Arial" panose="020B0604020202020204" pitchFamily="34" charset="0"/>
              </a:rPr>
              <a:t>StudentApi.java</a:t>
            </a:r>
          </a:p>
          <a:p>
            <a:pPr marL="342900" indent="-342900">
              <a:buFontTx/>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048238"/>
      </p:ext>
    </p:extLst>
  </p:cSld>
  <p:clrMapOvr>
    <a:masterClrMapping/>
  </p:clrMapOvr>
  <p:transition spd="slow">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IV.   </a:t>
            </a:r>
            <a:r>
              <a:rPr lang="en-US" sz="2400" b="1" dirty="0" err="1">
                <a:solidFill>
                  <a:srgbClr val="FF0000"/>
                </a:solidFill>
                <a:latin typeface="Arial" panose="020B0604020202020204" pitchFamily="34" charset="0"/>
                <a:cs typeface="Arial" panose="020B0604020202020204" pitchFamily="34" charset="0"/>
              </a:rPr>
              <a:t>Các</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cấu</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hình</a:t>
            </a:r>
            <a:r>
              <a:rPr lang="en-US" sz="2400" b="1" dirty="0">
                <a:solidFill>
                  <a:srgbClr val="FF0000"/>
                </a:solidFill>
                <a:latin typeface="Arial" panose="020B0604020202020204" pitchFamily="34" charset="0"/>
                <a:cs typeface="Arial" panose="020B0604020202020204" pitchFamily="34" charset="0"/>
              </a:rPr>
              <a:t> JPA</a:t>
            </a:r>
          </a:p>
        </p:txBody>
      </p:sp>
      <p:sp>
        <p:nvSpPr>
          <p:cNvPr id="10" name="TextBox 9"/>
          <p:cNvSpPr txBox="1"/>
          <p:nvPr/>
        </p:nvSpPr>
        <p:spPr>
          <a:xfrm>
            <a:off x="838200" y="1563547"/>
            <a:ext cx="5144357" cy="707886"/>
          </a:xfrm>
          <a:prstGeom prst="rect">
            <a:avLst/>
          </a:prstGeom>
          <a:noFill/>
        </p:spPr>
        <p:txBody>
          <a:bodyPr wrap="none" rtlCol="0">
            <a:spAutoFit/>
          </a:bodyPr>
          <a:lstStyle/>
          <a:p>
            <a:pPr marL="342900" indent="-342900">
              <a:buFontTx/>
              <a:buChar char="-"/>
            </a:pPr>
            <a:r>
              <a:rPr lang="en-US" sz="2000" dirty="0" err="1">
                <a:latin typeface="Arial" panose="020B0604020202020204" pitchFamily="34" charset="0"/>
                <a:cs typeface="Arial" panose="020B0604020202020204" pitchFamily="34" charset="0"/>
              </a:rPr>
              <a:t>Datasource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database</a:t>
            </a:r>
          </a:p>
          <a:p>
            <a:pPr marL="342900" indent="-342900">
              <a:buFontTx/>
              <a:buChar char="-"/>
            </a:pP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295418" y="2458915"/>
            <a:ext cx="8543830" cy="2790825"/>
          </a:xfrm>
          <a:prstGeom prst="rect">
            <a:avLst/>
          </a:prstGeom>
        </p:spPr>
      </p:pic>
    </p:spTree>
    <p:extLst>
      <p:ext uri="{BB962C8B-B14F-4D97-AF65-F5344CB8AC3E}">
        <p14:creationId xmlns:p14="http://schemas.microsoft.com/office/powerpoint/2010/main" val="1169393746"/>
      </p:ext>
    </p:extLst>
  </p:cSld>
  <p:clrMapOvr>
    <a:masterClrMapping/>
  </p:clrMapOvr>
  <p:transition spd="slow">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IV.   </a:t>
            </a:r>
            <a:r>
              <a:rPr lang="en-US" sz="2400" b="1" dirty="0" err="1">
                <a:solidFill>
                  <a:srgbClr val="FF0000"/>
                </a:solidFill>
                <a:latin typeface="Arial" panose="020B0604020202020204" pitchFamily="34" charset="0"/>
                <a:cs typeface="Arial" panose="020B0604020202020204" pitchFamily="34" charset="0"/>
              </a:rPr>
              <a:t>Các</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cấu</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hình</a:t>
            </a:r>
            <a:r>
              <a:rPr lang="en-US" sz="2400" b="1" dirty="0">
                <a:solidFill>
                  <a:srgbClr val="FF0000"/>
                </a:solidFill>
                <a:latin typeface="Arial" panose="020B0604020202020204" pitchFamily="34" charset="0"/>
                <a:cs typeface="Arial" panose="020B0604020202020204" pitchFamily="34" charset="0"/>
              </a:rPr>
              <a:t> JPA</a:t>
            </a:r>
          </a:p>
        </p:txBody>
      </p:sp>
      <p:sp>
        <p:nvSpPr>
          <p:cNvPr id="10" name="TextBox 9"/>
          <p:cNvSpPr txBox="1"/>
          <p:nvPr/>
        </p:nvSpPr>
        <p:spPr>
          <a:xfrm>
            <a:off x="838200" y="1563547"/>
            <a:ext cx="7924800" cy="1015663"/>
          </a:xfrm>
          <a:prstGeom prst="rect">
            <a:avLst/>
          </a:prstGeom>
          <a:noFill/>
        </p:spPr>
        <p:txBody>
          <a:bodyPr wrap="square" rtlCol="0">
            <a:spAutoFit/>
          </a:bodyPr>
          <a:lstStyle/>
          <a:p>
            <a:pPr marL="342900" indent="-342900">
              <a:buFontTx/>
              <a:buChar char="-"/>
            </a:pPr>
            <a:r>
              <a:rPr lang="en-US" sz="2000" dirty="0" err="1">
                <a:latin typeface="Arial" panose="020B0604020202020204" pitchFamily="34" charset="0"/>
                <a:cs typeface="Arial" panose="020B0604020202020204" pitchFamily="34" charset="0"/>
              </a:rPr>
              <a:t>EntityManagerFactory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entity manager factory </a:t>
            </a:r>
            <a:r>
              <a:rPr lang="en-US" sz="2000" dirty="0" err="1">
                <a:latin typeface="Arial" panose="020B0604020202020204" pitchFamily="34" charset="0"/>
                <a:cs typeface="Arial" panose="020B0604020202020204" pitchFamily="34" charset="0"/>
              </a:rPr>
              <a:t>nhằm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EntityManager</a:t>
            </a:r>
            <a:endParaRPr lang="en-US" sz="2000" dirty="0">
              <a:latin typeface="Arial" panose="020B0604020202020204" pitchFamily="34" charset="0"/>
              <a:cs typeface="Arial" panose="020B0604020202020204" pitchFamily="34" charset="0"/>
            </a:endParaRPr>
          </a:p>
          <a:p>
            <a:pPr marL="342900" indent="-342900">
              <a:buFontTx/>
              <a:buChar char="-"/>
            </a:pPr>
            <a:endParaRPr lang="en-US" sz="2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7279" y="2759571"/>
            <a:ext cx="8800108" cy="3324225"/>
          </a:xfrm>
          <a:prstGeom prst="rect">
            <a:avLst/>
          </a:prstGeom>
        </p:spPr>
      </p:pic>
    </p:spTree>
    <p:extLst>
      <p:ext uri="{BB962C8B-B14F-4D97-AF65-F5344CB8AC3E}">
        <p14:creationId xmlns:p14="http://schemas.microsoft.com/office/powerpoint/2010/main" val="2565990929"/>
      </p:ext>
    </p:extLst>
  </p:cSld>
  <p:clrMapOvr>
    <a:masterClrMapping/>
  </p:clrMapOvr>
  <p:transition spd="slow">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IV.   </a:t>
            </a:r>
            <a:r>
              <a:rPr lang="en-US" sz="2400" b="1" dirty="0" err="1">
                <a:solidFill>
                  <a:srgbClr val="FF0000"/>
                </a:solidFill>
                <a:latin typeface="Arial" panose="020B0604020202020204" pitchFamily="34" charset="0"/>
                <a:cs typeface="Arial" panose="020B0604020202020204" pitchFamily="34" charset="0"/>
              </a:rPr>
              <a:t>Các</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cấu</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hình</a:t>
            </a:r>
            <a:r>
              <a:rPr lang="en-US" sz="2400" b="1" dirty="0">
                <a:solidFill>
                  <a:srgbClr val="FF0000"/>
                </a:solidFill>
                <a:latin typeface="Arial" panose="020B0604020202020204" pitchFamily="34" charset="0"/>
                <a:cs typeface="Arial" panose="020B0604020202020204" pitchFamily="34" charset="0"/>
              </a:rPr>
              <a:t> JPA</a:t>
            </a:r>
          </a:p>
        </p:txBody>
      </p:sp>
      <p:sp>
        <p:nvSpPr>
          <p:cNvPr id="10" name="TextBox 9"/>
          <p:cNvSpPr txBox="1"/>
          <p:nvPr/>
        </p:nvSpPr>
        <p:spPr>
          <a:xfrm>
            <a:off x="838200" y="1563547"/>
            <a:ext cx="7924800" cy="1323439"/>
          </a:xfrm>
          <a:prstGeom prst="rect">
            <a:avLst/>
          </a:prstGeom>
          <a:noFill/>
        </p:spPr>
        <p:txBody>
          <a:bodyPr wrap="square" rtlCol="0">
            <a:spAutoFit/>
          </a:bodyPr>
          <a:lstStyle/>
          <a:p>
            <a:pPr marL="342900" indent="-342900">
              <a:buFontTx/>
              <a:buChar char="-"/>
            </a:pPr>
            <a:r>
              <a:rPr lang="en-US" sz="2000" dirty="0" err="1">
                <a:latin typeface="Arial" panose="020B0604020202020204" pitchFamily="34" charset="0"/>
                <a:cs typeface="Arial" panose="020B0604020202020204" pitchFamily="34" charset="0"/>
              </a:rPr>
              <a:t>TransactionManager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transaction manager </a:t>
            </a:r>
            <a:r>
              <a:rPr lang="en-US" sz="2000" dirty="0" err="1">
                <a:latin typeface="Arial" panose="020B0604020202020204" pitchFamily="34" charset="0"/>
                <a:cs typeface="Arial" panose="020B0604020202020204" pitchFamily="34" charset="0"/>
              </a:rPr>
              <a:t>nhằm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transaction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mới</a:t>
            </a:r>
            <a:r>
              <a:rPr lang="en-US" sz="2000" dirty="0">
                <a:latin typeface="Arial" panose="020B0604020202020204" pitchFamily="34" charset="0"/>
                <a:cs typeface="Arial" panose="020B0604020202020204" pitchFamily="34" charset="0"/>
              </a:rPr>
              <a:t>, commit, rollback,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thái</a:t>
            </a:r>
            <a:endParaRPr lang="en-US" sz="2000" dirty="0">
              <a:latin typeface="Arial" panose="020B0604020202020204" pitchFamily="34" charset="0"/>
              <a:cs typeface="Arial" panose="020B0604020202020204" pitchFamily="34" charset="0"/>
            </a:endParaRPr>
          </a:p>
          <a:p>
            <a:pPr marL="342900" indent="-342900">
              <a:buFontTx/>
              <a:buChar char="-"/>
            </a:pP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20174" y="3124200"/>
            <a:ext cx="9044065" cy="2057400"/>
          </a:xfrm>
          <a:prstGeom prst="rect">
            <a:avLst/>
          </a:prstGeom>
        </p:spPr>
      </p:pic>
    </p:spTree>
    <p:extLst>
      <p:ext uri="{BB962C8B-B14F-4D97-AF65-F5344CB8AC3E}">
        <p14:creationId xmlns:p14="http://schemas.microsoft.com/office/powerpoint/2010/main" val="2631586016"/>
      </p:ext>
    </p:extLst>
  </p:cSld>
  <p:clrMapOvr>
    <a:masterClrMapping/>
  </p:clrMapOvr>
  <p:transition spd="slow">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VI.   </a:t>
            </a:r>
            <a:r>
              <a:rPr lang="en-US" sz="2400" b="1" dirty="0" err="1">
                <a:solidFill>
                  <a:srgbClr val="FF0000"/>
                </a:solidFill>
                <a:latin typeface="Arial" panose="020B0604020202020204" pitchFamily="34" charset="0"/>
                <a:cs typeface="Arial" panose="020B0604020202020204" pitchFamily="34" charset="0"/>
              </a:rPr>
              <a:t>Thực</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hành</a:t>
            </a:r>
            <a:endParaRPr lang="en-US" sz="2400" b="1" dirty="0">
              <a:solidFill>
                <a:srgbClr val="FF00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9C0CAAC-733B-4759-83C8-8DEEDC9AF444}"/>
              </a:ext>
            </a:extLst>
          </p:cNvPr>
          <p:cNvSpPr txBox="1"/>
          <p:nvPr/>
        </p:nvSpPr>
        <p:spPr>
          <a:xfrm>
            <a:off x="381000" y="1905000"/>
            <a:ext cx="8458200" cy="4154984"/>
          </a:xfrm>
          <a:prstGeom prst="rect">
            <a:avLst/>
          </a:prstGeom>
          <a:noFill/>
        </p:spPr>
        <p:txBody>
          <a:bodyPr wrap="square" rtlCol="0">
            <a:spAutoFit/>
          </a:bodyPr>
          <a:lstStyle/>
          <a:p>
            <a:r>
              <a:rPr lang="en-US" sz="2400" dirty="0" err="1"/>
              <a:t>Tạo</a:t>
            </a:r>
            <a:r>
              <a:rPr lang="en-US" sz="2400" dirty="0"/>
              <a:t> </a:t>
            </a:r>
            <a:r>
              <a:rPr lang="en-US" sz="2400" dirty="0" err="1"/>
              <a:t>trang</a:t>
            </a:r>
            <a:r>
              <a:rPr lang="en-US" sz="2400" dirty="0"/>
              <a:t> web bao </a:t>
            </a:r>
            <a:r>
              <a:rPr lang="en-US" sz="2400" dirty="0" err="1"/>
              <a:t>gồm</a:t>
            </a:r>
            <a:r>
              <a:rPr lang="en-US" sz="2400" dirty="0"/>
              <a:t> </a:t>
            </a:r>
            <a:r>
              <a:rPr lang="en-US" sz="2400" dirty="0" err="1"/>
              <a:t>trang</a:t>
            </a:r>
            <a:r>
              <a:rPr lang="en-US" sz="2400" dirty="0"/>
              <a:t> </a:t>
            </a:r>
            <a:r>
              <a:rPr lang="en-US" sz="2400" dirty="0" err="1"/>
              <a:t>đăng</a:t>
            </a:r>
            <a:r>
              <a:rPr lang="en-US" sz="2400" dirty="0"/>
              <a:t> </a:t>
            </a:r>
            <a:r>
              <a:rPr lang="en-US" sz="2400" dirty="0" err="1"/>
              <a:t>nhập</a:t>
            </a:r>
            <a:r>
              <a:rPr lang="en-US" sz="2400" dirty="0"/>
              <a:t> </a:t>
            </a:r>
            <a:r>
              <a:rPr lang="en-US" sz="2400" dirty="0" err="1"/>
              <a:t>và</a:t>
            </a:r>
            <a:r>
              <a:rPr lang="en-US" sz="2400" dirty="0"/>
              <a:t> </a:t>
            </a:r>
            <a:r>
              <a:rPr lang="en-US" sz="2400" dirty="0" err="1"/>
              <a:t>trang</a:t>
            </a:r>
            <a:r>
              <a:rPr lang="en-US" sz="2400" dirty="0"/>
              <a:t> </a:t>
            </a:r>
            <a:r>
              <a:rPr lang="en-US" sz="2400" dirty="0" err="1"/>
              <a:t>quản</a:t>
            </a:r>
            <a:r>
              <a:rPr lang="en-US" sz="2400" dirty="0"/>
              <a:t> </a:t>
            </a:r>
            <a:r>
              <a:rPr lang="en-US" sz="2400" dirty="0" err="1"/>
              <a:t>lý</a:t>
            </a:r>
            <a:r>
              <a:rPr lang="en-US" sz="2400" dirty="0"/>
              <a:t> </a:t>
            </a:r>
            <a:r>
              <a:rPr lang="en-US" sz="2400" dirty="0" err="1"/>
              <a:t>người</a:t>
            </a:r>
            <a:r>
              <a:rPr lang="en-US" sz="2400" dirty="0"/>
              <a:t> </a:t>
            </a:r>
            <a:r>
              <a:rPr lang="en-US" sz="2400" dirty="0" err="1"/>
              <a:t>dùng</a:t>
            </a:r>
            <a:r>
              <a:rPr lang="en-US" sz="2400" dirty="0"/>
              <a:t>. </a:t>
            </a:r>
            <a:r>
              <a:rPr lang="en-US" sz="2400" dirty="0" err="1"/>
              <a:t>Một</a:t>
            </a:r>
            <a:r>
              <a:rPr lang="en-US" sz="2400" dirty="0"/>
              <a:t> </a:t>
            </a:r>
            <a:r>
              <a:rPr lang="en-US" sz="2400" dirty="0" err="1"/>
              <a:t>người</a:t>
            </a:r>
            <a:r>
              <a:rPr lang="en-US" sz="2400" dirty="0"/>
              <a:t> </a:t>
            </a:r>
            <a:r>
              <a:rPr lang="en-US" sz="2400" dirty="0" err="1"/>
              <a:t>dùng</a:t>
            </a:r>
            <a:r>
              <a:rPr lang="en-US" sz="2400" dirty="0"/>
              <a:t> </a:t>
            </a:r>
            <a:r>
              <a:rPr lang="en-US" sz="2400" dirty="0" err="1"/>
              <a:t>gồm</a:t>
            </a:r>
            <a:r>
              <a:rPr lang="en-US" sz="2400" dirty="0"/>
              <a:t> </a:t>
            </a:r>
            <a:r>
              <a:rPr lang="en-US" sz="2400" dirty="0" err="1"/>
              <a:t>có</a:t>
            </a:r>
            <a:r>
              <a:rPr lang="en-US" sz="2400" dirty="0"/>
              <a:t>:</a:t>
            </a:r>
          </a:p>
          <a:p>
            <a:pPr marL="285750" indent="-285750">
              <a:buFontTx/>
              <a:buChar char="-"/>
            </a:pPr>
            <a:r>
              <a:rPr lang="en-US" sz="2400" dirty="0" err="1"/>
              <a:t>userId</a:t>
            </a:r>
            <a:r>
              <a:rPr lang="en-US" sz="2400" dirty="0"/>
              <a:t>: integer</a:t>
            </a:r>
          </a:p>
          <a:p>
            <a:pPr marL="285750" indent="-285750">
              <a:buFontTx/>
              <a:buChar char="-"/>
            </a:pPr>
            <a:r>
              <a:rPr lang="en-US" sz="2400" dirty="0"/>
              <a:t>username: string</a:t>
            </a:r>
          </a:p>
          <a:p>
            <a:pPr marL="285750" indent="-285750">
              <a:buFontTx/>
              <a:buChar char="-"/>
            </a:pPr>
            <a:r>
              <a:rPr lang="en-US" sz="2400" dirty="0"/>
              <a:t>password: string</a:t>
            </a:r>
          </a:p>
          <a:p>
            <a:pPr marL="285750" indent="-285750">
              <a:buFontTx/>
              <a:buChar char="-"/>
            </a:pPr>
            <a:r>
              <a:rPr lang="en-US" sz="2400" dirty="0" err="1"/>
              <a:t>fullName</a:t>
            </a:r>
            <a:r>
              <a:rPr lang="en-US" sz="2400" dirty="0"/>
              <a:t>: string</a:t>
            </a:r>
          </a:p>
          <a:p>
            <a:pPr marL="285750" indent="-285750">
              <a:buFontTx/>
              <a:buChar char="-"/>
            </a:pPr>
            <a:r>
              <a:rPr lang="en-US" sz="2400" dirty="0"/>
              <a:t>Role: string</a:t>
            </a:r>
          </a:p>
          <a:p>
            <a:endParaRPr lang="en-US" sz="2400" dirty="0"/>
          </a:p>
          <a:p>
            <a:r>
              <a:rPr lang="en-US" sz="2400" dirty="0"/>
              <a:t>Trang </a:t>
            </a:r>
            <a:r>
              <a:rPr lang="en-US" sz="2400" dirty="0" err="1"/>
              <a:t>đăng</a:t>
            </a:r>
            <a:r>
              <a:rPr lang="en-US" sz="2400" dirty="0"/>
              <a:t> </a:t>
            </a:r>
            <a:r>
              <a:rPr lang="en-US" sz="2400" dirty="0" err="1"/>
              <a:t>nhập</a:t>
            </a:r>
            <a:r>
              <a:rPr lang="en-US" sz="2400" dirty="0"/>
              <a:t> </a:t>
            </a:r>
            <a:r>
              <a:rPr lang="en-US" sz="2400" dirty="0" err="1"/>
              <a:t>gồm</a:t>
            </a:r>
            <a:r>
              <a:rPr lang="en-US" sz="2400" dirty="0"/>
              <a:t> </a:t>
            </a:r>
            <a:r>
              <a:rPr lang="en-US" sz="2400" dirty="0" err="1"/>
              <a:t>có</a:t>
            </a:r>
            <a:r>
              <a:rPr lang="en-US" sz="2400" dirty="0"/>
              <a:t> 2 ô input username </a:t>
            </a:r>
            <a:r>
              <a:rPr lang="en-US" sz="2400" dirty="0" err="1"/>
              <a:t>và</a:t>
            </a:r>
            <a:r>
              <a:rPr lang="en-US" sz="2400" dirty="0"/>
              <a:t> password, </a:t>
            </a:r>
            <a:r>
              <a:rPr lang="en-US" sz="2400" dirty="0" err="1"/>
              <a:t>sau</a:t>
            </a:r>
            <a:r>
              <a:rPr lang="en-US" sz="2400" dirty="0"/>
              <a:t> </a:t>
            </a:r>
            <a:r>
              <a:rPr lang="en-US" sz="2400" dirty="0" err="1"/>
              <a:t>khi</a:t>
            </a:r>
            <a:r>
              <a:rPr lang="en-US" sz="2400" dirty="0"/>
              <a:t> </a:t>
            </a:r>
            <a:r>
              <a:rPr lang="en-US" sz="2400" dirty="0" err="1"/>
              <a:t>đăng</a:t>
            </a:r>
            <a:r>
              <a:rPr lang="en-US" sz="2400" dirty="0"/>
              <a:t> </a:t>
            </a:r>
            <a:r>
              <a:rPr lang="en-US" sz="2400" dirty="0" err="1"/>
              <a:t>nhập</a:t>
            </a:r>
            <a:r>
              <a:rPr lang="en-US" sz="2400" dirty="0"/>
              <a:t> </a:t>
            </a:r>
            <a:r>
              <a:rPr lang="en-US" sz="2400" dirty="0" err="1"/>
              <a:t>thành</a:t>
            </a:r>
            <a:r>
              <a:rPr lang="en-US" sz="2400" dirty="0"/>
              <a:t> </a:t>
            </a:r>
            <a:r>
              <a:rPr lang="en-US" sz="2400" dirty="0" err="1"/>
              <a:t>công</a:t>
            </a:r>
            <a:r>
              <a:rPr lang="en-US" sz="2400" dirty="0"/>
              <a:t>, </a:t>
            </a:r>
            <a:r>
              <a:rPr lang="en-US" sz="2400" dirty="0" err="1"/>
              <a:t>người</a:t>
            </a:r>
            <a:r>
              <a:rPr lang="en-US" sz="2400" dirty="0"/>
              <a:t> </a:t>
            </a:r>
            <a:r>
              <a:rPr lang="en-US" sz="2400" dirty="0" err="1"/>
              <a:t>dùng</a:t>
            </a:r>
            <a:r>
              <a:rPr lang="en-US" sz="2400" dirty="0"/>
              <a:t> </a:t>
            </a:r>
            <a:r>
              <a:rPr lang="en-US" sz="2400" dirty="0" err="1"/>
              <a:t>được</a:t>
            </a:r>
            <a:r>
              <a:rPr lang="en-US" sz="2400" dirty="0"/>
              <a:t> </a:t>
            </a:r>
            <a:r>
              <a:rPr lang="en-US" sz="2400" dirty="0" err="1"/>
              <a:t>chuyển</a:t>
            </a:r>
            <a:r>
              <a:rPr lang="en-US" sz="2400" dirty="0"/>
              <a:t> </a:t>
            </a:r>
            <a:r>
              <a:rPr lang="en-US" sz="2400" dirty="0" err="1"/>
              <a:t>tới</a:t>
            </a:r>
            <a:r>
              <a:rPr lang="en-US" sz="2400" dirty="0"/>
              <a:t> </a:t>
            </a:r>
            <a:r>
              <a:rPr lang="en-US" sz="2400" dirty="0" err="1"/>
              <a:t>trang</a:t>
            </a:r>
            <a:r>
              <a:rPr lang="en-US" sz="2400" dirty="0"/>
              <a:t> </a:t>
            </a:r>
            <a:r>
              <a:rPr lang="en-US" sz="2400" dirty="0" err="1"/>
              <a:t>danh</a:t>
            </a:r>
            <a:r>
              <a:rPr lang="en-US" sz="2400" dirty="0"/>
              <a:t> </a:t>
            </a:r>
            <a:r>
              <a:rPr lang="en-US" sz="2400" dirty="0" err="1"/>
              <a:t>sách</a:t>
            </a:r>
            <a:r>
              <a:rPr lang="en-US" sz="2400" dirty="0"/>
              <a:t> users. </a:t>
            </a:r>
            <a:r>
              <a:rPr lang="en-US" sz="2400" dirty="0" err="1"/>
              <a:t>Người</a:t>
            </a:r>
            <a:r>
              <a:rPr lang="en-US" sz="2400" dirty="0"/>
              <a:t> </a:t>
            </a:r>
            <a:r>
              <a:rPr lang="en-US" sz="2400" dirty="0" err="1"/>
              <a:t>dùng</a:t>
            </a:r>
            <a:r>
              <a:rPr lang="en-US" sz="2400" dirty="0"/>
              <a:t> </a:t>
            </a:r>
            <a:r>
              <a:rPr lang="en-US" sz="2400" dirty="0" err="1"/>
              <a:t>có</a:t>
            </a:r>
            <a:r>
              <a:rPr lang="en-US" sz="2400" dirty="0"/>
              <a:t> </a:t>
            </a:r>
            <a:r>
              <a:rPr lang="en-US" sz="2400" dirty="0" err="1"/>
              <a:t>thể</a:t>
            </a:r>
            <a:r>
              <a:rPr lang="en-US" sz="2400" dirty="0"/>
              <a:t> </a:t>
            </a:r>
            <a:r>
              <a:rPr lang="en-US" sz="2400" dirty="0" err="1"/>
              <a:t>thêm</a:t>
            </a:r>
            <a:r>
              <a:rPr lang="en-US" sz="2400" dirty="0"/>
              <a:t>, </a:t>
            </a:r>
            <a:r>
              <a:rPr lang="en-US" sz="2400" dirty="0" err="1"/>
              <a:t>sử</a:t>
            </a:r>
            <a:r>
              <a:rPr lang="en-US" sz="2400" dirty="0"/>
              <a:t>, </a:t>
            </a:r>
            <a:r>
              <a:rPr lang="en-US" sz="2400" dirty="0" err="1"/>
              <a:t>xóa</a:t>
            </a:r>
            <a:r>
              <a:rPr lang="en-US" sz="2400" dirty="0"/>
              <a:t> </a:t>
            </a:r>
            <a:r>
              <a:rPr lang="en-US" sz="2400" dirty="0" err="1"/>
              <a:t>các</a:t>
            </a:r>
            <a:r>
              <a:rPr lang="en-US" sz="2400" dirty="0"/>
              <a:t> users </a:t>
            </a:r>
            <a:r>
              <a:rPr lang="en-US" sz="2400" dirty="0" err="1"/>
              <a:t>khác</a:t>
            </a:r>
            <a:r>
              <a:rPr lang="en-US" sz="2400" dirty="0"/>
              <a:t>.</a:t>
            </a:r>
          </a:p>
        </p:txBody>
      </p:sp>
    </p:spTree>
    <p:extLst>
      <p:ext uri="{BB962C8B-B14F-4D97-AF65-F5344CB8AC3E}">
        <p14:creationId xmlns:p14="http://schemas.microsoft.com/office/powerpoint/2010/main" val="2850935067"/>
      </p:ext>
    </p:extLst>
  </p:cSld>
  <p:clrMapOvr>
    <a:masterClrMapping/>
  </p:clrMapOvr>
  <p:transition spd="slow">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err="1">
                <a:solidFill>
                  <a:srgbClr val="FF0000"/>
                </a:solidFill>
                <a:latin typeface="Arial" panose="020B0604020202020204" pitchFamily="34" charset="0"/>
                <a:cs typeface="Arial" panose="020B0604020202020204" pitchFamily="34" charset="0"/>
              </a:rPr>
              <a:t>Tài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liệu</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tham</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khảo</a:t>
            </a:r>
            <a:endParaRPr lang="en-US" sz="2400" b="1"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838200" y="1563547"/>
            <a:ext cx="7298986"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https://enos.itcollege.ee/~jpoial/java/naited/JPA_Mini_Book.pdf</a:t>
            </a:r>
          </a:p>
        </p:txBody>
      </p:sp>
      <p:sp>
        <p:nvSpPr>
          <p:cNvPr id="3" name="TextBox 2"/>
          <p:cNvSpPr txBox="1"/>
          <p:nvPr/>
        </p:nvSpPr>
        <p:spPr>
          <a:xfrm>
            <a:off x="914400" y="2819400"/>
            <a:ext cx="184731" cy="369332"/>
          </a:xfrm>
          <a:prstGeom prst="rect">
            <a:avLst/>
          </a:prstGeom>
          <a:noFill/>
        </p:spPr>
        <p:txBody>
          <a:bodyPr wrap="none" rtlCol="0">
            <a:spAutoFit/>
          </a:bodyPr>
          <a:lstStyle/>
          <a:p>
            <a:endParaRPr lang="en-US"/>
          </a:p>
        </p:txBody>
      </p:sp>
      <p:sp>
        <p:nvSpPr>
          <p:cNvPr id="11" name="TextBox 10"/>
          <p:cNvSpPr txBox="1"/>
          <p:nvPr/>
        </p:nvSpPr>
        <p:spPr>
          <a:xfrm>
            <a:off x="838200" y="2619345"/>
            <a:ext cx="7467600" cy="1015663"/>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https://docs.spring.io/spring-data/data-jpa/docs/2.0.1.RELEASE/reference/pdf/spring-data-jpa-reference.pdf</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090707"/>
      </p:ext>
    </p:extLst>
  </p:cSld>
  <p:clrMapOvr>
    <a:masterClrMapping/>
  </p:clrMapOvr>
  <p:transition spd="slow">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a:xfrm>
            <a:off x="457200" y="838200"/>
            <a:ext cx="8229600" cy="1143000"/>
          </a:xfrm>
        </p:spPr>
        <p:txBody>
          <a:bodyPr/>
          <a:lstStyle/>
          <a:p>
            <a:pPr algn="l"/>
            <a:r>
              <a:rPr lang="en-US" b="1" dirty="0"/>
              <a:t>NỘI DUNG</a:t>
            </a:r>
          </a:p>
        </p:txBody>
      </p:sp>
      <p:sp>
        <p:nvSpPr>
          <p:cNvPr id="7" name="Content Placeholder 6"/>
          <p:cNvSpPr>
            <a:spLocks noGrp="1"/>
          </p:cNvSpPr>
          <p:nvPr>
            <p:ph idx="1"/>
          </p:nvPr>
        </p:nvSpPr>
        <p:spPr>
          <a:xfrm>
            <a:off x="457200" y="2133600"/>
            <a:ext cx="8229600" cy="4525963"/>
          </a:xfrm>
        </p:spPr>
        <p:txBody>
          <a:bodyPr/>
          <a:lstStyle/>
          <a:p>
            <a:pPr marL="571500" indent="-571500">
              <a:buFont typeface="+mj-lt"/>
              <a:buAutoNum type="romanUcPeriod"/>
            </a:pPr>
            <a:r>
              <a:rPr lang="en-US" b="1" dirty="0" err="1"/>
              <a:t>Giới</a:t>
            </a:r>
            <a:r>
              <a:rPr lang="en-US" b="1" dirty="0"/>
              <a:t> </a:t>
            </a:r>
            <a:r>
              <a:rPr lang="en-US" b="1" dirty="0" err="1"/>
              <a:t>thiệu</a:t>
            </a:r>
            <a:r>
              <a:rPr lang="en-US" b="1" dirty="0"/>
              <a:t> Spring JPA</a:t>
            </a:r>
          </a:p>
          <a:p>
            <a:pPr marL="571500" indent="-571500">
              <a:buFont typeface="+mj-lt"/>
              <a:buAutoNum type="romanUcPeriod"/>
            </a:pPr>
            <a:r>
              <a:rPr lang="en-US" b="1" dirty="0" err="1"/>
              <a:t>Khái</a:t>
            </a:r>
            <a:r>
              <a:rPr lang="en-US" b="1" dirty="0"/>
              <a:t> </a:t>
            </a:r>
            <a:r>
              <a:rPr lang="en-US" b="1" dirty="0" err="1"/>
              <a:t>niệm</a:t>
            </a:r>
            <a:r>
              <a:rPr lang="en-US" b="1" dirty="0"/>
              <a:t> Entity, Repository, Service</a:t>
            </a:r>
          </a:p>
          <a:p>
            <a:pPr marL="571500" indent="-571500">
              <a:buFont typeface="+mj-lt"/>
              <a:buAutoNum type="romanUcPeriod"/>
            </a:pPr>
            <a:r>
              <a:rPr lang="en-US" b="1" dirty="0" err="1"/>
              <a:t>Kết</a:t>
            </a:r>
            <a:r>
              <a:rPr lang="en-US" b="1" dirty="0"/>
              <a:t> </a:t>
            </a:r>
            <a:r>
              <a:rPr lang="en-US" b="1" dirty="0" err="1"/>
              <a:t>nối</a:t>
            </a:r>
            <a:r>
              <a:rPr lang="en-US" b="1" dirty="0"/>
              <a:t> </a:t>
            </a:r>
            <a:r>
              <a:rPr lang="en-US" b="1" dirty="0" err="1"/>
              <a:t>đến</a:t>
            </a:r>
            <a:r>
              <a:rPr lang="en-US" b="1" dirty="0"/>
              <a:t> MySQL</a:t>
            </a:r>
          </a:p>
          <a:p>
            <a:pPr marL="571500" indent="-571500">
              <a:buFont typeface="+mj-lt"/>
              <a:buAutoNum type="romanUcPeriod"/>
            </a:pPr>
            <a:r>
              <a:rPr lang="en-US" b="1" dirty="0" err="1"/>
              <a:t>Các</a:t>
            </a:r>
            <a:r>
              <a:rPr lang="en-US" b="1" dirty="0"/>
              <a:t> </a:t>
            </a:r>
            <a:r>
              <a:rPr lang="en-US" b="1" dirty="0" err="1"/>
              <a:t>cấu</a:t>
            </a:r>
            <a:r>
              <a:rPr lang="en-US" b="1" dirty="0"/>
              <a:t> </a:t>
            </a:r>
            <a:r>
              <a:rPr lang="en-US" b="1" dirty="0" err="1"/>
              <a:t>hình</a:t>
            </a:r>
            <a:r>
              <a:rPr lang="en-US" b="1" dirty="0"/>
              <a:t> JPA</a:t>
            </a:r>
          </a:p>
          <a:p>
            <a:pPr marL="571500" indent="-571500">
              <a:buFont typeface="+mj-lt"/>
              <a:buAutoNum type="romanUcPeriod"/>
            </a:pPr>
            <a:r>
              <a:rPr lang="en-US" b="1" dirty="0" err="1"/>
              <a:t>Thực</a:t>
            </a:r>
            <a:r>
              <a:rPr lang="en-US" b="1" dirty="0"/>
              <a:t> </a:t>
            </a:r>
            <a:r>
              <a:rPr lang="en-US" b="1" dirty="0" err="1"/>
              <a:t>hành</a:t>
            </a:r>
            <a:endParaRPr lang="en-US" b="1" dirty="0"/>
          </a:p>
        </p:txBody>
      </p:sp>
    </p:spTree>
    <p:extLst>
      <p:ext uri="{BB962C8B-B14F-4D97-AF65-F5344CB8AC3E}">
        <p14:creationId xmlns:p14="http://schemas.microsoft.com/office/powerpoint/2010/main" val="1289754588"/>
      </p:ext>
    </p:extLst>
  </p:cSld>
  <p:clrMapOvr>
    <a:masterClrMapping/>
  </p:clrMapOvr>
  <p:transition spd="slow">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830997"/>
          </a:xfrm>
          <a:prstGeom prst="rect">
            <a:avLst/>
          </a:prstGeom>
        </p:spPr>
        <p:txBody>
          <a:bodyPr wrap="square">
            <a:spAutoFit/>
          </a:bodyPr>
          <a:lstStyle/>
          <a:p>
            <a:pPr marL="514350" indent="-514350">
              <a:buAutoNum type="romanUcPeriod"/>
            </a:pPr>
            <a:r>
              <a:rPr lang="en-US" sz="2400" b="1" dirty="0" err="1">
                <a:solidFill>
                  <a:srgbClr val="FF0000"/>
                </a:solidFill>
                <a:latin typeface="Arial" panose="020B0604020202020204" pitchFamily="34" charset="0"/>
                <a:cs typeface="Arial" panose="020B0604020202020204" pitchFamily="34" charset="0"/>
              </a:rPr>
              <a:t>Giới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thiệu</a:t>
            </a:r>
            <a:r>
              <a:rPr lang="en-US" sz="2400" b="1" dirty="0">
                <a:solidFill>
                  <a:srgbClr val="FF0000"/>
                </a:solidFill>
                <a:latin typeface="Arial" panose="020B0604020202020204" pitchFamily="34" charset="0"/>
                <a:cs typeface="Arial" panose="020B0604020202020204" pitchFamily="34" charset="0"/>
              </a:rPr>
              <a:t> Spring JPA</a:t>
            </a:r>
          </a:p>
          <a:p>
            <a:pPr lvl="1"/>
            <a:r>
              <a:rPr lang="en-US" sz="2400" b="1" dirty="0">
                <a:solidFill>
                  <a:srgbClr val="FF0000"/>
                </a:solidFill>
                <a:latin typeface="Arial" panose="020B0604020202020204" pitchFamily="34" charset="0"/>
                <a:cs typeface="Arial" panose="020B0604020202020204" pitchFamily="34" charset="0"/>
              </a:rPr>
              <a:t>1.   </a:t>
            </a:r>
            <a:r>
              <a:rPr lang="en-US" sz="2400" b="1" dirty="0" err="1">
                <a:solidFill>
                  <a:srgbClr val="FF0000"/>
                </a:solidFill>
                <a:latin typeface="Arial" panose="020B0604020202020204" pitchFamily="34" charset="0"/>
                <a:cs typeface="Arial" panose="020B0604020202020204" pitchFamily="34" charset="0"/>
              </a:rPr>
              <a:t>Khái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niệm</a:t>
            </a:r>
            <a:r>
              <a:rPr lang="en-US" sz="2400" b="1" dirty="0">
                <a:solidFill>
                  <a:srgbClr val="FF0000"/>
                </a:solidFill>
                <a:latin typeface="Arial" panose="020B0604020202020204" pitchFamily="34" charset="0"/>
                <a:cs typeface="Arial" panose="020B0604020202020204" pitchFamily="34" charset="0"/>
              </a:rPr>
              <a:t> JPA</a:t>
            </a:r>
          </a:p>
        </p:txBody>
      </p:sp>
      <p:sp>
        <p:nvSpPr>
          <p:cNvPr id="3" name="TextBox 2"/>
          <p:cNvSpPr txBox="1"/>
          <p:nvPr/>
        </p:nvSpPr>
        <p:spPr>
          <a:xfrm>
            <a:off x="528733" y="2057400"/>
            <a:ext cx="8077199" cy="4370427"/>
          </a:xfrm>
          <a:prstGeom prst="rect">
            <a:avLst/>
          </a:prstGeom>
          <a:noFill/>
        </p:spPr>
        <p:txBody>
          <a:bodyPr wrap="square" rtlCol="0">
            <a:spAutoFit/>
          </a:bodyPr>
          <a:lstStyle/>
          <a:p>
            <a:pPr marL="285750" indent="-285750" fontAlgn="base">
              <a:buFontTx/>
              <a:buChar char="-"/>
            </a:pPr>
            <a:r>
              <a:rPr lang="vi-VN" sz="2000" dirty="0"/>
              <a:t>JPA (Java Persistence API) là 1 giao diện lập trình ứng dụng Java, nó mô tả cách quản lý các mối quan hệ dữ liệu  trong ứng dụng sử dụng Java Platform.</a:t>
            </a:r>
            <a:endParaRPr lang="en-US" sz="2000" dirty="0"/>
          </a:p>
          <a:p>
            <a:pPr marL="285750" indent="-285750" fontAlgn="base">
              <a:buFontTx/>
              <a:buChar char="-"/>
            </a:pPr>
            <a:endParaRPr lang="en-US" sz="2000" dirty="0"/>
          </a:p>
          <a:p>
            <a:pPr marL="285750" indent="-285750" fontAlgn="base">
              <a:buFontTx/>
              <a:buChar char="-"/>
            </a:pPr>
            <a:r>
              <a:rPr lang="vi-VN" sz="2000" dirty="0"/>
              <a:t>JPA cung cấp một mô hình POJO persistence cho phép ánh xạ các table/các mối quan hệ giữa các table trong database sang các class/mối quan hệ giữa các object.</a:t>
            </a:r>
            <a:endParaRPr lang="en-US" sz="2000" dirty="0"/>
          </a:p>
          <a:p>
            <a:pPr marL="285750" indent="-285750" fontAlgn="base">
              <a:buFontTx/>
              <a:buChar char="-"/>
            </a:pPr>
            <a:endParaRPr lang="en-US" sz="2000" dirty="0"/>
          </a:p>
          <a:p>
            <a:pPr marL="285750" indent="-285750" fontAlgn="base">
              <a:buFontTx/>
              <a:buChar char="-"/>
            </a:pPr>
            <a:r>
              <a:rPr lang="vi-VN" sz="2000" dirty="0"/>
              <a:t>Ví dụ: table Users với các column (Id, name, age…) sẽ tương ứng với class Users.java với các field Id, name, age… từ đó mỗi khi truy vấn table hay các column ta sẽ truy vấn trực tiếp trên các class, các field của class mà không cần quan tâm tới việc đang dùng loại database nào, dữ liệu database ra sao…</a:t>
            </a:r>
          </a:p>
          <a:p>
            <a:endParaRPr lang="en-US" dirty="0"/>
          </a:p>
        </p:txBody>
      </p:sp>
    </p:spTree>
    <p:extLst>
      <p:ext uri="{BB962C8B-B14F-4D97-AF65-F5344CB8AC3E}">
        <p14:creationId xmlns:p14="http://schemas.microsoft.com/office/powerpoint/2010/main" val="633253536"/>
      </p:ext>
    </p:extLst>
  </p:cSld>
  <p:clrMapOvr>
    <a:masterClrMapping/>
  </p:clrMapOvr>
  <p:transition spd="slow">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830997"/>
          </a:xfrm>
          <a:prstGeom prst="rect">
            <a:avLst/>
          </a:prstGeom>
        </p:spPr>
        <p:txBody>
          <a:bodyPr wrap="square">
            <a:spAutoFit/>
          </a:bodyPr>
          <a:lstStyle/>
          <a:p>
            <a:pPr marL="514350" indent="-514350">
              <a:buAutoNum type="romanUcPeriod"/>
            </a:pPr>
            <a:r>
              <a:rPr lang="en-US" sz="2400" b="1" dirty="0" err="1">
                <a:solidFill>
                  <a:srgbClr val="FF0000"/>
                </a:solidFill>
                <a:latin typeface="Arial" panose="020B0604020202020204" pitchFamily="34" charset="0"/>
                <a:cs typeface="Arial" panose="020B0604020202020204" pitchFamily="34" charset="0"/>
              </a:rPr>
              <a:t>Giới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thiệu</a:t>
            </a:r>
            <a:r>
              <a:rPr lang="en-US" sz="2400" b="1" dirty="0">
                <a:solidFill>
                  <a:srgbClr val="FF0000"/>
                </a:solidFill>
                <a:latin typeface="Arial" panose="020B0604020202020204" pitchFamily="34" charset="0"/>
                <a:cs typeface="Arial" panose="020B0604020202020204" pitchFamily="34" charset="0"/>
              </a:rPr>
              <a:t> Spring JPA</a:t>
            </a:r>
          </a:p>
          <a:p>
            <a:pPr lvl="1"/>
            <a:r>
              <a:rPr lang="en-US" sz="2400" b="1" dirty="0">
                <a:solidFill>
                  <a:srgbClr val="FF0000"/>
                </a:solidFill>
                <a:latin typeface="Arial" panose="020B0604020202020204" pitchFamily="34" charset="0"/>
                <a:cs typeface="Arial" panose="020B0604020202020204" pitchFamily="34" charset="0"/>
              </a:rPr>
              <a:t>2.   Spring JPA</a:t>
            </a:r>
          </a:p>
        </p:txBody>
      </p:sp>
      <p:sp>
        <p:nvSpPr>
          <p:cNvPr id="2" name="TextBox 1"/>
          <p:cNvSpPr txBox="1"/>
          <p:nvPr/>
        </p:nvSpPr>
        <p:spPr>
          <a:xfrm>
            <a:off x="533401" y="2286000"/>
            <a:ext cx="8229600" cy="3046988"/>
          </a:xfrm>
          <a:prstGeom prst="rect">
            <a:avLst/>
          </a:prstGeom>
          <a:noFill/>
        </p:spPr>
        <p:txBody>
          <a:bodyPr wrap="square" rtlCol="0">
            <a:spAutoFit/>
          </a:bodyPr>
          <a:lstStyle/>
          <a:p>
            <a:pPr marL="285750" indent="-285750">
              <a:buFontTx/>
              <a:buChar char="-"/>
            </a:pPr>
            <a:r>
              <a:rPr lang="en-US" sz="2400" dirty="0">
                <a:latin typeface="Arial" panose="020B0604020202020204" pitchFamily="34" charset="0"/>
                <a:cs typeface="Arial" panose="020B0604020202020204" pitchFamily="34" charset="0"/>
              </a:rPr>
              <a:t>Spring JPA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spring framework,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repository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JPA.</a:t>
            </a:r>
          </a:p>
          <a:p>
            <a:pPr marL="285750" indent="-285750">
              <a:buFontTx/>
              <a:buChar char="-"/>
            </a:pPr>
            <a:endParaRPr lang="en-US" sz="2400" dirty="0">
              <a:latin typeface="Arial" panose="020B0604020202020204" pitchFamily="34" charset="0"/>
              <a:cs typeface="Arial" panose="020B0604020202020204" pitchFamily="34" charset="0"/>
            </a:endParaRPr>
          </a:p>
          <a:p>
            <a:pPr marL="285750" indent="-285750">
              <a:buFontTx/>
              <a:buChar char="-"/>
            </a:pPr>
            <a:r>
              <a:rPr lang="en-US" sz="2400" dirty="0">
                <a:latin typeface="Arial" panose="020B0604020202020204" pitchFamily="34" charset="0"/>
                <a:cs typeface="Arial" panose="020B0604020202020204" pitchFamily="34" charset="0"/>
              </a:rPr>
              <a:t>Spring JPA </a:t>
            </a:r>
            <a:r>
              <a:rPr lang="en-US" sz="2400" dirty="0" err="1">
                <a:latin typeface="Arial" panose="020B0604020202020204" pitchFamily="34" charset="0"/>
                <a:cs typeface="Arial" panose="020B0604020202020204" pitchFamily="34" charset="0"/>
              </a:rPr>
              <a:t>giúp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chóng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JPA.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nâng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insert, query, </a:t>
            </a:r>
            <a:r>
              <a:rPr lang="en-US" sz="2400" dirty="0" err="1">
                <a:latin typeface="Arial" panose="020B0604020202020204" pitchFamily="34" charset="0"/>
                <a:cs typeface="Arial" panose="020B0604020202020204" pitchFamily="34" charset="0"/>
              </a:rPr>
              <a:t>nativequery</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95692474"/>
      </p:ext>
    </p:extLst>
  </p:cSld>
  <p:clrMapOvr>
    <a:masterClrMapping/>
  </p:clrMapOvr>
  <p:transition spd="slow">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   </a:t>
            </a:r>
            <a:r>
              <a:rPr lang="en-US" sz="2400" b="1" dirty="0" err="1">
                <a:solidFill>
                  <a:srgbClr val="FF0000"/>
                </a:solidFill>
                <a:latin typeface="Arial" panose="020B0604020202020204" pitchFamily="34" charset="0"/>
                <a:cs typeface="Arial" panose="020B0604020202020204" pitchFamily="34" charset="0"/>
              </a:rPr>
              <a:t>Khái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niệm</a:t>
            </a:r>
            <a:r>
              <a:rPr lang="en-US" sz="2400" b="1" dirty="0">
                <a:solidFill>
                  <a:srgbClr val="FF0000"/>
                </a:solidFill>
                <a:latin typeface="Arial" panose="020B0604020202020204" pitchFamily="34" charset="0"/>
                <a:cs typeface="Arial" panose="020B0604020202020204" pitchFamily="34" charset="0"/>
              </a:rPr>
              <a:t> Entity, Repository, Service </a:t>
            </a:r>
            <a:r>
              <a:rPr lang="en-US" sz="2400" b="1" dirty="0" err="1">
                <a:solidFill>
                  <a:srgbClr val="FF0000"/>
                </a:solidFill>
                <a:latin typeface="Arial" panose="020B0604020202020204" pitchFamily="34" charset="0"/>
                <a:cs typeface="Arial" panose="020B0604020202020204" pitchFamily="34" charset="0"/>
              </a:rPr>
              <a:t>trong</a:t>
            </a:r>
            <a:r>
              <a:rPr lang="en-US" sz="2400" b="1" dirty="0">
                <a:solidFill>
                  <a:srgbClr val="FF0000"/>
                </a:solidFill>
                <a:latin typeface="Arial" panose="020B0604020202020204" pitchFamily="34" charset="0"/>
                <a:cs typeface="Arial" panose="020B0604020202020204" pitchFamily="34" charset="0"/>
              </a:rPr>
              <a:t> JPA</a:t>
            </a:r>
          </a:p>
        </p:txBody>
      </p:sp>
      <p:sp>
        <p:nvSpPr>
          <p:cNvPr id="2" name="TextBox 1"/>
          <p:cNvSpPr txBox="1"/>
          <p:nvPr/>
        </p:nvSpPr>
        <p:spPr>
          <a:xfrm>
            <a:off x="452533" y="1752600"/>
            <a:ext cx="8229600" cy="4154984"/>
          </a:xfrm>
          <a:prstGeom prst="rect">
            <a:avLst/>
          </a:prstGeom>
          <a:noFill/>
        </p:spPr>
        <p:txBody>
          <a:bodyPr wrap="square" rtlCol="0">
            <a:spAutoFit/>
          </a:bodyPr>
          <a:lstStyle/>
          <a:p>
            <a:pPr marL="285750" indent="-285750">
              <a:buFontTx/>
              <a:buChar char="-"/>
            </a:pPr>
            <a:r>
              <a:rPr lang="vi-VN" sz="2400" dirty="0">
                <a:solidFill>
                  <a:srgbClr val="C00000"/>
                </a:solidFill>
                <a:cs typeface="Arial" panose="020B0604020202020204" pitchFamily="34" charset="0"/>
              </a:rPr>
              <a:t>Entity: </a:t>
            </a:r>
            <a:r>
              <a:rPr lang="vi-VN" sz="2400" dirty="0">
                <a:cs typeface="Arial" panose="020B0604020202020204" pitchFamily="34" charset="0"/>
              </a:rPr>
              <a:t>Entity là các đối tượng thể hiện tương ứng 1 table trong cơ sở dữ liệu. Khi lập trình, entity thường là các class POJO đơn giản, chỉ gồm các method getter, setter.</a:t>
            </a:r>
            <a:endParaRPr lang="en-US" sz="2400" dirty="0">
              <a:cs typeface="Arial" panose="020B0604020202020204" pitchFamily="34" charset="0"/>
            </a:endParaRPr>
          </a:p>
          <a:p>
            <a:pPr marL="285750" indent="-285750">
              <a:buFontTx/>
              <a:buChar char="-"/>
            </a:pPr>
            <a:endParaRPr lang="en-US" sz="2400" dirty="0">
              <a:cs typeface="Arial" panose="020B0604020202020204" pitchFamily="34" charset="0"/>
            </a:endParaRPr>
          </a:p>
          <a:p>
            <a:pPr marL="285750" indent="-285750">
              <a:buFontTx/>
              <a:buChar char="-"/>
            </a:pPr>
            <a:r>
              <a:rPr lang="en-US" sz="2400" dirty="0">
                <a:solidFill>
                  <a:srgbClr val="C00000"/>
                </a:solidFill>
                <a:latin typeface="Arial" panose="020B0604020202020204" pitchFamily="34" charset="0"/>
                <a:cs typeface="Arial" panose="020B0604020202020204" pitchFamily="34" charset="0"/>
              </a:rPr>
              <a:t>E</a:t>
            </a:r>
            <a:r>
              <a:rPr lang="vi-VN" sz="2400" dirty="0">
                <a:solidFill>
                  <a:srgbClr val="C00000"/>
                </a:solidFill>
                <a:cs typeface="Arial" panose="020B0604020202020204" pitchFamily="34" charset="0"/>
              </a:rPr>
              <a:t>ntityManager: </a:t>
            </a:r>
            <a:r>
              <a:rPr lang="vi-VN" sz="2400" dirty="0">
                <a:cs typeface="Arial" panose="020B0604020202020204" pitchFamily="34" charset="0"/>
              </a:rPr>
              <a:t>EntityManager là một giao diện (interface) cung cấp các API cho việc tương tác với các Entity như Persist (lưu một đối tượng mới), merge (cập nhật một đối tượng), remove (xóa 1 đối tượng).</a:t>
            </a:r>
            <a:endParaRPr lang="en-US" sz="2400" dirty="0">
              <a:cs typeface="Arial" panose="020B0604020202020204" pitchFamily="34" charset="0"/>
            </a:endParaRPr>
          </a:p>
          <a:p>
            <a:pPr marL="285750" indent="-285750">
              <a:buFontTx/>
              <a:buChar char="-"/>
            </a:pPr>
            <a:endParaRPr lang="en-US" sz="2400" dirty="0">
              <a:cs typeface="Arial" panose="020B0604020202020204" pitchFamily="34" charset="0"/>
            </a:endParaRPr>
          </a:p>
          <a:p>
            <a:pPr marL="285750" indent="-285750">
              <a:buFontTx/>
              <a:buChar char="-"/>
            </a:pPr>
            <a:r>
              <a:rPr lang="vi-VN" sz="2400" dirty="0">
                <a:solidFill>
                  <a:srgbClr val="C00000"/>
                </a:solidFill>
                <a:cs typeface="Arial" panose="020B0604020202020204" pitchFamily="34" charset="0"/>
              </a:rPr>
              <a:t>EntityManagerFactory: </a:t>
            </a:r>
            <a:r>
              <a:rPr lang="vi-VN" sz="2400" dirty="0">
                <a:cs typeface="Arial" panose="020B0604020202020204" pitchFamily="34" charset="0"/>
              </a:rPr>
              <a:t>EntityManagerFactory được dùng để tạo ra một thể hiện của EntityManager.</a:t>
            </a:r>
            <a:endParaRPr lang="en-US" sz="2400" dirty="0">
              <a:cs typeface="Arial" panose="020B0604020202020204" pitchFamily="34" charset="0"/>
            </a:endParaRPr>
          </a:p>
        </p:txBody>
      </p:sp>
    </p:spTree>
    <p:extLst>
      <p:ext uri="{BB962C8B-B14F-4D97-AF65-F5344CB8AC3E}">
        <p14:creationId xmlns:p14="http://schemas.microsoft.com/office/powerpoint/2010/main" val="3113251191"/>
      </p:ext>
    </p:extLst>
  </p:cSld>
  <p:clrMapOvr>
    <a:masterClrMapping/>
  </p:clrMapOvr>
  <p:transition spd="slow">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   </a:t>
            </a:r>
            <a:r>
              <a:rPr lang="en-US" sz="2400" b="1" dirty="0" err="1">
                <a:solidFill>
                  <a:srgbClr val="FF0000"/>
                </a:solidFill>
                <a:latin typeface="Arial" panose="020B0604020202020204" pitchFamily="34" charset="0"/>
                <a:cs typeface="Arial" panose="020B0604020202020204" pitchFamily="34" charset="0"/>
              </a:rPr>
              <a:t>Khái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niệm</a:t>
            </a:r>
            <a:r>
              <a:rPr lang="en-US" sz="2400" b="1" dirty="0">
                <a:solidFill>
                  <a:srgbClr val="FF0000"/>
                </a:solidFill>
                <a:latin typeface="Arial" panose="020B0604020202020204" pitchFamily="34" charset="0"/>
                <a:cs typeface="Arial" panose="020B0604020202020204" pitchFamily="34" charset="0"/>
              </a:rPr>
              <a:t> Entity, Repository, Service </a:t>
            </a:r>
            <a:r>
              <a:rPr lang="en-US" sz="2400" b="1" dirty="0" err="1">
                <a:solidFill>
                  <a:srgbClr val="FF0000"/>
                </a:solidFill>
                <a:latin typeface="Arial" panose="020B0604020202020204" pitchFamily="34" charset="0"/>
                <a:cs typeface="Arial" panose="020B0604020202020204" pitchFamily="34" charset="0"/>
              </a:rPr>
              <a:t>trong</a:t>
            </a:r>
            <a:r>
              <a:rPr lang="en-US" sz="2400" b="1" dirty="0">
                <a:solidFill>
                  <a:srgbClr val="FF0000"/>
                </a:solidFill>
                <a:latin typeface="Arial" panose="020B0604020202020204" pitchFamily="34" charset="0"/>
                <a:cs typeface="Arial" panose="020B0604020202020204" pitchFamily="34" charset="0"/>
              </a:rPr>
              <a:t> JPA</a:t>
            </a:r>
          </a:p>
        </p:txBody>
      </p:sp>
      <p:sp>
        <p:nvSpPr>
          <p:cNvPr id="2" name="TextBox 1"/>
          <p:cNvSpPr txBox="1"/>
          <p:nvPr/>
        </p:nvSpPr>
        <p:spPr>
          <a:xfrm>
            <a:off x="452533" y="1676400"/>
            <a:ext cx="8229600" cy="2677656"/>
          </a:xfrm>
          <a:prstGeom prst="rect">
            <a:avLst/>
          </a:prstGeom>
          <a:noFill/>
        </p:spPr>
        <p:txBody>
          <a:bodyPr wrap="square" rtlCol="0">
            <a:spAutoFit/>
          </a:bodyPr>
          <a:lstStyle/>
          <a:p>
            <a:pPr marL="285750" indent="-285750">
              <a:buFontTx/>
              <a:buChar char="-"/>
            </a:pPr>
            <a:r>
              <a:rPr lang="en-US" sz="2400" dirty="0">
                <a:solidFill>
                  <a:srgbClr val="C00000"/>
                </a:solidFill>
                <a:latin typeface="Arial" panose="020B0604020202020204" pitchFamily="34" charset="0"/>
                <a:cs typeface="Arial" panose="020B0604020202020204" pitchFamily="34" charset="0"/>
              </a:rPr>
              <a:t>Repository: </a:t>
            </a:r>
            <a:r>
              <a:rPr lang="en-US" sz="2400" dirty="0" err="1">
                <a:latin typeface="Arial" panose="020B0604020202020204" pitchFamily="34" charset="0"/>
                <a:cs typeface="Arial" panose="020B0604020202020204" pitchFamily="34" charset="0"/>
              </a:rPr>
              <a:t>Nơi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EntityManager</a:t>
            </a:r>
            <a:r>
              <a:rPr lang="en-US" sz="2400" dirty="0">
                <a:latin typeface="Arial" panose="020B0604020202020204" pitchFamily="34" charset="0"/>
                <a:cs typeface="Arial" panose="020B0604020202020204" pitchFamily="34" charset="0"/>
              </a:rPr>
              <a:t>)</a:t>
            </a:r>
          </a:p>
          <a:p>
            <a:pPr marL="285750" indent="-285750">
              <a:buFontTx/>
              <a:buChar char="-"/>
            </a:pPr>
            <a:endParaRPr lang="en-US" sz="2400" dirty="0">
              <a:latin typeface="Arial" panose="020B0604020202020204" pitchFamily="34" charset="0"/>
              <a:cs typeface="Arial" panose="020B0604020202020204" pitchFamily="34" charset="0"/>
            </a:endParaRPr>
          </a:p>
          <a:p>
            <a:pPr marL="285750" indent="-285750">
              <a:buFontTx/>
              <a:buChar char="-"/>
            </a:pPr>
            <a:r>
              <a:rPr lang="en-US" sz="2400" dirty="0">
                <a:solidFill>
                  <a:srgbClr val="C00000"/>
                </a:solidFill>
                <a:latin typeface="Arial" panose="020B0604020202020204" pitchFamily="34" charset="0"/>
                <a:cs typeface="Arial" panose="020B0604020202020204" pitchFamily="34" charset="0"/>
              </a:rPr>
              <a:t>Service: </a:t>
            </a:r>
            <a:r>
              <a:rPr lang="en-US" sz="2400" dirty="0" err="1">
                <a:latin typeface="Arial" panose="020B0604020202020204" pitchFamily="34" charset="0"/>
                <a:cs typeface="Arial" panose="020B0604020202020204" pitchFamily="34" charset="0"/>
              </a:rPr>
              <a:t>Nơi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business logic (logic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service class,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thường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repository class </a:t>
            </a:r>
            <a:r>
              <a:rPr lang="en-US" sz="2400" dirty="0" err="1">
                <a:latin typeface="Arial" panose="020B0604020202020204" pitchFamily="34" charset="0"/>
                <a:cs typeface="Arial" panose="020B0604020202020204" pitchFamily="34" charset="0"/>
              </a:rPr>
              <a:t>nằm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4300007"/>
      </p:ext>
    </p:extLst>
  </p:cSld>
  <p:clrMapOvr>
    <a:masterClrMapping/>
  </p:clrMapOvr>
  <p:transition spd="slow">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III.   </a:t>
            </a:r>
            <a:r>
              <a:rPr lang="en-US" sz="2400" b="1" dirty="0" err="1">
                <a:solidFill>
                  <a:srgbClr val="FF0000"/>
                </a:solidFill>
                <a:latin typeface="Arial" panose="020B0604020202020204" pitchFamily="34" charset="0"/>
                <a:cs typeface="Arial" panose="020B0604020202020204" pitchFamily="34" charset="0"/>
              </a:rPr>
              <a:t>Kết</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nối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đến</a:t>
            </a:r>
            <a:r>
              <a:rPr lang="en-US" sz="2400" b="1" dirty="0">
                <a:solidFill>
                  <a:srgbClr val="FF0000"/>
                </a:solidFill>
                <a:latin typeface="Arial" panose="020B0604020202020204" pitchFamily="34" charset="0"/>
                <a:cs typeface="Arial" panose="020B0604020202020204" pitchFamily="34" charset="0"/>
              </a:rPr>
              <a:t> MySQL</a:t>
            </a:r>
          </a:p>
        </p:txBody>
      </p:sp>
      <p:pic>
        <p:nvPicPr>
          <p:cNvPr id="2" name="Picture 1"/>
          <p:cNvPicPr>
            <a:picLocks noChangeAspect="1"/>
          </p:cNvPicPr>
          <p:nvPr/>
        </p:nvPicPr>
        <p:blipFill>
          <a:blip r:embed="rId3"/>
          <a:stretch>
            <a:fillRect/>
          </a:stretch>
        </p:blipFill>
        <p:spPr>
          <a:xfrm>
            <a:off x="1652587" y="1976437"/>
            <a:ext cx="5838825" cy="2905125"/>
          </a:xfrm>
          <a:prstGeom prst="rect">
            <a:avLst/>
          </a:prstGeom>
        </p:spPr>
      </p:pic>
    </p:spTree>
    <p:extLst>
      <p:ext uri="{BB962C8B-B14F-4D97-AF65-F5344CB8AC3E}">
        <p14:creationId xmlns:p14="http://schemas.microsoft.com/office/powerpoint/2010/main" val="3901007481"/>
      </p:ext>
    </p:extLst>
  </p:cSld>
  <p:clrMapOvr>
    <a:masterClrMapping/>
  </p:clrMapOvr>
  <p:transition spd="slow">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III.   </a:t>
            </a:r>
            <a:r>
              <a:rPr lang="en-US" sz="2400" b="1" dirty="0" err="1">
                <a:solidFill>
                  <a:srgbClr val="FF0000"/>
                </a:solidFill>
                <a:latin typeface="Arial" panose="020B0604020202020204" pitchFamily="34" charset="0"/>
                <a:cs typeface="Arial" panose="020B0604020202020204" pitchFamily="34" charset="0"/>
              </a:rPr>
              <a:t>Kết</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nối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đến</a:t>
            </a:r>
            <a:r>
              <a:rPr lang="en-US" sz="2400" b="1" dirty="0">
                <a:solidFill>
                  <a:srgbClr val="FF0000"/>
                </a:solidFill>
                <a:latin typeface="Arial" panose="020B0604020202020204" pitchFamily="34" charset="0"/>
                <a:cs typeface="Arial" panose="020B0604020202020204" pitchFamily="34" charset="0"/>
              </a:rPr>
              <a:t> MySQL</a:t>
            </a:r>
          </a:p>
        </p:txBody>
      </p:sp>
      <p:pic>
        <p:nvPicPr>
          <p:cNvPr id="2" name="Picture 1"/>
          <p:cNvPicPr>
            <a:picLocks noChangeAspect="1"/>
          </p:cNvPicPr>
          <p:nvPr/>
        </p:nvPicPr>
        <p:blipFill>
          <a:blip r:embed="rId3"/>
          <a:stretch>
            <a:fillRect/>
          </a:stretch>
        </p:blipFill>
        <p:spPr>
          <a:xfrm>
            <a:off x="1233583" y="2209800"/>
            <a:ext cx="6667500" cy="2219325"/>
          </a:xfrm>
          <a:prstGeom prst="rect">
            <a:avLst/>
          </a:prstGeom>
        </p:spPr>
      </p:pic>
      <p:sp>
        <p:nvSpPr>
          <p:cNvPr id="10" name="TextBox 9"/>
          <p:cNvSpPr txBox="1"/>
          <p:nvPr/>
        </p:nvSpPr>
        <p:spPr>
          <a:xfrm>
            <a:off x="533400" y="1651107"/>
            <a:ext cx="1499128" cy="707886"/>
          </a:xfrm>
          <a:prstGeom prst="rect">
            <a:avLst/>
          </a:prstGeom>
          <a:noFill/>
        </p:spPr>
        <p:txBody>
          <a:bodyPr wrap="none" rtlCol="0">
            <a:spAutoFit/>
          </a:bodyPr>
          <a:lstStyle/>
          <a:p>
            <a:pPr marL="342900" indent="-342900">
              <a:buFontTx/>
              <a:buChar char="-"/>
            </a:pPr>
            <a:r>
              <a:rPr lang="en-US" sz="2000" dirty="0">
                <a:latin typeface="Arial" panose="020B0604020202020204" pitchFamily="34" charset="0"/>
                <a:cs typeface="Arial" panose="020B0604020202020204" pitchFamily="34" charset="0"/>
              </a:rPr>
              <a:t>pom.xml</a:t>
            </a:r>
          </a:p>
          <a:p>
            <a:pPr marL="342900" indent="-342900">
              <a:buFontTx/>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73922"/>
      </p:ext>
    </p:extLst>
  </p:cSld>
  <p:clrMapOvr>
    <a:masterClrMapping/>
  </p:clrMapOvr>
  <p:transition spd="slow">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rgbClr val="FF0000"/>
                </a:solidFill>
                <a:latin typeface="Arial" panose="020B0604020202020204" pitchFamily="34" charset="0"/>
                <a:cs typeface="Arial" panose="020B0604020202020204" pitchFamily="34" charset="0"/>
              </a:rPr>
              <a:t>KHÓA HỌC JAVA WEB - FE</a:t>
            </a:r>
          </a:p>
          <a:p>
            <a:r>
              <a:rPr lang="en-US" sz="1200" b="1" i="1" u="sng" dirty="0" err="1">
                <a:solidFill>
                  <a:srgbClr val="FF0000"/>
                </a:solidFill>
                <a:latin typeface="Arial" panose="020B0604020202020204" pitchFamily="34" charset="0"/>
                <a:cs typeface="Arial" panose="020B0604020202020204" pitchFamily="34" charset="0"/>
              </a:rPr>
              <a:t>Biên</a:t>
            </a:r>
            <a:r>
              <a:rPr lang="en-US" sz="1200" b="1" i="1" u="sng" dirty="0">
                <a:solidFill>
                  <a:srgbClr val="FF0000"/>
                </a:solidFill>
                <a:latin typeface="Arial" panose="020B0604020202020204" pitchFamily="34" charset="0"/>
                <a:cs typeface="Arial" panose="020B0604020202020204" pitchFamily="34" charset="0"/>
              </a:rPr>
              <a:t> </a:t>
            </a:r>
            <a:r>
              <a:rPr lang="en-US" sz="1200" b="1" i="1" u="sng" dirty="0" err="1">
                <a:solidFill>
                  <a:srgbClr val="FF0000"/>
                </a:solidFill>
                <a:latin typeface="Arial" panose="020B0604020202020204" pitchFamily="34" charset="0"/>
                <a:cs typeface="Arial" panose="020B0604020202020204" pitchFamily="34" charset="0"/>
              </a:rPr>
              <a:t>soạn</a:t>
            </a:r>
            <a:r>
              <a:rPr lang="en-US" sz="1200" b="1" i="1" u="sng" dirty="0">
                <a:solidFill>
                  <a:srgbClr val="FF0000"/>
                </a:solidFill>
                <a:latin typeface="Arial" panose="020B0604020202020204" pitchFamily="34" charset="0"/>
                <a:cs typeface="Arial" panose="020B0604020202020204" pitchFamily="34" charset="0"/>
              </a:rPr>
              <a:t>:</a:t>
            </a:r>
            <a:r>
              <a:rPr lang="en-US" sz="1200" b="1" i="1" dirty="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III.   </a:t>
            </a:r>
            <a:r>
              <a:rPr lang="en-US" sz="2400" b="1" dirty="0" err="1">
                <a:solidFill>
                  <a:srgbClr val="FF0000"/>
                </a:solidFill>
                <a:latin typeface="Arial" panose="020B0604020202020204" pitchFamily="34" charset="0"/>
                <a:cs typeface="Arial" panose="020B0604020202020204" pitchFamily="34" charset="0"/>
              </a:rPr>
              <a:t>Kết</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nối</a:t>
            </a:r>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đến</a:t>
            </a:r>
            <a:r>
              <a:rPr lang="en-US" sz="2400" b="1" dirty="0">
                <a:solidFill>
                  <a:srgbClr val="FF0000"/>
                </a:solidFill>
                <a:latin typeface="Arial" panose="020B0604020202020204" pitchFamily="34" charset="0"/>
                <a:cs typeface="Arial" panose="020B0604020202020204" pitchFamily="34" charset="0"/>
              </a:rPr>
              <a:t> MySQL</a:t>
            </a:r>
          </a:p>
        </p:txBody>
      </p:sp>
      <p:sp>
        <p:nvSpPr>
          <p:cNvPr id="10" name="TextBox 9"/>
          <p:cNvSpPr txBox="1"/>
          <p:nvPr/>
        </p:nvSpPr>
        <p:spPr>
          <a:xfrm>
            <a:off x="533400" y="1651107"/>
            <a:ext cx="2969083" cy="707886"/>
          </a:xfrm>
          <a:prstGeom prst="rect">
            <a:avLst/>
          </a:prstGeom>
          <a:noFill/>
        </p:spPr>
        <p:txBody>
          <a:bodyPr wrap="none" rtlCol="0">
            <a:spAutoFit/>
          </a:bodyPr>
          <a:lstStyle/>
          <a:p>
            <a:pPr marL="342900" indent="-342900">
              <a:buFontTx/>
              <a:buChar char="-"/>
            </a:pPr>
            <a:r>
              <a:rPr lang="en-US" sz="2000" dirty="0" err="1">
                <a:latin typeface="Arial" panose="020B0604020202020204" pitchFamily="34" charset="0"/>
                <a:cs typeface="Arial" panose="020B0604020202020204" pitchFamily="34" charset="0"/>
              </a:rPr>
              <a:t>application.properties</a:t>
            </a:r>
            <a:endParaRPr lang="en-US" sz="2000" dirty="0">
              <a:latin typeface="Arial" panose="020B0604020202020204" pitchFamily="34" charset="0"/>
              <a:cs typeface="Arial" panose="020B0604020202020204" pitchFamily="34" charset="0"/>
            </a:endParaRPr>
          </a:p>
          <a:p>
            <a:pPr marL="342900" indent="-342900">
              <a:buFontTx/>
              <a:buChar char="-"/>
            </a:pP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43066" y="2514600"/>
            <a:ext cx="8848534" cy="2219325"/>
          </a:xfrm>
          <a:prstGeom prst="rect">
            <a:avLst/>
          </a:prstGeom>
        </p:spPr>
      </p:pic>
    </p:spTree>
    <p:extLst>
      <p:ext uri="{BB962C8B-B14F-4D97-AF65-F5344CB8AC3E}">
        <p14:creationId xmlns:p14="http://schemas.microsoft.com/office/powerpoint/2010/main" val="562928512"/>
      </p:ext>
    </p:extLst>
  </p:cSld>
  <p:clrMapOvr>
    <a:masterClrMapping/>
  </p:clrMapOvr>
  <p:transition spd="slow">
    <p:pull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TotalTime>
  <Words>882</Words>
  <Application>Microsoft Office PowerPoint</Application>
  <PresentationFormat>On-screen Show (4:3)</PresentationFormat>
  <Paragraphs>99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LongNguyen</cp:lastModifiedBy>
  <cp:revision>343</cp:revision>
  <dcterms:created xsi:type="dcterms:W3CDTF">2017-04-12T14:41:05Z</dcterms:created>
  <dcterms:modified xsi:type="dcterms:W3CDTF">2020-11-05T11:29:04Z</dcterms:modified>
</cp:coreProperties>
</file>