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5"/>
  </p:notesMasterIdLst>
  <p:sldIdLst>
    <p:sldId id="258" r:id="rId2"/>
    <p:sldId id="261" r:id="rId3"/>
    <p:sldId id="262" r:id="rId4"/>
    <p:sldId id="278" r:id="rId5"/>
    <p:sldId id="279" r:id="rId6"/>
    <p:sldId id="280" r:id="rId7"/>
    <p:sldId id="281" r:id="rId8"/>
    <p:sldId id="282" r:id="rId9"/>
    <p:sldId id="283" r:id="rId10"/>
    <p:sldId id="284" r:id="rId11"/>
    <p:sldId id="285" r:id="rId12"/>
    <p:sldId id="286" r:id="rId13"/>
    <p:sldId id="288"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1D0F-51B9-49ED-9F90-C5ABD0CAC4D7}" type="datetimeFigureOut">
              <a:rPr lang="vi-VN" smtClean="0"/>
              <a:t>22/01/2018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FE8BA-1153-443E-8FB7-BD020BD255A8}" type="slidenum">
              <a:rPr lang="vi-VN" smtClean="0"/>
              <a:t>‹#›</a:t>
            </a:fld>
            <a:endParaRPr lang="vi-VN"/>
          </a:p>
        </p:txBody>
      </p:sp>
    </p:spTree>
    <p:extLst>
      <p:ext uri="{BB962C8B-B14F-4D97-AF65-F5344CB8AC3E}">
        <p14:creationId xmlns:p14="http://schemas.microsoft.com/office/powerpoint/2010/main" val="411953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9</a:t>
            </a:fld>
            <a:endParaRPr lang="vi-VN"/>
          </a:p>
        </p:txBody>
      </p:sp>
    </p:spTree>
    <p:extLst>
      <p:ext uri="{BB962C8B-B14F-4D97-AF65-F5344CB8AC3E}">
        <p14:creationId xmlns:p14="http://schemas.microsoft.com/office/powerpoint/2010/main" val="207492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10</a:t>
            </a:fld>
            <a:endParaRPr lang="vi-VN"/>
          </a:p>
        </p:txBody>
      </p:sp>
    </p:spTree>
    <p:extLst>
      <p:ext uri="{BB962C8B-B14F-4D97-AF65-F5344CB8AC3E}">
        <p14:creationId xmlns:p14="http://schemas.microsoft.com/office/powerpoint/2010/main" val="234689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11</a:t>
            </a:fld>
            <a:endParaRPr lang="vi-VN"/>
          </a:p>
        </p:txBody>
      </p:sp>
    </p:spTree>
    <p:extLst>
      <p:ext uri="{BB962C8B-B14F-4D97-AF65-F5344CB8AC3E}">
        <p14:creationId xmlns:p14="http://schemas.microsoft.com/office/powerpoint/2010/main" val="36114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12</a:t>
            </a:fld>
            <a:endParaRPr lang="vi-VN"/>
          </a:p>
        </p:txBody>
      </p:sp>
    </p:spTree>
    <p:extLst>
      <p:ext uri="{BB962C8B-B14F-4D97-AF65-F5344CB8AC3E}">
        <p14:creationId xmlns:p14="http://schemas.microsoft.com/office/powerpoint/2010/main" val="216375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13</a:t>
            </a:fld>
            <a:endParaRPr lang="vi-VN"/>
          </a:p>
        </p:txBody>
      </p:sp>
    </p:spTree>
    <p:extLst>
      <p:ext uri="{BB962C8B-B14F-4D97-AF65-F5344CB8AC3E}">
        <p14:creationId xmlns:p14="http://schemas.microsoft.com/office/powerpoint/2010/main" val="2927919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22/01/2018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783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857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29487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63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64934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22/01/2018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206405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22/01/2018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661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22/01/2018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740251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22/01/2018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159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22/01/2018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3131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96325-F7A6-4E12-AE10-3A3907BAC0FA}" type="datetimeFigureOut">
              <a:rPr lang="vi-VN" smtClean="0"/>
              <a:t>22/01/2018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6714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85913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96325-F7A6-4E12-AE10-3A3907BAC0FA}" type="datetimeFigureOut">
              <a:rPr lang="vi-VN" smtClean="0"/>
              <a:t>22/01/2018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08152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A96325-F7A6-4E12-AE10-3A3907BAC0FA}" type="datetimeFigureOut">
              <a:rPr lang="vi-VN" smtClean="0"/>
              <a:t>22/01/2018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764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A96325-F7A6-4E12-AE10-3A3907BAC0FA}" type="datetimeFigureOut">
              <a:rPr lang="vi-VN" smtClean="0"/>
              <a:t>22/01/2018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27297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48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22/01/2018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5461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A96325-F7A6-4E12-AE10-3A3907BAC0FA}" type="datetimeFigureOut">
              <a:rPr lang="vi-VN" smtClean="0"/>
              <a:t>22/01/2018</a:t>
            </a:fld>
            <a:endParaRPr lang="vi-V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vi-V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6D46F1-8EF9-4D3C-8BA3-7598786A3FD9}" type="slidenum">
              <a:rPr lang="vi-VN" smtClean="0"/>
              <a:t>‹#›</a:t>
            </a:fld>
            <a:endParaRPr lang="vi-VN"/>
          </a:p>
        </p:txBody>
      </p:sp>
    </p:spTree>
    <p:extLst>
      <p:ext uri="{BB962C8B-B14F-4D97-AF65-F5344CB8AC3E}">
        <p14:creationId xmlns:p14="http://schemas.microsoft.com/office/powerpoint/2010/main" val="33651558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en-US" b="1" dirty="0">
                <a:solidFill>
                  <a:schemeClr val="accent6">
                    <a:lumMod val="75000"/>
                  </a:schemeClr>
                </a:solidFill>
              </a:rPr>
              <a:t>Data Visualization</a:t>
            </a:r>
            <a:endParaRPr lang="vi-VN" b="1" dirty="0">
              <a:solidFill>
                <a:schemeClr val="accent6">
                  <a:lumMod val="75000"/>
                </a:schemeClr>
              </a:solidFill>
            </a:endParaRPr>
          </a:p>
        </p:txBody>
      </p:sp>
      <p:sp>
        <p:nvSpPr>
          <p:cNvPr id="3" name="Content Placeholder 2"/>
          <p:cNvSpPr>
            <a:spLocks noGrp="1"/>
          </p:cNvSpPr>
          <p:nvPr>
            <p:ph sz="quarter" idx="13"/>
          </p:nvPr>
        </p:nvSpPr>
        <p:spPr>
          <a:xfrm>
            <a:off x="777296" y="1583143"/>
            <a:ext cx="9567707" cy="3084391"/>
          </a:xfrm>
        </p:spPr>
        <p:txBody>
          <a:bodyPr>
            <a:normAutofit fontScale="92500" lnSpcReduction="10000"/>
          </a:bodyPr>
          <a:lstStyle/>
          <a:p>
            <a:pPr marL="0" indent="0">
              <a:lnSpc>
                <a:spcPct val="150000"/>
              </a:lnSpc>
              <a:buNone/>
            </a:pPr>
            <a:r>
              <a:rPr lang="vi-VN" b="1" dirty="0">
                <a:solidFill>
                  <a:srgbClr val="0070C0"/>
                </a:solidFill>
                <a:latin typeface="+mj-lt"/>
              </a:rPr>
              <a:t>1. Tầm quan trọng của </a:t>
            </a:r>
            <a:r>
              <a:rPr lang="en-US" b="1" dirty="0">
                <a:solidFill>
                  <a:srgbClr val="0070C0"/>
                </a:solidFill>
                <a:latin typeface="Times New Roman" panose="02020603050405020304" pitchFamily="18" charset="0"/>
                <a:cs typeface="Times New Roman" panose="02020603050405020304" pitchFamily="18" charset="0"/>
              </a:rPr>
              <a:t>Data Visualization</a:t>
            </a:r>
            <a:endParaRPr lang="vi-VN"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None/>
            </a:pPr>
            <a:r>
              <a:rPr lang="vi-VN" b="1" dirty="0">
                <a:solidFill>
                  <a:srgbClr val="0070C0"/>
                </a:solidFill>
                <a:latin typeface="+mj-lt"/>
              </a:rPr>
              <a:t>2. Basic plots</a:t>
            </a:r>
          </a:p>
          <a:p>
            <a:pPr marL="0" indent="0">
              <a:lnSpc>
                <a:spcPct val="150000"/>
              </a:lnSpc>
              <a:buNone/>
            </a:pPr>
            <a:r>
              <a:rPr lang="vi-VN" b="1" dirty="0">
                <a:solidFill>
                  <a:srgbClr val="0070C0"/>
                </a:solidFill>
                <a:latin typeface="+mj-lt"/>
              </a:rPr>
              <a:t>3. Scatter (2D) plots</a:t>
            </a:r>
          </a:p>
          <a:p>
            <a:pPr marL="0" indent="0">
              <a:lnSpc>
                <a:spcPct val="150000"/>
              </a:lnSpc>
              <a:buNone/>
            </a:pPr>
            <a:r>
              <a:rPr lang="vi-VN" b="1" dirty="0">
                <a:solidFill>
                  <a:srgbClr val="0070C0"/>
                </a:solidFill>
                <a:latin typeface="+mj-lt"/>
              </a:rPr>
              <a:t>4. Saving Figures </a:t>
            </a:r>
            <a:br>
              <a:rPr lang="vi-VN" b="1" dirty="0">
                <a:solidFill>
                  <a:srgbClr val="0070C0"/>
                </a:solidFill>
                <a:latin typeface="+mj-lt"/>
              </a:rPr>
            </a:br>
            <a:r>
              <a:rPr lang="vi-VN" b="1" dirty="0">
                <a:solidFill>
                  <a:srgbClr val="0070C0"/>
                </a:solidFill>
                <a:latin typeface="+mj-lt"/>
              </a:rPr>
              <a:t>5. Exploring data (with seaborn) </a:t>
            </a:r>
          </a:p>
          <a:p>
            <a:pPr marL="0" indent="0">
              <a:lnSpc>
                <a:spcPct val="150000"/>
              </a:lnSpc>
              <a:buNone/>
            </a:pPr>
            <a:r>
              <a:rPr lang="vi-VN" b="1" dirty="0">
                <a:solidFill>
                  <a:srgbClr val="0070C0"/>
                </a:solidFill>
                <a:latin typeface="+mj-lt"/>
              </a:rPr>
              <a:t>6. </a:t>
            </a:r>
            <a:r>
              <a:rPr lang="en-US" b="1" dirty="0">
                <a:solidFill>
                  <a:srgbClr val="0070C0"/>
                </a:solidFill>
                <a:latin typeface="Times New Roman" panose="02020603050405020304" pitchFamily="18" charset="0"/>
                <a:cs typeface="Times New Roman" panose="02020603050405020304" pitchFamily="18" charset="0"/>
              </a:rPr>
              <a:t>Density plot with one figure containing multiple axis </a:t>
            </a:r>
          </a:p>
        </p:txBody>
      </p:sp>
    </p:spTree>
    <p:extLst>
      <p:ext uri="{BB962C8B-B14F-4D97-AF65-F5344CB8AC3E}">
        <p14:creationId xmlns:p14="http://schemas.microsoft.com/office/powerpoint/2010/main" val="2463657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chemeClr val="accent6">
                    <a:lumMod val="75000"/>
                  </a:schemeClr>
                </a:solidFill>
              </a:rPr>
              <a:t>5</a:t>
            </a:r>
            <a:r>
              <a:rPr lang="vi-VN" b="1" dirty="0" smtClean="0">
                <a:solidFill>
                  <a:schemeClr val="accent6">
                    <a:lumMod val="75000"/>
                  </a:schemeClr>
                </a:solidFill>
              </a:rPr>
              <a:t>. </a:t>
            </a:r>
            <a:r>
              <a:rPr lang="vi-VN" b="1" dirty="0">
                <a:solidFill>
                  <a:schemeClr val="accent6">
                    <a:lumMod val="75000"/>
                  </a:schemeClr>
                </a:solidFill>
              </a:rPr>
              <a:t>Exploring data (with seaborn) </a:t>
            </a:r>
          </a:p>
        </p:txBody>
      </p:sp>
      <p:pic>
        <p:nvPicPr>
          <p:cNvPr id="2" name="Picture 1"/>
          <p:cNvPicPr>
            <a:picLocks noChangeAspect="1"/>
          </p:cNvPicPr>
          <p:nvPr/>
        </p:nvPicPr>
        <p:blipFill>
          <a:blip r:embed="rId3"/>
          <a:stretch>
            <a:fillRect/>
          </a:stretch>
        </p:blipFill>
        <p:spPr>
          <a:xfrm>
            <a:off x="515274" y="1025856"/>
            <a:ext cx="11249096" cy="5561665"/>
          </a:xfrm>
          <a:prstGeom prst="rect">
            <a:avLst/>
          </a:prstGeom>
        </p:spPr>
      </p:pic>
    </p:spTree>
    <p:extLst>
      <p:ext uri="{BB962C8B-B14F-4D97-AF65-F5344CB8AC3E}">
        <p14:creationId xmlns:p14="http://schemas.microsoft.com/office/powerpoint/2010/main" val="2005426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3226" y="768821"/>
            <a:ext cx="8416118" cy="59595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2400" cap="none" dirty="0" smtClean="0">
                <a:solidFill>
                  <a:schemeClr val="accent1">
                    <a:lumMod val="75000"/>
                  </a:schemeClr>
                </a:solidFill>
              </a:rPr>
              <a:t>Đồ thị mật độ. cho ta đánh giá dạng phân phối của biến ngẫu nhiên</a:t>
            </a:r>
            <a:endParaRPr lang="vi-VN" sz="2400" b="1" cap="none" dirty="0">
              <a:solidFill>
                <a:schemeClr val="accent1">
                  <a:lumMod val="75000"/>
                </a:schemeClr>
              </a:solidFill>
            </a:endParaRPr>
          </a:p>
        </p:txBody>
      </p:sp>
      <p:sp>
        <p:nvSpPr>
          <p:cNvPr id="5" name="Title 1"/>
          <p:cNvSpPr txBox="1">
            <a:spLocks/>
          </p:cNvSpPr>
          <p:nvPr/>
        </p:nvSpPr>
        <p:spPr>
          <a:xfrm>
            <a:off x="388962" y="152400"/>
            <a:ext cx="11955438" cy="73697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smtClean="0">
                <a:solidFill>
                  <a:schemeClr val="accent6">
                    <a:lumMod val="75000"/>
                  </a:schemeClr>
                </a:solidFill>
              </a:rPr>
              <a:t>6. </a:t>
            </a:r>
            <a:r>
              <a:rPr lang="en-US" sz="3200" b="1" dirty="0">
                <a:solidFill>
                  <a:schemeClr val="accent6">
                    <a:lumMod val="75000"/>
                  </a:schemeClr>
                </a:solidFill>
              </a:rPr>
              <a:t>Density </a:t>
            </a:r>
            <a:r>
              <a:rPr lang="en-US" sz="3200" b="1" dirty="0">
                <a:solidFill>
                  <a:schemeClr val="accent6">
                    <a:lumMod val="75000"/>
                  </a:schemeClr>
                </a:solidFill>
              </a:rPr>
              <a:t>plot with one figure containing multiple axis </a:t>
            </a:r>
            <a:r>
              <a:rPr lang="vi-VN" sz="3200" b="1" dirty="0" smtClean="0">
                <a:solidFill>
                  <a:schemeClr val="accent6">
                    <a:lumMod val="75000"/>
                  </a:schemeClr>
                </a:solidFill>
              </a:rPr>
              <a:t> </a:t>
            </a:r>
            <a:endParaRPr lang="vi-VN" sz="3200" b="1" dirty="0">
              <a:solidFill>
                <a:schemeClr val="accent6">
                  <a:lumMod val="75000"/>
                </a:schemeClr>
              </a:solidFill>
            </a:endParaRPr>
          </a:p>
        </p:txBody>
      </p:sp>
      <p:pic>
        <p:nvPicPr>
          <p:cNvPr id="3" name="Picture 2"/>
          <p:cNvPicPr>
            <a:picLocks noChangeAspect="1"/>
          </p:cNvPicPr>
          <p:nvPr/>
        </p:nvPicPr>
        <p:blipFill>
          <a:blip r:embed="rId3"/>
          <a:stretch>
            <a:fillRect/>
          </a:stretch>
        </p:blipFill>
        <p:spPr>
          <a:xfrm>
            <a:off x="388962" y="1505798"/>
            <a:ext cx="11472649" cy="5004183"/>
          </a:xfrm>
          <a:prstGeom prst="rect">
            <a:avLst/>
          </a:prstGeom>
        </p:spPr>
      </p:pic>
    </p:spTree>
    <p:extLst>
      <p:ext uri="{BB962C8B-B14F-4D97-AF65-F5344CB8AC3E}">
        <p14:creationId xmlns:p14="http://schemas.microsoft.com/office/powerpoint/2010/main" val="1309076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8962" y="152400"/>
            <a:ext cx="11955438" cy="73697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smtClean="0">
                <a:solidFill>
                  <a:schemeClr val="accent6">
                    <a:lumMod val="75000"/>
                  </a:schemeClr>
                </a:solidFill>
              </a:rPr>
              <a:t>6. </a:t>
            </a:r>
            <a:r>
              <a:rPr lang="en-US" sz="3200" b="1" dirty="0">
                <a:solidFill>
                  <a:schemeClr val="accent6">
                    <a:lumMod val="75000"/>
                  </a:schemeClr>
                </a:solidFill>
              </a:rPr>
              <a:t>Density </a:t>
            </a:r>
            <a:r>
              <a:rPr lang="en-US" sz="3200" b="1" dirty="0">
                <a:solidFill>
                  <a:schemeClr val="accent6">
                    <a:lumMod val="75000"/>
                  </a:schemeClr>
                </a:solidFill>
              </a:rPr>
              <a:t>plot with one figure containing multiple axis </a:t>
            </a:r>
            <a:r>
              <a:rPr lang="vi-VN" sz="3200" b="1" dirty="0" smtClean="0">
                <a:solidFill>
                  <a:schemeClr val="accent6">
                    <a:lumMod val="75000"/>
                  </a:schemeClr>
                </a:solidFill>
              </a:rPr>
              <a:t> </a:t>
            </a:r>
            <a:endParaRPr lang="vi-VN" sz="3200" b="1"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414248" y="766548"/>
            <a:ext cx="9449369" cy="6091452"/>
          </a:xfrm>
          <a:prstGeom prst="rect">
            <a:avLst/>
          </a:prstGeom>
        </p:spPr>
      </p:pic>
    </p:spTree>
    <p:extLst>
      <p:ext uri="{BB962C8B-B14F-4D97-AF65-F5344CB8AC3E}">
        <p14:creationId xmlns:p14="http://schemas.microsoft.com/office/powerpoint/2010/main" val="228697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0084" y="2240508"/>
            <a:ext cx="11955438" cy="73697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3200" b="1" dirty="0" smtClean="0">
                <a:solidFill>
                  <a:schemeClr val="accent6">
                    <a:lumMod val="75000"/>
                  </a:schemeClr>
                </a:solidFill>
              </a:rPr>
              <a:t>Cảm ơn các bạn đã lắng nghe</a:t>
            </a:r>
            <a:endParaRPr lang="vi-VN" sz="3200" b="1" dirty="0">
              <a:solidFill>
                <a:schemeClr val="accent6">
                  <a:lumMod val="75000"/>
                </a:schemeClr>
              </a:solidFill>
            </a:endParaRPr>
          </a:p>
        </p:txBody>
      </p:sp>
    </p:spTree>
    <p:extLst>
      <p:ext uri="{BB962C8B-B14F-4D97-AF65-F5344CB8AC3E}">
        <p14:creationId xmlns:p14="http://schemas.microsoft.com/office/powerpoint/2010/main" val="412680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4" y="54601"/>
            <a:ext cx="10868792" cy="736977"/>
          </a:xfrm>
        </p:spPr>
        <p:txBody>
          <a:bodyPr>
            <a:noAutofit/>
          </a:bodyPr>
          <a:lstStyle/>
          <a:p>
            <a:r>
              <a:rPr lang="vi-VN" b="1" dirty="0">
                <a:solidFill>
                  <a:srgbClr val="0070C0"/>
                </a:solidFill>
              </a:rPr>
              <a:t>1. Tầm quan trọng của </a:t>
            </a:r>
            <a:r>
              <a:rPr lang="en-US" b="1" dirty="0">
                <a:solidFill>
                  <a:srgbClr val="0070C0"/>
                </a:solidFill>
              </a:rPr>
              <a:t>Data Visualization</a:t>
            </a:r>
            <a:endParaRPr lang="vi-VN" b="1" dirty="0">
              <a:solidFill>
                <a:srgbClr val="0070C0"/>
              </a:solidFill>
            </a:endParaRPr>
          </a:p>
        </p:txBody>
      </p:sp>
      <p:sp>
        <p:nvSpPr>
          <p:cNvPr id="3" name="Content Placeholder 2"/>
          <p:cNvSpPr>
            <a:spLocks noGrp="1"/>
          </p:cNvSpPr>
          <p:nvPr>
            <p:ph sz="quarter" idx="13"/>
          </p:nvPr>
        </p:nvSpPr>
        <p:spPr>
          <a:xfrm>
            <a:off x="302839" y="1044062"/>
            <a:ext cx="11573301" cy="5813938"/>
          </a:xfrm>
        </p:spPr>
        <p:txBody>
          <a:bodyPr>
            <a:noAutofit/>
          </a:bodyPr>
          <a:lstStyle/>
          <a:p>
            <a:pPr marL="0" indent="0" algn="ctr">
              <a:buNone/>
            </a:pPr>
            <a:r>
              <a:rPr lang="vi-VN" sz="4200" cap="none" dirty="0">
                <a:solidFill>
                  <a:srgbClr val="FF0000"/>
                </a:solidFill>
                <a:latin typeface="+mj-lt"/>
              </a:rPr>
              <a:t>T</a:t>
            </a:r>
            <a:r>
              <a:rPr lang="vi-VN" sz="4200" cap="none" dirty="0" smtClean="0">
                <a:solidFill>
                  <a:srgbClr val="FF0000"/>
                </a:solidFill>
                <a:latin typeface="+mj-lt"/>
              </a:rPr>
              <a:t>rong phân tích dữ liệu cách dễ nhất và nhanh nhất để đánh giá và khảo sát dữ liệu là dựa vào đồ thị, ta có thể nhìn qua đồ thị và đánh giá được ngay: giá vàng tăng hay giảm, mức độ tăng giảm như thế nào, mức độ tương quan giữa a và b ra sao. nếu một bản báo cáo dài vài trang sẽ làm khó nhà quản trị thì 1 đồ thị sẽ dễ dàng hơn nhiều để ra quyết định.</a:t>
            </a:r>
            <a:endParaRPr lang="en-US" sz="4200" cap="none" dirty="0" smtClean="0">
              <a:solidFill>
                <a:srgbClr val="FF0000"/>
              </a:solidFill>
              <a:latin typeface="+mj-lt"/>
            </a:endParaRPr>
          </a:p>
        </p:txBody>
      </p:sp>
    </p:spTree>
    <p:extLst>
      <p:ext uri="{BB962C8B-B14F-4D97-AF65-F5344CB8AC3E}">
        <p14:creationId xmlns:p14="http://schemas.microsoft.com/office/powerpoint/2010/main" val="31233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a:solidFill>
                  <a:schemeClr val="accent6">
                    <a:lumMod val="75000"/>
                  </a:schemeClr>
                </a:solidFill>
              </a:rPr>
              <a:t>2.  Basic plots</a:t>
            </a:r>
          </a:p>
        </p:txBody>
      </p:sp>
      <p:sp>
        <p:nvSpPr>
          <p:cNvPr id="7" name="Content Placeholder 6"/>
          <p:cNvSpPr>
            <a:spLocks noGrp="1"/>
          </p:cNvSpPr>
          <p:nvPr>
            <p:ph sz="quarter" idx="13"/>
          </p:nvPr>
        </p:nvSpPr>
        <p:spPr/>
        <p:txBody>
          <a:bodyPr/>
          <a:lstStyle/>
          <a:p>
            <a:endParaRPr lang="vi-VN"/>
          </a:p>
        </p:txBody>
      </p:sp>
      <p:pic>
        <p:nvPicPr>
          <p:cNvPr id="9" name="Picture 8"/>
          <p:cNvPicPr>
            <a:picLocks noChangeAspect="1"/>
          </p:cNvPicPr>
          <p:nvPr/>
        </p:nvPicPr>
        <p:blipFill>
          <a:blip r:embed="rId2"/>
          <a:stretch>
            <a:fillRect/>
          </a:stretch>
        </p:blipFill>
        <p:spPr>
          <a:xfrm>
            <a:off x="777296" y="873457"/>
            <a:ext cx="10796005" cy="5856324"/>
          </a:xfrm>
          <a:prstGeom prst="rect">
            <a:avLst/>
          </a:prstGeom>
        </p:spPr>
      </p:pic>
    </p:spTree>
    <p:extLst>
      <p:ext uri="{BB962C8B-B14F-4D97-AF65-F5344CB8AC3E}">
        <p14:creationId xmlns:p14="http://schemas.microsoft.com/office/powerpoint/2010/main" val="1045277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a:solidFill>
                  <a:schemeClr val="accent6">
                    <a:lumMod val="75000"/>
                  </a:schemeClr>
                </a:solidFill>
              </a:rPr>
              <a:t>2.  Basic plots</a:t>
            </a:r>
          </a:p>
        </p:txBody>
      </p:sp>
      <p:pic>
        <p:nvPicPr>
          <p:cNvPr id="4" name="Picture 3"/>
          <p:cNvPicPr>
            <a:picLocks noChangeAspect="1"/>
          </p:cNvPicPr>
          <p:nvPr/>
        </p:nvPicPr>
        <p:blipFill>
          <a:blip r:embed="rId2"/>
          <a:stretch>
            <a:fillRect/>
          </a:stretch>
        </p:blipFill>
        <p:spPr>
          <a:xfrm>
            <a:off x="1240666" y="873456"/>
            <a:ext cx="10291691" cy="1323833"/>
          </a:xfrm>
          <a:prstGeom prst="rect">
            <a:avLst/>
          </a:prstGeom>
        </p:spPr>
      </p:pic>
      <p:pic>
        <p:nvPicPr>
          <p:cNvPr id="5" name="Picture 4"/>
          <p:cNvPicPr>
            <a:picLocks noChangeAspect="1"/>
          </p:cNvPicPr>
          <p:nvPr/>
        </p:nvPicPr>
        <p:blipFill>
          <a:blip r:embed="rId3"/>
          <a:stretch>
            <a:fillRect/>
          </a:stretch>
        </p:blipFill>
        <p:spPr>
          <a:xfrm>
            <a:off x="1240665" y="2197289"/>
            <a:ext cx="10291691" cy="4353636"/>
          </a:xfrm>
          <a:prstGeom prst="rect">
            <a:avLst/>
          </a:prstGeom>
        </p:spPr>
      </p:pic>
    </p:spTree>
    <p:extLst>
      <p:ext uri="{BB962C8B-B14F-4D97-AF65-F5344CB8AC3E}">
        <p14:creationId xmlns:p14="http://schemas.microsoft.com/office/powerpoint/2010/main" val="1271800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a:solidFill>
                  <a:schemeClr val="accent6">
                    <a:lumMod val="75000"/>
                  </a:schemeClr>
                </a:solidFill>
              </a:rPr>
              <a:t>2.  Basic plots</a:t>
            </a:r>
          </a:p>
        </p:txBody>
      </p:sp>
      <p:pic>
        <p:nvPicPr>
          <p:cNvPr id="3" name="Picture 2"/>
          <p:cNvPicPr>
            <a:picLocks noChangeAspect="1"/>
          </p:cNvPicPr>
          <p:nvPr/>
        </p:nvPicPr>
        <p:blipFill>
          <a:blip r:embed="rId2"/>
          <a:stretch>
            <a:fillRect/>
          </a:stretch>
        </p:blipFill>
        <p:spPr>
          <a:xfrm>
            <a:off x="1275354" y="770246"/>
            <a:ext cx="10065935" cy="2273206"/>
          </a:xfrm>
          <a:prstGeom prst="rect">
            <a:avLst/>
          </a:prstGeom>
        </p:spPr>
      </p:pic>
      <p:pic>
        <p:nvPicPr>
          <p:cNvPr id="6" name="Picture 5"/>
          <p:cNvPicPr>
            <a:picLocks noChangeAspect="1"/>
          </p:cNvPicPr>
          <p:nvPr/>
        </p:nvPicPr>
        <p:blipFill>
          <a:blip r:embed="rId3"/>
          <a:stretch>
            <a:fillRect/>
          </a:stretch>
        </p:blipFill>
        <p:spPr>
          <a:xfrm>
            <a:off x="1275354" y="3043452"/>
            <a:ext cx="10065935" cy="3603008"/>
          </a:xfrm>
          <a:prstGeom prst="rect">
            <a:avLst/>
          </a:prstGeom>
        </p:spPr>
      </p:pic>
    </p:spTree>
    <p:extLst>
      <p:ext uri="{BB962C8B-B14F-4D97-AF65-F5344CB8AC3E}">
        <p14:creationId xmlns:p14="http://schemas.microsoft.com/office/powerpoint/2010/main" val="3528933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a:solidFill>
                  <a:schemeClr val="accent6">
                    <a:lumMod val="75000"/>
                  </a:schemeClr>
                </a:solidFill>
              </a:rPr>
              <a:t>2.  Basic plots</a:t>
            </a:r>
          </a:p>
        </p:txBody>
      </p:sp>
      <p:pic>
        <p:nvPicPr>
          <p:cNvPr id="3" name="Picture 2"/>
          <p:cNvPicPr>
            <a:picLocks noChangeAspect="1"/>
          </p:cNvPicPr>
          <p:nvPr/>
        </p:nvPicPr>
        <p:blipFill>
          <a:blip r:embed="rId2"/>
          <a:stretch>
            <a:fillRect/>
          </a:stretch>
        </p:blipFill>
        <p:spPr>
          <a:xfrm>
            <a:off x="1125512" y="835972"/>
            <a:ext cx="9668017" cy="6022028"/>
          </a:xfrm>
          <a:prstGeom prst="rect">
            <a:avLst/>
          </a:prstGeom>
        </p:spPr>
      </p:pic>
    </p:spTree>
    <p:extLst>
      <p:ext uri="{BB962C8B-B14F-4D97-AF65-F5344CB8AC3E}">
        <p14:creationId xmlns:p14="http://schemas.microsoft.com/office/powerpoint/2010/main" val="2247880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6" y="928049"/>
            <a:ext cx="11368584" cy="834786"/>
          </a:xfrm>
        </p:spPr>
        <p:txBody>
          <a:bodyPr>
            <a:noAutofit/>
          </a:bodyPr>
          <a:lstStyle/>
          <a:p>
            <a:r>
              <a:rPr lang="vi-VN" sz="1800" b="1" cap="none" dirty="0" smtClean="0">
                <a:solidFill>
                  <a:srgbClr val="002060"/>
                </a:solidFill>
              </a:rPr>
              <a:t>Đồ thị điểm gãy mô tả từng điểm dữ liệu trên mặt phẳng 2 chiều, qua đó ta có thể đánh giá nhanh chiều biến thiên và mối quan hệ giữa các biến</a:t>
            </a:r>
            <a:endParaRPr lang="vi-VN" sz="1800" b="1" cap="none" dirty="0">
              <a:solidFill>
                <a:srgbClr val="002060"/>
              </a:solidFill>
            </a:endParaRPr>
          </a:p>
        </p:txBody>
      </p:sp>
      <p:sp>
        <p:nvSpPr>
          <p:cNvPr id="4"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smtClean="0">
                <a:solidFill>
                  <a:schemeClr val="accent6">
                    <a:lumMod val="75000"/>
                  </a:schemeClr>
                </a:solidFill>
              </a:rPr>
              <a:t>3.  Scatter (2D) plots</a:t>
            </a:r>
            <a:endParaRPr lang="vi-VN" b="1" dirty="0">
              <a:solidFill>
                <a:schemeClr val="accent6">
                  <a:lumMod val="75000"/>
                </a:schemeClr>
              </a:solidFill>
            </a:endParaRPr>
          </a:p>
        </p:txBody>
      </p:sp>
      <p:pic>
        <p:nvPicPr>
          <p:cNvPr id="5" name="Picture 4"/>
          <p:cNvPicPr>
            <a:picLocks noChangeAspect="1"/>
          </p:cNvPicPr>
          <p:nvPr/>
        </p:nvPicPr>
        <p:blipFill>
          <a:blip r:embed="rId2"/>
          <a:stretch>
            <a:fillRect/>
          </a:stretch>
        </p:blipFill>
        <p:spPr>
          <a:xfrm>
            <a:off x="395786" y="1665026"/>
            <a:ext cx="11481536" cy="4844956"/>
          </a:xfrm>
          <a:prstGeom prst="rect">
            <a:avLst/>
          </a:prstGeom>
        </p:spPr>
      </p:pic>
    </p:spTree>
    <p:extLst>
      <p:ext uri="{BB962C8B-B14F-4D97-AF65-F5344CB8AC3E}">
        <p14:creationId xmlns:p14="http://schemas.microsoft.com/office/powerpoint/2010/main" val="663031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smtClean="0">
                <a:solidFill>
                  <a:schemeClr val="accent6">
                    <a:lumMod val="75000"/>
                  </a:schemeClr>
                </a:solidFill>
              </a:rPr>
              <a:t>4</a:t>
            </a:r>
            <a:r>
              <a:rPr lang="vi-VN" b="1" dirty="0">
                <a:solidFill>
                  <a:schemeClr val="accent6">
                    <a:lumMod val="75000"/>
                  </a:schemeClr>
                </a:solidFill>
              </a:rPr>
              <a:t>. </a:t>
            </a:r>
            <a:r>
              <a:rPr lang="vi-VN" b="1" dirty="0">
                <a:solidFill>
                  <a:schemeClr val="accent6">
                    <a:lumMod val="75000"/>
                  </a:schemeClr>
                </a:solidFill>
              </a:rPr>
              <a:t>Saving Figures </a:t>
            </a:r>
          </a:p>
        </p:txBody>
      </p:sp>
      <p:pic>
        <p:nvPicPr>
          <p:cNvPr id="6" name="Picture 5"/>
          <p:cNvPicPr>
            <a:picLocks noChangeAspect="1"/>
          </p:cNvPicPr>
          <p:nvPr/>
        </p:nvPicPr>
        <p:blipFill>
          <a:blip r:embed="rId2"/>
          <a:stretch>
            <a:fillRect/>
          </a:stretch>
        </p:blipFill>
        <p:spPr>
          <a:xfrm>
            <a:off x="938055" y="1025857"/>
            <a:ext cx="10356092" cy="5776664"/>
          </a:xfrm>
          <a:prstGeom prst="rect">
            <a:avLst/>
          </a:prstGeom>
        </p:spPr>
      </p:pic>
    </p:spTree>
    <p:extLst>
      <p:ext uri="{BB962C8B-B14F-4D97-AF65-F5344CB8AC3E}">
        <p14:creationId xmlns:p14="http://schemas.microsoft.com/office/powerpoint/2010/main" val="2356588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9696" y="288880"/>
            <a:ext cx="10364451" cy="73697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b="1" dirty="0">
                <a:solidFill>
                  <a:schemeClr val="accent6">
                    <a:lumMod val="75000"/>
                  </a:schemeClr>
                </a:solidFill>
              </a:rPr>
              <a:t>5</a:t>
            </a:r>
            <a:r>
              <a:rPr lang="vi-VN" b="1" dirty="0" smtClean="0">
                <a:solidFill>
                  <a:schemeClr val="accent6">
                    <a:lumMod val="75000"/>
                  </a:schemeClr>
                </a:solidFill>
              </a:rPr>
              <a:t>. </a:t>
            </a:r>
            <a:r>
              <a:rPr lang="vi-VN" b="1" dirty="0">
                <a:solidFill>
                  <a:schemeClr val="accent6">
                    <a:lumMod val="75000"/>
                  </a:schemeClr>
                </a:solidFill>
              </a:rPr>
              <a:t>Exploring data (with seaborn) </a:t>
            </a:r>
          </a:p>
        </p:txBody>
      </p:sp>
      <p:sp>
        <p:nvSpPr>
          <p:cNvPr id="5" name="Title 1"/>
          <p:cNvSpPr txBox="1">
            <a:spLocks/>
          </p:cNvSpPr>
          <p:nvPr/>
        </p:nvSpPr>
        <p:spPr>
          <a:xfrm>
            <a:off x="265817" y="1112294"/>
            <a:ext cx="11282776" cy="8552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000" b="1" cap="none" dirty="0">
                <a:solidFill>
                  <a:schemeClr val="accent1">
                    <a:lumMod val="75000"/>
                  </a:schemeClr>
                </a:solidFill>
              </a:rPr>
              <a:t>B</a:t>
            </a:r>
            <a:r>
              <a:rPr lang="vi-VN" sz="2000" b="1" cap="none" dirty="0" smtClean="0">
                <a:solidFill>
                  <a:schemeClr val="accent1">
                    <a:lumMod val="75000"/>
                  </a:schemeClr>
                </a:solidFill>
              </a:rPr>
              <a:t>iểu đồ này hữu ích trong việc mô tả một số vị trí quan trọng của phân phối. biểu đồ diễn tả 5 vị trí phân bố của dữ liệu, đó là : giá trị nhỏ nhất (min), tứ phân vị thứ nhất (q1), trung vị (median), tứ phân vị thứ 3 (q3) và giá trị lớn nhất (max).</a:t>
            </a:r>
            <a:endParaRPr lang="vi-VN" sz="2000" b="1" cap="none" dirty="0">
              <a:solidFill>
                <a:schemeClr val="accent1">
                  <a:lumMod val="75000"/>
                </a:schemeClr>
              </a:solidFill>
            </a:endParaRPr>
          </a:p>
        </p:txBody>
      </p:sp>
      <p:sp>
        <p:nvSpPr>
          <p:cNvPr id="7" name="Title 1"/>
          <p:cNvSpPr txBox="1">
            <a:spLocks/>
          </p:cNvSpPr>
          <p:nvPr/>
        </p:nvSpPr>
        <p:spPr>
          <a:xfrm>
            <a:off x="265817" y="1999396"/>
            <a:ext cx="11282776" cy="25885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000" b="1" cap="none" dirty="0">
                <a:solidFill>
                  <a:schemeClr val="accent1">
                    <a:lumMod val="75000"/>
                  </a:schemeClr>
                </a:solidFill>
              </a:rPr>
              <a:t>Cách vẽ biểu đồ hộp :</a:t>
            </a:r>
          </a:p>
          <a:p>
            <a:pPr algn="l"/>
            <a:r>
              <a:rPr lang="vi-VN" sz="2000" b="1" cap="none" dirty="0">
                <a:solidFill>
                  <a:schemeClr val="accent1">
                    <a:lumMod val="75000"/>
                  </a:schemeClr>
                </a:solidFill>
              </a:rPr>
              <a:t>     1. Vẽ một trục ngang thể hiện giá trị của dữ liệu</a:t>
            </a:r>
          </a:p>
          <a:p>
            <a:pPr algn="l"/>
            <a:r>
              <a:rPr lang="vi-VN" sz="2000" b="1" cap="none" dirty="0">
                <a:solidFill>
                  <a:schemeClr val="accent1">
                    <a:lumMod val="75000"/>
                  </a:schemeClr>
                </a:solidFill>
              </a:rPr>
              <a:t>     2. Bên trên trục giá trị, ta vẽ một hình hộp chữ nhật với cạnh trái là tứ phân vị thứ nhất (Q1) và  </a:t>
            </a:r>
            <a:r>
              <a:rPr lang="vi-VN" sz="2000" b="1" cap="none" dirty="0" smtClean="0">
                <a:solidFill>
                  <a:schemeClr val="accent1">
                    <a:lumMod val="75000"/>
                  </a:schemeClr>
                </a:solidFill>
              </a:rPr>
              <a:t>  cạnh </a:t>
            </a:r>
            <a:r>
              <a:rPr lang="vi-VN" sz="2000" b="1" cap="none" dirty="0">
                <a:solidFill>
                  <a:schemeClr val="accent1">
                    <a:lumMod val="75000"/>
                  </a:schemeClr>
                </a:solidFill>
              </a:rPr>
              <a:t>phải là tứ phân vị thứ ba (Q3).</a:t>
            </a:r>
          </a:p>
          <a:p>
            <a:pPr algn="l"/>
            <a:r>
              <a:rPr lang="vi-VN" sz="2000" b="1" cap="none" dirty="0">
                <a:solidFill>
                  <a:schemeClr val="accent1">
                    <a:lumMod val="75000"/>
                  </a:schemeClr>
                </a:solidFill>
              </a:rPr>
              <a:t>     3. Kẻ một đường thẳng đứng nối cạnh trên và cạnh dưới của hộp tại trung vị.</a:t>
            </a:r>
          </a:p>
          <a:p>
            <a:pPr algn="l"/>
            <a:r>
              <a:rPr lang="vi-VN" sz="2000" b="1" cap="none" dirty="0">
                <a:solidFill>
                  <a:schemeClr val="accent1">
                    <a:lumMod val="75000"/>
                  </a:schemeClr>
                </a:solidFill>
              </a:rPr>
              <a:t>     4. Kẻ hai đường râu cho hộp. Tức là ta kẻ một đường ngang từ điểm giữa của cạnh trái hộp đến giá trị nhỏ nhất của hộp mà không phải giá trị ngoại biên (outlier). Tương tự, kẻ một đường ngang từ điểm giữa của cạnh phải hộp đến giá trị lớn nhất của hộp mà không phải giá trị ngoại biên (outlier).</a:t>
            </a:r>
            <a:endParaRPr lang="vi-VN" sz="2000" b="1" cap="none" dirty="0">
              <a:solidFill>
                <a:schemeClr val="accent1">
                  <a:lumMod val="75000"/>
                </a:schemeClr>
              </a:solidFill>
            </a:endParaRPr>
          </a:p>
        </p:txBody>
      </p:sp>
      <p:sp>
        <p:nvSpPr>
          <p:cNvPr id="8" name="Title 1"/>
          <p:cNvSpPr txBox="1">
            <a:spLocks/>
          </p:cNvSpPr>
          <p:nvPr/>
        </p:nvSpPr>
        <p:spPr>
          <a:xfrm>
            <a:off x="265817" y="4339988"/>
            <a:ext cx="11282776" cy="23883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342900" indent="-342900" algn="l">
              <a:buFont typeface="Wingdings" panose="05000000000000000000" pitchFamily="2" charset="2"/>
              <a:buChar char="v"/>
            </a:pPr>
            <a:r>
              <a:rPr lang="vi-VN" sz="2000" b="1" cap="none" dirty="0">
                <a:solidFill>
                  <a:schemeClr val="accent1">
                    <a:lumMod val="75000"/>
                  </a:schemeClr>
                </a:solidFill>
              </a:rPr>
              <a:t>Tóm lượt những công dụng của biểu đồ hộp:</a:t>
            </a:r>
          </a:p>
          <a:p>
            <a:pPr algn="l"/>
            <a:r>
              <a:rPr lang="vi-VN" sz="2000" b="1" cap="none" dirty="0" smtClean="0">
                <a:solidFill>
                  <a:schemeClr val="accent1">
                    <a:lumMod val="75000"/>
                  </a:schemeClr>
                </a:solidFill>
              </a:rPr>
              <a:t>    - Sử </a:t>
            </a:r>
            <a:r>
              <a:rPr lang="vi-VN" sz="2000" b="1" cap="none" dirty="0">
                <a:solidFill>
                  <a:schemeClr val="accent1">
                    <a:lumMod val="75000"/>
                  </a:schemeClr>
                </a:solidFill>
              </a:rPr>
              <a:t>dụng cho dữ liệu có cỡ mẫu nhỏ</a:t>
            </a:r>
          </a:p>
          <a:p>
            <a:pPr algn="l"/>
            <a:r>
              <a:rPr lang="vi-VN" sz="2000" b="1" cap="none" dirty="0" smtClean="0">
                <a:solidFill>
                  <a:schemeClr val="accent1">
                    <a:lumMod val="75000"/>
                  </a:schemeClr>
                </a:solidFill>
              </a:rPr>
              <a:t>    - </a:t>
            </a:r>
            <a:r>
              <a:rPr lang="vi-VN" sz="2000" b="1" cap="none" dirty="0">
                <a:solidFill>
                  <a:schemeClr val="accent1">
                    <a:lumMod val="75000"/>
                  </a:schemeClr>
                </a:solidFill>
              </a:rPr>
              <a:t>Có thể mô tả hình dáng của phân bố dựa vào độ dài tương đối của râu và hai phần của hộp: phân bố nghiêng về phía có râu dài hơn và hộp lớn hơn. Tuy nhiên nó không mô tả được khoảng hở (gap) giữa các phân bố dữ liệu hoặc các chóp (moulds) nếu có.</a:t>
            </a:r>
          </a:p>
          <a:p>
            <a:pPr algn="l"/>
            <a:r>
              <a:rPr lang="vi-VN" sz="2000" b="1" cap="none" dirty="0" smtClean="0">
                <a:solidFill>
                  <a:schemeClr val="accent1">
                    <a:lumMod val="75000"/>
                  </a:schemeClr>
                </a:solidFill>
              </a:rPr>
              <a:t>    - Có </a:t>
            </a:r>
            <a:r>
              <a:rPr lang="vi-VN" sz="2000" b="1" cap="none" dirty="0">
                <a:solidFill>
                  <a:schemeClr val="accent1">
                    <a:lumMod val="75000"/>
                  </a:schemeClr>
                </a:solidFill>
              </a:rPr>
              <a:t>thể chỉ ra các giá trị ngoại biên nghi ngờ.</a:t>
            </a:r>
          </a:p>
          <a:p>
            <a:pPr algn="l"/>
            <a:r>
              <a:rPr lang="vi-VN" sz="2000" b="1" cap="none" dirty="0" smtClean="0">
                <a:solidFill>
                  <a:schemeClr val="accent1">
                    <a:lumMod val="75000"/>
                  </a:schemeClr>
                </a:solidFill>
              </a:rPr>
              <a:t>    - Có </a:t>
            </a:r>
            <a:r>
              <a:rPr lang="vi-VN" sz="2000" b="1" cap="none" dirty="0">
                <a:solidFill>
                  <a:schemeClr val="accent1">
                    <a:lumMod val="75000"/>
                  </a:schemeClr>
                </a:solidFill>
              </a:rPr>
              <a:t>thể dùng để so sánh giữa các nhóm với nhau.</a:t>
            </a:r>
            <a:endParaRPr lang="vi-VN" sz="2000" b="1" cap="none" dirty="0">
              <a:solidFill>
                <a:schemeClr val="accent1">
                  <a:lumMod val="75000"/>
                </a:schemeClr>
              </a:solidFill>
            </a:endParaRPr>
          </a:p>
        </p:txBody>
      </p:sp>
    </p:spTree>
    <p:extLst>
      <p:ext uri="{BB962C8B-B14F-4D97-AF65-F5344CB8AC3E}">
        <p14:creationId xmlns:p14="http://schemas.microsoft.com/office/powerpoint/2010/main" val="392355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654</TotalTime>
  <Words>587</Words>
  <Application>Microsoft Office PowerPoint</Application>
  <PresentationFormat>Widescreen</PresentationFormat>
  <Paragraphs>37</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Tw Cen MT</vt:lpstr>
      <vt:lpstr>Wingdings</vt:lpstr>
      <vt:lpstr>Droplet</vt:lpstr>
      <vt:lpstr>Data Visualization</vt:lpstr>
      <vt:lpstr>1. Tầm quan trọng của Data Visualization</vt:lpstr>
      <vt:lpstr>2.  Basic plots</vt:lpstr>
      <vt:lpstr>2.  Basic plots</vt:lpstr>
      <vt:lpstr>2.  Basic plots</vt:lpstr>
      <vt:lpstr>2.  Basic plots</vt:lpstr>
      <vt:lpstr>Đồ thị điểm gãy mô tả từng điểm dữ liệu trên mặt phẳng 2 chiều, qua đó ta có thể đánh giá nhanh chiều biến thiên và mối quan hệ giữa các biến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VO HANG</dc:creator>
  <cp:lastModifiedBy>VO HANG</cp:lastModifiedBy>
  <cp:revision>24</cp:revision>
  <dcterms:created xsi:type="dcterms:W3CDTF">2018-01-17T02:36:40Z</dcterms:created>
  <dcterms:modified xsi:type="dcterms:W3CDTF">2018-01-22T13:24:26Z</dcterms:modified>
</cp:coreProperties>
</file>