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4" r:id="rId8"/>
    <p:sldId id="266" r:id="rId9"/>
    <p:sldId id="267" r:id="rId10"/>
    <p:sldId id="268" r:id="rId11"/>
    <p:sldId id="265"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309680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324182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19235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2041421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6759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11712514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3263401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1461643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206745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BED37-41E0-4907-8EA4-71ADC287B2FF}" type="datetimeFigureOut">
              <a:rPr lang="en-GB" smtClean="0"/>
              <a:t>05/07/2024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2948866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BED37-41E0-4907-8EA4-71ADC287B2FF}" type="datetimeFigureOut">
              <a:rPr lang="en-GB" smtClean="0"/>
              <a:t>05/07/2024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3353895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7BED37-41E0-4907-8EA4-71ADC287B2FF}" type="datetimeFigureOut">
              <a:rPr lang="en-GB" smtClean="0"/>
              <a:t>05/07/2024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415299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7BED37-41E0-4907-8EA4-71ADC287B2FF}" type="datetimeFigureOut">
              <a:rPr lang="en-GB" smtClean="0"/>
              <a:t>05/07/2024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2978773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7BED37-41E0-4907-8EA4-71ADC287B2FF}" type="datetimeFigureOut">
              <a:rPr lang="en-GB" smtClean="0"/>
              <a:t>05/07/2024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337494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7BED37-41E0-4907-8EA4-71ADC287B2FF}" type="datetimeFigureOut">
              <a:rPr lang="en-GB" smtClean="0"/>
              <a:t>05/07/2024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4091825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7BED37-41E0-4907-8EA4-71ADC287B2FF}" type="datetimeFigureOut">
              <a:rPr lang="en-GB" smtClean="0"/>
              <a:t>05/07/2024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0205FE-92F4-4947-A1F6-EFF8D5D236F2}" type="slidenum">
              <a:rPr lang="en-GB" smtClean="0"/>
              <a:t>‹#›</a:t>
            </a:fld>
            <a:endParaRPr lang="en-GB"/>
          </a:p>
        </p:txBody>
      </p:sp>
    </p:spTree>
    <p:extLst>
      <p:ext uri="{BB962C8B-B14F-4D97-AF65-F5344CB8AC3E}">
        <p14:creationId xmlns:p14="http://schemas.microsoft.com/office/powerpoint/2010/main" val="214936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F7BED37-41E0-4907-8EA4-71ADC287B2FF}" type="datetimeFigureOut">
              <a:rPr lang="en-GB" smtClean="0"/>
              <a:t>05/07/2024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0205FE-92F4-4947-A1F6-EFF8D5D236F2}" type="slidenum">
              <a:rPr lang="en-GB" smtClean="0"/>
              <a:t>‹#›</a:t>
            </a:fld>
            <a:endParaRPr lang="en-GB"/>
          </a:p>
        </p:txBody>
      </p:sp>
    </p:spTree>
    <p:extLst>
      <p:ext uri="{BB962C8B-B14F-4D97-AF65-F5344CB8AC3E}">
        <p14:creationId xmlns:p14="http://schemas.microsoft.com/office/powerpoint/2010/main" val="3576484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kipalog.com/tags/IoT"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2F2A96B-4ACE-9ED0-9ECD-02D10C8B9F80}"/>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dirty="0">
                <a:ln/>
                <a:solidFill>
                  <a:schemeClr val="accent4"/>
                </a:solidFill>
                <a:latin typeface="Algerian" panose="04020705040A02060702" pitchFamily="82" charset="0"/>
              </a:rPr>
              <a:t>EMBEDDED AIOT LAB</a:t>
            </a:r>
            <a:endParaRPr lang="en-GB" sz="5400" b="1" dirty="0">
              <a:ln/>
              <a:solidFill>
                <a:schemeClr val="accent4"/>
              </a:solidFill>
              <a:latin typeface="Algerian" panose="04020705040A02060702" pitchFamily="82" charset="0"/>
            </a:endParaRPr>
          </a:p>
        </p:txBody>
      </p:sp>
      <p:pic>
        <p:nvPicPr>
          <p:cNvPr id="5" name="Picture 4">
            <a:extLst>
              <a:ext uri="{FF2B5EF4-FFF2-40B4-BE49-F238E27FC236}">
                <a16:creationId xmlns:a16="http://schemas.microsoft.com/office/drawing/2014/main" id="{0E5EF5FB-4C59-68B8-5B1F-36AEE8343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6" name="TextBox 5">
            <a:extLst>
              <a:ext uri="{FF2B5EF4-FFF2-40B4-BE49-F238E27FC236}">
                <a16:creationId xmlns:a16="http://schemas.microsoft.com/office/drawing/2014/main" id="{166D6350-2AB3-66F3-5C07-FD2B256C549D}"/>
              </a:ext>
            </a:extLst>
          </p:cNvPr>
          <p:cNvSpPr txBox="1"/>
          <p:nvPr/>
        </p:nvSpPr>
        <p:spPr>
          <a:xfrm>
            <a:off x="748072" y="2218340"/>
            <a:ext cx="8691418" cy="87357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vi-VN" b="0" i="0" dirty="0">
                <a:solidFill>
                  <a:srgbClr val="0A0A0A"/>
                </a:solidFill>
                <a:effectLst/>
                <a:latin typeface="Times New Roman" panose="02020603050405020304" pitchFamily="18" charset="0"/>
                <a:cs typeface="Times New Roman" panose="02020603050405020304" pitchFamily="18" charset="0"/>
              </a:rPr>
              <a:t>Timer hay bộ định thời là một ngoại vi của vi điều khiển có chức năng đếm xung, từ đó có thể cài đặt được thời gian nhất định. </a:t>
            </a:r>
            <a:endParaRPr lang="en-GB"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0965F52-1C86-F09D-474A-3583474FB396}"/>
              </a:ext>
            </a:extLst>
          </p:cNvPr>
          <p:cNvSpPr txBox="1"/>
          <p:nvPr/>
        </p:nvSpPr>
        <p:spPr>
          <a:xfrm>
            <a:off x="748072" y="1729122"/>
            <a:ext cx="245971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II.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Timer</a:t>
            </a:r>
            <a:endParaRPr lang="en-GB" sz="2000" b="1"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1D9E859-FB58-D4F3-F243-2B9D9A427391}"/>
                  </a:ext>
                </a:extLst>
              </p:cNvPr>
              <p:cNvSpPr txBox="1"/>
              <p:nvPr/>
            </p:nvSpPr>
            <p:spPr>
              <a:xfrm>
                <a:off x="4250075" y="3120582"/>
                <a:ext cx="2168435" cy="62401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 = </a:t>
                </a:r>
                <a:r>
                  <a:rPr lang="en-US" sz="2000" b="1" dirty="0">
                    <a:latin typeface="Times New Roman" panose="02020603050405020304" pitchFamily="18" charset="0"/>
                    <a:cs typeface="Times New Roman" panose="02020603050405020304" pitchFamily="18" charset="0"/>
                  </a:rPr>
                  <a:t>Pd x</a:t>
                </a:r>
                <a:r>
                  <a:rPr lang="en-US" sz="2400" b="1"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𝑷𝒔𝒄</m:t>
                        </m:r>
                      </m:num>
                      <m:den>
                        <m:r>
                          <a:rPr lang="en-US" sz="2400" b="1" i="1" smtClean="0">
                            <a:latin typeface="Cambria Math" panose="02040503050406030204" pitchFamily="18" charset="0"/>
                          </a:rPr>
                          <m:t>𝑨𝑷𝑩</m:t>
                        </m:r>
                        <m:r>
                          <a:rPr lang="en-US" sz="2400" b="1" i="1" smtClean="0">
                            <a:latin typeface="Cambria Math" panose="02040503050406030204" pitchFamily="18" charset="0"/>
                          </a:rPr>
                          <m:t> </m:t>
                        </m:r>
                        <m:r>
                          <a:rPr lang="en-US" sz="2400" b="1" i="1" smtClean="0">
                            <a:latin typeface="Cambria Math" panose="02040503050406030204" pitchFamily="18" charset="0"/>
                          </a:rPr>
                          <m:t>𝒄𝒍𝒌</m:t>
                        </m:r>
                      </m:den>
                    </m:f>
                  </m:oMath>
                </a14:m>
                <a:endParaRPr lang="en-GB" sz="2400" b="1"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D1D9E859-FB58-D4F3-F243-2B9D9A427391}"/>
                  </a:ext>
                </a:extLst>
              </p:cNvPr>
              <p:cNvSpPr txBox="1">
                <a:spLocks noRot="1" noChangeAspect="1" noMove="1" noResize="1" noEditPoints="1" noAdjustHandles="1" noChangeArrowheads="1" noChangeShapeType="1" noTextEdit="1"/>
              </p:cNvSpPr>
              <p:nvPr/>
            </p:nvSpPr>
            <p:spPr>
              <a:xfrm>
                <a:off x="4250075" y="3120582"/>
                <a:ext cx="2168435" cy="624017"/>
              </a:xfrm>
              <a:prstGeom prst="rect">
                <a:avLst/>
              </a:prstGeom>
              <a:blipFill>
                <a:blip r:embed="rId3"/>
                <a:stretch>
                  <a:fillRect l="-4213" b="-8824"/>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3B860191-9EAD-831F-202F-EEF0AD4B90C7}"/>
              </a:ext>
            </a:extLst>
          </p:cNvPr>
          <p:cNvSpPr txBox="1"/>
          <p:nvPr/>
        </p:nvSpPr>
        <p:spPr>
          <a:xfrm>
            <a:off x="748072" y="3673564"/>
            <a:ext cx="9048206" cy="295106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gian</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Pd: </a:t>
            </a:r>
            <a:r>
              <a:rPr lang="en-US" dirty="0" err="1">
                <a:latin typeface="Times New Roman" panose="02020603050405020304" pitchFamily="18" charset="0"/>
                <a:cs typeface="Times New Roman" panose="02020603050405020304" pitchFamily="18" charset="0"/>
              </a:rPr>
              <a:t>giá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đếm</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Psc</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giá</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trị</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bộ</a:t>
            </a:r>
            <a:r>
              <a:rPr lang="en-GB" dirty="0">
                <a:latin typeface="Times New Roman" panose="02020603050405020304" pitchFamily="18" charset="0"/>
                <a:cs typeface="Times New Roman" panose="02020603050405020304" pitchFamily="18" charset="0"/>
              </a:rPr>
              <a:t> chia</a:t>
            </a:r>
          </a:p>
          <a:p>
            <a:pPr marL="285750" indent="-285750" algn="just">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APB </a:t>
            </a:r>
            <a:r>
              <a:rPr lang="en-GB" b="1" dirty="0" err="1">
                <a:latin typeface="Times New Roman" panose="02020603050405020304" pitchFamily="18" charset="0"/>
                <a:cs typeface="Times New Roman" panose="02020603050405020304" pitchFamily="18" charset="0"/>
              </a:rPr>
              <a:t>clk</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APB (Advanced Peripheral Bus) là một bus ngoại vi tiên tiến trên ESP32, được sử dụng để kết nối vi điều khiển với các ngoại vi như UART, I2C, SPI và GPIO. APB clock (APB clk) là tần số xung được sử dụng cho bus ngoại vi này.</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80MHz</a:t>
            </a:r>
            <a:r>
              <a:rPr lang="en-US" dirty="0">
                <a:latin typeface="Times New Roman" panose="02020603050405020304" pitchFamily="18" charset="0"/>
                <a:cs typeface="Times New Roman" panose="02020603050405020304" pitchFamily="18" charset="0"/>
              </a:rPr>
              <a:t>)</a:t>
            </a:r>
          </a:p>
          <a:p>
            <a:pPr algn="just">
              <a:lnSpc>
                <a:spcPct val="150000"/>
              </a:lnSpc>
            </a:pPr>
            <a:r>
              <a:rPr lang="en-US" b="1" i="1" dirty="0" err="1">
                <a:latin typeface="Times New Roman" panose="02020603050405020304" pitchFamily="18" charset="0"/>
                <a:cs typeface="Times New Roman" panose="02020603050405020304" pitchFamily="18" charset="0"/>
              </a:rPr>
              <a:t>Lưu</a:t>
            </a:r>
            <a:r>
              <a:rPr lang="en-US" b="1" i="1" dirty="0">
                <a:latin typeface="Times New Roman" panose="02020603050405020304" pitchFamily="18" charset="0"/>
                <a:cs typeface="Times New Roman" panose="02020603050405020304" pitchFamily="18" charset="0"/>
              </a:rPr>
              <a:t> ý: </a:t>
            </a:r>
            <a:r>
              <a:rPr lang="en-US" b="1" i="1" dirty="0" err="1">
                <a:latin typeface="Times New Roman" panose="02020603050405020304" pitchFamily="18" charset="0"/>
                <a:cs typeface="Times New Roman" panose="02020603050405020304" pitchFamily="18" charset="0"/>
              </a:rPr>
              <a:t>Giá</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trị</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của</a:t>
            </a:r>
            <a:r>
              <a:rPr lang="en-US" b="1" i="1" dirty="0">
                <a:latin typeface="Times New Roman" panose="02020603050405020304" pitchFamily="18" charset="0"/>
                <a:cs typeface="Times New Roman" panose="02020603050405020304" pitchFamily="18" charset="0"/>
              </a:rPr>
              <a:t> Pd </a:t>
            </a:r>
            <a:r>
              <a:rPr lang="en-US" b="1" i="1" dirty="0" err="1">
                <a:latin typeface="Times New Roman" panose="02020603050405020304" pitchFamily="18" charset="0"/>
                <a:cs typeface="Times New Roman" panose="02020603050405020304" pitchFamily="18" charset="0"/>
              </a:rPr>
              <a:t>và</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Psc</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là</a:t>
            </a:r>
            <a:r>
              <a:rPr lang="en-US" b="1" i="1" dirty="0">
                <a:latin typeface="Times New Roman" panose="02020603050405020304" pitchFamily="18" charset="0"/>
                <a:cs typeface="Times New Roman" panose="02020603050405020304" pitchFamily="18" charset="0"/>
              </a:rPr>
              <a:t> 16 bit([0;65535]);</a:t>
            </a:r>
            <a:endParaRPr lang="en-GB"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785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9418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Mqtt</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2.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niệm</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1545B5-162C-96C1-9A4D-C1749721F405}"/>
              </a:ext>
            </a:extLst>
          </p:cNvPr>
          <p:cNvSpPr txBox="1"/>
          <p:nvPr/>
        </p:nvSpPr>
        <p:spPr>
          <a:xfrm>
            <a:off x="748072" y="2680106"/>
            <a:ext cx="8501728" cy="3007490"/>
          </a:xfrm>
          <a:prstGeom prst="rect">
            <a:avLst/>
          </a:prstGeom>
          <a:noFill/>
        </p:spPr>
        <p:txBody>
          <a:bodyPr wrap="square"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c. Message</a:t>
            </a:r>
          </a:p>
          <a:p>
            <a:pPr marL="342900" indent="-342900" algn="just">
              <a:lnSpc>
                <a:spcPct val="150000"/>
              </a:lnSpc>
              <a:buFont typeface="Arial" panose="020B0604020202020204" pitchFamily="34" charset="0"/>
              <a:buChar char="•"/>
            </a:pPr>
            <a:r>
              <a:rPr lang="vi-VN" sz="1600" b="0" i="0" dirty="0">
                <a:solidFill>
                  <a:srgbClr val="0A0A0A"/>
                </a:solidFill>
                <a:effectLst/>
                <a:latin typeface="Times New Roman" panose="02020603050405020304" pitchFamily="18" charset="0"/>
                <a:cs typeface="Times New Roman" panose="02020603050405020304" pitchFamily="18" charset="0"/>
              </a:rPr>
              <a:t>Trong giao thức MQTT, message còn được gọi là “message payload”, có định dạng mặc định là plain-text (chữ viết người đọc được), tuy nhiên người sử dụng có thể cấu hình thành các định dạng khác.</a:t>
            </a:r>
            <a:endParaRPr lang="en-US" sz="1600" b="0" i="0" dirty="0">
              <a:solidFill>
                <a:srgbClr val="0A0A0A"/>
              </a:solidFill>
              <a:effectLst/>
              <a:latin typeface="Times New Roman" panose="02020603050405020304" pitchFamily="18" charset="0"/>
              <a:cs typeface="Times New Roman" panose="02020603050405020304" pitchFamily="18" charset="0"/>
            </a:endParaRPr>
          </a:p>
          <a:p>
            <a:pPr algn="just">
              <a:lnSpc>
                <a:spcPct val="150000"/>
              </a:lnSpc>
            </a:pPr>
            <a:r>
              <a:rPr lang="en-US" sz="1600" b="1" dirty="0">
                <a:solidFill>
                  <a:srgbClr val="0A0A0A"/>
                </a:solidFill>
                <a:latin typeface="Times New Roman" panose="02020603050405020304" pitchFamily="18" charset="0"/>
                <a:cs typeface="Times New Roman" panose="02020603050405020304" pitchFamily="18" charset="0"/>
              </a:rPr>
              <a:t>d. Topic</a:t>
            </a:r>
          </a:p>
          <a:p>
            <a:pPr marL="285750" indent="-285750" algn="just">
              <a:lnSpc>
                <a:spcPct val="150000"/>
              </a:lnSpc>
              <a:buFont typeface="Arial" panose="020B0604020202020204" pitchFamily="34" charset="0"/>
              <a:buChar char="•"/>
            </a:pPr>
            <a:r>
              <a:rPr lang="vi-VN" sz="1600" b="0" i="0" dirty="0">
                <a:solidFill>
                  <a:srgbClr val="0A0A0A"/>
                </a:solidFill>
                <a:effectLst/>
                <a:latin typeface="Times New Roman" panose="02020603050405020304" pitchFamily="18" charset="0"/>
                <a:cs typeface="Times New Roman" panose="02020603050405020304" pitchFamily="18" charset="0"/>
              </a:rPr>
              <a:t>Topic có thể coi như một “đường truyền” logic giữa 2 điểm là publisher và subscriber. Về cơ bản, khi message được publish vào một topic thì tất cả những subscriber của topic đó sẽ nhận được message này.</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49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9418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Mqtt</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3. </a:t>
            </a:r>
            <a:r>
              <a:rPr lang="en-US" b="1" dirty="0" err="1">
                <a:solidFill>
                  <a:srgbClr val="0070C0"/>
                </a:solidFill>
                <a:latin typeface="Times New Roman" panose="02020603050405020304" pitchFamily="18" charset="0"/>
                <a:cs typeface="Times New Roman" panose="02020603050405020304" pitchFamily="18" charset="0"/>
              </a:rPr>
              <a:t>Mô</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hình</a:t>
            </a:r>
            <a:r>
              <a:rPr lang="en-US" b="1" dirty="0">
                <a:solidFill>
                  <a:srgbClr val="0070C0"/>
                </a:solidFill>
                <a:latin typeface="Times New Roman" panose="02020603050405020304" pitchFamily="18" charset="0"/>
                <a:cs typeface="Times New Roman" panose="02020603050405020304" pitchFamily="18" charset="0"/>
              </a:rPr>
              <a:t> Publish/Subscriber.</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5247813-CF19-87E6-740F-4B361529336B}"/>
              </a:ext>
            </a:extLst>
          </p:cNvPr>
          <p:cNvSpPr txBox="1"/>
          <p:nvPr/>
        </p:nvSpPr>
        <p:spPr>
          <a:xfrm>
            <a:off x="5276849" y="2495440"/>
            <a:ext cx="4772025" cy="4110549"/>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Thành </a:t>
            </a:r>
            <a:r>
              <a:rPr lang="en-US" sz="1600" dirty="0" err="1">
                <a:latin typeface="Times New Roman" panose="02020603050405020304" pitchFamily="18" charset="0"/>
                <a:cs typeface="Times New Roman" panose="02020603050405020304" pitchFamily="18" charset="0"/>
              </a:rPr>
              <a:t>phần</a:t>
            </a:r>
            <a:r>
              <a:rPr lang="en-US" sz="1600" dirty="0">
                <a:latin typeface="Times New Roman" panose="02020603050405020304" pitchFamily="18" charset="0"/>
                <a:cs typeface="Times New Roman" panose="02020603050405020304" pitchFamily="18" charset="0"/>
              </a:rPr>
              <a:t> bao </a:t>
            </a:r>
            <a:r>
              <a:rPr lang="en-US" sz="1600" dirty="0" err="1">
                <a:latin typeface="Times New Roman" panose="02020603050405020304" pitchFamily="18" charset="0"/>
                <a:cs typeface="Times New Roman" panose="02020603050405020304" pitchFamily="18" charset="0"/>
              </a:rPr>
              <a:t>gồm</a:t>
            </a:r>
            <a:r>
              <a:rPr lang="en-US" sz="1600"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vi-VN" sz="1600" b="1" i="0" dirty="0">
                <a:solidFill>
                  <a:srgbClr val="000000"/>
                </a:solidFill>
                <a:effectLst/>
                <a:latin typeface="Times New Roman" panose="02020603050405020304" pitchFamily="18" charset="0"/>
                <a:cs typeface="Times New Roman" panose="02020603050405020304" pitchFamily="18" charset="0"/>
              </a:rPr>
              <a:t>MQTT Broker: </a:t>
            </a:r>
            <a:r>
              <a:rPr lang="vi-VN" sz="1600" b="0" i="0" dirty="0">
                <a:solidFill>
                  <a:srgbClr val="000000"/>
                </a:solidFill>
                <a:effectLst/>
                <a:latin typeface="Times New Roman" panose="02020603050405020304" pitchFamily="18" charset="0"/>
                <a:cs typeface="Times New Roman" panose="02020603050405020304" pitchFamily="18" charset="0"/>
              </a:rPr>
              <a:t>Toàn bộ bản tin từ Client tới Server đều được gửi thông qua</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vi-VN" sz="1600" b="0" i="0" dirty="0">
                <a:solidFill>
                  <a:srgbClr val="000000"/>
                </a:solidFill>
                <a:effectLst/>
                <a:latin typeface="Times New Roman" panose="02020603050405020304" pitchFamily="18" charset="0"/>
                <a:cs typeface="Times New Roman" panose="02020603050405020304" pitchFamily="18" charset="0"/>
              </a:rPr>
              <a:t>Broker.</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b="1" i="0" dirty="0">
                <a:solidFill>
                  <a:srgbClr val="000000"/>
                </a:solidFill>
                <a:effectLst/>
                <a:latin typeface="Times New Roman" panose="02020603050405020304" pitchFamily="18" charset="0"/>
                <a:cs typeface="Times New Roman" panose="02020603050405020304" pitchFamily="18" charset="0"/>
              </a:rPr>
              <a:t>MQTT Server: </a:t>
            </a:r>
            <a:r>
              <a:rPr lang="vi-VN" sz="1600" b="0" i="0" dirty="0">
                <a:solidFill>
                  <a:srgbClr val="000000"/>
                </a:solidFill>
                <a:effectLst/>
                <a:latin typeface="Times New Roman" panose="02020603050405020304" pitchFamily="18" charset="0"/>
                <a:cs typeface="Times New Roman" panose="02020603050405020304" pitchFamily="18" charset="0"/>
              </a:rPr>
              <a:t>API hoạt động tương tự như một MQTT Server, có vai trò gửi</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vi-VN" sz="1600" b="0" i="0" dirty="0">
                <a:solidFill>
                  <a:srgbClr val="000000"/>
                </a:solidFill>
                <a:effectLst/>
                <a:latin typeface="Times New Roman" panose="02020603050405020304" pitchFamily="18" charset="0"/>
                <a:cs typeface="Times New Roman" panose="02020603050405020304" pitchFamily="18" charset="0"/>
              </a:rPr>
              <a:t>dữ liệu tới Client.</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b="1" i="0" dirty="0">
                <a:solidFill>
                  <a:srgbClr val="000000"/>
                </a:solidFill>
                <a:effectLst/>
                <a:latin typeface="Times New Roman" panose="02020603050405020304" pitchFamily="18" charset="0"/>
                <a:cs typeface="Times New Roman" panose="02020603050405020304" pitchFamily="18" charset="0"/>
              </a:rPr>
              <a:t>MQTT Client: </a:t>
            </a:r>
            <a:r>
              <a:rPr lang="vi-VN" sz="1600" b="0" i="0" dirty="0">
                <a:solidFill>
                  <a:srgbClr val="000000"/>
                </a:solidFill>
                <a:effectLst/>
                <a:latin typeface="Times New Roman" panose="02020603050405020304" pitchFamily="18" charset="0"/>
                <a:cs typeface="Times New Roman" panose="02020603050405020304" pitchFamily="18" charset="0"/>
              </a:rPr>
              <a:t>Được chia thành Publisher và Subcriber.</a:t>
            </a:r>
            <a:endParaRPr lang="en-US" sz="1600"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b="1" i="0" dirty="0">
                <a:solidFill>
                  <a:srgbClr val="000000"/>
                </a:solidFill>
                <a:effectLst/>
                <a:latin typeface="Times New Roman" panose="02020603050405020304" pitchFamily="18" charset="0"/>
                <a:cs typeface="Times New Roman" panose="02020603050405020304" pitchFamily="18" charset="0"/>
              </a:rPr>
              <a:t>Tiêu đề (Topic): </a:t>
            </a:r>
            <a:r>
              <a:rPr lang="vi-VN" sz="1600" b="0" i="0" dirty="0">
                <a:solidFill>
                  <a:srgbClr val="000000"/>
                </a:solidFill>
                <a:effectLst/>
                <a:latin typeface="Times New Roman" panose="02020603050405020304" pitchFamily="18" charset="0"/>
                <a:cs typeface="Times New Roman" panose="02020603050405020304" pitchFamily="18" charset="0"/>
              </a:rPr>
              <a:t>Coi là một hàng đợi các bản tin có sẵn khuôn mẫu dành cho</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vi-VN" sz="1600" b="0" i="0" dirty="0">
                <a:solidFill>
                  <a:srgbClr val="000000"/>
                </a:solidFill>
                <a:effectLst/>
                <a:latin typeface="Times New Roman" panose="02020603050405020304" pitchFamily="18" charset="0"/>
                <a:cs typeface="Times New Roman" panose="02020603050405020304" pitchFamily="18" charset="0"/>
              </a:rPr>
              <a:t>Client.</a:t>
            </a:r>
            <a:endParaRPr lang="en-US" sz="16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sz="1600" b="1" i="0" dirty="0">
                <a:solidFill>
                  <a:srgbClr val="000000"/>
                </a:solidFill>
                <a:effectLst/>
                <a:latin typeface="Times New Roman" panose="02020603050405020304" pitchFamily="18" charset="0"/>
                <a:cs typeface="Times New Roman" panose="02020603050405020304" pitchFamily="18" charset="0"/>
              </a:rPr>
              <a:t>Phiên làm việc (Session): </a:t>
            </a:r>
            <a:r>
              <a:rPr lang="vi-VN" sz="1600" b="0" i="0" dirty="0">
                <a:solidFill>
                  <a:srgbClr val="000000"/>
                </a:solidFill>
                <a:effectLst/>
                <a:latin typeface="Times New Roman" panose="02020603050405020304" pitchFamily="18" charset="0"/>
                <a:cs typeface="Times New Roman" panose="02020603050405020304" pitchFamily="18" charset="0"/>
              </a:rPr>
              <a:t>Kết nối từ Client tới Server</a:t>
            </a:r>
            <a:r>
              <a:rPr lang="en-US" sz="1600" b="0" i="0" dirty="0">
                <a:solidFill>
                  <a:srgbClr val="000000"/>
                </a:solidFill>
                <a:effectLst/>
                <a:latin typeface="Times New Roman" panose="02020603050405020304" pitchFamily="18" charset="0"/>
                <a:cs typeface="Times New Roman" panose="02020603050405020304" pitchFamily="18" charset="0"/>
              </a:rPr>
              <a:t>.</a:t>
            </a:r>
            <a:endParaRPr lang="en-GB" dirty="0"/>
          </a:p>
        </p:txBody>
      </p:sp>
      <p:pic>
        <p:nvPicPr>
          <p:cNvPr id="10" name="Picture 9">
            <a:extLst>
              <a:ext uri="{FF2B5EF4-FFF2-40B4-BE49-F238E27FC236}">
                <a16:creationId xmlns:a16="http://schemas.microsoft.com/office/drawing/2014/main" id="{992D827C-6B7A-4DAC-9EAF-A8EC7F683D8C}"/>
              </a:ext>
            </a:extLst>
          </p:cNvPr>
          <p:cNvPicPr>
            <a:picLocks noChangeAspect="1"/>
          </p:cNvPicPr>
          <p:nvPr/>
        </p:nvPicPr>
        <p:blipFill>
          <a:blip r:embed="rId3"/>
          <a:stretch>
            <a:fillRect/>
          </a:stretch>
        </p:blipFill>
        <p:spPr>
          <a:xfrm>
            <a:off x="320694" y="2939803"/>
            <a:ext cx="4879539" cy="2476184"/>
          </a:xfrm>
          <a:prstGeom prst="rect">
            <a:avLst/>
          </a:prstGeom>
        </p:spPr>
      </p:pic>
    </p:spTree>
    <p:extLst>
      <p:ext uri="{BB962C8B-B14F-4D97-AF65-F5344CB8AC3E}">
        <p14:creationId xmlns:p14="http://schemas.microsoft.com/office/powerpoint/2010/main" val="68878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9418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Mqtt</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4</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Lập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1545B5-162C-96C1-9A4D-C1749721F405}"/>
              </a:ext>
            </a:extLst>
          </p:cNvPr>
          <p:cNvSpPr txBox="1"/>
          <p:nvPr/>
        </p:nvSpPr>
        <p:spPr>
          <a:xfrm>
            <a:off x="748072" y="2680106"/>
            <a:ext cx="6176603" cy="2825344"/>
          </a:xfrm>
          <a:prstGeom prst="rect">
            <a:avLst/>
          </a:prstGeom>
          <a:noFill/>
        </p:spPr>
        <p:txBody>
          <a:bodyPr wrap="square" rtlCol="0">
            <a:spAutoFit/>
          </a:bodyPr>
          <a:lstStyle/>
          <a:p>
            <a:r>
              <a:rPr lang="en-GB" sz="1400" b="0" dirty="0">
                <a:effectLst/>
                <a:latin typeface="Consolas" panose="020B0609020204030204" pitchFamily="49" charset="0"/>
              </a:rPr>
              <a:t>#include &lt;</a:t>
            </a:r>
            <a:r>
              <a:rPr lang="vi-VN" sz="1400" b="0" dirty="0">
                <a:effectLst/>
                <a:latin typeface="Consolas" panose="020B0609020204030204" pitchFamily="49" charset="0"/>
              </a:rPr>
              <a:t>PubSubClient.h</a:t>
            </a:r>
            <a:r>
              <a:rPr lang="en-GB" sz="1400" b="0" dirty="0">
                <a:effectLst/>
                <a:latin typeface="Consolas" panose="020B0609020204030204" pitchFamily="49" charset="0"/>
              </a:rPr>
              <a:t>&gt;</a:t>
            </a:r>
          </a:p>
          <a:p>
            <a:r>
              <a:rPr lang="en-GB" sz="1400" b="0" dirty="0">
                <a:effectLst/>
                <a:latin typeface="Consolas" panose="020B0609020204030204" pitchFamily="49" charset="0"/>
              </a:rPr>
              <a:t>#include &lt;</a:t>
            </a:r>
            <a:r>
              <a:rPr lang="vi-VN" sz="1400" b="0" dirty="0">
                <a:effectLst/>
                <a:latin typeface="Consolas" panose="020B0609020204030204" pitchFamily="49" charset="0"/>
              </a:rPr>
              <a:t>NTPClient.h</a:t>
            </a:r>
            <a:r>
              <a:rPr lang="en-GB" sz="1400" b="0" dirty="0">
                <a:effectLst/>
                <a:latin typeface="Consolas" panose="020B0609020204030204" pitchFamily="49" charset="0"/>
              </a:rPr>
              <a:t>&gt;</a:t>
            </a:r>
          </a:p>
          <a:p>
            <a:r>
              <a:rPr lang="en-GB" sz="1400" b="0" dirty="0">
                <a:effectLst/>
                <a:latin typeface="Consolas" panose="020B0609020204030204" pitchFamily="49" charset="0"/>
              </a:rPr>
              <a:t>#include &lt;</a:t>
            </a:r>
            <a:r>
              <a:rPr lang="en-GB" sz="1400" b="0" dirty="0" err="1">
                <a:effectLst/>
                <a:latin typeface="Consolas" panose="020B0609020204030204" pitchFamily="49" charset="0"/>
              </a:rPr>
              <a:t>WiFiUdp.h</a:t>
            </a:r>
            <a:r>
              <a:rPr lang="en-GB" sz="1400" b="0" dirty="0">
                <a:effectLst/>
                <a:latin typeface="Consolas" panose="020B0609020204030204" pitchFamily="49" charset="0"/>
              </a:rPr>
              <a:t>&gt;</a:t>
            </a:r>
          </a:p>
          <a:p>
            <a:pPr algn="just">
              <a:lnSpc>
                <a:spcPct val="150000"/>
              </a:lnSpc>
            </a:pPr>
            <a:endParaRPr lang="en-US" sz="1400" b="1" dirty="0">
              <a:latin typeface="Consolas" panose="020B0609020204030204" pitchFamily="49" charset="0"/>
              <a:cs typeface="Times New Roman" panose="02020603050405020304" pitchFamily="18" charset="0"/>
            </a:endParaRPr>
          </a:p>
          <a:p>
            <a:r>
              <a:rPr lang="en-GB" sz="1400" b="0" i="1" dirty="0" err="1">
                <a:effectLst/>
                <a:latin typeface="Consolas" panose="020B0609020204030204" pitchFamily="49" charset="0"/>
              </a:rPr>
              <a:t>WiFiClient</a:t>
            </a:r>
            <a:r>
              <a:rPr lang="en-GB" sz="1400" b="0" dirty="0">
                <a:effectLst/>
                <a:latin typeface="Consolas" panose="020B0609020204030204" pitchFamily="49" charset="0"/>
              </a:rPr>
              <a:t> </a:t>
            </a:r>
            <a:r>
              <a:rPr lang="en-GB" sz="1400" b="0" dirty="0" err="1">
                <a:effectLst/>
                <a:latin typeface="Consolas" panose="020B0609020204030204" pitchFamily="49" charset="0"/>
              </a:rPr>
              <a:t>espClient</a:t>
            </a:r>
            <a:r>
              <a:rPr lang="en-GB" sz="1400" b="0" dirty="0">
                <a:effectLst/>
                <a:latin typeface="Consolas" panose="020B0609020204030204" pitchFamily="49" charset="0"/>
              </a:rPr>
              <a:t>;</a:t>
            </a:r>
          </a:p>
          <a:p>
            <a:r>
              <a:rPr lang="en-GB" sz="1400" b="0" i="1" dirty="0" err="1">
                <a:effectLst/>
                <a:latin typeface="Consolas" panose="020B0609020204030204" pitchFamily="49" charset="0"/>
              </a:rPr>
              <a:t>PubSubClient</a:t>
            </a:r>
            <a:r>
              <a:rPr lang="en-GB" sz="1400" b="0" dirty="0">
                <a:effectLst/>
                <a:latin typeface="Consolas" panose="020B0609020204030204" pitchFamily="49" charset="0"/>
              </a:rPr>
              <a:t> client(</a:t>
            </a:r>
            <a:r>
              <a:rPr lang="en-GB" sz="1400" b="0" i="1" dirty="0" err="1">
                <a:effectLst/>
                <a:latin typeface="Consolas" panose="020B0609020204030204" pitchFamily="49" charset="0"/>
              </a:rPr>
              <a:t>espClient</a:t>
            </a:r>
            <a:r>
              <a:rPr lang="en-GB" sz="1400" b="0" dirty="0">
                <a:effectLst/>
                <a:latin typeface="Consolas" panose="020B0609020204030204" pitchFamily="49" charset="0"/>
              </a:rPr>
              <a:t>);</a:t>
            </a:r>
          </a:p>
          <a:p>
            <a:r>
              <a:rPr lang="en-GB" sz="1400" b="0" dirty="0" err="1">
                <a:effectLst/>
                <a:latin typeface="Consolas" panose="020B0609020204030204" pitchFamily="49" charset="0"/>
              </a:rPr>
              <a:t>const</a:t>
            </a:r>
            <a:r>
              <a:rPr lang="en-GB" sz="1400" b="0" dirty="0">
                <a:effectLst/>
                <a:latin typeface="Consolas" panose="020B0609020204030204" pitchFamily="49" charset="0"/>
              </a:rPr>
              <a:t> char *</a:t>
            </a:r>
            <a:r>
              <a:rPr lang="en-GB" sz="1400" b="0" dirty="0" err="1">
                <a:effectLst/>
                <a:latin typeface="Consolas" panose="020B0609020204030204" pitchFamily="49" charset="0"/>
              </a:rPr>
              <a:t>mqtt_broker</a:t>
            </a:r>
            <a:r>
              <a:rPr lang="en-GB" sz="1400" b="0" dirty="0">
                <a:effectLst/>
                <a:latin typeface="Consolas" panose="020B0609020204030204" pitchFamily="49" charset="0"/>
              </a:rPr>
              <a:t>      = "</a:t>
            </a:r>
            <a:r>
              <a:rPr lang="en-GB" sz="1400" b="0" dirty="0" err="1">
                <a:effectLst/>
                <a:latin typeface="Consolas" panose="020B0609020204030204" pitchFamily="49" charset="0"/>
              </a:rPr>
              <a:t>broker.mqttdashboard.com</a:t>
            </a:r>
            <a:r>
              <a:rPr lang="en-GB" sz="1400" b="0" dirty="0">
                <a:effectLst/>
                <a:latin typeface="Consolas" panose="020B0609020204030204" pitchFamily="49" charset="0"/>
              </a:rPr>
              <a:t>";</a:t>
            </a:r>
          </a:p>
          <a:p>
            <a:r>
              <a:rPr lang="en-GB" sz="1400" b="0" dirty="0" err="1">
                <a:effectLst/>
                <a:latin typeface="Consolas" panose="020B0609020204030204" pitchFamily="49" charset="0"/>
              </a:rPr>
              <a:t>const</a:t>
            </a:r>
            <a:r>
              <a:rPr lang="en-GB" sz="1400" b="0" dirty="0">
                <a:effectLst/>
                <a:latin typeface="Consolas" panose="020B0609020204030204" pitchFamily="49" charset="0"/>
              </a:rPr>
              <a:t> char *</a:t>
            </a:r>
            <a:r>
              <a:rPr lang="en-GB" sz="1400" b="0" dirty="0" err="1">
                <a:effectLst/>
                <a:latin typeface="Consolas" panose="020B0609020204030204" pitchFamily="49" charset="0"/>
              </a:rPr>
              <a:t>topic_pub</a:t>
            </a:r>
            <a:r>
              <a:rPr lang="en-GB" sz="1400" b="0" dirty="0">
                <a:effectLst/>
                <a:latin typeface="Consolas" panose="020B0609020204030204" pitchFamily="49" charset="0"/>
              </a:rPr>
              <a:t>        = "</a:t>
            </a:r>
            <a:r>
              <a:rPr lang="en-GB" sz="1400" b="0" dirty="0" err="1">
                <a:effectLst/>
                <a:latin typeface="Consolas" panose="020B0609020204030204" pitchFamily="49" charset="0"/>
              </a:rPr>
              <a:t>Esp32</a:t>
            </a:r>
            <a:r>
              <a:rPr lang="en-GB" sz="1400" b="0" dirty="0">
                <a:effectLst/>
                <a:latin typeface="Consolas" panose="020B0609020204030204" pitchFamily="49" charset="0"/>
              </a:rPr>
              <a:t>/</a:t>
            </a:r>
            <a:r>
              <a:rPr lang="en-GB" sz="1400" b="0" dirty="0" err="1">
                <a:effectLst/>
                <a:latin typeface="Consolas" panose="020B0609020204030204" pitchFamily="49" charset="0"/>
              </a:rPr>
              <a:t>Mqtt</a:t>
            </a:r>
            <a:r>
              <a:rPr lang="en-GB" sz="1400" b="0" dirty="0">
                <a:effectLst/>
                <a:latin typeface="Consolas" panose="020B0609020204030204" pitchFamily="49" charset="0"/>
              </a:rPr>
              <a:t>";</a:t>
            </a:r>
          </a:p>
          <a:p>
            <a:r>
              <a:rPr lang="en-GB" sz="1400" b="0" dirty="0" err="1">
                <a:effectLst/>
                <a:latin typeface="Consolas" panose="020B0609020204030204" pitchFamily="49" charset="0"/>
              </a:rPr>
              <a:t>const</a:t>
            </a:r>
            <a:r>
              <a:rPr lang="en-GB" sz="1400" b="0" dirty="0">
                <a:effectLst/>
                <a:latin typeface="Consolas" panose="020B0609020204030204" pitchFamily="49" charset="0"/>
              </a:rPr>
              <a:t> char *</a:t>
            </a:r>
            <a:r>
              <a:rPr lang="en-GB" sz="1400" b="0" dirty="0" err="1">
                <a:effectLst/>
                <a:latin typeface="Consolas" panose="020B0609020204030204" pitchFamily="49" charset="0"/>
              </a:rPr>
              <a:t>topic_sub</a:t>
            </a:r>
            <a:r>
              <a:rPr lang="en-GB" sz="1400" b="0" dirty="0">
                <a:effectLst/>
                <a:latin typeface="Consolas" panose="020B0609020204030204" pitchFamily="49" charset="0"/>
              </a:rPr>
              <a:t>        = "</a:t>
            </a:r>
            <a:r>
              <a:rPr lang="en-GB" sz="1400" b="0" dirty="0" err="1">
                <a:effectLst/>
                <a:latin typeface="Consolas" panose="020B0609020204030204" pitchFamily="49" charset="0"/>
              </a:rPr>
              <a:t>Mqtt</a:t>
            </a:r>
            <a:r>
              <a:rPr lang="en-GB" sz="1400" b="0" dirty="0">
                <a:effectLst/>
                <a:latin typeface="Consolas" panose="020B0609020204030204" pitchFamily="49" charset="0"/>
              </a:rPr>
              <a:t>/Esp32";</a:t>
            </a:r>
          </a:p>
          <a:p>
            <a:r>
              <a:rPr lang="en-GB" sz="1400" b="0" dirty="0" err="1">
                <a:effectLst/>
                <a:latin typeface="Consolas" panose="020B0609020204030204" pitchFamily="49" charset="0"/>
              </a:rPr>
              <a:t>const</a:t>
            </a:r>
            <a:r>
              <a:rPr lang="en-GB" sz="1400" b="0" dirty="0">
                <a:effectLst/>
                <a:latin typeface="Consolas" panose="020B0609020204030204" pitchFamily="49" charset="0"/>
              </a:rPr>
              <a:t> char *</a:t>
            </a:r>
            <a:r>
              <a:rPr lang="en-GB" sz="1400" b="0" dirty="0" err="1">
                <a:effectLst/>
                <a:latin typeface="Consolas" panose="020B0609020204030204" pitchFamily="49" charset="0"/>
              </a:rPr>
              <a:t>mqtt_username</a:t>
            </a:r>
            <a:r>
              <a:rPr lang="en-GB" sz="1400" b="0" dirty="0">
                <a:effectLst/>
                <a:latin typeface="Consolas" panose="020B0609020204030204" pitchFamily="49" charset="0"/>
              </a:rPr>
              <a:t>    = "Demo";</a:t>
            </a:r>
          </a:p>
          <a:p>
            <a:r>
              <a:rPr lang="en-GB" sz="1400" b="0" dirty="0" err="1">
                <a:effectLst/>
                <a:latin typeface="Consolas" panose="020B0609020204030204" pitchFamily="49" charset="0"/>
              </a:rPr>
              <a:t>const</a:t>
            </a:r>
            <a:r>
              <a:rPr lang="en-GB" sz="1400" b="0" dirty="0">
                <a:effectLst/>
                <a:latin typeface="Consolas" panose="020B0609020204030204" pitchFamily="49" charset="0"/>
              </a:rPr>
              <a:t> char *</a:t>
            </a:r>
            <a:r>
              <a:rPr lang="en-GB" sz="1400" b="0" dirty="0" err="1">
                <a:effectLst/>
                <a:latin typeface="Consolas" panose="020B0609020204030204" pitchFamily="49" charset="0"/>
              </a:rPr>
              <a:t>mqtt_password</a:t>
            </a:r>
            <a:r>
              <a:rPr lang="en-GB" sz="1400" b="0" dirty="0">
                <a:effectLst/>
                <a:latin typeface="Consolas" panose="020B0609020204030204" pitchFamily="49" charset="0"/>
              </a:rPr>
              <a:t>    = "public";</a:t>
            </a:r>
          </a:p>
          <a:p>
            <a:r>
              <a:rPr lang="en-GB" sz="1400" b="0" dirty="0" err="1">
                <a:effectLst/>
                <a:latin typeface="Consolas" panose="020B0609020204030204" pitchFamily="49" charset="0"/>
              </a:rPr>
              <a:t>const</a:t>
            </a:r>
            <a:r>
              <a:rPr lang="en-GB" sz="1400" b="0" dirty="0">
                <a:effectLst/>
                <a:latin typeface="Consolas" panose="020B0609020204030204" pitchFamily="49" charset="0"/>
              </a:rPr>
              <a:t> int   </a:t>
            </a:r>
            <a:r>
              <a:rPr lang="en-GB" sz="1400" b="0" dirty="0" err="1">
                <a:effectLst/>
                <a:latin typeface="Consolas" panose="020B0609020204030204" pitchFamily="49" charset="0"/>
              </a:rPr>
              <a:t>mqtt_port</a:t>
            </a:r>
            <a:r>
              <a:rPr lang="en-GB" sz="1400" b="0" dirty="0">
                <a:effectLst/>
                <a:latin typeface="Consolas" panose="020B0609020204030204" pitchFamily="49" charset="0"/>
              </a:rPr>
              <a:t>        = 1883;</a:t>
            </a:r>
          </a:p>
        </p:txBody>
      </p:sp>
    </p:spTree>
    <p:extLst>
      <p:ext uri="{BB962C8B-B14F-4D97-AF65-F5344CB8AC3E}">
        <p14:creationId xmlns:p14="http://schemas.microsoft.com/office/powerpoint/2010/main" val="121476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9418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Mqtt</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4</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Lập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1545B5-162C-96C1-9A4D-C1749721F405}"/>
              </a:ext>
            </a:extLst>
          </p:cNvPr>
          <p:cNvSpPr txBox="1"/>
          <p:nvPr/>
        </p:nvSpPr>
        <p:spPr>
          <a:xfrm>
            <a:off x="748072" y="2701652"/>
            <a:ext cx="10548578" cy="3754874"/>
          </a:xfrm>
          <a:prstGeom prst="rect">
            <a:avLst/>
          </a:prstGeom>
          <a:noFill/>
        </p:spPr>
        <p:txBody>
          <a:bodyPr wrap="square" rtlCol="0">
            <a:spAutoFit/>
          </a:bodyPr>
          <a:lstStyle/>
          <a:p>
            <a:r>
              <a:rPr lang="en-GB" sz="1400" b="0" dirty="0">
                <a:effectLst/>
                <a:latin typeface="Consolas" panose="020B0609020204030204" pitchFamily="49" charset="0"/>
                <a:cs typeface="Times New Roman" panose="02020603050405020304" pitchFamily="18" charset="0"/>
              </a:rPr>
              <a:t>void </a:t>
            </a:r>
            <a:r>
              <a:rPr lang="vi-VN" sz="1400" b="0" dirty="0">
                <a:effectLst/>
                <a:latin typeface="Consolas" panose="020B0609020204030204" pitchFamily="49" charset="0"/>
                <a:cs typeface="Times New Roman" panose="02020603050405020304" pitchFamily="18" charset="0"/>
              </a:rPr>
              <a:t>MQTT_Connect</a:t>
            </a:r>
            <a:r>
              <a:rPr lang="en-GB" sz="1400" b="0" dirty="0">
                <a:effectLst/>
                <a:latin typeface="Consolas" panose="020B0609020204030204" pitchFamily="49" charset="0"/>
                <a:cs typeface="Times New Roman" panose="02020603050405020304" pitchFamily="18" charset="0"/>
              </a:rPr>
              <a:t>(void){</a:t>
            </a:r>
          </a:p>
          <a:p>
            <a:r>
              <a:rPr kumimoji="0" lang="en-US" altLang="en-US" sz="1400" b="0" i="0" u="none" strike="noStrike" cap="none" normalizeH="0" baseline="0" dirty="0">
                <a:ln>
                  <a:noFill/>
                </a:ln>
                <a:solidFill>
                  <a:srgbClr val="880000"/>
                </a:solidFill>
                <a:effectLst/>
                <a:latin typeface="Courier New" panose="02070309020205020404" pitchFamily="49" charset="0"/>
              </a:rPr>
              <a:t>  //connecting to a </a:t>
            </a:r>
            <a:r>
              <a:rPr kumimoji="0" lang="en-US" altLang="en-US" sz="1400" b="0" i="0" u="none" strike="noStrike" cap="none" normalizeH="0" baseline="0" dirty="0" err="1">
                <a:ln>
                  <a:noFill/>
                </a:ln>
                <a:solidFill>
                  <a:srgbClr val="880000"/>
                </a:solidFill>
                <a:effectLst/>
                <a:latin typeface="Courier New" panose="02070309020205020404" pitchFamily="49" charset="0"/>
              </a:rPr>
              <a:t>mqtt</a:t>
            </a:r>
            <a:r>
              <a:rPr kumimoji="0" lang="en-US" altLang="en-US" sz="1400" b="0" i="0" u="none" strike="noStrike" cap="none" normalizeH="0" baseline="0" dirty="0">
                <a:ln>
                  <a:noFill/>
                </a:ln>
                <a:solidFill>
                  <a:srgbClr val="880000"/>
                </a:solidFill>
                <a:effectLst/>
                <a:latin typeface="Courier New" panose="02070309020205020404" pitchFamily="49" charset="0"/>
              </a:rPr>
              <a:t> broker</a:t>
            </a:r>
            <a:r>
              <a:rPr kumimoji="0" lang="en-US" altLang="en-US" sz="600" b="0" i="0" u="none" strike="noStrike" cap="none" normalizeH="0" baseline="0" dirty="0">
                <a:ln>
                  <a:noFill/>
                </a:ln>
                <a:solidFill>
                  <a:schemeClr val="tx1"/>
                </a:solidFill>
                <a:effectLst/>
              </a:rPr>
              <a:t> </a:t>
            </a:r>
            <a:endParaRPr lang="en-GB" sz="1400" b="0" dirty="0">
              <a:effectLst/>
              <a:latin typeface="Consolas" panose="020B0609020204030204" pitchFamily="49" charset="0"/>
              <a:cs typeface="Times New Roman" panose="02020603050405020304" pitchFamily="18" charset="0"/>
            </a:endParaRPr>
          </a:p>
          <a:p>
            <a:r>
              <a:rPr lang="en-GB" sz="1400" b="0" dirty="0">
                <a:effectLst/>
                <a:latin typeface="Consolas" panose="020B0609020204030204" pitchFamily="49" charset="0"/>
                <a:cs typeface="Times New Roman" panose="02020603050405020304" pitchFamily="18" charset="0"/>
              </a:rPr>
              <a:t>  </a:t>
            </a:r>
            <a:r>
              <a:rPr lang="vi-VN" sz="1400" b="0" dirty="0">
                <a:effectLst/>
                <a:latin typeface="Consolas" panose="020B0609020204030204" pitchFamily="49" charset="0"/>
                <a:cs typeface="Times New Roman" panose="02020603050405020304" pitchFamily="18" charset="0"/>
              </a:rPr>
              <a:t>client.setServer(mqtt_broker, mqtt_port);</a:t>
            </a:r>
          </a:p>
          <a:p>
            <a:r>
              <a:rPr lang="vi-VN" sz="1400" b="0" dirty="0">
                <a:effectLst/>
                <a:latin typeface="Consolas" panose="020B0609020204030204" pitchFamily="49" charset="0"/>
                <a:cs typeface="Times New Roman" panose="02020603050405020304" pitchFamily="18" charset="0"/>
              </a:rPr>
              <a:t>  client.setCallback(callback);</a:t>
            </a:r>
          </a:p>
          <a:p>
            <a:r>
              <a:rPr lang="vi-VN" sz="1400" b="0" dirty="0">
                <a:effectLst/>
                <a:latin typeface="Consolas" panose="020B0609020204030204" pitchFamily="49" charset="0"/>
                <a:cs typeface="Times New Roman" panose="02020603050405020304" pitchFamily="18" charset="0"/>
              </a:rPr>
              <a:t>  while (!client.connected()) {</a:t>
            </a:r>
          </a:p>
          <a:p>
            <a:r>
              <a:rPr lang="vi-VN" sz="1400" b="0" dirty="0">
                <a:effectLst/>
                <a:latin typeface="Consolas" panose="020B0609020204030204" pitchFamily="49" charset="0"/>
                <a:cs typeface="Times New Roman" panose="02020603050405020304" pitchFamily="18" charset="0"/>
              </a:rPr>
              <a:t>    </a:t>
            </a:r>
            <a:r>
              <a:rPr lang="vi-VN" sz="1400" b="0" i="1" dirty="0">
                <a:effectLst/>
                <a:latin typeface="Consolas" panose="020B0609020204030204" pitchFamily="49" charset="0"/>
                <a:cs typeface="Times New Roman" panose="02020603050405020304" pitchFamily="18" charset="0"/>
              </a:rPr>
              <a:t>String</a:t>
            </a:r>
            <a:r>
              <a:rPr lang="vi-VN" sz="1400" b="0" dirty="0">
                <a:effectLst/>
                <a:latin typeface="Consolas" panose="020B0609020204030204" pitchFamily="49" charset="0"/>
                <a:cs typeface="Times New Roman" panose="02020603050405020304" pitchFamily="18" charset="0"/>
              </a:rPr>
              <a:t> client_id = "esp32-client-";</a:t>
            </a:r>
          </a:p>
          <a:p>
            <a:r>
              <a:rPr lang="vi-VN" sz="1400" b="0" dirty="0">
                <a:effectLst/>
                <a:latin typeface="Consolas" panose="020B0609020204030204" pitchFamily="49" charset="0"/>
                <a:cs typeface="Times New Roman" panose="02020603050405020304" pitchFamily="18" charset="0"/>
              </a:rPr>
              <a:t>    client_id += </a:t>
            </a:r>
            <a:r>
              <a:rPr lang="vi-VN" sz="1400" b="0" i="1" dirty="0">
                <a:effectLst/>
                <a:latin typeface="Consolas" panose="020B0609020204030204" pitchFamily="49" charset="0"/>
                <a:cs typeface="Times New Roman" panose="02020603050405020304" pitchFamily="18" charset="0"/>
              </a:rPr>
              <a:t>String</a:t>
            </a:r>
            <a:r>
              <a:rPr lang="vi-VN" sz="1400" b="0" dirty="0">
                <a:effectLst/>
                <a:latin typeface="Consolas" panose="020B0609020204030204" pitchFamily="49" charset="0"/>
                <a:cs typeface="Times New Roman" panose="02020603050405020304" pitchFamily="18" charset="0"/>
              </a:rPr>
              <a:t>(WiFi.macAddress());</a:t>
            </a:r>
          </a:p>
          <a:p>
            <a:r>
              <a:rPr lang="vi-VN" sz="1400" b="0" dirty="0">
                <a:effectLst/>
                <a:latin typeface="Consolas" panose="020B0609020204030204" pitchFamily="49" charset="0"/>
                <a:cs typeface="Times New Roman" panose="02020603050405020304" pitchFamily="18" charset="0"/>
              </a:rPr>
              <a:t>    Serial.printf("The client %s connects to the public mqtt broker\n", client_id.c_str());</a:t>
            </a:r>
          </a:p>
          <a:p>
            <a:r>
              <a:rPr lang="vi-VN" sz="1400" b="0" dirty="0">
                <a:effectLst/>
                <a:latin typeface="Consolas" panose="020B0609020204030204" pitchFamily="49" charset="0"/>
                <a:cs typeface="Times New Roman" panose="02020603050405020304" pitchFamily="18" charset="0"/>
              </a:rPr>
              <a:t>    if(client.connect(client_id.c_str(), mqtt_username, mqtt_password)){</a:t>
            </a:r>
          </a:p>
          <a:p>
            <a:r>
              <a:rPr lang="vi-VN" sz="1400" b="0" dirty="0">
                <a:effectLst/>
                <a:latin typeface="Consolas" panose="020B0609020204030204" pitchFamily="49" charset="0"/>
                <a:cs typeface="Times New Roman" panose="02020603050405020304" pitchFamily="18" charset="0"/>
              </a:rPr>
              <a:t>      Serial.println("Public emqx mqtt broker connected");</a:t>
            </a:r>
          </a:p>
          <a:p>
            <a:r>
              <a:rPr lang="vi-VN" sz="1400" b="0" dirty="0">
                <a:effectLst/>
                <a:latin typeface="Consolas" panose="020B0609020204030204" pitchFamily="49" charset="0"/>
                <a:cs typeface="Times New Roman" panose="02020603050405020304" pitchFamily="18" charset="0"/>
              </a:rPr>
              <a:t>    } </a:t>
            </a:r>
          </a:p>
          <a:p>
            <a:r>
              <a:rPr lang="vi-VN" sz="1400" b="0" dirty="0">
                <a:effectLst/>
                <a:latin typeface="Consolas" panose="020B0609020204030204" pitchFamily="49" charset="0"/>
                <a:cs typeface="Times New Roman" panose="02020603050405020304" pitchFamily="18" charset="0"/>
              </a:rPr>
              <a:t>    else{</a:t>
            </a:r>
          </a:p>
          <a:p>
            <a:r>
              <a:rPr lang="vi-VN" sz="1400" b="0" dirty="0">
                <a:effectLst/>
                <a:latin typeface="Consolas" panose="020B0609020204030204" pitchFamily="49" charset="0"/>
                <a:cs typeface="Times New Roman" panose="02020603050405020304" pitchFamily="18" charset="0"/>
              </a:rPr>
              <a:t>      Serial.print("failed with state ");</a:t>
            </a:r>
          </a:p>
          <a:p>
            <a:r>
              <a:rPr lang="vi-VN" sz="1400" b="0" dirty="0">
                <a:effectLst/>
                <a:latin typeface="Consolas" panose="020B0609020204030204" pitchFamily="49" charset="0"/>
                <a:cs typeface="Times New Roman" panose="02020603050405020304" pitchFamily="18" charset="0"/>
              </a:rPr>
              <a:t>      Serial.print(client.state());</a:t>
            </a:r>
          </a:p>
          <a:p>
            <a:r>
              <a:rPr lang="vi-VN" sz="1400" b="0" dirty="0">
                <a:effectLst/>
                <a:latin typeface="Consolas" panose="020B0609020204030204" pitchFamily="49" charset="0"/>
                <a:cs typeface="Times New Roman" panose="02020603050405020304" pitchFamily="18" charset="0"/>
              </a:rPr>
              <a:t>    }</a:t>
            </a:r>
          </a:p>
          <a:p>
            <a:r>
              <a:rPr lang="vi-VN" sz="1400" b="0" dirty="0">
                <a:effectLst/>
                <a:latin typeface="Consolas" panose="020B0609020204030204" pitchFamily="49" charset="0"/>
                <a:cs typeface="Times New Roman" panose="02020603050405020304" pitchFamily="18" charset="0"/>
              </a:rPr>
              <a:t>  }</a:t>
            </a:r>
          </a:p>
          <a:p>
            <a:r>
              <a:rPr lang="vi-VN" sz="1400" b="0" dirty="0">
                <a:effectLst/>
                <a:latin typeface="Consolas" panose="020B0609020204030204" pitchFamily="49" charset="0"/>
                <a:cs typeface="Times New Roman" panose="02020603050405020304" pitchFamily="18" charset="0"/>
              </a:rPr>
              <a:t>}</a:t>
            </a:r>
          </a:p>
        </p:txBody>
      </p:sp>
      <p:sp>
        <p:nvSpPr>
          <p:cNvPr id="8" name="Rectangle 2">
            <a:extLst>
              <a:ext uri="{FF2B5EF4-FFF2-40B4-BE49-F238E27FC236}">
                <a16:creationId xmlns:a16="http://schemas.microsoft.com/office/drawing/2014/main" id="{0D860E30-037B-E232-1151-27CB7D4174BE}"/>
              </a:ext>
            </a:extLst>
          </p:cNvPr>
          <p:cNvSpPr>
            <a:spLocks noChangeArrowheads="1"/>
          </p:cNvSpPr>
          <p:nvPr/>
        </p:nvSpPr>
        <p:spPr bwMode="auto">
          <a:xfrm>
            <a:off x="0" y="9975"/>
            <a:ext cx="65" cy="43724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197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9418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Mqtt</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4</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Lập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1545B5-162C-96C1-9A4D-C1749721F405}"/>
              </a:ext>
            </a:extLst>
          </p:cNvPr>
          <p:cNvSpPr txBox="1"/>
          <p:nvPr/>
        </p:nvSpPr>
        <p:spPr>
          <a:xfrm>
            <a:off x="748072" y="2680106"/>
            <a:ext cx="10548578" cy="3970318"/>
          </a:xfrm>
          <a:prstGeom prst="rect">
            <a:avLst/>
          </a:prstGeom>
          <a:noFill/>
        </p:spPr>
        <p:txBody>
          <a:bodyPr wrap="square" rtlCol="0">
            <a:spAutoFit/>
          </a:bodyPr>
          <a:lstStyle/>
          <a:p>
            <a:r>
              <a:rPr lang="en-GB" sz="1400" b="0" dirty="0">
                <a:effectLst/>
                <a:latin typeface="Consolas" panose="020B0609020204030204" pitchFamily="49" charset="0"/>
                <a:cs typeface="Times New Roman" panose="02020603050405020304" pitchFamily="18" charset="0"/>
              </a:rPr>
              <a:t>void </a:t>
            </a:r>
            <a:r>
              <a:rPr lang="en-GB" sz="1400" b="0" dirty="0" err="1">
                <a:effectLst/>
                <a:latin typeface="Consolas" panose="020B0609020204030204" pitchFamily="49" charset="0"/>
                <a:cs typeface="Times New Roman" panose="02020603050405020304" pitchFamily="18" charset="0"/>
              </a:rPr>
              <a:t>MQTT_Pub_Sub</a:t>
            </a:r>
            <a:r>
              <a:rPr lang="en-GB" sz="1400" b="0" dirty="0">
                <a:effectLst/>
                <a:latin typeface="Consolas" panose="020B0609020204030204" pitchFamily="49" charset="0"/>
                <a:cs typeface="Times New Roman" panose="02020603050405020304" pitchFamily="18" charset="0"/>
              </a:rPr>
              <a:t>(){</a:t>
            </a:r>
          </a:p>
          <a:p>
            <a:r>
              <a:rPr lang="en-GB" sz="1400" dirty="0">
                <a:latin typeface="Consolas" panose="020B0609020204030204" pitchFamily="49" charset="0"/>
                <a:cs typeface="Times New Roman" panose="02020603050405020304" pitchFamily="18" charset="0"/>
              </a:rPr>
              <a:t>	</a:t>
            </a:r>
            <a:r>
              <a:rPr lang="en-GB" sz="1400" dirty="0" err="1">
                <a:latin typeface="Consolas" panose="020B0609020204030204" pitchFamily="49" charset="0"/>
                <a:cs typeface="Times New Roman" panose="02020603050405020304" pitchFamily="18" charset="0"/>
              </a:rPr>
              <a:t>client.publish</a:t>
            </a:r>
            <a:r>
              <a:rPr lang="en-GB" sz="1400" dirty="0">
                <a:latin typeface="Consolas" panose="020B0609020204030204" pitchFamily="49" charset="0"/>
                <a:cs typeface="Times New Roman" panose="02020603050405020304" pitchFamily="18" charset="0"/>
              </a:rPr>
              <a:t>(</a:t>
            </a:r>
            <a:r>
              <a:rPr lang="en-GB" sz="1400" dirty="0" err="1">
                <a:latin typeface="Consolas" panose="020B0609020204030204" pitchFamily="49" charset="0"/>
                <a:cs typeface="Times New Roman" panose="02020603050405020304" pitchFamily="18" charset="0"/>
              </a:rPr>
              <a:t>topic_pub</a:t>
            </a:r>
            <a:r>
              <a:rPr lang="en-GB" sz="1400" dirty="0">
                <a:latin typeface="Consolas" panose="020B0609020204030204" pitchFamily="49" charset="0"/>
                <a:cs typeface="Times New Roman" panose="02020603050405020304" pitchFamily="18" charset="0"/>
              </a:rPr>
              <a:t>, “Welcome to Embedded </a:t>
            </a:r>
            <a:r>
              <a:rPr lang="en-GB" sz="1400" dirty="0" err="1">
                <a:latin typeface="Consolas" panose="020B0609020204030204" pitchFamily="49" charset="0"/>
                <a:cs typeface="Times New Roman" panose="02020603050405020304" pitchFamily="18" charset="0"/>
              </a:rPr>
              <a:t>Aiot</a:t>
            </a:r>
            <a:r>
              <a:rPr lang="en-GB" sz="1400" dirty="0">
                <a:latin typeface="Consolas" panose="020B0609020204030204" pitchFamily="49" charset="0"/>
                <a:cs typeface="Times New Roman" panose="02020603050405020304" pitchFamily="18" charset="0"/>
              </a:rPr>
              <a:t> Lab”);</a:t>
            </a:r>
          </a:p>
          <a:p>
            <a:r>
              <a:rPr lang="en-GB" sz="1400" dirty="0">
                <a:latin typeface="Consolas" panose="020B0609020204030204" pitchFamily="49" charset="0"/>
                <a:cs typeface="Times New Roman" panose="02020603050405020304" pitchFamily="18" charset="0"/>
              </a:rPr>
              <a:t>	</a:t>
            </a:r>
            <a:r>
              <a:rPr lang="en-GB" sz="1400" dirty="0" err="1">
                <a:latin typeface="Consolas" panose="020B0609020204030204" pitchFamily="49" charset="0"/>
                <a:cs typeface="Times New Roman" panose="02020603050405020304" pitchFamily="18" charset="0"/>
              </a:rPr>
              <a:t>client.subcribe</a:t>
            </a:r>
            <a:r>
              <a:rPr lang="en-GB" sz="1400" dirty="0">
                <a:latin typeface="Consolas" panose="020B0609020204030204" pitchFamily="49" charset="0"/>
                <a:cs typeface="Times New Roman" panose="02020603050405020304" pitchFamily="18" charset="0"/>
              </a:rPr>
              <a:t>(</a:t>
            </a:r>
            <a:r>
              <a:rPr lang="en-GB" sz="1400" dirty="0" err="1">
                <a:latin typeface="Consolas" panose="020B0609020204030204" pitchFamily="49" charset="0"/>
                <a:cs typeface="Times New Roman" panose="02020603050405020304" pitchFamily="18" charset="0"/>
              </a:rPr>
              <a:t>topic_sub</a:t>
            </a:r>
            <a:r>
              <a:rPr lang="en-GB" sz="1400" dirty="0">
                <a:latin typeface="Consolas" panose="020B0609020204030204" pitchFamily="49" charset="0"/>
                <a:cs typeface="Times New Roman" panose="02020603050405020304" pitchFamily="18" charset="0"/>
              </a:rPr>
              <a:t>);</a:t>
            </a:r>
          </a:p>
          <a:p>
            <a:r>
              <a:rPr lang="en-GB" sz="1400" b="0" dirty="0">
                <a:effectLst/>
                <a:latin typeface="Consolas" panose="020B0609020204030204" pitchFamily="49" charset="0"/>
                <a:cs typeface="Times New Roman" panose="02020603050405020304" pitchFamily="18" charset="0"/>
              </a:rPr>
              <a:t>}</a:t>
            </a:r>
          </a:p>
          <a:p>
            <a:endParaRPr lang="en-GB" sz="1400" dirty="0">
              <a:latin typeface="Consolas" panose="020B0609020204030204" pitchFamily="49" charset="0"/>
              <a:cs typeface="Times New Roman" panose="02020603050405020304" pitchFamily="18" charset="0"/>
            </a:endParaRPr>
          </a:p>
          <a:p>
            <a:r>
              <a:rPr lang="en-GB" sz="1400" b="0" dirty="0">
                <a:effectLst/>
                <a:latin typeface="Consolas" panose="020B0609020204030204" pitchFamily="49" charset="0"/>
                <a:cs typeface="Times New Roman" panose="02020603050405020304" pitchFamily="18" charset="0"/>
              </a:rPr>
              <a:t>Void callback(char *topic, byte *payload, unsigned int length){</a:t>
            </a:r>
          </a:p>
          <a:p>
            <a:r>
              <a:rPr lang="en-GB" sz="1400" dirty="0">
                <a:latin typeface="Consolas" panose="020B0609020204030204" pitchFamily="49" charset="0"/>
                <a:cs typeface="Times New Roman" panose="02020603050405020304" pitchFamily="18" charset="0"/>
              </a:rPr>
              <a:t>	</a:t>
            </a:r>
            <a:r>
              <a:rPr lang="en-GB" sz="1400" dirty="0" err="1">
                <a:latin typeface="Consolas" panose="020B0609020204030204" pitchFamily="49" charset="0"/>
                <a:cs typeface="Times New Roman" panose="02020603050405020304" pitchFamily="18" charset="0"/>
              </a:rPr>
              <a:t>Serial.println</a:t>
            </a:r>
            <a:r>
              <a:rPr lang="en-GB" sz="1400" dirty="0">
                <a:latin typeface="Consolas" panose="020B0609020204030204" pitchFamily="49" charset="0"/>
                <a:cs typeface="Times New Roman" panose="02020603050405020304" pitchFamily="18" charset="0"/>
              </a:rPr>
              <a:t>(“Message arrived in topic: ”);</a:t>
            </a:r>
          </a:p>
          <a:p>
            <a:r>
              <a:rPr lang="en-GB" sz="1400" dirty="0">
                <a:latin typeface="Consolas" panose="020B0609020204030204" pitchFamily="49" charset="0"/>
                <a:cs typeface="Times New Roman" panose="02020603050405020304" pitchFamily="18" charset="0"/>
              </a:rPr>
              <a:t>	</a:t>
            </a:r>
            <a:r>
              <a:rPr lang="en-GB" sz="1400" dirty="0" err="1">
                <a:latin typeface="Consolas" panose="020B0609020204030204" pitchFamily="49" charset="0"/>
                <a:cs typeface="Times New Roman" panose="02020603050405020304" pitchFamily="18" charset="0"/>
              </a:rPr>
              <a:t>Serial.println</a:t>
            </a:r>
            <a:r>
              <a:rPr lang="en-GB" sz="1400" dirty="0">
                <a:latin typeface="Consolas" panose="020B0609020204030204" pitchFamily="49" charset="0"/>
                <a:cs typeface="Times New Roman" panose="02020603050405020304" pitchFamily="18" charset="0"/>
              </a:rPr>
              <a:t>(topic);</a:t>
            </a:r>
          </a:p>
          <a:p>
            <a:r>
              <a:rPr lang="en-GB" sz="1400" dirty="0">
                <a:latin typeface="Consolas" panose="020B0609020204030204" pitchFamily="49" charset="0"/>
                <a:cs typeface="Times New Roman" panose="02020603050405020304" pitchFamily="18" charset="0"/>
              </a:rPr>
              <a:t>	</a:t>
            </a:r>
            <a:r>
              <a:rPr lang="en-GB" sz="1400" dirty="0" err="1">
                <a:latin typeface="Consolas" panose="020B0609020204030204" pitchFamily="49" charset="0"/>
                <a:cs typeface="Times New Roman" panose="02020603050405020304" pitchFamily="18" charset="0"/>
              </a:rPr>
              <a:t>Serial.print</a:t>
            </a:r>
            <a:r>
              <a:rPr lang="en-GB" sz="1400" dirty="0">
                <a:latin typeface="Consolas" panose="020B0609020204030204" pitchFamily="49" charset="0"/>
                <a:cs typeface="Times New Roman" panose="02020603050405020304" pitchFamily="18" charset="0"/>
              </a:rPr>
              <a:t>(“Message: ”);</a:t>
            </a:r>
          </a:p>
          <a:p>
            <a:r>
              <a:rPr lang="en-GB" sz="1400" dirty="0">
                <a:latin typeface="Consolas" panose="020B0609020204030204" pitchFamily="49" charset="0"/>
                <a:cs typeface="Times New Roman" panose="02020603050405020304" pitchFamily="18" charset="0"/>
              </a:rPr>
              <a:t>	for(int </a:t>
            </a:r>
            <a:r>
              <a:rPr lang="en-GB" sz="1400" dirty="0" err="1">
                <a:latin typeface="Consolas" panose="020B0609020204030204" pitchFamily="49" charset="0"/>
                <a:cs typeface="Times New Roman" panose="02020603050405020304" pitchFamily="18" charset="0"/>
              </a:rPr>
              <a:t>i</a:t>
            </a:r>
            <a:r>
              <a:rPr lang="en-GB" sz="1400" dirty="0">
                <a:latin typeface="Consolas" panose="020B0609020204030204" pitchFamily="49" charset="0"/>
                <a:cs typeface="Times New Roman" panose="02020603050405020304" pitchFamily="18" charset="0"/>
              </a:rPr>
              <a:t> = 0; </a:t>
            </a:r>
            <a:r>
              <a:rPr lang="en-GB" sz="1400" dirty="0" err="1">
                <a:latin typeface="Consolas" panose="020B0609020204030204" pitchFamily="49" charset="0"/>
                <a:cs typeface="Times New Roman" panose="02020603050405020304" pitchFamily="18" charset="0"/>
              </a:rPr>
              <a:t>i</a:t>
            </a:r>
            <a:r>
              <a:rPr lang="en-GB" sz="1400" dirty="0">
                <a:latin typeface="Consolas" panose="020B0609020204030204" pitchFamily="49" charset="0"/>
                <a:cs typeface="Times New Roman" panose="02020603050405020304" pitchFamily="18" charset="0"/>
              </a:rPr>
              <a:t> &lt; length; </a:t>
            </a:r>
            <a:r>
              <a:rPr lang="en-GB" sz="1400" dirty="0" err="1">
                <a:latin typeface="Consolas" panose="020B0609020204030204" pitchFamily="49" charset="0"/>
                <a:cs typeface="Times New Roman" panose="02020603050405020304" pitchFamily="18" charset="0"/>
              </a:rPr>
              <a:t>i</a:t>
            </a:r>
            <a:r>
              <a:rPr lang="en-GB" sz="1400" dirty="0">
                <a:latin typeface="Consolas" panose="020B0609020204030204" pitchFamily="49" charset="0"/>
                <a:cs typeface="Times New Roman" panose="02020603050405020304" pitchFamily="18" charset="0"/>
              </a:rPr>
              <a:t>++){</a:t>
            </a:r>
          </a:p>
          <a:p>
            <a:r>
              <a:rPr lang="en-GB" sz="1400" dirty="0">
                <a:latin typeface="Consolas" panose="020B0609020204030204" pitchFamily="49" charset="0"/>
                <a:cs typeface="Times New Roman" panose="02020603050405020304" pitchFamily="18" charset="0"/>
              </a:rPr>
              <a:t>		</a:t>
            </a:r>
            <a:r>
              <a:rPr lang="en-GB" sz="1400" dirty="0" err="1">
                <a:latin typeface="Consolas" panose="020B0609020204030204" pitchFamily="49" charset="0"/>
                <a:cs typeface="Times New Roman" panose="02020603050405020304" pitchFamily="18" charset="0"/>
              </a:rPr>
              <a:t>Serial.print</a:t>
            </a:r>
            <a:r>
              <a:rPr lang="en-GB" sz="1400" dirty="0">
                <a:latin typeface="Consolas" panose="020B0609020204030204" pitchFamily="49" charset="0"/>
                <a:cs typeface="Times New Roman" panose="02020603050405020304" pitchFamily="18" charset="0"/>
              </a:rPr>
              <a:t>((char) payload[</a:t>
            </a:r>
            <a:r>
              <a:rPr lang="en-GB" sz="1400" dirty="0" err="1">
                <a:latin typeface="Consolas" panose="020B0609020204030204" pitchFamily="49" charset="0"/>
                <a:cs typeface="Times New Roman" panose="02020603050405020304" pitchFamily="18" charset="0"/>
              </a:rPr>
              <a:t>i</a:t>
            </a:r>
            <a:r>
              <a:rPr lang="en-GB" sz="1400" dirty="0">
                <a:latin typeface="Consolas" panose="020B0609020204030204" pitchFamily="49" charset="0"/>
                <a:cs typeface="Times New Roman" panose="02020603050405020304" pitchFamily="18" charset="0"/>
              </a:rPr>
              <a:t>]);</a:t>
            </a:r>
          </a:p>
          <a:p>
            <a:r>
              <a:rPr lang="en-GB" sz="1400" dirty="0">
                <a:latin typeface="Consolas" panose="020B0609020204030204" pitchFamily="49" charset="0"/>
                <a:cs typeface="Times New Roman" panose="02020603050405020304" pitchFamily="18" charset="0"/>
              </a:rPr>
              <a:t>	}</a:t>
            </a:r>
          </a:p>
          <a:p>
            <a:r>
              <a:rPr lang="en-GB" sz="1400" dirty="0">
                <a:latin typeface="Consolas" panose="020B0609020204030204" pitchFamily="49" charset="0"/>
                <a:cs typeface="Times New Roman" panose="02020603050405020304" pitchFamily="18" charset="0"/>
              </a:rPr>
              <a:t>	</a:t>
            </a:r>
            <a:r>
              <a:rPr lang="en-GB" sz="1400" dirty="0" err="1">
                <a:latin typeface="Consolas" panose="020B0609020204030204" pitchFamily="49" charset="0"/>
                <a:cs typeface="Times New Roman" panose="02020603050405020304" pitchFamily="18" charset="0"/>
              </a:rPr>
              <a:t>Serial.println</a:t>
            </a:r>
            <a:r>
              <a:rPr lang="en-GB" sz="1400" dirty="0">
                <a:latin typeface="Consolas" panose="020B0609020204030204" pitchFamily="49" charset="0"/>
                <a:cs typeface="Times New Roman" panose="02020603050405020304" pitchFamily="18" charset="0"/>
              </a:rPr>
              <a:t>();</a:t>
            </a:r>
          </a:p>
          <a:p>
            <a:r>
              <a:rPr lang="en-GB" sz="1400" b="0" dirty="0">
                <a:effectLst/>
                <a:latin typeface="Consolas" panose="020B0609020204030204" pitchFamily="49" charset="0"/>
                <a:cs typeface="Times New Roman" panose="02020603050405020304" pitchFamily="18" charset="0"/>
              </a:rPr>
              <a:t>}</a:t>
            </a:r>
          </a:p>
          <a:p>
            <a:endParaRPr lang="en-GB" sz="1400" dirty="0">
              <a:latin typeface="Consolas" panose="020B0609020204030204" pitchFamily="49" charset="0"/>
              <a:cs typeface="Times New Roman" panose="02020603050405020304" pitchFamily="18" charset="0"/>
            </a:endParaRPr>
          </a:p>
          <a:p>
            <a:r>
              <a:rPr lang="en-GB" sz="1400" dirty="0">
                <a:latin typeface="Consolas" panose="020B0609020204030204" pitchFamily="49" charset="0"/>
                <a:cs typeface="Times New Roman" panose="02020603050405020304" pitchFamily="18" charset="0"/>
              </a:rPr>
              <a:t>void loop(){</a:t>
            </a:r>
          </a:p>
          <a:p>
            <a:r>
              <a:rPr lang="en-GB" sz="1400" dirty="0">
                <a:latin typeface="Consolas" panose="020B0609020204030204" pitchFamily="49" charset="0"/>
                <a:cs typeface="Times New Roman" panose="02020603050405020304" pitchFamily="18" charset="0"/>
              </a:rPr>
              <a:t>	</a:t>
            </a:r>
            <a:r>
              <a:rPr lang="en-GB" sz="1400" dirty="0" err="1">
                <a:latin typeface="Consolas" panose="020B0609020204030204" pitchFamily="49" charset="0"/>
                <a:cs typeface="Times New Roman" panose="02020603050405020304" pitchFamily="18" charset="0"/>
              </a:rPr>
              <a:t>client.loop</a:t>
            </a:r>
            <a:r>
              <a:rPr lang="en-GB" sz="1400" dirty="0">
                <a:latin typeface="Consolas" panose="020B0609020204030204" pitchFamily="49" charset="0"/>
                <a:cs typeface="Times New Roman" panose="02020603050405020304" pitchFamily="18" charset="0"/>
              </a:rPr>
              <a:t>();</a:t>
            </a:r>
          </a:p>
          <a:p>
            <a:r>
              <a:rPr lang="en-GB" sz="1400" dirty="0">
                <a:latin typeface="Consolas" panose="020B0609020204030204" pitchFamily="49" charset="0"/>
                <a:cs typeface="Times New Roman" panose="02020603050405020304" pitchFamily="18" charset="0"/>
              </a:rPr>
              <a:t>}</a:t>
            </a:r>
            <a:endParaRPr lang="en-GB" sz="1400" b="0" dirty="0">
              <a:effectLst/>
              <a:latin typeface="Consolas" panose="020B0609020204030204" pitchFamily="49" charset="0"/>
              <a:cs typeface="Times New Roman" panose="02020603050405020304" pitchFamily="18" charset="0"/>
            </a:endParaRPr>
          </a:p>
        </p:txBody>
      </p:sp>
      <p:sp>
        <p:nvSpPr>
          <p:cNvPr id="8" name="Rectangle 2">
            <a:extLst>
              <a:ext uri="{FF2B5EF4-FFF2-40B4-BE49-F238E27FC236}">
                <a16:creationId xmlns:a16="http://schemas.microsoft.com/office/drawing/2014/main" id="{0D860E30-037B-E232-1151-27CB7D4174BE}"/>
              </a:ext>
            </a:extLst>
          </p:cNvPr>
          <p:cNvSpPr>
            <a:spLocks noChangeArrowheads="1"/>
          </p:cNvSpPr>
          <p:nvPr/>
        </p:nvSpPr>
        <p:spPr bwMode="auto">
          <a:xfrm>
            <a:off x="0" y="9975"/>
            <a:ext cx="65" cy="437249"/>
          </a:xfrm>
          <a:prstGeom prst="rect">
            <a:avLst/>
          </a:prstGeom>
          <a:solidFill>
            <a:srgbClr val="F9F9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6471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38076"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Json</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1. </a:t>
            </a:r>
            <a:r>
              <a:rPr lang="en-US" b="1" dirty="0" err="1">
                <a:solidFill>
                  <a:srgbClr val="0070C0"/>
                </a:solidFill>
                <a:latin typeface="Times New Roman" panose="02020603050405020304" pitchFamily="18" charset="0"/>
                <a:cs typeface="Times New Roman" panose="02020603050405020304" pitchFamily="18" charset="0"/>
              </a:rPr>
              <a:t>Giới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thiệu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về</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chuẩn</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đóng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gói</a:t>
            </a:r>
            <a:r>
              <a:rPr lang="en-US" b="1" dirty="0">
                <a:solidFill>
                  <a:srgbClr val="0070C0"/>
                </a:solidFill>
                <a:latin typeface="Times New Roman" panose="02020603050405020304" pitchFamily="18" charset="0"/>
                <a:cs typeface="Times New Roman" panose="02020603050405020304" pitchFamily="18" charset="0"/>
              </a:rPr>
              <a:t> Json</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3C3D75-796B-5D80-0018-F4D24CB900D2}"/>
              </a:ext>
            </a:extLst>
          </p:cNvPr>
          <p:cNvSpPr txBox="1"/>
          <p:nvPr/>
        </p:nvSpPr>
        <p:spPr>
          <a:xfrm>
            <a:off x="748072" y="2701652"/>
            <a:ext cx="8353425" cy="263341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Calibri" panose="020F0502020204030204" pitchFamily="34" charset="0"/>
              </a:rPr>
              <a:t>JSON </a:t>
            </a:r>
            <a:r>
              <a:rPr lang="en-US" sz="1600" dirty="0" err="1">
                <a:effectLst/>
                <a:latin typeface="Times New Roman" panose="02020603050405020304" pitchFamily="18" charset="0"/>
                <a:ea typeface="Calibri" panose="020F0502020204030204" pitchFamily="34" charset="0"/>
              </a:rPr>
              <a:t>là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tên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viết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tắt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của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cụm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từ</a:t>
            </a:r>
            <a:r>
              <a:rPr lang="en-US" sz="1600" dirty="0">
                <a:effectLst/>
                <a:latin typeface="Times New Roman" panose="02020603050405020304" pitchFamily="18" charset="0"/>
                <a:ea typeface="Calibri" panose="020F0502020204030204" pitchFamily="34" charset="0"/>
              </a:rPr>
              <a:t> JavaScript Object Notation, </a:t>
            </a:r>
            <a:r>
              <a:rPr lang="en-US" sz="1600" dirty="0" err="1">
                <a:effectLst/>
                <a:latin typeface="Times New Roman" panose="02020603050405020304" pitchFamily="18" charset="0"/>
                <a:ea typeface="Calibri" panose="020F0502020204030204" pitchFamily="34" charset="0"/>
              </a:rPr>
              <a:t>nó</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một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kiểu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định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dạng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dữ</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liệu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tuân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theo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một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quy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tắc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nhất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định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mà</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hầu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hết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mọi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ngôn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ngữ</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lập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hiện</a:t>
            </a:r>
            <a:r>
              <a:rPr lang="en-US" sz="1600" dirty="0">
                <a:effectLst/>
                <a:latin typeface="Times New Roman" panose="02020603050405020304" pitchFamily="18" charset="0"/>
                <a:ea typeface="Calibri" panose="020F0502020204030204" pitchFamily="34" charset="0"/>
              </a:rPr>
              <a:t> nay </a:t>
            </a:r>
            <a:r>
              <a:rPr lang="en-US" sz="1600" dirty="0" err="1">
                <a:effectLst/>
                <a:latin typeface="Times New Roman" panose="02020603050405020304" pitchFamily="18" charset="0"/>
                <a:ea typeface="Calibri" panose="020F0502020204030204" pitchFamily="34" charset="0"/>
              </a:rPr>
              <a:t>đều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có</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thể</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đọc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được</a:t>
            </a:r>
            <a:r>
              <a:rPr lang="en-US" sz="1600" dirty="0">
                <a:effectLst/>
                <a:latin typeface="Times New Roman" panose="02020603050405020304" pitchFamily="18" charset="0"/>
                <a:ea typeface="Calibri" panose="020F0502020204030204" pitchFamily="34" charset="0"/>
              </a:rPr>
              <a:t>.</a:t>
            </a:r>
            <a:endParaRPr lang="en-US" sz="1600" u="none" strike="noStrike"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vi-VN" sz="1600" u="none" strike="noStrike" dirty="0">
                <a:effectLst/>
                <a:latin typeface="Times New Roman" panose="02020603050405020304" pitchFamily="18" charset="0"/>
                <a:cs typeface="Times New Roman" panose="02020603050405020304" pitchFamily="18" charset="0"/>
              </a:rPr>
              <a:t>Định dạng JSON sử dụng các cặp key –  value để sử dụng dữ liệu. Nó hỗ trợ các cấu trúc dữ liệu như đối tượng và mảng.</a:t>
            </a:r>
            <a:endParaRPr lang="en-US" sz="1600" u="none" strike="noStrike"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vi-VN" sz="1600" b="0" i="0" dirty="0">
                <a:solidFill>
                  <a:srgbClr val="222222"/>
                </a:solidFill>
                <a:effectLst/>
                <a:latin typeface="Times New Roman" panose="02020603050405020304" pitchFamily="18" charset="0"/>
                <a:cs typeface="Times New Roman" panose="02020603050405020304" pitchFamily="18" charset="0"/>
              </a:rPr>
              <a:t>Chuỗi JSON được bao lại bởi dấu ngoặc kép {}</a:t>
            </a:r>
          </a:p>
          <a:p>
            <a:pPr algn="just">
              <a:lnSpc>
                <a:spcPct val="150000"/>
              </a:lnSpc>
            </a:pPr>
            <a:endParaRPr lang="en-US" sz="160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479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38076"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Json</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1.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kiểu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đóng</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gói</a:t>
            </a:r>
            <a:r>
              <a:rPr lang="en-US" b="1" dirty="0">
                <a:solidFill>
                  <a:srgbClr val="0070C0"/>
                </a:solidFill>
                <a:latin typeface="Times New Roman" panose="02020603050405020304" pitchFamily="18" charset="0"/>
                <a:cs typeface="Times New Roman" panose="02020603050405020304" pitchFamily="18" charset="0"/>
              </a:rPr>
              <a:t> Json</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3C3D75-796B-5D80-0018-F4D24CB900D2}"/>
              </a:ext>
            </a:extLst>
          </p:cNvPr>
          <p:cNvSpPr txBox="1"/>
          <p:nvPr/>
        </p:nvSpPr>
        <p:spPr>
          <a:xfrm>
            <a:off x="748072" y="2701652"/>
            <a:ext cx="8353425" cy="1912318"/>
          </a:xfrm>
          <a:prstGeom prst="rect">
            <a:avLst/>
          </a:prstGeom>
          <a:noFill/>
        </p:spPr>
        <p:txBody>
          <a:bodyPr wrap="square" rtlCol="0">
            <a:spAutoFit/>
          </a:bodyPr>
          <a:lstStyle/>
          <a:p>
            <a:pPr algn="just">
              <a:lnSpc>
                <a:spcPct val="150000"/>
              </a:lnSpc>
            </a:pPr>
            <a:r>
              <a:rPr lang="en-US" sz="1600" b="1" u="none" strike="noStrike" dirty="0">
                <a:effectLst/>
                <a:latin typeface="Times New Roman" panose="02020603050405020304" pitchFamily="18" charset="0"/>
                <a:cs typeface="Times New Roman" panose="02020603050405020304" pitchFamily="18" charset="0"/>
              </a:rPr>
              <a:t>a. </a:t>
            </a:r>
            <a:r>
              <a:rPr lang="en-US" sz="1600" b="1" u="none" strike="noStrike" dirty="0" err="1">
                <a:effectLst/>
                <a:latin typeface="Times New Roman" panose="02020603050405020304" pitchFamily="18" charset="0"/>
                <a:cs typeface="Times New Roman" panose="02020603050405020304" pitchFamily="18" charset="0"/>
              </a:rPr>
              <a:t>Kiểu</a:t>
            </a:r>
            <a:r>
              <a:rPr lang="en-US" sz="1600" b="1" u="none" strike="noStrike" dirty="0">
                <a:effectLst/>
                <a:latin typeface="Times New Roman" panose="02020603050405020304" pitchFamily="18" charset="0"/>
                <a:cs typeface="Times New Roman" panose="02020603050405020304" pitchFamily="18" charset="0"/>
              </a:rPr>
              <a:t> Object in Array</a:t>
            </a:r>
          </a:p>
          <a:p>
            <a:pPr algn="just">
              <a:lnSpc>
                <a:spcPct val="13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tx2"/>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chemeClr val="tx2"/>
                </a:solidFill>
                <a:effectLst/>
                <a:latin typeface="Consolas" panose="020B0609020204030204" pitchFamily="49" charset="0"/>
                <a:ea typeface="Times New Roman" panose="02020603050405020304" pitchFamily="18" charset="0"/>
                <a:cs typeface="Times New Roman" panose="02020603050405020304" pitchFamily="18" charset="0"/>
              </a:rPr>
              <a:t>"name" : "Thai",</a:t>
            </a:r>
            <a:r>
              <a:rPr lang="en-GB" sz="1600" dirty="0">
                <a:solidFill>
                  <a:schemeClr val="tx2"/>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chemeClr val="tx2"/>
                </a:solidFill>
                <a:effectLst/>
                <a:latin typeface="Consolas" panose="020B0609020204030204" pitchFamily="49" charset="0"/>
                <a:ea typeface="Times New Roman" panose="02020603050405020304" pitchFamily="18" charset="0"/>
                <a:cs typeface="Times New Roman" panose="02020603050405020304" pitchFamily="18" charset="0"/>
              </a:rPr>
              <a:t>"age" : “23”,</a:t>
            </a:r>
            <a:r>
              <a:rPr lang="en-US" sz="1600" dirty="0">
                <a:solidFill>
                  <a:schemeClr val="tx2"/>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solidFill>
                  <a:schemeClr val="tx2"/>
                </a:solidFill>
                <a:effectLst/>
                <a:latin typeface="Consolas" panose="020B0609020204030204" pitchFamily="49" charset="0"/>
                <a:ea typeface="Times New Roman" panose="02020603050405020304" pitchFamily="18" charset="0"/>
                <a:cs typeface="Times New Roman" panose="02020603050405020304" pitchFamily="18" charset="0"/>
              </a:rPr>
              <a:t>"gender" : "male“}</a:t>
            </a:r>
            <a:endParaRPr lang="en-GB" sz="1600" dirty="0">
              <a:solidFill>
                <a:schemeClr val="tx2"/>
              </a:solidFill>
              <a:effectLst/>
              <a:latin typeface="Consolas" panose="020B0609020204030204" pitchFamily="49" charset="0"/>
              <a:ea typeface="Calibri" panose="020F0502020204030204" pitchFamily="34" charset="0"/>
              <a:cs typeface="Times New Roman" panose="02020603050405020304" pitchFamily="18" charset="0"/>
            </a:endParaRPr>
          </a:p>
          <a:p>
            <a:pPr algn="just">
              <a:lnSpc>
                <a:spcPct val="150000"/>
              </a:lnSpc>
            </a:pPr>
            <a:endParaRPr lang="en-US" sz="1600" u="none" strike="noStrike" dirty="0">
              <a:effectLst/>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b. </a:t>
            </a:r>
            <a:r>
              <a:rPr lang="en-US" sz="1600" b="1" dirty="0" err="1">
                <a:latin typeface="Times New Roman" panose="02020603050405020304" pitchFamily="18" charset="0"/>
                <a:cs typeface="Times New Roman" panose="02020603050405020304" pitchFamily="18" charset="0"/>
              </a:rPr>
              <a:t>Kiểu</a:t>
            </a:r>
            <a:r>
              <a:rPr lang="en-US" sz="1600" b="1" dirty="0">
                <a:latin typeface="Times New Roman" panose="02020603050405020304" pitchFamily="18" charset="0"/>
                <a:cs typeface="Times New Roman" panose="02020603050405020304" pitchFamily="18" charset="0"/>
              </a:rPr>
              <a:t> Nest Object</a:t>
            </a:r>
          </a:p>
          <a:p>
            <a:pPr algn="just">
              <a:lnSpc>
                <a:spcPct val="150000"/>
              </a:lnSpc>
            </a:pPr>
            <a:r>
              <a:rPr lang="en-US" sz="1600" u="none" strike="noStrike" dirty="0">
                <a:solidFill>
                  <a:schemeClr val="tx2"/>
                </a:solidFill>
                <a:effectLst/>
                <a:latin typeface="Consolas" panose="020B0609020204030204" pitchFamily="49" charset="0"/>
                <a:cs typeface="Times New Roman" panose="02020603050405020304" pitchFamily="18" charset="0"/>
              </a:rPr>
              <a:t> 	</a:t>
            </a:r>
            <a:r>
              <a:rPr lang="en-US" sz="1600" dirty="0">
                <a:solidFill>
                  <a:schemeClr val="tx2"/>
                </a:solidFill>
                <a:latin typeface="Consolas" panose="020B0609020204030204" pitchFamily="49" charset="0"/>
                <a:cs typeface="Times New Roman" panose="02020603050405020304" pitchFamily="18" charset="0"/>
              </a:rPr>
              <a:t>{“student”: </a:t>
            </a:r>
            <a:r>
              <a:rPr lang="en-US" sz="1400" dirty="0">
                <a:solidFill>
                  <a:schemeClr val="tx2"/>
                </a:solidFill>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chemeClr val="tx2"/>
                </a:solidFill>
                <a:effectLst/>
                <a:latin typeface="Consolas" panose="020B0609020204030204" pitchFamily="49" charset="0"/>
                <a:ea typeface="Times New Roman" panose="02020603050405020304" pitchFamily="18" charset="0"/>
                <a:cs typeface="Times New Roman" panose="02020603050405020304" pitchFamily="18" charset="0"/>
              </a:rPr>
              <a:t>"name" : "Thai",</a:t>
            </a:r>
            <a:r>
              <a:rPr lang="en-GB" sz="1600" dirty="0">
                <a:solidFill>
                  <a:schemeClr val="tx2"/>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chemeClr val="tx2"/>
                </a:solidFill>
                <a:effectLst/>
                <a:latin typeface="Consolas" panose="020B0609020204030204" pitchFamily="49" charset="0"/>
                <a:ea typeface="Times New Roman" panose="02020603050405020304" pitchFamily="18" charset="0"/>
                <a:cs typeface="Times New Roman" panose="02020603050405020304" pitchFamily="18" charset="0"/>
              </a:rPr>
              <a:t>"age" : “23”, "gender" : "male“}</a:t>
            </a:r>
            <a:r>
              <a:rPr lang="en-US" sz="1600" dirty="0">
                <a:solidFill>
                  <a:schemeClr val="tx2"/>
                </a:solidFill>
                <a:latin typeface="Consolas" panose="020B0609020204030204" pitchFamily="49" charset="0"/>
                <a:cs typeface="Times New Roman" panose="02020603050405020304" pitchFamily="18" charset="0"/>
              </a:rPr>
              <a:t>}</a:t>
            </a:r>
            <a:endParaRPr lang="en-US" sz="1600" u="none" strike="noStrike" dirty="0">
              <a:solidFill>
                <a:schemeClr val="tx2"/>
              </a:solidFill>
              <a:effectLst/>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993520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38076"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Json</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1. </a:t>
            </a:r>
            <a:r>
              <a:rPr lang="en-US" b="1" dirty="0" err="1">
                <a:solidFill>
                  <a:srgbClr val="0070C0"/>
                </a:solidFill>
                <a:latin typeface="Times New Roman" panose="02020603050405020304" pitchFamily="18" charset="0"/>
                <a:cs typeface="Times New Roman" panose="02020603050405020304" pitchFamily="18" charset="0"/>
              </a:rPr>
              <a:t>Lập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3C3D75-796B-5D80-0018-F4D24CB900D2}"/>
              </a:ext>
            </a:extLst>
          </p:cNvPr>
          <p:cNvSpPr txBox="1"/>
          <p:nvPr/>
        </p:nvSpPr>
        <p:spPr>
          <a:xfrm>
            <a:off x="748072" y="2701652"/>
            <a:ext cx="8353425" cy="3539430"/>
          </a:xfrm>
          <a:prstGeom prst="rect">
            <a:avLst/>
          </a:prstGeom>
          <a:noFill/>
        </p:spPr>
        <p:txBody>
          <a:bodyPr wrap="square" rtlCol="0">
            <a:spAutoFit/>
          </a:bodyPr>
          <a:lstStyle/>
          <a:p>
            <a:r>
              <a:rPr lang="en-GB" sz="1400" b="0" dirty="0">
                <a:solidFill>
                  <a:schemeClr val="tx2"/>
                </a:solidFill>
                <a:effectLst/>
                <a:latin typeface="Consolas" panose="020B0609020204030204" pitchFamily="49" charset="0"/>
                <a:cs typeface="Complex_IV50" panose="00000400000000000000" pitchFamily="2" charset="0"/>
              </a:rPr>
              <a:t>#include &lt;</a:t>
            </a:r>
            <a:r>
              <a:rPr lang="en-GB" sz="1400" b="0" dirty="0" err="1">
                <a:solidFill>
                  <a:schemeClr val="tx2"/>
                </a:solidFill>
                <a:effectLst/>
                <a:latin typeface="Consolas" panose="020B0609020204030204" pitchFamily="49" charset="0"/>
                <a:cs typeface="Complex_IV50" panose="00000400000000000000" pitchFamily="2" charset="0"/>
              </a:rPr>
              <a:t>ArduinoJson.h</a:t>
            </a:r>
            <a:r>
              <a:rPr lang="en-GB" sz="1400" b="0" dirty="0">
                <a:solidFill>
                  <a:schemeClr val="tx2"/>
                </a:solidFill>
                <a:effectLst/>
                <a:latin typeface="Consolas" panose="020B0609020204030204" pitchFamily="49" charset="0"/>
                <a:cs typeface="Complex_IV50" panose="00000400000000000000" pitchFamily="2" charset="0"/>
              </a:rPr>
              <a:t>&gt;</a:t>
            </a:r>
          </a:p>
          <a:p>
            <a:endParaRPr lang="en-GB" sz="1400" b="0" dirty="0">
              <a:solidFill>
                <a:schemeClr val="tx2"/>
              </a:solidFill>
              <a:effectLst/>
              <a:latin typeface="Consolas" panose="020B0609020204030204" pitchFamily="49" charset="0"/>
              <a:cs typeface="Complex_IV50" panose="00000400000000000000" pitchFamily="2" charset="0"/>
            </a:endParaRPr>
          </a:p>
          <a:p>
            <a:r>
              <a:rPr lang="en-GB" sz="1400" b="0" i="1" dirty="0" err="1">
                <a:solidFill>
                  <a:schemeClr val="tx2"/>
                </a:solidFill>
                <a:effectLst/>
                <a:latin typeface="Consolas" panose="020B0609020204030204" pitchFamily="49" charset="0"/>
                <a:cs typeface="Complex_IV50" panose="00000400000000000000" pitchFamily="2" charset="0"/>
              </a:rPr>
              <a:t>DynamicJsonDocument</a:t>
            </a:r>
            <a:r>
              <a:rPr lang="en-GB" sz="1400" b="0" dirty="0">
                <a:solidFill>
                  <a:schemeClr val="tx2"/>
                </a:solidFill>
                <a:effectLst/>
                <a:latin typeface="Consolas" panose="020B0609020204030204" pitchFamily="49" charset="0"/>
                <a:cs typeface="Complex_IV50" panose="00000400000000000000" pitchFamily="2" charset="0"/>
              </a:rPr>
              <a:t> data(1024);</a:t>
            </a:r>
          </a:p>
          <a:p>
            <a:r>
              <a:rPr lang="en-GB" sz="1400" b="0" dirty="0">
                <a:solidFill>
                  <a:schemeClr val="tx2"/>
                </a:solidFill>
                <a:effectLst/>
                <a:latin typeface="Consolas" panose="020B0609020204030204" pitchFamily="49" charset="0"/>
                <a:cs typeface="Complex_IV50" panose="00000400000000000000" pitchFamily="2" charset="0"/>
              </a:rPr>
              <a:t>char Buffer[1000];</a:t>
            </a:r>
          </a:p>
          <a:p>
            <a:r>
              <a:rPr lang="en-GB" sz="1400" b="0" dirty="0">
                <a:solidFill>
                  <a:schemeClr val="tx2"/>
                </a:solidFill>
                <a:effectLst/>
                <a:latin typeface="Consolas" panose="020B0609020204030204" pitchFamily="49" charset="0"/>
                <a:cs typeface="Complex_IV50" panose="00000400000000000000" pitchFamily="2" charset="0"/>
              </a:rPr>
              <a:t>int </a:t>
            </a:r>
            <a:r>
              <a:rPr lang="en-GB" sz="1400" b="0" dirty="0" err="1">
                <a:solidFill>
                  <a:schemeClr val="tx2"/>
                </a:solidFill>
                <a:effectLst/>
                <a:latin typeface="Consolas" panose="020B0609020204030204" pitchFamily="49" charset="0"/>
                <a:cs typeface="Complex_IV50" panose="00000400000000000000" pitchFamily="2" charset="0"/>
              </a:rPr>
              <a:t>Length_Buffer</a:t>
            </a:r>
            <a:r>
              <a:rPr lang="en-GB" sz="1400" b="0" dirty="0">
                <a:solidFill>
                  <a:schemeClr val="tx2"/>
                </a:solidFill>
                <a:effectLst/>
                <a:latin typeface="Consolas" panose="020B0609020204030204" pitchFamily="49" charset="0"/>
                <a:cs typeface="Complex_IV50" panose="00000400000000000000" pitchFamily="2" charset="0"/>
              </a:rPr>
              <a:t>;</a:t>
            </a:r>
          </a:p>
          <a:p>
            <a:endParaRPr lang="en-GB" sz="1400" b="0" dirty="0">
              <a:solidFill>
                <a:schemeClr val="tx2"/>
              </a:solidFill>
              <a:effectLst/>
              <a:latin typeface="Consolas" panose="020B0609020204030204" pitchFamily="49" charset="0"/>
              <a:cs typeface="Complex_IV50" panose="00000400000000000000" pitchFamily="2" charset="0"/>
            </a:endParaRPr>
          </a:p>
          <a:p>
            <a:r>
              <a:rPr lang="en-GB" sz="1400" b="0" dirty="0">
                <a:solidFill>
                  <a:schemeClr val="tx2"/>
                </a:solidFill>
                <a:effectLst/>
                <a:latin typeface="Consolas" panose="020B0609020204030204" pitchFamily="49" charset="0"/>
                <a:cs typeface="Complex_IV50" panose="00000400000000000000" pitchFamily="2" charset="0"/>
              </a:rPr>
              <a:t>void </a:t>
            </a:r>
            <a:r>
              <a:rPr lang="en-GB" sz="1400" b="0" dirty="0" err="1">
                <a:solidFill>
                  <a:schemeClr val="tx2"/>
                </a:solidFill>
                <a:effectLst/>
                <a:latin typeface="Consolas" panose="020B0609020204030204" pitchFamily="49" charset="0"/>
                <a:cs typeface="Complex_IV50" panose="00000400000000000000" pitchFamily="2" charset="0"/>
              </a:rPr>
              <a:t>Data_to_Json</a:t>
            </a:r>
            <a:r>
              <a:rPr lang="en-GB" sz="1400" b="0" dirty="0">
                <a:solidFill>
                  <a:schemeClr val="tx2"/>
                </a:solidFill>
                <a:effectLst/>
                <a:latin typeface="Consolas" panose="020B0609020204030204" pitchFamily="49" charset="0"/>
                <a:cs typeface="Complex_IV50" panose="00000400000000000000" pitchFamily="2" charset="0"/>
              </a:rPr>
              <a:t>(</a:t>
            </a:r>
            <a:r>
              <a:rPr lang="en-GB" sz="1400" b="0" i="1" dirty="0">
                <a:solidFill>
                  <a:schemeClr val="tx2"/>
                </a:solidFill>
                <a:effectLst/>
                <a:latin typeface="Consolas" panose="020B0609020204030204" pitchFamily="49" charset="0"/>
                <a:cs typeface="Complex_IV50" panose="00000400000000000000" pitchFamily="2" charset="0"/>
              </a:rPr>
              <a:t>String</a:t>
            </a:r>
            <a:r>
              <a:rPr lang="en-GB" sz="1400" b="0" dirty="0">
                <a:solidFill>
                  <a:schemeClr val="tx2"/>
                </a:solidFill>
                <a:effectLst/>
                <a:latin typeface="Consolas" panose="020B0609020204030204" pitchFamily="49" charset="0"/>
                <a:cs typeface="Complex_IV50" panose="00000400000000000000" pitchFamily="2" charset="0"/>
              </a:rPr>
              <a:t> </a:t>
            </a:r>
            <a:r>
              <a:rPr lang="en-GB" sz="1400" b="0" i="1" dirty="0" err="1">
                <a:solidFill>
                  <a:schemeClr val="tx2"/>
                </a:solidFill>
                <a:effectLst/>
                <a:latin typeface="Consolas" panose="020B0609020204030204" pitchFamily="49" charset="0"/>
                <a:cs typeface="Complex_IV50" panose="00000400000000000000" pitchFamily="2" charset="0"/>
              </a:rPr>
              <a:t>js_temp</a:t>
            </a:r>
            <a:r>
              <a:rPr lang="en-GB" sz="1400" b="0" dirty="0">
                <a:solidFill>
                  <a:schemeClr val="tx2"/>
                </a:solidFill>
                <a:effectLst/>
                <a:latin typeface="Consolas" panose="020B0609020204030204" pitchFamily="49" charset="0"/>
                <a:cs typeface="Complex_IV50" panose="00000400000000000000" pitchFamily="2" charset="0"/>
              </a:rPr>
              <a:t>, </a:t>
            </a:r>
            <a:r>
              <a:rPr lang="en-GB" sz="1400" b="0" i="1" dirty="0">
                <a:solidFill>
                  <a:schemeClr val="tx2"/>
                </a:solidFill>
                <a:effectLst/>
                <a:latin typeface="Consolas" panose="020B0609020204030204" pitchFamily="49" charset="0"/>
                <a:cs typeface="Complex_IV50" panose="00000400000000000000" pitchFamily="2" charset="0"/>
              </a:rPr>
              <a:t>String</a:t>
            </a:r>
            <a:r>
              <a:rPr lang="en-GB" sz="1400" b="0" dirty="0">
                <a:solidFill>
                  <a:schemeClr val="tx2"/>
                </a:solidFill>
                <a:effectLst/>
                <a:latin typeface="Consolas" panose="020B0609020204030204" pitchFamily="49" charset="0"/>
                <a:cs typeface="Complex_IV50" panose="00000400000000000000" pitchFamily="2" charset="0"/>
              </a:rPr>
              <a:t> </a:t>
            </a:r>
            <a:r>
              <a:rPr lang="en-GB" sz="1400" b="0" i="1" dirty="0" err="1">
                <a:solidFill>
                  <a:schemeClr val="tx2"/>
                </a:solidFill>
                <a:effectLst/>
                <a:latin typeface="Consolas" panose="020B0609020204030204" pitchFamily="49" charset="0"/>
                <a:cs typeface="Complex_IV50" panose="00000400000000000000" pitchFamily="2" charset="0"/>
              </a:rPr>
              <a:t>js_humi</a:t>
            </a:r>
            <a:r>
              <a:rPr lang="en-GB" sz="1400" b="0" dirty="0">
                <a:solidFill>
                  <a:schemeClr val="tx2"/>
                </a:solidFill>
                <a:effectLst/>
                <a:latin typeface="Consolas" panose="020B0609020204030204" pitchFamily="49" charset="0"/>
                <a:cs typeface="Complex_IV50" panose="00000400000000000000" pitchFamily="2" charset="0"/>
              </a:rPr>
              <a:t>, </a:t>
            </a:r>
            <a:r>
              <a:rPr lang="en-GB" sz="1400" b="0" i="1" dirty="0">
                <a:solidFill>
                  <a:schemeClr val="tx2"/>
                </a:solidFill>
                <a:effectLst/>
                <a:latin typeface="Consolas" panose="020B0609020204030204" pitchFamily="49" charset="0"/>
                <a:cs typeface="Complex_IV50" panose="00000400000000000000" pitchFamily="2" charset="0"/>
              </a:rPr>
              <a:t>String</a:t>
            </a:r>
            <a:r>
              <a:rPr lang="en-GB" sz="1400" b="0" dirty="0">
                <a:solidFill>
                  <a:schemeClr val="tx2"/>
                </a:solidFill>
                <a:effectLst/>
                <a:latin typeface="Consolas" panose="020B0609020204030204" pitchFamily="49" charset="0"/>
                <a:cs typeface="Complex_IV50" panose="00000400000000000000" pitchFamily="2" charset="0"/>
              </a:rPr>
              <a:t> </a:t>
            </a:r>
            <a:r>
              <a:rPr lang="en-GB" sz="1400" b="0" i="1" dirty="0" err="1">
                <a:solidFill>
                  <a:schemeClr val="tx2"/>
                </a:solidFill>
                <a:effectLst/>
                <a:latin typeface="Consolas" panose="020B0609020204030204" pitchFamily="49" charset="0"/>
                <a:cs typeface="Complex_IV50" panose="00000400000000000000" pitchFamily="2" charset="0"/>
              </a:rPr>
              <a:t>js_soil</a:t>
            </a:r>
            <a:r>
              <a:rPr lang="en-GB" sz="1400" b="0" dirty="0">
                <a:solidFill>
                  <a:schemeClr val="tx2"/>
                </a:solidFill>
                <a:effectLst/>
                <a:latin typeface="Consolas" panose="020B0609020204030204" pitchFamily="49" charset="0"/>
                <a:cs typeface="Complex_IV50" panose="00000400000000000000" pitchFamily="2" charset="0"/>
              </a:rPr>
              <a:t>) {</a:t>
            </a:r>
          </a:p>
          <a:p>
            <a:r>
              <a:rPr lang="en-GB" sz="1400" b="0" dirty="0">
                <a:solidFill>
                  <a:schemeClr val="tx2"/>
                </a:solidFill>
                <a:effectLst/>
                <a:latin typeface="Consolas" panose="020B0609020204030204" pitchFamily="49" charset="0"/>
                <a:cs typeface="Complex_IV50" panose="00000400000000000000" pitchFamily="2" charset="0"/>
              </a:rPr>
              <a:t>    </a:t>
            </a:r>
            <a:r>
              <a:rPr lang="en-GB" sz="1400" b="0" dirty="0" err="1">
                <a:solidFill>
                  <a:schemeClr val="tx2"/>
                </a:solidFill>
                <a:effectLst/>
                <a:latin typeface="Consolas" panose="020B0609020204030204" pitchFamily="49" charset="0"/>
                <a:cs typeface="Complex_IV50" panose="00000400000000000000" pitchFamily="2" charset="0"/>
              </a:rPr>
              <a:t>ESP32_Data</a:t>
            </a:r>
            <a:r>
              <a:rPr lang="en-GB" sz="1400" b="0" dirty="0">
                <a:solidFill>
                  <a:schemeClr val="tx2"/>
                </a:solidFill>
                <a:effectLst/>
                <a:latin typeface="Consolas" panose="020B0609020204030204" pitchFamily="49" charset="0"/>
                <a:cs typeface="Complex_IV50" panose="00000400000000000000" pitchFamily="2" charset="0"/>
              </a:rPr>
              <a:t> = "{\"temp\":\"" + </a:t>
            </a:r>
            <a:r>
              <a:rPr lang="en-GB" sz="1400" b="0" i="1" dirty="0">
                <a:solidFill>
                  <a:schemeClr val="tx2"/>
                </a:solidFill>
                <a:effectLst/>
                <a:latin typeface="Consolas" panose="020B0609020204030204" pitchFamily="49" charset="0"/>
                <a:cs typeface="Complex_IV50" panose="00000400000000000000" pitchFamily="2" charset="0"/>
              </a:rPr>
              <a:t>String</a:t>
            </a:r>
            <a:r>
              <a:rPr lang="en-GB" sz="1400" b="0" dirty="0">
                <a:solidFill>
                  <a:schemeClr val="tx2"/>
                </a:solidFill>
                <a:effectLst/>
                <a:latin typeface="Consolas" panose="020B0609020204030204" pitchFamily="49" charset="0"/>
                <a:cs typeface="Complex_IV50" panose="00000400000000000000" pitchFamily="2" charset="0"/>
              </a:rPr>
              <a:t>(</a:t>
            </a:r>
            <a:r>
              <a:rPr lang="en-GB" sz="1400" b="0" i="1" dirty="0" err="1">
                <a:solidFill>
                  <a:schemeClr val="tx2"/>
                </a:solidFill>
                <a:effectLst/>
                <a:latin typeface="Consolas" panose="020B0609020204030204" pitchFamily="49" charset="0"/>
                <a:cs typeface="Complex_IV50" panose="00000400000000000000" pitchFamily="2" charset="0"/>
              </a:rPr>
              <a:t>js_temp</a:t>
            </a:r>
            <a:r>
              <a:rPr lang="en-GB" sz="1400" b="0" dirty="0">
                <a:solidFill>
                  <a:schemeClr val="tx2"/>
                </a:solidFill>
                <a:effectLst/>
                <a:latin typeface="Consolas" panose="020B0609020204030204" pitchFamily="49" charset="0"/>
                <a:cs typeface="Complex_IV50" panose="00000400000000000000" pitchFamily="2" charset="0"/>
              </a:rPr>
              <a:t>) + "\"," +</a:t>
            </a:r>
          </a:p>
          <a:p>
            <a:r>
              <a:rPr lang="en-GB" sz="1400" b="0" dirty="0">
                <a:solidFill>
                  <a:schemeClr val="tx2"/>
                </a:solidFill>
                <a:effectLst/>
                <a:latin typeface="Consolas" panose="020B0609020204030204" pitchFamily="49" charset="0"/>
                <a:cs typeface="Complex_IV50" panose="00000400000000000000" pitchFamily="2" charset="0"/>
              </a:rPr>
              <a:t>                      "\"</a:t>
            </a:r>
            <a:r>
              <a:rPr lang="en-GB" sz="1400" b="0" dirty="0" err="1">
                <a:solidFill>
                  <a:schemeClr val="tx2"/>
                </a:solidFill>
                <a:effectLst/>
                <a:latin typeface="Consolas" panose="020B0609020204030204" pitchFamily="49" charset="0"/>
                <a:cs typeface="Complex_IV50" panose="00000400000000000000" pitchFamily="2" charset="0"/>
              </a:rPr>
              <a:t>humi</a:t>
            </a:r>
            <a:r>
              <a:rPr lang="en-GB" sz="1400" b="0" dirty="0">
                <a:solidFill>
                  <a:schemeClr val="tx2"/>
                </a:solidFill>
                <a:effectLst/>
                <a:latin typeface="Consolas" panose="020B0609020204030204" pitchFamily="49" charset="0"/>
                <a:cs typeface="Complex_IV50" panose="00000400000000000000" pitchFamily="2" charset="0"/>
              </a:rPr>
              <a:t>\":\"" + </a:t>
            </a:r>
            <a:r>
              <a:rPr lang="en-GB" sz="1400" b="0" i="1" dirty="0">
                <a:solidFill>
                  <a:schemeClr val="tx2"/>
                </a:solidFill>
                <a:effectLst/>
                <a:latin typeface="Consolas" panose="020B0609020204030204" pitchFamily="49" charset="0"/>
                <a:cs typeface="Complex_IV50" panose="00000400000000000000" pitchFamily="2" charset="0"/>
              </a:rPr>
              <a:t>String</a:t>
            </a:r>
            <a:r>
              <a:rPr lang="en-GB" sz="1400" b="0" dirty="0">
                <a:solidFill>
                  <a:schemeClr val="tx2"/>
                </a:solidFill>
                <a:effectLst/>
                <a:latin typeface="Consolas" panose="020B0609020204030204" pitchFamily="49" charset="0"/>
                <a:cs typeface="Complex_IV50" panose="00000400000000000000" pitchFamily="2" charset="0"/>
              </a:rPr>
              <a:t>(</a:t>
            </a:r>
            <a:r>
              <a:rPr lang="en-GB" sz="1400" b="0" i="1" dirty="0" err="1">
                <a:solidFill>
                  <a:schemeClr val="tx2"/>
                </a:solidFill>
                <a:effectLst/>
                <a:latin typeface="Consolas" panose="020B0609020204030204" pitchFamily="49" charset="0"/>
                <a:cs typeface="Complex_IV50" panose="00000400000000000000" pitchFamily="2" charset="0"/>
              </a:rPr>
              <a:t>js_humi</a:t>
            </a:r>
            <a:r>
              <a:rPr lang="en-GB" sz="1400" b="0" dirty="0">
                <a:solidFill>
                  <a:schemeClr val="tx2"/>
                </a:solidFill>
                <a:effectLst/>
                <a:latin typeface="Consolas" panose="020B0609020204030204" pitchFamily="49" charset="0"/>
                <a:cs typeface="Complex_IV50" panose="00000400000000000000" pitchFamily="2" charset="0"/>
              </a:rPr>
              <a:t>) + "\"," +</a:t>
            </a:r>
          </a:p>
          <a:p>
            <a:r>
              <a:rPr lang="en-GB" sz="1400" b="0" dirty="0">
                <a:solidFill>
                  <a:schemeClr val="tx2"/>
                </a:solidFill>
                <a:effectLst/>
                <a:latin typeface="Consolas" panose="020B0609020204030204" pitchFamily="49" charset="0"/>
                <a:cs typeface="Complex_IV50" panose="00000400000000000000" pitchFamily="2" charset="0"/>
              </a:rPr>
              <a:t>                      "\"soil\":\"" + </a:t>
            </a:r>
            <a:r>
              <a:rPr lang="en-GB" sz="1400" b="0" i="1" dirty="0">
                <a:solidFill>
                  <a:schemeClr val="tx2"/>
                </a:solidFill>
                <a:effectLst/>
                <a:latin typeface="Consolas" panose="020B0609020204030204" pitchFamily="49" charset="0"/>
                <a:cs typeface="Complex_IV50" panose="00000400000000000000" pitchFamily="2" charset="0"/>
              </a:rPr>
              <a:t>String</a:t>
            </a:r>
            <a:r>
              <a:rPr lang="en-GB" sz="1400" b="0" dirty="0">
                <a:solidFill>
                  <a:schemeClr val="tx2"/>
                </a:solidFill>
                <a:effectLst/>
                <a:latin typeface="Consolas" panose="020B0609020204030204" pitchFamily="49" charset="0"/>
                <a:cs typeface="Complex_IV50" panose="00000400000000000000" pitchFamily="2" charset="0"/>
              </a:rPr>
              <a:t>(</a:t>
            </a:r>
            <a:r>
              <a:rPr lang="en-GB" sz="1400" b="0" i="1" dirty="0" err="1">
                <a:solidFill>
                  <a:schemeClr val="tx2"/>
                </a:solidFill>
                <a:effectLst/>
                <a:latin typeface="Consolas" panose="020B0609020204030204" pitchFamily="49" charset="0"/>
                <a:cs typeface="Complex_IV50" panose="00000400000000000000" pitchFamily="2" charset="0"/>
              </a:rPr>
              <a:t>js_soil</a:t>
            </a:r>
            <a:r>
              <a:rPr lang="en-GB" sz="1400" b="0" dirty="0">
                <a:solidFill>
                  <a:schemeClr val="tx2"/>
                </a:solidFill>
                <a:effectLst/>
                <a:latin typeface="Consolas" panose="020B0609020204030204" pitchFamily="49" charset="0"/>
                <a:cs typeface="Complex_IV50" panose="00000400000000000000" pitchFamily="2" charset="0"/>
              </a:rPr>
              <a:t>) + "\"}";</a:t>
            </a:r>
          </a:p>
          <a:p>
            <a:r>
              <a:rPr lang="en-GB" sz="1400" b="0" dirty="0">
                <a:solidFill>
                  <a:schemeClr val="tx2"/>
                </a:solidFill>
                <a:effectLst/>
                <a:latin typeface="Consolas" panose="020B0609020204030204" pitchFamily="49" charset="0"/>
                <a:cs typeface="Complex_IV50" panose="00000400000000000000" pitchFamily="2" charset="0"/>
              </a:rPr>
              <a:t>                      </a:t>
            </a:r>
          </a:p>
          <a:p>
            <a:r>
              <a:rPr lang="en-GB" sz="1400" b="0" dirty="0">
                <a:solidFill>
                  <a:schemeClr val="tx2"/>
                </a:solidFill>
                <a:effectLst/>
                <a:latin typeface="Consolas" panose="020B0609020204030204" pitchFamily="49" charset="0"/>
                <a:cs typeface="Complex_IV50" panose="00000400000000000000" pitchFamily="2" charset="0"/>
              </a:rPr>
              <a:t>  </a:t>
            </a:r>
            <a:r>
              <a:rPr lang="en-GB" sz="1400" b="0" dirty="0" err="1">
                <a:solidFill>
                  <a:schemeClr val="tx2"/>
                </a:solidFill>
                <a:effectLst/>
                <a:latin typeface="Consolas" panose="020B0609020204030204" pitchFamily="49" charset="0"/>
                <a:cs typeface="Complex_IV50" panose="00000400000000000000" pitchFamily="2" charset="0"/>
              </a:rPr>
              <a:t>Length_Buffer</a:t>
            </a:r>
            <a:r>
              <a:rPr lang="en-GB" sz="1400" b="0" dirty="0">
                <a:solidFill>
                  <a:schemeClr val="tx2"/>
                </a:solidFill>
                <a:effectLst/>
                <a:latin typeface="Consolas" panose="020B0609020204030204" pitchFamily="49" charset="0"/>
                <a:cs typeface="Complex_IV50" panose="00000400000000000000" pitchFamily="2" charset="0"/>
              </a:rPr>
              <a:t> = </a:t>
            </a:r>
            <a:r>
              <a:rPr lang="en-GB" sz="1400" b="0" dirty="0" err="1">
                <a:solidFill>
                  <a:schemeClr val="tx2"/>
                </a:solidFill>
                <a:effectLst/>
                <a:latin typeface="Consolas" panose="020B0609020204030204" pitchFamily="49" charset="0"/>
                <a:cs typeface="Complex_IV50" panose="00000400000000000000" pitchFamily="2" charset="0"/>
              </a:rPr>
              <a:t>ESP32_Data.length</a:t>
            </a:r>
            <a:r>
              <a:rPr lang="en-GB" sz="1400" b="0" dirty="0">
                <a:solidFill>
                  <a:schemeClr val="tx2"/>
                </a:solidFill>
                <a:effectLst/>
                <a:latin typeface="Consolas" panose="020B0609020204030204" pitchFamily="49" charset="0"/>
                <a:cs typeface="Complex_IV50" panose="00000400000000000000" pitchFamily="2" charset="0"/>
              </a:rPr>
              <a:t>()+1;</a:t>
            </a:r>
          </a:p>
          <a:p>
            <a:r>
              <a:rPr lang="en-GB" sz="1400" b="0" dirty="0">
                <a:solidFill>
                  <a:schemeClr val="tx2"/>
                </a:solidFill>
                <a:effectLst/>
                <a:latin typeface="Consolas" panose="020B0609020204030204" pitchFamily="49" charset="0"/>
                <a:cs typeface="Complex_IV50" panose="00000400000000000000" pitchFamily="2" charset="0"/>
              </a:rPr>
              <a:t>  </a:t>
            </a:r>
            <a:r>
              <a:rPr lang="en-GB" sz="1400" b="0" dirty="0" err="1">
                <a:solidFill>
                  <a:schemeClr val="tx2"/>
                </a:solidFill>
                <a:effectLst/>
                <a:latin typeface="Consolas" panose="020B0609020204030204" pitchFamily="49" charset="0"/>
                <a:cs typeface="Complex_IV50" panose="00000400000000000000" pitchFamily="2" charset="0"/>
              </a:rPr>
              <a:t>ESP32_Data.toCharArray</a:t>
            </a:r>
            <a:r>
              <a:rPr lang="en-GB" sz="1400" b="0" dirty="0">
                <a:solidFill>
                  <a:schemeClr val="tx2"/>
                </a:solidFill>
                <a:effectLst/>
                <a:latin typeface="Consolas" panose="020B0609020204030204" pitchFamily="49" charset="0"/>
                <a:cs typeface="Complex_IV50" panose="00000400000000000000" pitchFamily="2" charset="0"/>
              </a:rPr>
              <a:t>(</a:t>
            </a:r>
            <a:r>
              <a:rPr lang="en-GB" sz="1400" b="0" dirty="0" err="1">
                <a:solidFill>
                  <a:schemeClr val="tx2"/>
                </a:solidFill>
                <a:effectLst/>
                <a:latin typeface="Consolas" panose="020B0609020204030204" pitchFamily="49" charset="0"/>
                <a:cs typeface="Complex_IV50" panose="00000400000000000000" pitchFamily="2" charset="0"/>
              </a:rPr>
              <a:t>Buffer,Length_Buffer</a:t>
            </a:r>
            <a:r>
              <a:rPr lang="en-GB" sz="1400" b="0" dirty="0">
                <a:solidFill>
                  <a:schemeClr val="tx2"/>
                </a:solidFill>
                <a:effectLst/>
                <a:latin typeface="Consolas" panose="020B0609020204030204" pitchFamily="49" charset="0"/>
                <a:cs typeface="Complex_IV50" panose="00000400000000000000" pitchFamily="2" charset="0"/>
              </a:rPr>
              <a:t>);</a:t>
            </a:r>
          </a:p>
          <a:p>
            <a:r>
              <a:rPr lang="en-GB" sz="1400" b="0" dirty="0">
                <a:solidFill>
                  <a:schemeClr val="tx2"/>
                </a:solidFill>
                <a:effectLst/>
                <a:latin typeface="Consolas" panose="020B0609020204030204" pitchFamily="49" charset="0"/>
                <a:cs typeface="Complex_IV50" panose="00000400000000000000" pitchFamily="2" charset="0"/>
              </a:rPr>
              <a:t>  </a:t>
            </a:r>
            <a:r>
              <a:rPr lang="en-GB" sz="1400" b="0" dirty="0" err="1">
                <a:solidFill>
                  <a:schemeClr val="tx2"/>
                </a:solidFill>
                <a:effectLst/>
                <a:latin typeface="Consolas" panose="020B0609020204030204" pitchFamily="49" charset="0"/>
                <a:cs typeface="Complex_IV50" panose="00000400000000000000" pitchFamily="2" charset="0"/>
              </a:rPr>
              <a:t>Serial.println</a:t>
            </a:r>
            <a:r>
              <a:rPr lang="en-GB" sz="1400" b="0" dirty="0">
                <a:solidFill>
                  <a:schemeClr val="tx2"/>
                </a:solidFill>
                <a:effectLst/>
                <a:latin typeface="Consolas" panose="020B0609020204030204" pitchFamily="49" charset="0"/>
                <a:cs typeface="Complex_IV50" panose="00000400000000000000" pitchFamily="2" charset="0"/>
              </a:rPr>
              <a:t>(Buffer);</a:t>
            </a:r>
          </a:p>
          <a:p>
            <a:r>
              <a:rPr lang="en-GB" sz="1400" b="0" dirty="0">
                <a:solidFill>
                  <a:schemeClr val="tx2"/>
                </a:solidFill>
                <a:effectLst/>
                <a:latin typeface="Consolas" panose="020B0609020204030204" pitchFamily="49" charset="0"/>
                <a:cs typeface="Complex_IV50" panose="00000400000000000000" pitchFamily="2" charset="0"/>
              </a:rPr>
              <a:t>}</a:t>
            </a:r>
          </a:p>
          <a:p>
            <a:endParaRPr lang="en-GB" sz="1400" b="0" dirty="0">
              <a:solidFill>
                <a:schemeClr val="tx2"/>
              </a:solidFill>
              <a:effectLst/>
              <a:latin typeface="Consolas" panose="020B0609020204030204" pitchFamily="49" charset="0"/>
              <a:cs typeface="Complex_IV50" panose="00000400000000000000" pitchFamily="2" charset="0"/>
            </a:endParaRPr>
          </a:p>
        </p:txBody>
      </p:sp>
    </p:spTree>
    <p:extLst>
      <p:ext uri="{BB962C8B-B14F-4D97-AF65-F5344CB8AC3E}">
        <p14:creationId xmlns:p14="http://schemas.microsoft.com/office/powerpoint/2010/main" val="396743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38076"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Json</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1. </a:t>
            </a:r>
            <a:r>
              <a:rPr lang="en-US" b="1" dirty="0" err="1">
                <a:solidFill>
                  <a:srgbClr val="0070C0"/>
                </a:solidFill>
                <a:latin typeface="Times New Roman" panose="02020603050405020304" pitchFamily="18" charset="0"/>
                <a:cs typeface="Times New Roman" panose="02020603050405020304" pitchFamily="18" charset="0"/>
              </a:rPr>
              <a:t>Lập</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trình</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3C3D75-796B-5D80-0018-F4D24CB900D2}"/>
              </a:ext>
            </a:extLst>
          </p:cNvPr>
          <p:cNvSpPr txBox="1"/>
          <p:nvPr/>
        </p:nvSpPr>
        <p:spPr>
          <a:xfrm>
            <a:off x="748072" y="2701652"/>
            <a:ext cx="8353425" cy="4185761"/>
          </a:xfrm>
          <a:prstGeom prst="rect">
            <a:avLst/>
          </a:prstGeom>
          <a:noFill/>
        </p:spPr>
        <p:txBody>
          <a:bodyPr wrap="square" rtlCol="0">
            <a:spAutoFit/>
          </a:bodyPr>
          <a:lstStyle/>
          <a:p>
            <a:r>
              <a:rPr lang="en-GB" sz="1400" b="0" dirty="0">
                <a:solidFill>
                  <a:schemeClr val="tx2"/>
                </a:solidFill>
                <a:effectLst/>
                <a:latin typeface="Consolas" panose="020B0609020204030204" pitchFamily="49" charset="0"/>
              </a:rPr>
              <a:t>void </a:t>
            </a:r>
            <a:r>
              <a:rPr lang="en-GB" sz="1400" b="0" dirty="0" err="1">
                <a:solidFill>
                  <a:schemeClr val="tx2"/>
                </a:solidFill>
                <a:effectLst/>
                <a:latin typeface="Consolas" panose="020B0609020204030204" pitchFamily="49" charset="0"/>
              </a:rPr>
              <a:t>Detext</a:t>
            </a:r>
            <a:r>
              <a:rPr lang="en-GB" sz="1400" b="0" dirty="0">
                <a:solidFill>
                  <a:schemeClr val="tx2"/>
                </a:solidFill>
                <a:effectLst/>
                <a:latin typeface="Consolas" panose="020B0609020204030204" pitchFamily="49" charset="0"/>
              </a:rPr>
              <a:t>(</a:t>
            </a:r>
            <a:r>
              <a:rPr lang="en-GB" sz="1400" b="0" i="1" dirty="0">
                <a:solidFill>
                  <a:schemeClr val="tx2"/>
                </a:solidFill>
                <a:effectLst/>
                <a:latin typeface="Consolas" panose="020B0609020204030204" pitchFamily="49" charset="0"/>
              </a:rPr>
              <a:t>String</a:t>
            </a:r>
            <a:r>
              <a:rPr lang="en-GB" sz="1400" b="0" dirty="0">
                <a:solidFill>
                  <a:schemeClr val="tx2"/>
                </a:solidFill>
                <a:effectLst/>
                <a:latin typeface="Consolas" panose="020B0609020204030204" pitchFamily="49" charset="0"/>
              </a:rPr>
              <a:t> </a:t>
            </a:r>
            <a:r>
              <a:rPr lang="en-GB" sz="1400" b="0" i="1" dirty="0">
                <a:solidFill>
                  <a:schemeClr val="tx2"/>
                </a:solidFill>
                <a:effectLst/>
                <a:latin typeface="Consolas" panose="020B0609020204030204" pitchFamily="49" charset="0"/>
              </a:rPr>
              <a:t>Str</a:t>
            </a:r>
            <a:r>
              <a:rPr lang="en-GB" sz="1400" b="0" dirty="0">
                <a:solidFill>
                  <a:schemeClr val="tx2"/>
                </a:solidFill>
                <a:effectLst/>
                <a:latin typeface="Consolas" panose="020B0609020204030204" pitchFamily="49" charset="0"/>
              </a:rPr>
              <a:t>){</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deserializeJson</a:t>
            </a:r>
            <a:r>
              <a:rPr lang="en-GB" sz="1400" b="0" dirty="0">
                <a:solidFill>
                  <a:schemeClr val="tx2"/>
                </a:solidFill>
                <a:effectLst/>
                <a:latin typeface="Consolas" panose="020B0609020204030204" pitchFamily="49" charset="0"/>
              </a:rPr>
              <a:t>(data, </a:t>
            </a:r>
            <a:r>
              <a:rPr lang="en-GB" sz="1400" b="0" i="1" dirty="0">
                <a:solidFill>
                  <a:schemeClr val="tx2"/>
                </a:solidFill>
                <a:effectLst/>
                <a:latin typeface="Consolas" panose="020B0609020204030204" pitchFamily="49" charset="0"/>
              </a:rPr>
              <a:t>Str</a:t>
            </a:r>
            <a:r>
              <a:rPr lang="en-GB" sz="1400" b="0" dirty="0">
                <a:solidFill>
                  <a:schemeClr val="tx2"/>
                </a:solidFill>
                <a:effectLst/>
                <a:latin typeface="Consolas" panose="020B0609020204030204" pitchFamily="49" charset="0"/>
              </a:rPr>
              <a:t>); </a:t>
            </a:r>
          </a:p>
          <a:p>
            <a:r>
              <a:rPr lang="en-GB" sz="1400" b="0" dirty="0">
                <a:solidFill>
                  <a:schemeClr val="tx2"/>
                </a:solidFill>
                <a:effectLst/>
                <a:latin typeface="Consolas" panose="020B0609020204030204" pitchFamily="49" charset="0"/>
              </a:rPr>
              <a:t>  // in </a:t>
            </a:r>
            <a:r>
              <a:rPr lang="en-GB" sz="1400" b="0" dirty="0" err="1">
                <a:solidFill>
                  <a:schemeClr val="tx2"/>
                </a:solidFill>
                <a:effectLst/>
                <a:latin typeface="Consolas" panose="020B0609020204030204" pitchFamily="49" charset="0"/>
              </a:rPr>
              <a:t>ra</a:t>
            </a:r>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kết</a:t>
            </a:r>
            <a:r>
              <a:rPr lang="en-GB" sz="1400" b="0" dirty="0">
                <a:solidFill>
                  <a:schemeClr val="tx2"/>
                </a:solidFill>
                <a:effectLst/>
                <a:latin typeface="Consolas" panose="020B0609020204030204" pitchFamily="49" charset="0"/>
              </a:rPr>
              <a:t> qua </a:t>
            </a:r>
            <a:r>
              <a:rPr lang="en-GB" sz="1400" b="0" dirty="0" err="1">
                <a:solidFill>
                  <a:schemeClr val="tx2"/>
                </a:solidFill>
                <a:effectLst/>
                <a:latin typeface="Consolas" panose="020B0609020204030204" pitchFamily="49" charset="0"/>
              </a:rPr>
              <a:t>json</a:t>
            </a:r>
            <a:endParaRPr lang="en-GB" sz="1400" b="0" dirty="0">
              <a:solidFill>
                <a:schemeClr val="tx2"/>
              </a:solidFill>
              <a:effectLst/>
              <a:latin typeface="Consolas" panose="020B0609020204030204" pitchFamily="49" charset="0"/>
            </a:endParaRP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serializeJson</a:t>
            </a:r>
            <a:r>
              <a:rPr lang="en-GB" sz="1400" b="0" dirty="0">
                <a:solidFill>
                  <a:schemeClr val="tx2"/>
                </a:solidFill>
                <a:effectLst/>
                <a:latin typeface="Consolas" panose="020B0609020204030204" pitchFamily="49" charset="0"/>
              </a:rPr>
              <a:t>(data, Serial);</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Serial.println</a:t>
            </a:r>
            <a:r>
              <a:rPr lang="en-GB" sz="1400" b="0" dirty="0">
                <a:solidFill>
                  <a:schemeClr val="tx2"/>
                </a:solidFill>
                <a:effectLst/>
                <a:latin typeface="Consolas" panose="020B0609020204030204" pitchFamily="49" charset="0"/>
              </a:rPr>
              <a:t>("\n");</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sTemp</a:t>
            </a:r>
            <a:r>
              <a:rPr lang="en-GB" sz="1400" b="0" dirty="0">
                <a:solidFill>
                  <a:schemeClr val="tx2"/>
                </a:solidFill>
                <a:effectLst/>
                <a:latin typeface="Consolas" panose="020B0609020204030204" pitchFamily="49" charset="0"/>
              </a:rPr>
              <a:t> = data["temp"].as&lt;</a:t>
            </a:r>
            <a:r>
              <a:rPr lang="en-GB" sz="1400" b="0" i="1" dirty="0">
                <a:solidFill>
                  <a:schemeClr val="tx2"/>
                </a:solidFill>
                <a:effectLst/>
                <a:latin typeface="Consolas" panose="020B0609020204030204" pitchFamily="49" charset="0"/>
              </a:rPr>
              <a:t>String</a:t>
            </a:r>
            <a:r>
              <a:rPr lang="en-GB" sz="1400" b="0" dirty="0">
                <a:solidFill>
                  <a:schemeClr val="tx2"/>
                </a:solidFill>
                <a:effectLst/>
                <a:latin typeface="Consolas" panose="020B0609020204030204" pitchFamily="49" charset="0"/>
              </a:rPr>
              <a:t>&gt;();</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sHumi</a:t>
            </a:r>
            <a:r>
              <a:rPr lang="en-GB" sz="1400" b="0" dirty="0">
                <a:solidFill>
                  <a:schemeClr val="tx2"/>
                </a:solidFill>
                <a:effectLst/>
                <a:latin typeface="Consolas" panose="020B0609020204030204" pitchFamily="49" charset="0"/>
              </a:rPr>
              <a:t> = data["</a:t>
            </a:r>
            <a:r>
              <a:rPr lang="en-GB" sz="1400" b="0" dirty="0" err="1">
                <a:solidFill>
                  <a:schemeClr val="tx2"/>
                </a:solidFill>
                <a:effectLst/>
                <a:latin typeface="Consolas" panose="020B0609020204030204" pitchFamily="49" charset="0"/>
              </a:rPr>
              <a:t>humi</a:t>
            </a:r>
            <a:r>
              <a:rPr lang="en-GB" sz="1400" b="0" dirty="0">
                <a:solidFill>
                  <a:schemeClr val="tx2"/>
                </a:solidFill>
                <a:effectLst/>
                <a:latin typeface="Consolas" panose="020B0609020204030204" pitchFamily="49" charset="0"/>
              </a:rPr>
              <a:t>"].as&lt;</a:t>
            </a:r>
            <a:r>
              <a:rPr lang="en-GB" sz="1400" b="0" i="1" dirty="0">
                <a:solidFill>
                  <a:schemeClr val="tx2"/>
                </a:solidFill>
                <a:effectLst/>
                <a:latin typeface="Consolas" panose="020B0609020204030204" pitchFamily="49" charset="0"/>
              </a:rPr>
              <a:t>String</a:t>
            </a:r>
            <a:r>
              <a:rPr lang="en-GB" sz="1400" b="0" dirty="0">
                <a:solidFill>
                  <a:schemeClr val="tx2"/>
                </a:solidFill>
                <a:effectLst/>
                <a:latin typeface="Consolas" panose="020B0609020204030204" pitchFamily="49" charset="0"/>
              </a:rPr>
              <a:t>&gt;();</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sSoil</a:t>
            </a:r>
            <a:r>
              <a:rPr lang="en-GB" sz="1400" b="0" dirty="0">
                <a:solidFill>
                  <a:schemeClr val="tx2"/>
                </a:solidFill>
                <a:effectLst/>
                <a:latin typeface="Consolas" panose="020B0609020204030204" pitchFamily="49" charset="0"/>
              </a:rPr>
              <a:t> = data["soil"].as&lt;</a:t>
            </a:r>
            <a:r>
              <a:rPr lang="en-GB" sz="1400" b="0" i="1" dirty="0">
                <a:solidFill>
                  <a:schemeClr val="tx2"/>
                </a:solidFill>
                <a:effectLst/>
                <a:latin typeface="Consolas" panose="020B0609020204030204" pitchFamily="49" charset="0"/>
              </a:rPr>
              <a:t>String</a:t>
            </a:r>
            <a:r>
              <a:rPr lang="en-GB" sz="1400" b="0" dirty="0">
                <a:solidFill>
                  <a:schemeClr val="tx2"/>
                </a:solidFill>
                <a:effectLst/>
                <a:latin typeface="Consolas" panose="020B0609020204030204" pitchFamily="49" charset="0"/>
              </a:rPr>
              <a:t>&gt;();</a:t>
            </a:r>
          </a:p>
          <a:p>
            <a:br>
              <a:rPr lang="en-GB" sz="1400" b="0" dirty="0">
                <a:solidFill>
                  <a:schemeClr val="tx2"/>
                </a:solidFill>
                <a:effectLst/>
                <a:latin typeface="Consolas" panose="020B0609020204030204" pitchFamily="49" charset="0"/>
              </a:rPr>
            </a:br>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conver</a:t>
            </a:r>
            <a:r>
              <a:rPr lang="en-GB" sz="1400" b="0" dirty="0">
                <a:solidFill>
                  <a:schemeClr val="tx2"/>
                </a:solidFill>
                <a:effectLst/>
                <a:latin typeface="Consolas" panose="020B0609020204030204" pitchFamily="49" charset="0"/>
              </a:rPr>
              <a:t> string to int</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val_Temp</a:t>
            </a:r>
            <a:r>
              <a:rPr lang="en-GB" sz="1400" b="0" dirty="0">
                <a:solidFill>
                  <a:schemeClr val="tx2"/>
                </a:solidFill>
                <a:effectLst/>
                <a:latin typeface="Consolas" panose="020B0609020204030204" pitchFamily="49" charset="0"/>
              </a:rPr>
              <a:t> = </a:t>
            </a:r>
            <a:r>
              <a:rPr lang="en-GB" sz="1400" b="0" dirty="0" err="1">
                <a:solidFill>
                  <a:schemeClr val="tx2"/>
                </a:solidFill>
                <a:effectLst/>
                <a:latin typeface="Consolas" panose="020B0609020204030204" pitchFamily="49" charset="0"/>
              </a:rPr>
              <a:t>sTemp.toInt</a:t>
            </a:r>
            <a:r>
              <a:rPr lang="en-GB" sz="1400" b="0" dirty="0">
                <a:solidFill>
                  <a:schemeClr val="tx2"/>
                </a:solidFill>
                <a:effectLst/>
                <a:latin typeface="Consolas" panose="020B0609020204030204" pitchFamily="49" charset="0"/>
              </a:rPr>
              <a:t>();</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val_Humi</a:t>
            </a:r>
            <a:r>
              <a:rPr lang="en-GB" sz="1400" b="0" dirty="0">
                <a:solidFill>
                  <a:schemeClr val="tx2"/>
                </a:solidFill>
                <a:effectLst/>
                <a:latin typeface="Consolas" panose="020B0609020204030204" pitchFamily="49" charset="0"/>
              </a:rPr>
              <a:t> = </a:t>
            </a:r>
            <a:r>
              <a:rPr lang="en-GB" sz="1400" b="0" dirty="0" err="1">
                <a:solidFill>
                  <a:schemeClr val="tx2"/>
                </a:solidFill>
                <a:effectLst/>
                <a:latin typeface="Consolas" panose="020B0609020204030204" pitchFamily="49" charset="0"/>
              </a:rPr>
              <a:t>sHumi.toInt</a:t>
            </a:r>
            <a:r>
              <a:rPr lang="en-GB" sz="1400" b="0" dirty="0">
                <a:solidFill>
                  <a:schemeClr val="tx2"/>
                </a:solidFill>
                <a:effectLst/>
                <a:latin typeface="Consolas" panose="020B0609020204030204" pitchFamily="49" charset="0"/>
              </a:rPr>
              <a:t>();</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val_Soil</a:t>
            </a:r>
            <a:r>
              <a:rPr lang="en-GB" sz="1400" b="0" dirty="0">
                <a:solidFill>
                  <a:schemeClr val="tx2"/>
                </a:solidFill>
                <a:effectLst/>
                <a:latin typeface="Consolas" panose="020B0609020204030204" pitchFamily="49" charset="0"/>
              </a:rPr>
              <a:t> = </a:t>
            </a:r>
            <a:r>
              <a:rPr lang="en-GB" sz="1400" b="0" dirty="0" err="1">
                <a:solidFill>
                  <a:schemeClr val="tx2"/>
                </a:solidFill>
                <a:effectLst/>
                <a:latin typeface="Consolas" panose="020B0609020204030204" pitchFamily="49" charset="0"/>
              </a:rPr>
              <a:t>sSoil.toInt</a:t>
            </a:r>
            <a:r>
              <a:rPr lang="en-GB" sz="1400" b="0" dirty="0">
                <a:solidFill>
                  <a:schemeClr val="tx2"/>
                </a:solidFill>
                <a:effectLst/>
                <a:latin typeface="Consolas" panose="020B0609020204030204" pitchFamily="49" charset="0"/>
              </a:rPr>
              <a:t>();</a:t>
            </a:r>
          </a:p>
          <a:p>
            <a:br>
              <a:rPr lang="en-GB" sz="1400" b="0" dirty="0">
                <a:solidFill>
                  <a:schemeClr val="tx2"/>
                </a:solidFill>
                <a:effectLst/>
                <a:latin typeface="Consolas" panose="020B0609020204030204" pitchFamily="49" charset="0"/>
              </a:rPr>
            </a:br>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Serial.println</a:t>
            </a:r>
            <a:r>
              <a:rPr lang="en-GB" sz="1400" b="0" dirty="0">
                <a:solidFill>
                  <a:schemeClr val="tx2"/>
                </a:solidFill>
                <a:effectLst/>
                <a:latin typeface="Consolas" panose="020B0609020204030204" pitchFamily="49" charset="0"/>
              </a:rPr>
              <a:t>("</a:t>
            </a:r>
            <a:r>
              <a:rPr lang="en-GB" sz="1400" b="0" dirty="0" err="1">
                <a:solidFill>
                  <a:schemeClr val="tx2"/>
                </a:solidFill>
                <a:effectLst/>
                <a:latin typeface="Consolas" panose="020B0609020204030204" pitchFamily="49" charset="0"/>
              </a:rPr>
              <a:t>Humi</a:t>
            </a:r>
            <a:r>
              <a:rPr lang="en-GB" sz="1400" b="0" dirty="0">
                <a:solidFill>
                  <a:schemeClr val="tx2"/>
                </a:solidFill>
                <a:effectLst/>
                <a:latin typeface="Consolas" panose="020B0609020204030204" pitchFamily="49" charset="0"/>
              </a:rPr>
              <a:t>: " + </a:t>
            </a:r>
            <a:r>
              <a:rPr lang="en-GB" sz="1400" b="0" i="1" dirty="0">
                <a:solidFill>
                  <a:schemeClr val="tx2"/>
                </a:solidFill>
                <a:effectLst/>
                <a:latin typeface="Consolas" panose="020B0609020204030204" pitchFamily="49" charset="0"/>
              </a:rPr>
              <a:t>String</a:t>
            </a:r>
            <a:r>
              <a:rPr lang="en-GB" sz="1400" b="0" dirty="0">
                <a:solidFill>
                  <a:schemeClr val="tx2"/>
                </a:solidFill>
                <a:effectLst/>
                <a:latin typeface="Consolas" panose="020B0609020204030204" pitchFamily="49" charset="0"/>
              </a:rPr>
              <a:t>(</a:t>
            </a:r>
            <a:r>
              <a:rPr lang="en-GB" sz="1400" b="0" dirty="0" err="1">
                <a:solidFill>
                  <a:schemeClr val="tx2"/>
                </a:solidFill>
                <a:effectLst/>
                <a:latin typeface="Consolas" panose="020B0609020204030204" pitchFamily="49" charset="0"/>
              </a:rPr>
              <a:t>val_Temp</a:t>
            </a:r>
            <a:r>
              <a:rPr lang="en-GB" sz="1400" b="0" dirty="0">
                <a:solidFill>
                  <a:schemeClr val="tx2"/>
                </a:solidFill>
                <a:effectLst/>
                <a:latin typeface="Consolas" panose="020B0609020204030204" pitchFamily="49" charset="0"/>
              </a:rPr>
              <a:t>));</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Serial.println</a:t>
            </a:r>
            <a:r>
              <a:rPr lang="en-GB" sz="1400" b="0" dirty="0">
                <a:solidFill>
                  <a:schemeClr val="tx2"/>
                </a:solidFill>
                <a:effectLst/>
                <a:latin typeface="Consolas" panose="020B0609020204030204" pitchFamily="49" charset="0"/>
              </a:rPr>
              <a:t>("Temp: " + </a:t>
            </a:r>
            <a:r>
              <a:rPr lang="en-GB" sz="1400" b="0" i="1" dirty="0">
                <a:solidFill>
                  <a:schemeClr val="tx2"/>
                </a:solidFill>
                <a:effectLst/>
                <a:latin typeface="Consolas" panose="020B0609020204030204" pitchFamily="49" charset="0"/>
              </a:rPr>
              <a:t>String</a:t>
            </a:r>
            <a:r>
              <a:rPr lang="en-GB" sz="1400" b="0" dirty="0">
                <a:solidFill>
                  <a:schemeClr val="tx2"/>
                </a:solidFill>
                <a:effectLst/>
                <a:latin typeface="Consolas" panose="020B0609020204030204" pitchFamily="49" charset="0"/>
              </a:rPr>
              <a:t>(</a:t>
            </a:r>
            <a:r>
              <a:rPr lang="en-GB" sz="1400" b="0" dirty="0" err="1">
                <a:solidFill>
                  <a:schemeClr val="tx2"/>
                </a:solidFill>
                <a:effectLst/>
                <a:latin typeface="Consolas" panose="020B0609020204030204" pitchFamily="49" charset="0"/>
              </a:rPr>
              <a:t>val_Humi</a:t>
            </a:r>
            <a:r>
              <a:rPr lang="en-GB" sz="1400" b="0" dirty="0">
                <a:solidFill>
                  <a:schemeClr val="tx2"/>
                </a:solidFill>
                <a:effectLst/>
                <a:latin typeface="Consolas" panose="020B0609020204030204" pitchFamily="49" charset="0"/>
              </a:rPr>
              <a:t>));</a:t>
            </a:r>
          </a:p>
          <a:p>
            <a:r>
              <a:rPr lang="en-GB" sz="1400" b="0" dirty="0">
                <a:solidFill>
                  <a:schemeClr val="tx2"/>
                </a:solidFill>
                <a:effectLst/>
                <a:latin typeface="Consolas" panose="020B0609020204030204" pitchFamily="49" charset="0"/>
              </a:rPr>
              <a:t>  </a:t>
            </a:r>
            <a:r>
              <a:rPr lang="en-GB" sz="1400" b="0" dirty="0" err="1">
                <a:solidFill>
                  <a:schemeClr val="tx2"/>
                </a:solidFill>
                <a:effectLst/>
                <a:latin typeface="Consolas" panose="020B0609020204030204" pitchFamily="49" charset="0"/>
              </a:rPr>
              <a:t>Serial.println</a:t>
            </a:r>
            <a:r>
              <a:rPr lang="en-GB" sz="1400" b="0" dirty="0">
                <a:solidFill>
                  <a:schemeClr val="tx2"/>
                </a:solidFill>
                <a:effectLst/>
                <a:latin typeface="Consolas" panose="020B0609020204030204" pitchFamily="49" charset="0"/>
              </a:rPr>
              <a:t>("Soil: " + </a:t>
            </a:r>
            <a:r>
              <a:rPr lang="en-GB" sz="1400" b="0" i="1" dirty="0">
                <a:solidFill>
                  <a:schemeClr val="tx2"/>
                </a:solidFill>
                <a:effectLst/>
                <a:latin typeface="Consolas" panose="020B0609020204030204" pitchFamily="49" charset="0"/>
              </a:rPr>
              <a:t>String</a:t>
            </a:r>
            <a:r>
              <a:rPr lang="en-GB" sz="1400" b="0" dirty="0">
                <a:solidFill>
                  <a:schemeClr val="tx2"/>
                </a:solidFill>
                <a:effectLst/>
                <a:latin typeface="Consolas" panose="020B0609020204030204" pitchFamily="49" charset="0"/>
              </a:rPr>
              <a:t>(</a:t>
            </a:r>
            <a:r>
              <a:rPr lang="en-GB" sz="1400" b="0" dirty="0" err="1">
                <a:solidFill>
                  <a:schemeClr val="tx2"/>
                </a:solidFill>
                <a:effectLst/>
                <a:latin typeface="Consolas" panose="020B0609020204030204" pitchFamily="49" charset="0"/>
              </a:rPr>
              <a:t>val_Soil</a:t>
            </a:r>
            <a:r>
              <a:rPr lang="en-GB" sz="1400" b="0" dirty="0">
                <a:solidFill>
                  <a:schemeClr val="tx2"/>
                </a:solidFill>
                <a:effectLst/>
                <a:latin typeface="Consolas" panose="020B0609020204030204" pitchFamily="49" charset="0"/>
              </a:rPr>
              <a:t>));</a:t>
            </a:r>
          </a:p>
          <a:p>
            <a:r>
              <a:rPr lang="en-GB" sz="1400" b="0" dirty="0">
                <a:solidFill>
                  <a:schemeClr val="tx2"/>
                </a:solidFill>
                <a:effectLst/>
                <a:latin typeface="Consolas" panose="020B0609020204030204" pitchFamily="49" charset="0"/>
              </a:rPr>
              <a:t>}</a:t>
            </a:r>
          </a:p>
          <a:p>
            <a:endParaRPr lang="en-GB" sz="1400" b="0" dirty="0">
              <a:solidFill>
                <a:schemeClr val="tx2"/>
              </a:solidFill>
              <a:effectLst/>
              <a:latin typeface="Consolas" panose="020B0609020204030204" pitchFamily="49" charset="0"/>
              <a:cs typeface="Complex_IV50" panose="00000400000000000000" pitchFamily="2" charset="0"/>
            </a:endParaRPr>
          </a:p>
        </p:txBody>
      </p:sp>
    </p:spTree>
    <p:extLst>
      <p:ext uri="{BB962C8B-B14F-4D97-AF65-F5344CB8AC3E}">
        <p14:creationId xmlns:p14="http://schemas.microsoft.com/office/powerpoint/2010/main" val="115582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2" name="TextBox 1">
            <a:extLst>
              <a:ext uri="{FF2B5EF4-FFF2-40B4-BE49-F238E27FC236}">
                <a16:creationId xmlns:a16="http://schemas.microsoft.com/office/drawing/2014/main" id="{6B963699-1935-42E4-96F2-13140626D080}"/>
              </a:ext>
            </a:extLst>
          </p:cNvPr>
          <p:cNvSpPr txBox="1"/>
          <p:nvPr/>
        </p:nvSpPr>
        <p:spPr>
          <a:xfrm>
            <a:off x="748072" y="1729122"/>
            <a:ext cx="245971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II.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Timer</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16F767-9146-0FAB-90C1-3B2C424E39E2}"/>
              </a:ext>
            </a:extLst>
          </p:cNvPr>
          <p:cNvSpPr txBox="1"/>
          <p:nvPr/>
        </p:nvSpPr>
        <p:spPr>
          <a:xfrm>
            <a:off x="748072" y="2134389"/>
            <a:ext cx="10955957" cy="4385816"/>
          </a:xfrm>
          <a:prstGeom prst="rect">
            <a:avLst/>
          </a:prstGeom>
          <a:noFill/>
        </p:spPr>
        <p:txBody>
          <a:bodyPr wrap="square">
            <a:spAutoFit/>
          </a:bodyPr>
          <a:lstStyle/>
          <a:p>
            <a:r>
              <a:rPr lang="en-GB" b="1" i="0" dirty="0">
                <a:solidFill>
                  <a:srgbClr val="002D7A"/>
                </a:solidFill>
                <a:effectLst/>
                <a:latin typeface="Courier New" panose="02070309020205020404" pitchFamily="49" charset="0"/>
              </a:rPr>
              <a:t>1</a:t>
            </a:r>
            <a:r>
              <a:rPr lang="en-GB" b="0" i="0" dirty="0">
                <a:solidFill>
                  <a:srgbClr val="002D7A"/>
                </a:solidFill>
                <a:effectLst/>
                <a:latin typeface="Courier New" panose="02070309020205020404" pitchFamily="49" charset="0"/>
              </a:rPr>
              <a:t>. </a:t>
            </a:r>
            <a:r>
              <a:rPr lang="en-GB" b="1" i="0" dirty="0" err="1">
                <a:solidFill>
                  <a:srgbClr val="002D7A"/>
                </a:solidFill>
                <a:effectLst/>
                <a:latin typeface="Courier New" panose="02070309020205020404" pitchFamily="49" charset="0"/>
              </a:rPr>
              <a:t>hw_timer_t</a:t>
            </a:r>
            <a:r>
              <a:rPr lang="en-GB" b="1" i="0" dirty="0">
                <a:solidFill>
                  <a:srgbClr val="006FE0"/>
                </a:solidFill>
                <a:effectLst/>
                <a:latin typeface="Courier New" panose="02070309020205020404" pitchFamily="49" charset="0"/>
              </a:rPr>
              <a:t> * </a:t>
            </a:r>
            <a:r>
              <a:rPr lang="en-GB" b="1" i="0" dirty="0" err="1">
                <a:solidFill>
                  <a:srgbClr val="004ED0"/>
                </a:solidFill>
                <a:effectLst/>
                <a:latin typeface="Courier New" panose="02070309020205020404" pitchFamily="49" charset="0"/>
              </a:rPr>
              <a:t>timerBegin</a:t>
            </a:r>
            <a:r>
              <a:rPr lang="en-GB" b="1" i="0" dirty="0">
                <a:solidFill>
                  <a:srgbClr val="333333"/>
                </a:solidFill>
                <a:effectLst/>
                <a:latin typeface="Courier New" panose="02070309020205020404" pitchFamily="49" charset="0"/>
              </a:rPr>
              <a:t>(</a:t>
            </a:r>
            <a:r>
              <a:rPr lang="en-GB" b="1" i="0" dirty="0" err="1">
                <a:solidFill>
                  <a:srgbClr val="004ED0"/>
                </a:solidFill>
                <a:effectLst/>
                <a:latin typeface="Courier New" panose="02070309020205020404" pitchFamily="49" charset="0"/>
              </a:rPr>
              <a:t>uint8_t</a:t>
            </a:r>
            <a:r>
              <a:rPr lang="en-GB" b="1" i="0" dirty="0">
                <a:solidFill>
                  <a:srgbClr val="004ED0"/>
                </a:solidFill>
                <a:effectLst/>
                <a:latin typeface="Courier New" panose="02070309020205020404" pitchFamily="49" charset="0"/>
              </a:rPr>
              <a:t> </a:t>
            </a:r>
            <a:r>
              <a:rPr lang="en-GB" b="1" i="0" dirty="0" err="1">
                <a:solidFill>
                  <a:srgbClr val="002D7A"/>
                </a:solidFill>
                <a:effectLst/>
                <a:latin typeface="Courier New" panose="02070309020205020404" pitchFamily="49" charset="0"/>
              </a:rPr>
              <a:t>timerNumber</a:t>
            </a:r>
            <a:r>
              <a:rPr lang="en-GB" b="1" i="0" dirty="0">
                <a:solidFill>
                  <a:srgbClr val="333333"/>
                </a:solidFill>
                <a:effectLst/>
                <a:latin typeface="Courier New" panose="02070309020205020404" pitchFamily="49" charset="0"/>
              </a:rPr>
              <a:t>,</a:t>
            </a:r>
            <a:r>
              <a:rPr lang="en-GB" b="1" i="0" dirty="0">
                <a:solidFill>
                  <a:srgbClr val="006FE0"/>
                </a:solidFill>
                <a:effectLst/>
                <a:latin typeface="Courier New" panose="02070309020205020404" pitchFamily="49" charset="0"/>
              </a:rPr>
              <a:t> </a:t>
            </a:r>
            <a:r>
              <a:rPr lang="en-GB" b="1" i="0" dirty="0" err="1">
                <a:solidFill>
                  <a:srgbClr val="004ED0"/>
                </a:solidFill>
                <a:effectLst/>
                <a:latin typeface="Courier New" panose="02070309020205020404" pitchFamily="49" charset="0"/>
              </a:rPr>
              <a:t>uint16_t</a:t>
            </a:r>
            <a:r>
              <a:rPr lang="en-GB" b="1" i="0" dirty="0">
                <a:solidFill>
                  <a:srgbClr val="004ED0"/>
                </a:solidFill>
                <a:effectLst/>
                <a:latin typeface="Courier New" panose="02070309020205020404" pitchFamily="49" charset="0"/>
              </a:rPr>
              <a:t> </a:t>
            </a:r>
            <a:r>
              <a:rPr lang="en-GB" b="1" i="0" dirty="0" err="1">
                <a:solidFill>
                  <a:srgbClr val="002D7A"/>
                </a:solidFill>
                <a:effectLst/>
                <a:latin typeface="Courier New" panose="02070309020205020404" pitchFamily="49" charset="0"/>
              </a:rPr>
              <a:t>prescaler</a:t>
            </a:r>
            <a:r>
              <a:rPr lang="en-GB" b="1" i="0" dirty="0">
                <a:solidFill>
                  <a:srgbClr val="333333"/>
                </a:solidFill>
                <a:effectLst/>
                <a:latin typeface="Courier New" panose="02070309020205020404" pitchFamily="49" charset="0"/>
              </a:rPr>
              <a:t>,</a:t>
            </a:r>
            <a:r>
              <a:rPr lang="en-GB" b="1" i="0" dirty="0">
                <a:solidFill>
                  <a:srgbClr val="006FE0"/>
                </a:solidFill>
                <a:effectLst/>
                <a:latin typeface="Courier New" panose="02070309020205020404" pitchFamily="49" charset="0"/>
              </a:rPr>
              <a:t> 								</a:t>
            </a:r>
            <a:r>
              <a:rPr lang="en-GB" b="1" i="0" dirty="0">
                <a:solidFill>
                  <a:srgbClr val="800080"/>
                </a:solidFill>
                <a:effectLst/>
                <a:latin typeface="Courier New" panose="02070309020205020404" pitchFamily="49" charset="0"/>
              </a:rPr>
              <a:t>bool</a:t>
            </a:r>
            <a:r>
              <a:rPr lang="en-GB" b="1" i="0" dirty="0">
                <a:solidFill>
                  <a:srgbClr val="006FE0"/>
                </a:solidFill>
                <a:effectLst/>
                <a:latin typeface="Courier New" panose="02070309020205020404" pitchFamily="49" charset="0"/>
              </a:rPr>
              <a:t> </a:t>
            </a:r>
            <a:r>
              <a:rPr lang="en-GB" b="1" i="0" dirty="0" err="1">
                <a:solidFill>
                  <a:srgbClr val="002D7A"/>
                </a:solidFill>
                <a:effectLst/>
                <a:latin typeface="Courier New" panose="02070309020205020404" pitchFamily="49" charset="0"/>
              </a:rPr>
              <a:t>countUpOrDown</a:t>
            </a:r>
            <a:r>
              <a:rPr lang="en-GB" b="1" i="0" dirty="0">
                <a:solidFill>
                  <a:srgbClr val="333333"/>
                </a:solidFill>
                <a:effectLst/>
                <a:latin typeface="Courier New" panose="02070309020205020404" pitchFamily="49" charset="0"/>
              </a:rPr>
              <a:t>);</a:t>
            </a:r>
          </a:p>
          <a:p>
            <a:pPr marL="742950" lvl="1" indent="-285750">
              <a:buFont typeface="Arial" panose="020B0604020202020204" pitchFamily="34" charset="0"/>
              <a:buChar char="•"/>
            </a:pPr>
            <a:r>
              <a:rPr lang="en-GB" b="1" i="0" dirty="0" err="1">
                <a:solidFill>
                  <a:srgbClr val="002D7A"/>
                </a:solidFill>
                <a:effectLst/>
                <a:latin typeface="Courier New" panose="02070309020205020404" pitchFamily="49" charset="0"/>
              </a:rPr>
              <a:t>timerNumber</a:t>
            </a:r>
            <a:r>
              <a:rPr lang="en-GB" b="0" i="0" dirty="0">
                <a:solidFill>
                  <a:srgbClr val="002D7A"/>
                </a:solidFill>
                <a:effectLst/>
                <a:latin typeface="Courier New" panose="02070309020205020404" pitchFamily="49" charset="0"/>
              </a:rPr>
              <a:t>: </a:t>
            </a:r>
            <a:r>
              <a:rPr lang="en-GB" b="0" i="0" dirty="0" err="1">
                <a:solidFill>
                  <a:srgbClr val="222222"/>
                </a:solidFill>
                <a:effectLst/>
                <a:latin typeface="Times New Roman" panose="02020603050405020304" pitchFamily="18" charset="0"/>
                <a:cs typeface="Times New Roman" panose="02020603050405020304" pitchFamily="18" charset="0"/>
              </a:rPr>
              <a:t>cấu</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hình</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bộ</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đếm</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thời</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gian</a:t>
            </a:r>
            <a:r>
              <a:rPr lang="en-GB" b="0" i="0" dirty="0">
                <a:solidFill>
                  <a:srgbClr val="222222"/>
                </a:solidFill>
                <a:effectLst/>
                <a:latin typeface="Times New Roman" panose="02020603050405020304" pitchFamily="18" charset="0"/>
                <a:cs typeface="Times New Roman" panose="02020603050405020304" pitchFamily="18" charset="0"/>
              </a:rPr>
              <a:t>;</a:t>
            </a:r>
            <a:endParaRPr lang="en-GB" b="0" i="0" dirty="0">
              <a:solidFill>
                <a:srgbClr val="002D7A"/>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GB" b="1" i="0" dirty="0" err="1">
                <a:solidFill>
                  <a:srgbClr val="002D7A"/>
                </a:solidFill>
                <a:effectLst/>
                <a:latin typeface="Courier New" panose="02070309020205020404" pitchFamily="49" charset="0"/>
              </a:rPr>
              <a:t>Prescaler</a:t>
            </a:r>
            <a:r>
              <a:rPr lang="en-GB" b="0" i="0" dirty="0">
                <a:solidFill>
                  <a:srgbClr val="002D7A"/>
                </a:solidFill>
                <a:effectLst/>
                <a:latin typeface="Courier New" panose="02070309020205020404" pitchFamily="49" charset="0"/>
              </a:rPr>
              <a:t>: </a:t>
            </a:r>
            <a:r>
              <a:rPr lang="en-GB" b="0" i="0" dirty="0" err="1">
                <a:solidFill>
                  <a:srgbClr val="002D7A"/>
                </a:solidFill>
                <a:effectLst/>
                <a:latin typeface="Times New Roman" panose="02020603050405020304" pitchFamily="18" charset="0"/>
                <a:cs typeface="Times New Roman" panose="02020603050405020304" pitchFamily="18" charset="0"/>
              </a:rPr>
              <a:t>giá</a:t>
            </a:r>
            <a:r>
              <a:rPr lang="en-GB" b="0" i="0" dirty="0">
                <a:solidFill>
                  <a:srgbClr val="002D7A"/>
                </a:solidFill>
                <a:effectLst/>
                <a:latin typeface="Times New Roman" panose="02020603050405020304" pitchFamily="18" charset="0"/>
                <a:cs typeface="Times New Roman" panose="02020603050405020304" pitchFamily="18" charset="0"/>
              </a:rPr>
              <a:t> </a:t>
            </a:r>
            <a:r>
              <a:rPr lang="en-GB" b="0" i="0" dirty="0" err="1">
                <a:solidFill>
                  <a:srgbClr val="002D7A"/>
                </a:solidFill>
                <a:effectLst/>
                <a:latin typeface="Times New Roman" panose="02020603050405020304" pitchFamily="18" charset="0"/>
                <a:cs typeface="Times New Roman" panose="02020603050405020304" pitchFamily="18" charset="0"/>
              </a:rPr>
              <a:t>trị</a:t>
            </a:r>
            <a:r>
              <a:rPr lang="en-GB" b="0" i="0" dirty="0">
                <a:solidFill>
                  <a:srgbClr val="002D7A"/>
                </a:solidFill>
                <a:effectLst/>
                <a:latin typeface="Times New Roman" panose="02020603050405020304" pitchFamily="18" charset="0"/>
                <a:cs typeface="Times New Roman" panose="02020603050405020304" pitchFamily="18" charset="0"/>
              </a:rPr>
              <a:t> </a:t>
            </a:r>
            <a:r>
              <a:rPr lang="en-GB" b="0" i="0" dirty="0" err="1">
                <a:solidFill>
                  <a:srgbClr val="002D7A"/>
                </a:solidFill>
                <a:effectLst/>
                <a:latin typeface="Times New Roman" panose="02020603050405020304" pitchFamily="18" charset="0"/>
                <a:cs typeface="Times New Roman" panose="02020603050405020304" pitchFamily="18" charset="0"/>
              </a:rPr>
              <a:t>bộ</a:t>
            </a:r>
            <a:r>
              <a:rPr lang="en-GB" b="0" i="0" dirty="0">
                <a:solidFill>
                  <a:srgbClr val="002D7A"/>
                </a:solidFill>
                <a:effectLst/>
                <a:latin typeface="Times New Roman" panose="02020603050405020304" pitchFamily="18" charset="0"/>
                <a:cs typeface="Times New Roman" panose="02020603050405020304" pitchFamily="18" charset="0"/>
              </a:rPr>
              <a:t> chia;</a:t>
            </a:r>
          </a:p>
          <a:p>
            <a:pPr marL="742950" lvl="1" indent="-285750">
              <a:buFont typeface="Arial" panose="020B0604020202020204" pitchFamily="34" charset="0"/>
              <a:buChar char="•"/>
            </a:pPr>
            <a:r>
              <a:rPr lang="en-GB" b="1" i="0" dirty="0" err="1">
                <a:solidFill>
                  <a:srgbClr val="002D7A"/>
                </a:solidFill>
                <a:effectLst/>
                <a:latin typeface="Courier New" panose="02070309020205020404" pitchFamily="49" charset="0"/>
              </a:rPr>
              <a:t>countUpOrDown</a:t>
            </a:r>
            <a:r>
              <a:rPr lang="en-GB" b="0" i="0" dirty="0">
                <a:solidFill>
                  <a:srgbClr val="002D7A"/>
                </a:solidFill>
                <a:effectLst/>
                <a:latin typeface="Courier New" panose="02070309020205020404" pitchFamily="49" charset="0"/>
              </a:rPr>
              <a:t>: </a:t>
            </a:r>
            <a:r>
              <a:rPr lang="en-GB" b="0" i="0" dirty="0" err="1">
                <a:solidFill>
                  <a:srgbClr val="002D7A"/>
                </a:solidFill>
                <a:effectLst/>
                <a:latin typeface="Times New Roman" panose="02020603050405020304" pitchFamily="18" charset="0"/>
                <a:cs typeface="Times New Roman" panose="02020603050405020304" pitchFamily="18" charset="0"/>
              </a:rPr>
              <a:t>chế</a:t>
            </a:r>
            <a:r>
              <a:rPr lang="en-GB" b="0" i="0" dirty="0">
                <a:solidFill>
                  <a:srgbClr val="002D7A"/>
                </a:solidFill>
                <a:effectLst/>
                <a:latin typeface="Times New Roman" panose="02020603050405020304" pitchFamily="18" charset="0"/>
                <a:cs typeface="Times New Roman" panose="02020603050405020304" pitchFamily="18" charset="0"/>
              </a:rPr>
              <a:t> </a:t>
            </a:r>
            <a:r>
              <a:rPr lang="en-GB" b="0" i="0" dirty="0" err="1">
                <a:solidFill>
                  <a:srgbClr val="002D7A"/>
                </a:solidFill>
                <a:effectLst/>
                <a:latin typeface="Times New Roman" panose="02020603050405020304" pitchFamily="18" charset="0"/>
                <a:cs typeface="Times New Roman" panose="02020603050405020304" pitchFamily="18" charset="0"/>
              </a:rPr>
              <a:t>độ</a:t>
            </a:r>
            <a:r>
              <a:rPr lang="en-GB" b="0" i="0" dirty="0">
                <a:solidFill>
                  <a:srgbClr val="002D7A"/>
                </a:solidFill>
                <a:effectLst/>
                <a:latin typeface="Times New Roman" panose="02020603050405020304" pitchFamily="18" charset="0"/>
                <a:cs typeface="Times New Roman" panose="02020603050405020304" pitchFamily="18" charset="0"/>
              </a:rPr>
              <a:t> </a:t>
            </a:r>
            <a:r>
              <a:rPr lang="en-GB" b="0" i="0" dirty="0" err="1">
                <a:solidFill>
                  <a:srgbClr val="002D7A"/>
                </a:solidFill>
                <a:effectLst/>
                <a:latin typeface="Times New Roman" panose="02020603050405020304" pitchFamily="18" charset="0"/>
                <a:cs typeface="Times New Roman" panose="02020603050405020304" pitchFamily="18" charset="0"/>
              </a:rPr>
              <a:t>đếm</a:t>
            </a:r>
            <a:r>
              <a:rPr lang="en-US" b="1" i="0" dirty="0">
                <a:solidFill>
                  <a:srgbClr val="222222"/>
                </a:solidFill>
                <a:effectLst/>
                <a:latin typeface="Times New Roman" panose="02020603050405020304" pitchFamily="18" charset="0"/>
                <a:cs typeface="Times New Roman" panose="02020603050405020304" pitchFamily="18" charset="0"/>
              </a:rPr>
              <a:t>  </a:t>
            </a:r>
            <a:r>
              <a:rPr lang="en-US" b="0" i="0" dirty="0">
                <a:solidFill>
                  <a:srgbClr val="222222"/>
                </a:solidFill>
                <a:effectLst/>
                <a:latin typeface="Times New Roman" panose="02020603050405020304" pitchFamily="18" charset="0"/>
                <a:cs typeface="Times New Roman" panose="02020603050405020304" pitchFamily="18" charset="0"/>
              </a:rPr>
              <a:t>(true=</a:t>
            </a:r>
            <a:r>
              <a:rPr lang="en-US" b="0" i="0" dirty="0" err="1">
                <a:solidFill>
                  <a:srgbClr val="222222"/>
                </a:solidFill>
                <a:effectLst/>
                <a:latin typeface="Times New Roman" panose="02020603050405020304" pitchFamily="18" charset="0"/>
                <a:cs typeface="Times New Roman" panose="02020603050405020304" pitchFamily="18" charset="0"/>
              </a:rPr>
              <a:t>count_up</a:t>
            </a:r>
            <a:r>
              <a:rPr lang="en-US" b="0" i="0" dirty="0">
                <a:solidFill>
                  <a:srgbClr val="222222"/>
                </a:solidFill>
                <a:effectLst/>
                <a:latin typeface="Times New Roman" panose="02020603050405020304" pitchFamily="18" charset="0"/>
                <a:cs typeface="Times New Roman" panose="02020603050405020304" pitchFamily="18" charset="0"/>
              </a:rPr>
              <a:t>, false=</a:t>
            </a:r>
            <a:r>
              <a:rPr lang="en-US" b="0" i="0" dirty="0" err="1">
                <a:solidFill>
                  <a:srgbClr val="222222"/>
                </a:solidFill>
                <a:effectLst/>
                <a:latin typeface="Times New Roman" panose="02020603050405020304" pitchFamily="18" charset="0"/>
                <a:cs typeface="Times New Roman" panose="02020603050405020304" pitchFamily="18" charset="0"/>
              </a:rPr>
              <a:t>count_down</a:t>
            </a:r>
            <a:r>
              <a:rPr lang="en-US" b="0" i="0" dirty="0">
                <a:solidFill>
                  <a:srgbClr val="222222"/>
                </a:solidFill>
                <a:effectLst/>
                <a:latin typeface="Times New Roman" panose="02020603050405020304" pitchFamily="18" charset="0"/>
                <a:cs typeface="Times New Roman" panose="02020603050405020304" pitchFamily="18" charset="0"/>
              </a:rPr>
              <a:t>);</a:t>
            </a:r>
            <a:endParaRPr lang="en-GB" b="0" i="0" dirty="0">
              <a:solidFill>
                <a:srgbClr val="002D7A"/>
              </a:solidFill>
              <a:effectLst/>
              <a:latin typeface="Times New Roman" panose="02020603050405020304" pitchFamily="18" charset="0"/>
              <a:cs typeface="Times New Roman" panose="02020603050405020304" pitchFamily="18" charset="0"/>
            </a:endParaRPr>
          </a:p>
          <a:p>
            <a:pPr>
              <a:lnSpc>
                <a:spcPct val="150000"/>
              </a:lnSpc>
            </a:pPr>
            <a:r>
              <a:rPr lang="en-GB" b="1" dirty="0">
                <a:solidFill>
                  <a:srgbClr val="333333"/>
                </a:solidFill>
                <a:latin typeface="Courier New" panose="02070309020205020404" pitchFamily="49" charset="0"/>
              </a:rPr>
              <a:t>2</a:t>
            </a:r>
            <a:r>
              <a:rPr lang="en-GB" dirty="0">
                <a:solidFill>
                  <a:srgbClr val="333333"/>
                </a:solidFill>
                <a:latin typeface="Courier New" panose="02070309020205020404" pitchFamily="49" charset="0"/>
              </a:rPr>
              <a:t>. </a:t>
            </a:r>
            <a:r>
              <a:rPr lang="en-GB" b="1" dirty="0">
                <a:solidFill>
                  <a:srgbClr val="800080"/>
                </a:solidFill>
                <a:latin typeface="Courier New" panose="02070309020205020404" pitchFamily="49" charset="0"/>
              </a:rPr>
              <a:t>void</a:t>
            </a:r>
            <a:r>
              <a:rPr lang="en-GB" b="1" dirty="0">
                <a:solidFill>
                  <a:srgbClr val="006FE0"/>
                </a:solidFill>
                <a:latin typeface="Courier New" panose="02070309020205020404" pitchFamily="49" charset="0"/>
              </a:rPr>
              <a:t> </a:t>
            </a:r>
            <a:r>
              <a:rPr lang="en-GB" b="1" dirty="0" err="1">
                <a:solidFill>
                  <a:srgbClr val="004ED0"/>
                </a:solidFill>
                <a:latin typeface="Courier New" panose="02070309020205020404" pitchFamily="49" charset="0"/>
              </a:rPr>
              <a:t>timerAttachInterrupt</a:t>
            </a:r>
            <a:r>
              <a:rPr lang="en-GB" b="1" dirty="0">
                <a:solidFill>
                  <a:srgbClr val="333333"/>
                </a:solidFill>
                <a:latin typeface="Courier New" panose="02070309020205020404" pitchFamily="49" charset="0"/>
              </a:rPr>
              <a:t>(</a:t>
            </a:r>
            <a:r>
              <a:rPr lang="en-GB" b="1" dirty="0" err="1">
                <a:solidFill>
                  <a:srgbClr val="002D7A"/>
                </a:solidFill>
                <a:latin typeface="Courier New" panose="02070309020205020404" pitchFamily="49" charset="0"/>
              </a:rPr>
              <a:t>hw_timer_t</a:t>
            </a:r>
            <a:r>
              <a:rPr lang="en-GB" b="1" dirty="0">
                <a:solidFill>
                  <a:srgbClr val="006FE0"/>
                </a:solidFill>
                <a:latin typeface="Courier New" panose="02070309020205020404" pitchFamily="49" charset="0"/>
              </a:rPr>
              <a:t> *</a:t>
            </a:r>
            <a:r>
              <a:rPr lang="en-GB" b="1" dirty="0">
                <a:solidFill>
                  <a:srgbClr val="002D7A"/>
                </a:solidFill>
                <a:latin typeface="Courier New" panose="02070309020205020404" pitchFamily="49" charset="0"/>
              </a:rPr>
              <a:t>timer</a:t>
            </a:r>
            <a:r>
              <a:rPr lang="en-GB" b="1" dirty="0">
                <a:solidFill>
                  <a:srgbClr val="333333"/>
                </a:solidFill>
                <a:latin typeface="Courier New" panose="02070309020205020404" pitchFamily="49" charset="0"/>
              </a:rPr>
              <a:t>,</a:t>
            </a:r>
            <a:r>
              <a:rPr lang="en-GB" b="1" dirty="0">
                <a:solidFill>
                  <a:srgbClr val="006FE0"/>
                </a:solidFill>
                <a:latin typeface="Courier New" panose="02070309020205020404" pitchFamily="49" charset="0"/>
              </a:rPr>
              <a:t> </a:t>
            </a:r>
            <a:r>
              <a:rPr lang="en-GB" b="1" dirty="0">
                <a:solidFill>
                  <a:srgbClr val="800080"/>
                </a:solidFill>
                <a:latin typeface="Courier New" panose="02070309020205020404" pitchFamily="49" charset="0"/>
              </a:rPr>
              <a:t>void</a:t>
            </a:r>
            <a:r>
              <a:rPr lang="en-GB" b="1" dirty="0">
                <a:solidFill>
                  <a:srgbClr val="006FE0"/>
                </a:solidFill>
                <a:latin typeface="Courier New" panose="02070309020205020404" pitchFamily="49" charset="0"/>
              </a:rPr>
              <a:t> </a:t>
            </a:r>
            <a:r>
              <a:rPr lang="en-GB" b="1" dirty="0">
                <a:solidFill>
                  <a:srgbClr val="333333"/>
                </a:solidFill>
                <a:latin typeface="Courier New" panose="02070309020205020404" pitchFamily="49" charset="0"/>
              </a:rPr>
              <a:t>(</a:t>
            </a:r>
            <a:r>
              <a:rPr lang="en-GB" b="1" dirty="0">
                <a:solidFill>
                  <a:srgbClr val="006FE0"/>
                </a:solidFill>
                <a:latin typeface="Courier New" panose="02070309020205020404" pitchFamily="49" charset="0"/>
              </a:rPr>
              <a:t>*</a:t>
            </a:r>
            <a:r>
              <a:rPr lang="en-GB" b="1" dirty="0" err="1">
                <a:solidFill>
                  <a:srgbClr val="002D7A"/>
                </a:solidFill>
                <a:latin typeface="Courier New" panose="02070309020205020404" pitchFamily="49" charset="0"/>
              </a:rPr>
              <a:t>fn</a:t>
            </a:r>
            <a:r>
              <a:rPr lang="en-GB" b="1" dirty="0">
                <a:solidFill>
                  <a:srgbClr val="333333"/>
                </a:solidFill>
                <a:latin typeface="Courier New" panose="02070309020205020404" pitchFamily="49" charset="0"/>
              </a:rPr>
              <a:t>)(</a:t>
            </a:r>
            <a:r>
              <a:rPr lang="en-GB" b="1" dirty="0">
                <a:solidFill>
                  <a:srgbClr val="800080"/>
                </a:solidFill>
                <a:latin typeface="Courier New" panose="02070309020205020404" pitchFamily="49" charset="0"/>
              </a:rPr>
              <a:t>void</a:t>
            </a:r>
            <a:r>
              <a:rPr lang="en-GB" b="1" dirty="0">
                <a:solidFill>
                  <a:srgbClr val="333333"/>
                </a:solidFill>
                <a:latin typeface="Courier New" panose="02070309020205020404" pitchFamily="49" charset="0"/>
              </a:rPr>
              <a:t>),</a:t>
            </a:r>
            <a:r>
              <a:rPr lang="en-GB" b="1" dirty="0">
                <a:solidFill>
                  <a:srgbClr val="006FE0"/>
                </a:solidFill>
                <a:latin typeface="Courier New" panose="02070309020205020404" pitchFamily="49" charset="0"/>
              </a:rPr>
              <a:t> 									</a:t>
            </a:r>
            <a:r>
              <a:rPr lang="en-GB" b="1" dirty="0">
                <a:solidFill>
                  <a:srgbClr val="800080"/>
                </a:solidFill>
                <a:latin typeface="Courier New" panose="02070309020205020404" pitchFamily="49" charset="0"/>
              </a:rPr>
              <a:t>bool</a:t>
            </a:r>
            <a:r>
              <a:rPr lang="en-GB" b="1" dirty="0">
                <a:solidFill>
                  <a:srgbClr val="006FE0"/>
                </a:solidFill>
                <a:latin typeface="Courier New" panose="02070309020205020404" pitchFamily="49" charset="0"/>
              </a:rPr>
              <a:t> </a:t>
            </a:r>
            <a:r>
              <a:rPr lang="en-GB" b="1" dirty="0" err="1">
                <a:solidFill>
                  <a:srgbClr val="002D7A"/>
                </a:solidFill>
                <a:latin typeface="Courier New" panose="02070309020205020404" pitchFamily="49" charset="0"/>
              </a:rPr>
              <a:t>interruptMode</a:t>
            </a:r>
            <a:r>
              <a:rPr lang="en-GB" b="1" dirty="0">
                <a:solidFill>
                  <a:srgbClr val="333333"/>
                </a:solidFill>
                <a:latin typeface="Courier New" panose="02070309020205020404" pitchFamily="49" charset="0"/>
              </a:rPr>
              <a:t>);</a:t>
            </a:r>
          </a:p>
          <a:p>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Chức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năng</a:t>
            </a:r>
            <a:r>
              <a:rPr lang="en-GB" dirty="0">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sử</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dụng</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để</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kích</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hoạt</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và</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gắn</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một</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ngắt</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vào</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bộ</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đếm</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thời</a:t>
            </a:r>
            <a:r>
              <a:rPr lang="en-GB" b="0" i="0" dirty="0">
                <a:solidFill>
                  <a:srgbClr val="222222"/>
                </a:solidFill>
                <a:effectLst/>
                <a:latin typeface="Times New Roman" panose="02020603050405020304" pitchFamily="18" charset="0"/>
                <a:cs typeface="Times New Roman" panose="02020603050405020304" pitchFamily="18" charset="0"/>
              </a:rPr>
              <a:t> </a:t>
            </a:r>
            <a:r>
              <a:rPr lang="en-GB" b="0" i="0" dirty="0" err="1">
                <a:solidFill>
                  <a:srgbClr val="222222"/>
                </a:solidFill>
                <a:effectLst/>
                <a:latin typeface="Times New Roman" panose="02020603050405020304" pitchFamily="18" charset="0"/>
                <a:cs typeface="Times New Roman" panose="02020603050405020304" pitchFamily="18" charset="0"/>
              </a:rPr>
              <a:t>gian</a:t>
            </a:r>
            <a:endParaRPr lang="en-GB" b="1" dirty="0">
              <a:solidFill>
                <a:srgbClr val="333333"/>
              </a:solidFill>
              <a:latin typeface="Times New Roman" panose="02020603050405020304" pitchFamily="18" charset="0"/>
              <a:cs typeface="Times New Roman" panose="02020603050405020304" pitchFamily="18" charset="0"/>
            </a:endParaRPr>
          </a:p>
          <a:p>
            <a:pPr>
              <a:lnSpc>
                <a:spcPct val="150000"/>
              </a:lnSpc>
            </a:pPr>
            <a:r>
              <a:rPr lang="en-GB" b="1" dirty="0">
                <a:solidFill>
                  <a:srgbClr val="800080"/>
                </a:solidFill>
                <a:latin typeface="Courier New" panose="02070309020205020404" pitchFamily="49" charset="0"/>
              </a:rPr>
              <a:t>3. void</a:t>
            </a:r>
            <a:r>
              <a:rPr lang="en-GB" b="1" dirty="0">
                <a:solidFill>
                  <a:srgbClr val="006FE0"/>
                </a:solidFill>
                <a:latin typeface="Courier New" panose="02070309020205020404" pitchFamily="49" charset="0"/>
              </a:rPr>
              <a:t> </a:t>
            </a:r>
            <a:r>
              <a:rPr lang="en-GB" b="1" dirty="0" err="1">
                <a:solidFill>
                  <a:srgbClr val="004ED0"/>
                </a:solidFill>
                <a:latin typeface="Courier New" panose="02070309020205020404" pitchFamily="49" charset="0"/>
              </a:rPr>
              <a:t>timerAlarmWrite</a:t>
            </a:r>
            <a:r>
              <a:rPr lang="en-GB" b="1" dirty="0">
                <a:solidFill>
                  <a:srgbClr val="333333"/>
                </a:solidFill>
                <a:latin typeface="Courier New" panose="02070309020205020404" pitchFamily="49" charset="0"/>
              </a:rPr>
              <a:t>(</a:t>
            </a:r>
            <a:r>
              <a:rPr lang="en-GB" b="1" dirty="0" err="1">
                <a:solidFill>
                  <a:srgbClr val="002D7A"/>
                </a:solidFill>
                <a:latin typeface="Courier New" panose="02070309020205020404" pitchFamily="49" charset="0"/>
              </a:rPr>
              <a:t>hw_timer_t</a:t>
            </a:r>
            <a:r>
              <a:rPr lang="en-GB" b="1" dirty="0">
                <a:solidFill>
                  <a:srgbClr val="006FE0"/>
                </a:solidFill>
                <a:latin typeface="Courier New" panose="02070309020205020404" pitchFamily="49" charset="0"/>
              </a:rPr>
              <a:t> *</a:t>
            </a:r>
            <a:r>
              <a:rPr lang="en-GB" b="1" dirty="0">
                <a:solidFill>
                  <a:srgbClr val="002D7A"/>
                </a:solidFill>
                <a:latin typeface="Courier New" panose="02070309020205020404" pitchFamily="49" charset="0"/>
              </a:rPr>
              <a:t>timer</a:t>
            </a:r>
            <a:r>
              <a:rPr lang="en-GB" b="1" dirty="0">
                <a:solidFill>
                  <a:srgbClr val="333333"/>
                </a:solidFill>
                <a:latin typeface="Courier New" panose="02070309020205020404" pitchFamily="49" charset="0"/>
              </a:rPr>
              <a:t>,</a:t>
            </a:r>
            <a:r>
              <a:rPr lang="en-GB" b="1" dirty="0">
                <a:solidFill>
                  <a:srgbClr val="006FE0"/>
                </a:solidFill>
                <a:latin typeface="Courier New" panose="02070309020205020404" pitchFamily="49" charset="0"/>
              </a:rPr>
              <a:t> </a:t>
            </a:r>
            <a:r>
              <a:rPr lang="en-GB" b="1" dirty="0" err="1">
                <a:solidFill>
                  <a:srgbClr val="004ED0"/>
                </a:solidFill>
                <a:latin typeface="Courier New" panose="02070309020205020404" pitchFamily="49" charset="0"/>
              </a:rPr>
              <a:t>uint64_t</a:t>
            </a:r>
            <a:r>
              <a:rPr lang="en-GB" b="1" dirty="0">
                <a:solidFill>
                  <a:srgbClr val="004ED0"/>
                </a:solidFill>
                <a:latin typeface="Courier New" panose="02070309020205020404" pitchFamily="49" charset="0"/>
              </a:rPr>
              <a:t> </a:t>
            </a:r>
            <a:r>
              <a:rPr lang="en-GB" b="1" dirty="0" err="1">
                <a:solidFill>
                  <a:srgbClr val="002D7A"/>
                </a:solidFill>
                <a:latin typeface="Courier New" panose="02070309020205020404" pitchFamily="49" charset="0"/>
              </a:rPr>
              <a:t>alarm_value</a:t>
            </a:r>
            <a:r>
              <a:rPr lang="en-GB" b="1" dirty="0">
                <a:solidFill>
                  <a:srgbClr val="333333"/>
                </a:solidFill>
                <a:latin typeface="Courier New" panose="02070309020205020404" pitchFamily="49" charset="0"/>
              </a:rPr>
              <a:t>,</a:t>
            </a:r>
            <a:r>
              <a:rPr lang="en-GB" b="1" dirty="0">
                <a:solidFill>
                  <a:srgbClr val="006FE0"/>
                </a:solidFill>
                <a:latin typeface="Courier New" panose="02070309020205020404" pitchFamily="49" charset="0"/>
              </a:rPr>
              <a:t> 								</a:t>
            </a:r>
            <a:r>
              <a:rPr lang="en-GB" b="1" dirty="0">
                <a:solidFill>
                  <a:srgbClr val="800080"/>
                </a:solidFill>
                <a:latin typeface="Courier New" panose="02070309020205020404" pitchFamily="49" charset="0"/>
              </a:rPr>
              <a:t>bool</a:t>
            </a:r>
            <a:r>
              <a:rPr lang="en-GB" b="1" dirty="0">
                <a:solidFill>
                  <a:srgbClr val="006FE0"/>
                </a:solidFill>
                <a:latin typeface="Courier New" panose="02070309020205020404" pitchFamily="49" charset="0"/>
              </a:rPr>
              <a:t> </a:t>
            </a:r>
            <a:r>
              <a:rPr lang="en-GB" b="1" dirty="0" err="1">
                <a:solidFill>
                  <a:srgbClr val="002D7A"/>
                </a:solidFill>
                <a:latin typeface="Courier New" panose="02070309020205020404" pitchFamily="49" charset="0"/>
              </a:rPr>
              <a:t>autoreload</a:t>
            </a:r>
            <a:r>
              <a:rPr lang="en-GB" b="1" dirty="0">
                <a:solidFill>
                  <a:srgbClr val="333333"/>
                </a:solidFill>
                <a:latin typeface="Courier New" panose="02070309020205020404" pitchFamily="49" charset="0"/>
              </a:rPr>
              <a:t>);</a:t>
            </a:r>
          </a:p>
          <a:p>
            <a:r>
              <a:rPr lang="en-US" b="0" i="0" dirty="0">
                <a:solidFill>
                  <a:srgbClr val="222222"/>
                </a:solidFill>
                <a:effectLst/>
                <a:latin typeface="Times New Roman" panose="02020603050405020304" pitchFamily="18" charset="0"/>
                <a:cs typeface="Times New Roman" panose="02020603050405020304" pitchFamily="18" charset="0"/>
              </a:rPr>
              <a:t>	</a:t>
            </a:r>
            <a:r>
              <a:rPr lang="vi-VN" b="0" i="0" dirty="0">
                <a:solidFill>
                  <a:srgbClr val="222222"/>
                </a:solidFill>
                <a:effectLst/>
                <a:latin typeface="Times New Roman" panose="02020603050405020304" pitchFamily="18" charset="0"/>
                <a:cs typeface="Times New Roman" panose="02020603050405020304" pitchFamily="18" charset="0"/>
              </a:rPr>
              <a:t>Chức năng</a:t>
            </a:r>
            <a:r>
              <a:rPr lang="en-US" b="0" i="0" dirty="0">
                <a:solidFill>
                  <a:srgbClr val="222222"/>
                </a:solidFill>
                <a:effectLst/>
                <a:latin typeface="Times New Roman" panose="02020603050405020304" pitchFamily="18" charset="0"/>
                <a:cs typeface="Times New Roman" panose="02020603050405020304" pitchFamily="18" charset="0"/>
              </a:rPr>
              <a:t>: </a:t>
            </a:r>
            <a:r>
              <a:rPr lang="vi-VN" b="0" i="0" dirty="0">
                <a:solidFill>
                  <a:srgbClr val="222222"/>
                </a:solidFill>
                <a:effectLst/>
                <a:latin typeface="Times New Roman" panose="02020603050405020304" pitchFamily="18" charset="0"/>
                <a:cs typeface="Times New Roman" panose="02020603050405020304" pitchFamily="18" charset="0"/>
              </a:rPr>
              <a:t>sử dụng để đặt giá trị cảnh báo và bật/tắt tính năng tự động tải lại của mô-đun hẹn giờ đó.</a:t>
            </a:r>
            <a:endParaRPr lang="en-GB" b="1" dirty="0">
              <a:solidFill>
                <a:srgbClr val="333333"/>
              </a:solidFill>
              <a:latin typeface="Times New Roman" panose="02020603050405020304" pitchFamily="18" charset="0"/>
              <a:cs typeface="Times New Roman" panose="02020603050405020304" pitchFamily="18" charset="0"/>
            </a:endParaRPr>
          </a:p>
          <a:p>
            <a:pPr>
              <a:lnSpc>
                <a:spcPct val="150000"/>
              </a:lnSpc>
            </a:pPr>
            <a:r>
              <a:rPr lang="en-GB" b="1" dirty="0">
                <a:solidFill>
                  <a:srgbClr val="800080"/>
                </a:solidFill>
                <a:latin typeface="Courier New" panose="02070309020205020404" pitchFamily="49" charset="0"/>
              </a:rPr>
              <a:t>4. void</a:t>
            </a:r>
            <a:r>
              <a:rPr lang="en-GB" b="1" dirty="0">
                <a:solidFill>
                  <a:srgbClr val="006FE0"/>
                </a:solidFill>
                <a:latin typeface="Courier New" panose="02070309020205020404" pitchFamily="49" charset="0"/>
              </a:rPr>
              <a:t> </a:t>
            </a:r>
            <a:r>
              <a:rPr lang="en-GB" b="1" dirty="0" err="1">
                <a:solidFill>
                  <a:srgbClr val="004ED0"/>
                </a:solidFill>
                <a:latin typeface="Courier New" panose="02070309020205020404" pitchFamily="49" charset="0"/>
              </a:rPr>
              <a:t>timerAlarmEnable</a:t>
            </a:r>
            <a:r>
              <a:rPr lang="en-GB" b="1" dirty="0">
                <a:solidFill>
                  <a:srgbClr val="333333"/>
                </a:solidFill>
                <a:latin typeface="Courier New" panose="02070309020205020404" pitchFamily="49" charset="0"/>
              </a:rPr>
              <a:t>(</a:t>
            </a:r>
            <a:r>
              <a:rPr lang="en-GB" b="1" dirty="0" err="1">
                <a:solidFill>
                  <a:srgbClr val="002D7A"/>
                </a:solidFill>
                <a:latin typeface="Courier New" panose="02070309020205020404" pitchFamily="49" charset="0"/>
              </a:rPr>
              <a:t>hw_timer_t</a:t>
            </a:r>
            <a:r>
              <a:rPr lang="en-GB" b="1" dirty="0">
                <a:solidFill>
                  <a:srgbClr val="006FE0"/>
                </a:solidFill>
                <a:latin typeface="Courier New" panose="02070309020205020404" pitchFamily="49" charset="0"/>
              </a:rPr>
              <a:t> *</a:t>
            </a:r>
            <a:r>
              <a:rPr lang="en-GB" b="1" dirty="0">
                <a:solidFill>
                  <a:srgbClr val="002D7A"/>
                </a:solidFill>
                <a:latin typeface="Courier New" panose="02070309020205020404" pitchFamily="49" charset="0"/>
              </a:rPr>
              <a:t>timer</a:t>
            </a:r>
            <a:r>
              <a:rPr lang="en-GB" b="1" dirty="0">
                <a:solidFill>
                  <a:srgbClr val="333333"/>
                </a:solidFill>
                <a:latin typeface="Courier New" panose="02070309020205020404" pitchFamily="49" charset="0"/>
              </a:rPr>
              <a:t>);</a:t>
            </a:r>
            <a:endParaRPr lang="en-GB" dirty="0"/>
          </a:p>
          <a:p>
            <a:r>
              <a:rPr lang="en-US" b="0" i="0" dirty="0">
                <a:solidFill>
                  <a:srgbClr val="222222"/>
                </a:solidFill>
                <a:effectLst/>
                <a:latin typeface="Times New Roman" panose="02020603050405020304" pitchFamily="18" charset="0"/>
                <a:cs typeface="Times New Roman" panose="02020603050405020304" pitchFamily="18" charset="0"/>
              </a:rPr>
              <a:t>	</a:t>
            </a:r>
            <a:r>
              <a:rPr lang="vi-VN" b="0" i="0" dirty="0">
                <a:solidFill>
                  <a:srgbClr val="222222"/>
                </a:solidFill>
                <a:effectLst/>
                <a:latin typeface="Times New Roman" panose="02020603050405020304" pitchFamily="18" charset="0"/>
                <a:cs typeface="Times New Roman" panose="02020603050405020304" pitchFamily="18" charset="0"/>
              </a:rPr>
              <a:t>Chức năng</a:t>
            </a:r>
            <a:r>
              <a:rPr lang="en-US" b="0" i="0" dirty="0">
                <a:solidFill>
                  <a:srgbClr val="222222"/>
                </a:solidFill>
                <a:effectLst/>
                <a:latin typeface="Times New Roman" panose="02020603050405020304" pitchFamily="18" charset="0"/>
                <a:cs typeface="Times New Roman" panose="02020603050405020304" pitchFamily="18" charset="0"/>
              </a:rPr>
              <a:t>: </a:t>
            </a:r>
            <a:r>
              <a:rPr lang="vi-VN" b="0" i="0" dirty="0">
                <a:solidFill>
                  <a:srgbClr val="222222"/>
                </a:solidFill>
                <a:effectLst/>
                <a:latin typeface="Times New Roman" panose="02020603050405020304" pitchFamily="18" charset="0"/>
                <a:cs typeface="Times New Roman" panose="02020603050405020304" pitchFamily="18" charset="0"/>
              </a:rPr>
              <a:t>sử dụng để cho phép tạo các sự kiện cảnh báo hẹn giờ cho mô-đun hẹn giờ được chỉ định.</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12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58723"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III.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Wifi</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3932616" cy="2951064"/>
          </a:xfrm>
          <a:prstGeom prst="rect">
            <a:avLst/>
          </a:prstGeom>
          <a:noFill/>
        </p:spPr>
        <p:txBody>
          <a:bodyPr wrap="square" rtlCol="0">
            <a:spAutoFit/>
          </a:bodyPr>
          <a:lstStyle/>
          <a:p>
            <a:pPr marL="342900" indent="-342900" algn="just">
              <a:lnSpc>
                <a:spcPct val="150000"/>
              </a:lnSpc>
              <a:buAutoNum type="arabicPeriod"/>
            </a:pPr>
            <a:r>
              <a:rPr lang="en-US" b="1" dirty="0" err="1">
                <a:solidFill>
                  <a:srgbClr val="0070C0"/>
                </a:solidFill>
                <a:latin typeface="Times New Roman" panose="02020603050405020304" pitchFamily="18" charset="0"/>
                <a:cs typeface="Times New Roman" panose="02020603050405020304" pitchFamily="18" charset="0"/>
              </a:rPr>
              <a:t>Chế</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độ</a:t>
            </a:r>
            <a:r>
              <a:rPr lang="en-US" b="1" dirty="0">
                <a:solidFill>
                  <a:srgbClr val="0070C0"/>
                </a:solidFill>
                <a:latin typeface="Times New Roman" panose="02020603050405020304" pitchFamily="18" charset="0"/>
                <a:cs typeface="Times New Roman" panose="02020603050405020304" pitchFamily="18" charset="0"/>
              </a:rPr>
              <a:t> Station(STA): </a:t>
            </a:r>
          </a:p>
          <a:p>
            <a:pPr marL="285750" indent="-285750" algn="just">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Esp32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router.</a:t>
            </a:r>
          </a:p>
          <a:p>
            <a:pPr marL="285750" indent="-285750" algn="just">
              <a:lnSpc>
                <a:spcPct val="150000"/>
              </a:lnSpc>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Esp32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nhận</a:t>
            </a:r>
            <a:r>
              <a:rPr lang="en-US" dirty="0">
                <a:latin typeface="Times New Roman" panose="02020603050405020304" pitchFamily="18" charset="0"/>
                <a:cs typeface="Times New Roman" panose="02020603050405020304" pitchFamily="18" charset="0"/>
              </a:rPr>
              <a:t> IP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router. </a:t>
            </a:r>
            <a:r>
              <a:rPr lang="en-US" dirty="0" err="1">
                <a:latin typeface="Times New Roman" panose="02020603050405020304" pitchFamily="18" charset="0"/>
                <a:cs typeface="Times New Roman" panose="02020603050405020304" pitchFamily="18" charset="0"/>
              </a:rPr>
              <a:t>Từ</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chỉ</a:t>
            </a:r>
            <a:r>
              <a:rPr lang="en-US" dirty="0">
                <a:latin typeface="Times New Roman" panose="02020603050405020304" pitchFamily="18" charset="0"/>
                <a:cs typeface="Times New Roman" panose="02020603050405020304" pitchFamily="18" charset="0"/>
              </a:rPr>
              <a:t> IP </a:t>
            </a:r>
            <a:r>
              <a:rPr lang="en-US" dirty="0" err="1">
                <a:latin typeface="Times New Roman" panose="02020603050405020304" pitchFamily="18" charset="0"/>
                <a:cs typeface="Times New Roman" panose="02020603050405020304" pitchFamily="18" charset="0"/>
              </a:rPr>
              <a:t>đó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web server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cấp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trang</a:t>
            </a:r>
            <a:r>
              <a:rPr lang="en-US" dirty="0">
                <a:latin typeface="Times New Roman" panose="02020603050405020304" pitchFamily="18" charset="0"/>
                <a:cs typeface="Times New Roman" panose="02020603050405020304" pitchFamily="18" charset="0"/>
              </a:rPr>
              <a:t> web </a:t>
            </a:r>
            <a:r>
              <a:rPr lang="en-US" dirty="0" err="1">
                <a:latin typeface="Times New Roman" panose="02020603050405020304" pitchFamily="18" charset="0"/>
                <a:cs typeface="Times New Roman" panose="02020603050405020304" pitchFamily="18" charset="0"/>
              </a:rPr>
              <a:t>đến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được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443458A7-158D-DC7E-31FC-8A32AC5B0B26}"/>
              </a:ext>
            </a:extLst>
          </p:cNvPr>
          <p:cNvPicPr>
            <a:picLocks noChangeAspect="1"/>
          </p:cNvPicPr>
          <p:nvPr/>
        </p:nvPicPr>
        <p:blipFill>
          <a:blip r:embed="rId3"/>
          <a:stretch>
            <a:fillRect/>
          </a:stretch>
        </p:blipFill>
        <p:spPr>
          <a:xfrm>
            <a:off x="4796216" y="1999674"/>
            <a:ext cx="4745717" cy="3559288"/>
          </a:xfrm>
          <a:prstGeom prst="rect">
            <a:avLst/>
          </a:prstGeom>
        </p:spPr>
      </p:pic>
    </p:spTree>
    <p:extLst>
      <p:ext uri="{BB962C8B-B14F-4D97-AF65-F5344CB8AC3E}">
        <p14:creationId xmlns:p14="http://schemas.microsoft.com/office/powerpoint/2010/main" val="244379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58723"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III.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Wifi</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3932616" cy="369332"/>
          </a:xfrm>
          <a:prstGeom prst="rect">
            <a:avLst/>
          </a:prstGeom>
          <a:noFill/>
        </p:spPr>
        <p:txBody>
          <a:bodyPr wrap="square" rtlCol="0">
            <a:spAutoFit/>
          </a:bodyPr>
          <a:lstStyle/>
          <a:p>
            <a:pPr marL="342900" indent="-342900">
              <a:buAutoNum type="arabicPeriod"/>
            </a:pPr>
            <a:r>
              <a:rPr lang="en-US" b="1" dirty="0" err="1">
                <a:solidFill>
                  <a:srgbClr val="0070C0"/>
                </a:solidFill>
                <a:latin typeface="Times New Roman" panose="02020603050405020304" pitchFamily="18" charset="0"/>
                <a:cs typeface="Times New Roman" panose="02020603050405020304" pitchFamily="18" charset="0"/>
              </a:rPr>
              <a:t>Chế</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độ</a:t>
            </a:r>
            <a:r>
              <a:rPr lang="en-US" b="1" dirty="0">
                <a:solidFill>
                  <a:srgbClr val="0070C0"/>
                </a:solidFill>
                <a:latin typeface="Times New Roman" panose="02020603050405020304" pitchFamily="18" charset="0"/>
                <a:cs typeface="Times New Roman" panose="02020603050405020304" pitchFamily="18" charset="0"/>
              </a:rPr>
              <a:t> Station(STA): </a:t>
            </a:r>
          </a:p>
        </p:txBody>
      </p:sp>
      <p:sp>
        <p:nvSpPr>
          <p:cNvPr id="4" name="TextBox 3">
            <a:extLst>
              <a:ext uri="{FF2B5EF4-FFF2-40B4-BE49-F238E27FC236}">
                <a16:creationId xmlns:a16="http://schemas.microsoft.com/office/drawing/2014/main" id="{AA20A3F2-31EB-8FBB-6498-9BB7C9AE69B7}"/>
              </a:ext>
            </a:extLst>
          </p:cNvPr>
          <p:cNvSpPr txBox="1"/>
          <p:nvPr/>
        </p:nvSpPr>
        <p:spPr>
          <a:xfrm>
            <a:off x="748072" y="2723065"/>
            <a:ext cx="5037667" cy="4031873"/>
          </a:xfrm>
          <a:prstGeom prst="rect">
            <a:avLst/>
          </a:prstGeom>
          <a:noFill/>
        </p:spPr>
        <p:txBody>
          <a:bodyPr wrap="square" rtlCol="0">
            <a:spAutoFit/>
          </a:bodyPr>
          <a:lstStyle/>
          <a:p>
            <a:r>
              <a:rPr lang="en-GB" sz="1600" b="0" dirty="0">
                <a:effectLst/>
                <a:latin typeface="Consolas" panose="020B0609020204030204" pitchFamily="49" charset="0"/>
              </a:rPr>
              <a:t>#include &lt;</a:t>
            </a:r>
            <a:r>
              <a:rPr lang="en-GB" sz="1600" b="0" dirty="0" err="1">
                <a:effectLst/>
                <a:latin typeface="Consolas" panose="020B0609020204030204" pitchFamily="49" charset="0"/>
              </a:rPr>
              <a:t>WiFi.h</a:t>
            </a:r>
            <a:r>
              <a:rPr lang="en-GB" sz="1600" b="0" dirty="0">
                <a:effectLst/>
                <a:latin typeface="Consolas" panose="020B0609020204030204" pitchFamily="49" charset="0"/>
              </a:rPr>
              <a:t>&gt;</a:t>
            </a:r>
          </a:p>
          <a:p>
            <a:br>
              <a:rPr lang="en-GB" sz="1600" b="0" dirty="0">
                <a:effectLst/>
                <a:latin typeface="Consolas" panose="020B0609020204030204" pitchFamily="49" charset="0"/>
              </a:rPr>
            </a:br>
            <a:r>
              <a:rPr lang="en-GB" sz="1600" b="0" dirty="0" err="1">
                <a:effectLst/>
                <a:latin typeface="Consolas" panose="020B0609020204030204" pitchFamily="49" charset="0"/>
              </a:rPr>
              <a:t>const</a:t>
            </a:r>
            <a:r>
              <a:rPr lang="en-GB" sz="1600" b="0" dirty="0">
                <a:effectLst/>
                <a:latin typeface="Consolas" panose="020B0609020204030204" pitchFamily="49" charset="0"/>
              </a:rPr>
              <a:t> char *</a:t>
            </a:r>
            <a:r>
              <a:rPr lang="en-GB" sz="1600" b="0" dirty="0" err="1">
                <a:effectLst/>
                <a:latin typeface="Consolas" panose="020B0609020204030204" pitchFamily="49" charset="0"/>
              </a:rPr>
              <a:t>ssid</a:t>
            </a:r>
            <a:r>
              <a:rPr lang="en-GB" sz="1600" b="0" dirty="0">
                <a:effectLst/>
                <a:latin typeface="Consolas" panose="020B0609020204030204" pitchFamily="49" charset="0"/>
              </a:rPr>
              <a:t> = “Lab Rang Dong";</a:t>
            </a:r>
          </a:p>
          <a:p>
            <a:r>
              <a:rPr lang="en-GB" sz="1600" b="0" dirty="0" err="1">
                <a:effectLst/>
                <a:latin typeface="Consolas" panose="020B0609020204030204" pitchFamily="49" charset="0"/>
              </a:rPr>
              <a:t>const</a:t>
            </a:r>
            <a:r>
              <a:rPr lang="en-GB" sz="1600" b="0" dirty="0">
                <a:effectLst/>
                <a:latin typeface="Consolas" panose="020B0609020204030204" pitchFamily="49" charset="0"/>
              </a:rPr>
              <a:t> char *password = “</a:t>
            </a:r>
            <a:r>
              <a:rPr lang="en-GB" sz="1600" b="0" dirty="0" err="1">
                <a:effectLst/>
                <a:latin typeface="Consolas" panose="020B0609020204030204" pitchFamily="49" charset="0"/>
              </a:rPr>
              <a:t>ktdt123456</a:t>
            </a:r>
            <a:r>
              <a:rPr lang="en-GB" sz="1600" b="0" dirty="0">
                <a:effectLst/>
                <a:latin typeface="Consolas" panose="020B0609020204030204" pitchFamily="49" charset="0"/>
              </a:rPr>
              <a:t>";</a:t>
            </a:r>
          </a:p>
          <a:p>
            <a:br>
              <a:rPr lang="en-GB" sz="1600" b="0" dirty="0">
                <a:effectLst/>
                <a:latin typeface="Consolas" panose="020B0609020204030204" pitchFamily="49" charset="0"/>
              </a:rPr>
            </a:br>
            <a:r>
              <a:rPr lang="en-GB" sz="1600" b="0" dirty="0">
                <a:effectLst/>
                <a:latin typeface="Consolas" panose="020B0609020204030204" pitchFamily="49" charset="0"/>
              </a:rPr>
              <a:t>void setup(){</a:t>
            </a:r>
          </a:p>
          <a:p>
            <a:r>
              <a:rPr lang="en-GB" sz="1600" b="0" dirty="0">
                <a:effectLst/>
                <a:latin typeface="Consolas" panose="020B0609020204030204" pitchFamily="49" charset="0"/>
              </a:rPr>
              <a:t>  </a:t>
            </a:r>
            <a:r>
              <a:rPr lang="en-GB" sz="1600" b="0" dirty="0" err="1">
                <a:effectLst/>
                <a:latin typeface="Consolas" panose="020B0609020204030204" pitchFamily="49" charset="0"/>
              </a:rPr>
              <a:t>Serial.begin</a:t>
            </a:r>
            <a:r>
              <a:rPr lang="en-GB" sz="1600" b="0" dirty="0">
                <a:effectLst/>
                <a:latin typeface="Consolas" panose="020B0609020204030204" pitchFamily="49" charset="0"/>
              </a:rPr>
              <a:t>(9600);</a:t>
            </a:r>
          </a:p>
          <a:p>
            <a:r>
              <a:rPr lang="en-GB" sz="1600" b="0" dirty="0">
                <a:effectLst/>
                <a:latin typeface="Consolas" panose="020B0609020204030204" pitchFamily="49" charset="0"/>
              </a:rPr>
              <a:t>  </a:t>
            </a:r>
            <a:r>
              <a:rPr lang="en-GB" sz="1600" b="0" dirty="0" err="1">
                <a:effectLst/>
                <a:latin typeface="Consolas" panose="020B0609020204030204" pitchFamily="49" charset="0"/>
              </a:rPr>
              <a:t>Serial.println</a:t>
            </a:r>
            <a:r>
              <a:rPr lang="en-GB" sz="1600" b="0" dirty="0">
                <a:effectLst/>
                <a:latin typeface="Consolas" panose="020B0609020204030204" pitchFamily="49" charset="0"/>
              </a:rPr>
              <a:t>("Connect to AP...");</a:t>
            </a:r>
          </a:p>
          <a:p>
            <a:r>
              <a:rPr lang="en-GB" sz="1600" b="0" dirty="0">
                <a:effectLst/>
                <a:latin typeface="Consolas" panose="020B0609020204030204" pitchFamily="49" charset="0"/>
              </a:rPr>
              <a:t>  </a:t>
            </a:r>
            <a:r>
              <a:rPr lang="en-GB" sz="1600" b="0" dirty="0" err="1">
                <a:effectLst/>
                <a:latin typeface="Consolas" panose="020B0609020204030204" pitchFamily="49" charset="0"/>
              </a:rPr>
              <a:t>WiFi.begin</a:t>
            </a:r>
            <a:r>
              <a:rPr lang="en-GB" sz="1600" b="0" dirty="0">
                <a:effectLst/>
                <a:latin typeface="Consolas" panose="020B0609020204030204" pitchFamily="49" charset="0"/>
              </a:rPr>
              <a:t>(</a:t>
            </a:r>
            <a:r>
              <a:rPr lang="en-GB" sz="1600" b="0" dirty="0" err="1">
                <a:effectLst/>
                <a:latin typeface="Consolas" panose="020B0609020204030204" pitchFamily="49" charset="0"/>
              </a:rPr>
              <a:t>ssid,password</a:t>
            </a:r>
            <a:r>
              <a:rPr lang="en-GB" sz="1600" b="0" dirty="0">
                <a:effectLst/>
                <a:latin typeface="Consolas" panose="020B0609020204030204" pitchFamily="49" charset="0"/>
              </a:rPr>
              <a:t>);</a:t>
            </a:r>
          </a:p>
          <a:p>
            <a:r>
              <a:rPr lang="en-GB" sz="1600" b="0" dirty="0">
                <a:effectLst/>
                <a:latin typeface="Consolas" panose="020B0609020204030204" pitchFamily="49" charset="0"/>
              </a:rPr>
              <a:t>  while(</a:t>
            </a:r>
            <a:r>
              <a:rPr lang="en-GB" sz="1600" b="0" dirty="0" err="1">
                <a:effectLst/>
                <a:latin typeface="Consolas" panose="020B0609020204030204" pitchFamily="49" charset="0"/>
              </a:rPr>
              <a:t>WiFi.status</a:t>
            </a:r>
            <a:r>
              <a:rPr lang="en-GB" sz="1600" b="0" dirty="0">
                <a:effectLst/>
                <a:latin typeface="Consolas" panose="020B0609020204030204" pitchFamily="49" charset="0"/>
              </a:rPr>
              <a:t>() != </a:t>
            </a:r>
            <a:r>
              <a:rPr lang="en-GB" sz="1600" b="0" dirty="0" err="1">
                <a:effectLst/>
                <a:latin typeface="Consolas" panose="020B0609020204030204" pitchFamily="49" charset="0"/>
              </a:rPr>
              <a:t>WL_CONNECTED</a:t>
            </a:r>
            <a:r>
              <a:rPr lang="en-GB" sz="1600" b="0" dirty="0">
                <a:effectLst/>
                <a:latin typeface="Consolas" panose="020B0609020204030204" pitchFamily="49" charset="0"/>
              </a:rPr>
              <a:t>){</a:t>
            </a:r>
          </a:p>
          <a:p>
            <a:r>
              <a:rPr lang="en-GB" sz="1600" b="0" dirty="0">
                <a:effectLst/>
                <a:latin typeface="Consolas" panose="020B0609020204030204" pitchFamily="49" charset="0"/>
              </a:rPr>
              <a:t>    </a:t>
            </a:r>
            <a:r>
              <a:rPr lang="en-GB" sz="1600" b="0" dirty="0" err="1">
                <a:effectLst/>
                <a:latin typeface="Consolas" panose="020B0609020204030204" pitchFamily="49" charset="0"/>
              </a:rPr>
              <a:t>Serial.print</a:t>
            </a:r>
            <a:r>
              <a:rPr lang="en-GB" sz="1600" b="0" dirty="0">
                <a:effectLst/>
                <a:latin typeface="Consolas" panose="020B0609020204030204" pitchFamily="49" charset="0"/>
              </a:rPr>
              <a:t>(".");</a:t>
            </a:r>
          </a:p>
          <a:p>
            <a:r>
              <a:rPr lang="en-GB" sz="1600" b="0" dirty="0">
                <a:effectLst/>
                <a:latin typeface="Consolas" panose="020B0609020204030204" pitchFamily="49" charset="0"/>
              </a:rPr>
              <a:t>    delay(100);</a:t>
            </a:r>
          </a:p>
          <a:p>
            <a:r>
              <a:rPr lang="en-GB" sz="1600" b="0" dirty="0">
                <a:effectLst/>
                <a:latin typeface="Consolas" panose="020B0609020204030204" pitchFamily="49" charset="0"/>
              </a:rPr>
              <a:t>  }</a:t>
            </a:r>
          </a:p>
          <a:p>
            <a:r>
              <a:rPr lang="en-GB" sz="1600" b="0" dirty="0">
                <a:effectLst/>
                <a:latin typeface="Consolas" panose="020B0609020204030204" pitchFamily="49" charset="0"/>
              </a:rPr>
              <a:t>  </a:t>
            </a:r>
            <a:r>
              <a:rPr lang="en-GB" sz="1600" b="0" dirty="0" err="1">
                <a:effectLst/>
                <a:latin typeface="Consolas" panose="020B0609020204030204" pitchFamily="49" charset="0"/>
              </a:rPr>
              <a:t>Serial.println</a:t>
            </a:r>
            <a:r>
              <a:rPr lang="en-GB" sz="1600" b="0" dirty="0">
                <a:effectLst/>
                <a:latin typeface="Consolas" panose="020B0609020204030204" pitchFamily="49" charset="0"/>
              </a:rPr>
              <a:t>("AP IP address: ");</a:t>
            </a:r>
          </a:p>
          <a:p>
            <a:r>
              <a:rPr lang="en-GB" sz="1600" b="0" dirty="0">
                <a:effectLst/>
                <a:latin typeface="Consolas" panose="020B0609020204030204" pitchFamily="49" charset="0"/>
              </a:rPr>
              <a:t>  </a:t>
            </a:r>
            <a:r>
              <a:rPr lang="en-GB" sz="1600" b="0" dirty="0" err="1">
                <a:effectLst/>
                <a:latin typeface="Consolas" panose="020B0609020204030204" pitchFamily="49" charset="0"/>
              </a:rPr>
              <a:t>Serial.println</a:t>
            </a:r>
            <a:r>
              <a:rPr lang="en-GB" sz="1600" b="0" dirty="0">
                <a:effectLst/>
                <a:latin typeface="Consolas" panose="020B0609020204030204" pitchFamily="49" charset="0"/>
              </a:rPr>
              <a:t>(</a:t>
            </a:r>
            <a:r>
              <a:rPr lang="en-GB" sz="1600" b="0" dirty="0" err="1">
                <a:effectLst/>
                <a:latin typeface="Consolas" panose="020B0609020204030204" pitchFamily="49" charset="0"/>
              </a:rPr>
              <a:t>WiFi.localIP</a:t>
            </a:r>
            <a:r>
              <a:rPr lang="en-GB" sz="1600" b="0" dirty="0">
                <a:effectLst/>
                <a:latin typeface="Consolas" panose="020B0609020204030204" pitchFamily="49" charset="0"/>
              </a:rPr>
              <a:t>());</a:t>
            </a:r>
          </a:p>
          <a:p>
            <a:r>
              <a:rPr lang="en-GB" sz="1600" b="0" dirty="0">
                <a:effectLst/>
                <a:latin typeface="Consolas" panose="020B0609020204030204" pitchFamily="49" charset="0"/>
              </a:rPr>
              <a:t>}</a:t>
            </a:r>
          </a:p>
        </p:txBody>
      </p:sp>
      <p:sp>
        <p:nvSpPr>
          <p:cNvPr id="5" name="TextBox 4">
            <a:extLst>
              <a:ext uri="{FF2B5EF4-FFF2-40B4-BE49-F238E27FC236}">
                <a16:creationId xmlns:a16="http://schemas.microsoft.com/office/drawing/2014/main" id="{73608E76-7860-7519-28CF-64423DA32D96}"/>
              </a:ext>
            </a:extLst>
          </p:cNvPr>
          <p:cNvSpPr txBox="1"/>
          <p:nvPr/>
        </p:nvSpPr>
        <p:spPr>
          <a:xfrm>
            <a:off x="5889795" y="2680106"/>
            <a:ext cx="5554133" cy="1169551"/>
          </a:xfrm>
          <a:prstGeom prst="rect">
            <a:avLst/>
          </a:prstGeom>
          <a:noFill/>
        </p:spPr>
        <p:txBody>
          <a:bodyPr wrap="square" rtlCol="0">
            <a:spAutoFit/>
          </a:bodyPr>
          <a:lstStyle/>
          <a:p>
            <a:r>
              <a:rPr lang="en-GB" sz="1400" b="0" dirty="0" err="1">
                <a:effectLst/>
                <a:latin typeface="Consolas" panose="020B0609020204030204" pitchFamily="49" charset="0"/>
              </a:rPr>
              <a:t>WiFi.begin</a:t>
            </a:r>
            <a:r>
              <a:rPr lang="en-GB" sz="1400" b="0" dirty="0">
                <a:effectLst/>
                <a:latin typeface="Consolas" panose="020B0609020204030204" pitchFamily="49" charset="0"/>
              </a:rPr>
              <a:t>(</a:t>
            </a:r>
            <a:r>
              <a:rPr lang="en-GB" sz="1400" b="0" dirty="0" err="1">
                <a:effectLst/>
                <a:latin typeface="Consolas" panose="020B0609020204030204" pitchFamily="49" charset="0"/>
              </a:rPr>
              <a:t>ssid,password</a:t>
            </a:r>
            <a:r>
              <a:rPr lang="en-GB" sz="1400" b="0" dirty="0">
                <a:effectLst/>
                <a:latin typeface="Consolas" panose="020B0609020204030204" pitchFamily="49" charset="0"/>
              </a:rPr>
              <a:t>);</a:t>
            </a:r>
          </a:p>
          <a:p>
            <a:r>
              <a:rPr lang="en-GB" sz="1400" dirty="0">
                <a:solidFill>
                  <a:srgbClr val="00B050"/>
                </a:solidFill>
                <a:latin typeface="Consolas" panose="020B0609020204030204" pitchFamily="49" charset="0"/>
              </a:rPr>
              <a:t>//</a:t>
            </a:r>
            <a:r>
              <a:rPr lang="en-GB" sz="1400" dirty="0" err="1">
                <a:solidFill>
                  <a:srgbClr val="00B050"/>
                </a:solidFill>
                <a:latin typeface="Consolas" panose="020B0609020204030204" pitchFamily="49" charset="0"/>
              </a:rPr>
              <a:t>Kết</a:t>
            </a: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nối</a:t>
            </a: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với</a:t>
            </a: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wifi</a:t>
            </a:r>
            <a:r>
              <a:rPr lang="en-GB" sz="1400" dirty="0">
                <a:solidFill>
                  <a:srgbClr val="00B050"/>
                </a:solidFill>
                <a:latin typeface="Consolas" panose="020B0609020204030204" pitchFamily="49" charset="0"/>
              </a:rPr>
              <a:t>.</a:t>
            </a:r>
          </a:p>
          <a:p>
            <a:endParaRPr lang="en-GB" sz="1400" dirty="0">
              <a:latin typeface="Consolas" panose="020B0609020204030204" pitchFamily="49" charset="0"/>
            </a:endParaRPr>
          </a:p>
          <a:p>
            <a:r>
              <a:rPr lang="en-GB" sz="1400" b="0" dirty="0">
                <a:effectLst/>
                <a:latin typeface="Consolas" panose="020B0609020204030204" pitchFamily="49" charset="0"/>
              </a:rPr>
              <a:t>while(</a:t>
            </a:r>
            <a:r>
              <a:rPr lang="en-GB" sz="1400" b="0" dirty="0" err="1">
                <a:effectLst/>
                <a:latin typeface="Consolas" panose="020B0609020204030204" pitchFamily="49" charset="0"/>
              </a:rPr>
              <a:t>WiFi.status</a:t>
            </a:r>
            <a:r>
              <a:rPr lang="en-GB" sz="1400" b="0" dirty="0">
                <a:effectLst/>
                <a:latin typeface="Consolas" panose="020B0609020204030204" pitchFamily="49" charset="0"/>
              </a:rPr>
              <a:t>() != </a:t>
            </a:r>
            <a:r>
              <a:rPr lang="en-GB" sz="1400" b="0" dirty="0" err="1">
                <a:effectLst/>
                <a:latin typeface="Consolas" panose="020B0609020204030204" pitchFamily="49" charset="0"/>
              </a:rPr>
              <a:t>WL_CONNECTED</a:t>
            </a:r>
            <a:r>
              <a:rPr lang="en-GB" sz="1400" b="0" dirty="0">
                <a:effectLst/>
                <a:latin typeface="Consolas" panose="020B0609020204030204" pitchFamily="49" charset="0"/>
              </a:rPr>
              <a:t>)</a:t>
            </a:r>
          </a:p>
          <a:p>
            <a:r>
              <a:rPr lang="en-GB" sz="1400" dirty="0">
                <a:solidFill>
                  <a:srgbClr val="00B050"/>
                </a:solidFill>
                <a:latin typeface="Consolas" panose="020B0609020204030204" pitchFamily="49" charset="0"/>
              </a:rPr>
              <a:t>//</a:t>
            </a:r>
            <a:r>
              <a:rPr lang="en-GB" sz="1400" dirty="0" err="1">
                <a:solidFill>
                  <a:srgbClr val="00B050"/>
                </a:solidFill>
                <a:latin typeface="Consolas" panose="020B0609020204030204" pitchFamily="49" charset="0"/>
              </a:rPr>
              <a:t>Kiểm</a:t>
            </a: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tra</a:t>
            </a: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trạng</a:t>
            </a: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thái</a:t>
            </a: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kết</a:t>
            </a: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nối</a:t>
            </a:r>
            <a:r>
              <a:rPr lang="en-GB" sz="1400" dirty="0">
                <a:solidFill>
                  <a:srgbClr val="00B050"/>
                </a:solidFill>
                <a:latin typeface="Consolas" panose="020B0609020204030204" pitchFamily="49" charset="0"/>
              </a:rPr>
              <a:t> </a:t>
            </a:r>
            <a:r>
              <a:rPr lang="en-GB" sz="1400" dirty="0" err="1">
                <a:solidFill>
                  <a:srgbClr val="00B050"/>
                </a:solidFill>
                <a:latin typeface="Consolas" panose="020B0609020204030204" pitchFamily="49" charset="0"/>
              </a:rPr>
              <a:t>wifi</a:t>
            </a:r>
            <a:r>
              <a:rPr lang="en-GB" sz="1400" dirty="0">
                <a:solidFill>
                  <a:srgbClr val="00B050"/>
                </a:solidFill>
                <a:latin typeface="Consolas" panose="020B0609020204030204" pitchFamily="49" charset="0"/>
              </a:rPr>
              <a:t>.</a:t>
            </a:r>
          </a:p>
        </p:txBody>
      </p:sp>
    </p:spTree>
    <p:extLst>
      <p:ext uri="{BB962C8B-B14F-4D97-AF65-F5344CB8AC3E}">
        <p14:creationId xmlns:p14="http://schemas.microsoft.com/office/powerpoint/2010/main" val="120060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58723"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III.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Wifi</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3932616" cy="2120068"/>
          </a:xfrm>
          <a:prstGeom prst="rect">
            <a:avLst/>
          </a:prstGeom>
          <a:noFill/>
        </p:spPr>
        <p:txBody>
          <a:bodyPr wrap="square" rtlCol="0">
            <a:spAutoFit/>
          </a:bodyPr>
          <a:lstStyle/>
          <a:p>
            <a:pPr marL="0" algn="just" rtl="0" eaLnBrk="1" latinLnBrk="0" hangingPunct="1">
              <a:lnSpc>
                <a:spcPct val="150000"/>
              </a:lnSpc>
              <a:spcBef>
                <a:spcPts val="0"/>
              </a:spcBef>
              <a:spcAft>
                <a:spcPts val="0"/>
              </a:spcAft>
            </a:pPr>
            <a:r>
              <a:rPr lang="en-US" sz="1800" b="1" kern="1200" dirty="0">
                <a:solidFill>
                  <a:srgbClr val="0070C0"/>
                </a:solidFill>
                <a:effectLst/>
                <a:latin typeface="Times New Roman" panose="02020603050405020304" pitchFamily="18" charset="0"/>
                <a:cs typeface="Times New Roman" panose="02020603050405020304" pitchFamily="18" charset="0"/>
              </a:rPr>
              <a:t>2. </a:t>
            </a:r>
            <a:r>
              <a:rPr lang="en-US" sz="1800" b="1" kern="1200" dirty="0" err="1">
                <a:solidFill>
                  <a:srgbClr val="0070C0"/>
                </a:solidFill>
                <a:effectLst/>
                <a:latin typeface="Times New Roman" panose="02020603050405020304" pitchFamily="18" charset="0"/>
                <a:cs typeface="Times New Roman" panose="02020603050405020304" pitchFamily="18" charset="0"/>
              </a:rPr>
              <a:t>Chế</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sz="1800" b="1" kern="1200" dirty="0" err="1">
                <a:solidFill>
                  <a:srgbClr val="0070C0"/>
                </a:solidFill>
                <a:effectLst/>
                <a:latin typeface="Times New Roman" panose="02020603050405020304" pitchFamily="18" charset="0"/>
                <a:cs typeface="Times New Roman" panose="02020603050405020304" pitchFamily="18" charset="0"/>
              </a:rPr>
              <a:t>độ</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sz="1800" b="1" kern="1200" dirty="0" err="1">
                <a:solidFill>
                  <a:srgbClr val="0070C0"/>
                </a:solidFill>
                <a:effectLst/>
                <a:latin typeface="Times New Roman" panose="02020603050405020304" pitchFamily="18" charset="0"/>
                <a:cs typeface="Times New Roman" panose="02020603050405020304" pitchFamily="18" charset="0"/>
              </a:rPr>
              <a:t>điểm</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sz="1800" b="1" kern="1200" dirty="0" err="1">
                <a:solidFill>
                  <a:srgbClr val="0070C0"/>
                </a:solidFill>
                <a:effectLst/>
                <a:latin typeface="Times New Roman" panose="02020603050405020304" pitchFamily="18" charset="0"/>
                <a:cs typeface="Times New Roman" panose="02020603050405020304" pitchFamily="18" charset="0"/>
              </a:rPr>
              <a:t>truy</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sz="1800" b="1" kern="1200" dirty="0" err="1">
                <a:solidFill>
                  <a:srgbClr val="0070C0"/>
                </a:solidFill>
                <a:effectLst/>
                <a:latin typeface="Times New Roman" panose="02020603050405020304" pitchFamily="18" charset="0"/>
                <a:cs typeface="Times New Roman" panose="02020603050405020304" pitchFamily="18" charset="0"/>
              </a:rPr>
              <a:t>cập</a:t>
            </a:r>
            <a:r>
              <a:rPr lang="en-US" sz="1800" b="1" kern="1200" dirty="0">
                <a:solidFill>
                  <a:srgbClr val="0070C0"/>
                </a:solidFill>
                <a:effectLst/>
                <a:latin typeface="Times New Roman" panose="02020603050405020304" pitchFamily="18" charset="0"/>
                <a:cs typeface="Times New Roman" panose="02020603050405020304" pitchFamily="18" charset="0"/>
              </a:rPr>
              <a:t> – Access Point(AP):</a:t>
            </a:r>
            <a:endParaRPr lang="en-GB" b="1" dirty="0">
              <a:solidFill>
                <a:srgbClr val="0070C0"/>
              </a:solidFill>
              <a:effectLst/>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0"/>
              </a:spcBef>
              <a:spcAft>
                <a:spcPts val="0"/>
              </a:spcAft>
              <a:buFont typeface="Arial" panose="020B0604020202020204" pitchFamily="34" charset="0"/>
              <a:buChar char="•"/>
            </a:pPr>
            <a:r>
              <a:rPr lang="en-GB" sz="1800" kern="1200" dirty="0" err="1">
                <a:solidFill>
                  <a:srgbClr val="000000"/>
                </a:solidFill>
                <a:effectLst/>
                <a:latin typeface="Times New Roman" panose="02020603050405020304" pitchFamily="18" charset="0"/>
                <a:cs typeface="Times New Roman" panose="02020603050405020304" pitchFamily="18" charset="0"/>
              </a:rPr>
              <a:t>Esp32</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đóng</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vai</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trò</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như</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một</a:t>
            </a:r>
            <a:r>
              <a:rPr lang="en-GB" sz="1800" kern="1200" dirty="0">
                <a:solidFill>
                  <a:srgbClr val="000000"/>
                </a:solidFill>
                <a:effectLst/>
                <a:latin typeface="Times New Roman" panose="02020603050405020304" pitchFamily="18" charset="0"/>
                <a:cs typeface="Times New Roman" panose="02020603050405020304" pitchFamily="18" charset="0"/>
              </a:rPr>
              <a:t> router.</a:t>
            </a:r>
            <a:endParaRPr lang="en-GB" dirty="0">
              <a:effectLst/>
              <a:latin typeface="Times New Roman" panose="02020603050405020304" pitchFamily="18" charset="0"/>
              <a:cs typeface="Times New Roman" panose="02020603050405020304" pitchFamily="18" charset="0"/>
            </a:endParaRPr>
          </a:p>
          <a:p>
            <a:pPr marL="285750" indent="-285750" algn="just" rtl="0" eaLnBrk="1" latinLnBrk="0" hangingPunct="1">
              <a:lnSpc>
                <a:spcPct val="150000"/>
              </a:lnSpc>
              <a:spcBef>
                <a:spcPts val="0"/>
              </a:spcBef>
              <a:spcAft>
                <a:spcPts val="0"/>
              </a:spcAft>
              <a:buFont typeface="Arial" panose="020B0604020202020204" pitchFamily="34" charset="0"/>
              <a:buChar char="•"/>
            </a:pPr>
            <a:r>
              <a:rPr lang="en-GB" sz="1800" kern="1200" dirty="0" err="1">
                <a:solidFill>
                  <a:srgbClr val="000000"/>
                </a:solidFill>
                <a:effectLst/>
                <a:latin typeface="Times New Roman" panose="02020603050405020304" pitchFamily="18" charset="0"/>
                <a:cs typeface="Times New Roman" panose="02020603050405020304" pitchFamily="18" charset="0"/>
              </a:rPr>
              <a:t>Esp32</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tạo</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một</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mạng</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wifi</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mới</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và</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đặt</a:t>
            </a:r>
            <a:r>
              <a:rPr lang="en-GB" sz="1800" kern="1200" dirty="0">
                <a:solidFill>
                  <a:srgbClr val="000000"/>
                </a:solidFill>
                <a:effectLst/>
                <a:latin typeface="Times New Roman" panose="02020603050405020304" pitchFamily="18" charset="0"/>
                <a:cs typeface="Times New Roman" panose="02020603050405020304" pitchFamily="18" charset="0"/>
              </a:rPr>
              <a:t> SSID(</a:t>
            </a:r>
            <a:r>
              <a:rPr lang="en-GB" sz="1800" kern="1200" dirty="0" err="1">
                <a:solidFill>
                  <a:srgbClr val="000000"/>
                </a:solidFill>
                <a:effectLst/>
                <a:latin typeface="Times New Roman" panose="02020603050405020304" pitchFamily="18" charset="0"/>
                <a:cs typeface="Times New Roman" panose="02020603050405020304" pitchFamily="18" charset="0"/>
              </a:rPr>
              <a:t>tên</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mạng</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và</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địa</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chỉ</a:t>
            </a:r>
            <a:r>
              <a:rPr lang="en-GB" sz="1800" kern="1200" dirty="0">
                <a:solidFill>
                  <a:srgbClr val="000000"/>
                </a:solidFill>
                <a:effectLst/>
                <a:latin typeface="Times New Roman" panose="02020603050405020304" pitchFamily="18" charset="0"/>
                <a:cs typeface="Times New Roman" panose="02020603050405020304" pitchFamily="18" charset="0"/>
              </a:rPr>
              <a:t> IP </a:t>
            </a:r>
            <a:r>
              <a:rPr lang="en-GB" sz="1800" kern="1200" dirty="0" err="1">
                <a:solidFill>
                  <a:srgbClr val="000000"/>
                </a:solidFill>
                <a:effectLst/>
                <a:latin typeface="Times New Roman" panose="02020603050405020304" pitchFamily="18" charset="0"/>
                <a:cs typeface="Times New Roman" panose="02020603050405020304" pitchFamily="18" charset="0"/>
              </a:rPr>
              <a:t>cho</a:t>
            </a:r>
            <a:r>
              <a:rPr lang="en-GB" sz="1800" kern="1200" dirty="0">
                <a:solidFill>
                  <a:srgbClr val="000000"/>
                </a:solidFill>
                <a:effectLst/>
                <a:latin typeface="Times New Roman" panose="02020603050405020304" pitchFamily="18" charset="0"/>
                <a:cs typeface="Times New Roman" panose="02020603050405020304" pitchFamily="18" charset="0"/>
              </a:rPr>
              <a:t> </a:t>
            </a:r>
            <a:r>
              <a:rPr lang="en-GB" sz="1800" kern="1200" dirty="0" err="1">
                <a:solidFill>
                  <a:srgbClr val="000000"/>
                </a:solidFill>
                <a:effectLst/>
                <a:latin typeface="Times New Roman" panose="02020603050405020304" pitchFamily="18" charset="0"/>
                <a:cs typeface="Times New Roman" panose="02020603050405020304" pitchFamily="18" charset="0"/>
              </a:rPr>
              <a:t>nó</a:t>
            </a:r>
            <a:r>
              <a:rPr lang="en-GB" sz="1800" kern="1200" dirty="0">
                <a:solidFill>
                  <a:srgbClr val="000000"/>
                </a:solidFill>
                <a:effectLst/>
                <a:latin typeface="Times New Roman" panose="02020603050405020304" pitchFamily="18" charset="0"/>
                <a:cs typeface="Times New Roman" panose="02020603050405020304" pitchFamily="18" charset="0"/>
              </a:rPr>
              <a:t>. </a:t>
            </a:r>
            <a:endParaRPr lang="en-GB"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2CD8A5F-D2CD-B732-2D63-4BBB7C571433}"/>
              </a:ext>
            </a:extLst>
          </p:cNvPr>
          <p:cNvPicPr>
            <a:picLocks noChangeAspect="1"/>
          </p:cNvPicPr>
          <p:nvPr/>
        </p:nvPicPr>
        <p:blipFill>
          <a:blip r:embed="rId3"/>
          <a:stretch>
            <a:fillRect/>
          </a:stretch>
        </p:blipFill>
        <p:spPr>
          <a:xfrm>
            <a:off x="4796216" y="1941293"/>
            <a:ext cx="4718113" cy="3779536"/>
          </a:xfrm>
          <a:prstGeom prst="rect">
            <a:avLst/>
          </a:prstGeom>
        </p:spPr>
      </p:pic>
    </p:spTree>
    <p:extLst>
      <p:ext uri="{BB962C8B-B14F-4D97-AF65-F5344CB8AC3E}">
        <p14:creationId xmlns:p14="http://schemas.microsoft.com/office/powerpoint/2010/main" val="1682903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58723"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III.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Wifi</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sz="1800" b="1" kern="1200" dirty="0">
                <a:solidFill>
                  <a:srgbClr val="0070C0"/>
                </a:solidFill>
                <a:effectLst/>
                <a:latin typeface="Times New Roman" panose="02020603050405020304" pitchFamily="18" charset="0"/>
                <a:cs typeface="Times New Roman" panose="02020603050405020304" pitchFamily="18" charset="0"/>
              </a:rPr>
              <a:t>2. </a:t>
            </a:r>
            <a:r>
              <a:rPr lang="en-US" sz="1800" b="1" kern="1200" dirty="0" err="1">
                <a:solidFill>
                  <a:srgbClr val="0070C0"/>
                </a:solidFill>
                <a:effectLst/>
                <a:latin typeface="Times New Roman" panose="02020603050405020304" pitchFamily="18" charset="0"/>
                <a:cs typeface="Times New Roman" panose="02020603050405020304" pitchFamily="18" charset="0"/>
              </a:rPr>
              <a:t>Chế</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sz="1800" b="1" kern="1200" dirty="0" err="1">
                <a:solidFill>
                  <a:srgbClr val="0070C0"/>
                </a:solidFill>
                <a:effectLst/>
                <a:latin typeface="Times New Roman" panose="02020603050405020304" pitchFamily="18" charset="0"/>
                <a:cs typeface="Times New Roman" panose="02020603050405020304" pitchFamily="18" charset="0"/>
              </a:rPr>
              <a:t>độ</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sz="1800" b="1" kern="1200" dirty="0" err="1">
                <a:solidFill>
                  <a:srgbClr val="0070C0"/>
                </a:solidFill>
                <a:effectLst/>
                <a:latin typeface="Times New Roman" panose="02020603050405020304" pitchFamily="18" charset="0"/>
                <a:cs typeface="Times New Roman" panose="02020603050405020304" pitchFamily="18" charset="0"/>
              </a:rPr>
              <a:t>điểm</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sz="1800" b="1" kern="1200" dirty="0" err="1">
                <a:solidFill>
                  <a:srgbClr val="0070C0"/>
                </a:solidFill>
                <a:effectLst/>
                <a:latin typeface="Times New Roman" panose="02020603050405020304" pitchFamily="18" charset="0"/>
                <a:cs typeface="Times New Roman" panose="02020603050405020304" pitchFamily="18" charset="0"/>
              </a:rPr>
              <a:t>truy</a:t>
            </a:r>
            <a:r>
              <a:rPr lang="en-US" sz="1800" b="1" kern="1200" dirty="0">
                <a:solidFill>
                  <a:srgbClr val="0070C0"/>
                </a:solidFill>
                <a:effectLst/>
                <a:latin typeface="Times New Roman" panose="02020603050405020304" pitchFamily="18" charset="0"/>
                <a:cs typeface="Times New Roman" panose="02020603050405020304" pitchFamily="18" charset="0"/>
              </a:rPr>
              <a:t> </a:t>
            </a:r>
            <a:r>
              <a:rPr lang="en-US" sz="1800" b="1" kern="1200" dirty="0" err="1">
                <a:solidFill>
                  <a:srgbClr val="0070C0"/>
                </a:solidFill>
                <a:effectLst/>
                <a:latin typeface="Times New Roman" panose="02020603050405020304" pitchFamily="18" charset="0"/>
                <a:cs typeface="Times New Roman" panose="02020603050405020304" pitchFamily="18" charset="0"/>
              </a:rPr>
              <a:t>cập</a:t>
            </a:r>
            <a:r>
              <a:rPr lang="en-US" sz="1800" b="1" kern="1200" dirty="0">
                <a:solidFill>
                  <a:srgbClr val="0070C0"/>
                </a:solidFill>
                <a:effectLst/>
                <a:latin typeface="Times New Roman" panose="02020603050405020304" pitchFamily="18" charset="0"/>
                <a:cs typeface="Times New Roman" panose="02020603050405020304" pitchFamily="18" charset="0"/>
              </a:rPr>
              <a:t> – Access Point(AP):</a:t>
            </a:r>
          </a:p>
        </p:txBody>
      </p:sp>
      <p:sp>
        <p:nvSpPr>
          <p:cNvPr id="8" name="TextBox 7">
            <a:extLst>
              <a:ext uri="{FF2B5EF4-FFF2-40B4-BE49-F238E27FC236}">
                <a16:creationId xmlns:a16="http://schemas.microsoft.com/office/drawing/2014/main" id="{9B3C3D75-796B-5D80-0018-F4D24CB900D2}"/>
              </a:ext>
            </a:extLst>
          </p:cNvPr>
          <p:cNvSpPr txBox="1"/>
          <p:nvPr/>
        </p:nvSpPr>
        <p:spPr>
          <a:xfrm>
            <a:off x="748072" y="2861648"/>
            <a:ext cx="7493000" cy="2554545"/>
          </a:xfrm>
          <a:prstGeom prst="rect">
            <a:avLst/>
          </a:prstGeom>
          <a:noFill/>
        </p:spPr>
        <p:txBody>
          <a:bodyPr wrap="square" rtlCol="0">
            <a:spAutoFit/>
          </a:bodyPr>
          <a:lstStyle/>
          <a:p>
            <a:r>
              <a:rPr lang="en-US" sz="1600" dirty="0">
                <a:latin typeface="Consolas" panose="020B0609020204030204" pitchFamily="49" charset="0"/>
              </a:rPr>
              <a:t>#include &lt;</a:t>
            </a:r>
            <a:r>
              <a:rPr lang="en-US" sz="1600" dirty="0" err="1">
                <a:latin typeface="Consolas" panose="020B0609020204030204" pitchFamily="49" charset="0"/>
              </a:rPr>
              <a:t>Wifi.h</a:t>
            </a:r>
            <a:r>
              <a:rPr lang="en-US" sz="1600" dirty="0">
                <a:latin typeface="Consolas" panose="020B0609020204030204" pitchFamily="49" charset="0"/>
              </a:rPr>
              <a:t>&gt;</a:t>
            </a:r>
          </a:p>
          <a:p>
            <a:endParaRPr lang="en-US" sz="1600" dirty="0">
              <a:latin typeface="Consolas" panose="020B0609020204030204" pitchFamily="49" charset="0"/>
            </a:endParaRPr>
          </a:p>
          <a:p>
            <a:r>
              <a:rPr lang="en-US" sz="1600" dirty="0">
                <a:latin typeface="Consolas" panose="020B0609020204030204" pitchFamily="49" charset="0"/>
              </a:rPr>
              <a:t>const char *</a:t>
            </a:r>
            <a:r>
              <a:rPr lang="en-US" sz="1600" dirty="0" err="1">
                <a:latin typeface="Consolas" panose="020B0609020204030204" pitchFamily="49" charset="0"/>
              </a:rPr>
              <a:t>ssid</a:t>
            </a:r>
            <a:r>
              <a:rPr lang="en-US" sz="1600" dirty="0">
                <a:latin typeface="Consolas" panose="020B0609020204030204" pitchFamily="49" charset="0"/>
              </a:rPr>
              <a:t> = “</a:t>
            </a:r>
            <a:r>
              <a:rPr lang="en-US" sz="1600" dirty="0" err="1">
                <a:latin typeface="Consolas" panose="020B0609020204030204" pitchFamily="49" charset="0"/>
              </a:rPr>
              <a:t>Embeddedlab</a:t>
            </a:r>
            <a:r>
              <a:rPr lang="en-US" sz="1600" dirty="0">
                <a:latin typeface="Consolas" panose="020B0609020204030204" pitchFamily="49" charset="0"/>
              </a:rPr>
              <a:t>”;</a:t>
            </a:r>
          </a:p>
          <a:p>
            <a:r>
              <a:rPr lang="en-US" sz="1600" dirty="0">
                <a:latin typeface="Consolas" panose="020B0609020204030204" pitchFamily="49" charset="0"/>
              </a:rPr>
              <a:t>const char *password = “0123456789”;</a:t>
            </a:r>
          </a:p>
          <a:p>
            <a:endParaRPr lang="en-US" sz="1600" dirty="0">
              <a:latin typeface="Consolas" panose="020B0609020204030204" pitchFamily="49" charset="0"/>
            </a:endParaRPr>
          </a:p>
          <a:p>
            <a:r>
              <a:rPr lang="en-US" sz="1600" dirty="0">
                <a:latin typeface="Consolas" panose="020B0609020204030204" pitchFamily="49" charset="0"/>
              </a:rPr>
              <a:t>void setup(){</a:t>
            </a:r>
          </a:p>
          <a:p>
            <a:r>
              <a:rPr lang="en-US" sz="1600" dirty="0">
                <a:latin typeface="Consolas" panose="020B0609020204030204" pitchFamily="49" charset="0"/>
              </a:rPr>
              <a:t>	</a:t>
            </a:r>
            <a:r>
              <a:rPr lang="en-US" sz="1600" dirty="0" err="1">
                <a:latin typeface="Consolas" panose="020B0609020204030204" pitchFamily="49" charset="0"/>
              </a:rPr>
              <a:t>Serial.begin</a:t>
            </a:r>
            <a:r>
              <a:rPr lang="en-US" sz="1600" dirty="0">
                <a:latin typeface="Consolas" panose="020B0609020204030204" pitchFamily="49" charset="0"/>
              </a:rPr>
              <a:t>(9600);</a:t>
            </a:r>
          </a:p>
          <a:p>
            <a:r>
              <a:rPr lang="en-US" sz="1600" dirty="0">
                <a:latin typeface="Consolas" panose="020B0609020204030204" pitchFamily="49" charset="0"/>
              </a:rPr>
              <a:t>	</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tạo</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một</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điểm</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truy</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cập</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có</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tên</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là</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ssid</a:t>
            </a:r>
            <a:r>
              <a:rPr lang="en-US" sz="1600" dirty="0">
                <a:solidFill>
                  <a:srgbClr val="00B050"/>
                </a:solidFill>
                <a:latin typeface="Consolas" panose="020B0609020204030204" pitchFamily="49" charset="0"/>
              </a:rPr>
              <a:t> </a:t>
            </a:r>
            <a:r>
              <a:rPr lang="en-US" sz="1600" dirty="0" err="1">
                <a:solidFill>
                  <a:srgbClr val="00B050"/>
                </a:solidFill>
                <a:latin typeface="Consolas" panose="020B0609020204030204" pitchFamily="49" charset="0"/>
              </a:rPr>
              <a:t>và</a:t>
            </a:r>
            <a:r>
              <a:rPr lang="en-US" sz="1600" dirty="0">
                <a:solidFill>
                  <a:srgbClr val="00B050"/>
                </a:solidFill>
                <a:latin typeface="Consolas" panose="020B0609020204030204" pitchFamily="49" charset="0"/>
              </a:rPr>
              <a:t> password</a:t>
            </a:r>
          </a:p>
          <a:p>
            <a:r>
              <a:rPr lang="en-US" sz="1600" dirty="0">
                <a:latin typeface="Consolas" panose="020B0609020204030204" pitchFamily="49" charset="0"/>
              </a:rPr>
              <a:t>	</a:t>
            </a:r>
            <a:r>
              <a:rPr lang="en-US" sz="1600" dirty="0" err="1">
                <a:latin typeface="Consolas" panose="020B0609020204030204" pitchFamily="49" charset="0"/>
              </a:rPr>
              <a:t>Wifi.softAP</a:t>
            </a:r>
            <a:r>
              <a:rPr lang="en-US" sz="1600" dirty="0">
                <a:latin typeface="Consolas" panose="020B0609020204030204" pitchFamily="49" charset="0"/>
              </a:rPr>
              <a:t>(</a:t>
            </a:r>
            <a:r>
              <a:rPr lang="en-US" sz="1600" dirty="0" err="1">
                <a:latin typeface="Consolas" panose="020B0609020204030204" pitchFamily="49" charset="0"/>
              </a:rPr>
              <a:t>ssid,password</a:t>
            </a:r>
            <a:r>
              <a:rPr lang="en-US" sz="1600" dirty="0">
                <a:latin typeface="Consolas" panose="020B0609020204030204" pitchFamily="49" charset="0"/>
              </a:rPr>
              <a:t>);</a:t>
            </a:r>
          </a:p>
          <a:p>
            <a:r>
              <a:rPr lang="en-US" sz="1600" dirty="0">
                <a:latin typeface="Consolas" panose="020B0609020204030204" pitchFamily="49" charset="0"/>
              </a:rPr>
              <a:t>}</a:t>
            </a:r>
            <a:endParaRPr lang="en-GB" sz="1600" dirty="0">
              <a:latin typeface="Consolas" panose="020B0609020204030204" pitchFamily="49" charset="0"/>
            </a:endParaRPr>
          </a:p>
        </p:txBody>
      </p:sp>
    </p:spTree>
    <p:extLst>
      <p:ext uri="{BB962C8B-B14F-4D97-AF65-F5344CB8AC3E}">
        <p14:creationId xmlns:p14="http://schemas.microsoft.com/office/powerpoint/2010/main" val="3666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9418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Mqtt</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1. </a:t>
            </a:r>
            <a:r>
              <a:rPr lang="en-US" b="1" dirty="0" err="1">
                <a:solidFill>
                  <a:srgbClr val="0070C0"/>
                </a:solidFill>
                <a:latin typeface="Times New Roman" panose="02020603050405020304" pitchFamily="18" charset="0"/>
                <a:cs typeface="Times New Roman" panose="02020603050405020304" pitchFamily="18" charset="0"/>
              </a:rPr>
              <a:t>Giới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thiệu</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về</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giao</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thức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Mqtt</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3C3D75-796B-5D80-0018-F4D24CB900D2}"/>
              </a:ext>
            </a:extLst>
          </p:cNvPr>
          <p:cNvSpPr txBox="1"/>
          <p:nvPr/>
        </p:nvSpPr>
        <p:spPr>
          <a:xfrm>
            <a:off x="748072" y="2701652"/>
            <a:ext cx="8353425" cy="15254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vi-VN" sz="1600" i="1" u="none" strike="noStrike" dirty="0">
                <a:effectLst/>
                <a:latin typeface="Times New Roman" panose="02020603050405020304" pitchFamily="18" charset="0"/>
                <a:cs typeface="Times New Roman" panose="02020603050405020304" pitchFamily="18" charset="0"/>
              </a:rPr>
              <a:t>MQTT</a:t>
            </a:r>
            <a:r>
              <a:rPr lang="vi-VN" sz="1600" u="none" strike="noStrike" dirty="0">
                <a:effectLst/>
                <a:latin typeface="Times New Roman" panose="02020603050405020304" pitchFamily="18" charset="0"/>
                <a:cs typeface="Times New Roman" panose="02020603050405020304" pitchFamily="18" charset="0"/>
              </a:rPr>
              <a:t> (Message Queuing Telemetry Transport) là một giao thức truyền tin nhắn, gửi dưới dạng publish/subscribe sử dụng cho các thiết bị </a:t>
            </a:r>
            <a:r>
              <a:rPr lang="vi-VN" sz="1600" i="1"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Internet of Things</a:t>
            </a:r>
            <a:r>
              <a:rPr lang="vi-VN" sz="1600" i="1" u="none" strike="noStrike" dirty="0">
                <a:effectLst/>
                <a:latin typeface="Times New Roman" panose="02020603050405020304" pitchFamily="18" charset="0"/>
                <a:cs typeface="Times New Roman" panose="02020603050405020304" pitchFamily="18" charset="0"/>
              </a:rPr>
              <a:t>(IoT)</a:t>
            </a:r>
            <a:r>
              <a:rPr lang="vi-VN" sz="1600" u="none" strike="noStrike" dirty="0">
                <a:effectLst/>
                <a:latin typeface="Times New Roman" panose="02020603050405020304" pitchFamily="18" charset="0"/>
                <a:cs typeface="Times New Roman" panose="02020603050405020304" pitchFamily="18" charset="0"/>
              </a:rPr>
              <a:t> với băng thông thấp, độ tin cậy cao và khả năng được sử dụng trong mạng lưới không ổn định.</a:t>
            </a:r>
            <a:endParaRPr lang="en-US" sz="1600" u="none" strike="noStrike"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Giao </a:t>
            </a:r>
            <a:r>
              <a:rPr lang="en-US" sz="1600" dirty="0" err="1">
                <a:latin typeface="Times New Roman" panose="02020603050405020304" pitchFamily="18" charset="0"/>
                <a:cs typeface="Times New Roman" panose="02020603050405020304" pitchFamily="18" charset="0"/>
              </a:rPr>
              <a:t>thức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nền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là</a:t>
            </a:r>
            <a:r>
              <a:rPr lang="en-US" sz="1600" dirty="0">
                <a:latin typeface="Times New Roman" panose="02020603050405020304" pitchFamily="18" charset="0"/>
                <a:cs typeface="Times New Roman" panose="02020603050405020304" pitchFamily="18" charset="0"/>
              </a:rPr>
              <a:t> TCP/IP.</a:t>
            </a:r>
            <a:endParaRPr lang="en-US" sz="1600" u="none" strike="noStrike"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7F69A7-A94B-28BB-65EE-0AC88FC8D9C7}"/>
              </a:ext>
            </a:extLst>
          </p:cNvPr>
          <p:cNvPicPr>
            <a:picLocks noChangeAspect="1"/>
          </p:cNvPicPr>
          <p:nvPr/>
        </p:nvPicPr>
        <p:blipFill>
          <a:blip r:embed="rId4"/>
          <a:stretch>
            <a:fillRect/>
          </a:stretch>
        </p:blipFill>
        <p:spPr>
          <a:xfrm>
            <a:off x="1936935" y="4320306"/>
            <a:ext cx="5975697" cy="2397996"/>
          </a:xfrm>
          <a:prstGeom prst="rect">
            <a:avLst/>
          </a:prstGeom>
        </p:spPr>
      </p:pic>
    </p:spTree>
    <p:extLst>
      <p:ext uri="{BB962C8B-B14F-4D97-AF65-F5344CB8AC3E}">
        <p14:creationId xmlns:p14="http://schemas.microsoft.com/office/powerpoint/2010/main" val="3856040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9418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Mqtt</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2.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niệm</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1545B5-162C-96C1-9A4D-C1749721F405}"/>
              </a:ext>
            </a:extLst>
          </p:cNvPr>
          <p:cNvSpPr txBox="1"/>
          <p:nvPr/>
        </p:nvSpPr>
        <p:spPr>
          <a:xfrm>
            <a:off x="748072" y="2680106"/>
            <a:ext cx="8277225" cy="3002745"/>
          </a:xfrm>
          <a:prstGeom prst="rect">
            <a:avLst/>
          </a:prstGeom>
          <a:noFill/>
        </p:spPr>
        <p:txBody>
          <a:bodyPr wrap="square"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a. </a:t>
            </a:r>
            <a:r>
              <a:rPr lang="en-US" sz="1600" b="1" dirty="0" err="1">
                <a:latin typeface="Times New Roman" panose="02020603050405020304" pitchFamily="18" charset="0"/>
                <a:cs typeface="Times New Roman" panose="02020603050405020304" pitchFamily="18" charset="0"/>
              </a:rPr>
              <a:t>Mqtt</a:t>
            </a:r>
            <a:r>
              <a:rPr lang="en-US" sz="1600" b="1" dirty="0">
                <a:latin typeface="Times New Roman" panose="02020603050405020304" pitchFamily="18" charset="0"/>
                <a:cs typeface="Times New Roman" panose="02020603050405020304" pitchFamily="18" charset="0"/>
              </a:rPr>
              <a:t> Broker</a:t>
            </a:r>
          </a:p>
          <a:p>
            <a:pPr marL="285750" indent="-285750" algn="just">
              <a:lnSpc>
                <a:spcPct val="150000"/>
              </a:lnSpc>
              <a:buFont typeface="Arial" panose="020B0604020202020204" pitchFamily="34" charset="0"/>
              <a:buChar char="•"/>
            </a:pPr>
            <a:r>
              <a:rPr lang="vi-VN" sz="1600" b="0" i="0" dirty="0">
                <a:solidFill>
                  <a:srgbClr val="0A0A0A"/>
                </a:solidFill>
                <a:effectLst/>
                <a:latin typeface="Times New Roman" panose="02020603050405020304" pitchFamily="18" charset="0"/>
                <a:cs typeface="Times New Roman" panose="02020603050405020304" pitchFamily="18" charset="0"/>
              </a:rPr>
              <a:t>MQTT Broker hay máy chủ mô giới được coi như trung tâm, nó là điểm giao của tất cả các kết nối đến từ Client (Publisher/Subscriber).</a:t>
            </a:r>
            <a:endParaRPr lang="en-US" sz="1600" b="0" i="0" dirty="0">
              <a:solidFill>
                <a:srgbClr val="0A0A0A"/>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GB" sz="1600" b="0" i="0" dirty="0" err="1">
                <a:solidFill>
                  <a:srgbClr val="0A0A0A"/>
                </a:solidFill>
                <a:effectLst/>
                <a:latin typeface="Times New Roman" panose="02020603050405020304" pitchFamily="18" charset="0"/>
                <a:cs typeface="Times New Roman" panose="02020603050405020304" pitchFamily="18" charset="0"/>
              </a:rPr>
              <a:t>Nhiệm</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vụ</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chính</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của</a:t>
            </a:r>
            <a:r>
              <a:rPr lang="en-GB" sz="1600" b="0" i="0" dirty="0">
                <a:solidFill>
                  <a:srgbClr val="0A0A0A"/>
                </a:solidFill>
                <a:effectLst/>
                <a:latin typeface="Times New Roman" panose="02020603050405020304" pitchFamily="18" charset="0"/>
                <a:cs typeface="Times New Roman" panose="02020603050405020304" pitchFamily="18" charset="0"/>
              </a:rPr>
              <a:t> Broker </a:t>
            </a:r>
            <a:r>
              <a:rPr lang="en-GB" sz="1600" b="0" i="0" dirty="0" err="1">
                <a:solidFill>
                  <a:srgbClr val="0A0A0A"/>
                </a:solidFill>
                <a:effectLst/>
                <a:latin typeface="Times New Roman" panose="02020603050405020304" pitchFamily="18" charset="0"/>
                <a:cs typeface="Times New Roman" panose="02020603050405020304" pitchFamily="18" charset="0"/>
              </a:rPr>
              <a:t>là</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nhận</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thông</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điệp</a:t>
            </a:r>
            <a:r>
              <a:rPr lang="en-GB" sz="1600" b="0" i="0" dirty="0">
                <a:solidFill>
                  <a:srgbClr val="0A0A0A"/>
                </a:solidFill>
                <a:effectLst/>
                <a:latin typeface="Times New Roman" panose="02020603050405020304" pitchFamily="18" charset="0"/>
                <a:cs typeface="Times New Roman" panose="02020603050405020304" pitchFamily="18" charset="0"/>
              </a:rPr>
              <a:t> (message) </a:t>
            </a:r>
            <a:r>
              <a:rPr lang="en-GB" sz="1600" b="0" i="0" dirty="0" err="1">
                <a:solidFill>
                  <a:srgbClr val="0A0A0A"/>
                </a:solidFill>
                <a:effectLst/>
                <a:latin typeface="Times New Roman" panose="02020603050405020304" pitchFamily="18" charset="0"/>
                <a:cs typeface="Times New Roman" panose="02020603050405020304" pitchFamily="18" charset="0"/>
              </a:rPr>
              <a:t>từ</a:t>
            </a:r>
            <a:r>
              <a:rPr lang="en-GB" sz="1600" b="0" i="0" dirty="0">
                <a:solidFill>
                  <a:srgbClr val="0A0A0A"/>
                </a:solidFill>
                <a:effectLst/>
                <a:latin typeface="Times New Roman" panose="02020603050405020304" pitchFamily="18" charset="0"/>
                <a:cs typeface="Times New Roman" panose="02020603050405020304" pitchFamily="18" charset="0"/>
              </a:rPr>
              <a:t> Publisher, </a:t>
            </a:r>
            <a:r>
              <a:rPr lang="en-GB" sz="1600" b="0" i="0" dirty="0" err="1">
                <a:solidFill>
                  <a:srgbClr val="0A0A0A"/>
                </a:solidFill>
                <a:effectLst/>
                <a:latin typeface="Times New Roman" panose="02020603050405020304" pitchFamily="18" charset="0"/>
                <a:cs typeface="Times New Roman" panose="02020603050405020304" pitchFamily="18" charset="0"/>
              </a:rPr>
              <a:t>xếp</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vào</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hàng</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đợi</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rồi</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chuyển</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đến</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một</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địa</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điểm</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cụ</a:t>
            </a:r>
            <a:r>
              <a:rPr lang="en-GB" sz="1600" b="0" i="0" dirty="0">
                <a:solidFill>
                  <a:srgbClr val="0A0A0A"/>
                </a:solidFill>
                <a:effectLst/>
                <a:latin typeface="Times New Roman" panose="02020603050405020304" pitchFamily="18" charset="0"/>
                <a:cs typeface="Times New Roman" panose="02020603050405020304" pitchFamily="18" charset="0"/>
              </a:rPr>
              <a:t> </a:t>
            </a:r>
            <a:r>
              <a:rPr lang="en-GB" sz="1600" b="0" i="0" dirty="0" err="1">
                <a:solidFill>
                  <a:srgbClr val="0A0A0A"/>
                </a:solidFill>
                <a:effectLst/>
                <a:latin typeface="Times New Roman" panose="02020603050405020304" pitchFamily="18" charset="0"/>
                <a:cs typeface="Times New Roman" panose="02020603050405020304" pitchFamily="18" charset="0"/>
              </a:rPr>
              <a:t>thể</a:t>
            </a:r>
            <a:r>
              <a:rPr lang="en-GB" sz="1600" b="0" i="0" dirty="0">
                <a:solidFill>
                  <a:srgbClr val="0A0A0A"/>
                </a:solidFill>
                <a:effectLst/>
                <a:latin typeface="Times New Roman" panose="02020603050405020304" pitchFamily="18" charset="0"/>
                <a:cs typeface="Times New Roman" panose="02020603050405020304" pitchFamily="18" charset="0"/>
              </a:rPr>
              <a:t>.</a:t>
            </a:r>
            <a:endParaRPr lang="en-US" sz="1600" dirty="0">
              <a:solidFill>
                <a:srgbClr val="0A0A0A"/>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vi-VN" sz="1600" b="0" i="0" dirty="0">
                <a:solidFill>
                  <a:srgbClr val="0A0A0A"/>
                </a:solidFill>
                <a:effectLst/>
                <a:latin typeface="Times New Roman" panose="02020603050405020304" pitchFamily="18" charset="0"/>
                <a:cs typeface="Times New Roman" panose="02020603050405020304" pitchFamily="18" charset="0"/>
              </a:rPr>
              <a:t>MQTT Broker được cung cấp dưới dạng mã nguồn mở hoặc các phiên bản thương mại giúp người dùng có thể tự cài đặt và tạo broker riêng. Ngoài ra các bạn cũng có thể sử dụng Broker trên điện toán đám mây với các nền tảng IOT như hive broker, amazone,….</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37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04DEE6-8819-2651-7C9F-8C7D2BC1FD31}"/>
              </a:ext>
            </a:extLst>
          </p:cNvPr>
          <p:cNvSpPr/>
          <p:nvPr/>
        </p:nvSpPr>
        <p:spPr>
          <a:xfrm>
            <a:off x="2295652" y="233372"/>
            <a:ext cx="695414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a:ln/>
                <a:solidFill>
                  <a:schemeClr val="accent4"/>
                </a:solidFill>
                <a:latin typeface="Algerian" panose="04020705040A02060702" pitchFamily="82" charset="0"/>
              </a:rPr>
              <a:t>EMBEDDED AIOT LAB</a:t>
            </a:r>
            <a:endParaRPr lang="en-GB" sz="5400" b="1">
              <a:ln/>
              <a:solidFill>
                <a:schemeClr val="accent4"/>
              </a:solidFill>
              <a:latin typeface="Algerian" panose="04020705040A02060702" pitchFamily="82" charset="0"/>
            </a:endParaRPr>
          </a:p>
        </p:txBody>
      </p:sp>
      <p:pic>
        <p:nvPicPr>
          <p:cNvPr id="7" name="Picture 6">
            <a:extLst>
              <a:ext uri="{FF2B5EF4-FFF2-40B4-BE49-F238E27FC236}">
                <a16:creationId xmlns:a16="http://schemas.microsoft.com/office/drawing/2014/main" id="{CD22DB60-CE13-F999-77A9-F1670A62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072" y="0"/>
            <a:ext cx="1547580" cy="1547580"/>
          </a:xfrm>
          <a:prstGeom prst="rect">
            <a:avLst/>
          </a:prstGeom>
        </p:spPr>
      </p:pic>
      <p:sp>
        <p:nvSpPr>
          <p:cNvPr id="3" name="TextBox 2">
            <a:extLst>
              <a:ext uri="{FF2B5EF4-FFF2-40B4-BE49-F238E27FC236}">
                <a16:creationId xmlns:a16="http://schemas.microsoft.com/office/drawing/2014/main" id="{613BC42F-3BA3-780A-A11E-32CBE86AFD18}"/>
              </a:ext>
            </a:extLst>
          </p:cNvPr>
          <p:cNvSpPr txBox="1"/>
          <p:nvPr/>
        </p:nvSpPr>
        <p:spPr>
          <a:xfrm>
            <a:off x="748072" y="1729122"/>
            <a:ext cx="2394182" cy="400110"/>
          </a:xfrm>
          <a:prstGeom prst="rect">
            <a:avLst/>
          </a:prstGeom>
          <a:noFill/>
        </p:spPr>
        <p:txBody>
          <a:bodyPr wrap="none" rtlCol="0">
            <a:spAutoFit/>
          </a:bodyPr>
          <a:lstStyle/>
          <a:p>
            <a:r>
              <a:rPr lang="en-US" sz="2000" b="1" dirty="0">
                <a:solidFill>
                  <a:srgbClr val="0070C0"/>
                </a:solidFill>
                <a:latin typeface="Times New Roman" panose="02020603050405020304" pitchFamily="18" charset="0"/>
                <a:cs typeface="Times New Roman" panose="02020603050405020304" pitchFamily="18" charset="0"/>
              </a:rPr>
              <a:t>IV. </a:t>
            </a:r>
            <a:r>
              <a:rPr lang="en-US" sz="2000" b="1" dirty="0" err="1">
                <a:solidFill>
                  <a:srgbClr val="0070C0"/>
                </a:solidFill>
                <a:latin typeface="Times New Roman" panose="02020603050405020304" pitchFamily="18" charset="0"/>
                <a:cs typeface="Times New Roman" panose="02020603050405020304" pitchFamily="18" charset="0"/>
              </a:rPr>
              <a:t>Lập</a:t>
            </a:r>
            <a:r>
              <a:rPr lang="en-US" sz="2000" b="1" dirty="0">
                <a:solidFill>
                  <a:srgbClr val="0070C0"/>
                </a:solidFill>
                <a:latin typeface="Times New Roman" panose="02020603050405020304" pitchFamily="18" charset="0"/>
                <a:cs typeface="Times New Roman" panose="02020603050405020304" pitchFamily="18" charset="0"/>
              </a:rPr>
              <a:t> </a:t>
            </a:r>
            <a:r>
              <a:rPr lang="en-US" sz="2000" b="1" dirty="0" err="1">
                <a:solidFill>
                  <a:srgbClr val="0070C0"/>
                </a:solidFill>
                <a:latin typeface="Times New Roman" panose="02020603050405020304" pitchFamily="18" charset="0"/>
                <a:cs typeface="Times New Roman" panose="02020603050405020304" pitchFamily="18" charset="0"/>
              </a:rPr>
              <a:t>trình</a:t>
            </a:r>
            <a:r>
              <a:rPr lang="en-US" sz="2000" b="1" dirty="0">
                <a:solidFill>
                  <a:srgbClr val="0070C0"/>
                </a:solidFill>
                <a:latin typeface="Times New Roman" panose="02020603050405020304" pitchFamily="18" charset="0"/>
                <a:cs typeface="Times New Roman" panose="02020603050405020304" pitchFamily="18" charset="0"/>
              </a:rPr>
              <a:t> - </a:t>
            </a:r>
            <a:r>
              <a:rPr lang="en-US" sz="2000" b="1" dirty="0" err="1">
                <a:solidFill>
                  <a:srgbClr val="0070C0"/>
                </a:solidFill>
                <a:latin typeface="Times New Roman" panose="02020603050405020304" pitchFamily="18" charset="0"/>
                <a:cs typeface="Times New Roman" panose="02020603050405020304" pitchFamily="18" charset="0"/>
              </a:rPr>
              <a:t>Mqtt</a:t>
            </a:r>
            <a:endParaRPr lang="en-GB" sz="2000" b="1" dirty="0">
              <a:solidFill>
                <a:srgbClr val="0070C0"/>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707D2D7-ECCC-94EF-14A1-E45797001CB2}"/>
              </a:ext>
            </a:extLst>
          </p:cNvPr>
          <p:cNvSpPr txBox="1"/>
          <p:nvPr/>
        </p:nvSpPr>
        <p:spPr>
          <a:xfrm>
            <a:off x="748072" y="2310774"/>
            <a:ext cx="4842933" cy="369332"/>
          </a:xfrm>
          <a:prstGeom prst="rect">
            <a:avLst/>
          </a:prstGeom>
          <a:noFill/>
        </p:spPr>
        <p:txBody>
          <a:bodyPr wrap="square" rtlCol="0">
            <a:spAutoFit/>
          </a:bodyPr>
          <a:lstStyle/>
          <a:p>
            <a:pPr marL="0" algn="l" rtl="0" eaLnBrk="1" latinLnBrk="0" hangingPunct="1">
              <a:spcBef>
                <a:spcPts val="0"/>
              </a:spcBef>
              <a:spcAft>
                <a:spcPts val="0"/>
              </a:spcAft>
            </a:pPr>
            <a:r>
              <a:rPr lang="en-US" b="1" dirty="0">
                <a:solidFill>
                  <a:srgbClr val="0070C0"/>
                </a:solidFill>
                <a:latin typeface="Times New Roman" panose="02020603050405020304" pitchFamily="18" charset="0"/>
                <a:cs typeface="Times New Roman" panose="02020603050405020304" pitchFamily="18" charset="0"/>
              </a:rPr>
              <a:t>2. </a:t>
            </a:r>
            <a:r>
              <a:rPr lang="en-US" b="1" dirty="0" err="1">
                <a:solidFill>
                  <a:srgbClr val="0070C0"/>
                </a:solidFill>
                <a:latin typeface="Times New Roman" panose="02020603050405020304" pitchFamily="18" charset="0"/>
                <a:cs typeface="Times New Roman" panose="02020603050405020304" pitchFamily="18" charset="0"/>
              </a:rPr>
              <a:t>Các</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khái</a:t>
            </a:r>
            <a:r>
              <a:rPr lang="en-US" b="1" dirty="0">
                <a:solidFill>
                  <a:srgbClr val="0070C0"/>
                </a:solidFill>
                <a:latin typeface="Times New Roman" panose="02020603050405020304" pitchFamily="18" charset="0"/>
                <a:cs typeface="Times New Roman" panose="02020603050405020304" pitchFamily="18" charset="0"/>
              </a:rPr>
              <a:t> </a:t>
            </a:r>
            <a:r>
              <a:rPr lang="en-US" b="1" dirty="0" err="1">
                <a:solidFill>
                  <a:srgbClr val="0070C0"/>
                </a:solidFill>
                <a:latin typeface="Times New Roman" panose="02020603050405020304" pitchFamily="18" charset="0"/>
                <a:cs typeface="Times New Roman" panose="02020603050405020304" pitchFamily="18" charset="0"/>
              </a:rPr>
              <a:t>niệm</a:t>
            </a:r>
            <a:endParaRPr lang="en-US" sz="1800" b="1" kern="1200" dirty="0">
              <a:solidFill>
                <a:srgbClr val="0070C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1545B5-162C-96C1-9A4D-C1749721F405}"/>
              </a:ext>
            </a:extLst>
          </p:cNvPr>
          <p:cNvSpPr txBox="1"/>
          <p:nvPr/>
        </p:nvSpPr>
        <p:spPr>
          <a:xfrm>
            <a:off x="748072" y="2680106"/>
            <a:ext cx="8501728" cy="2633413"/>
          </a:xfrm>
          <a:prstGeom prst="rect">
            <a:avLst/>
          </a:prstGeom>
          <a:noFill/>
        </p:spPr>
        <p:txBody>
          <a:bodyPr wrap="square"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b. </a:t>
            </a:r>
            <a:r>
              <a:rPr lang="en-US" sz="1600" b="1" dirty="0" err="1">
                <a:latin typeface="Times New Roman" panose="02020603050405020304" pitchFamily="18" charset="0"/>
                <a:cs typeface="Times New Roman" panose="02020603050405020304" pitchFamily="18" charset="0"/>
              </a:rPr>
              <a:t>Mqtt</a:t>
            </a:r>
            <a:r>
              <a:rPr lang="en-US" sz="1600" b="1" dirty="0">
                <a:latin typeface="Times New Roman" panose="02020603050405020304" pitchFamily="18" charset="0"/>
                <a:cs typeface="Times New Roman" panose="02020603050405020304" pitchFamily="18" charset="0"/>
              </a:rPr>
              <a:t> Client</a:t>
            </a:r>
          </a:p>
          <a:p>
            <a:pPr marL="342900" indent="-342900" algn="just">
              <a:lnSpc>
                <a:spcPct val="150000"/>
              </a:lnSpc>
              <a:buFont typeface="Arial" panose="020B0604020202020204" pitchFamily="34" charset="0"/>
              <a:buChar char="•"/>
            </a:pPr>
            <a:r>
              <a:rPr lang="en-US" sz="1600" b="1" i="0" dirty="0" err="1">
                <a:solidFill>
                  <a:srgbClr val="0A0A0A"/>
                </a:solidFill>
                <a:effectLst/>
                <a:latin typeface="Times New Roman" panose="02020603050405020304" pitchFamily="18" charset="0"/>
                <a:cs typeface="Times New Roman" panose="02020603050405020304" pitchFamily="18" charset="0"/>
              </a:rPr>
              <a:t>Mqtt</a:t>
            </a:r>
            <a:r>
              <a:rPr lang="en-US" sz="1600" b="1" i="0" dirty="0">
                <a:solidFill>
                  <a:srgbClr val="0A0A0A"/>
                </a:solidFill>
                <a:effectLst/>
                <a:latin typeface="Times New Roman" panose="02020603050405020304" pitchFamily="18" charset="0"/>
                <a:cs typeface="Times New Roman" panose="02020603050405020304" pitchFamily="18" charset="0"/>
              </a:rPr>
              <a:t> Client </a:t>
            </a:r>
            <a:r>
              <a:rPr lang="en-US" sz="1600" dirty="0">
                <a:solidFill>
                  <a:srgbClr val="0A0A0A"/>
                </a:solidFill>
                <a:latin typeface="Times New Roman" panose="02020603050405020304" pitchFamily="18" charset="0"/>
                <a:cs typeface="Times New Roman" panose="02020603050405020304" pitchFamily="18" charset="0"/>
              </a:rPr>
              <a:t>l</a:t>
            </a:r>
            <a:r>
              <a:rPr lang="vi-VN" sz="1600" b="0" i="0" dirty="0">
                <a:solidFill>
                  <a:srgbClr val="0A0A0A"/>
                </a:solidFill>
                <a:effectLst/>
                <a:latin typeface="Times New Roman" panose="02020603050405020304" pitchFamily="18" charset="0"/>
                <a:cs typeface="Times New Roman" panose="02020603050405020304" pitchFamily="18" charset="0"/>
              </a:rPr>
              <a:t>à các thiết bị/ứng dụng Client kết nối đến Broker để thực hiện truyền nhận dữ liệu.</a:t>
            </a:r>
            <a:endParaRPr lang="en-US" sz="1600" b="0" i="0" dirty="0">
              <a:solidFill>
                <a:srgbClr val="0A0A0A"/>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vi-VN" sz="1600" b="0" i="0" dirty="0">
                <a:solidFill>
                  <a:srgbClr val="0A0A0A"/>
                </a:solidFill>
                <a:effectLst/>
                <a:latin typeface="Times New Roman" panose="02020603050405020304" pitchFamily="18" charset="0"/>
                <a:cs typeface="Times New Roman" panose="02020603050405020304" pitchFamily="18" charset="0"/>
              </a:rPr>
              <a:t>Client thì được chia thành hai nhóm là Publisher và Subscriber. Một Client có thể có 1 trong 2 nhiệm vụ hoặc cả 2</a:t>
            </a:r>
            <a:r>
              <a:rPr lang="en-US" sz="1600" b="0" i="0" dirty="0">
                <a:solidFill>
                  <a:srgbClr val="0A0A0A"/>
                </a:solidFill>
                <a:effectLst/>
                <a:latin typeface="Times New Roman" panose="02020603050405020304" pitchFamily="18" charset="0"/>
                <a:cs typeface="Times New Roman" panose="02020603050405020304" pitchFamily="18" charset="0"/>
              </a:rPr>
              <a:t>: </a:t>
            </a:r>
          </a:p>
          <a:p>
            <a:pPr marL="742950" lvl="1" indent="-285750" algn="just">
              <a:lnSpc>
                <a:spcPct val="150000"/>
              </a:lnSpc>
              <a:buFont typeface="Courier New" panose="02070309020205020404" pitchFamily="49" charset="0"/>
              <a:buChar char="o"/>
            </a:pPr>
            <a:r>
              <a:rPr lang="vi-VN" sz="1600" b="1" i="0" dirty="0">
                <a:solidFill>
                  <a:srgbClr val="0A0A0A"/>
                </a:solidFill>
                <a:effectLst/>
                <a:latin typeface="Times New Roman" panose="02020603050405020304" pitchFamily="18" charset="0"/>
                <a:cs typeface="Times New Roman" panose="02020603050405020304" pitchFamily="18" charset="0"/>
              </a:rPr>
              <a:t>Publisher</a:t>
            </a:r>
            <a:r>
              <a:rPr lang="vi-VN" sz="1600" b="0" i="0" dirty="0">
                <a:solidFill>
                  <a:srgbClr val="0A0A0A"/>
                </a:solidFill>
                <a:effectLst/>
                <a:latin typeface="Times New Roman" panose="02020603050405020304" pitchFamily="18" charset="0"/>
                <a:cs typeface="Times New Roman" panose="02020603050405020304" pitchFamily="18" charset="0"/>
              </a:rPr>
              <a:t> là thiết bị gửi bản tin lên broker</a:t>
            </a:r>
            <a:r>
              <a:rPr lang="en-US" sz="1600" b="0" i="0" dirty="0">
                <a:solidFill>
                  <a:srgbClr val="0A0A0A"/>
                </a:solidFill>
                <a:effectLst/>
                <a:latin typeface="Times New Roman" panose="02020603050405020304" pitchFamily="18" charset="0"/>
                <a:cs typeface="Times New Roman" panose="02020603050405020304" pitchFamily="18" charset="0"/>
              </a:rPr>
              <a:t>.</a:t>
            </a:r>
            <a:endParaRPr lang="vi-VN" sz="1600" b="0" i="0" dirty="0">
              <a:solidFill>
                <a:srgbClr val="0A0A0A"/>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vi-VN" sz="1600" b="1" i="0" dirty="0">
                <a:solidFill>
                  <a:srgbClr val="0A0A0A"/>
                </a:solidFill>
                <a:effectLst/>
                <a:latin typeface="Times New Roman" panose="02020603050405020304" pitchFamily="18" charset="0"/>
                <a:cs typeface="Times New Roman" panose="02020603050405020304" pitchFamily="18" charset="0"/>
              </a:rPr>
              <a:t>Subscriber</a:t>
            </a:r>
            <a:r>
              <a:rPr lang="vi-VN" sz="1600" b="0" i="0" dirty="0">
                <a:solidFill>
                  <a:srgbClr val="0A0A0A"/>
                </a:solidFill>
                <a:effectLst/>
                <a:latin typeface="Times New Roman" panose="02020603050405020304" pitchFamily="18" charset="0"/>
                <a:cs typeface="Times New Roman" panose="02020603050405020304" pitchFamily="18" charset="0"/>
              </a:rPr>
              <a:t> là người nhận bản tin mỗi khi có bản tin mới gửi lên Broker.</a:t>
            </a:r>
            <a:endParaRPr lang="en-US" sz="1600" b="0" i="0" dirty="0">
              <a:solidFill>
                <a:srgbClr val="0A0A0A"/>
              </a:solidFill>
              <a:effectLst/>
              <a:latin typeface="Times New Roman" panose="02020603050405020304" pitchFamily="18" charset="0"/>
              <a:cs typeface="Times New Roman" panose="02020603050405020304" pitchFamily="18" charset="0"/>
            </a:endParaRPr>
          </a:p>
          <a:p>
            <a:pPr algn="just">
              <a:lnSpc>
                <a:spcPct val="150000"/>
              </a:lnSpc>
            </a:pP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5149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1368</TotalTime>
  <Words>2094</Words>
  <Application>Microsoft Office PowerPoint</Application>
  <PresentationFormat>Widescreen</PresentationFormat>
  <Paragraphs>209</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Arial</vt:lpstr>
      <vt:lpstr>Cambria Math</vt:lpstr>
      <vt:lpstr>Consolas</vt:lpstr>
      <vt:lpstr>Courier New</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thai do</dc:creator>
  <cp:lastModifiedBy>Nguyen Duc Canh D22DT03</cp:lastModifiedBy>
  <cp:revision>13</cp:revision>
  <dcterms:created xsi:type="dcterms:W3CDTF">2023-05-10T06:34:19Z</dcterms:created>
  <dcterms:modified xsi:type="dcterms:W3CDTF">2024-07-05T16:28:43Z</dcterms:modified>
</cp:coreProperties>
</file>