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66"/>
  </p:notesMasterIdLst>
  <p:sldIdLst>
    <p:sldId id="256" r:id="rId5"/>
    <p:sldId id="259" r:id="rId6"/>
    <p:sldId id="260" r:id="rId7"/>
    <p:sldId id="261" r:id="rId8"/>
    <p:sldId id="262" r:id="rId9"/>
    <p:sldId id="298" r:id="rId10"/>
    <p:sldId id="263" r:id="rId11"/>
    <p:sldId id="299" r:id="rId12"/>
    <p:sldId id="325" r:id="rId13"/>
    <p:sldId id="302" r:id="rId14"/>
    <p:sldId id="327" r:id="rId15"/>
    <p:sldId id="264" r:id="rId16"/>
    <p:sldId id="328" r:id="rId17"/>
    <p:sldId id="329" r:id="rId18"/>
    <p:sldId id="330" r:id="rId19"/>
    <p:sldId id="266" r:id="rId20"/>
    <p:sldId id="340" r:id="rId21"/>
    <p:sldId id="265" r:id="rId22"/>
    <p:sldId id="276" r:id="rId23"/>
    <p:sldId id="303" r:id="rId24"/>
    <p:sldId id="293" r:id="rId25"/>
    <p:sldId id="346" r:id="rId26"/>
    <p:sldId id="277" r:id="rId27"/>
    <p:sldId id="284" r:id="rId28"/>
    <p:sldId id="269" r:id="rId29"/>
    <p:sldId id="304" r:id="rId30"/>
    <p:sldId id="305" r:id="rId31"/>
    <p:sldId id="307" r:id="rId32"/>
    <p:sldId id="306" r:id="rId33"/>
    <p:sldId id="308" r:id="rId34"/>
    <p:sldId id="278" r:id="rId35"/>
    <p:sldId id="270" r:id="rId36"/>
    <p:sldId id="309" r:id="rId37"/>
    <p:sldId id="310" r:id="rId38"/>
    <p:sldId id="311" r:id="rId39"/>
    <p:sldId id="312" r:id="rId40"/>
    <p:sldId id="314" r:id="rId41"/>
    <p:sldId id="313" r:id="rId42"/>
    <p:sldId id="315" r:id="rId43"/>
    <p:sldId id="316" r:id="rId44"/>
    <p:sldId id="317" r:id="rId45"/>
    <p:sldId id="294" r:id="rId46"/>
    <p:sldId id="296" r:id="rId47"/>
    <p:sldId id="341" r:id="rId48"/>
    <p:sldId id="318" r:id="rId49"/>
    <p:sldId id="342" r:id="rId50"/>
    <p:sldId id="319" r:id="rId51"/>
    <p:sldId id="343" r:id="rId52"/>
    <p:sldId id="321" r:id="rId53"/>
    <p:sldId id="322" r:id="rId54"/>
    <p:sldId id="323" r:id="rId55"/>
    <p:sldId id="324" r:id="rId56"/>
    <p:sldId id="344" r:id="rId57"/>
    <p:sldId id="345" r:id="rId58"/>
    <p:sldId id="288" r:id="rId59"/>
    <p:sldId id="289" r:id="rId60"/>
    <p:sldId id="320" r:id="rId61"/>
    <p:sldId id="274" r:id="rId62"/>
    <p:sldId id="275" r:id="rId63"/>
    <p:sldId id="347" r:id="rId64"/>
    <p:sldId id="348" r:id="rId6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Nguyễn Nhân" initials="NN" lastIdx="1" clrIdx="4">
    <p:extLst>
      <p:ext uri="{19B8F6BF-5375-455C-9EA6-DF929625EA0E}">
        <p15:presenceInfo xmlns:p15="http://schemas.microsoft.com/office/powerpoint/2012/main" userId="7df4494117e674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579"/>
    <a:srgbClr val="005493"/>
    <a:srgbClr val="3A6483"/>
    <a:srgbClr val="204E79"/>
    <a:srgbClr val="F8F9FA"/>
    <a:srgbClr val="F2F2F2"/>
    <a:srgbClr val="121619"/>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87563" autoAdjust="0"/>
  </p:normalViewPr>
  <p:slideViewPr>
    <p:cSldViewPr snapToGrid="0">
      <p:cViewPr varScale="1">
        <p:scale>
          <a:sx n="72" d="100"/>
          <a:sy n="72" d="100"/>
        </p:scale>
        <p:origin x="816"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B97237-9669-4D1F-934B-63B04ADF3F3E}" type="doc">
      <dgm:prSet loTypeId="urn:microsoft.com/office/officeart/2005/8/layout/process4" loCatId="process" qsTypeId="urn:microsoft.com/office/officeart/2005/8/quickstyle/simple2" qsCatId="simple" csTypeId="urn:microsoft.com/office/officeart/2005/8/colors/accent3_2" csCatId="accent3" phldr="1"/>
      <dgm:spPr/>
    </dgm:pt>
    <dgm:pt modelId="{CBD1DDF1-22BA-4DCD-B1DC-34F51606C432}">
      <dgm:prSet phldrT="[Text]"/>
      <dgm:spPr/>
      <dgm:t>
        <a:bodyPr/>
        <a:lstStyle/>
        <a:p>
          <a:r>
            <a:rPr lang="en-US" dirty="0"/>
            <a:t>Collect Data using GET method</a:t>
          </a:r>
        </a:p>
      </dgm:t>
    </dgm:pt>
    <dgm:pt modelId="{968E41DE-EADF-4939-80CC-FA05C6E47287}" type="parTrans" cxnId="{D0EADE67-E2F0-465A-BDF3-E198DC8D16E4}">
      <dgm:prSet/>
      <dgm:spPr/>
      <dgm:t>
        <a:bodyPr/>
        <a:lstStyle/>
        <a:p>
          <a:endParaRPr lang="en-US"/>
        </a:p>
      </dgm:t>
    </dgm:pt>
    <dgm:pt modelId="{F945058F-ABD2-48DD-BEF9-60DD3B74CDEF}" type="sibTrans" cxnId="{D0EADE67-E2F0-465A-BDF3-E198DC8D16E4}">
      <dgm:prSet/>
      <dgm:spPr>
        <a:solidFill>
          <a:srgbClr val="005493"/>
        </a:solidFill>
      </dgm:spPr>
      <dgm:t>
        <a:bodyPr/>
        <a:lstStyle/>
        <a:p>
          <a:endParaRPr lang="en-US"/>
        </a:p>
      </dgm:t>
    </dgm:pt>
    <dgm:pt modelId="{7EBDFD44-C941-4CFC-8EEB-E9B72AC3DBA8}">
      <dgm:prSet phldrT="[Text]"/>
      <dgm:spPr/>
      <dgm:t>
        <a:bodyPr/>
        <a:lstStyle/>
        <a:p>
          <a:r>
            <a:rPr lang="en-US" dirty="0"/>
            <a:t>Decoded into JSON</a:t>
          </a:r>
        </a:p>
      </dgm:t>
    </dgm:pt>
    <dgm:pt modelId="{A456537D-8DC6-4791-8AB4-0A4FB2C5E40C}" type="parTrans" cxnId="{C366315C-E633-4621-8F78-27A8BC011086}">
      <dgm:prSet/>
      <dgm:spPr/>
      <dgm:t>
        <a:bodyPr/>
        <a:lstStyle/>
        <a:p>
          <a:endParaRPr lang="en-US"/>
        </a:p>
      </dgm:t>
    </dgm:pt>
    <dgm:pt modelId="{D6F97BE8-204D-45E8-9616-8CCA95089157}" type="sibTrans" cxnId="{C366315C-E633-4621-8F78-27A8BC011086}">
      <dgm:prSet/>
      <dgm:spPr>
        <a:solidFill>
          <a:srgbClr val="005493"/>
        </a:solidFill>
      </dgm:spPr>
      <dgm:t>
        <a:bodyPr/>
        <a:lstStyle/>
        <a:p>
          <a:endParaRPr lang="en-US"/>
        </a:p>
      </dgm:t>
    </dgm:pt>
    <dgm:pt modelId="{CB3AA51C-B90B-47D8-A2BB-AF05265A0F64}">
      <dgm:prSet phldrT="[Text]"/>
      <dgm:spPr/>
      <dgm:t>
        <a:bodyPr/>
        <a:lstStyle/>
        <a:p>
          <a:r>
            <a:rPr lang="en-US" dirty="0"/>
            <a:t>Converted into a </a:t>
          </a:r>
          <a:r>
            <a:rPr lang="en-US" dirty="0" err="1"/>
            <a:t>Dataframe</a:t>
          </a:r>
          <a:endParaRPr lang="en-US" dirty="0"/>
        </a:p>
      </dgm:t>
    </dgm:pt>
    <dgm:pt modelId="{05BF8AB0-1086-4944-8E48-5E16A9B17486}" type="parTrans" cxnId="{E3D9AF64-984F-4360-87EA-A580BDAA62CD}">
      <dgm:prSet/>
      <dgm:spPr/>
      <dgm:t>
        <a:bodyPr/>
        <a:lstStyle/>
        <a:p>
          <a:endParaRPr lang="en-US"/>
        </a:p>
      </dgm:t>
    </dgm:pt>
    <dgm:pt modelId="{34746280-DEE5-4DC4-8985-2D51BF2235E4}" type="sibTrans" cxnId="{E3D9AF64-984F-4360-87EA-A580BDAA62CD}">
      <dgm:prSet/>
      <dgm:spPr>
        <a:solidFill>
          <a:srgbClr val="005493"/>
        </a:solidFill>
      </dgm:spPr>
      <dgm:t>
        <a:bodyPr/>
        <a:lstStyle/>
        <a:p>
          <a:endParaRPr lang="en-US"/>
        </a:p>
      </dgm:t>
    </dgm:pt>
    <dgm:pt modelId="{B3D23D53-EFB7-4C43-B2D8-10EEC4E3E5EA}">
      <dgm:prSet/>
      <dgm:spPr/>
      <dgm:t>
        <a:bodyPr/>
        <a:lstStyle/>
        <a:p>
          <a:r>
            <a:rPr lang="en-US" dirty="0"/>
            <a:t>Filter only Falcon 9</a:t>
          </a:r>
        </a:p>
      </dgm:t>
    </dgm:pt>
    <dgm:pt modelId="{5B4D7294-FC42-4EBA-8A7E-6081AC39D7DE}" type="parTrans" cxnId="{52355B1C-192F-415A-B941-7FA9F8613188}">
      <dgm:prSet/>
      <dgm:spPr/>
      <dgm:t>
        <a:bodyPr/>
        <a:lstStyle/>
        <a:p>
          <a:endParaRPr lang="en-US"/>
        </a:p>
      </dgm:t>
    </dgm:pt>
    <dgm:pt modelId="{097B8731-DB8B-471F-B82B-04779B6EA324}" type="sibTrans" cxnId="{52355B1C-192F-415A-B941-7FA9F8613188}">
      <dgm:prSet/>
      <dgm:spPr/>
      <dgm:t>
        <a:bodyPr/>
        <a:lstStyle/>
        <a:p>
          <a:endParaRPr lang="en-US"/>
        </a:p>
      </dgm:t>
    </dgm:pt>
    <dgm:pt modelId="{9176465D-5739-4904-973C-FBFF09702CA3}" type="pres">
      <dgm:prSet presAssocID="{A2B97237-9669-4D1F-934B-63B04ADF3F3E}" presName="Name0" presStyleCnt="0">
        <dgm:presLayoutVars>
          <dgm:dir/>
          <dgm:animLvl val="lvl"/>
          <dgm:resizeHandles val="exact"/>
        </dgm:presLayoutVars>
      </dgm:prSet>
      <dgm:spPr/>
    </dgm:pt>
    <dgm:pt modelId="{BF15880E-4386-441C-A198-DB4C2C0713A2}" type="pres">
      <dgm:prSet presAssocID="{B3D23D53-EFB7-4C43-B2D8-10EEC4E3E5EA}" presName="boxAndChildren" presStyleCnt="0"/>
      <dgm:spPr/>
    </dgm:pt>
    <dgm:pt modelId="{48CBA4F3-23E8-4C56-A1E9-2DE4C727FCBA}" type="pres">
      <dgm:prSet presAssocID="{B3D23D53-EFB7-4C43-B2D8-10EEC4E3E5EA}" presName="parentTextBox" presStyleLbl="node1" presStyleIdx="0" presStyleCnt="4"/>
      <dgm:spPr/>
    </dgm:pt>
    <dgm:pt modelId="{3316F4E3-B2A4-4D1E-96E4-E68704CE486F}" type="pres">
      <dgm:prSet presAssocID="{34746280-DEE5-4DC4-8985-2D51BF2235E4}" presName="sp" presStyleCnt="0"/>
      <dgm:spPr/>
    </dgm:pt>
    <dgm:pt modelId="{E4B62A3D-ACB2-4F4F-A7F8-219FCD30B00D}" type="pres">
      <dgm:prSet presAssocID="{CB3AA51C-B90B-47D8-A2BB-AF05265A0F64}" presName="arrowAndChildren" presStyleCnt="0"/>
      <dgm:spPr/>
    </dgm:pt>
    <dgm:pt modelId="{31F46DE3-F4F1-4B54-824B-C0DAC919E15C}" type="pres">
      <dgm:prSet presAssocID="{CB3AA51C-B90B-47D8-A2BB-AF05265A0F64}" presName="parentTextArrow" presStyleLbl="node1" presStyleIdx="1" presStyleCnt="4"/>
      <dgm:spPr/>
    </dgm:pt>
    <dgm:pt modelId="{D4DA5EBD-D5EE-4132-8B21-27E873F0D38A}" type="pres">
      <dgm:prSet presAssocID="{D6F97BE8-204D-45E8-9616-8CCA95089157}" presName="sp" presStyleCnt="0"/>
      <dgm:spPr/>
    </dgm:pt>
    <dgm:pt modelId="{37FC8B7C-265B-49AD-8E03-36E3DDEE8D7D}" type="pres">
      <dgm:prSet presAssocID="{7EBDFD44-C941-4CFC-8EEB-E9B72AC3DBA8}" presName="arrowAndChildren" presStyleCnt="0"/>
      <dgm:spPr/>
    </dgm:pt>
    <dgm:pt modelId="{20F9D9A8-B958-407A-A9E0-C2BACA0D42F8}" type="pres">
      <dgm:prSet presAssocID="{7EBDFD44-C941-4CFC-8EEB-E9B72AC3DBA8}" presName="parentTextArrow" presStyleLbl="node1" presStyleIdx="2" presStyleCnt="4"/>
      <dgm:spPr/>
    </dgm:pt>
    <dgm:pt modelId="{09DF7C92-EDC6-47DC-8273-63B06FFB6504}" type="pres">
      <dgm:prSet presAssocID="{F945058F-ABD2-48DD-BEF9-60DD3B74CDEF}" presName="sp" presStyleCnt="0"/>
      <dgm:spPr/>
    </dgm:pt>
    <dgm:pt modelId="{7BEF0F1E-EB95-48E5-8629-5CD6F89B05CA}" type="pres">
      <dgm:prSet presAssocID="{CBD1DDF1-22BA-4DCD-B1DC-34F51606C432}" presName="arrowAndChildren" presStyleCnt="0"/>
      <dgm:spPr/>
    </dgm:pt>
    <dgm:pt modelId="{900367E3-A732-47AA-984C-339BDE2A217A}" type="pres">
      <dgm:prSet presAssocID="{CBD1DDF1-22BA-4DCD-B1DC-34F51606C432}" presName="parentTextArrow" presStyleLbl="node1" presStyleIdx="3" presStyleCnt="4"/>
      <dgm:spPr/>
    </dgm:pt>
  </dgm:ptLst>
  <dgm:cxnLst>
    <dgm:cxn modelId="{52355B1C-192F-415A-B941-7FA9F8613188}" srcId="{A2B97237-9669-4D1F-934B-63B04ADF3F3E}" destId="{B3D23D53-EFB7-4C43-B2D8-10EEC4E3E5EA}" srcOrd="3" destOrd="0" parTransId="{5B4D7294-FC42-4EBA-8A7E-6081AC39D7DE}" sibTransId="{097B8731-DB8B-471F-B82B-04779B6EA324}"/>
    <dgm:cxn modelId="{D51C913C-2498-4145-BA2D-32EE14D38C07}" type="presOf" srcId="{A2B97237-9669-4D1F-934B-63B04ADF3F3E}" destId="{9176465D-5739-4904-973C-FBFF09702CA3}" srcOrd="0" destOrd="0" presId="urn:microsoft.com/office/officeart/2005/8/layout/process4"/>
    <dgm:cxn modelId="{C366315C-E633-4621-8F78-27A8BC011086}" srcId="{A2B97237-9669-4D1F-934B-63B04ADF3F3E}" destId="{7EBDFD44-C941-4CFC-8EEB-E9B72AC3DBA8}" srcOrd="1" destOrd="0" parTransId="{A456537D-8DC6-4791-8AB4-0A4FB2C5E40C}" sibTransId="{D6F97BE8-204D-45E8-9616-8CCA95089157}"/>
    <dgm:cxn modelId="{E3D9AF64-984F-4360-87EA-A580BDAA62CD}" srcId="{A2B97237-9669-4D1F-934B-63B04ADF3F3E}" destId="{CB3AA51C-B90B-47D8-A2BB-AF05265A0F64}" srcOrd="2" destOrd="0" parTransId="{05BF8AB0-1086-4944-8E48-5E16A9B17486}" sibTransId="{34746280-DEE5-4DC4-8985-2D51BF2235E4}"/>
    <dgm:cxn modelId="{D0EADE67-E2F0-465A-BDF3-E198DC8D16E4}" srcId="{A2B97237-9669-4D1F-934B-63B04ADF3F3E}" destId="{CBD1DDF1-22BA-4DCD-B1DC-34F51606C432}" srcOrd="0" destOrd="0" parTransId="{968E41DE-EADF-4939-80CC-FA05C6E47287}" sibTransId="{F945058F-ABD2-48DD-BEF9-60DD3B74CDEF}"/>
    <dgm:cxn modelId="{09C5A67A-C489-41E0-8E86-19AAF29E8CC8}" type="presOf" srcId="{CB3AA51C-B90B-47D8-A2BB-AF05265A0F64}" destId="{31F46DE3-F4F1-4B54-824B-C0DAC919E15C}" srcOrd="0" destOrd="0" presId="urn:microsoft.com/office/officeart/2005/8/layout/process4"/>
    <dgm:cxn modelId="{422E0686-D863-4015-87DC-ED4B67D8918B}" type="presOf" srcId="{7EBDFD44-C941-4CFC-8EEB-E9B72AC3DBA8}" destId="{20F9D9A8-B958-407A-A9E0-C2BACA0D42F8}" srcOrd="0" destOrd="0" presId="urn:microsoft.com/office/officeart/2005/8/layout/process4"/>
    <dgm:cxn modelId="{365298A1-879D-4398-B94C-1657B4D46BBD}" type="presOf" srcId="{B3D23D53-EFB7-4C43-B2D8-10EEC4E3E5EA}" destId="{48CBA4F3-23E8-4C56-A1E9-2DE4C727FCBA}" srcOrd="0" destOrd="0" presId="urn:microsoft.com/office/officeart/2005/8/layout/process4"/>
    <dgm:cxn modelId="{9A5806D5-B80E-4785-BE7D-BD56A867F101}" type="presOf" srcId="{CBD1DDF1-22BA-4DCD-B1DC-34F51606C432}" destId="{900367E3-A732-47AA-984C-339BDE2A217A}" srcOrd="0" destOrd="0" presId="urn:microsoft.com/office/officeart/2005/8/layout/process4"/>
    <dgm:cxn modelId="{D398D9BC-B315-4FFA-BC93-D0006BE53BA2}" type="presParOf" srcId="{9176465D-5739-4904-973C-FBFF09702CA3}" destId="{BF15880E-4386-441C-A198-DB4C2C0713A2}" srcOrd="0" destOrd="0" presId="urn:microsoft.com/office/officeart/2005/8/layout/process4"/>
    <dgm:cxn modelId="{1E51FFA8-F217-4ABA-807E-FC281F1D30D4}" type="presParOf" srcId="{BF15880E-4386-441C-A198-DB4C2C0713A2}" destId="{48CBA4F3-23E8-4C56-A1E9-2DE4C727FCBA}" srcOrd="0" destOrd="0" presId="urn:microsoft.com/office/officeart/2005/8/layout/process4"/>
    <dgm:cxn modelId="{FB3105CC-BC53-4DE9-BE71-8C539605BAF5}" type="presParOf" srcId="{9176465D-5739-4904-973C-FBFF09702CA3}" destId="{3316F4E3-B2A4-4D1E-96E4-E68704CE486F}" srcOrd="1" destOrd="0" presId="urn:microsoft.com/office/officeart/2005/8/layout/process4"/>
    <dgm:cxn modelId="{E6DAE463-BC5F-4565-96CA-4265F6F6716B}" type="presParOf" srcId="{9176465D-5739-4904-973C-FBFF09702CA3}" destId="{E4B62A3D-ACB2-4F4F-A7F8-219FCD30B00D}" srcOrd="2" destOrd="0" presId="urn:microsoft.com/office/officeart/2005/8/layout/process4"/>
    <dgm:cxn modelId="{BA5599F1-E8EE-4F19-9A9E-2F8A3D2ED30A}" type="presParOf" srcId="{E4B62A3D-ACB2-4F4F-A7F8-219FCD30B00D}" destId="{31F46DE3-F4F1-4B54-824B-C0DAC919E15C}" srcOrd="0" destOrd="0" presId="urn:microsoft.com/office/officeart/2005/8/layout/process4"/>
    <dgm:cxn modelId="{5245D151-E996-4CEB-8C89-801360A7839B}" type="presParOf" srcId="{9176465D-5739-4904-973C-FBFF09702CA3}" destId="{D4DA5EBD-D5EE-4132-8B21-27E873F0D38A}" srcOrd="3" destOrd="0" presId="urn:microsoft.com/office/officeart/2005/8/layout/process4"/>
    <dgm:cxn modelId="{00E629D7-61E5-4574-B57E-3C18DBE352DB}" type="presParOf" srcId="{9176465D-5739-4904-973C-FBFF09702CA3}" destId="{37FC8B7C-265B-49AD-8E03-36E3DDEE8D7D}" srcOrd="4" destOrd="0" presId="urn:microsoft.com/office/officeart/2005/8/layout/process4"/>
    <dgm:cxn modelId="{5B866134-9035-4336-AB65-C887F8F6172E}" type="presParOf" srcId="{37FC8B7C-265B-49AD-8E03-36E3DDEE8D7D}" destId="{20F9D9A8-B958-407A-A9E0-C2BACA0D42F8}" srcOrd="0" destOrd="0" presId="urn:microsoft.com/office/officeart/2005/8/layout/process4"/>
    <dgm:cxn modelId="{2A602B17-B29D-4D6B-9448-C1A2D7D64D31}" type="presParOf" srcId="{9176465D-5739-4904-973C-FBFF09702CA3}" destId="{09DF7C92-EDC6-47DC-8273-63B06FFB6504}" srcOrd="5" destOrd="0" presId="urn:microsoft.com/office/officeart/2005/8/layout/process4"/>
    <dgm:cxn modelId="{9E99AD9C-2CAC-41DC-ABB6-C14DE0560346}" type="presParOf" srcId="{9176465D-5739-4904-973C-FBFF09702CA3}" destId="{7BEF0F1E-EB95-48E5-8629-5CD6F89B05CA}" srcOrd="6" destOrd="0" presId="urn:microsoft.com/office/officeart/2005/8/layout/process4"/>
    <dgm:cxn modelId="{0A7D3426-7A43-4316-A383-36D63FC35784}" type="presParOf" srcId="{7BEF0F1E-EB95-48E5-8629-5CD6F89B05CA}" destId="{900367E3-A732-47AA-984C-339BDE2A217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B97237-9669-4D1F-934B-63B04ADF3F3E}" type="doc">
      <dgm:prSet loTypeId="urn:microsoft.com/office/officeart/2005/8/layout/process4" loCatId="process" qsTypeId="urn:microsoft.com/office/officeart/2005/8/quickstyle/simple2" qsCatId="simple" csTypeId="urn:microsoft.com/office/officeart/2005/8/colors/accent3_2" csCatId="accent3" phldr="1"/>
      <dgm:spPr/>
    </dgm:pt>
    <dgm:pt modelId="{CBD1DDF1-22BA-4DCD-B1DC-34F51606C432}">
      <dgm:prSet phldrT="[Text]" custT="1"/>
      <dgm:spPr/>
      <dgm:t>
        <a:bodyPr/>
        <a:lstStyle/>
        <a:p>
          <a:r>
            <a:rPr lang="en-US" sz="2400" dirty="0"/>
            <a:t>Collect Data using GET method</a:t>
          </a:r>
        </a:p>
      </dgm:t>
    </dgm:pt>
    <dgm:pt modelId="{968E41DE-EADF-4939-80CC-FA05C6E47287}" type="parTrans" cxnId="{D0EADE67-E2F0-465A-BDF3-E198DC8D16E4}">
      <dgm:prSet/>
      <dgm:spPr/>
      <dgm:t>
        <a:bodyPr/>
        <a:lstStyle/>
        <a:p>
          <a:endParaRPr lang="en-US" sz="2400"/>
        </a:p>
      </dgm:t>
    </dgm:pt>
    <dgm:pt modelId="{F945058F-ABD2-48DD-BEF9-60DD3B74CDEF}" type="sibTrans" cxnId="{D0EADE67-E2F0-465A-BDF3-E198DC8D16E4}">
      <dgm:prSet/>
      <dgm:spPr>
        <a:solidFill>
          <a:srgbClr val="005493"/>
        </a:solidFill>
      </dgm:spPr>
      <dgm:t>
        <a:bodyPr/>
        <a:lstStyle/>
        <a:p>
          <a:endParaRPr lang="en-US" sz="2400"/>
        </a:p>
      </dgm:t>
    </dgm:pt>
    <dgm:pt modelId="{7EBDFD44-C941-4CFC-8EEB-E9B72AC3DBA8}">
      <dgm:prSet phldrT="[Text]" custT="1"/>
      <dgm:spPr/>
      <dgm:t>
        <a:bodyPr/>
        <a:lstStyle/>
        <a:p>
          <a:r>
            <a:rPr lang="en-US" sz="2400" dirty="0"/>
            <a:t>Create </a:t>
          </a:r>
          <a:r>
            <a:rPr lang="en-US" sz="2400" dirty="0" err="1"/>
            <a:t>BeautifulSoup</a:t>
          </a:r>
          <a:r>
            <a:rPr lang="en-US" sz="2400" dirty="0"/>
            <a:t> object from response.</a:t>
          </a:r>
        </a:p>
      </dgm:t>
    </dgm:pt>
    <dgm:pt modelId="{A456537D-8DC6-4791-8AB4-0A4FB2C5E40C}" type="parTrans" cxnId="{C366315C-E633-4621-8F78-27A8BC011086}">
      <dgm:prSet/>
      <dgm:spPr/>
      <dgm:t>
        <a:bodyPr/>
        <a:lstStyle/>
        <a:p>
          <a:endParaRPr lang="en-US" sz="2400"/>
        </a:p>
      </dgm:t>
    </dgm:pt>
    <dgm:pt modelId="{D6F97BE8-204D-45E8-9616-8CCA95089157}" type="sibTrans" cxnId="{C366315C-E633-4621-8F78-27A8BC011086}">
      <dgm:prSet/>
      <dgm:spPr>
        <a:solidFill>
          <a:srgbClr val="005493"/>
        </a:solidFill>
      </dgm:spPr>
      <dgm:t>
        <a:bodyPr/>
        <a:lstStyle/>
        <a:p>
          <a:endParaRPr lang="en-US" sz="2400"/>
        </a:p>
      </dgm:t>
    </dgm:pt>
    <dgm:pt modelId="{CB3AA51C-B90B-47D8-A2BB-AF05265A0F64}">
      <dgm:prSet phldrT="[Text]" custT="1"/>
      <dgm:spPr/>
      <dgm:t>
        <a:bodyPr/>
        <a:lstStyle/>
        <a:p>
          <a:r>
            <a:rPr lang="en-US" sz="2400" dirty="0"/>
            <a:t>Find all “table” elements from </a:t>
          </a:r>
          <a:r>
            <a:rPr lang="en-US" sz="2400" dirty="0" err="1"/>
            <a:t>BeautifulSoup</a:t>
          </a:r>
          <a:r>
            <a:rPr lang="en-US" sz="2400" dirty="0"/>
            <a:t> object.</a:t>
          </a:r>
        </a:p>
      </dgm:t>
    </dgm:pt>
    <dgm:pt modelId="{05BF8AB0-1086-4944-8E48-5E16A9B17486}" type="parTrans" cxnId="{E3D9AF64-984F-4360-87EA-A580BDAA62CD}">
      <dgm:prSet/>
      <dgm:spPr/>
      <dgm:t>
        <a:bodyPr/>
        <a:lstStyle/>
        <a:p>
          <a:endParaRPr lang="en-US" sz="2400"/>
        </a:p>
      </dgm:t>
    </dgm:pt>
    <dgm:pt modelId="{34746280-DEE5-4DC4-8985-2D51BF2235E4}" type="sibTrans" cxnId="{E3D9AF64-984F-4360-87EA-A580BDAA62CD}">
      <dgm:prSet/>
      <dgm:spPr>
        <a:solidFill>
          <a:srgbClr val="005493"/>
        </a:solidFill>
      </dgm:spPr>
      <dgm:t>
        <a:bodyPr/>
        <a:lstStyle/>
        <a:p>
          <a:endParaRPr lang="en-US" sz="2400"/>
        </a:p>
      </dgm:t>
    </dgm:pt>
    <dgm:pt modelId="{B3D23D53-EFB7-4C43-B2D8-10EEC4E3E5EA}">
      <dgm:prSet custT="1"/>
      <dgm:spPr/>
      <dgm:t>
        <a:bodyPr/>
        <a:lstStyle/>
        <a:p>
          <a:r>
            <a:rPr lang="en-US" sz="2400" dirty="0"/>
            <a:t>Fill rows and convert to a </a:t>
          </a:r>
          <a:r>
            <a:rPr lang="en-US" sz="2400" dirty="0" err="1"/>
            <a:t>DataFrame</a:t>
          </a:r>
          <a:endParaRPr lang="en-US" sz="2400" dirty="0"/>
        </a:p>
      </dgm:t>
    </dgm:pt>
    <dgm:pt modelId="{5B4D7294-FC42-4EBA-8A7E-6081AC39D7DE}" type="parTrans" cxnId="{52355B1C-192F-415A-B941-7FA9F8613188}">
      <dgm:prSet/>
      <dgm:spPr/>
      <dgm:t>
        <a:bodyPr/>
        <a:lstStyle/>
        <a:p>
          <a:endParaRPr lang="en-US" sz="2400"/>
        </a:p>
      </dgm:t>
    </dgm:pt>
    <dgm:pt modelId="{097B8731-DB8B-471F-B82B-04779B6EA324}" type="sibTrans" cxnId="{52355B1C-192F-415A-B941-7FA9F8613188}">
      <dgm:prSet/>
      <dgm:spPr/>
      <dgm:t>
        <a:bodyPr/>
        <a:lstStyle/>
        <a:p>
          <a:endParaRPr lang="en-US" sz="2400"/>
        </a:p>
      </dgm:t>
    </dgm:pt>
    <dgm:pt modelId="{367773FB-A387-4E06-AC2C-3533FCB692C7}" type="pres">
      <dgm:prSet presAssocID="{A2B97237-9669-4D1F-934B-63B04ADF3F3E}" presName="Name0" presStyleCnt="0">
        <dgm:presLayoutVars>
          <dgm:dir/>
          <dgm:animLvl val="lvl"/>
          <dgm:resizeHandles val="exact"/>
        </dgm:presLayoutVars>
      </dgm:prSet>
      <dgm:spPr/>
    </dgm:pt>
    <dgm:pt modelId="{0F40254C-F977-4329-8369-4CC0442C417A}" type="pres">
      <dgm:prSet presAssocID="{B3D23D53-EFB7-4C43-B2D8-10EEC4E3E5EA}" presName="boxAndChildren" presStyleCnt="0"/>
      <dgm:spPr/>
    </dgm:pt>
    <dgm:pt modelId="{C536C8C7-1F1C-410F-9E5B-9EEF9CBF971E}" type="pres">
      <dgm:prSet presAssocID="{B3D23D53-EFB7-4C43-B2D8-10EEC4E3E5EA}" presName="parentTextBox" presStyleLbl="node1" presStyleIdx="0" presStyleCnt="4"/>
      <dgm:spPr/>
    </dgm:pt>
    <dgm:pt modelId="{2A439ADB-4047-46FF-BCDA-FF4D2579F2FA}" type="pres">
      <dgm:prSet presAssocID="{34746280-DEE5-4DC4-8985-2D51BF2235E4}" presName="sp" presStyleCnt="0"/>
      <dgm:spPr/>
    </dgm:pt>
    <dgm:pt modelId="{0CAA6326-2885-4135-AE6F-FC36F940ABB3}" type="pres">
      <dgm:prSet presAssocID="{CB3AA51C-B90B-47D8-A2BB-AF05265A0F64}" presName="arrowAndChildren" presStyleCnt="0"/>
      <dgm:spPr/>
    </dgm:pt>
    <dgm:pt modelId="{57FCC6BD-1FDA-428D-A930-03418BB207E0}" type="pres">
      <dgm:prSet presAssocID="{CB3AA51C-B90B-47D8-A2BB-AF05265A0F64}" presName="parentTextArrow" presStyleLbl="node1" presStyleIdx="1" presStyleCnt="4"/>
      <dgm:spPr/>
    </dgm:pt>
    <dgm:pt modelId="{F8DBC6F7-7771-43EF-B7E4-76905510AECA}" type="pres">
      <dgm:prSet presAssocID="{D6F97BE8-204D-45E8-9616-8CCA95089157}" presName="sp" presStyleCnt="0"/>
      <dgm:spPr/>
    </dgm:pt>
    <dgm:pt modelId="{50AB2F2E-003A-44B4-A7D8-895E2E9B77E0}" type="pres">
      <dgm:prSet presAssocID="{7EBDFD44-C941-4CFC-8EEB-E9B72AC3DBA8}" presName="arrowAndChildren" presStyleCnt="0"/>
      <dgm:spPr/>
    </dgm:pt>
    <dgm:pt modelId="{0D6B5DA2-D3CA-4815-988C-BC2DC4511433}" type="pres">
      <dgm:prSet presAssocID="{7EBDFD44-C941-4CFC-8EEB-E9B72AC3DBA8}" presName="parentTextArrow" presStyleLbl="node1" presStyleIdx="2" presStyleCnt="4"/>
      <dgm:spPr/>
    </dgm:pt>
    <dgm:pt modelId="{7BD49D7A-CEBB-4544-83D8-D0043CDBDE18}" type="pres">
      <dgm:prSet presAssocID="{F945058F-ABD2-48DD-BEF9-60DD3B74CDEF}" presName="sp" presStyleCnt="0"/>
      <dgm:spPr/>
    </dgm:pt>
    <dgm:pt modelId="{355BA35D-C267-4850-8BF2-19E001C7EBD3}" type="pres">
      <dgm:prSet presAssocID="{CBD1DDF1-22BA-4DCD-B1DC-34F51606C432}" presName="arrowAndChildren" presStyleCnt="0"/>
      <dgm:spPr/>
    </dgm:pt>
    <dgm:pt modelId="{79E3E830-9AB6-4249-AC12-095626BC93D4}" type="pres">
      <dgm:prSet presAssocID="{CBD1DDF1-22BA-4DCD-B1DC-34F51606C432}" presName="parentTextArrow" presStyleLbl="node1" presStyleIdx="3" presStyleCnt="4"/>
      <dgm:spPr/>
    </dgm:pt>
  </dgm:ptLst>
  <dgm:cxnLst>
    <dgm:cxn modelId="{E197BC10-8E97-481E-BEA7-CA671C0B48D5}" type="presOf" srcId="{B3D23D53-EFB7-4C43-B2D8-10EEC4E3E5EA}" destId="{C536C8C7-1F1C-410F-9E5B-9EEF9CBF971E}" srcOrd="0" destOrd="0" presId="urn:microsoft.com/office/officeart/2005/8/layout/process4"/>
    <dgm:cxn modelId="{52355B1C-192F-415A-B941-7FA9F8613188}" srcId="{A2B97237-9669-4D1F-934B-63B04ADF3F3E}" destId="{B3D23D53-EFB7-4C43-B2D8-10EEC4E3E5EA}" srcOrd="3" destOrd="0" parTransId="{5B4D7294-FC42-4EBA-8A7E-6081AC39D7DE}" sibTransId="{097B8731-DB8B-471F-B82B-04779B6EA324}"/>
    <dgm:cxn modelId="{C366315C-E633-4621-8F78-27A8BC011086}" srcId="{A2B97237-9669-4D1F-934B-63B04ADF3F3E}" destId="{7EBDFD44-C941-4CFC-8EEB-E9B72AC3DBA8}" srcOrd="1" destOrd="0" parTransId="{A456537D-8DC6-4791-8AB4-0A4FB2C5E40C}" sibTransId="{D6F97BE8-204D-45E8-9616-8CCA95089157}"/>
    <dgm:cxn modelId="{E3D9AF64-984F-4360-87EA-A580BDAA62CD}" srcId="{A2B97237-9669-4D1F-934B-63B04ADF3F3E}" destId="{CB3AA51C-B90B-47D8-A2BB-AF05265A0F64}" srcOrd="2" destOrd="0" parTransId="{05BF8AB0-1086-4944-8E48-5E16A9B17486}" sibTransId="{34746280-DEE5-4DC4-8985-2D51BF2235E4}"/>
    <dgm:cxn modelId="{D0EADE67-E2F0-465A-BDF3-E198DC8D16E4}" srcId="{A2B97237-9669-4D1F-934B-63B04ADF3F3E}" destId="{CBD1DDF1-22BA-4DCD-B1DC-34F51606C432}" srcOrd="0" destOrd="0" parTransId="{968E41DE-EADF-4939-80CC-FA05C6E47287}" sibTransId="{F945058F-ABD2-48DD-BEF9-60DD3B74CDEF}"/>
    <dgm:cxn modelId="{AC9B7F75-7872-4978-B5AB-C76EA042B866}" type="presOf" srcId="{7EBDFD44-C941-4CFC-8EEB-E9B72AC3DBA8}" destId="{0D6B5DA2-D3CA-4815-988C-BC2DC4511433}" srcOrd="0" destOrd="0" presId="urn:microsoft.com/office/officeart/2005/8/layout/process4"/>
    <dgm:cxn modelId="{8F103EA8-1D13-45BF-AEA9-5432435D9BDA}" type="presOf" srcId="{A2B97237-9669-4D1F-934B-63B04ADF3F3E}" destId="{367773FB-A387-4E06-AC2C-3533FCB692C7}" srcOrd="0" destOrd="0" presId="urn:microsoft.com/office/officeart/2005/8/layout/process4"/>
    <dgm:cxn modelId="{8A665FED-7D4B-4313-9B58-FECF66A07711}" type="presOf" srcId="{CB3AA51C-B90B-47D8-A2BB-AF05265A0F64}" destId="{57FCC6BD-1FDA-428D-A930-03418BB207E0}" srcOrd="0" destOrd="0" presId="urn:microsoft.com/office/officeart/2005/8/layout/process4"/>
    <dgm:cxn modelId="{ED2E80FD-C4CC-4380-A321-C4043DBFD455}" type="presOf" srcId="{CBD1DDF1-22BA-4DCD-B1DC-34F51606C432}" destId="{79E3E830-9AB6-4249-AC12-095626BC93D4}" srcOrd="0" destOrd="0" presId="urn:microsoft.com/office/officeart/2005/8/layout/process4"/>
    <dgm:cxn modelId="{AC0F00B8-A440-47B1-A300-3DDBE3143EE6}" type="presParOf" srcId="{367773FB-A387-4E06-AC2C-3533FCB692C7}" destId="{0F40254C-F977-4329-8369-4CC0442C417A}" srcOrd="0" destOrd="0" presId="urn:microsoft.com/office/officeart/2005/8/layout/process4"/>
    <dgm:cxn modelId="{EE84FE59-095A-4D5F-8907-5F47233E115D}" type="presParOf" srcId="{0F40254C-F977-4329-8369-4CC0442C417A}" destId="{C536C8C7-1F1C-410F-9E5B-9EEF9CBF971E}" srcOrd="0" destOrd="0" presId="urn:microsoft.com/office/officeart/2005/8/layout/process4"/>
    <dgm:cxn modelId="{EF710840-0B55-4A84-AB19-5D37AD95152B}" type="presParOf" srcId="{367773FB-A387-4E06-AC2C-3533FCB692C7}" destId="{2A439ADB-4047-46FF-BCDA-FF4D2579F2FA}" srcOrd="1" destOrd="0" presId="urn:microsoft.com/office/officeart/2005/8/layout/process4"/>
    <dgm:cxn modelId="{3D493931-9857-4715-864F-3DB8CC698C0A}" type="presParOf" srcId="{367773FB-A387-4E06-AC2C-3533FCB692C7}" destId="{0CAA6326-2885-4135-AE6F-FC36F940ABB3}" srcOrd="2" destOrd="0" presId="urn:microsoft.com/office/officeart/2005/8/layout/process4"/>
    <dgm:cxn modelId="{6869C245-8333-40CA-8DC2-DF84176314C3}" type="presParOf" srcId="{0CAA6326-2885-4135-AE6F-FC36F940ABB3}" destId="{57FCC6BD-1FDA-428D-A930-03418BB207E0}" srcOrd="0" destOrd="0" presId="urn:microsoft.com/office/officeart/2005/8/layout/process4"/>
    <dgm:cxn modelId="{015421FE-1EF7-43C5-876F-254AADD1B620}" type="presParOf" srcId="{367773FB-A387-4E06-AC2C-3533FCB692C7}" destId="{F8DBC6F7-7771-43EF-B7E4-76905510AECA}" srcOrd="3" destOrd="0" presId="urn:microsoft.com/office/officeart/2005/8/layout/process4"/>
    <dgm:cxn modelId="{DED2A710-0D40-4882-B8DF-CAE58252C099}" type="presParOf" srcId="{367773FB-A387-4E06-AC2C-3533FCB692C7}" destId="{50AB2F2E-003A-44B4-A7D8-895E2E9B77E0}" srcOrd="4" destOrd="0" presId="urn:microsoft.com/office/officeart/2005/8/layout/process4"/>
    <dgm:cxn modelId="{5F522948-E719-421A-A06C-FBA8E5F58D99}" type="presParOf" srcId="{50AB2F2E-003A-44B4-A7D8-895E2E9B77E0}" destId="{0D6B5DA2-D3CA-4815-988C-BC2DC4511433}" srcOrd="0" destOrd="0" presId="urn:microsoft.com/office/officeart/2005/8/layout/process4"/>
    <dgm:cxn modelId="{A36C83DE-4823-4CEB-A840-A127EE066682}" type="presParOf" srcId="{367773FB-A387-4E06-AC2C-3533FCB692C7}" destId="{7BD49D7A-CEBB-4544-83D8-D0043CDBDE18}" srcOrd="5" destOrd="0" presId="urn:microsoft.com/office/officeart/2005/8/layout/process4"/>
    <dgm:cxn modelId="{9B02DF4E-CEA5-4FB1-8B3F-2D8CA6283810}" type="presParOf" srcId="{367773FB-A387-4E06-AC2C-3533FCB692C7}" destId="{355BA35D-C267-4850-8BF2-19E001C7EBD3}" srcOrd="6" destOrd="0" presId="urn:microsoft.com/office/officeart/2005/8/layout/process4"/>
    <dgm:cxn modelId="{F9433ADA-7C18-47CD-B4DA-D36CAF646769}" type="presParOf" srcId="{355BA35D-C267-4850-8BF2-19E001C7EBD3}" destId="{79E3E830-9AB6-4249-AC12-095626BC93D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B97237-9669-4D1F-934B-63B04ADF3F3E}" type="doc">
      <dgm:prSet loTypeId="urn:microsoft.com/office/officeart/2005/8/layout/process1" loCatId="process" qsTypeId="urn:microsoft.com/office/officeart/2005/8/quickstyle/simple2" qsCatId="simple" csTypeId="urn:microsoft.com/office/officeart/2005/8/colors/accent3_2" csCatId="accent3" phldr="1"/>
      <dgm:spPr/>
    </dgm:pt>
    <dgm:pt modelId="{CBD1DDF1-22BA-4DCD-B1DC-34F51606C432}">
      <dgm:prSet phldrT="[Text]" custT="1"/>
      <dgm:spPr/>
      <dgm:t>
        <a:bodyPr/>
        <a:lstStyle/>
        <a:p>
          <a:r>
            <a:rPr lang="en-US" sz="2400" dirty="0"/>
            <a:t>Examine null data and data types for each columns</a:t>
          </a:r>
        </a:p>
      </dgm:t>
    </dgm:pt>
    <dgm:pt modelId="{968E41DE-EADF-4939-80CC-FA05C6E47287}" type="parTrans" cxnId="{D0EADE67-E2F0-465A-BDF3-E198DC8D16E4}">
      <dgm:prSet/>
      <dgm:spPr/>
      <dgm:t>
        <a:bodyPr/>
        <a:lstStyle/>
        <a:p>
          <a:endParaRPr lang="en-US" sz="2400"/>
        </a:p>
      </dgm:t>
    </dgm:pt>
    <dgm:pt modelId="{F945058F-ABD2-48DD-BEF9-60DD3B74CDEF}" type="sibTrans" cxnId="{D0EADE67-E2F0-465A-BDF3-E198DC8D16E4}">
      <dgm:prSet/>
      <dgm:spPr>
        <a:solidFill>
          <a:srgbClr val="005493"/>
        </a:solidFill>
      </dgm:spPr>
      <dgm:t>
        <a:bodyPr/>
        <a:lstStyle/>
        <a:p>
          <a:endParaRPr lang="en-US" sz="2400"/>
        </a:p>
      </dgm:t>
    </dgm:pt>
    <dgm:pt modelId="{7EBDFD44-C941-4CFC-8EEB-E9B72AC3DBA8}">
      <dgm:prSet phldrT="[Text]" custT="1"/>
      <dgm:spPr/>
      <dgm:t>
        <a:bodyPr/>
        <a:lstStyle/>
        <a:p>
          <a:r>
            <a:rPr lang="en-US" sz="2400" dirty="0"/>
            <a:t>Calculate number of launches on each site and occurrence of each orbit</a:t>
          </a:r>
        </a:p>
      </dgm:t>
    </dgm:pt>
    <dgm:pt modelId="{A456537D-8DC6-4791-8AB4-0A4FB2C5E40C}" type="parTrans" cxnId="{C366315C-E633-4621-8F78-27A8BC011086}">
      <dgm:prSet/>
      <dgm:spPr/>
      <dgm:t>
        <a:bodyPr/>
        <a:lstStyle/>
        <a:p>
          <a:endParaRPr lang="en-US" sz="2400"/>
        </a:p>
      </dgm:t>
    </dgm:pt>
    <dgm:pt modelId="{D6F97BE8-204D-45E8-9616-8CCA95089157}" type="sibTrans" cxnId="{C366315C-E633-4621-8F78-27A8BC011086}">
      <dgm:prSet/>
      <dgm:spPr>
        <a:solidFill>
          <a:srgbClr val="005493"/>
        </a:solidFill>
      </dgm:spPr>
      <dgm:t>
        <a:bodyPr/>
        <a:lstStyle/>
        <a:p>
          <a:endParaRPr lang="en-US" sz="2400"/>
        </a:p>
      </dgm:t>
    </dgm:pt>
    <dgm:pt modelId="{CB3AA51C-B90B-47D8-A2BB-AF05265A0F64}">
      <dgm:prSet phldrT="[Text]" custT="1"/>
      <dgm:spPr/>
      <dgm:t>
        <a:bodyPr/>
        <a:lstStyle/>
        <a:p>
          <a:r>
            <a:rPr lang="en-US" sz="2400" dirty="0"/>
            <a:t>Determine available labels for Outcome, group into 2 groups (success and failure)</a:t>
          </a:r>
        </a:p>
      </dgm:t>
    </dgm:pt>
    <dgm:pt modelId="{05BF8AB0-1086-4944-8E48-5E16A9B17486}" type="parTrans" cxnId="{E3D9AF64-984F-4360-87EA-A580BDAA62CD}">
      <dgm:prSet/>
      <dgm:spPr/>
      <dgm:t>
        <a:bodyPr/>
        <a:lstStyle/>
        <a:p>
          <a:endParaRPr lang="en-US" sz="2400"/>
        </a:p>
      </dgm:t>
    </dgm:pt>
    <dgm:pt modelId="{34746280-DEE5-4DC4-8985-2D51BF2235E4}" type="sibTrans" cxnId="{E3D9AF64-984F-4360-87EA-A580BDAA62CD}">
      <dgm:prSet/>
      <dgm:spPr>
        <a:solidFill>
          <a:srgbClr val="005493"/>
        </a:solidFill>
      </dgm:spPr>
      <dgm:t>
        <a:bodyPr/>
        <a:lstStyle/>
        <a:p>
          <a:endParaRPr lang="en-US" sz="2400"/>
        </a:p>
      </dgm:t>
    </dgm:pt>
    <dgm:pt modelId="{B3D23D53-EFB7-4C43-B2D8-10EEC4E3E5EA}">
      <dgm:prSet custT="1"/>
      <dgm:spPr/>
      <dgm:t>
        <a:bodyPr/>
        <a:lstStyle/>
        <a:p>
          <a:r>
            <a:rPr lang="en-US" sz="2400" dirty="0"/>
            <a:t>Create Outcome label (0 for failure, 1 for success) as target label for model</a:t>
          </a:r>
        </a:p>
      </dgm:t>
    </dgm:pt>
    <dgm:pt modelId="{5B4D7294-FC42-4EBA-8A7E-6081AC39D7DE}" type="parTrans" cxnId="{52355B1C-192F-415A-B941-7FA9F8613188}">
      <dgm:prSet/>
      <dgm:spPr/>
      <dgm:t>
        <a:bodyPr/>
        <a:lstStyle/>
        <a:p>
          <a:endParaRPr lang="en-US" sz="2400"/>
        </a:p>
      </dgm:t>
    </dgm:pt>
    <dgm:pt modelId="{097B8731-DB8B-471F-B82B-04779B6EA324}" type="sibTrans" cxnId="{52355B1C-192F-415A-B941-7FA9F8613188}">
      <dgm:prSet/>
      <dgm:spPr/>
      <dgm:t>
        <a:bodyPr/>
        <a:lstStyle/>
        <a:p>
          <a:endParaRPr lang="en-US" sz="2400"/>
        </a:p>
      </dgm:t>
    </dgm:pt>
    <dgm:pt modelId="{C4188880-B9D9-455B-82B4-621150A53F3A}" type="pres">
      <dgm:prSet presAssocID="{A2B97237-9669-4D1F-934B-63B04ADF3F3E}" presName="Name0" presStyleCnt="0">
        <dgm:presLayoutVars>
          <dgm:dir/>
          <dgm:resizeHandles val="exact"/>
        </dgm:presLayoutVars>
      </dgm:prSet>
      <dgm:spPr/>
    </dgm:pt>
    <dgm:pt modelId="{23F4CD44-D263-420F-B76D-C6500318FAB1}" type="pres">
      <dgm:prSet presAssocID="{CBD1DDF1-22BA-4DCD-B1DC-34F51606C432}" presName="node" presStyleLbl="node1" presStyleIdx="0" presStyleCnt="4">
        <dgm:presLayoutVars>
          <dgm:bulletEnabled val="1"/>
        </dgm:presLayoutVars>
      </dgm:prSet>
      <dgm:spPr/>
    </dgm:pt>
    <dgm:pt modelId="{44AA6CE5-D7E1-41BA-823B-5C4A44BD6787}" type="pres">
      <dgm:prSet presAssocID="{F945058F-ABD2-48DD-BEF9-60DD3B74CDEF}" presName="sibTrans" presStyleLbl="sibTrans2D1" presStyleIdx="0" presStyleCnt="3"/>
      <dgm:spPr/>
    </dgm:pt>
    <dgm:pt modelId="{79EBF3AF-9970-4F71-9674-5EFB7A120CB5}" type="pres">
      <dgm:prSet presAssocID="{F945058F-ABD2-48DD-BEF9-60DD3B74CDEF}" presName="connectorText" presStyleLbl="sibTrans2D1" presStyleIdx="0" presStyleCnt="3"/>
      <dgm:spPr/>
    </dgm:pt>
    <dgm:pt modelId="{054A8030-4071-49DE-AF2E-B69FEB4143B0}" type="pres">
      <dgm:prSet presAssocID="{7EBDFD44-C941-4CFC-8EEB-E9B72AC3DBA8}" presName="node" presStyleLbl="node1" presStyleIdx="1" presStyleCnt="4">
        <dgm:presLayoutVars>
          <dgm:bulletEnabled val="1"/>
        </dgm:presLayoutVars>
      </dgm:prSet>
      <dgm:spPr/>
    </dgm:pt>
    <dgm:pt modelId="{29608E84-C34A-4253-9DD4-0AA8E38735D2}" type="pres">
      <dgm:prSet presAssocID="{D6F97BE8-204D-45E8-9616-8CCA95089157}" presName="sibTrans" presStyleLbl="sibTrans2D1" presStyleIdx="1" presStyleCnt="3"/>
      <dgm:spPr/>
    </dgm:pt>
    <dgm:pt modelId="{BA5A106B-AEB6-4824-BD23-3FB7931B3391}" type="pres">
      <dgm:prSet presAssocID="{D6F97BE8-204D-45E8-9616-8CCA95089157}" presName="connectorText" presStyleLbl="sibTrans2D1" presStyleIdx="1" presStyleCnt="3"/>
      <dgm:spPr/>
    </dgm:pt>
    <dgm:pt modelId="{1322E48D-7BFE-4C62-B5FC-0638DC3DF57B}" type="pres">
      <dgm:prSet presAssocID="{CB3AA51C-B90B-47D8-A2BB-AF05265A0F64}" presName="node" presStyleLbl="node1" presStyleIdx="2" presStyleCnt="4">
        <dgm:presLayoutVars>
          <dgm:bulletEnabled val="1"/>
        </dgm:presLayoutVars>
      </dgm:prSet>
      <dgm:spPr/>
    </dgm:pt>
    <dgm:pt modelId="{0A66C1BF-AFFF-45D0-BD58-CFC6D7EDE981}" type="pres">
      <dgm:prSet presAssocID="{34746280-DEE5-4DC4-8985-2D51BF2235E4}" presName="sibTrans" presStyleLbl="sibTrans2D1" presStyleIdx="2" presStyleCnt="3"/>
      <dgm:spPr/>
    </dgm:pt>
    <dgm:pt modelId="{99BB5B0E-E29B-4F77-86CC-F05E8E297092}" type="pres">
      <dgm:prSet presAssocID="{34746280-DEE5-4DC4-8985-2D51BF2235E4}" presName="connectorText" presStyleLbl="sibTrans2D1" presStyleIdx="2" presStyleCnt="3"/>
      <dgm:spPr/>
    </dgm:pt>
    <dgm:pt modelId="{3BFBFF3C-3CC0-4FD1-A50E-788E78059A32}" type="pres">
      <dgm:prSet presAssocID="{B3D23D53-EFB7-4C43-B2D8-10EEC4E3E5EA}" presName="node" presStyleLbl="node1" presStyleIdx="3" presStyleCnt="4">
        <dgm:presLayoutVars>
          <dgm:bulletEnabled val="1"/>
        </dgm:presLayoutVars>
      </dgm:prSet>
      <dgm:spPr/>
    </dgm:pt>
  </dgm:ptLst>
  <dgm:cxnLst>
    <dgm:cxn modelId="{52355B1C-192F-415A-B941-7FA9F8613188}" srcId="{A2B97237-9669-4D1F-934B-63B04ADF3F3E}" destId="{B3D23D53-EFB7-4C43-B2D8-10EEC4E3E5EA}" srcOrd="3" destOrd="0" parTransId="{5B4D7294-FC42-4EBA-8A7E-6081AC39D7DE}" sibTransId="{097B8731-DB8B-471F-B82B-04779B6EA324}"/>
    <dgm:cxn modelId="{50654622-65E2-4409-974D-76AB92DB999E}" type="presOf" srcId="{7EBDFD44-C941-4CFC-8EEB-E9B72AC3DBA8}" destId="{054A8030-4071-49DE-AF2E-B69FEB4143B0}" srcOrd="0" destOrd="0" presId="urn:microsoft.com/office/officeart/2005/8/layout/process1"/>
    <dgm:cxn modelId="{085F5F3D-875D-474F-A8E7-D756FF347B2E}" type="presOf" srcId="{34746280-DEE5-4DC4-8985-2D51BF2235E4}" destId="{99BB5B0E-E29B-4F77-86CC-F05E8E297092}" srcOrd="1" destOrd="0" presId="urn:microsoft.com/office/officeart/2005/8/layout/process1"/>
    <dgm:cxn modelId="{C366315C-E633-4621-8F78-27A8BC011086}" srcId="{A2B97237-9669-4D1F-934B-63B04ADF3F3E}" destId="{7EBDFD44-C941-4CFC-8EEB-E9B72AC3DBA8}" srcOrd="1" destOrd="0" parTransId="{A456537D-8DC6-4791-8AB4-0A4FB2C5E40C}" sibTransId="{D6F97BE8-204D-45E8-9616-8CCA95089157}"/>
    <dgm:cxn modelId="{E7141543-C669-4949-A6B9-287C7F4C0C4D}" type="presOf" srcId="{D6F97BE8-204D-45E8-9616-8CCA95089157}" destId="{BA5A106B-AEB6-4824-BD23-3FB7931B3391}" srcOrd="1" destOrd="0" presId="urn:microsoft.com/office/officeart/2005/8/layout/process1"/>
    <dgm:cxn modelId="{E3D9AF64-984F-4360-87EA-A580BDAA62CD}" srcId="{A2B97237-9669-4D1F-934B-63B04ADF3F3E}" destId="{CB3AA51C-B90B-47D8-A2BB-AF05265A0F64}" srcOrd="2" destOrd="0" parTransId="{05BF8AB0-1086-4944-8E48-5E16A9B17486}" sibTransId="{34746280-DEE5-4DC4-8985-2D51BF2235E4}"/>
    <dgm:cxn modelId="{D0EADE67-E2F0-465A-BDF3-E198DC8D16E4}" srcId="{A2B97237-9669-4D1F-934B-63B04ADF3F3E}" destId="{CBD1DDF1-22BA-4DCD-B1DC-34F51606C432}" srcOrd="0" destOrd="0" parTransId="{968E41DE-EADF-4939-80CC-FA05C6E47287}" sibTransId="{F945058F-ABD2-48DD-BEF9-60DD3B74CDEF}"/>
    <dgm:cxn modelId="{3EB28653-25E2-4D31-BC77-78158A507D95}" type="presOf" srcId="{CBD1DDF1-22BA-4DCD-B1DC-34F51606C432}" destId="{23F4CD44-D263-420F-B76D-C6500318FAB1}" srcOrd="0" destOrd="0" presId="urn:microsoft.com/office/officeart/2005/8/layout/process1"/>
    <dgm:cxn modelId="{FFA54C84-9B23-4476-9031-6A00087D508F}" type="presOf" srcId="{F945058F-ABD2-48DD-BEF9-60DD3B74CDEF}" destId="{44AA6CE5-D7E1-41BA-823B-5C4A44BD6787}" srcOrd="0" destOrd="0" presId="urn:microsoft.com/office/officeart/2005/8/layout/process1"/>
    <dgm:cxn modelId="{1AF9D19A-380D-4EAE-A1C8-330A192B187F}" type="presOf" srcId="{F945058F-ABD2-48DD-BEF9-60DD3B74CDEF}" destId="{79EBF3AF-9970-4F71-9674-5EFB7A120CB5}" srcOrd="1" destOrd="0" presId="urn:microsoft.com/office/officeart/2005/8/layout/process1"/>
    <dgm:cxn modelId="{07AB7A9D-B76C-46FD-8B3B-3FA7E4D20950}" type="presOf" srcId="{34746280-DEE5-4DC4-8985-2D51BF2235E4}" destId="{0A66C1BF-AFFF-45D0-BD58-CFC6D7EDE981}" srcOrd="0" destOrd="0" presId="urn:microsoft.com/office/officeart/2005/8/layout/process1"/>
    <dgm:cxn modelId="{342311B6-A40C-49A8-8C7C-8AA214DC7ED1}" type="presOf" srcId="{B3D23D53-EFB7-4C43-B2D8-10EEC4E3E5EA}" destId="{3BFBFF3C-3CC0-4FD1-A50E-788E78059A32}" srcOrd="0" destOrd="0" presId="urn:microsoft.com/office/officeart/2005/8/layout/process1"/>
    <dgm:cxn modelId="{272902B8-5A74-403B-AA2A-E2853F26C007}" type="presOf" srcId="{D6F97BE8-204D-45E8-9616-8CCA95089157}" destId="{29608E84-C34A-4253-9DD4-0AA8E38735D2}" srcOrd="0" destOrd="0" presId="urn:microsoft.com/office/officeart/2005/8/layout/process1"/>
    <dgm:cxn modelId="{3A50D6B9-BCF6-4AB4-8872-DE0BD991BE0A}" type="presOf" srcId="{CB3AA51C-B90B-47D8-A2BB-AF05265A0F64}" destId="{1322E48D-7BFE-4C62-B5FC-0638DC3DF57B}" srcOrd="0" destOrd="0" presId="urn:microsoft.com/office/officeart/2005/8/layout/process1"/>
    <dgm:cxn modelId="{06EF65DA-E73A-4E96-ACC0-75EAB0D6595D}" type="presOf" srcId="{A2B97237-9669-4D1F-934B-63B04ADF3F3E}" destId="{C4188880-B9D9-455B-82B4-621150A53F3A}" srcOrd="0" destOrd="0" presId="urn:microsoft.com/office/officeart/2005/8/layout/process1"/>
    <dgm:cxn modelId="{67BAA61A-994B-4C3F-9418-235A8D3C90C0}" type="presParOf" srcId="{C4188880-B9D9-455B-82B4-621150A53F3A}" destId="{23F4CD44-D263-420F-B76D-C6500318FAB1}" srcOrd="0" destOrd="0" presId="urn:microsoft.com/office/officeart/2005/8/layout/process1"/>
    <dgm:cxn modelId="{20B24DE0-FC5A-4D4B-A39B-94790EAA488B}" type="presParOf" srcId="{C4188880-B9D9-455B-82B4-621150A53F3A}" destId="{44AA6CE5-D7E1-41BA-823B-5C4A44BD6787}" srcOrd="1" destOrd="0" presId="urn:microsoft.com/office/officeart/2005/8/layout/process1"/>
    <dgm:cxn modelId="{99D8EE7B-0798-4FFE-97AE-978F05B13A23}" type="presParOf" srcId="{44AA6CE5-D7E1-41BA-823B-5C4A44BD6787}" destId="{79EBF3AF-9970-4F71-9674-5EFB7A120CB5}" srcOrd="0" destOrd="0" presId="urn:microsoft.com/office/officeart/2005/8/layout/process1"/>
    <dgm:cxn modelId="{11B5C5AA-42BA-49B5-80C0-E4744DDB82B7}" type="presParOf" srcId="{C4188880-B9D9-455B-82B4-621150A53F3A}" destId="{054A8030-4071-49DE-AF2E-B69FEB4143B0}" srcOrd="2" destOrd="0" presId="urn:microsoft.com/office/officeart/2005/8/layout/process1"/>
    <dgm:cxn modelId="{D183E2E6-1026-4AE7-9936-27B40EFD3C43}" type="presParOf" srcId="{C4188880-B9D9-455B-82B4-621150A53F3A}" destId="{29608E84-C34A-4253-9DD4-0AA8E38735D2}" srcOrd="3" destOrd="0" presId="urn:microsoft.com/office/officeart/2005/8/layout/process1"/>
    <dgm:cxn modelId="{55647B56-5EDC-4C8F-A639-CAC13264546A}" type="presParOf" srcId="{29608E84-C34A-4253-9DD4-0AA8E38735D2}" destId="{BA5A106B-AEB6-4824-BD23-3FB7931B3391}" srcOrd="0" destOrd="0" presId="urn:microsoft.com/office/officeart/2005/8/layout/process1"/>
    <dgm:cxn modelId="{7F1788ED-569C-4806-9F96-5A5A4E5EB29E}" type="presParOf" srcId="{C4188880-B9D9-455B-82B4-621150A53F3A}" destId="{1322E48D-7BFE-4C62-B5FC-0638DC3DF57B}" srcOrd="4" destOrd="0" presId="urn:microsoft.com/office/officeart/2005/8/layout/process1"/>
    <dgm:cxn modelId="{DE1CFF65-D52A-4AC7-83E8-7A91265AAE62}" type="presParOf" srcId="{C4188880-B9D9-455B-82B4-621150A53F3A}" destId="{0A66C1BF-AFFF-45D0-BD58-CFC6D7EDE981}" srcOrd="5" destOrd="0" presId="urn:microsoft.com/office/officeart/2005/8/layout/process1"/>
    <dgm:cxn modelId="{0836ED8B-4542-4747-B4AD-8BF0C9A42E93}" type="presParOf" srcId="{0A66C1BF-AFFF-45D0-BD58-CFC6D7EDE981}" destId="{99BB5B0E-E29B-4F77-86CC-F05E8E297092}" srcOrd="0" destOrd="0" presId="urn:microsoft.com/office/officeart/2005/8/layout/process1"/>
    <dgm:cxn modelId="{22C089B4-BA8A-4902-993C-8DE7B1878BF7}" type="presParOf" srcId="{C4188880-B9D9-455B-82B4-621150A53F3A}" destId="{3BFBFF3C-3CC0-4FD1-A50E-788E78059A3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B97237-9669-4D1F-934B-63B04ADF3F3E}" type="doc">
      <dgm:prSet loTypeId="urn:microsoft.com/office/officeart/2005/8/layout/process5" loCatId="process" qsTypeId="urn:microsoft.com/office/officeart/2005/8/quickstyle/simple2" qsCatId="simple" csTypeId="urn:microsoft.com/office/officeart/2005/8/colors/accent3_2" csCatId="accent3" phldr="1"/>
      <dgm:spPr/>
    </dgm:pt>
    <dgm:pt modelId="{CBD1DDF1-22BA-4DCD-B1DC-34F51606C432}">
      <dgm:prSet phldrT="[Text]" custT="1"/>
      <dgm:spPr/>
      <dgm:t>
        <a:bodyPr/>
        <a:lstStyle/>
        <a:p>
          <a:r>
            <a:rPr lang="en-US" sz="2100" b="0" dirty="0"/>
            <a:t>Normalize Data Set</a:t>
          </a:r>
        </a:p>
      </dgm:t>
    </dgm:pt>
    <dgm:pt modelId="{968E41DE-EADF-4939-80CC-FA05C6E47287}" type="parTrans" cxnId="{D0EADE67-E2F0-465A-BDF3-E198DC8D16E4}">
      <dgm:prSet/>
      <dgm:spPr/>
      <dgm:t>
        <a:bodyPr/>
        <a:lstStyle/>
        <a:p>
          <a:endParaRPr lang="en-US" sz="2100"/>
        </a:p>
      </dgm:t>
    </dgm:pt>
    <dgm:pt modelId="{F945058F-ABD2-48DD-BEF9-60DD3B74CDEF}" type="sibTrans" cxnId="{D0EADE67-E2F0-465A-BDF3-E198DC8D16E4}">
      <dgm:prSet custT="1"/>
      <dgm:spPr>
        <a:solidFill>
          <a:srgbClr val="005493"/>
        </a:solidFill>
      </dgm:spPr>
      <dgm:t>
        <a:bodyPr/>
        <a:lstStyle/>
        <a:p>
          <a:endParaRPr lang="en-US" sz="2100"/>
        </a:p>
      </dgm:t>
    </dgm:pt>
    <dgm:pt modelId="{7EBDFD44-C941-4CFC-8EEB-E9B72AC3DBA8}">
      <dgm:prSet phldrT="[Text]" custT="1"/>
      <dgm:spPr/>
      <dgm:t>
        <a:bodyPr/>
        <a:lstStyle/>
        <a:p>
          <a:r>
            <a:rPr lang="en-US" sz="2100" dirty="0"/>
            <a:t>Train/Test Split</a:t>
          </a:r>
        </a:p>
      </dgm:t>
    </dgm:pt>
    <dgm:pt modelId="{A456537D-8DC6-4791-8AB4-0A4FB2C5E40C}" type="parTrans" cxnId="{C366315C-E633-4621-8F78-27A8BC011086}">
      <dgm:prSet/>
      <dgm:spPr/>
      <dgm:t>
        <a:bodyPr/>
        <a:lstStyle/>
        <a:p>
          <a:endParaRPr lang="en-US" sz="2100"/>
        </a:p>
      </dgm:t>
    </dgm:pt>
    <dgm:pt modelId="{D6F97BE8-204D-45E8-9616-8CCA95089157}" type="sibTrans" cxnId="{C366315C-E633-4621-8F78-27A8BC011086}">
      <dgm:prSet custT="1"/>
      <dgm:spPr>
        <a:solidFill>
          <a:srgbClr val="005493"/>
        </a:solidFill>
      </dgm:spPr>
      <dgm:t>
        <a:bodyPr/>
        <a:lstStyle/>
        <a:p>
          <a:endParaRPr lang="en-US" sz="2100"/>
        </a:p>
      </dgm:t>
    </dgm:pt>
    <dgm:pt modelId="{CB3AA51C-B90B-47D8-A2BB-AF05265A0F64}">
      <dgm:prSet phldrT="[Text]" custT="1"/>
      <dgm:spPr/>
      <dgm:t>
        <a:bodyPr/>
        <a:lstStyle/>
        <a:p>
          <a:r>
            <a:rPr lang="en-US" sz="2100" dirty="0"/>
            <a:t>Grid Search on each classification to find best set of hyperparameters</a:t>
          </a:r>
        </a:p>
      </dgm:t>
    </dgm:pt>
    <dgm:pt modelId="{05BF8AB0-1086-4944-8E48-5E16A9B17486}" type="parTrans" cxnId="{E3D9AF64-984F-4360-87EA-A580BDAA62CD}">
      <dgm:prSet/>
      <dgm:spPr/>
      <dgm:t>
        <a:bodyPr/>
        <a:lstStyle/>
        <a:p>
          <a:endParaRPr lang="en-US" sz="2100"/>
        </a:p>
      </dgm:t>
    </dgm:pt>
    <dgm:pt modelId="{34746280-DEE5-4DC4-8985-2D51BF2235E4}" type="sibTrans" cxnId="{E3D9AF64-984F-4360-87EA-A580BDAA62CD}">
      <dgm:prSet custT="1"/>
      <dgm:spPr>
        <a:solidFill>
          <a:srgbClr val="005493"/>
        </a:solidFill>
      </dgm:spPr>
      <dgm:t>
        <a:bodyPr/>
        <a:lstStyle/>
        <a:p>
          <a:endParaRPr lang="en-US" sz="2100"/>
        </a:p>
      </dgm:t>
    </dgm:pt>
    <dgm:pt modelId="{B3D23D53-EFB7-4C43-B2D8-10EEC4E3E5EA}">
      <dgm:prSet custT="1"/>
      <dgm:spPr/>
      <dgm:t>
        <a:bodyPr/>
        <a:lstStyle/>
        <a:p>
          <a:r>
            <a:rPr lang="en-US" sz="2100" dirty="0"/>
            <a:t>Train the models using training set and the found best set of hyperparameters</a:t>
          </a:r>
        </a:p>
      </dgm:t>
    </dgm:pt>
    <dgm:pt modelId="{5B4D7294-FC42-4EBA-8A7E-6081AC39D7DE}" type="parTrans" cxnId="{52355B1C-192F-415A-B941-7FA9F8613188}">
      <dgm:prSet/>
      <dgm:spPr/>
      <dgm:t>
        <a:bodyPr/>
        <a:lstStyle/>
        <a:p>
          <a:endParaRPr lang="en-US" sz="2100"/>
        </a:p>
      </dgm:t>
    </dgm:pt>
    <dgm:pt modelId="{097B8731-DB8B-471F-B82B-04779B6EA324}" type="sibTrans" cxnId="{52355B1C-192F-415A-B941-7FA9F8613188}">
      <dgm:prSet custT="1"/>
      <dgm:spPr>
        <a:solidFill>
          <a:srgbClr val="005493"/>
        </a:solidFill>
      </dgm:spPr>
      <dgm:t>
        <a:bodyPr/>
        <a:lstStyle/>
        <a:p>
          <a:endParaRPr lang="en-US" sz="2100">
            <a:solidFill>
              <a:srgbClr val="145579"/>
            </a:solidFill>
          </a:endParaRPr>
        </a:p>
      </dgm:t>
    </dgm:pt>
    <dgm:pt modelId="{68A04151-864D-47AB-8063-EDF43CC13A20}">
      <dgm:prSet custT="1"/>
      <dgm:spPr/>
      <dgm:t>
        <a:bodyPr/>
        <a:lstStyle/>
        <a:p>
          <a:r>
            <a:rPr lang="en-US" sz="2100" dirty="0"/>
            <a:t>Evaluate the models using the Test Set by accuracy score and Confusion Matrix.</a:t>
          </a:r>
        </a:p>
      </dgm:t>
    </dgm:pt>
    <dgm:pt modelId="{DDD974B8-C3A9-43BD-BE80-D70DD35152CC}" type="parTrans" cxnId="{0ACC7887-AE40-452F-B1D5-F493F280C0CC}">
      <dgm:prSet/>
      <dgm:spPr/>
      <dgm:t>
        <a:bodyPr/>
        <a:lstStyle/>
        <a:p>
          <a:endParaRPr lang="en-US" sz="2100"/>
        </a:p>
      </dgm:t>
    </dgm:pt>
    <dgm:pt modelId="{58DF8E6A-5A6A-40D5-8F54-1A60B07B0D3F}" type="sibTrans" cxnId="{0ACC7887-AE40-452F-B1D5-F493F280C0CC}">
      <dgm:prSet custT="1"/>
      <dgm:spPr>
        <a:solidFill>
          <a:srgbClr val="005493"/>
        </a:solidFill>
      </dgm:spPr>
      <dgm:t>
        <a:bodyPr/>
        <a:lstStyle/>
        <a:p>
          <a:endParaRPr lang="en-US" sz="2100">
            <a:solidFill>
              <a:srgbClr val="145579"/>
            </a:solidFill>
          </a:endParaRPr>
        </a:p>
      </dgm:t>
    </dgm:pt>
    <dgm:pt modelId="{8E70A5A8-24F5-448D-AE01-26597A34539B}">
      <dgm:prSet custT="1"/>
      <dgm:spPr/>
      <dgm:t>
        <a:bodyPr/>
        <a:lstStyle/>
        <a:p>
          <a:r>
            <a:rPr lang="en-US" sz="2100" b="0" dirty="0"/>
            <a:t>Compare and choose the best model.</a:t>
          </a:r>
        </a:p>
      </dgm:t>
    </dgm:pt>
    <dgm:pt modelId="{17E7F6CA-75E6-47A5-9250-C118CC451896}" type="parTrans" cxnId="{06EC7D59-59DF-4663-82B3-8A07A0FB5DD9}">
      <dgm:prSet/>
      <dgm:spPr/>
      <dgm:t>
        <a:bodyPr/>
        <a:lstStyle/>
        <a:p>
          <a:endParaRPr lang="en-US" sz="2100"/>
        </a:p>
      </dgm:t>
    </dgm:pt>
    <dgm:pt modelId="{48992F21-2830-423D-8AD6-0615EC7646B7}" type="sibTrans" cxnId="{06EC7D59-59DF-4663-82B3-8A07A0FB5DD9}">
      <dgm:prSet/>
      <dgm:spPr/>
      <dgm:t>
        <a:bodyPr/>
        <a:lstStyle/>
        <a:p>
          <a:endParaRPr lang="en-US" sz="2100"/>
        </a:p>
      </dgm:t>
    </dgm:pt>
    <dgm:pt modelId="{321F80EB-A880-45F1-8190-2498CBF74DDB}" type="pres">
      <dgm:prSet presAssocID="{A2B97237-9669-4D1F-934B-63B04ADF3F3E}" presName="diagram" presStyleCnt="0">
        <dgm:presLayoutVars>
          <dgm:dir/>
          <dgm:resizeHandles val="exact"/>
        </dgm:presLayoutVars>
      </dgm:prSet>
      <dgm:spPr/>
    </dgm:pt>
    <dgm:pt modelId="{6BC419FB-E851-47DE-A4EA-6B6DAEF7DD46}" type="pres">
      <dgm:prSet presAssocID="{CBD1DDF1-22BA-4DCD-B1DC-34F51606C432}" presName="node" presStyleLbl="node1" presStyleIdx="0" presStyleCnt="6">
        <dgm:presLayoutVars>
          <dgm:bulletEnabled val="1"/>
        </dgm:presLayoutVars>
      </dgm:prSet>
      <dgm:spPr/>
    </dgm:pt>
    <dgm:pt modelId="{EF577450-0F72-4A37-B8CF-4B1FF4D1E4D5}" type="pres">
      <dgm:prSet presAssocID="{F945058F-ABD2-48DD-BEF9-60DD3B74CDEF}" presName="sibTrans" presStyleLbl="sibTrans2D1" presStyleIdx="0" presStyleCnt="5"/>
      <dgm:spPr/>
    </dgm:pt>
    <dgm:pt modelId="{BB8D3567-B54E-466A-836C-BA400C98BB3E}" type="pres">
      <dgm:prSet presAssocID="{F945058F-ABD2-48DD-BEF9-60DD3B74CDEF}" presName="connectorText" presStyleLbl="sibTrans2D1" presStyleIdx="0" presStyleCnt="5"/>
      <dgm:spPr/>
    </dgm:pt>
    <dgm:pt modelId="{48C74641-E6FF-4C82-9A59-8172F3742454}" type="pres">
      <dgm:prSet presAssocID="{7EBDFD44-C941-4CFC-8EEB-E9B72AC3DBA8}" presName="node" presStyleLbl="node1" presStyleIdx="1" presStyleCnt="6">
        <dgm:presLayoutVars>
          <dgm:bulletEnabled val="1"/>
        </dgm:presLayoutVars>
      </dgm:prSet>
      <dgm:spPr/>
    </dgm:pt>
    <dgm:pt modelId="{115A5512-6551-4133-8B0C-EF4C4D064BED}" type="pres">
      <dgm:prSet presAssocID="{D6F97BE8-204D-45E8-9616-8CCA95089157}" presName="sibTrans" presStyleLbl="sibTrans2D1" presStyleIdx="1" presStyleCnt="5"/>
      <dgm:spPr/>
    </dgm:pt>
    <dgm:pt modelId="{1A38DBFE-41BE-4AB4-B826-2115D9229E8E}" type="pres">
      <dgm:prSet presAssocID="{D6F97BE8-204D-45E8-9616-8CCA95089157}" presName="connectorText" presStyleLbl="sibTrans2D1" presStyleIdx="1" presStyleCnt="5"/>
      <dgm:spPr/>
    </dgm:pt>
    <dgm:pt modelId="{8EF6B8C7-39E4-43C0-9D48-50732399FF4D}" type="pres">
      <dgm:prSet presAssocID="{CB3AA51C-B90B-47D8-A2BB-AF05265A0F64}" presName="node" presStyleLbl="node1" presStyleIdx="2" presStyleCnt="6">
        <dgm:presLayoutVars>
          <dgm:bulletEnabled val="1"/>
        </dgm:presLayoutVars>
      </dgm:prSet>
      <dgm:spPr/>
    </dgm:pt>
    <dgm:pt modelId="{F6762AE8-9F52-4B6E-B36A-8B8FDDF5A82D}" type="pres">
      <dgm:prSet presAssocID="{34746280-DEE5-4DC4-8985-2D51BF2235E4}" presName="sibTrans" presStyleLbl="sibTrans2D1" presStyleIdx="2" presStyleCnt="5"/>
      <dgm:spPr/>
    </dgm:pt>
    <dgm:pt modelId="{B1D0870C-ECA5-427B-A820-592557D7710A}" type="pres">
      <dgm:prSet presAssocID="{34746280-DEE5-4DC4-8985-2D51BF2235E4}" presName="connectorText" presStyleLbl="sibTrans2D1" presStyleIdx="2" presStyleCnt="5"/>
      <dgm:spPr/>
    </dgm:pt>
    <dgm:pt modelId="{D7D2451E-FAD5-4B16-8D9D-A6FF172AC975}" type="pres">
      <dgm:prSet presAssocID="{B3D23D53-EFB7-4C43-B2D8-10EEC4E3E5EA}" presName="node" presStyleLbl="node1" presStyleIdx="3" presStyleCnt="6">
        <dgm:presLayoutVars>
          <dgm:bulletEnabled val="1"/>
        </dgm:presLayoutVars>
      </dgm:prSet>
      <dgm:spPr/>
    </dgm:pt>
    <dgm:pt modelId="{F2D5FD11-5518-4A3C-881C-58D34FC9F44B}" type="pres">
      <dgm:prSet presAssocID="{097B8731-DB8B-471F-B82B-04779B6EA324}" presName="sibTrans" presStyleLbl="sibTrans2D1" presStyleIdx="3" presStyleCnt="5"/>
      <dgm:spPr/>
    </dgm:pt>
    <dgm:pt modelId="{A2080D4B-2CE7-435D-8C0E-9BC83303877D}" type="pres">
      <dgm:prSet presAssocID="{097B8731-DB8B-471F-B82B-04779B6EA324}" presName="connectorText" presStyleLbl="sibTrans2D1" presStyleIdx="3" presStyleCnt="5"/>
      <dgm:spPr/>
    </dgm:pt>
    <dgm:pt modelId="{DF71F0AA-EE9C-47C5-B8C3-8A593DA0DC44}" type="pres">
      <dgm:prSet presAssocID="{68A04151-864D-47AB-8063-EDF43CC13A20}" presName="node" presStyleLbl="node1" presStyleIdx="4" presStyleCnt="6">
        <dgm:presLayoutVars>
          <dgm:bulletEnabled val="1"/>
        </dgm:presLayoutVars>
      </dgm:prSet>
      <dgm:spPr/>
    </dgm:pt>
    <dgm:pt modelId="{FB780B46-C64E-433D-AFE2-AE0D199EC9CC}" type="pres">
      <dgm:prSet presAssocID="{58DF8E6A-5A6A-40D5-8F54-1A60B07B0D3F}" presName="sibTrans" presStyleLbl="sibTrans2D1" presStyleIdx="4" presStyleCnt="5"/>
      <dgm:spPr/>
    </dgm:pt>
    <dgm:pt modelId="{2CC9DEAC-E157-4D8C-B14E-7E9027676094}" type="pres">
      <dgm:prSet presAssocID="{58DF8E6A-5A6A-40D5-8F54-1A60B07B0D3F}" presName="connectorText" presStyleLbl="sibTrans2D1" presStyleIdx="4" presStyleCnt="5"/>
      <dgm:spPr/>
    </dgm:pt>
    <dgm:pt modelId="{74952AB5-F7AD-4813-91C2-6760C52B861A}" type="pres">
      <dgm:prSet presAssocID="{8E70A5A8-24F5-448D-AE01-26597A34539B}" presName="node" presStyleLbl="node1" presStyleIdx="5" presStyleCnt="6">
        <dgm:presLayoutVars>
          <dgm:bulletEnabled val="1"/>
        </dgm:presLayoutVars>
      </dgm:prSet>
      <dgm:spPr/>
    </dgm:pt>
  </dgm:ptLst>
  <dgm:cxnLst>
    <dgm:cxn modelId="{37061C06-512B-4324-8CEE-886CD6BE4285}" type="presOf" srcId="{CB3AA51C-B90B-47D8-A2BB-AF05265A0F64}" destId="{8EF6B8C7-39E4-43C0-9D48-50732399FF4D}" srcOrd="0" destOrd="0" presId="urn:microsoft.com/office/officeart/2005/8/layout/process5"/>
    <dgm:cxn modelId="{40236118-F7E4-46B6-B3B9-EB6F2BFB5132}" type="presOf" srcId="{58DF8E6A-5A6A-40D5-8F54-1A60B07B0D3F}" destId="{2CC9DEAC-E157-4D8C-B14E-7E9027676094}" srcOrd="1" destOrd="0" presId="urn:microsoft.com/office/officeart/2005/8/layout/process5"/>
    <dgm:cxn modelId="{52355B1C-192F-415A-B941-7FA9F8613188}" srcId="{A2B97237-9669-4D1F-934B-63B04ADF3F3E}" destId="{B3D23D53-EFB7-4C43-B2D8-10EEC4E3E5EA}" srcOrd="3" destOrd="0" parTransId="{5B4D7294-FC42-4EBA-8A7E-6081AC39D7DE}" sibTransId="{097B8731-DB8B-471F-B82B-04779B6EA324}"/>
    <dgm:cxn modelId="{9BED131D-792A-4076-A575-6DEAB60D699D}" type="presOf" srcId="{CBD1DDF1-22BA-4DCD-B1DC-34F51606C432}" destId="{6BC419FB-E851-47DE-A4EA-6B6DAEF7DD46}" srcOrd="0" destOrd="0" presId="urn:microsoft.com/office/officeart/2005/8/layout/process5"/>
    <dgm:cxn modelId="{632BF422-8A44-4D7A-B7F5-45BEAD4EE9C7}" type="presOf" srcId="{34746280-DEE5-4DC4-8985-2D51BF2235E4}" destId="{F6762AE8-9F52-4B6E-B36A-8B8FDDF5A82D}" srcOrd="0" destOrd="0" presId="urn:microsoft.com/office/officeart/2005/8/layout/process5"/>
    <dgm:cxn modelId="{233D0840-2D9B-4318-A795-1E23C23AB730}" type="presOf" srcId="{097B8731-DB8B-471F-B82B-04779B6EA324}" destId="{A2080D4B-2CE7-435D-8C0E-9BC83303877D}" srcOrd="1" destOrd="0" presId="urn:microsoft.com/office/officeart/2005/8/layout/process5"/>
    <dgm:cxn modelId="{C366315C-E633-4621-8F78-27A8BC011086}" srcId="{A2B97237-9669-4D1F-934B-63B04ADF3F3E}" destId="{7EBDFD44-C941-4CFC-8EEB-E9B72AC3DBA8}" srcOrd="1" destOrd="0" parTransId="{A456537D-8DC6-4791-8AB4-0A4FB2C5E40C}" sibTransId="{D6F97BE8-204D-45E8-9616-8CCA95089157}"/>
    <dgm:cxn modelId="{C5328C63-0462-4910-961C-696BC7D43043}" type="presOf" srcId="{F945058F-ABD2-48DD-BEF9-60DD3B74CDEF}" destId="{BB8D3567-B54E-466A-836C-BA400C98BB3E}" srcOrd="1" destOrd="0" presId="urn:microsoft.com/office/officeart/2005/8/layout/process5"/>
    <dgm:cxn modelId="{E3D9AF64-984F-4360-87EA-A580BDAA62CD}" srcId="{A2B97237-9669-4D1F-934B-63B04ADF3F3E}" destId="{CB3AA51C-B90B-47D8-A2BB-AF05265A0F64}" srcOrd="2" destOrd="0" parTransId="{05BF8AB0-1086-4944-8E48-5E16A9B17486}" sibTransId="{34746280-DEE5-4DC4-8985-2D51BF2235E4}"/>
    <dgm:cxn modelId="{D0EADE67-E2F0-465A-BDF3-E198DC8D16E4}" srcId="{A2B97237-9669-4D1F-934B-63B04ADF3F3E}" destId="{CBD1DDF1-22BA-4DCD-B1DC-34F51606C432}" srcOrd="0" destOrd="0" parTransId="{968E41DE-EADF-4939-80CC-FA05C6E47287}" sibTransId="{F945058F-ABD2-48DD-BEF9-60DD3B74CDEF}"/>
    <dgm:cxn modelId="{252DD76D-2522-4B8A-885C-5610CE835794}" type="presOf" srcId="{7EBDFD44-C941-4CFC-8EEB-E9B72AC3DBA8}" destId="{48C74641-E6FF-4C82-9A59-8172F3742454}" srcOrd="0" destOrd="0" presId="urn:microsoft.com/office/officeart/2005/8/layout/process5"/>
    <dgm:cxn modelId="{06EC7D59-59DF-4663-82B3-8A07A0FB5DD9}" srcId="{A2B97237-9669-4D1F-934B-63B04ADF3F3E}" destId="{8E70A5A8-24F5-448D-AE01-26597A34539B}" srcOrd="5" destOrd="0" parTransId="{17E7F6CA-75E6-47A5-9250-C118CC451896}" sibTransId="{48992F21-2830-423D-8AD6-0615EC7646B7}"/>
    <dgm:cxn modelId="{A81A167A-74E7-46CD-AA81-391372BC21B4}" type="presOf" srcId="{097B8731-DB8B-471F-B82B-04779B6EA324}" destId="{F2D5FD11-5518-4A3C-881C-58D34FC9F44B}" srcOrd="0" destOrd="0" presId="urn:microsoft.com/office/officeart/2005/8/layout/process5"/>
    <dgm:cxn modelId="{04E1F67C-6AB9-4EA4-98AC-88987C886AFC}" type="presOf" srcId="{A2B97237-9669-4D1F-934B-63B04ADF3F3E}" destId="{321F80EB-A880-45F1-8190-2498CBF74DDB}" srcOrd="0" destOrd="0" presId="urn:microsoft.com/office/officeart/2005/8/layout/process5"/>
    <dgm:cxn modelId="{0ACC7887-AE40-452F-B1D5-F493F280C0CC}" srcId="{A2B97237-9669-4D1F-934B-63B04ADF3F3E}" destId="{68A04151-864D-47AB-8063-EDF43CC13A20}" srcOrd="4" destOrd="0" parTransId="{DDD974B8-C3A9-43BD-BE80-D70DD35152CC}" sibTransId="{58DF8E6A-5A6A-40D5-8F54-1A60B07B0D3F}"/>
    <dgm:cxn modelId="{FCEBA38D-F253-4340-8D84-4E40767CC01B}" type="presOf" srcId="{68A04151-864D-47AB-8063-EDF43CC13A20}" destId="{DF71F0AA-EE9C-47C5-B8C3-8A593DA0DC44}" srcOrd="0" destOrd="0" presId="urn:microsoft.com/office/officeart/2005/8/layout/process5"/>
    <dgm:cxn modelId="{D8D16CA9-9855-461C-9716-1244E58B1963}" type="presOf" srcId="{D6F97BE8-204D-45E8-9616-8CCA95089157}" destId="{115A5512-6551-4133-8B0C-EF4C4D064BED}" srcOrd="0" destOrd="0" presId="urn:microsoft.com/office/officeart/2005/8/layout/process5"/>
    <dgm:cxn modelId="{22468BAF-FC3E-4DA8-935D-288FAF795643}" type="presOf" srcId="{B3D23D53-EFB7-4C43-B2D8-10EEC4E3E5EA}" destId="{D7D2451E-FAD5-4B16-8D9D-A6FF172AC975}" srcOrd="0" destOrd="0" presId="urn:microsoft.com/office/officeart/2005/8/layout/process5"/>
    <dgm:cxn modelId="{A6B5E5AF-801B-478F-9667-EEA4724A1193}" type="presOf" srcId="{8E70A5A8-24F5-448D-AE01-26597A34539B}" destId="{74952AB5-F7AD-4813-91C2-6760C52B861A}" srcOrd="0" destOrd="0" presId="urn:microsoft.com/office/officeart/2005/8/layout/process5"/>
    <dgm:cxn modelId="{D8FFBABB-5F8B-4A00-8966-B85F3290341B}" type="presOf" srcId="{D6F97BE8-204D-45E8-9616-8CCA95089157}" destId="{1A38DBFE-41BE-4AB4-B826-2115D9229E8E}" srcOrd="1" destOrd="0" presId="urn:microsoft.com/office/officeart/2005/8/layout/process5"/>
    <dgm:cxn modelId="{18DFFCC9-F7CA-4595-92FA-6885EC17F284}" type="presOf" srcId="{58DF8E6A-5A6A-40D5-8F54-1A60B07B0D3F}" destId="{FB780B46-C64E-433D-AFE2-AE0D199EC9CC}" srcOrd="0" destOrd="0" presId="urn:microsoft.com/office/officeart/2005/8/layout/process5"/>
    <dgm:cxn modelId="{1EC9A4D3-C366-4FED-AF68-96842A60AA9F}" type="presOf" srcId="{F945058F-ABD2-48DD-BEF9-60DD3B74CDEF}" destId="{EF577450-0F72-4A37-B8CF-4B1FF4D1E4D5}" srcOrd="0" destOrd="0" presId="urn:microsoft.com/office/officeart/2005/8/layout/process5"/>
    <dgm:cxn modelId="{516272F8-1F47-4B3F-B78E-231762586272}" type="presOf" srcId="{34746280-DEE5-4DC4-8985-2D51BF2235E4}" destId="{B1D0870C-ECA5-427B-A820-592557D7710A}" srcOrd="1" destOrd="0" presId="urn:microsoft.com/office/officeart/2005/8/layout/process5"/>
    <dgm:cxn modelId="{8D21DC81-237A-4B73-9C09-003D4CC6CB41}" type="presParOf" srcId="{321F80EB-A880-45F1-8190-2498CBF74DDB}" destId="{6BC419FB-E851-47DE-A4EA-6B6DAEF7DD46}" srcOrd="0" destOrd="0" presId="urn:microsoft.com/office/officeart/2005/8/layout/process5"/>
    <dgm:cxn modelId="{2FFB3B6E-147C-4A68-B64A-CD3FFD246395}" type="presParOf" srcId="{321F80EB-A880-45F1-8190-2498CBF74DDB}" destId="{EF577450-0F72-4A37-B8CF-4B1FF4D1E4D5}" srcOrd="1" destOrd="0" presId="urn:microsoft.com/office/officeart/2005/8/layout/process5"/>
    <dgm:cxn modelId="{6771AB91-54C8-4A89-B5B1-043D404EF083}" type="presParOf" srcId="{EF577450-0F72-4A37-B8CF-4B1FF4D1E4D5}" destId="{BB8D3567-B54E-466A-836C-BA400C98BB3E}" srcOrd="0" destOrd="0" presId="urn:microsoft.com/office/officeart/2005/8/layout/process5"/>
    <dgm:cxn modelId="{8AF9B049-76C0-4416-92CC-3206EB80B2C0}" type="presParOf" srcId="{321F80EB-A880-45F1-8190-2498CBF74DDB}" destId="{48C74641-E6FF-4C82-9A59-8172F3742454}" srcOrd="2" destOrd="0" presId="urn:microsoft.com/office/officeart/2005/8/layout/process5"/>
    <dgm:cxn modelId="{0FA185CB-ED8D-4972-B644-3B8E8148F481}" type="presParOf" srcId="{321F80EB-A880-45F1-8190-2498CBF74DDB}" destId="{115A5512-6551-4133-8B0C-EF4C4D064BED}" srcOrd="3" destOrd="0" presId="urn:microsoft.com/office/officeart/2005/8/layout/process5"/>
    <dgm:cxn modelId="{9154DBCC-6D3E-4F93-907B-2CE671A684F9}" type="presParOf" srcId="{115A5512-6551-4133-8B0C-EF4C4D064BED}" destId="{1A38DBFE-41BE-4AB4-B826-2115D9229E8E}" srcOrd="0" destOrd="0" presId="urn:microsoft.com/office/officeart/2005/8/layout/process5"/>
    <dgm:cxn modelId="{058186F2-E0C6-47FF-A8BC-E694D8B95FB9}" type="presParOf" srcId="{321F80EB-A880-45F1-8190-2498CBF74DDB}" destId="{8EF6B8C7-39E4-43C0-9D48-50732399FF4D}" srcOrd="4" destOrd="0" presId="urn:microsoft.com/office/officeart/2005/8/layout/process5"/>
    <dgm:cxn modelId="{526E3FB0-54A4-4E37-84E2-1FE1223580F1}" type="presParOf" srcId="{321F80EB-A880-45F1-8190-2498CBF74DDB}" destId="{F6762AE8-9F52-4B6E-B36A-8B8FDDF5A82D}" srcOrd="5" destOrd="0" presId="urn:microsoft.com/office/officeart/2005/8/layout/process5"/>
    <dgm:cxn modelId="{0BA4DCA2-AC8F-40D7-A0BE-2788942C6414}" type="presParOf" srcId="{F6762AE8-9F52-4B6E-B36A-8B8FDDF5A82D}" destId="{B1D0870C-ECA5-427B-A820-592557D7710A}" srcOrd="0" destOrd="0" presId="urn:microsoft.com/office/officeart/2005/8/layout/process5"/>
    <dgm:cxn modelId="{D25C633D-BCEB-4F31-B873-3B0A4DF81648}" type="presParOf" srcId="{321F80EB-A880-45F1-8190-2498CBF74DDB}" destId="{D7D2451E-FAD5-4B16-8D9D-A6FF172AC975}" srcOrd="6" destOrd="0" presId="urn:microsoft.com/office/officeart/2005/8/layout/process5"/>
    <dgm:cxn modelId="{639B38AC-10D5-42D7-B1AC-017D185F3FFD}" type="presParOf" srcId="{321F80EB-A880-45F1-8190-2498CBF74DDB}" destId="{F2D5FD11-5518-4A3C-881C-58D34FC9F44B}" srcOrd="7" destOrd="0" presId="urn:microsoft.com/office/officeart/2005/8/layout/process5"/>
    <dgm:cxn modelId="{FDC51239-AE29-4DC9-844F-FFBCDBDF09C9}" type="presParOf" srcId="{F2D5FD11-5518-4A3C-881C-58D34FC9F44B}" destId="{A2080D4B-2CE7-435D-8C0E-9BC83303877D}" srcOrd="0" destOrd="0" presId="urn:microsoft.com/office/officeart/2005/8/layout/process5"/>
    <dgm:cxn modelId="{0AEB91C9-B955-482D-89A5-5E5D35A9BC57}" type="presParOf" srcId="{321F80EB-A880-45F1-8190-2498CBF74DDB}" destId="{DF71F0AA-EE9C-47C5-B8C3-8A593DA0DC44}" srcOrd="8" destOrd="0" presId="urn:microsoft.com/office/officeart/2005/8/layout/process5"/>
    <dgm:cxn modelId="{DA51E104-0047-4B29-8A6A-B0D92575F2AA}" type="presParOf" srcId="{321F80EB-A880-45F1-8190-2498CBF74DDB}" destId="{FB780B46-C64E-433D-AFE2-AE0D199EC9CC}" srcOrd="9" destOrd="0" presId="urn:microsoft.com/office/officeart/2005/8/layout/process5"/>
    <dgm:cxn modelId="{93FC5253-2D02-41D7-A6E4-C8895C2A5389}" type="presParOf" srcId="{FB780B46-C64E-433D-AFE2-AE0D199EC9CC}" destId="{2CC9DEAC-E157-4D8C-B14E-7E9027676094}" srcOrd="0" destOrd="0" presId="urn:microsoft.com/office/officeart/2005/8/layout/process5"/>
    <dgm:cxn modelId="{1F891C10-6C70-408A-A51C-CAD8B874D7F2}" type="presParOf" srcId="{321F80EB-A880-45F1-8190-2498CBF74DDB}" destId="{74952AB5-F7AD-4813-91C2-6760C52B861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BA4F3-23E8-4C56-A1E9-2DE4C727FCBA}">
      <dsp:nvSpPr>
        <dsp:cNvPr id="0" name=""/>
        <dsp:cNvSpPr/>
      </dsp:nvSpPr>
      <dsp:spPr>
        <a:xfrm>
          <a:off x="0" y="3454278"/>
          <a:ext cx="4646612" cy="75571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Filter only Falcon 9</a:t>
          </a:r>
        </a:p>
      </dsp:txBody>
      <dsp:txXfrm>
        <a:off x="0" y="3454278"/>
        <a:ext cx="4646612" cy="755711"/>
      </dsp:txXfrm>
    </dsp:sp>
    <dsp:sp modelId="{31F46DE3-F4F1-4B54-824B-C0DAC919E15C}">
      <dsp:nvSpPr>
        <dsp:cNvPr id="0" name=""/>
        <dsp:cNvSpPr/>
      </dsp:nvSpPr>
      <dsp:spPr>
        <a:xfrm rot="10800000">
          <a:off x="0" y="2303329"/>
          <a:ext cx="4646612" cy="1162284"/>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Converted into a </a:t>
          </a:r>
          <a:r>
            <a:rPr lang="en-US" sz="2600" kern="1200" dirty="0" err="1"/>
            <a:t>Dataframe</a:t>
          </a:r>
          <a:endParaRPr lang="en-US" sz="2600" kern="1200" dirty="0"/>
        </a:p>
      </dsp:txBody>
      <dsp:txXfrm rot="10800000">
        <a:off x="0" y="2303329"/>
        <a:ext cx="4646612" cy="755217"/>
      </dsp:txXfrm>
    </dsp:sp>
    <dsp:sp modelId="{20F9D9A8-B958-407A-A9E0-C2BACA0D42F8}">
      <dsp:nvSpPr>
        <dsp:cNvPr id="0" name=""/>
        <dsp:cNvSpPr/>
      </dsp:nvSpPr>
      <dsp:spPr>
        <a:xfrm rot="10800000">
          <a:off x="0" y="1152380"/>
          <a:ext cx="4646612" cy="1162284"/>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Decoded into JSON</a:t>
          </a:r>
        </a:p>
      </dsp:txBody>
      <dsp:txXfrm rot="10800000">
        <a:off x="0" y="1152380"/>
        <a:ext cx="4646612" cy="755217"/>
      </dsp:txXfrm>
    </dsp:sp>
    <dsp:sp modelId="{900367E3-A732-47AA-984C-339BDE2A217A}">
      <dsp:nvSpPr>
        <dsp:cNvPr id="0" name=""/>
        <dsp:cNvSpPr/>
      </dsp:nvSpPr>
      <dsp:spPr>
        <a:xfrm rot="10800000">
          <a:off x="0" y="1431"/>
          <a:ext cx="4646612" cy="1162284"/>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Collect Data using GET method</a:t>
          </a:r>
        </a:p>
      </dsp:txBody>
      <dsp:txXfrm rot="10800000">
        <a:off x="0" y="1431"/>
        <a:ext cx="4646612" cy="755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6C8C7-1F1C-410F-9E5B-9EEF9CBF971E}">
      <dsp:nvSpPr>
        <dsp:cNvPr id="0" name=""/>
        <dsp:cNvSpPr/>
      </dsp:nvSpPr>
      <dsp:spPr>
        <a:xfrm>
          <a:off x="0" y="3664224"/>
          <a:ext cx="4748048" cy="80164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Fill rows and convert to a </a:t>
          </a:r>
          <a:r>
            <a:rPr lang="en-US" sz="2400" kern="1200" dirty="0" err="1"/>
            <a:t>DataFrame</a:t>
          </a:r>
          <a:endParaRPr lang="en-US" sz="2400" kern="1200" dirty="0"/>
        </a:p>
      </dsp:txBody>
      <dsp:txXfrm>
        <a:off x="0" y="3664224"/>
        <a:ext cx="4748048" cy="801642"/>
      </dsp:txXfrm>
    </dsp:sp>
    <dsp:sp modelId="{57FCC6BD-1FDA-428D-A930-03418BB207E0}">
      <dsp:nvSpPr>
        <dsp:cNvPr id="0" name=""/>
        <dsp:cNvSpPr/>
      </dsp:nvSpPr>
      <dsp:spPr>
        <a:xfrm rot="10800000">
          <a:off x="0" y="2443322"/>
          <a:ext cx="4748048" cy="1232926"/>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Find all “table” elements from </a:t>
          </a:r>
          <a:r>
            <a:rPr lang="en-US" sz="2400" kern="1200" dirty="0" err="1"/>
            <a:t>BeautifulSoup</a:t>
          </a:r>
          <a:r>
            <a:rPr lang="en-US" sz="2400" kern="1200" dirty="0"/>
            <a:t> object.</a:t>
          </a:r>
        </a:p>
      </dsp:txBody>
      <dsp:txXfrm rot="10800000">
        <a:off x="0" y="2443322"/>
        <a:ext cx="4748048" cy="801118"/>
      </dsp:txXfrm>
    </dsp:sp>
    <dsp:sp modelId="{0D6B5DA2-D3CA-4815-988C-BC2DC4511433}">
      <dsp:nvSpPr>
        <dsp:cNvPr id="0" name=""/>
        <dsp:cNvSpPr/>
      </dsp:nvSpPr>
      <dsp:spPr>
        <a:xfrm rot="10800000">
          <a:off x="0" y="1222420"/>
          <a:ext cx="4748048" cy="1232926"/>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Create </a:t>
          </a:r>
          <a:r>
            <a:rPr lang="en-US" sz="2400" kern="1200" dirty="0" err="1"/>
            <a:t>BeautifulSoup</a:t>
          </a:r>
          <a:r>
            <a:rPr lang="en-US" sz="2400" kern="1200" dirty="0"/>
            <a:t> object from response.</a:t>
          </a:r>
        </a:p>
      </dsp:txBody>
      <dsp:txXfrm rot="10800000">
        <a:off x="0" y="1222420"/>
        <a:ext cx="4748048" cy="801118"/>
      </dsp:txXfrm>
    </dsp:sp>
    <dsp:sp modelId="{79E3E830-9AB6-4249-AC12-095626BC93D4}">
      <dsp:nvSpPr>
        <dsp:cNvPr id="0" name=""/>
        <dsp:cNvSpPr/>
      </dsp:nvSpPr>
      <dsp:spPr>
        <a:xfrm rot="10800000">
          <a:off x="0" y="1518"/>
          <a:ext cx="4748048" cy="1232926"/>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Collect Data using GET method</a:t>
          </a:r>
        </a:p>
      </dsp:txBody>
      <dsp:txXfrm rot="10800000">
        <a:off x="0" y="1518"/>
        <a:ext cx="4748048" cy="801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4CD44-D263-420F-B76D-C6500318FAB1}">
      <dsp:nvSpPr>
        <dsp:cNvPr id="0" name=""/>
        <dsp:cNvSpPr/>
      </dsp:nvSpPr>
      <dsp:spPr>
        <a:xfrm>
          <a:off x="5189" y="63770"/>
          <a:ext cx="2269046" cy="2326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Examine null data and data types for each columns</a:t>
          </a:r>
        </a:p>
      </dsp:txBody>
      <dsp:txXfrm>
        <a:off x="71647" y="130228"/>
        <a:ext cx="2136130" cy="2193743"/>
      </dsp:txXfrm>
    </dsp:sp>
    <dsp:sp modelId="{44AA6CE5-D7E1-41BA-823B-5C4A44BD6787}">
      <dsp:nvSpPr>
        <dsp:cNvPr id="0" name=""/>
        <dsp:cNvSpPr/>
      </dsp:nvSpPr>
      <dsp:spPr>
        <a:xfrm>
          <a:off x="2501141" y="945738"/>
          <a:ext cx="481037" cy="562723"/>
        </a:xfrm>
        <a:prstGeom prst="rightArrow">
          <a:avLst>
            <a:gd name="adj1" fmla="val 60000"/>
            <a:gd name="adj2" fmla="val 50000"/>
          </a:avLst>
        </a:prstGeom>
        <a:solidFill>
          <a:srgbClr val="005493"/>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501141" y="1058283"/>
        <a:ext cx="336726" cy="337633"/>
      </dsp:txXfrm>
    </dsp:sp>
    <dsp:sp modelId="{054A8030-4071-49DE-AF2E-B69FEB4143B0}">
      <dsp:nvSpPr>
        <dsp:cNvPr id="0" name=""/>
        <dsp:cNvSpPr/>
      </dsp:nvSpPr>
      <dsp:spPr>
        <a:xfrm>
          <a:off x="3181855" y="63770"/>
          <a:ext cx="2269046" cy="2326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Calculate number of launches on each site and occurrence of each orbit</a:t>
          </a:r>
        </a:p>
      </dsp:txBody>
      <dsp:txXfrm>
        <a:off x="3248313" y="130228"/>
        <a:ext cx="2136130" cy="2193743"/>
      </dsp:txXfrm>
    </dsp:sp>
    <dsp:sp modelId="{29608E84-C34A-4253-9DD4-0AA8E38735D2}">
      <dsp:nvSpPr>
        <dsp:cNvPr id="0" name=""/>
        <dsp:cNvSpPr/>
      </dsp:nvSpPr>
      <dsp:spPr>
        <a:xfrm>
          <a:off x="5677806" y="945738"/>
          <a:ext cx="481037" cy="562723"/>
        </a:xfrm>
        <a:prstGeom prst="rightArrow">
          <a:avLst>
            <a:gd name="adj1" fmla="val 60000"/>
            <a:gd name="adj2" fmla="val 50000"/>
          </a:avLst>
        </a:prstGeom>
        <a:solidFill>
          <a:srgbClr val="005493"/>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677806" y="1058283"/>
        <a:ext cx="336726" cy="337633"/>
      </dsp:txXfrm>
    </dsp:sp>
    <dsp:sp modelId="{1322E48D-7BFE-4C62-B5FC-0638DC3DF57B}">
      <dsp:nvSpPr>
        <dsp:cNvPr id="0" name=""/>
        <dsp:cNvSpPr/>
      </dsp:nvSpPr>
      <dsp:spPr>
        <a:xfrm>
          <a:off x="6358520" y="63770"/>
          <a:ext cx="2269046" cy="2326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Determine available labels for Outcome, group into 2 groups (success and failure)</a:t>
          </a:r>
        </a:p>
      </dsp:txBody>
      <dsp:txXfrm>
        <a:off x="6424978" y="130228"/>
        <a:ext cx="2136130" cy="2193743"/>
      </dsp:txXfrm>
    </dsp:sp>
    <dsp:sp modelId="{0A66C1BF-AFFF-45D0-BD58-CFC6D7EDE981}">
      <dsp:nvSpPr>
        <dsp:cNvPr id="0" name=""/>
        <dsp:cNvSpPr/>
      </dsp:nvSpPr>
      <dsp:spPr>
        <a:xfrm>
          <a:off x="8854472" y="945738"/>
          <a:ext cx="481037" cy="562723"/>
        </a:xfrm>
        <a:prstGeom prst="rightArrow">
          <a:avLst>
            <a:gd name="adj1" fmla="val 60000"/>
            <a:gd name="adj2" fmla="val 50000"/>
          </a:avLst>
        </a:prstGeom>
        <a:solidFill>
          <a:srgbClr val="005493"/>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854472" y="1058283"/>
        <a:ext cx="336726" cy="337633"/>
      </dsp:txXfrm>
    </dsp:sp>
    <dsp:sp modelId="{3BFBFF3C-3CC0-4FD1-A50E-788E78059A32}">
      <dsp:nvSpPr>
        <dsp:cNvPr id="0" name=""/>
        <dsp:cNvSpPr/>
      </dsp:nvSpPr>
      <dsp:spPr>
        <a:xfrm>
          <a:off x="9535186" y="63770"/>
          <a:ext cx="2269046" cy="2326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Create Outcome label (0 for failure, 1 for success) as target label for model</a:t>
          </a:r>
        </a:p>
      </dsp:txBody>
      <dsp:txXfrm>
        <a:off x="9601644" y="130228"/>
        <a:ext cx="2136130" cy="219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419FB-E851-47DE-A4EA-6B6DAEF7DD46}">
      <dsp:nvSpPr>
        <dsp:cNvPr id="0" name=""/>
        <dsp:cNvSpPr/>
      </dsp:nvSpPr>
      <dsp:spPr>
        <a:xfrm>
          <a:off x="8247" y="234083"/>
          <a:ext cx="2465215" cy="147912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t>Normalize Data Set</a:t>
          </a:r>
        </a:p>
      </dsp:txBody>
      <dsp:txXfrm>
        <a:off x="51569" y="277405"/>
        <a:ext cx="2378571" cy="1392485"/>
      </dsp:txXfrm>
    </dsp:sp>
    <dsp:sp modelId="{EF577450-0F72-4A37-B8CF-4B1FF4D1E4D5}">
      <dsp:nvSpPr>
        <dsp:cNvPr id="0" name=""/>
        <dsp:cNvSpPr/>
      </dsp:nvSpPr>
      <dsp:spPr>
        <a:xfrm>
          <a:off x="2690402" y="667961"/>
          <a:ext cx="522625" cy="611373"/>
        </a:xfrm>
        <a:prstGeom prst="rightArrow">
          <a:avLst>
            <a:gd name="adj1" fmla="val 60000"/>
            <a:gd name="adj2" fmla="val 50000"/>
          </a:avLst>
        </a:prstGeom>
        <a:solidFill>
          <a:srgbClr val="005493"/>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690402" y="790236"/>
        <a:ext cx="365838" cy="366823"/>
      </dsp:txXfrm>
    </dsp:sp>
    <dsp:sp modelId="{48C74641-E6FF-4C82-9A59-8172F3742454}">
      <dsp:nvSpPr>
        <dsp:cNvPr id="0" name=""/>
        <dsp:cNvSpPr/>
      </dsp:nvSpPr>
      <dsp:spPr>
        <a:xfrm>
          <a:off x="3459549" y="234083"/>
          <a:ext cx="2465215" cy="147912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Train/Test Split</a:t>
          </a:r>
        </a:p>
      </dsp:txBody>
      <dsp:txXfrm>
        <a:off x="3502871" y="277405"/>
        <a:ext cx="2378571" cy="1392485"/>
      </dsp:txXfrm>
    </dsp:sp>
    <dsp:sp modelId="{115A5512-6551-4133-8B0C-EF4C4D064BED}">
      <dsp:nvSpPr>
        <dsp:cNvPr id="0" name=""/>
        <dsp:cNvSpPr/>
      </dsp:nvSpPr>
      <dsp:spPr>
        <a:xfrm>
          <a:off x="6141703" y="667961"/>
          <a:ext cx="522625" cy="611373"/>
        </a:xfrm>
        <a:prstGeom prst="rightArrow">
          <a:avLst>
            <a:gd name="adj1" fmla="val 60000"/>
            <a:gd name="adj2" fmla="val 50000"/>
          </a:avLst>
        </a:prstGeom>
        <a:solidFill>
          <a:srgbClr val="005493"/>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141703" y="790236"/>
        <a:ext cx="365838" cy="366823"/>
      </dsp:txXfrm>
    </dsp:sp>
    <dsp:sp modelId="{8EF6B8C7-39E4-43C0-9D48-50732399FF4D}">
      <dsp:nvSpPr>
        <dsp:cNvPr id="0" name=""/>
        <dsp:cNvSpPr/>
      </dsp:nvSpPr>
      <dsp:spPr>
        <a:xfrm>
          <a:off x="6910850" y="234083"/>
          <a:ext cx="2465215" cy="147912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Grid Search on each classification to find best set of hyperparameters</a:t>
          </a:r>
        </a:p>
      </dsp:txBody>
      <dsp:txXfrm>
        <a:off x="6954172" y="277405"/>
        <a:ext cx="2378571" cy="1392485"/>
      </dsp:txXfrm>
    </dsp:sp>
    <dsp:sp modelId="{F6762AE8-9F52-4B6E-B36A-8B8FDDF5A82D}">
      <dsp:nvSpPr>
        <dsp:cNvPr id="0" name=""/>
        <dsp:cNvSpPr/>
      </dsp:nvSpPr>
      <dsp:spPr>
        <a:xfrm rot="5400000">
          <a:off x="7882145" y="1885778"/>
          <a:ext cx="522625" cy="611373"/>
        </a:xfrm>
        <a:prstGeom prst="rightArrow">
          <a:avLst>
            <a:gd name="adj1" fmla="val 60000"/>
            <a:gd name="adj2" fmla="val 50000"/>
          </a:avLst>
        </a:prstGeom>
        <a:solidFill>
          <a:srgbClr val="005493"/>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5400000">
        <a:off x="7960047" y="1930152"/>
        <a:ext cx="366823" cy="365838"/>
      </dsp:txXfrm>
    </dsp:sp>
    <dsp:sp modelId="{D7D2451E-FAD5-4B16-8D9D-A6FF172AC975}">
      <dsp:nvSpPr>
        <dsp:cNvPr id="0" name=""/>
        <dsp:cNvSpPr/>
      </dsp:nvSpPr>
      <dsp:spPr>
        <a:xfrm>
          <a:off x="6910850" y="2699299"/>
          <a:ext cx="2465215" cy="147912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Train the models using training set and the found best set of hyperparameters</a:t>
          </a:r>
        </a:p>
      </dsp:txBody>
      <dsp:txXfrm>
        <a:off x="6954172" y="2742621"/>
        <a:ext cx="2378571" cy="1392485"/>
      </dsp:txXfrm>
    </dsp:sp>
    <dsp:sp modelId="{F2D5FD11-5518-4A3C-881C-58D34FC9F44B}">
      <dsp:nvSpPr>
        <dsp:cNvPr id="0" name=""/>
        <dsp:cNvSpPr/>
      </dsp:nvSpPr>
      <dsp:spPr>
        <a:xfrm rot="10800000">
          <a:off x="6171286" y="3133176"/>
          <a:ext cx="522625" cy="611373"/>
        </a:xfrm>
        <a:prstGeom prst="rightArrow">
          <a:avLst>
            <a:gd name="adj1" fmla="val 60000"/>
            <a:gd name="adj2" fmla="val 50000"/>
          </a:avLst>
        </a:prstGeom>
        <a:solidFill>
          <a:srgbClr val="005493"/>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solidFill>
              <a:srgbClr val="145579"/>
            </a:solidFill>
          </a:endParaRPr>
        </a:p>
      </dsp:txBody>
      <dsp:txXfrm rot="10800000">
        <a:off x="6328073" y="3255451"/>
        <a:ext cx="365838" cy="366823"/>
      </dsp:txXfrm>
    </dsp:sp>
    <dsp:sp modelId="{DF71F0AA-EE9C-47C5-B8C3-8A593DA0DC44}">
      <dsp:nvSpPr>
        <dsp:cNvPr id="0" name=""/>
        <dsp:cNvSpPr/>
      </dsp:nvSpPr>
      <dsp:spPr>
        <a:xfrm>
          <a:off x="3459549" y="2699299"/>
          <a:ext cx="2465215" cy="147912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Evaluate the models using the Test Set by accuracy score and Confusion Matrix.</a:t>
          </a:r>
        </a:p>
      </dsp:txBody>
      <dsp:txXfrm>
        <a:off x="3502871" y="2742621"/>
        <a:ext cx="2378571" cy="1392485"/>
      </dsp:txXfrm>
    </dsp:sp>
    <dsp:sp modelId="{FB780B46-C64E-433D-AFE2-AE0D199EC9CC}">
      <dsp:nvSpPr>
        <dsp:cNvPr id="0" name=""/>
        <dsp:cNvSpPr/>
      </dsp:nvSpPr>
      <dsp:spPr>
        <a:xfrm rot="10800000">
          <a:off x="2719984" y="3133176"/>
          <a:ext cx="522625" cy="611373"/>
        </a:xfrm>
        <a:prstGeom prst="rightArrow">
          <a:avLst>
            <a:gd name="adj1" fmla="val 60000"/>
            <a:gd name="adj2" fmla="val 50000"/>
          </a:avLst>
        </a:prstGeom>
        <a:solidFill>
          <a:srgbClr val="005493"/>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solidFill>
              <a:srgbClr val="145579"/>
            </a:solidFill>
          </a:endParaRPr>
        </a:p>
      </dsp:txBody>
      <dsp:txXfrm rot="10800000">
        <a:off x="2876771" y="3255451"/>
        <a:ext cx="365838" cy="366823"/>
      </dsp:txXfrm>
    </dsp:sp>
    <dsp:sp modelId="{74952AB5-F7AD-4813-91C2-6760C52B861A}">
      <dsp:nvSpPr>
        <dsp:cNvPr id="0" name=""/>
        <dsp:cNvSpPr/>
      </dsp:nvSpPr>
      <dsp:spPr>
        <a:xfrm>
          <a:off x="8247" y="2699299"/>
          <a:ext cx="2465215" cy="147912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t>Compare and choose the best model.</a:t>
          </a:r>
        </a:p>
      </dsp:txBody>
      <dsp:txXfrm>
        <a:off x="51569" y="2742621"/>
        <a:ext cx="2378571" cy="13924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29/08/2021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229175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48</a:t>
            </a:fld>
            <a:endParaRPr lang="en-US"/>
          </a:p>
        </p:txBody>
      </p:sp>
    </p:spTree>
    <p:extLst>
      <p:ext uri="{BB962C8B-B14F-4D97-AF65-F5344CB8AC3E}">
        <p14:creationId xmlns:p14="http://schemas.microsoft.com/office/powerpoint/2010/main" val="1639331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50</a:t>
            </a:fld>
            <a:endParaRPr lang="en-US"/>
          </a:p>
        </p:txBody>
      </p:sp>
    </p:spTree>
    <p:extLst>
      <p:ext uri="{BB962C8B-B14F-4D97-AF65-F5344CB8AC3E}">
        <p14:creationId xmlns:p14="http://schemas.microsoft.com/office/powerpoint/2010/main" val="2130684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52</a:t>
            </a:fld>
            <a:endParaRPr lang="en-US"/>
          </a:p>
        </p:txBody>
      </p:sp>
    </p:spTree>
    <p:extLst>
      <p:ext uri="{BB962C8B-B14F-4D97-AF65-F5344CB8AC3E}">
        <p14:creationId xmlns:p14="http://schemas.microsoft.com/office/powerpoint/2010/main" val="3377399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53</a:t>
            </a:fld>
            <a:endParaRPr lang="en-US"/>
          </a:p>
        </p:txBody>
      </p:sp>
    </p:spTree>
    <p:extLst>
      <p:ext uri="{BB962C8B-B14F-4D97-AF65-F5344CB8AC3E}">
        <p14:creationId xmlns:p14="http://schemas.microsoft.com/office/powerpoint/2010/main" val="142609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54</a:t>
            </a:fld>
            <a:endParaRPr lang="en-US"/>
          </a:p>
        </p:txBody>
      </p:sp>
    </p:spTree>
    <p:extLst>
      <p:ext uri="{BB962C8B-B14F-4D97-AF65-F5344CB8AC3E}">
        <p14:creationId xmlns:p14="http://schemas.microsoft.com/office/powerpoint/2010/main" val="4207930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57</a:t>
            </a:fld>
            <a:endParaRPr lang="en-US"/>
          </a:p>
        </p:txBody>
      </p:sp>
    </p:spTree>
    <p:extLst>
      <p:ext uri="{BB962C8B-B14F-4D97-AF65-F5344CB8AC3E}">
        <p14:creationId xmlns:p14="http://schemas.microsoft.com/office/powerpoint/2010/main" val="1827556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dirty="0"/>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dirty="0"/>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915055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dirty="0"/>
          </a:p>
        </p:txBody>
      </p:sp>
    </p:spTree>
    <p:extLst>
      <p:ext uri="{BB962C8B-B14F-4D97-AF65-F5344CB8AC3E}">
        <p14:creationId xmlns:p14="http://schemas.microsoft.com/office/powerpoint/2010/main" val="3924966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33</a:t>
            </a:fld>
            <a:endParaRPr lang="en-US"/>
          </a:p>
        </p:txBody>
      </p:sp>
    </p:spTree>
    <p:extLst>
      <p:ext uri="{BB962C8B-B14F-4D97-AF65-F5344CB8AC3E}">
        <p14:creationId xmlns:p14="http://schemas.microsoft.com/office/powerpoint/2010/main" val="2206855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39</a:t>
            </a:fld>
            <a:endParaRPr lang="en-US"/>
          </a:p>
        </p:txBody>
      </p:sp>
    </p:spTree>
    <p:extLst>
      <p:ext uri="{BB962C8B-B14F-4D97-AF65-F5344CB8AC3E}">
        <p14:creationId xmlns:p14="http://schemas.microsoft.com/office/powerpoint/2010/main" val="312377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github.com/nguyencaonhan271201/IBM-Data-Science-Certificate-Capstone-Project/blob/main/Data%20Collection%20with%20Web%20Scraping.ipynb" TargetMode="Externa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github.com/nguyencaonhan271201/IBM-Data-Science-Certificate-Capstone-Project/blob/main/Data%20Wrangling.ipynb" TargetMode="Externa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nguyencaonhan271201/IBM-Data-Science-Certificate-Capstone-Project/blob/main/EDA%20with%20Visualization.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nguyencaonhan271201/IBM-Data-Science-Certificate-Capstone-Project/blob/main/EDA%20with%20SQL.ipyn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nguyencaonhan271201/IBM-Data-Science-Certificate-Capstone-Project/blob/main/Visual%20Analytics%20with%20Folium.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nguyencaonhan271201/IBM-Data-Science-Certificate-Capstone-Project/blob/main/spacex_dash_app.p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nguyencaonhan271201/IBM-Data-Science-Certificate-Capstone-Project/blob/main/Machine%20Learning%20Prediction.ipynb"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nguyencaonhan271201/IBM-Data-Science-Certificate-Capstone-Project/blob/main/Data%20Collection.ipynb" TargetMode="External"/><Relationship Id="rId2" Type="http://schemas.openxmlformats.org/officeDocument/2006/relationships/hyperlink" Target="https://github.com/nguyencaonhan271201/IBM-Data-Science-Certificate-Capstone-Project.git" TargetMode="External"/><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hyperlink" Target="https://github.com/nguyencaonhan271201/IBM-Data-Science-Certificate-Capstone-Project/blob/main/Data%20Collection%20with%20Web%20Scraping.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github.com/nguyencaonhan271201/IBM-Data-Science-Certificate-Capstone-Project/blob/main/EDA%20with%20Visualization.ipynb" TargetMode="External"/><Relationship Id="rId2" Type="http://schemas.openxmlformats.org/officeDocument/2006/relationships/hyperlink" Target="https://github.com/nguyencaonhan271201/IBM-Data-Science-Certificate-Capstone-Project/blob/main/Data%20Wrangling.ipynb" TargetMode="External"/><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hyperlink" Target="https://github.com/nguyencaonhan271201/IBM-Data-Science-Certificate-Capstone-Project/blob/main/EDA%20with%20SQL.ipynb"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github.com/nguyencaonhan271201/IBM-Data-Science-Certificate-Capstone-Project/blob/main/spacex_dash_app.py" TargetMode="External"/><Relationship Id="rId2" Type="http://schemas.openxmlformats.org/officeDocument/2006/relationships/hyperlink" Target="https://github.com/nguyencaonhan271201/IBM-Data-Science-Certificate-Capstone-Project/blob/main/Visual%20Analytics%20with%20Folium.ipynb" TargetMode="External"/><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hyperlink" Target="https://github.com/nguyencaonhan271201/IBM-Data-Science-Certificate-Capstone-Project/blob/main/Machine%20Learning%20Prediction.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github.com/nguyencaonhan271201/IBM-Data-Science-Certificate-Capstone-Project/blob/main/Data%20Collection.ipynb" TargetMode="Externa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p:txBody>
          <a:bodyPr>
            <a:normAutofit/>
          </a:bodyPr>
          <a:lstStyle/>
          <a:p>
            <a:r>
              <a:rPr lang="en-US" dirty="0">
                <a:solidFill>
                  <a:schemeClr val="tx1"/>
                </a:solidFill>
              </a:rPr>
              <a:t>Data Science Capstone project</a:t>
            </a: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p:txBody>
          <a:bodyPr/>
          <a:lstStyle/>
          <a:p>
            <a:r>
              <a:rPr lang="en-US" dirty="0"/>
              <a:t>NHAN NGUYEN CAO</a:t>
            </a:r>
          </a:p>
          <a:p>
            <a:r>
              <a:rPr lang="en-US" dirty="0"/>
              <a:t>28 August 2021</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1022275" y="564157"/>
            <a:ext cx="3647152" cy="1117674"/>
          </a:xfrm>
        </p:spPr>
        <p:txBody>
          <a:bodyPr/>
          <a:lstStyle/>
          <a:p>
            <a:pPr algn="ctr"/>
            <a:r>
              <a:rPr lang="en-US" dirty="0"/>
              <a:t>Data collection – Web scraping</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10</a:t>
            </a:fld>
            <a:endParaRPr lang="en-US" dirty="0"/>
          </a:p>
        </p:txBody>
      </p:sp>
      <p:sp>
        <p:nvSpPr>
          <p:cNvPr id="8" name="Text Placeholder 2">
            <a:extLst>
              <a:ext uri="{FF2B5EF4-FFF2-40B4-BE49-F238E27FC236}">
                <a16:creationId xmlns:a16="http://schemas.microsoft.com/office/drawing/2014/main" id="{DF0B8442-5FCB-464A-9A3E-3CE0BB1FC17C}"/>
              </a:ext>
            </a:extLst>
          </p:cNvPr>
          <p:cNvSpPr txBox="1">
            <a:spLocks/>
          </p:cNvSpPr>
          <p:nvPr/>
        </p:nvSpPr>
        <p:spPr>
          <a:xfrm>
            <a:off x="522545" y="1854269"/>
            <a:ext cx="4646612" cy="362570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pPr algn="just"/>
            <a:r>
              <a:rPr lang="en-US" sz="2400" dirty="0"/>
              <a:t>1. The data is collected by using </a:t>
            </a:r>
            <a:r>
              <a:rPr lang="en-US" sz="2400" b="1" dirty="0"/>
              <a:t>GET method </a:t>
            </a:r>
            <a:r>
              <a:rPr lang="en-US" sz="2400" dirty="0"/>
              <a:t>on the provided static URL using the requests library.</a:t>
            </a:r>
          </a:p>
          <a:p>
            <a:pPr algn="just"/>
            <a:r>
              <a:rPr lang="en-US" sz="2400" dirty="0"/>
              <a:t>2. Create a </a:t>
            </a:r>
            <a:r>
              <a:rPr lang="en-US" sz="2400" b="1" dirty="0" err="1"/>
              <a:t>BeautifulSoup</a:t>
            </a:r>
            <a:r>
              <a:rPr lang="en-US" sz="2400" dirty="0"/>
              <a:t> object  from the received response.</a:t>
            </a:r>
          </a:p>
          <a:p>
            <a:pPr algn="just"/>
            <a:r>
              <a:rPr lang="en-US" sz="2400" dirty="0"/>
              <a:t>3. Find </a:t>
            </a:r>
            <a:r>
              <a:rPr lang="en-US" sz="2400" b="1" dirty="0"/>
              <a:t>“table” elements </a:t>
            </a:r>
            <a:r>
              <a:rPr lang="en-US" sz="2400" dirty="0"/>
              <a:t>from the </a:t>
            </a:r>
            <a:r>
              <a:rPr lang="en-US" sz="2400" dirty="0" err="1"/>
              <a:t>BeautifulSoup</a:t>
            </a:r>
            <a:r>
              <a:rPr lang="en-US" sz="2400" dirty="0"/>
              <a:t> object then extract column names.</a:t>
            </a:r>
          </a:p>
          <a:p>
            <a:pPr algn="just"/>
            <a:r>
              <a:rPr lang="en-US" sz="2400" dirty="0"/>
              <a:t>4. Fill a dictionary with rows from the table, then convert to a </a:t>
            </a:r>
            <a:r>
              <a:rPr lang="en-US" sz="2400" b="1" dirty="0" err="1"/>
              <a:t>DataFrame</a:t>
            </a:r>
            <a:r>
              <a:rPr lang="en-US" sz="2400" dirty="0"/>
              <a:t> for usage.</a:t>
            </a:r>
          </a:p>
        </p:txBody>
      </p:sp>
      <p:sp>
        <p:nvSpPr>
          <p:cNvPr id="9" name="Text Placeholder 2">
            <a:extLst>
              <a:ext uri="{FF2B5EF4-FFF2-40B4-BE49-F238E27FC236}">
                <a16:creationId xmlns:a16="http://schemas.microsoft.com/office/drawing/2014/main" id="{A233AE6B-FBB1-41CA-8E01-020E3B95F471}"/>
              </a:ext>
            </a:extLst>
          </p:cNvPr>
          <p:cNvSpPr txBox="1">
            <a:spLocks/>
          </p:cNvSpPr>
          <p:nvPr/>
        </p:nvSpPr>
        <p:spPr>
          <a:xfrm>
            <a:off x="522545" y="5473542"/>
            <a:ext cx="5208404" cy="89376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r>
              <a:rPr lang="en-US" dirty="0"/>
              <a:t>Notebook: </a:t>
            </a:r>
            <a:r>
              <a:rPr lang="en-US" dirty="0">
                <a:solidFill>
                  <a:srgbClr val="145579"/>
                </a:solidFill>
                <a:hlinkClick r:id="rId2">
                  <a:extLst>
                    <a:ext uri="{A12FA001-AC4F-418D-AE19-62706E023703}">
                      <ahyp:hlinkClr xmlns:ahyp="http://schemas.microsoft.com/office/drawing/2018/hyperlinkcolor" val="tx"/>
                    </a:ext>
                  </a:extLst>
                </a:hlinkClick>
              </a:rPr>
              <a:t>https://github.com/nguyencaonhan271201/IBM-Data-Science-Certificate-Capstone-Project/blob/main/Data%20Collection%20with%20Web%20Scraping.ipynb</a:t>
            </a:r>
            <a:endParaRPr lang="en-US" dirty="0">
              <a:solidFill>
                <a:srgbClr val="145579"/>
              </a:solidFill>
            </a:endParaRPr>
          </a:p>
          <a:p>
            <a:endParaRPr lang="en-US" dirty="0"/>
          </a:p>
        </p:txBody>
      </p:sp>
      <p:sp>
        <p:nvSpPr>
          <p:cNvPr id="12" name="Content Placeholder 4">
            <a:extLst>
              <a:ext uri="{FF2B5EF4-FFF2-40B4-BE49-F238E27FC236}">
                <a16:creationId xmlns:a16="http://schemas.microsoft.com/office/drawing/2014/main" id="{41FD2374-5E5B-4202-A109-C25237ACF61C}"/>
              </a:ext>
            </a:extLst>
          </p:cNvPr>
          <p:cNvSpPr txBox="1">
            <a:spLocks/>
          </p:cNvSpPr>
          <p:nvPr/>
        </p:nvSpPr>
        <p:spPr>
          <a:xfrm>
            <a:off x="5711640" y="710978"/>
            <a:ext cx="6172200" cy="756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3200" kern="1200">
                <a:solidFill>
                  <a:srgbClr val="0070C0"/>
                </a:solidFill>
                <a:latin typeface="IBM Plex Mono SemiBold" panose="020B07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8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a:t>Flowchart</a:t>
            </a:r>
          </a:p>
        </p:txBody>
      </p:sp>
      <p:graphicFrame>
        <p:nvGraphicFramePr>
          <p:cNvPr id="13" name="Diagram 12">
            <a:extLst>
              <a:ext uri="{FF2B5EF4-FFF2-40B4-BE49-F238E27FC236}">
                <a16:creationId xmlns:a16="http://schemas.microsoft.com/office/drawing/2014/main" id="{9F5546B4-3020-4B11-B8D1-20514FEEB5CD}"/>
              </a:ext>
            </a:extLst>
          </p:cNvPr>
          <p:cNvGraphicFramePr/>
          <p:nvPr>
            <p:extLst>
              <p:ext uri="{D42A27DB-BD31-4B8C-83A1-F6EECF244321}">
                <p14:modId xmlns:p14="http://schemas.microsoft.com/office/powerpoint/2010/main" val="4075954149"/>
              </p:ext>
            </p:extLst>
          </p:nvPr>
        </p:nvGraphicFramePr>
        <p:xfrm>
          <a:off x="6421677" y="1433427"/>
          <a:ext cx="4748048" cy="4467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555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3437159" y="367724"/>
            <a:ext cx="5596270" cy="756315"/>
          </a:xfrm>
        </p:spPr>
        <p:txBody>
          <a:bodyPr>
            <a:normAutofit/>
          </a:bodyPr>
          <a:lstStyle/>
          <a:p>
            <a:pPr algn="ctr"/>
            <a:r>
              <a:rPr lang="en-US" dirty="0"/>
              <a:t>Data collection – Web scraping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3149194" y="1124039"/>
            <a:ext cx="6172200" cy="756315"/>
          </a:xfrm>
        </p:spPr>
        <p:txBody>
          <a:bodyPr/>
          <a:lstStyle/>
          <a:p>
            <a:pPr marL="0" indent="0" algn="ctr">
              <a:buNone/>
            </a:pPr>
            <a:r>
              <a:rPr lang="en-US" dirty="0"/>
              <a:t>Final Data</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11</a:t>
            </a:fld>
            <a:endParaRPr lang="en-US" dirty="0"/>
          </a:p>
        </p:txBody>
      </p:sp>
      <p:pic>
        <p:nvPicPr>
          <p:cNvPr id="4" name="Picture 3">
            <a:extLst>
              <a:ext uri="{FF2B5EF4-FFF2-40B4-BE49-F238E27FC236}">
                <a16:creationId xmlns:a16="http://schemas.microsoft.com/office/drawing/2014/main" id="{B330FD63-F5BB-49E8-8ADC-2740D2747974}"/>
              </a:ext>
            </a:extLst>
          </p:cNvPr>
          <p:cNvPicPr>
            <a:picLocks noChangeAspect="1"/>
          </p:cNvPicPr>
          <p:nvPr/>
        </p:nvPicPr>
        <p:blipFill>
          <a:blip r:embed="rId2"/>
          <a:stretch>
            <a:fillRect/>
          </a:stretch>
        </p:blipFill>
        <p:spPr>
          <a:xfrm>
            <a:off x="0" y="1737611"/>
            <a:ext cx="12192000" cy="4212118"/>
          </a:xfrm>
          <a:prstGeom prst="rect">
            <a:avLst/>
          </a:prstGeom>
        </p:spPr>
      </p:pic>
    </p:spTree>
    <p:extLst>
      <p:ext uri="{BB962C8B-B14F-4D97-AF65-F5344CB8AC3E}">
        <p14:creationId xmlns:p14="http://schemas.microsoft.com/office/powerpoint/2010/main" val="116652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78755"/>
            <a:ext cx="10515600" cy="4351338"/>
          </a:xfrm>
        </p:spPr>
        <p:txBody>
          <a:bodyPr/>
          <a:lstStyle/>
          <a:p>
            <a:pPr algn="just"/>
            <a:r>
              <a:rPr lang="en-US" dirty="0"/>
              <a:t>After Data Collection, the Data wrangling is performed. The main goals of this process includes dealing with null data and identifying target labels, creating appropriate training labels from that for the model.</a:t>
            </a:r>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12</a:t>
            </a:fld>
            <a:endParaRPr lang="en-US" dirty="0"/>
          </a:p>
        </p:txBody>
      </p:sp>
      <p:graphicFrame>
        <p:nvGraphicFramePr>
          <p:cNvPr id="13" name="Diagram 12">
            <a:extLst>
              <a:ext uri="{FF2B5EF4-FFF2-40B4-BE49-F238E27FC236}">
                <a16:creationId xmlns:a16="http://schemas.microsoft.com/office/drawing/2014/main" id="{11F01730-A3AC-4440-ADFD-0F748C17D862}"/>
              </a:ext>
            </a:extLst>
          </p:cNvPr>
          <p:cNvGraphicFramePr/>
          <p:nvPr>
            <p:extLst>
              <p:ext uri="{D42A27DB-BD31-4B8C-83A1-F6EECF244321}">
                <p14:modId xmlns:p14="http://schemas.microsoft.com/office/powerpoint/2010/main" val="3468877407"/>
              </p:ext>
            </p:extLst>
          </p:nvPr>
        </p:nvGraphicFramePr>
        <p:xfrm>
          <a:off x="191288" y="3051544"/>
          <a:ext cx="11809423" cy="2454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A651574C-98DD-482A-99A9-AA772DA1A8DD}"/>
              </a:ext>
            </a:extLst>
          </p:cNvPr>
          <p:cNvSpPr txBox="1"/>
          <p:nvPr/>
        </p:nvSpPr>
        <p:spPr>
          <a:xfrm>
            <a:off x="1653266" y="5678059"/>
            <a:ext cx="9277004" cy="707886"/>
          </a:xfrm>
          <a:prstGeom prst="rect">
            <a:avLst/>
          </a:prstGeom>
          <a:noFill/>
        </p:spPr>
        <p:txBody>
          <a:bodyPr wrap="square">
            <a:spAutoFit/>
          </a:bodyPr>
          <a:lstStyle/>
          <a:p>
            <a:pPr marL="0" indent="0">
              <a:buNone/>
            </a:pPr>
            <a:r>
              <a:rPr lang="en-US" sz="2000" dirty="0"/>
              <a:t>Notebook: </a:t>
            </a:r>
            <a:r>
              <a:rPr lang="en-US" sz="2000" dirty="0">
                <a:solidFill>
                  <a:srgbClr val="145579"/>
                </a:solidFill>
                <a:hlinkClick r:id="rId7">
                  <a:extLst>
                    <a:ext uri="{A12FA001-AC4F-418D-AE19-62706E023703}">
                      <ahyp:hlinkClr xmlns:ahyp="http://schemas.microsoft.com/office/drawing/2018/hyperlinkcolor" val="tx"/>
                    </a:ext>
                  </a:extLst>
                </a:hlinkClick>
              </a:rPr>
              <a:t>https://github.com/nguyencaonhan271201/IBM-Data-Science-Certificate-Capstone-Project/blob/main/Data%20Wrangling.ipynb</a:t>
            </a:r>
            <a:endParaRPr lang="en-US" sz="2000" dirty="0">
              <a:solidFill>
                <a:srgbClr val="145579"/>
              </a:solidFill>
            </a:endParaRPr>
          </a:p>
        </p:txBody>
      </p:sp>
    </p:spTree>
    <p:extLst>
      <p:ext uri="{BB962C8B-B14F-4D97-AF65-F5344CB8AC3E}">
        <p14:creationId xmlns:p14="http://schemas.microsoft.com/office/powerpoint/2010/main" val="2987552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 – Dealing with Null data</a:t>
            </a:r>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13</a:t>
            </a:fld>
            <a:endParaRPr lang="en-US" dirty="0"/>
          </a:p>
        </p:txBody>
      </p:sp>
      <p:sp>
        <p:nvSpPr>
          <p:cNvPr id="7" name="Content Placeholder 6">
            <a:extLst>
              <a:ext uri="{FF2B5EF4-FFF2-40B4-BE49-F238E27FC236}">
                <a16:creationId xmlns:a16="http://schemas.microsoft.com/office/drawing/2014/main" id="{E212B20F-4984-40AD-8ACB-1715AE659184}"/>
              </a:ext>
            </a:extLst>
          </p:cNvPr>
          <p:cNvSpPr>
            <a:spLocks noGrp="1"/>
          </p:cNvSpPr>
          <p:nvPr>
            <p:ph idx="1"/>
          </p:nvPr>
        </p:nvSpPr>
        <p:spPr/>
        <p:txBody>
          <a:bodyPr/>
          <a:lstStyle/>
          <a:p>
            <a:r>
              <a:rPr lang="en-US" dirty="0"/>
              <a:t>Overviewing the description of data, the only column containing Null data is “</a:t>
            </a:r>
            <a:r>
              <a:rPr lang="en-US" dirty="0" err="1"/>
              <a:t>LandingPad</a:t>
            </a:r>
            <a:r>
              <a:rPr lang="en-US" dirty="0"/>
              <a:t>”, which is not a numerical attribute. Therefore, no further action was performed.</a:t>
            </a:r>
          </a:p>
        </p:txBody>
      </p:sp>
    </p:spTree>
    <p:extLst>
      <p:ext uri="{BB962C8B-B14F-4D97-AF65-F5344CB8AC3E}">
        <p14:creationId xmlns:p14="http://schemas.microsoft.com/office/powerpoint/2010/main" val="209080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 – Creating the target labels</a:t>
            </a:r>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14</a:t>
            </a:fld>
            <a:endParaRPr lang="en-US" dirty="0"/>
          </a:p>
        </p:txBody>
      </p:sp>
      <p:sp>
        <p:nvSpPr>
          <p:cNvPr id="7" name="Content Placeholder 6">
            <a:extLst>
              <a:ext uri="{FF2B5EF4-FFF2-40B4-BE49-F238E27FC236}">
                <a16:creationId xmlns:a16="http://schemas.microsoft.com/office/drawing/2014/main" id="{E212B20F-4984-40AD-8ACB-1715AE659184}"/>
              </a:ext>
            </a:extLst>
          </p:cNvPr>
          <p:cNvSpPr>
            <a:spLocks noGrp="1"/>
          </p:cNvSpPr>
          <p:nvPr>
            <p:ph idx="1"/>
          </p:nvPr>
        </p:nvSpPr>
        <p:spPr>
          <a:xfrm>
            <a:off x="838200" y="1478755"/>
            <a:ext cx="10515600" cy="4351338"/>
          </a:xfrm>
        </p:spPr>
        <p:txBody>
          <a:bodyPr/>
          <a:lstStyle/>
          <a:p>
            <a:pPr algn="just"/>
            <a:r>
              <a:rPr lang="en-US" dirty="0"/>
              <a:t>Since the goal of the project is creating a predictive model capable of predicting if each Falcon 9 launch will be successful or not. Therefore, the target labels need to be able to demonstrate this.</a:t>
            </a:r>
          </a:p>
          <a:p>
            <a:pPr algn="just"/>
            <a:r>
              <a:rPr lang="en-US" dirty="0"/>
              <a:t>Examining the “Outcome” column points out that there are 8 available values for this column, each of which has a clear outcome of either success or failure. Therefore, classifying the 8 labels into 2 groups and encoding each group with an appropriate label (0 for failure and 1 for successful) was the method chose.</a:t>
            </a:r>
          </a:p>
          <a:p>
            <a:pPr marL="0" indent="0" algn="just">
              <a:buNone/>
            </a:pPr>
            <a:endParaRPr lang="en-US" dirty="0"/>
          </a:p>
        </p:txBody>
      </p:sp>
      <p:pic>
        <p:nvPicPr>
          <p:cNvPr id="5" name="Picture 4">
            <a:extLst>
              <a:ext uri="{FF2B5EF4-FFF2-40B4-BE49-F238E27FC236}">
                <a16:creationId xmlns:a16="http://schemas.microsoft.com/office/drawing/2014/main" id="{131052C9-41BD-4B5F-A03B-0F39B2762706}"/>
              </a:ext>
            </a:extLst>
          </p:cNvPr>
          <p:cNvPicPr>
            <a:picLocks noChangeAspect="1"/>
          </p:cNvPicPr>
          <p:nvPr/>
        </p:nvPicPr>
        <p:blipFill rotWithShape="1">
          <a:blip r:embed="rId2"/>
          <a:srcRect b="17505"/>
          <a:stretch/>
        </p:blipFill>
        <p:spPr>
          <a:xfrm>
            <a:off x="3588839" y="4818189"/>
            <a:ext cx="3047767" cy="1720722"/>
          </a:xfrm>
          <a:prstGeom prst="rect">
            <a:avLst/>
          </a:prstGeom>
        </p:spPr>
      </p:pic>
      <p:pic>
        <p:nvPicPr>
          <p:cNvPr id="8" name="Picture 7">
            <a:extLst>
              <a:ext uri="{FF2B5EF4-FFF2-40B4-BE49-F238E27FC236}">
                <a16:creationId xmlns:a16="http://schemas.microsoft.com/office/drawing/2014/main" id="{A9B7FF1C-CF20-4EB1-9618-9D0F07F2C575}"/>
              </a:ext>
            </a:extLst>
          </p:cNvPr>
          <p:cNvPicPr>
            <a:picLocks noChangeAspect="1"/>
          </p:cNvPicPr>
          <p:nvPr/>
        </p:nvPicPr>
        <p:blipFill rotWithShape="1">
          <a:blip r:embed="rId3"/>
          <a:srcRect t="9102" b="11260"/>
          <a:stretch/>
        </p:blipFill>
        <p:spPr>
          <a:xfrm>
            <a:off x="7515681" y="4716303"/>
            <a:ext cx="754677" cy="1924493"/>
          </a:xfrm>
          <a:prstGeom prst="rect">
            <a:avLst/>
          </a:prstGeom>
        </p:spPr>
      </p:pic>
      <p:cxnSp>
        <p:nvCxnSpPr>
          <p:cNvPr id="10" name="Straight Arrow Connector 9">
            <a:extLst>
              <a:ext uri="{FF2B5EF4-FFF2-40B4-BE49-F238E27FC236}">
                <a16:creationId xmlns:a16="http://schemas.microsoft.com/office/drawing/2014/main" id="{9594C97D-1B0C-4B02-AF67-97A858E648E5}"/>
              </a:ext>
            </a:extLst>
          </p:cNvPr>
          <p:cNvCxnSpPr/>
          <p:nvPr/>
        </p:nvCxnSpPr>
        <p:spPr>
          <a:xfrm>
            <a:off x="5890437" y="5678550"/>
            <a:ext cx="1456661" cy="0"/>
          </a:xfrm>
          <a:prstGeom prst="straightConnector1">
            <a:avLst/>
          </a:prstGeom>
          <a:ln>
            <a:solidFill>
              <a:srgbClr val="00549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11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wrangling - Result</a:t>
            </a:r>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15</a:t>
            </a:fld>
            <a:endParaRPr lang="en-US" dirty="0"/>
          </a:p>
        </p:txBody>
      </p:sp>
      <p:sp>
        <p:nvSpPr>
          <p:cNvPr id="7" name="Content Placeholder 6">
            <a:extLst>
              <a:ext uri="{FF2B5EF4-FFF2-40B4-BE49-F238E27FC236}">
                <a16:creationId xmlns:a16="http://schemas.microsoft.com/office/drawing/2014/main" id="{E212B20F-4984-40AD-8ACB-1715AE659184}"/>
              </a:ext>
            </a:extLst>
          </p:cNvPr>
          <p:cNvSpPr>
            <a:spLocks noGrp="1"/>
          </p:cNvSpPr>
          <p:nvPr>
            <p:ph idx="1"/>
          </p:nvPr>
        </p:nvSpPr>
        <p:spPr>
          <a:xfrm>
            <a:off x="838200" y="1478755"/>
            <a:ext cx="10515600" cy="4351338"/>
          </a:xfrm>
        </p:spPr>
        <p:txBody>
          <a:bodyPr/>
          <a:lstStyle/>
          <a:p>
            <a:pPr algn="just"/>
            <a:r>
              <a:rPr lang="en-US" dirty="0"/>
              <a:t>After Data Wrangling process, the final dataset looks like below. The “Class” column will be used as the target label for the model.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400" dirty="0"/>
          </a:p>
          <a:p>
            <a:pPr marL="0" indent="0">
              <a:buNone/>
            </a:pPr>
            <a:endParaRPr lang="en-US" dirty="0"/>
          </a:p>
        </p:txBody>
      </p:sp>
      <p:pic>
        <p:nvPicPr>
          <p:cNvPr id="6" name="Picture 5">
            <a:extLst>
              <a:ext uri="{FF2B5EF4-FFF2-40B4-BE49-F238E27FC236}">
                <a16:creationId xmlns:a16="http://schemas.microsoft.com/office/drawing/2014/main" id="{E9F1C591-A80A-42D5-8FC9-290DD5D8FC70}"/>
              </a:ext>
            </a:extLst>
          </p:cNvPr>
          <p:cNvPicPr>
            <a:picLocks noChangeAspect="1"/>
          </p:cNvPicPr>
          <p:nvPr/>
        </p:nvPicPr>
        <p:blipFill>
          <a:blip r:embed="rId2"/>
          <a:stretch>
            <a:fillRect/>
          </a:stretch>
        </p:blipFill>
        <p:spPr>
          <a:xfrm>
            <a:off x="0" y="2937256"/>
            <a:ext cx="12192000" cy="1621442"/>
          </a:xfrm>
          <a:prstGeom prst="rect">
            <a:avLst/>
          </a:prstGeom>
        </p:spPr>
      </p:pic>
    </p:spTree>
    <p:extLst>
      <p:ext uri="{BB962C8B-B14F-4D97-AF65-F5344CB8AC3E}">
        <p14:creationId xmlns:p14="http://schemas.microsoft.com/office/powerpoint/2010/main" val="219337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algn="just"/>
            <a:r>
              <a:rPr lang="en-US" dirty="0"/>
              <a:t>The first method used for Exploratory Data Analysis (EDA) was using Data Visualization.</a:t>
            </a:r>
          </a:p>
          <a:p>
            <a:pPr algn="just"/>
            <a:r>
              <a:rPr lang="en-US" dirty="0"/>
              <a:t>By using different types of charts and graphs, insights were pointed out from the data as well as the relationships between attributes inside data.</a:t>
            </a:r>
          </a:p>
          <a:p>
            <a:r>
              <a:rPr lang="en-US" dirty="0"/>
              <a:t>Notebook: </a:t>
            </a:r>
            <a:r>
              <a:rPr lang="en-US" dirty="0">
                <a:solidFill>
                  <a:srgbClr val="145579"/>
                </a:solidFill>
                <a:hlinkClick r:id="rId2">
                  <a:extLst>
                    <a:ext uri="{A12FA001-AC4F-418D-AE19-62706E023703}">
                      <ahyp:hlinkClr xmlns:ahyp="http://schemas.microsoft.com/office/drawing/2018/hyperlinkcolor" val="tx"/>
                    </a:ext>
                  </a:extLst>
                </a:hlinkClick>
              </a:rPr>
              <a:t>https://github.com/nguyencaonhan271201/IBM-Data-Science-Certificate-Capstone-Project/blob/main/EDA%20with%20Visualization.ipynb</a:t>
            </a:r>
            <a:endParaRPr lang="en-US" dirty="0">
              <a:solidFill>
                <a:srgbClr val="145579"/>
              </a:solidFill>
            </a:endParaRPr>
          </a:p>
          <a:p>
            <a:endParaRPr lang="en-US" dirty="0">
              <a:solidFill>
                <a:srgbClr val="145579"/>
              </a:solidFill>
            </a:endParaRPr>
          </a:p>
          <a:p>
            <a:pPr algn="just"/>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16</a:t>
            </a:fld>
            <a:endParaRPr lang="en-US" dirty="0"/>
          </a:p>
        </p:txBody>
      </p:sp>
    </p:spTree>
    <p:extLst>
      <p:ext uri="{BB962C8B-B14F-4D97-AF65-F5344CB8AC3E}">
        <p14:creationId xmlns:p14="http://schemas.microsoft.com/office/powerpoint/2010/main" val="77997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05628"/>
            <a:ext cx="10515600" cy="4351338"/>
          </a:xfrm>
        </p:spPr>
        <p:txBody>
          <a:bodyPr>
            <a:normAutofit lnSpcReduction="10000"/>
          </a:bodyPr>
          <a:lstStyle/>
          <a:p>
            <a:pPr algn="just"/>
            <a:r>
              <a:rPr lang="en-US" dirty="0"/>
              <a:t>6 charts were created to draw insights from data, including</a:t>
            </a:r>
          </a:p>
          <a:p>
            <a:pPr lvl="1" algn="just">
              <a:buFont typeface="Wingdings" panose="05000000000000000000" pitchFamily="2" charset="2"/>
              <a:buChar char="§"/>
            </a:pPr>
            <a:r>
              <a:rPr lang="en-US" b="1" dirty="0"/>
              <a:t>Flight Number vs. Launch Site</a:t>
            </a:r>
            <a:r>
              <a:rPr lang="en-US" dirty="0"/>
              <a:t>: use </a:t>
            </a:r>
            <a:r>
              <a:rPr lang="en-US" b="1" i="1" dirty="0"/>
              <a:t>scatter plot </a:t>
            </a:r>
            <a:r>
              <a:rPr lang="en-US" dirty="0"/>
              <a:t>to find relationship between the two variables.</a:t>
            </a:r>
          </a:p>
          <a:p>
            <a:pPr lvl="1" algn="just">
              <a:buFont typeface="Wingdings" panose="05000000000000000000" pitchFamily="2" charset="2"/>
              <a:buChar char="§"/>
            </a:pPr>
            <a:r>
              <a:rPr lang="en-US" b="1" dirty="0"/>
              <a:t>Payload vs. Launch Site</a:t>
            </a:r>
            <a:r>
              <a:rPr lang="en-US" dirty="0"/>
              <a:t>: use </a:t>
            </a:r>
            <a:r>
              <a:rPr lang="en-US" b="1" i="1" dirty="0"/>
              <a:t>scatter plot </a:t>
            </a:r>
            <a:r>
              <a:rPr lang="en-US" dirty="0"/>
              <a:t>to find relationship between the two variables.</a:t>
            </a:r>
          </a:p>
          <a:p>
            <a:pPr lvl="1" algn="just">
              <a:buFont typeface="Wingdings" panose="05000000000000000000" pitchFamily="2" charset="2"/>
              <a:buChar char="§"/>
            </a:pPr>
            <a:r>
              <a:rPr lang="en-US" b="1" dirty="0"/>
              <a:t>Success rate vs. Orbit type</a:t>
            </a:r>
            <a:r>
              <a:rPr lang="en-US" dirty="0"/>
              <a:t>: use a </a:t>
            </a:r>
            <a:r>
              <a:rPr lang="en-US" b="1" i="1" dirty="0"/>
              <a:t>bar chart </a:t>
            </a:r>
            <a:r>
              <a:rPr lang="en-US" dirty="0"/>
              <a:t>to easily compare the success rate between orbit types.</a:t>
            </a:r>
          </a:p>
          <a:p>
            <a:pPr lvl="1" algn="just">
              <a:buFont typeface="Wingdings" panose="05000000000000000000" pitchFamily="2" charset="2"/>
              <a:buChar char="§"/>
            </a:pPr>
            <a:r>
              <a:rPr lang="en-US" b="1" dirty="0"/>
              <a:t>Flight Number vs. Orbit type</a:t>
            </a:r>
            <a:r>
              <a:rPr lang="en-US" dirty="0"/>
              <a:t>: use </a:t>
            </a:r>
            <a:r>
              <a:rPr lang="en-US" b="1" i="1" dirty="0"/>
              <a:t>scatter plot </a:t>
            </a:r>
            <a:r>
              <a:rPr lang="en-US" dirty="0"/>
              <a:t>to find relationship between the two variables.</a:t>
            </a:r>
          </a:p>
          <a:p>
            <a:pPr lvl="1" algn="just">
              <a:buFont typeface="Wingdings" panose="05000000000000000000" pitchFamily="2" charset="2"/>
              <a:buChar char="§"/>
            </a:pPr>
            <a:r>
              <a:rPr lang="en-US" b="1" dirty="0"/>
              <a:t>Payload vs. Orbit type</a:t>
            </a:r>
            <a:r>
              <a:rPr lang="en-US" dirty="0"/>
              <a:t>: use </a:t>
            </a:r>
            <a:r>
              <a:rPr lang="en-US" b="1" i="1" dirty="0"/>
              <a:t>scatter plot </a:t>
            </a:r>
            <a:r>
              <a:rPr lang="en-US" dirty="0"/>
              <a:t>to find relationship between the two variables.</a:t>
            </a:r>
          </a:p>
          <a:p>
            <a:pPr lvl="1" algn="just">
              <a:buFont typeface="Wingdings" panose="05000000000000000000" pitchFamily="2" charset="2"/>
              <a:buChar char="§"/>
            </a:pPr>
            <a:r>
              <a:rPr lang="en-US" b="1" dirty="0"/>
              <a:t>Launch success yearly trend</a:t>
            </a:r>
            <a:r>
              <a:rPr lang="en-US" dirty="0"/>
              <a:t>: use </a:t>
            </a:r>
            <a:r>
              <a:rPr lang="en-US" b="1" i="1" dirty="0"/>
              <a:t>line chart </a:t>
            </a:r>
            <a:r>
              <a:rPr lang="en-US" dirty="0"/>
              <a:t>to better illustrate the trend and changes in success rates through </a:t>
            </a:r>
            <a:r>
              <a:rPr lang="en-US" dirty="0" err="1"/>
              <a:t>yeras</a:t>
            </a:r>
            <a:endParaRPr lang="en-US" dirty="0"/>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17</a:t>
            </a:fld>
            <a:endParaRPr lang="en-US" dirty="0"/>
          </a:p>
        </p:txBody>
      </p:sp>
    </p:spTree>
    <p:extLst>
      <p:ext uri="{BB962C8B-B14F-4D97-AF65-F5344CB8AC3E}">
        <p14:creationId xmlns:p14="http://schemas.microsoft.com/office/powerpoint/2010/main" val="181637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742506" y="1406017"/>
            <a:ext cx="10900145" cy="5586454"/>
          </a:xfrm>
        </p:spPr>
        <p:txBody>
          <a:bodyPr>
            <a:normAutofit fontScale="85000" lnSpcReduction="20000"/>
          </a:bodyPr>
          <a:lstStyle/>
          <a:p>
            <a:r>
              <a:rPr lang="en-US" dirty="0"/>
              <a:t>Further into Exploratory Data Analysis, some SQL queries were also used to gather more specific details and insights.</a:t>
            </a:r>
          </a:p>
          <a:p>
            <a:r>
              <a:rPr lang="en-US" dirty="0"/>
              <a:t>The performed SQL queries include:</a:t>
            </a:r>
          </a:p>
          <a:p>
            <a:pPr lvl="1" algn="just">
              <a:buFont typeface="Wingdings" panose="05000000000000000000" pitchFamily="2" charset="2"/>
              <a:buChar char="§"/>
            </a:pPr>
            <a:r>
              <a:rPr lang="en-US" dirty="0"/>
              <a:t>1. Display the names of the unique launch sites</a:t>
            </a:r>
          </a:p>
          <a:p>
            <a:pPr lvl="1" algn="just">
              <a:buFont typeface="Wingdings" panose="05000000000000000000" pitchFamily="2" charset="2"/>
              <a:buChar char="§"/>
            </a:pPr>
            <a:r>
              <a:rPr lang="en-US" dirty="0"/>
              <a:t>2. Display 5 records where launch sites begin with the string 'CCA’</a:t>
            </a:r>
          </a:p>
          <a:p>
            <a:pPr lvl="1" algn="just">
              <a:buFont typeface="Wingdings" panose="05000000000000000000" pitchFamily="2" charset="2"/>
              <a:buChar char="§"/>
            </a:pPr>
            <a:r>
              <a:rPr lang="en-US" dirty="0"/>
              <a:t>3. Display the total payload mass carried by boosters launched by NASA (CRS)</a:t>
            </a:r>
          </a:p>
          <a:p>
            <a:pPr lvl="1" algn="just">
              <a:buFont typeface="Wingdings" panose="05000000000000000000" pitchFamily="2" charset="2"/>
              <a:buChar char="§"/>
            </a:pPr>
            <a:r>
              <a:rPr lang="en-US" dirty="0"/>
              <a:t>4. Display average payload mass carried by booster version F9 v1.1</a:t>
            </a:r>
          </a:p>
          <a:p>
            <a:pPr lvl="1" algn="just">
              <a:buFont typeface="Wingdings" panose="05000000000000000000" pitchFamily="2" charset="2"/>
              <a:buChar char="§"/>
            </a:pPr>
            <a:r>
              <a:rPr lang="en-US" dirty="0"/>
              <a:t>5. List the date when the first </a:t>
            </a:r>
            <a:r>
              <a:rPr lang="en-US" dirty="0" err="1"/>
              <a:t>succesful</a:t>
            </a:r>
            <a:r>
              <a:rPr lang="en-US" dirty="0"/>
              <a:t> landing outcome in ground pad was </a:t>
            </a:r>
            <a:r>
              <a:rPr lang="en-US" dirty="0" err="1"/>
              <a:t>acheived</a:t>
            </a:r>
            <a:r>
              <a:rPr lang="en-US" dirty="0"/>
              <a:t>.</a:t>
            </a:r>
          </a:p>
          <a:p>
            <a:pPr lvl="1" algn="just">
              <a:buFont typeface="Wingdings" panose="05000000000000000000" pitchFamily="2" charset="2"/>
              <a:buChar char="§"/>
            </a:pPr>
            <a:r>
              <a:rPr lang="en-US" dirty="0"/>
              <a:t>6. List the names of the boosters which have success in drone ship and have payload mass greater than 4000 but less than 6000.</a:t>
            </a:r>
          </a:p>
          <a:p>
            <a:pPr lvl="1" algn="just">
              <a:buFont typeface="Wingdings" panose="05000000000000000000" pitchFamily="2" charset="2"/>
              <a:buChar char="§"/>
            </a:pPr>
            <a:r>
              <a:rPr lang="en-US" dirty="0"/>
              <a:t>7. List the total number of successful and failure mission outcomes</a:t>
            </a:r>
          </a:p>
          <a:p>
            <a:pPr lvl="1" algn="just">
              <a:buFont typeface="Wingdings" panose="05000000000000000000" pitchFamily="2" charset="2"/>
              <a:buChar char="§"/>
            </a:pPr>
            <a:r>
              <a:rPr lang="en-US" dirty="0"/>
              <a:t>8. List the names of the </a:t>
            </a:r>
            <a:r>
              <a:rPr lang="en-US" dirty="0" err="1"/>
              <a:t>booster_versions</a:t>
            </a:r>
            <a:r>
              <a:rPr lang="en-US" dirty="0"/>
              <a:t> which have carried the maximum payload mass. Use a subquery</a:t>
            </a:r>
          </a:p>
          <a:p>
            <a:pPr lvl="1" algn="just">
              <a:buFont typeface="Wingdings" panose="05000000000000000000" pitchFamily="2" charset="2"/>
              <a:buChar char="§"/>
            </a:pPr>
            <a:r>
              <a:rPr lang="en-US" dirty="0"/>
              <a:t>9. List the failed </a:t>
            </a:r>
            <a:r>
              <a:rPr lang="en-US" dirty="0" err="1"/>
              <a:t>landing_outcomes</a:t>
            </a:r>
            <a:r>
              <a:rPr lang="en-US" dirty="0"/>
              <a:t> in drone ship, their booster versions, and launch site names for the in year 2015</a:t>
            </a:r>
          </a:p>
          <a:p>
            <a:pPr lvl="1" algn="just">
              <a:buFont typeface="Wingdings" panose="05000000000000000000" pitchFamily="2" charset="2"/>
              <a:buChar char="§"/>
            </a:pPr>
            <a:r>
              <a:rPr lang="en-US" dirty="0"/>
              <a:t>10. Rank the count of landing outcomes (such as Failure (drone ship) or Success (ground pad)) between the date 2010-06-04 and 2017-03-20, in descending order.</a:t>
            </a:r>
          </a:p>
          <a:p>
            <a:pPr marL="342900" lvl="1" indent="-342900">
              <a:buFont typeface="Arial" panose="020B0604020202020204" pitchFamily="34" charset="0"/>
              <a:buChar char="•"/>
            </a:pPr>
            <a:r>
              <a:rPr lang="en-US" dirty="0"/>
              <a:t>Notebook: </a:t>
            </a:r>
            <a:r>
              <a:rPr lang="en-US" dirty="0">
                <a:solidFill>
                  <a:srgbClr val="145579"/>
                </a:solidFill>
                <a:hlinkClick r:id="rId2">
                  <a:extLst>
                    <a:ext uri="{A12FA001-AC4F-418D-AE19-62706E023703}">
                      <ahyp:hlinkClr xmlns:ahyp="http://schemas.microsoft.com/office/drawing/2018/hyperlinkcolor" val="tx"/>
                    </a:ext>
                  </a:extLst>
                </a:hlinkClick>
              </a:rPr>
              <a:t>https://github.com/nguyencaonhan271201/IBM-Data-Science-Certificate-Capstone-Project/blob/main/EDA%20with%20SQL.ipynb</a:t>
            </a:r>
            <a:r>
              <a:rPr lang="en-US" dirty="0">
                <a:solidFill>
                  <a:srgbClr val="145579"/>
                </a:solidFill>
              </a:rPr>
              <a:t> </a:t>
            </a:r>
          </a:p>
          <a:p>
            <a:pPr marL="0" lvl="1" indent="0">
              <a:buNone/>
            </a:pPr>
            <a:endParaRPr lang="en-US" dirty="0"/>
          </a:p>
          <a:p>
            <a:pPr marL="457200" lvl="1" indent="0">
              <a:buNone/>
            </a:pPr>
            <a:endParaRPr lang="en-US" dirty="0"/>
          </a:p>
          <a:p>
            <a:pPr marL="457200" lvl="1" indent="0">
              <a:buNone/>
            </a:pPr>
            <a:endParaRPr lang="en-US" dirty="0"/>
          </a:p>
          <a:p>
            <a:pPr lvl="1">
              <a:buFont typeface="Wingdings" panose="05000000000000000000" pitchFamily="2" charset="2"/>
              <a:buChar char="§"/>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endParaRPr lang="en-US" dirty="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18</a:t>
            </a:fld>
            <a:endParaRPr lang="en-US" dirty="0"/>
          </a:p>
        </p:txBody>
      </p:sp>
    </p:spTree>
    <p:extLst>
      <p:ext uri="{BB962C8B-B14F-4D97-AF65-F5344CB8AC3E}">
        <p14:creationId xmlns:p14="http://schemas.microsoft.com/office/powerpoint/2010/main" val="157872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12342"/>
            <a:ext cx="10515600" cy="4351338"/>
          </a:xfrm>
        </p:spPr>
        <p:txBody>
          <a:bodyPr>
            <a:normAutofit/>
          </a:bodyPr>
          <a:lstStyle/>
          <a:p>
            <a:pPr algn="just"/>
            <a:r>
              <a:rPr lang="en-US" dirty="0"/>
              <a:t>An interactive map was added using Folium library, showing the launch sites for different launches.</a:t>
            </a:r>
          </a:p>
          <a:p>
            <a:pPr lvl="1" algn="just">
              <a:buFont typeface="Wingdings" panose="05000000000000000000" pitchFamily="2" charset="2"/>
              <a:buChar char="§"/>
            </a:pPr>
            <a:r>
              <a:rPr lang="en-US" dirty="0"/>
              <a:t>Each launch site is displayed using a </a:t>
            </a:r>
            <a:r>
              <a:rPr lang="en-US" b="1" dirty="0"/>
              <a:t>Circle</a:t>
            </a:r>
            <a:r>
              <a:rPr lang="en-US" dirty="0"/>
              <a:t> and a </a:t>
            </a:r>
            <a:r>
              <a:rPr lang="en-US" b="1" dirty="0"/>
              <a:t>Marker</a:t>
            </a:r>
            <a:r>
              <a:rPr lang="en-US" dirty="0"/>
              <a:t>.</a:t>
            </a:r>
          </a:p>
          <a:p>
            <a:pPr lvl="1" algn="just">
              <a:buFont typeface="Wingdings" panose="05000000000000000000" pitchFamily="2" charset="2"/>
              <a:buChar char="§"/>
            </a:pPr>
            <a:r>
              <a:rPr lang="en-US" dirty="0"/>
              <a:t>Each launch is illustrated using a </a:t>
            </a:r>
            <a:r>
              <a:rPr lang="en-US" b="1" dirty="0"/>
              <a:t>Marker</a:t>
            </a:r>
            <a:r>
              <a:rPr lang="en-US" dirty="0"/>
              <a:t> containing an Icon showing the outcome of the launch (using color of the Icon), and is included in a </a:t>
            </a:r>
            <a:r>
              <a:rPr lang="en-US" b="1" dirty="0" err="1"/>
              <a:t>MarkerCluster</a:t>
            </a:r>
            <a:r>
              <a:rPr lang="en-US" dirty="0"/>
              <a:t> of the launch site.</a:t>
            </a:r>
          </a:p>
          <a:p>
            <a:pPr lvl="1" algn="just">
              <a:buFont typeface="Wingdings" panose="05000000000000000000" pitchFamily="2" charset="2"/>
              <a:buChar char="§"/>
            </a:pPr>
            <a:r>
              <a:rPr lang="en-US" dirty="0"/>
              <a:t>Distance from launch sites to some locations, cities were illustrated using </a:t>
            </a:r>
            <a:r>
              <a:rPr lang="en-US" b="1" dirty="0"/>
              <a:t>Markers</a:t>
            </a:r>
            <a:r>
              <a:rPr lang="en-US" dirty="0"/>
              <a:t> and </a:t>
            </a:r>
            <a:r>
              <a:rPr lang="en-US" b="1" dirty="0" err="1"/>
              <a:t>PolyLines</a:t>
            </a:r>
            <a:r>
              <a:rPr lang="en-US" b="1" dirty="0"/>
              <a:t> </a:t>
            </a:r>
            <a:r>
              <a:rPr lang="en-US" dirty="0"/>
              <a:t>for better showing the estimated Euclidean distance</a:t>
            </a:r>
            <a:r>
              <a:rPr lang="en-US" b="1" dirty="0"/>
              <a:t>.</a:t>
            </a:r>
          </a:p>
          <a:p>
            <a:pPr marL="233363" lvl="1" indent="-233363">
              <a:buFont typeface="Wingdings" panose="05000000000000000000" pitchFamily="2" charset="2"/>
              <a:buChar char="§"/>
            </a:pPr>
            <a:r>
              <a:rPr lang="en-US" dirty="0"/>
              <a:t>Notebook: </a:t>
            </a:r>
            <a:r>
              <a:rPr lang="en-US" dirty="0">
                <a:solidFill>
                  <a:srgbClr val="145579"/>
                </a:solidFill>
                <a:hlinkClick r:id="rId2">
                  <a:extLst>
                    <a:ext uri="{A12FA001-AC4F-418D-AE19-62706E023703}">
                      <ahyp:hlinkClr xmlns:ahyp="http://schemas.microsoft.com/office/drawing/2018/hyperlinkcolor" val="tx"/>
                    </a:ext>
                  </a:extLst>
                </a:hlinkClick>
              </a:rPr>
              <a:t>https://github.com/nguyencaonhan271201/IBM-Data-Science-Certificate-Capstone-Project/blob/main/Visual%20Analytics%20with%20Folium.ipynb</a:t>
            </a:r>
            <a:endParaRPr lang="en-US" dirty="0">
              <a:solidFill>
                <a:srgbClr val="145579"/>
              </a:solidFill>
            </a:endParaRPr>
          </a:p>
          <a:p>
            <a:pPr marL="233363" lvl="1" indent="-233363" algn="just">
              <a:buFont typeface="Wingdings" panose="05000000000000000000" pitchFamily="2" charset="2"/>
              <a:buChar char="§"/>
            </a:pPr>
            <a:endParaRPr lang="en-US" sz="2800" dirty="0"/>
          </a:p>
          <a:p>
            <a:pPr algn="just"/>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19</a:t>
            </a:fld>
            <a:endParaRPr lang="en-US" dirty="0"/>
          </a:p>
        </p:txBody>
      </p:sp>
    </p:spTree>
    <p:extLst>
      <p:ext uri="{BB962C8B-B14F-4D97-AF65-F5344CB8AC3E}">
        <p14:creationId xmlns:p14="http://schemas.microsoft.com/office/powerpoint/2010/main" val="14811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dirty="0"/>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a:bodyPr>
          <a:lstStyle/>
          <a:p>
            <a:r>
              <a:rPr lang="en-US" dirty="0"/>
              <a:t>A Dashboard was built for interactively visualization from the dataset.</a:t>
            </a:r>
          </a:p>
          <a:p>
            <a:r>
              <a:rPr lang="en-US" dirty="0"/>
              <a:t>A total of 2 plots/graphs were used to build the Dashboard, include:</a:t>
            </a:r>
          </a:p>
          <a:p>
            <a:pPr lvl="1">
              <a:buFont typeface="Wingdings" panose="05000000000000000000" pitchFamily="2" charset="2"/>
              <a:buChar char="§"/>
            </a:pPr>
            <a:r>
              <a:rPr lang="en-US" dirty="0"/>
              <a:t>A pie chart showing either the proportion of success rate of different launch sites compared to the overall success rate or the success/failure proportion for each launch site.</a:t>
            </a:r>
          </a:p>
          <a:p>
            <a:pPr lvl="1">
              <a:buFont typeface="Wingdings" panose="05000000000000000000" pitchFamily="2" charset="2"/>
              <a:buChar char="§"/>
            </a:pPr>
            <a:r>
              <a:rPr lang="en-US" dirty="0"/>
              <a:t>A scatter plot showing the correlation between Payload and Success rate for either all sites or of a site, categorized by booster version. This plot is linked with a slider for interactive input range of payload mass.</a:t>
            </a:r>
          </a:p>
          <a:p>
            <a:pPr marL="233363" lvl="1">
              <a:buFont typeface="Arial" panose="020B0604020202020204" pitchFamily="34" charset="0"/>
              <a:buChar char="•"/>
            </a:pPr>
            <a:r>
              <a:rPr lang="en-US" dirty="0"/>
              <a:t>Dash file: </a:t>
            </a:r>
            <a:r>
              <a:rPr lang="en-US" dirty="0">
                <a:solidFill>
                  <a:srgbClr val="145579"/>
                </a:solidFill>
                <a:hlinkClick r:id="rId3">
                  <a:extLst>
                    <a:ext uri="{A12FA001-AC4F-418D-AE19-62706E023703}">
                      <ahyp:hlinkClr xmlns:ahyp="http://schemas.microsoft.com/office/drawing/2018/hyperlinkcolor" val="tx"/>
                    </a:ext>
                  </a:extLst>
                </a:hlinkClick>
              </a:rPr>
              <a:t>https://github.com/nguyencaonhan271201/IBM-Data-Science-Certificate-Capstone-Project/blob/main/spacex_dash_app.py</a:t>
            </a:r>
            <a:endParaRPr lang="en-US" dirty="0">
              <a:solidFill>
                <a:srgbClr val="145579"/>
              </a:solidFill>
            </a:endParaRPr>
          </a:p>
          <a:p>
            <a:pPr marL="233363" lvl="1">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20</a:t>
            </a:fld>
            <a:endParaRPr lang="en-US" dirty="0"/>
          </a:p>
        </p:txBody>
      </p:sp>
    </p:spTree>
    <p:extLst>
      <p:ext uri="{BB962C8B-B14F-4D97-AF65-F5344CB8AC3E}">
        <p14:creationId xmlns:p14="http://schemas.microsoft.com/office/powerpoint/2010/main" val="334532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548352"/>
            <a:ext cx="10515600" cy="4665662"/>
          </a:xfrm>
        </p:spPr>
        <p:txBody>
          <a:bodyPr>
            <a:normAutofit/>
          </a:bodyPr>
          <a:lstStyle/>
          <a:p>
            <a:pPr algn="just"/>
            <a:r>
              <a:rPr lang="en-US" dirty="0"/>
              <a:t>Building a model to predict if a Falcon 9 launch will land successfully, 4 different classification models were chosen to be evaluate to choose the best one including </a:t>
            </a:r>
            <a:r>
              <a:rPr lang="en-US" b="1" dirty="0"/>
              <a:t>Logistic Regression</a:t>
            </a:r>
            <a:r>
              <a:rPr lang="en-US" dirty="0"/>
              <a:t>, </a:t>
            </a:r>
            <a:r>
              <a:rPr lang="en-US" b="1" dirty="0"/>
              <a:t>SVM</a:t>
            </a:r>
            <a:r>
              <a:rPr lang="en-US" dirty="0"/>
              <a:t>, </a:t>
            </a:r>
            <a:r>
              <a:rPr lang="en-US" b="1" dirty="0"/>
              <a:t>Decision Tree</a:t>
            </a:r>
            <a:r>
              <a:rPr lang="en-US" dirty="0"/>
              <a:t> and </a:t>
            </a:r>
            <a:r>
              <a:rPr lang="en-US" b="1" dirty="0"/>
              <a:t>K-Nearest Neighbors</a:t>
            </a:r>
            <a:r>
              <a:rPr lang="en-US" dirty="0"/>
              <a:t>.</a:t>
            </a:r>
          </a:p>
          <a:p>
            <a:pPr algn="just"/>
            <a:r>
              <a:rPr lang="en-US" dirty="0"/>
              <a:t>The dataset is split into 8/2 train/test ratio and </a:t>
            </a:r>
            <a:r>
              <a:rPr lang="en-US" b="1" dirty="0"/>
              <a:t>normalized</a:t>
            </a:r>
            <a:r>
              <a:rPr lang="en-US" dirty="0"/>
              <a:t> using Standard Scaler.</a:t>
            </a:r>
          </a:p>
          <a:p>
            <a:pPr algn="just"/>
            <a:r>
              <a:rPr lang="en-US" dirty="0"/>
              <a:t>After that, </a:t>
            </a:r>
            <a:r>
              <a:rPr lang="en-US" b="1" dirty="0"/>
              <a:t>Grid Search </a:t>
            </a:r>
            <a:r>
              <a:rPr lang="en-US" dirty="0"/>
              <a:t>was performed for each model to find the best set of hyperparameters for each one. Then </a:t>
            </a:r>
            <a:r>
              <a:rPr lang="en-US" b="1" dirty="0"/>
              <a:t>evaluate the accuracy </a:t>
            </a:r>
            <a:r>
              <a:rPr lang="en-US" dirty="0"/>
              <a:t>for each model to choose the best one.</a:t>
            </a:r>
          </a:p>
          <a:p>
            <a:r>
              <a:rPr lang="en-US" sz="2200" dirty="0"/>
              <a:t>Notebook: </a:t>
            </a:r>
            <a:r>
              <a:rPr lang="en-US" sz="2200" dirty="0">
                <a:solidFill>
                  <a:srgbClr val="145579"/>
                </a:solidFill>
                <a:hlinkClick r:id="rId2">
                  <a:extLst>
                    <a:ext uri="{A12FA001-AC4F-418D-AE19-62706E023703}">
                      <ahyp:hlinkClr xmlns:ahyp="http://schemas.microsoft.com/office/drawing/2018/hyperlinkcolor" val="tx"/>
                    </a:ext>
                  </a:extLst>
                </a:hlinkClick>
              </a:rPr>
              <a:t>https://github.com/nguyencaonhan271201/IBM-Data-Science-Certificate-Capstone-Project/blob/main/Machine%20Learning%20Prediction.ipynb</a:t>
            </a:r>
            <a:endParaRPr lang="en-US" sz="2200" dirty="0">
              <a:solidFill>
                <a:srgbClr val="145579"/>
              </a:solidFill>
            </a:endParaRPr>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21</a:t>
            </a:fld>
            <a:endParaRPr lang="en-US" dirty="0"/>
          </a:p>
        </p:txBody>
      </p:sp>
    </p:spTree>
    <p:extLst>
      <p:ext uri="{BB962C8B-B14F-4D97-AF65-F5344CB8AC3E}">
        <p14:creationId xmlns:p14="http://schemas.microsoft.com/office/powerpoint/2010/main" val="1813711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2735225" y="1406017"/>
            <a:ext cx="6546998" cy="563415"/>
          </a:xfrm>
        </p:spPr>
        <p:txBody>
          <a:bodyPr>
            <a:normAutofit/>
          </a:bodyPr>
          <a:lstStyle/>
          <a:p>
            <a:pPr marL="0" indent="0" algn="ctr">
              <a:buNone/>
            </a:pPr>
            <a:r>
              <a:rPr lang="en-US" dirty="0"/>
              <a:t>Model Development Process Workflow</a:t>
            </a:r>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22</a:t>
            </a:fld>
            <a:endParaRPr lang="en-US" dirty="0"/>
          </a:p>
        </p:txBody>
      </p:sp>
      <p:graphicFrame>
        <p:nvGraphicFramePr>
          <p:cNvPr id="9" name="Diagram 8">
            <a:extLst>
              <a:ext uri="{FF2B5EF4-FFF2-40B4-BE49-F238E27FC236}">
                <a16:creationId xmlns:a16="http://schemas.microsoft.com/office/drawing/2014/main" id="{9E723A15-B0E9-49BB-87CE-E14152131069}"/>
              </a:ext>
            </a:extLst>
          </p:cNvPr>
          <p:cNvGraphicFramePr/>
          <p:nvPr>
            <p:extLst>
              <p:ext uri="{D42A27DB-BD31-4B8C-83A1-F6EECF244321}">
                <p14:modId xmlns:p14="http://schemas.microsoft.com/office/powerpoint/2010/main" val="3530084733"/>
              </p:ext>
            </p:extLst>
          </p:nvPr>
        </p:nvGraphicFramePr>
        <p:xfrm>
          <a:off x="1403843" y="1943838"/>
          <a:ext cx="9384314" cy="441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004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endParaRPr lang="en-US" sz="2200" dirty="0"/>
          </a:p>
          <a:p>
            <a:r>
              <a:rPr lang="en-US" sz="2200" dirty="0"/>
              <a:t>Interactive analytics demo in screenshots</a:t>
            </a:r>
          </a:p>
          <a:p>
            <a:pPr marL="0" indent="0">
              <a:buNone/>
            </a:pPr>
            <a:endParaRPr lang="en-US" sz="2200" dirty="0"/>
          </a:p>
          <a:p>
            <a:r>
              <a:rPr lang="en-US" sz="2200" dirty="0"/>
              <a:t>Predictive analysis results</a:t>
            </a:r>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23</a:t>
            </a:fld>
            <a:endParaRPr lang="en-US" dirty="0"/>
          </a:p>
        </p:txBody>
      </p:sp>
    </p:spTree>
    <p:extLst>
      <p:ext uri="{BB962C8B-B14F-4D97-AF65-F5344CB8AC3E}">
        <p14:creationId xmlns:p14="http://schemas.microsoft.com/office/powerpoint/2010/main" val="32100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24</a:t>
            </a:fld>
            <a:endParaRPr lang="en-US" dirty="0"/>
          </a:p>
        </p:txBody>
      </p:sp>
    </p:spTree>
    <p:extLst>
      <p:ext uri="{BB962C8B-B14F-4D97-AF65-F5344CB8AC3E}">
        <p14:creationId xmlns:p14="http://schemas.microsoft.com/office/powerpoint/2010/main" val="17827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Flight Number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8" y="2153277"/>
            <a:ext cx="4083086" cy="3811588"/>
          </a:xfrm>
        </p:spPr>
        <p:txBody>
          <a:bodyPr>
            <a:normAutofit/>
          </a:bodyPr>
          <a:lstStyle/>
          <a:p>
            <a:pPr marL="285750" indent="-285750" algn="just">
              <a:buFont typeface="Arial" panose="020B0604020202020204" pitchFamily="34" charset="0"/>
              <a:buChar char="•"/>
            </a:pPr>
            <a:r>
              <a:rPr lang="en-US" sz="2000" dirty="0"/>
              <a:t>There is no really clear relationships can be found between Flight Number and Launch Site with the outcome of the launch. </a:t>
            </a:r>
          </a:p>
          <a:p>
            <a:pPr marL="285750" indent="-285750" algn="just">
              <a:buFont typeface="Arial" panose="020B0604020202020204" pitchFamily="34" charset="0"/>
              <a:buChar char="•"/>
            </a:pPr>
            <a:r>
              <a:rPr lang="en-US" sz="2000" dirty="0"/>
              <a:t>Generally speaking, VAFB SLC 4E tends to be more likely to be successful for higher flight number.</a:t>
            </a:r>
          </a:p>
          <a:p>
            <a:pPr marL="285750" indent="-285750" algn="just">
              <a:buFont typeface="Arial" panose="020B0604020202020204" pitchFamily="34" charset="0"/>
              <a:buChar char="•"/>
            </a:pPr>
            <a:r>
              <a:rPr lang="en-US" sz="2000" dirty="0"/>
              <a:t>However, for the remaining launch sites, the relationships are not clearly available at all.</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25</a:t>
            </a:fld>
            <a:endParaRPr lang="en-US" dirty="0"/>
          </a:p>
        </p:txBody>
      </p:sp>
      <p:pic>
        <p:nvPicPr>
          <p:cNvPr id="8" name="Picture Placeholder 7">
            <a:extLst>
              <a:ext uri="{FF2B5EF4-FFF2-40B4-BE49-F238E27FC236}">
                <a16:creationId xmlns:a16="http://schemas.microsoft.com/office/drawing/2014/main" id="{D5966E20-DDFF-4DE6-BBCF-D98897B93CBD}"/>
              </a:ext>
            </a:extLst>
          </p:cNvPr>
          <p:cNvPicPr>
            <a:picLocks noGrp="1" noChangeAspect="1"/>
          </p:cNvPicPr>
          <p:nvPr>
            <p:ph type="pic" idx="1"/>
          </p:nvPr>
        </p:nvPicPr>
        <p:blipFill rotWithShape="1">
          <a:blip r:embed="rId2"/>
          <a:srcRect t="-854" b="-2319"/>
          <a:stretch/>
        </p:blipFill>
        <p:spPr>
          <a:xfrm>
            <a:off x="5619123" y="712381"/>
            <a:ext cx="5606763" cy="5252484"/>
          </a:xfrm>
        </p:spPr>
      </p:pic>
    </p:spTree>
    <p:extLst>
      <p:ext uri="{BB962C8B-B14F-4D97-AF65-F5344CB8AC3E}">
        <p14:creationId xmlns:p14="http://schemas.microsoft.com/office/powerpoint/2010/main" val="3865605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Payload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8" y="1930473"/>
            <a:ext cx="4370165" cy="4791001"/>
          </a:xfrm>
        </p:spPr>
        <p:txBody>
          <a:bodyPr>
            <a:normAutofit lnSpcReduction="10000"/>
          </a:bodyPr>
          <a:lstStyle/>
          <a:p>
            <a:pPr algn="just"/>
            <a:endParaRPr lang="en-US" sz="1800" dirty="0"/>
          </a:p>
          <a:p>
            <a:pPr marL="285750" indent="-285750" algn="just">
              <a:buFont typeface="Arial" panose="020B0604020202020204" pitchFamily="34" charset="0"/>
              <a:buChar char="•"/>
            </a:pPr>
            <a:r>
              <a:rPr lang="en-US" sz="2000" dirty="0"/>
              <a:t>The relationship between payload mass and launch sites in contrast is more clear than flight number.</a:t>
            </a:r>
          </a:p>
          <a:p>
            <a:pPr marL="285750" indent="-285750" algn="just">
              <a:buFont typeface="Arial" panose="020B0604020202020204" pitchFamily="34" charset="0"/>
              <a:buChar char="•"/>
            </a:pPr>
            <a:r>
              <a:rPr lang="en-US" sz="2000" dirty="0"/>
              <a:t>We can see from the scatter plot that for all three launch sites, the heavier the payload, the more likely it is to be successful.</a:t>
            </a:r>
          </a:p>
          <a:p>
            <a:pPr marL="285750" indent="-285750" algn="just">
              <a:buFont typeface="Arial" panose="020B0604020202020204" pitchFamily="34" charset="0"/>
              <a:buChar char="•"/>
            </a:pPr>
            <a:r>
              <a:rPr lang="en-US" sz="2000" dirty="0"/>
              <a:t>For CCAFS SLC 40, the result for the ones lighter than 10000 kg is harder to be determined while for the others, there exists a range in which the results are likely to be unsuccessful (for example: close to 0 for VAFB SLC 4E and around 5000 to 7000 for KSC LC 39A).</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26</a:t>
            </a:fld>
            <a:endParaRPr lang="en-US" dirty="0"/>
          </a:p>
        </p:txBody>
      </p:sp>
      <p:pic>
        <p:nvPicPr>
          <p:cNvPr id="6150" name="Picture 6">
            <a:extLst>
              <a:ext uri="{FF2B5EF4-FFF2-40B4-BE49-F238E27FC236}">
                <a16:creationId xmlns:a16="http://schemas.microsoft.com/office/drawing/2014/main" id="{724280E0-7012-49D7-A978-E39B73E8F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670" y="1098144"/>
            <a:ext cx="5145715" cy="466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789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490849" y="2057400"/>
            <a:ext cx="3932237" cy="3811588"/>
          </a:xfrm>
        </p:spPr>
        <p:txBody>
          <a:bodyPr>
            <a:normAutofit/>
          </a:bodyPr>
          <a:lstStyle/>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The bar chart pointed out that there are some types of Orbit that are much more likely to be successful compared to each other.</a:t>
            </a:r>
          </a:p>
          <a:p>
            <a:pPr marL="285750" indent="-285750" algn="just">
              <a:buFont typeface="Arial" panose="020B0604020202020204" pitchFamily="34" charset="0"/>
              <a:buChar char="•"/>
            </a:pPr>
            <a:r>
              <a:rPr lang="en-US" sz="2000" dirty="0"/>
              <a:t>ES-L1, GEO, HEO, SSO are orbit types with success rates of 100%, while for SO, it is a surprisingly 0% success rate. The remaining varies but in general the success rate is higher than a half.</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27</a:t>
            </a:fld>
            <a:endParaRPr lang="en-US"/>
          </a:p>
        </p:txBody>
      </p:sp>
      <p:pic>
        <p:nvPicPr>
          <p:cNvPr id="7170" name="Picture 2">
            <a:extLst>
              <a:ext uri="{FF2B5EF4-FFF2-40B4-BE49-F238E27FC236}">
                <a16:creationId xmlns:a16="http://schemas.microsoft.com/office/drawing/2014/main" id="{B4A8CFD1-9D5F-452E-95E7-DD53AC87A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1523206"/>
            <a:ext cx="6929126" cy="381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9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Flight Number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8" y="2544762"/>
            <a:ext cx="3932237" cy="3811588"/>
          </a:xfrm>
        </p:spPr>
        <p:txBody>
          <a:bodyPr>
            <a:normAutofit/>
          </a:bodyPr>
          <a:lstStyle/>
          <a:p>
            <a:r>
              <a:rPr lang="en-US" sz="2400" dirty="0"/>
              <a:t>Not all types of Orbit have a clear relationship between success rate and flight number except for LEO or MEO where the flights with higher flight number seems to be more likely to be successful.</a:t>
            </a:r>
          </a:p>
          <a:p>
            <a:endParaRPr lang="en-US" sz="2400" dirty="0"/>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28</a:t>
            </a:fld>
            <a:endParaRPr lang="en-US"/>
          </a:p>
        </p:txBody>
      </p:sp>
      <p:pic>
        <p:nvPicPr>
          <p:cNvPr id="8194" name="Picture 2">
            <a:extLst>
              <a:ext uri="{FF2B5EF4-FFF2-40B4-BE49-F238E27FC236}">
                <a16:creationId xmlns:a16="http://schemas.microsoft.com/office/drawing/2014/main" id="{BBDF594D-47C1-4F7C-9E41-1CEA77807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02969"/>
            <a:ext cx="5102464" cy="456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727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Payload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839788" y="2408274"/>
            <a:ext cx="3932237" cy="3811588"/>
          </a:xfrm>
        </p:spPr>
        <p:txBody>
          <a:bodyPr>
            <a:normAutofit/>
          </a:bodyPr>
          <a:lstStyle/>
          <a:p>
            <a:pPr algn="just"/>
            <a:r>
              <a:rPr lang="en-US" sz="2400" dirty="0"/>
              <a:t>The relationship between Orbit types and Payload seems to be more clear. We can point out that for some orbits, the heavier are more likely to be success, for example LEO, ISS, PO.</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29</a:t>
            </a:fld>
            <a:endParaRPr lang="en-US"/>
          </a:p>
        </p:txBody>
      </p:sp>
      <p:pic>
        <p:nvPicPr>
          <p:cNvPr id="9218" name="Picture 2">
            <a:extLst>
              <a:ext uri="{FF2B5EF4-FFF2-40B4-BE49-F238E27FC236}">
                <a16:creationId xmlns:a16="http://schemas.microsoft.com/office/drawing/2014/main" id="{37A5E795-A24E-48EB-A5BE-7BECB9662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389" y="1029032"/>
            <a:ext cx="5363863" cy="479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34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869657"/>
            <a:ext cx="7068725" cy="3627686"/>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200" dirty="0">
                <a:solidFill>
                  <a:srgbClr val="005493"/>
                </a:solidFill>
              </a:rPr>
              <a:t>For this Capstone project, the methodologies of </a:t>
            </a:r>
            <a:r>
              <a:rPr lang="en-US" sz="2200" b="1" dirty="0">
                <a:solidFill>
                  <a:srgbClr val="005493"/>
                </a:solidFill>
              </a:rPr>
              <a:t>Data Collection</a:t>
            </a:r>
            <a:r>
              <a:rPr lang="en-US" sz="2200" dirty="0">
                <a:solidFill>
                  <a:srgbClr val="005493"/>
                </a:solidFill>
              </a:rPr>
              <a:t>, </a:t>
            </a:r>
            <a:r>
              <a:rPr lang="en-US" sz="2200" b="1" dirty="0">
                <a:solidFill>
                  <a:srgbClr val="005493"/>
                </a:solidFill>
              </a:rPr>
              <a:t>Data Preparation </a:t>
            </a:r>
            <a:r>
              <a:rPr lang="en-US" sz="2200" dirty="0">
                <a:solidFill>
                  <a:srgbClr val="005493"/>
                </a:solidFill>
              </a:rPr>
              <a:t>(using Data Wrangling), </a:t>
            </a:r>
            <a:r>
              <a:rPr lang="en-US" sz="2200" b="1" dirty="0">
                <a:solidFill>
                  <a:srgbClr val="005493"/>
                </a:solidFill>
              </a:rPr>
              <a:t>Data Understanding </a:t>
            </a:r>
            <a:r>
              <a:rPr lang="en-US" sz="2200" dirty="0">
                <a:solidFill>
                  <a:srgbClr val="005493"/>
                </a:solidFill>
              </a:rPr>
              <a:t>(using some Exploratory Data Analysis (EDA) techniques) as well as </a:t>
            </a:r>
            <a:r>
              <a:rPr lang="en-US" sz="2200" b="1" dirty="0">
                <a:solidFill>
                  <a:srgbClr val="005493"/>
                </a:solidFill>
              </a:rPr>
              <a:t>Modeling</a:t>
            </a:r>
            <a:r>
              <a:rPr lang="en-US" sz="2200" dirty="0">
                <a:solidFill>
                  <a:srgbClr val="005493"/>
                </a:solidFill>
              </a:rPr>
              <a:t> and </a:t>
            </a:r>
            <a:r>
              <a:rPr lang="en-US" sz="2200" b="1" dirty="0">
                <a:solidFill>
                  <a:srgbClr val="005493"/>
                </a:solidFill>
              </a:rPr>
              <a:t>Evaluation</a:t>
            </a:r>
            <a:r>
              <a:rPr lang="en-US" sz="2200" dirty="0">
                <a:solidFill>
                  <a:srgbClr val="005493"/>
                </a:solidFill>
              </a:rPr>
              <a:t> were used to achieve the goals.</a:t>
            </a:r>
          </a:p>
          <a:p>
            <a:pPr marL="0" indent="0" algn="just">
              <a:buNone/>
            </a:pPr>
            <a:endParaRPr lang="en-US" sz="2200" dirty="0">
              <a:solidFill>
                <a:srgbClr val="005493"/>
              </a:solidFill>
            </a:endParaRPr>
          </a:p>
          <a:p>
            <a:pPr marL="0" indent="0">
              <a:buNone/>
            </a:pPr>
            <a:r>
              <a:rPr lang="en-US" sz="2200" dirty="0">
                <a:solidFill>
                  <a:srgbClr val="005493"/>
                </a:solidFill>
              </a:rPr>
              <a:t>Generally speaking, the project was able to draw a complete and general overviewing of the dataset to point out some insights as well as successfully build a predictive model to predict the set problem.</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dirty="0"/>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p:txBody>
          <a:bodyPr>
            <a:normAutofit/>
          </a:bodyPr>
          <a:lstStyle/>
          <a:p>
            <a:r>
              <a:rPr lang="en-CA" sz="3600" b="1" dirty="0"/>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2"/>
          </p:nvPr>
        </p:nvSpPr>
        <p:spPr>
          <a:xfrm>
            <a:off x="744095" y="2280683"/>
            <a:ext cx="3932237" cy="3811588"/>
          </a:xfrm>
        </p:spPr>
        <p:txBody>
          <a:bodyPr>
            <a:normAutofit fontScale="92500"/>
          </a:bodyPr>
          <a:lstStyle/>
          <a:p>
            <a:pPr algn="just"/>
            <a:r>
              <a:rPr lang="en-US" sz="2400" dirty="0"/>
              <a:t>We can point out that as the project grows further into the time, the more likely it is to be success in launching. Despite the slight fall of success rate to 60% in 2018, the success rate of 2019 reaches the peak of nearly 90%, a noticeable rate.</a:t>
            </a:r>
          </a:p>
          <a:p>
            <a:pPr algn="just"/>
            <a:r>
              <a:rPr lang="en-US" sz="2400" dirty="0"/>
              <a:t>Generally speaking, the success rates are surely more than a half since 2016 until later on.</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p:txBody>
          <a:bodyPr/>
          <a:lstStyle/>
          <a:p>
            <a:fld id="{5075537C-CA84-1446-933C-8E9D027F9201}" type="slidenum">
              <a:rPr lang="en-US" smtClean="0"/>
              <a:t>30</a:t>
            </a:fld>
            <a:endParaRPr lang="en-US"/>
          </a:p>
        </p:txBody>
      </p:sp>
      <p:pic>
        <p:nvPicPr>
          <p:cNvPr id="10242" name="Picture 2">
            <a:extLst>
              <a:ext uri="{FF2B5EF4-FFF2-40B4-BE49-F238E27FC236}">
                <a16:creationId xmlns:a16="http://schemas.microsoft.com/office/drawing/2014/main" id="{85C0AFC6-E231-45A1-91E7-578457618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481" y="1696004"/>
            <a:ext cx="6995892" cy="364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594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31</a:t>
            </a:fld>
            <a:endParaRPr lang="en-US"/>
          </a:p>
        </p:txBody>
      </p:sp>
    </p:spTree>
    <p:extLst>
      <p:ext uri="{BB962C8B-B14F-4D97-AF65-F5344CB8AC3E}">
        <p14:creationId xmlns:p14="http://schemas.microsoft.com/office/powerpoint/2010/main" val="3181088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Query:</a:t>
            </a:r>
          </a:p>
          <a:p>
            <a:pPr marL="0" indent="0">
              <a:buNone/>
            </a:pPr>
            <a:endParaRPr lang="en-US" dirty="0"/>
          </a:p>
          <a:p>
            <a:pPr marL="0" indent="0">
              <a:buNone/>
            </a:pPr>
            <a:r>
              <a:rPr lang="en-US" dirty="0"/>
              <a:t>Result:</a:t>
            </a:r>
          </a:p>
          <a:p>
            <a:pPr marL="0" indent="0">
              <a:buNone/>
            </a:pPr>
            <a:endParaRPr lang="en-US" dirty="0"/>
          </a:p>
          <a:p>
            <a:pPr marL="0" indent="0">
              <a:buNone/>
            </a:pPr>
            <a:endParaRPr lang="en-US" dirty="0"/>
          </a:p>
          <a:p>
            <a:pPr marL="0" indent="0">
              <a:buNone/>
            </a:pPr>
            <a:r>
              <a:rPr lang="en-US" dirty="0"/>
              <a:t>Explanation: Simply select all unique values of “LAUNCH_SITE” columns using the SELECT query. </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32</a:t>
            </a:fld>
            <a:endParaRPr lang="en-US"/>
          </a:p>
        </p:txBody>
      </p:sp>
      <p:pic>
        <p:nvPicPr>
          <p:cNvPr id="6" name="Picture 5">
            <a:extLst>
              <a:ext uri="{FF2B5EF4-FFF2-40B4-BE49-F238E27FC236}">
                <a16:creationId xmlns:a16="http://schemas.microsoft.com/office/drawing/2014/main" id="{05B393C7-E6BE-4C8A-A753-BBBA19E6C54A}"/>
              </a:ext>
            </a:extLst>
          </p:cNvPr>
          <p:cNvPicPr>
            <a:picLocks noChangeAspect="1"/>
          </p:cNvPicPr>
          <p:nvPr/>
        </p:nvPicPr>
        <p:blipFill>
          <a:blip r:embed="rId2"/>
          <a:stretch>
            <a:fillRect/>
          </a:stretch>
        </p:blipFill>
        <p:spPr>
          <a:xfrm>
            <a:off x="2195290" y="1609282"/>
            <a:ext cx="2676525" cy="704850"/>
          </a:xfrm>
          <a:prstGeom prst="rect">
            <a:avLst/>
          </a:prstGeom>
        </p:spPr>
      </p:pic>
      <p:pic>
        <p:nvPicPr>
          <p:cNvPr id="8" name="Picture 7">
            <a:extLst>
              <a:ext uri="{FF2B5EF4-FFF2-40B4-BE49-F238E27FC236}">
                <a16:creationId xmlns:a16="http://schemas.microsoft.com/office/drawing/2014/main" id="{25E1D5EA-B1C7-4AAF-897A-D2940ED38AB6}"/>
              </a:ext>
            </a:extLst>
          </p:cNvPr>
          <p:cNvPicPr>
            <a:picLocks noChangeAspect="1"/>
          </p:cNvPicPr>
          <p:nvPr/>
        </p:nvPicPr>
        <p:blipFill>
          <a:blip r:embed="rId3"/>
          <a:stretch>
            <a:fillRect/>
          </a:stretch>
        </p:blipFill>
        <p:spPr>
          <a:xfrm>
            <a:off x="2195290" y="2517397"/>
            <a:ext cx="1171575" cy="1628775"/>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7"/>
            <a:ext cx="10515600" cy="5030787"/>
          </a:xfrm>
        </p:spPr>
        <p:txBody>
          <a:bodyPr>
            <a:normAutofit/>
          </a:bodyPr>
          <a:lstStyle/>
          <a:p>
            <a:pPr marL="0" indent="0">
              <a:buNone/>
            </a:pPr>
            <a:r>
              <a:rPr lang="en-US" dirty="0"/>
              <a:t>Query</a:t>
            </a:r>
          </a:p>
          <a:p>
            <a:pPr marL="0" indent="0">
              <a:buNone/>
            </a:pPr>
            <a:endParaRPr lang="en-US" sz="1600" dirty="0"/>
          </a:p>
          <a:p>
            <a:pPr marL="0" indent="0">
              <a:buNone/>
            </a:pPr>
            <a:r>
              <a:rPr lang="en-US" dirty="0"/>
              <a:t>Result</a:t>
            </a:r>
          </a:p>
          <a:p>
            <a:pPr marL="0" indent="0">
              <a:buNone/>
            </a:pPr>
            <a:endParaRPr lang="en-US" dirty="0"/>
          </a:p>
          <a:p>
            <a:pPr marL="0" indent="0">
              <a:buNone/>
            </a:pPr>
            <a:endParaRPr lang="en-US" dirty="0"/>
          </a:p>
          <a:p>
            <a:pPr marL="0" indent="0">
              <a:buNone/>
            </a:pPr>
            <a:endParaRPr lang="en-US" dirty="0"/>
          </a:p>
          <a:p>
            <a:pPr marL="0" indent="0" algn="just">
              <a:buNone/>
            </a:pPr>
            <a:r>
              <a:rPr lang="en-US" dirty="0"/>
              <a:t>Explanation: SELECT all available columns from table, with additional condition of site name begins with ‘CCA’ (using Wildcard character) inside WHERE </a:t>
            </a:r>
            <a:r>
              <a:rPr lang="en-US" dirty="0" err="1"/>
              <a:t>clauseand</a:t>
            </a:r>
            <a:r>
              <a:rPr lang="en-US" dirty="0"/>
              <a:t> limit the result with 5 first record using LIMIT statement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33</a:t>
            </a:fld>
            <a:endParaRPr lang="en-US"/>
          </a:p>
        </p:txBody>
      </p:sp>
      <p:pic>
        <p:nvPicPr>
          <p:cNvPr id="6" name="Picture 5">
            <a:extLst>
              <a:ext uri="{FF2B5EF4-FFF2-40B4-BE49-F238E27FC236}">
                <a16:creationId xmlns:a16="http://schemas.microsoft.com/office/drawing/2014/main" id="{612895B5-1774-463D-ACE7-837B2DD9060C}"/>
              </a:ext>
            </a:extLst>
          </p:cNvPr>
          <p:cNvPicPr>
            <a:picLocks noChangeAspect="1"/>
          </p:cNvPicPr>
          <p:nvPr/>
        </p:nvPicPr>
        <p:blipFill>
          <a:blip r:embed="rId3"/>
          <a:stretch>
            <a:fillRect/>
          </a:stretch>
        </p:blipFill>
        <p:spPr>
          <a:xfrm>
            <a:off x="2193961" y="1464989"/>
            <a:ext cx="3019425" cy="923925"/>
          </a:xfrm>
          <a:prstGeom prst="rect">
            <a:avLst/>
          </a:prstGeom>
        </p:spPr>
      </p:pic>
      <p:pic>
        <p:nvPicPr>
          <p:cNvPr id="8" name="Picture 7">
            <a:extLst>
              <a:ext uri="{FF2B5EF4-FFF2-40B4-BE49-F238E27FC236}">
                <a16:creationId xmlns:a16="http://schemas.microsoft.com/office/drawing/2014/main" id="{80DA0D16-C7BA-4FBC-8F7F-F7AC8D7EE300}"/>
              </a:ext>
            </a:extLst>
          </p:cNvPr>
          <p:cNvPicPr>
            <a:picLocks noChangeAspect="1"/>
          </p:cNvPicPr>
          <p:nvPr/>
        </p:nvPicPr>
        <p:blipFill>
          <a:blip r:embed="rId4"/>
          <a:stretch>
            <a:fillRect/>
          </a:stretch>
        </p:blipFill>
        <p:spPr>
          <a:xfrm>
            <a:off x="0" y="2993211"/>
            <a:ext cx="12192000" cy="1558614"/>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Query</a:t>
            </a:r>
          </a:p>
          <a:p>
            <a:pPr marL="0" indent="0">
              <a:buNone/>
            </a:pPr>
            <a:endParaRPr lang="en-US" dirty="0"/>
          </a:p>
          <a:p>
            <a:pPr marL="0" indent="0">
              <a:buNone/>
            </a:pPr>
            <a:r>
              <a:rPr lang="en-US" dirty="0"/>
              <a:t>Result</a:t>
            </a:r>
          </a:p>
          <a:p>
            <a:pPr marL="0" indent="0" algn="just">
              <a:buNone/>
            </a:pPr>
            <a:endParaRPr lang="en-US" dirty="0"/>
          </a:p>
          <a:p>
            <a:pPr marL="0" indent="0" algn="just">
              <a:buNone/>
            </a:pPr>
            <a:r>
              <a:rPr lang="en-US" dirty="0"/>
              <a:t>Explanation: Simply select all </a:t>
            </a:r>
            <a:r>
              <a:rPr lang="en-US" dirty="0" err="1"/>
              <a:t>payload_mass</a:t>
            </a:r>
            <a:r>
              <a:rPr lang="en-US" dirty="0"/>
              <a:t> of the launches of customer ‘NASA (CRS)’ (using WHERE clause to filter) and then using SUM aggregate function to add up the total payload mass.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34</a:t>
            </a:fld>
            <a:endParaRPr lang="en-US"/>
          </a:p>
        </p:txBody>
      </p:sp>
      <p:pic>
        <p:nvPicPr>
          <p:cNvPr id="6" name="Picture 5">
            <a:extLst>
              <a:ext uri="{FF2B5EF4-FFF2-40B4-BE49-F238E27FC236}">
                <a16:creationId xmlns:a16="http://schemas.microsoft.com/office/drawing/2014/main" id="{7CF86386-B534-475D-9CEA-DCEDCEBCF915}"/>
              </a:ext>
            </a:extLst>
          </p:cNvPr>
          <p:cNvPicPr>
            <a:picLocks noChangeAspect="1"/>
          </p:cNvPicPr>
          <p:nvPr/>
        </p:nvPicPr>
        <p:blipFill>
          <a:blip r:embed="rId2"/>
          <a:stretch>
            <a:fillRect/>
          </a:stretch>
        </p:blipFill>
        <p:spPr>
          <a:xfrm>
            <a:off x="2050976" y="1509269"/>
            <a:ext cx="3028950" cy="904875"/>
          </a:xfrm>
          <a:prstGeom prst="rect">
            <a:avLst/>
          </a:prstGeom>
        </p:spPr>
      </p:pic>
      <p:pic>
        <p:nvPicPr>
          <p:cNvPr id="8" name="Picture 7">
            <a:extLst>
              <a:ext uri="{FF2B5EF4-FFF2-40B4-BE49-F238E27FC236}">
                <a16:creationId xmlns:a16="http://schemas.microsoft.com/office/drawing/2014/main" id="{5E763B53-5D35-4C82-AF6E-11BC74D65477}"/>
              </a:ext>
            </a:extLst>
          </p:cNvPr>
          <p:cNvPicPr>
            <a:picLocks noChangeAspect="1"/>
          </p:cNvPicPr>
          <p:nvPr/>
        </p:nvPicPr>
        <p:blipFill>
          <a:blip r:embed="rId3"/>
          <a:stretch>
            <a:fillRect/>
          </a:stretch>
        </p:blipFill>
        <p:spPr>
          <a:xfrm>
            <a:off x="2050976" y="2611512"/>
            <a:ext cx="571500" cy="704850"/>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690687"/>
            <a:ext cx="10515600" cy="4497461"/>
          </a:xfrm>
        </p:spPr>
        <p:txBody>
          <a:bodyPr>
            <a:normAutofit lnSpcReduction="10000"/>
          </a:bodyPr>
          <a:lstStyle/>
          <a:p>
            <a:pPr marL="0" indent="0">
              <a:buNone/>
            </a:pPr>
            <a:r>
              <a:rPr lang="en-US" dirty="0"/>
              <a:t>Query</a:t>
            </a:r>
          </a:p>
          <a:p>
            <a:pPr marL="0" indent="0">
              <a:buNone/>
            </a:pPr>
            <a:endParaRPr lang="en-US" dirty="0"/>
          </a:p>
          <a:p>
            <a:pPr marL="0" indent="0">
              <a:buNone/>
            </a:pPr>
            <a:endParaRPr lang="en-US" dirty="0"/>
          </a:p>
          <a:p>
            <a:pPr marL="0" indent="0">
              <a:buNone/>
            </a:pPr>
            <a:r>
              <a:rPr lang="en-US" dirty="0"/>
              <a:t>Result</a:t>
            </a:r>
          </a:p>
          <a:p>
            <a:pPr marL="0" indent="0">
              <a:buNone/>
            </a:pPr>
            <a:endParaRPr lang="en-US" dirty="0"/>
          </a:p>
          <a:p>
            <a:pPr marL="0" indent="0" algn="just">
              <a:buNone/>
            </a:pPr>
            <a:r>
              <a:rPr lang="en-US" dirty="0"/>
              <a:t>Explanation: SELECT all </a:t>
            </a:r>
            <a:r>
              <a:rPr lang="en-US" dirty="0" err="1"/>
              <a:t>payload_mass</a:t>
            </a:r>
            <a:r>
              <a:rPr lang="en-US" dirty="0"/>
              <a:t> filtered with </a:t>
            </a:r>
            <a:r>
              <a:rPr lang="en-US" dirty="0" err="1"/>
              <a:t>booster_version</a:t>
            </a:r>
            <a:r>
              <a:rPr lang="en-US" dirty="0"/>
              <a:t> ‘F9 v1.1’ only (using Wildcard character in WHERE statement) then using AVG aggregate function to calculate average. Casting the </a:t>
            </a:r>
            <a:r>
              <a:rPr lang="en-US" dirty="0" err="1"/>
              <a:t>payload_masses</a:t>
            </a:r>
            <a:r>
              <a:rPr lang="en-US" dirty="0"/>
              <a:t> into float in order for the average to be displayed in decimal. </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35</a:t>
            </a:fld>
            <a:endParaRPr lang="en-US"/>
          </a:p>
        </p:txBody>
      </p:sp>
      <p:pic>
        <p:nvPicPr>
          <p:cNvPr id="6" name="Picture 5">
            <a:extLst>
              <a:ext uri="{FF2B5EF4-FFF2-40B4-BE49-F238E27FC236}">
                <a16:creationId xmlns:a16="http://schemas.microsoft.com/office/drawing/2014/main" id="{60A9DDC6-A810-4E9E-BCE5-8578D7DD4327}"/>
              </a:ext>
            </a:extLst>
          </p:cNvPr>
          <p:cNvPicPr>
            <a:picLocks noChangeAspect="1"/>
          </p:cNvPicPr>
          <p:nvPr/>
        </p:nvPicPr>
        <p:blipFill>
          <a:blip r:embed="rId2"/>
          <a:stretch>
            <a:fillRect/>
          </a:stretch>
        </p:blipFill>
        <p:spPr>
          <a:xfrm>
            <a:off x="2002797" y="1512924"/>
            <a:ext cx="4486275" cy="876300"/>
          </a:xfrm>
          <a:prstGeom prst="rect">
            <a:avLst/>
          </a:prstGeom>
        </p:spPr>
      </p:pic>
      <p:pic>
        <p:nvPicPr>
          <p:cNvPr id="8" name="Picture 7">
            <a:extLst>
              <a:ext uri="{FF2B5EF4-FFF2-40B4-BE49-F238E27FC236}">
                <a16:creationId xmlns:a16="http://schemas.microsoft.com/office/drawing/2014/main" id="{C627F821-6FEF-4883-9D02-FC05EEF15DC3}"/>
              </a:ext>
            </a:extLst>
          </p:cNvPr>
          <p:cNvPicPr>
            <a:picLocks noChangeAspect="1"/>
          </p:cNvPicPr>
          <p:nvPr/>
        </p:nvPicPr>
        <p:blipFill>
          <a:blip r:embed="rId3"/>
          <a:stretch>
            <a:fillRect/>
          </a:stretch>
        </p:blipFill>
        <p:spPr>
          <a:xfrm>
            <a:off x="2002797" y="2889256"/>
            <a:ext cx="1600200" cy="704850"/>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Query</a:t>
            </a:r>
          </a:p>
          <a:p>
            <a:pPr marL="0" indent="0">
              <a:buNone/>
            </a:pPr>
            <a:endParaRPr lang="en-US" dirty="0"/>
          </a:p>
          <a:p>
            <a:pPr marL="0" indent="0">
              <a:buNone/>
            </a:pPr>
            <a:r>
              <a:rPr lang="en-US" dirty="0"/>
              <a:t>Result</a:t>
            </a:r>
          </a:p>
          <a:p>
            <a:pPr marL="0" indent="0">
              <a:buNone/>
            </a:pPr>
            <a:endParaRPr lang="en-US" dirty="0"/>
          </a:p>
          <a:p>
            <a:pPr marL="0" indent="0" algn="just">
              <a:buNone/>
            </a:pPr>
            <a:r>
              <a:rPr lang="en-US" dirty="0"/>
              <a:t>Explanation: Since DATE datatype is comparable in SQL, simple use MIN aggregate function to select the first date. The examining records are filter with “Success” landing outcome only using Wildcard Character inside WHERE statement.</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36</a:t>
            </a:fld>
            <a:endParaRPr lang="en-US"/>
          </a:p>
        </p:txBody>
      </p:sp>
      <p:pic>
        <p:nvPicPr>
          <p:cNvPr id="6" name="Picture 5">
            <a:extLst>
              <a:ext uri="{FF2B5EF4-FFF2-40B4-BE49-F238E27FC236}">
                <a16:creationId xmlns:a16="http://schemas.microsoft.com/office/drawing/2014/main" id="{78888713-CA5B-4C94-9529-3A2F99E1E474}"/>
              </a:ext>
            </a:extLst>
          </p:cNvPr>
          <p:cNvPicPr>
            <a:picLocks noChangeAspect="1"/>
          </p:cNvPicPr>
          <p:nvPr/>
        </p:nvPicPr>
        <p:blipFill>
          <a:blip r:embed="rId2"/>
          <a:stretch>
            <a:fillRect/>
          </a:stretch>
        </p:blipFill>
        <p:spPr>
          <a:xfrm>
            <a:off x="2228074" y="1516247"/>
            <a:ext cx="3971925" cy="933450"/>
          </a:xfrm>
          <a:prstGeom prst="rect">
            <a:avLst/>
          </a:prstGeom>
        </p:spPr>
      </p:pic>
      <p:pic>
        <p:nvPicPr>
          <p:cNvPr id="8" name="Picture 7">
            <a:extLst>
              <a:ext uri="{FF2B5EF4-FFF2-40B4-BE49-F238E27FC236}">
                <a16:creationId xmlns:a16="http://schemas.microsoft.com/office/drawing/2014/main" id="{9C7920DD-B127-40C1-B613-A546FB6EA114}"/>
              </a:ext>
            </a:extLst>
          </p:cNvPr>
          <p:cNvPicPr>
            <a:picLocks noChangeAspect="1"/>
          </p:cNvPicPr>
          <p:nvPr/>
        </p:nvPicPr>
        <p:blipFill>
          <a:blip r:embed="rId3"/>
          <a:stretch>
            <a:fillRect/>
          </a:stretch>
        </p:blipFill>
        <p:spPr>
          <a:xfrm>
            <a:off x="2238707" y="2645404"/>
            <a:ext cx="895350" cy="657225"/>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a:bodyPr>
          <a:lstStyle/>
          <a:p>
            <a:r>
              <a:rPr lang="en-CA" b="1" dirty="0"/>
              <a:t>Successful drone ship landing with payload between 4000 and 6000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Query</a:t>
            </a:r>
          </a:p>
          <a:p>
            <a:pPr marL="0" indent="0">
              <a:buNone/>
            </a:pPr>
            <a:endParaRPr lang="en-US" dirty="0"/>
          </a:p>
          <a:p>
            <a:pPr marL="0" indent="0">
              <a:buNone/>
            </a:pPr>
            <a:r>
              <a:rPr lang="en-US" dirty="0"/>
              <a:t>Result</a:t>
            </a:r>
          </a:p>
          <a:p>
            <a:pPr marL="0" indent="0">
              <a:buNone/>
            </a:pPr>
            <a:endParaRPr lang="en-US" dirty="0"/>
          </a:p>
          <a:p>
            <a:pPr marL="0" indent="0">
              <a:buNone/>
            </a:pPr>
            <a:endParaRPr lang="en-US" dirty="0"/>
          </a:p>
          <a:p>
            <a:pPr marL="0" indent="0" algn="just">
              <a:buNone/>
            </a:pPr>
            <a:r>
              <a:rPr lang="en-US" dirty="0"/>
              <a:t>Explanation: SELECT the name and filter out appropriate </a:t>
            </a:r>
            <a:r>
              <a:rPr lang="en-US" dirty="0" err="1"/>
              <a:t>Landing_Outcome</a:t>
            </a:r>
            <a:r>
              <a:rPr lang="en-US" dirty="0"/>
              <a:t> and </a:t>
            </a:r>
            <a:r>
              <a:rPr lang="en-US" dirty="0" err="1"/>
              <a:t>Payload_Mass</a:t>
            </a:r>
            <a:r>
              <a:rPr lang="en-US" dirty="0"/>
              <a:t> inside WHERE statement.</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37</a:t>
            </a:fld>
            <a:endParaRPr lang="en-US"/>
          </a:p>
        </p:txBody>
      </p:sp>
      <p:pic>
        <p:nvPicPr>
          <p:cNvPr id="6" name="Picture 5">
            <a:extLst>
              <a:ext uri="{FF2B5EF4-FFF2-40B4-BE49-F238E27FC236}">
                <a16:creationId xmlns:a16="http://schemas.microsoft.com/office/drawing/2014/main" id="{671616C3-5127-4C24-BFDD-8244916E9FC1}"/>
              </a:ext>
            </a:extLst>
          </p:cNvPr>
          <p:cNvPicPr>
            <a:picLocks noChangeAspect="1"/>
          </p:cNvPicPr>
          <p:nvPr/>
        </p:nvPicPr>
        <p:blipFill>
          <a:blip r:embed="rId2"/>
          <a:stretch>
            <a:fillRect/>
          </a:stretch>
        </p:blipFill>
        <p:spPr>
          <a:xfrm>
            <a:off x="2149992" y="1421966"/>
            <a:ext cx="5829300" cy="1123950"/>
          </a:xfrm>
          <a:prstGeom prst="rect">
            <a:avLst/>
          </a:prstGeom>
        </p:spPr>
      </p:pic>
      <p:pic>
        <p:nvPicPr>
          <p:cNvPr id="8" name="Picture 7">
            <a:extLst>
              <a:ext uri="{FF2B5EF4-FFF2-40B4-BE49-F238E27FC236}">
                <a16:creationId xmlns:a16="http://schemas.microsoft.com/office/drawing/2014/main" id="{292B680C-0069-4B97-8CF2-05D7F773B775}"/>
              </a:ext>
            </a:extLst>
          </p:cNvPr>
          <p:cNvPicPr>
            <a:picLocks noChangeAspect="1"/>
          </p:cNvPicPr>
          <p:nvPr/>
        </p:nvPicPr>
        <p:blipFill>
          <a:blip r:embed="rId3"/>
          <a:stretch>
            <a:fillRect/>
          </a:stretch>
        </p:blipFill>
        <p:spPr>
          <a:xfrm>
            <a:off x="2149992" y="2638425"/>
            <a:ext cx="1619250" cy="1581150"/>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Query</a:t>
            </a:r>
          </a:p>
          <a:p>
            <a:pPr marL="0" indent="0">
              <a:buNone/>
            </a:pPr>
            <a:endParaRPr lang="en-US" dirty="0"/>
          </a:p>
          <a:p>
            <a:pPr marL="0" indent="0">
              <a:buNone/>
            </a:pPr>
            <a:endParaRPr lang="en-US" dirty="0"/>
          </a:p>
          <a:p>
            <a:pPr marL="0" indent="0">
              <a:buNone/>
            </a:pPr>
            <a:r>
              <a:rPr lang="en-US" dirty="0"/>
              <a:t>Result</a:t>
            </a:r>
          </a:p>
          <a:p>
            <a:pPr marL="0" indent="0">
              <a:buNone/>
            </a:pPr>
            <a:endParaRPr lang="en-US" dirty="0"/>
          </a:p>
          <a:p>
            <a:pPr marL="0" indent="0">
              <a:buNone/>
            </a:pPr>
            <a:endParaRPr lang="en-US" dirty="0"/>
          </a:p>
          <a:p>
            <a:pPr marL="0" indent="0">
              <a:buNone/>
            </a:pPr>
            <a:r>
              <a:rPr lang="en-US" dirty="0"/>
              <a:t>Explanation: Execute the COUNT function for successful and failure missions in different tables, then INNER JOIN the tables to get the appropriate result.</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38</a:t>
            </a:fld>
            <a:endParaRPr lang="en-US"/>
          </a:p>
        </p:txBody>
      </p:sp>
      <p:pic>
        <p:nvPicPr>
          <p:cNvPr id="6" name="Picture 5">
            <a:extLst>
              <a:ext uri="{FF2B5EF4-FFF2-40B4-BE49-F238E27FC236}">
                <a16:creationId xmlns:a16="http://schemas.microsoft.com/office/drawing/2014/main" id="{AF2C06E4-0413-471A-BBF8-060C7A5AEF85}"/>
              </a:ext>
            </a:extLst>
          </p:cNvPr>
          <p:cNvPicPr>
            <a:picLocks noChangeAspect="1"/>
          </p:cNvPicPr>
          <p:nvPr/>
        </p:nvPicPr>
        <p:blipFill>
          <a:blip r:embed="rId2"/>
          <a:stretch>
            <a:fillRect/>
          </a:stretch>
        </p:blipFill>
        <p:spPr>
          <a:xfrm>
            <a:off x="838200" y="2162285"/>
            <a:ext cx="10363200" cy="981075"/>
          </a:xfrm>
          <a:prstGeom prst="rect">
            <a:avLst/>
          </a:prstGeom>
        </p:spPr>
      </p:pic>
      <p:pic>
        <p:nvPicPr>
          <p:cNvPr id="8" name="Picture 7">
            <a:extLst>
              <a:ext uri="{FF2B5EF4-FFF2-40B4-BE49-F238E27FC236}">
                <a16:creationId xmlns:a16="http://schemas.microsoft.com/office/drawing/2014/main" id="{7ABCD62E-968A-4F4F-B23D-958089EF79E1}"/>
              </a:ext>
            </a:extLst>
          </p:cNvPr>
          <p:cNvPicPr>
            <a:picLocks noChangeAspect="1"/>
          </p:cNvPicPr>
          <p:nvPr/>
        </p:nvPicPr>
        <p:blipFill>
          <a:blip r:embed="rId3"/>
          <a:stretch>
            <a:fillRect/>
          </a:stretch>
        </p:blipFill>
        <p:spPr>
          <a:xfrm>
            <a:off x="838200" y="3714641"/>
            <a:ext cx="3419475" cy="733425"/>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Query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Result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39</a:t>
            </a:fld>
            <a:endParaRPr lang="en-US"/>
          </a:p>
        </p:txBody>
      </p:sp>
      <p:pic>
        <p:nvPicPr>
          <p:cNvPr id="6" name="Picture 5">
            <a:extLst>
              <a:ext uri="{FF2B5EF4-FFF2-40B4-BE49-F238E27FC236}">
                <a16:creationId xmlns:a16="http://schemas.microsoft.com/office/drawing/2014/main" id="{6537272A-27C8-4CA3-9E7A-A5982821D214}"/>
              </a:ext>
            </a:extLst>
          </p:cNvPr>
          <p:cNvPicPr>
            <a:picLocks noChangeAspect="1"/>
          </p:cNvPicPr>
          <p:nvPr/>
        </p:nvPicPr>
        <p:blipFill>
          <a:blip r:embed="rId3"/>
          <a:stretch>
            <a:fillRect/>
          </a:stretch>
        </p:blipFill>
        <p:spPr>
          <a:xfrm>
            <a:off x="2013541" y="1406017"/>
            <a:ext cx="5676900" cy="1123950"/>
          </a:xfrm>
          <a:prstGeom prst="rect">
            <a:avLst/>
          </a:prstGeom>
        </p:spPr>
      </p:pic>
      <p:pic>
        <p:nvPicPr>
          <p:cNvPr id="8" name="Picture 7">
            <a:extLst>
              <a:ext uri="{FF2B5EF4-FFF2-40B4-BE49-F238E27FC236}">
                <a16:creationId xmlns:a16="http://schemas.microsoft.com/office/drawing/2014/main" id="{C9953249-70ED-4A63-9E5B-E2EDF458F672}"/>
              </a:ext>
            </a:extLst>
          </p:cNvPr>
          <p:cNvPicPr>
            <a:picLocks noChangeAspect="1"/>
          </p:cNvPicPr>
          <p:nvPr/>
        </p:nvPicPr>
        <p:blipFill>
          <a:blip r:embed="rId4"/>
          <a:stretch>
            <a:fillRect/>
          </a:stretch>
        </p:blipFill>
        <p:spPr>
          <a:xfrm>
            <a:off x="2013541" y="2568575"/>
            <a:ext cx="1304925" cy="4152900"/>
          </a:xfrm>
          <a:prstGeom prst="rect">
            <a:avLst/>
          </a:prstGeom>
        </p:spPr>
      </p:pic>
      <p:sp>
        <p:nvSpPr>
          <p:cNvPr id="10" name="TextBox 9">
            <a:extLst>
              <a:ext uri="{FF2B5EF4-FFF2-40B4-BE49-F238E27FC236}">
                <a16:creationId xmlns:a16="http://schemas.microsoft.com/office/drawing/2014/main" id="{CDEF5271-8C38-4835-B8AB-5C36D6F68CAD}"/>
              </a:ext>
            </a:extLst>
          </p:cNvPr>
          <p:cNvSpPr txBox="1"/>
          <p:nvPr/>
        </p:nvSpPr>
        <p:spPr>
          <a:xfrm>
            <a:off x="4218911" y="3429000"/>
            <a:ext cx="6721992" cy="2246769"/>
          </a:xfrm>
          <a:prstGeom prst="rect">
            <a:avLst/>
          </a:prstGeom>
          <a:noFill/>
        </p:spPr>
        <p:txBody>
          <a:bodyPr wrap="square">
            <a:spAutoFit/>
          </a:bodyPr>
          <a:lstStyle/>
          <a:p>
            <a:pPr marL="0" indent="0" algn="just">
              <a:buNone/>
            </a:pPr>
            <a:r>
              <a:rPr lang="en-US" sz="2800" dirty="0">
                <a:solidFill>
                  <a:srgbClr val="0070C0"/>
                </a:solidFill>
              </a:rPr>
              <a:t>Explanation: Using the sub-query to find out the maximum payload, then add the sub-query into the WHERE statement to filter out the records with maximum payloads and SELECT out the requirement attribute.</a:t>
            </a:r>
          </a:p>
        </p:txBody>
      </p:sp>
    </p:spTree>
    <p:extLst>
      <p:ext uri="{BB962C8B-B14F-4D97-AF65-F5344CB8AC3E}">
        <p14:creationId xmlns:p14="http://schemas.microsoft.com/office/powerpoint/2010/main" val="356664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8816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buNone/>
            </a:pPr>
            <a:r>
              <a:rPr lang="en-US" sz="2200" dirty="0">
                <a:solidFill>
                  <a:srgbClr val="005493"/>
                </a:solidFill>
              </a:rPr>
              <a:t>Taking the scenario of a newly-created rocket company – </a:t>
            </a:r>
            <a:r>
              <a:rPr lang="en-US" sz="2200" b="1" dirty="0">
                <a:solidFill>
                  <a:srgbClr val="005493"/>
                </a:solidFill>
              </a:rPr>
              <a:t>Space Y </a:t>
            </a:r>
            <a:r>
              <a:rPr lang="en-US" sz="2200" dirty="0">
                <a:solidFill>
                  <a:srgbClr val="005493"/>
                </a:solidFill>
              </a:rPr>
              <a:t>– that is aiming to compete with Space X, the project’s main goal is to draw some </a:t>
            </a:r>
            <a:r>
              <a:rPr lang="en-US" sz="2200" b="1" dirty="0">
                <a:solidFill>
                  <a:srgbClr val="005493"/>
                </a:solidFill>
              </a:rPr>
              <a:t>beneficial insights </a:t>
            </a:r>
            <a:r>
              <a:rPr lang="en-US" sz="2200" dirty="0">
                <a:solidFill>
                  <a:srgbClr val="005493"/>
                </a:solidFill>
              </a:rPr>
              <a:t>from public dataset of Space X about the launches of Falcon on the first stage (focus on Falcon 9) and used those insights to reach the </a:t>
            </a:r>
            <a:r>
              <a:rPr lang="en-US" sz="2200" b="1" dirty="0">
                <a:solidFill>
                  <a:srgbClr val="005493"/>
                </a:solidFill>
              </a:rPr>
              <a:t>answer to the question</a:t>
            </a:r>
            <a:r>
              <a:rPr lang="en-US" sz="2200" dirty="0">
                <a:solidFill>
                  <a:srgbClr val="005493"/>
                </a:solidFill>
              </a:rPr>
              <a:t>.</a:t>
            </a:r>
          </a:p>
          <a:p>
            <a:endParaRPr lang="en-US" sz="2200" dirty="0"/>
          </a:p>
          <a:p>
            <a:pPr marL="0" indent="0" algn="just">
              <a:buNone/>
            </a:pPr>
            <a:r>
              <a:rPr lang="en-US" sz="2200" dirty="0">
                <a:solidFill>
                  <a:srgbClr val="005493"/>
                </a:solidFill>
              </a:rPr>
              <a:t>For this Capstone project, the question to answer is whether the provided dataset can be used to build a good predictive model that predict </a:t>
            </a:r>
            <a:r>
              <a:rPr lang="en-US" sz="2200" i="1" dirty="0">
                <a:solidFill>
                  <a:srgbClr val="005493"/>
                </a:solidFill>
              </a:rPr>
              <a:t>if the Falcon 9 first stage will land successfully</a:t>
            </a:r>
            <a:r>
              <a:rPr lang="en-US" sz="2200" dirty="0">
                <a:solidFill>
                  <a:srgbClr val="005493"/>
                </a:solidFill>
              </a:rPr>
              <a:t>.</a:t>
            </a:r>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dirty="0"/>
          </a:p>
        </p:txBody>
      </p:sp>
    </p:spTree>
    <p:extLst>
      <p:ext uri="{BB962C8B-B14F-4D97-AF65-F5344CB8AC3E}">
        <p14:creationId xmlns:p14="http://schemas.microsoft.com/office/powerpoint/2010/main" val="3053275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2015 launch records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Query</a:t>
            </a:r>
          </a:p>
          <a:p>
            <a:pPr marL="0" indent="0">
              <a:buNone/>
            </a:pPr>
            <a:endParaRPr lang="en-US" dirty="0"/>
          </a:p>
          <a:p>
            <a:pPr marL="0" indent="0">
              <a:buNone/>
            </a:pPr>
            <a:r>
              <a:rPr lang="en-US" dirty="0"/>
              <a:t>Result</a:t>
            </a:r>
          </a:p>
          <a:p>
            <a:pPr marL="0" indent="0">
              <a:buNone/>
            </a:pPr>
            <a:endParaRPr lang="en-US" dirty="0"/>
          </a:p>
          <a:p>
            <a:pPr marL="0" indent="0" algn="just">
              <a:buNone/>
            </a:pPr>
            <a:r>
              <a:rPr lang="en-US" dirty="0"/>
              <a:t>Explanation: Filter the year of launch by applying YEAR function on Date column and compare with 2015, then filter the appropriate </a:t>
            </a:r>
            <a:r>
              <a:rPr lang="en-US" dirty="0" err="1"/>
              <a:t>Landing_Outcome</a:t>
            </a:r>
            <a:r>
              <a:rPr lang="en-US" dirty="0"/>
              <a:t> also inside WHERE statement before SELECT the required attributes to display.</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40</a:t>
            </a:fld>
            <a:endParaRPr lang="en-US"/>
          </a:p>
        </p:txBody>
      </p:sp>
      <p:pic>
        <p:nvPicPr>
          <p:cNvPr id="6" name="Picture 5">
            <a:extLst>
              <a:ext uri="{FF2B5EF4-FFF2-40B4-BE49-F238E27FC236}">
                <a16:creationId xmlns:a16="http://schemas.microsoft.com/office/drawing/2014/main" id="{C46A95CD-4532-43A9-B012-EF5D6E5E909F}"/>
              </a:ext>
            </a:extLst>
          </p:cNvPr>
          <p:cNvPicPr>
            <a:picLocks noChangeAspect="1"/>
          </p:cNvPicPr>
          <p:nvPr/>
        </p:nvPicPr>
        <p:blipFill>
          <a:blip r:embed="rId2"/>
          <a:stretch>
            <a:fillRect/>
          </a:stretch>
        </p:blipFill>
        <p:spPr>
          <a:xfrm>
            <a:off x="1980536" y="1464496"/>
            <a:ext cx="4743450" cy="1066800"/>
          </a:xfrm>
          <a:prstGeom prst="rect">
            <a:avLst/>
          </a:prstGeom>
        </p:spPr>
      </p:pic>
      <p:pic>
        <p:nvPicPr>
          <p:cNvPr id="8" name="Picture 7">
            <a:extLst>
              <a:ext uri="{FF2B5EF4-FFF2-40B4-BE49-F238E27FC236}">
                <a16:creationId xmlns:a16="http://schemas.microsoft.com/office/drawing/2014/main" id="{6C21205B-C2DB-4B38-B355-BC9E2F669BDC}"/>
              </a:ext>
            </a:extLst>
          </p:cNvPr>
          <p:cNvPicPr>
            <a:picLocks noChangeAspect="1"/>
          </p:cNvPicPr>
          <p:nvPr/>
        </p:nvPicPr>
        <p:blipFill>
          <a:blip r:embed="rId3"/>
          <a:stretch>
            <a:fillRect/>
          </a:stretch>
        </p:blipFill>
        <p:spPr>
          <a:xfrm>
            <a:off x="1980536" y="2675607"/>
            <a:ext cx="2352675" cy="971550"/>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Rank landing outcome count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Query</a:t>
            </a:r>
          </a:p>
          <a:p>
            <a:pPr marL="0" indent="0">
              <a:buNone/>
            </a:pPr>
            <a:endParaRPr lang="en-US" dirty="0"/>
          </a:p>
          <a:p>
            <a:pPr marL="0" indent="0">
              <a:buNone/>
            </a:pPr>
            <a:r>
              <a:rPr lang="en-US" dirty="0"/>
              <a:t>Result</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41</a:t>
            </a:fld>
            <a:endParaRPr lang="en-US"/>
          </a:p>
        </p:txBody>
      </p:sp>
      <p:sp>
        <p:nvSpPr>
          <p:cNvPr id="7" name="TextBox 6">
            <a:extLst>
              <a:ext uri="{FF2B5EF4-FFF2-40B4-BE49-F238E27FC236}">
                <a16:creationId xmlns:a16="http://schemas.microsoft.com/office/drawing/2014/main" id="{316E3B95-4CC9-4668-8F84-D164143A27CC}"/>
              </a:ext>
            </a:extLst>
          </p:cNvPr>
          <p:cNvSpPr txBox="1"/>
          <p:nvPr/>
        </p:nvSpPr>
        <p:spPr>
          <a:xfrm>
            <a:off x="4631808" y="3359054"/>
            <a:ext cx="6721992" cy="2677656"/>
          </a:xfrm>
          <a:prstGeom prst="rect">
            <a:avLst/>
          </a:prstGeom>
          <a:noFill/>
        </p:spPr>
        <p:txBody>
          <a:bodyPr wrap="square">
            <a:spAutoFit/>
          </a:bodyPr>
          <a:lstStyle/>
          <a:p>
            <a:pPr marL="0" indent="0" algn="just">
              <a:buNone/>
            </a:pPr>
            <a:r>
              <a:rPr lang="en-US" sz="2800" dirty="0">
                <a:solidFill>
                  <a:srgbClr val="0070C0"/>
                </a:solidFill>
              </a:rPr>
              <a:t>Explanation: Select the landing outcomes, then use GROUP BY clause to group by that attribute and use COUNT aggregate function to retrieve the count of each outcome. Rank the displayed result by using ORDER BY clause with DESC option. </a:t>
            </a:r>
          </a:p>
        </p:txBody>
      </p:sp>
      <p:pic>
        <p:nvPicPr>
          <p:cNvPr id="9" name="Picture 8">
            <a:extLst>
              <a:ext uri="{FF2B5EF4-FFF2-40B4-BE49-F238E27FC236}">
                <a16:creationId xmlns:a16="http://schemas.microsoft.com/office/drawing/2014/main" id="{8738DD15-5102-4198-A3DA-4C23C82E28EE}"/>
              </a:ext>
            </a:extLst>
          </p:cNvPr>
          <p:cNvPicPr>
            <a:picLocks noChangeAspect="1"/>
          </p:cNvPicPr>
          <p:nvPr/>
        </p:nvPicPr>
        <p:blipFill>
          <a:blip r:embed="rId2"/>
          <a:stretch>
            <a:fillRect/>
          </a:stretch>
        </p:blipFill>
        <p:spPr>
          <a:xfrm>
            <a:off x="2004680" y="1406017"/>
            <a:ext cx="5524500" cy="1323975"/>
          </a:xfrm>
          <a:prstGeom prst="rect">
            <a:avLst/>
          </a:prstGeom>
        </p:spPr>
      </p:pic>
      <p:pic>
        <p:nvPicPr>
          <p:cNvPr id="11" name="Picture 10">
            <a:extLst>
              <a:ext uri="{FF2B5EF4-FFF2-40B4-BE49-F238E27FC236}">
                <a16:creationId xmlns:a16="http://schemas.microsoft.com/office/drawing/2014/main" id="{401A8470-2FFD-4DAA-9876-8375E289088C}"/>
              </a:ext>
            </a:extLst>
          </p:cNvPr>
          <p:cNvPicPr>
            <a:picLocks noChangeAspect="1"/>
          </p:cNvPicPr>
          <p:nvPr/>
        </p:nvPicPr>
        <p:blipFill>
          <a:blip r:embed="rId3"/>
          <a:stretch>
            <a:fillRect/>
          </a:stretch>
        </p:blipFill>
        <p:spPr>
          <a:xfrm>
            <a:off x="932010" y="3250082"/>
            <a:ext cx="3076575" cy="2895600"/>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42</a:t>
            </a:fld>
            <a:endParaRPr lang="en-US"/>
          </a:p>
        </p:txBody>
      </p:sp>
    </p:spTree>
    <p:extLst>
      <p:ext uri="{BB962C8B-B14F-4D97-AF65-F5344CB8AC3E}">
        <p14:creationId xmlns:p14="http://schemas.microsoft.com/office/powerpoint/2010/main" val="1023352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SpaceX Falcon 9 Launch Sites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43</a:t>
            </a:fld>
            <a:endParaRPr lang="en-US"/>
          </a:p>
        </p:txBody>
      </p:sp>
      <p:pic>
        <p:nvPicPr>
          <p:cNvPr id="8" name="Picture 7">
            <a:extLst>
              <a:ext uri="{FF2B5EF4-FFF2-40B4-BE49-F238E27FC236}">
                <a16:creationId xmlns:a16="http://schemas.microsoft.com/office/drawing/2014/main" id="{182AFC0C-4612-4DFC-A78D-783D4B620D21}"/>
              </a:ext>
            </a:extLst>
          </p:cNvPr>
          <p:cNvPicPr>
            <a:picLocks noChangeAspect="1"/>
          </p:cNvPicPr>
          <p:nvPr/>
        </p:nvPicPr>
        <p:blipFill rotWithShape="1">
          <a:blip r:embed="rId2"/>
          <a:srcRect l="5877" r="10781"/>
          <a:stretch/>
        </p:blipFill>
        <p:spPr>
          <a:xfrm>
            <a:off x="483560" y="1674048"/>
            <a:ext cx="7553612" cy="4635684"/>
          </a:xfrm>
          <a:prstGeom prst="rect">
            <a:avLst/>
          </a:prstGeom>
        </p:spPr>
      </p:pic>
      <p:sp>
        <p:nvSpPr>
          <p:cNvPr id="9" name="TextBox 8">
            <a:extLst>
              <a:ext uri="{FF2B5EF4-FFF2-40B4-BE49-F238E27FC236}">
                <a16:creationId xmlns:a16="http://schemas.microsoft.com/office/drawing/2014/main" id="{036E4131-18E9-4E60-98C3-749E4C334DF8}"/>
              </a:ext>
            </a:extLst>
          </p:cNvPr>
          <p:cNvSpPr txBox="1"/>
          <p:nvPr/>
        </p:nvSpPr>
        <p:spPr>
          <a:xfrm>
            <a:off x="8282762" y="1839701"/>
            <a:ext cx="3595134" cy="4154984"/>
          </a:xfrm>
          <a:prstGeom prst="rect">
            <a:avLst/>
          </a:prstGeom>
          <a:noFill/>
        </p:spPr>
        <p:txBody>
          <a:bodyPr wrap="square">
            <a:spAutoFit/>
          </a:bodyPr>
          <a:lstStyle/>
          <a:p>
            <a:pPr marL="0" indent="0" algn="just">
              <a:buNone/>
            </a:pPr>
            <a:r>
              <a:rPr lang="en-US" sz="2400" dirty="0">
                <a:solidFill>
                  <a:srgbClr val="0070C0"/>
                </a:solidFill>
              </a:rPr>
              <a:t>Although there are 4 different launch sites, they are all cluster around 2 positions. From this map, we can point out that Florida and California are the states where SpaceX chose to launch their rockets, mostly at locations very close to the coastline of the states.</a:t>
            </a:r>
          </a:p>
        </p:txBody>
      </p:sp>
    </p:spTree>
    <p:extLst>
      <p:ext uri="{BB962C8B-B14F-4D97-AF65-F5344CB8AC3E}">
        <p14:creationId xmlns:p14="http://schemas.microsoft.com/office/powerpoint/2010/main" val="981671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199" y="365125"/>
            <a:ext cx="10687493" cy="1325563"/>
          </a:xfrm>
        </p:spPr>
        <p:txBody>
          <a:bodyPr/>
          <a:lstStyle/>
          <a:p>
            <a:r>
              <a:rPr lang="en-US" dirty="0"/>
              <a:t>SpaceX Falcon 9 Launches Locations and Outcomes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44</a:t>
            </a:fld>
            <a:endParaRPr lang="en-US"/>
          </a:p>
        </p:txBody>
      </p:sp>
      <p:sp>
        <p:nvSpPr>
          <p:cNvPr id="11" name="TextBox 10">
            <a:extLst>
              <a:ext uri="{FF2B5EF4-FFF2-40B4-BE49-F238E27FC236}">
                <a16:creationId xmlns:a16="http://schemas.microsoft.com/office/drawing/2014/main" id="{219BA901-FA65-4409-9060-6910186743B1}"/>
              </a:ext>
            </a:extLst>
          </p:cNvPr>
          <p:cNvSpPr txBox="1"/>
          <p:nvPr/>
        </p:nvSpPr>
        <p:spPr>
          <a:xfrm>
            <a:off x="752253" y="5954233"/>
            <a:ext cx="10687493" cy="707886"/>
          </a:xfrm>
          <a:prstGeom prst="rect">
            <a:avLst/>
          </a:prstGeom>
          <a:noFill/>
        </p:spPr>
        <p:txBody>
          <a:bodyPr wrap="square">
            <a:spAutoFit/>
          </a:bodyPr>
          <a:lstStyle/>
          <a:p>
            <a:pPr marL="0" indent="0" algn="just">
              <a:buNone/>
            </a:pPr>
            <a:r>
              <a:rPr lang="en-US" sz="2000" dirty="0">
                <a:solidFill>
                  <a:srgbClr val="0070C0"/>
                </a:solidFill>
              </a:rPr>
              <a:t>From the map, it seems like the Eastern launch sites are preferrable by SpaceX for testing its rockets, which 46 launches were made their compared to only 10 launches in the Western launch site.</a:t>
            </a:r>
          </a:p>
        </p:txBody>
      </p:sp>
      <p:pic>
        <p:nvPicPr>
          <p:cNvPr id="7" name="Picture 6">
            <a:extLst>
              <a:ext uri="{FF2B5EF4-FFF2-40B4-BE49-F238E27FC236}">
                <a16:creationId xmlns:a16="http://schemas.microsoft.com/office/drawing/2014/main" id="{5AF74E02-3699-4AE4-9A71-BE2A2C849804}"/>
              </a:ext>
            </a:extLst>
          </p:cNvPr>
          <p:cNvPicPr>
            <a:picLocks noChangeAspect="1"/>
          </p:cNvPicPr>
          <p:nvPr/>
        </p:nvPicPr>
        <p:blipFill>
          <a:blip r:embed="rId2"/>
          <a:stretch>
            <a:fillRect/>
          </a:stretch>
        </p:blipFill>
        <p:spPr>
          <a:xfrm>
            <a:off x="838198" y="1369691"/>
            <a:ext cx="10523781" cy="4584542"/>
          </a:xfrm>
          <a:prstGeom prst="rect">
            <a:avLst/>
          </a:prstGeom>
        </p:spPr>
      </p:pic>
    </p:spTree>
    <p:extLst>
      <p:ext uri="{BB962C8B-B14F-4D97-AF65-F5344CB8AC3E}">
        <p14:creationId xmlns:p14="http://schemas.microsoft.com/office/powerpoint/2010/main" val="1732510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199" y="365125"/>
            <a:ext cx="10687493" cy="1325563"/>
          </a:xfrm>
        </p:spPr>
        <p:txBody>
          <a:bodyPr/>
          <a:lstStyle/>
          <a:p>
            <a:r>
              <a:rPr lang="en-US" dirty="0"/>
              <a:t>SpaceX Falcon 9 Launches Locations and Outcomes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45</a:t>
            </a:fld>
            <a:endParaRPr lang="en-US"/>
          </a:p>
        </p:txBody>
      </p:sp>
      <p:pic>
        <p:nvPicPr>
          <p:cNvPr id="8" name="Picture 7">
            <a:extLst>
              <a:ext uri="{FF2B5EF4-FFF2-40B4-BE49-F238E27FC236}">
                <a16:creationId xmlns:a16="http://schemas.microsoft.com/office/drawing/2014/main" id="{27E8B3FD-8F04-4128-9E2F-FEEA655424F1}"/>
              </a:ext>
            </a:extLst>
          </p:cNvPr>
          <p:cNvPicPr>
            <a:picLocks noChangeAspect="1"/>
          </p:cNvPicPr>
          <p:nvPr/>
        </p:nvPicPr>
        <p:blipFill>
          <a:blip r:embed="rId2"/>
          <a:stretch>
            <a:fillRect/>
          </a:stretch>
        </p:blipFill>
        <p:spPr>
          <a:xfrm>
            <a:off x="447564" y="1456772"/>
            <a:ext cx="5387948" cy="3720102"/>
          </a:xfrm>
          <a:prstGeom prst="rect">
            <a:avLst/>
          </a:prstGeom>
        </p:spPr>
      </p:pic>
      <p:pic>
        <p:nvPicPr>
          <p:cNvPr id="10" name="Picture 9">
            <a:extLst>
              <a:ext uri="{FF2B5EF4-FFF2-40B4-BE49-F238E27FC236}">
                <a16:creationId xmlns:a16="http://schemas.microsoft.com/office/drawing/2014/main" id="{189BC059-A67D-4D5C-83E0-5BC501EDDFBE}"/>
              </a:ext>
            </a:extLst>
          </p:cNvPr>
          <p:cNvPicPr>
            <a:picLocks noChangeAspect="1"/>
          </p:cNvPicPr>
          <p:nvPr/>
        </p:nvPicPr>
        <p:blipFill>
          <a:blip r:embed="rId3"/>
          <a:stretch>
            <a:fillRect/>
          </a:stretch>
        </p:blipFill>
        <p:spPr>
          <a:xfrm>
            <a:off x="5971028" y="1471811"/>
            <a:ext cx="5749853" cy="3720102"/>
          </a:xfrm>
          <a:prstGeom prst="rect">
            <a:avLst/>
          </a:prstGeom>
        </p:spPr>
      </p:pic>
      <p:sp>
        <p:nvSpPr>
          <p:cNvPr id="11" name="TextBox 10">
            <a:extLst>
              <a:ext uri="{FF2B5EF4-FFF2-40B4-BE49-F238E27FC236}">
                <a16:creationId xmlns:a16="http://schemas.microsoft.com/office/drawing/2014/main" id="{219BA901-FA65-4409-9060-6910186743B1}"/>
              </a:ext>
            </a:extLst>
          </p:cNvPr>
          <p:cNvSpPr txBox="1"/>
          <p:nvPr/>
        </p:nvSpPr>
        <p:spPr>
          <a:xfrm>
            <a:off x="754877" y="5292546"/>
            <a:ext cx="10687492" cy="1200329"/>
          </a:xfrm>
          <a:prstGeom prst="rect">
            <a:avLst/>
          </a:prstGeom>
          <a:noFill/>
        </p:spPr>
        <p:txBody>
          <a:bodyPr wrap="square">
            <a:spAutoFit/>
          </a:bodyPr>
          <a:lstStyle/>
          <a:p>
            <a:pPr marL="0" indent="0" algn="just">
              <a:buNone/>
            </a:pPr>
            <a:r>
              <a:rPr lang="en-US" sz="2400" dirty="0">
                <a:solidFill>
                  <a:srgbClr val="0070C0"/>
                </a:solidFill>
              </a:rPr>
              <a:t>The group of nearby launch sites CCAFS LC-40 and CCAFS SLC-40 are the common one, fill up to 33 out of 56 launches. Although the success rate for those launch sites are considered quite low.</a:t>
            </a:r>
          </a:p>
        </p:txBody>
      </p:sp>
    </p:spTree>
    <p:extLst>
      <p:ext uri="{BB962C8B-B14F-4D97-AF65-F5344CB8AC3E}">
        <p14:creationId xmlns:p14="http://schemas.microsoft.com/office/powerpoint/2010/main" val="239597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199" y="365125"/>
            <a:ext cx="10687493" cy="1325563"/>
          </a:xfrm>
        </p:spPr>
        <p:txBody>
          <a:bodyPr/>
          <a:lstStyle/>
          <a:p>
            <a:r>
              <a:rPr lang="en-US" dirty="0"/>
              <a:t>SpaceX Falcon 9 Launches Locations and Outcomes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46</a:t>
            </a:fld>
            <a:endParaRPr lang="en-US"/>
          </a:p>
        </p:txBody>
      </p:sp>
      <p:pic>
        <p:nvPicPr>
          <p:cNvPr id="7" name="Picture 6">
            <a:extLst>
              <a:ext uri="{FF2B5EF4-FFF2-40B4-BE49-F238E27FC236}">
                <a16:creationId xmlns:a16="http://schemas.microsoft.com/office/drawing/2014/main" id="{89209C39-E1CB-4607-A210-7AE73A3ADD8B}"/>
              </a:ext>
            </a:extLst>
          </p:cNvPr>
          <p:cNvPicPr>
            <a:picLocks noChangeAspect="1"/>
          </p:cNvPicPr>
          <p:nvPr/>
        </p:nvPicPr>
        <p:blipFill>
          <a:blip r:embed="rId2"/>
          <a:stretch>
            <a:fillRect/>
          </a:stretch>
        </p:blipFill>
        <p:spPr>
          <a:xfrm>
            <a:off x="1331334" y="1407190"/>
            <a:ext cx="4106984" cy="3802763"/>
          </a:xfrm>
          <a:prstGeom prst="rect">
            <a:avLst/>
          </a:prstGeom>
        </p:spPr>
      </p:pic>
      <p:sp>
        <p:nvSpPr>
          <p:cNvPr id="13" name="TextBox 12">
            <a:extLst>
              <a:ext uri="{FF2B5EF4-FFF2-40B4-BE49-F238E27FC236}">
                <a16:creationId xmlns:a16="http://schemas.microsoft.com/office/drawing/2014/main" id="{E95652F0-4222-46F4-9E80-1FB95DE12B97}"/>
              </a:ext>
            </a:extLst>
          </p:cNvPr>
          <p:cNvSpPr txBox="1"/>
          <p:nvPr/>
        </p:nvSpPr>
        <p:spPr>
          <a:xfrm>
            <a:off x="752254" y="5256101"/>
            <a:ext cx="10687492" cy="1323439"/>
          </a:xfrm>
          <a:prstGeom prst="rect">
            <a:avLst/>
          </a:prstGeom>
          <a:noFill/>
        </p:spPr>
        <p:txBody>
          <a:bodyPr wrap="square">
            <a:spAutoFit/>
          </a:bodyPr>
          <a:lstStyle/>
          <a:p>
            <a:pPr marL="0" indent="0" algn="just">
              <a:buNone/>
            </a:pPr>
            <a:r>
              <a:rPr lang="en-US" sz="2000" dirty="0">
                <a:solidFill>
                  <a:srgbClr val="0070C0"/>
                </a:solidFill>
              </a:rPr>
              <a:t>The Eastern launch site also has a quite low success rate of less than 50% while for the remaining launch site in the Western cluster, the success rate is much higher. It can be concluded that </a:t>
            </a:r>
            <a:r>
              <a:rPr lang="en-US" sz="2000" i="1" dirty="0">
                <a:solidFill>
                  <a:srgbClr val="0070C0"/>
                </a:solidFill>
              </a:rPr>
              <a:t>there could be a possibility that the launch sites closer to the land are likely to be more successful than the ones near the beaches and coastlines</a:t>
            </a:r>
            <a:r>
              <a:rPr lang="en-US" sz="2000" dirty="0">
                <a:solidFill>
                  <a:srgbClr val="0070C0"/>
                </a:solidFill>
              </a:rPr>
              <a:t>.</a:t>
            </a:r>
          </a:p>
        </p:txBody>
      </p:sp>
      <p:pic>
        <p:nvPicPr>
          <p:cNvPr id="15" name="Picture 14">
            <a:extLst>
              <a:ext uri="{FF2B5EF4-FFF2-40B4-BE49-F238E27FC236}">
                <a16:creationId xmlns:a16="http://schemas.microsoft.com/office/drawing/2014/main" id="{B125EB6B-F3A9-4302-979C-D54CEA7C1730}"/>
              </a:ext>
            </a:extLst>
          </p:cNvPr>
          <p:cNvPicPr>
            <a:picLocks noChangeAspect="1"/>
          </p:cNvPicPr>
          <p:nvPr/>
        </p:nvPicPr>
        <p:blipFill>
          <a:blip r:embed="rId3"/>
          <a:stretch>
            <a:fillRect/>
          </a:stretch>
        </p:blipFill>
        <p:spPr>
          <a:xfrm>
            <a:off x="5503726" y="1407191"/>
            <a:ext cx="5499131" cy="3802762"/>
          </a:xfrm>
          <a:prstGeom prst="rect">
            <a:avLst/>
          </a:prstGeom>
        </p:spPr>
      </p:pic>
    </p:spTree>
    <p:extLst>
      <p:ext uri="{BB962C8B-B14F-4D97-AF65-F5344CB8AC3E}">
        <p14:creationId xmlns:p14="http://schemas.microsoft.com/office/powerpoint/2010/main" val="1531408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Location of Launch Sites to Public Points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47</a:t>
            </a:fld>
            <a:endParaRPr lang="en-US"/>
          </a:p>
        </p:txBody>
      </p:sp>
      <p:pic>
        <p:nvPicPr>
          <p:cNvPr id="8" name="Picture 7">
            <a:extLst>
              <a:ext uri="{FF2B5EF4-FFF2-40B4-BE49-F238E27FC236}">
                <a16:creationId xmlns:a16="http://schemas.microsoft.com/office/drawing/2014/main" id="{F851B5C3-6F7B-4C51-97EF-93084A6390B1}"/>
              </a:ext>
            </a:extLst>
          </p:cNvPr>
          <p:cNvPicPr>
            <a:picLocks noChangeAspect="1"/>
          </p:cNvPicPr>
          <p:nvPr/>
        </p:nvPicPr>
        <p:blipFill>
          <a:blip r:embed="rId2"/>
          <a:stretch>
            <a:fillRect/>
          </a:stretch>
        </p:blipFill>
        <p:spPr>
          <a:xfrm>
            <a:off x="428317" y="1410512"/>
            <a:ext cx="7691856" cy="5082363"/>
          </a:xfrm>
          <a:prstGeom prst="rect">
            <a:avLst/>
          </a:prstGeom>
        </p:spPr>
      </p:pic>
      <p:sp>
        <p:nvSpPr>
          <p:cNvPr id="10" name="TextBox 9">
            <a:extLst>
              <a:ext uri="{FF2B5EF4-FFF2-40B4-BE49-F238E27FC236}">
                <a16:creationId xmlns:a16="http://schemas.microsoft.com/office/drawing/2014/main" id="{86154BA6-42CE-4FBB-9CB5-D44844618324}"/>
              </a:ext>
            </a:extLst>
          </p:cNvPr>
          <p:cNvSpPr txBox="1"/>
          <p:nvPr/>
        </p:nvSpPr>
        <p:spPr>
          <a:xfrm>
            <a:off x="8120173" y="2243533"/>
            <a:ext cx="3724054" cy="3416320"/>
          </a:xfrm>
          <a:prstGeom prst="rect">
            <a:avLst/>
          </a:prstGeom>
          <a:noFill/>
        </p:spPr>
        <p:txBody>
          <a:bodyPr wrap="square">
            <a:spAutoFit/>
          </a:bodyPr>
          <a:lstStyle/>
          <a:p>
            <a:pPr marL="0" indent="0" algn="just">
              <a:buNone/>
            </a:pPr>
            <a:r>
              <a:rPr lang="en-US" sz="2400" dirty="0">
                <a:solidFill>
                  <a:srgbClr val="0070C0"/>
                </a:solidFill>
              </a:rPr>
              <a:t>Examine the CCAFS SLC-40 launch site, we can see that the launch site is not very far from some nearby points like Highway, Coastline or Railway. However, almost all of those points are the private ones, not accessible by the public.</a:t>
            </a:r>
          </a:p>
        </p:txBody>
      </p:sp>
    </p:spTree>
    <p:extLst>
      <p:ext uri="{BB962C8B-B14F-4D97-AF65-F5344CB8AC3E}">
        <p14:creationId xmlns:p14="http://schemas.microsoft.com/office/powerpoint/2010/main" val="232499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Location of Launch Sites to Public Points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48</a:t>
            </a:fld>
            <a:endParaRPr lang="en-US"/>
          </a:p>
        </p:txBody>
      </p:sp>
      <p:pic>
        <p:nvPicPr>
          <p:cNvPr id="5" name="Picture 4">
            <a:extLst>
              <a:ext uri="{FF2B5EF4-FFF2-40B4-BE49-F238E27FC236}">
                <a16:creationId xmlns:a16="http://schemas.microsoft.com/office/drawing/2014/main" id="{5334E824-D963-4500-848B-E8B41B917E9A}"/>
              </a:ext>
            </a:extLst>
          </p:cNvPr>
          <p:cNvPicPr>
            <a:picLocks noChangeAspect="1"/>
          </p:cNvPicPr>
          <p:nvPr/>
        </p:nvPicPr>
        <p:blipFill>
          <a:blip r:embed="rId3"/>
          <a:stretch>
            <a:fillRect/>
          </a:stretch>
        </p:blipFill>
        <p:spPr>
          <a:xfrm>
            <a:off x="1688471" y="1442304"/>
            <a:ext cx="8815055" cy="3665666"/>
          </a:xfrm>
          <a:prstGeom prst="rect">
            <a:avLst/>
          </a:prstGeom>
        </p:spPr>
      </p:pic>
      <p:sp>
        <p:nvSpPr>
          <p:cNvPr id="7" name="TextBox 6">
            <a:extLst>
              <a:ext uri="{FF2B5EF4-FFF2-40B4-BE49-F238E27FC236}">
                <a16:creationId xmlns:a16="http://schemas.microsoft.com/office/drawing/2014/main" id="{F0A54A05-62E5-41BB-8BFD-D193438FC9DB}"/>
              </a:ext>
            </a:extLst>
          </p:cNvPr>
          <p:cNvSpPr txBox="1"/>
          <p:nvPr/>
        </p:nvSpPr>
        <p:spPr>
          <a:xfrm>
            <a:off x="592986" y="5107970"/>
            <a:ext cx="11006027" cy="1569660"/>
          </a:xfrm>
          <a:prstGeom prst="rect">
            <a:avLst/>
          </a:prstGeom>
          <a:noFill/>
        </p:spPr>
        <p:txBody>
          <a:bodyPr wrap="square">
            <a:spAutoFit/>
          </a:bodyPr>
          <a:lstStyle/>
          <a:p>
            <a:pPr marL="0" indent="0" algn="just">
              <a:buNone/>
            </a:pPr>
            <a:r>
              <a:rPr lang="en-US" sz="2400" dirty="0">
                <a:solidFill>
                  <a:srgbClr val="0070C0"/>
                </a:solidFill>
              </a:rPr>
              <a:t>The nearest city point of Titusville is located approximately 23 km away from the launch sites. We can point out that </a:t>
            </a:r>
            <a:r>
              <a:rPr lang="en-US" sz="2400" i="1" dirty="0">
                <a:solidFill>
                  <a:srgbClr val="0070C0"/>
                </a:solidFill>
              </a:rPr>
              <a:t>the launch sites tend to be chosen at points that are far from the public</a:t>
            </a:r>
            <a:r>
              <a:rPr lang="en-US" sz="2400" dirty="0">
                <a:solidFill>
                  <a:srgbClr val="0070C0"/>
                </a:solidFill>
              </a:rPr>
              <a:t>. This could be for the purpose of safety in case the launches are unsuccessful.</a:t>
            </a:r>
          </a:p>
        </p:txBody>
      </p:sp>
    </p:spTree>
    <p:extLst>
      <p:ext uri="{BB962C8B-B14F-4D97-AF65-F5344CB8AC3E}">
        <p14:creationId xmlns:p14="http://schemas.microsoft.com/office/powerpoint/2010/main" val="2602338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Build a Dashboard with Plotly Dash</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49</a:t>
            </a:fld>
            <a:endParaRPr lang="en-US"/>
          </a:p>
        </p:txBody>
      </p:sp>
    </p:spTree>
    <p:extLst>
      <p:ext uri="{BB962C8B-B14F-4D97-AF65-F5344CB8AC3E}">
        <p14:creationId xmlns:p14="http://schemas.microsoft.com/office/powerpoint/2010/main" val="73346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Data collection methodology:</a:t>
            </a:r>
          </a:p>
          <a:p>
            <a:pPr lvl="1"/>
            <a:r>
              <a:rPr lang="en-US" sz="1800" dirty="0"/>
              <a:t>Using REST API and Web Scraping</a:t>
            </a:r>
          </a:p>
          <a:p>
            <a:endParaRPr lang="en-US" sz="2200" dirty="0"/>
          </a:p>
          <a:p>
            <a:r>
              <a:rPr lang="en-US" sz="2200" dirty="0"/>
              <a:t>Perform data wrangling</a:t>
            </a:r>
          </a:p>
          <a:p>
            <a:pPr lvl="1"/>
            <a:r>
              <a:rPr lang="en-US" sz="1800" dirty="0"/>
              <a:t>Dealing with Null value and build predict labels.</a:t>
            </a:r>
          </a:p>
          <a:p>
            <a:endParaRPr lang="en-US" sz="2200" dirty="0"/>
          </a:p>
          <a:p>
            <a:r>
              <a:rPr lang="en-US" sz="2200" dirty="0"/>
              <a:t>Perform exploratory data analysis (EDA) using visualization and SQL</a:t>
            </a:r>
          </a:p>
          <a:p>
            <a:endParaRPr lang="en-US" sz="2200" dirty="0"/>
          </a:p>
          <a:p>
            <a:r>
              <a:rPr lang="en-US" sz="2200" dirty="0"/>
              <a:t>Perform interactive visual analytics using Folium and Plotly Dash</a:t>
            </a:r>
          </a:p>
          <a:p>
            <a:endParaRPr lang="en-US" sz="2200" dirty="0"/>
          </a:p>
          <a:p>
            <a:r>
              <a:rPr lang="en-US" sz="2200" dirty="0"/>
              <a:t>Perform predictive analysis using classification models</a:t>
            </a:r>
          </a:p>
          <a:p>
            <a:pPr lvl="1"/>
            <a:r>
              <a:rPr lang="en-US" sz="1800" dirty="0"/>
              <a:t>Evaluate on 4 types of models, using </a:t>
            </a:r>
            <a:r>
              <a:rPr lang="en-US" sz="1800" dirty="0" err="1"/>
              <a:t>GridSearch</a:t>
            </a:r>
            <a:r>
              <a:rPr lang="en-US" sz="1800" dirty="0"/>
              <a:t> for hyperparameters tuning.</a:t>
            </a:r>
          </a:p>
          <a:p>
            <a:pPr lvl="1"/>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5</a:t>
            </a:fld>
            <a:endParaRPr lang="en-US" dirty="0"/>
          </a:p>
        </p:txBody>
      </p:sp>
    </p:spTree>
    <p:extLst>
      <p:ext uri="{BB962C8B-B14F-4D97-AF65-F5344CB8AC3E}">
        <p14:creationId xmlns:p14="http://schemas.microsoft.com/office/powerpoint/2010/main" val="1553432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Total Success Launches By All Sites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50</a:t>
            </a:fld>
            <a:endParaRPr lang="en-US"/>
          </a:p>
        </p:txBody>
      </p:sp>
      <p:pic>
        <p:nvPicPr>
          <p:cNvPr id="8" name="Picture 7">
            <a:extLst>
              <a:ext uri="{FF2B5EF4-FFF2-40B4-BE49-F238E27FC236}">
                <a16:creationId xmlns:a16="http://schemas.microsoft.com/office/drawing/2014/main" id="{DEA766B2-5700-4873-9829-70CC3E2B7332}"/>
              </a:ext>
            </a:extLst>
          </p:cNvPr>
          <p:cNvPicPr>
            <a:picLocks noChangeAspect="1"/>
          </p:cNvPicPr>
          <p:nvPr/>
        </p:nvPicPr>
        <p:blipFill rotWithShape="1">
          <a:blip r:embed="rId3"/>
          <a:srcRect t="2888" b="11662"/>
          <a:stretch/>
        </p:blipFill>
        <p:spPr>
          <a:xfrm>
            <a:off x="1572492" y="1350335"/>
            <a:ext cx="8409708" cy="3912782"/>
          </a:xfrm>
          <a:prstGeom prst="rect">
            <a:avLst/>
          </a:prstGeom>
        </p:spPr>
      </p:pic>
      <p:sp>
        <p:nvSpPr>
          <p:cNvPr id="9" name="TextBox 8">
            <a:extLst>
              <a:ext uri="{FF2B5EF4-FFF2-40B4-BE49-F238E27FC236}">
                <a16:creationId xmlns:a16="http://schemas.microsoft.com/office/drawing/2014/main" id="{57BB90F0-0BA9-4582-B822-8D9A74AD9286}"/>
              </a:ext>
            </a:extLst>
          </p:cNvPr>
          <p:cNvSpPr txBox="1"/>
          <p:nvPr/>
        </p:nvSpPr>
        <p:spPr>
          <a:xfrm>
            <a:off x="838199" y="5323168"/>
            <a:ext cx="10515601" cy="1015663"/>
          </a:xfrm>
          <a:prstGeom prst="rect">
            <a:avLst/>
          </a:prstGeom>
          <a:noFill/>
        </p:spPr>
        <p:txBody>
          <a:bodyPr wrap="square">
            <a:spAutoFit/>
          </a:bodyPr>
          <a:lstStyle/>
          <a:p>
            <a:pPr marL="0" indent="0" algn="just">
              <a:buNone/>
            </a:pPr>
            <a:r>
              <a:rPr lang="en-US" sz="2000" dirty="0">
                <a:solidFill>
                  <a:srgbClr val="0070C0"/>
                </a:solidFill>
              </a:rPr>
              <a:t>3 out of 4 “near-coastline” launch sites has an overall proportion rate of less than 30% (with CCAFS SLC-40 has a limited proportion of only one eighth of all success launches). However, KSC LC-39A in contrast has a noticeably proportion that takes up to more than 40% of all the successful launches.</a:t>
            </a:r>
          </a:p>
        </p:txBody>
      </p:sp>
    </p:spTree>
    <p:extLst>
      <p:ext uri="{BB962C8B-B14F-4D97-AF65-F5344CB8AC3E}">
        <p14:creationId xmlns:p14="http://schemas.microsoft.com/office/powerpoint/2010/main" val="7001329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Total Success Launches for site KSC LC-39A</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51</a:t>
            </a:fld>
            <a:endParaRPr lang="en-US"/>
          </a:p>
        </p:txBody>
      </p:sp>
      <p:pic>
        <p:nvPicPr>
          <p:cNvPr id="6" name="Picture 5">
            <a:extLst>
              <a:ext uri="{FF2B5EF4-FFF2-40B4-BE49-F238E27FC236}">
                <a16:creationId xmlns:a16="http://schemas.microsoft.com/office/drawing/2014/main" id="{7187293E-1028-4773-AAC1-FE3D1167932A}"/>
              </a:ext>
            </a:extLst>
          </p:cNvPr>
          <p:cNvPicPr>
            <a:picLocks noChangeAspect="1"/>
          </p:cNvPicPr>
          <p:nvPr/>
        </p:nvPicPr>
        <p:blipFill>
          <a:blip r:embed="rId2"/>
          <a:stretch>
            <a:fillRect/>
          </a:stretch>
        </p:blipFill>
        <p:spPr>
          <a:xfrm>
            <a:off x="1795461" y="1330953"/>
            <a:ext cx="8601075" cy="4238625"/>
          </a:xfrm>
          <a:prstGeom prst="rect">
            <a:avLst/>
          </a:prstGeom>
        </p:spPr>
      </p:pic>
      <p:sp>
        <p:nvSpPr>
          <p:cNvPr id="9" name="TextBox 8">
            <a:extLst>
              <a:ext uri="{FF2B5EF4-FFF2-40B4-BE49-F238E27FC236}">
                <a16:creationId xmlns:a16="http://schemas.microsoft.com/office/drawing/2014/main" id="{316EE3BD-A3CE-43FC-8BC9-176A8AE983C3}"/>
              </a:ext>
            </a:extLst>
          </p:cNvPr>
          <p:cNvSpPr txBox="1"/>
          <p:nvPr/>
        </p:nvSpPr>
        <p:spPr>
          <a:xfrm>
            <a:off x="1375309" y="5525353"/>
            <a:ext cx="9441380" cy="830997"/>
          </a:xfrm>
          <a:prstGeom prst="rect">
            <a:avLst/>
          </a:prstGeom>
          <a:noFill/>
        </p:spPr>
        <p:txBody>
          <a:bodyPr wrap="square">
            <a:spAutoFit/>
          </a:bodyPr>
          <a:lstStyle/>
          <a:p>
            <a:pPr marL="0" indent="0" algn="just">
              <a:buNone/>
            </a:pPr>
            <a:r>
              <a:rPr lang="en-US" sz="2400" dirty="0">
                <a:solidFill>
                  <a:srgbClr val="0070C0"/>
                </a:solidFill>
              </a:rPr>
              <a:t>The success rate of site KSC LC-39A is the highest of all four, reaching up to </a:t>
            </a:r>
            <a:r>
              <a:rPr lang="en-US" sz="2400" i="1" dirty="0">
                <a:solidFill>
                  <a:srgbClr val="0070C0"/>
                </a:solidFill>
              </a:rPr>
              <a:t>more than three fourth</a:t>
            </a:r>
            <a:r>
              <a:rPr lang="en-US" sz="2400" dirty="0">
                <a:solidFill>
                  <a:srgbClr val="0070C0"/>
                </a:solidFill>
              </a:rPr>
              <a:t> of the total launches at this site.</a:t>
            </a:r>
          </a:p>
        </p:txBody>
      </p:sp>
    </p:spTree>
    <p:extLst>
      <p:ext uri="{BB962C8B-B14F-4D97-AF65-F5344CB8AC3E}">
        <p14:creationId xmlns:p14="http://schemas.microsoft.com/office/powerpoint/2010/main" val="18661607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Payload vs Launch Outcome for all Sites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52</a:t>
            </a:fld>
            <a:endParaRPr lang="en-US"/>
          </a:p>
        </p:txBody>
      </p:sp>
      <p:pic>
        <p:nvPicPr>
          <p:cNvPr id="10" name="Picture 9">
            <a:extLst>
              <a:ext uri="{FF2B5EF4-FFF2-40B4-BE49-F238E27FC236}">
                <a16:creationId xmlns:a16="http://schemas.microsoft.com/office/drawing/2014/main" id="{3841391A-AF49-44BC-AB3A-6653F0166DBD}"/>
              </a:ext>
            </a:extLst>
          </p:cNvPr>
          <p:cNvPicPr>
            <a:picLocks noChangeAspect="1"/>
          </p:cNvPicPr>
          <p:nvPr/>
        </p:nvPicPr>
        <p:blipFill>
          <a:blip r:embed="rId3"/>
          <a:stretch>
            <a:fillRect/>
          </a:stretch>
        </p:blipFill>
        <p:spPr>
          <a:xfrm>
            <a:off x="1618807" y="1327520"/>
            <a:ext cx="8954386" cy="4549290"/>
          </a:xfrm>
          <a:prstGeom prst="rect">
            <a:avLst/>
          </a:prstGeom>
        </p:spPr>
      </p:pic>
      <p:sp>
        <p:nvSpPr>
          <p:cNvPr id="11" name="TextBox 10">
            <a:extLst>
              <a:ext uri="{FF2B5EF4-FFF2-40B4-BE49-F238E27FC236}">
                <a16:creationId xmlns:a16="http://schemas.microsoft.com/office/drawing/2014/main" id="{69EC9FE4-56D4-4F5E-92F5-0456D799DC93}"/>
              </a:ext>
            </a:extLst>
          </p:cNvPr>
          <p:cNvSpPr txBox="1"/>
          <p:nvPr/>
        </p:nvSpPr>
        <p:spPr>
          <a:xfrm>
            <a:off x="537109" y="5876810"/>
            <a:ext cx="10816691" cy="830997"/>
          </a:xfrm>
          <a:prstGeom prst="rect">
            <a:avLst/>
          </a:prstGeom>
          <a:noFill/>
        </p:spPr>
        <p:txBody>
          <a:bodyPr wrap="square">
            <a:spAutoFit/>
          </a:bodyPr>
          <a:lstStyle/>
          <a:p>
            <a:pPr marL="0" indent="0" algn="just">
              <a:buNone/>
            </a:pPr>
            <a:r>
              <a:rPr lang="en-US" sz="2400" dirty="0">
                <a:solidFill>
                  <a:srgbClr val="0070C0"/>
                </a:solidFill>
              </a:rPr>
              <a:t>Generally in the whole payload range, FT seems to be the booster version that are more likely to be successful while v1.1 in contrast has quite a lot of failed launches.</a:t>
            </a:r>
          </a:p>
        </p:txBody>
      </p:sp>
    </p:spTree>
    <p:extLst>
      <p:ext uri="{BB962C8B-B14F-4D97-AF65-F5344CB8AC3E}">
        <p14:creationId xmlns:p14="http://schemas.microsoft.com/office/powerpoint/2010/main" val="252359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Payload vs Launch Outcome for all Sites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53</a:t>
            </a:fld>
            <a:endParaRPr lang="en-US"/>
          </a:p>
        </p:txBody>
      </p:sp>
      <p:sp>
        <p:nvSpPr>
          <p:cNvPr id="11" name="TextBox 10">
            <a:extLst>
              <a:ext uri="{FF2B5EF4-FFF2-40B4-BE49-F238E27FC236}">
                <a16:creationId xmlns:a16="http://schemas.microsoft.com/office/drawing/2014/main" id="{69EC9FE4-56D4-4F5E-92F5-0456D799DC93}"/>
              </a:ext>
            </a:extLst>
          </p:cNvPr>
          <p:cNvSpPr txBox="1"/>
          <p:nvPr/>
        </p:nvSpPr>
        <p:spPr>
          <a:xfrm>
            <a:off x="413341" y="5769471"/>
            <a:ext cx="10940459" cy="769441"/>
          </a:xfrm>
          <a:prstGeom prst="rect">
            <a:avLst/>
          </a:prstGeom>
          <a:noFill/>
        </p:spPr>
        <p:txBody>
          <a:bodyPr wrap="square">
            <a:spAutoFit/>
          </a:bodyPr>
          <a:lstStyle/>
          <a:p>
            <a:pPr marL="0" indent="0" algn="just">
              <a:buNone/>
            </a:pPr>
            <a:r>
              <a:rPr lang="en-US" sz="2200" dirty="0">
                <a:solidFill>
                  <a:srgbClr val="0070C0"/>
                </a:solidFill>
              </a:rPr>
              <a:t>The payload range 1000 – 6000 kg seems to be the common for all launches. The distribution of outcome in this range is similar to the overall range, with FT being the most successful one.</a:t>
            </a:r>
          </a:p>
        </p:txBody>
      </p:sp>
      <p:pic>
        <p:nvPicPr>
          <p:cNvPr id="5" name="Picture 4">
            <a:extLst>
              <a:ext uri="{FF2B5EF4-FFF2-40B4-BE49-F238E27FC236}">
                <a16:creationId xmlns:a16="http://schemas.microsoft.com/office/drawing/2014/main" id="{8DB0B0B5-F35B-4ED9-847C-297A298DB06B}"/>
              </a:ext>
            </a:extLst>
          </p:cNvPr>
          <p:cNvPicPr>
            <a:picLocks noChangeAspect="1"/>
          </p:cNvPicPr>
          <p:nvPr/>
        </p:nvPicPr>
        <p:blipFill>
          <a:blip r:embed="rId3"/>
          <a:stretch>
            <a:fillRect/>
          </a:stretch>
        </p:blipFill>
        <p:spPr>
          <a:xfrm>
            <a:off x="1646996" y="1365663"/>
            <a:ext cx="9058911" cy="4511147"/>
          </a:xfrm>
          <a:prstGeom prst="rect">
            <a:avLst/>
          </a:prstGeom>
        </p:spPr>
      </p:pic>
    </p:spTree>
    <p:extLst>
      <p:ext uri="{BB962C8B-B14F-4D97-AF65-F5344CB8AC3E}">
        <p14:creationId xmlns:p14="http://schemas.microsoft.com/office/powerpoint/2010/main" val="2976995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p:txBody>
          <a:bodyPr/>
          <a:lstStyle/>
          <a:p>
            <a:r>
              <a:rPr lang="en-US" dirty="0"/>
              <a:t>Payload vs Launch Outcome for all Sites</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p:txBody>
          <a:bodyPr/>
          <a:lstStyle/>
          <a:p>
            <a:fld id="{5075537C-CA84-1446-933C-8E9D027F9201}" type="slidenum">
              <a:rPr lang="en-US" smtClean="0"/>
              <a:t>54</a:t>
            </a:fld>
            <a:endParaRPr lang="en-US"/>
          </a:p>
        </p:txBody>
      </p:sp>
      <p:sp>
        <p:nvSpPr>
          <p:cNvPr id="11" name="TextBox 10">
            <a:extLst>
              <a:ext uri="{FF2B5EF4-FFF2-40B4-BE49-F238E27FC236}">
                <a16:creationId xmlns:a16="http://schemas.microsoft.com/office/drawing/2014/main" id="{69EC9FE4-56D4-4F5E-92F5-0456D799DC93}"/>
              </a:ext>
            </a:extLst>
          </p:cNvPr>
          <p:cNvSpPr txBox="1"/>
          <p:nvPr/>
        </p:nvSpPr>
        <p:spPr>
          <a:xfrm>
            <a:off x="713812" y="5470263"/>
            <a:ext cx="10515600" cy="1323439"/>
          </a:xfrm>
          <a:prstGeom prst="rect">
            <a:avLst/>
          </a:prstGeom>
          <a:noFill/>
        </p:spPr>
        <p:txBody>
          <a:bodyPr wrap="square">
            <a:spAutoFit/>
          </a:bodyPr>
          <a:lstStyle/>
          <a:p>
            <a:pPr marL="0" indent="0" algn="just">
              <a:buNone/>
            </a:pPr>
            <a:r>
              <a:rPr lang="en-US" sz="2000" dirty="0">
                <a:solidFill>
                  <a:srgbClr val="0070C0"/>
                </a:solidFill>
              </a:rPr>
              <a:t>However for the high range from 6000 – 10000, the success rates decrease rapidly as the number of launches in this range is very limited. From 6000 to 9000 only 2 booster versions are available and all of the launches were failed (even FT). Not until a little higher than 9500 that there is a successful launch of booster version B4.</a:t>
            </a:r>
          </a:p>
        </p:txBody>
      </p:sp>
      <p:pic>
        <p:nvPicPr>
          <p:cNvPr id="6" name="Picture 5">
            <a:extLst>
              <a:ext uri="{FF2B5EF4-FFF2-40B4-BE49-F238E27FC236}">
                <a16:creationId xmlns:a16="http://schemas.microsoft.com/office/drawing/2014/main" id="{93731F0D-2231-487E-88EA-1A0476BBBB19}"/>
              </a:ext>
            </a:extLst>
          </p:cNvPr>
          <p:cNvPicPr>
            <a:picLocks noChangeAspect="1"/>
          </p:cNvPicPr>
          <p:nvPr/>
        </p:nvPicPr>
        <p:blipFill>
          <a:blip r:embed="rId3"/>
          <a:stretch>
            <a:fillRect/>
          </a:stretch>
        </p:blipFill>
        <p:spPr>
          <a:xfrm>
            <a:off x="1714702" y="1345204"/>
            <a:ext cx="8216108" cy="4167591"/>
          </a:xfrm>
          <a:prstGeom prst="rect">
            <a:avLst/>
          </a:prstGeom>
        </p:spPr>
      </p:pic>
    </p:spTree>
    <p:extLst>
      <p:ext uri="{BB962C8B-B14F-4D97-AF65-F5344CB8AC3E}">
        <p14:creationId xmlns:p14="http://schemas.microsoft.com/office/powerpoint/2010/main" val="408732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55</a:t>
            </a:fld>
            <a:endParaRPr lang="en-US"/>
          </a:p>
        </p:txBody>
      </p:sp>
    </p:spTree>
    <p:extLst>
      <p:ext uri="{BB962C8B-B14F-4D97-AF65-F5344CB8AC3E}">
        <p14:creationId xmlns:p14="http://schemas.microsoft.com/office/powerpoint/2010/main" val="1290394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573974" y="595422"/>
            <a:ext cx="3932237" cy="938507"/>
          </a:xfrm>
        </p:spPr>
        <p:txBody>
          <a:bodyPr>
            <a:normAutofit/>
          </a:bodyPr>
          <a:lstStyle/>
          <a:p>
            <a:r>
              <a:rPr lang="en-US" dirty="0"/>
              <a:t>Classification Accuracy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573974" y="2036134"/>
            <a:ext cx="3932237" cy="3811588"/>
          </a:xfrm>
        </p:spPr>
        <p:txBody>
          <a:bodyPr>
            <a:normAutofit fontScale="92500"/>
          </a:bodyPr>
          <a:lstStyle/>
          <a:p>
            <a:pPr algn="just"/>
            <a:r>
              <a:rPr lang="en-US" sz="2400" dirty="0"/>
              <a:t>Surprisingly, the performance of all four used models are equal to the others, reaching </a:t>
            </a:r>
            <a:r>
              <a:rPr lang="en-US" sz="2400" b="1" dirty="0"/>
              <a:t>83.33% accuracy </a:t>
            </a:r>
            <a:r>
              <a:rPr lang="en-US" sz="2400" dirty="0"/>
              <a:t>on test set.</a:t>
            </a:r>
          </a:p>
          <a:p>
            <a:pPr algn="just"/>
            <a:r>
              <a:rPr lang="en-US" sz="2400" dirty="0"/>
              <a:t>This can be because the size of data set is quite small, so after splitting only 18 samples were included in the test set.</a:t>
            </a:r>
          </a:p>
          <a:p>
            <a:pPr algn="just"/>
            <a:r>
              <a:rPr lang="en-US" sz="2400" dirty="0"/>
              <a:t>A larger data set can be useful for showing the difference in accuracy between the 4 models.</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56</a:t>
            </a:fld>
            <a:endParaRPr lang="en-US"/>
          </a:p>
        </p:txBody>
      </p:sp>
      <p:pic>
        <p:nvPicPr>
          <p:cNvPr id="1026" name="Picture 2">
            <a:extLst>
              <a:ext uri="{FF2B5EF4-FFF2-40B4-BE49-F238E27FC236}">
                <a16:creationId xmlns:a16="http://schemas.microsoft.com/office/drawing/2014/main" id="{D091EF8F-F4C6-42B7-9DE1-E079B7842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759" y="692076"/>
            <a:ext cx="7362243" cy="547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460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04125" y="754800"/>
            <a:ext cx="3932237" cy="568842"/>
          </a:xfrm>
        </p:spPr>
        <p:txBody>
          <a:bodyPr>
            <a:normAutofit/>
          </a:bodyPr>
          <a:lstStyle/>
          <a:p>
            <a:r>
              <a:rPr lang="en-US" dirty="0"/>
              <a:t>Confusion Matrix</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2"/>
          </p:nvPr>
        </p:nvSpPr>
        <p:spPr>
          <a:xfrm>
            <a:off x="804125" y="1440711"/>
            <a:ext cx="4905559" cy="5280764"/>
          </a:xfrm>
        </p:spPr>
        <p:txBody>
          <a:bodyPr>
            <a:normAutofit fontScale="92500" lnSpcReduction="10000"/>
          </a:bodyPr>
          <a:lstStyle/>
          <a:p>
            <a:pPr algn="just"/>
            <a:r>
              <a:rPr lang="en-US" sz="2400" dirty="0"/>
              <a:t>Similarly, the Confusion Matrices of the 4 models are identical to the others.</a:t>
            </a:r>
          </a:p>
          <a:p>
            <a:pPr algn="just"/>
            <a:r>
              <a:rPr lang="en-US" sz="2400" dirty="0"/>
              <a:t>In general, all the models can predicted quite accurately the test samples, where </a:t>
            </a:r>
            <a:r>
              <a:rPr lang="en-US" sz="2400" b="1" dirty="0"/>
              <a:t>all landed (successful) launches were predicted correctly</a:t>
            </a:r>
            <a:r>
              <a:rPr lang="en-US" sz="2400" dirty="0"/>
              <a:t>.</a:t>
            </a:r>
          </a:p>
          <a:p>
            <a:pPr algn="just"/>
            <a:r>
              <a:rPr lang="en-US" sz="2400" dirty="0"/>
              <a:t>However, optimization can be made for all the models as among the 6 “unsuccessful” models, only 50% were correctly predicted. This lead to the case that the models tend to </a:t>
            </a:r>
            <a:r>
              <a:rPr lang="en-US" sz="2400" i="1" dirty="0"/>
              <a:t>predict “landed” labels many more times then “did not land” labels</a:t>
            </a:r>
            <a:r>
              <a:rPr lang="en-US" sz="2400" dirty="0"/>
              <a:t> (although the distribution of labels in training set are quite equals), which cause some serious drawbacks and </a:t>
            </a:r>
            <a:r>
              <a:rPr lang="en-US" sz="2400" b="1" dirty="0"/>
              <a:t>decrease the result of the model on the different evaluation methods</a:t>
            </a:r>
            <a:r>
              <a:rPr lang="en-US" sz="2400" dirty="0"/>
              <a:t>.</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p:txBody>
          <a:bodyPr/>
          <a:lstStyle/>
          <a:p>
            <a:fld id="{5075537C-CA84-1446-933C-8E9D027F9201}" type="slidenum">
              <a:rPr lang="en-US" smtClean="0"/>
              <a:t>57</a:t>
            </a:fld>
            <a:endParaRPr lang="en-US"/>
          </a:p>
        </p:txBody>
      </p:sp>
      <p:pic>
        <p:nvPicPr>
          <p:cNvPr id="2050" name="Picture 2">
            <a:extLst>
              <a:ext uri="{FF2B5EF4-FFF2-40B4-BE49-F238E27FC236}">
                <a16:creationId xmlns:a16="http://schemas.microsoft.com/office/drawing/2014/main" id="{D03688D2-B538-4927-AC50-669CA94C9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23642"/>
            <a:ext cx="5452724" cy="4210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034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578048"/>
            <a:ext cx="6809509" cy="4890943"/>
          </a:xfrm>
        </p:spPr>
        <p:txBody>
          <a:bodyPr>
            <a:normAutofit fontScale="92500"/>
          </a:bodyPr>
          <a:lstStyle/>
          <a:p>
            <a:pPr algn="just"/>
            <a:r>
              <a:rPr lang="en-US" dirty="0"/>
              <a:t>In conclusion, we can point out some points that can better predict whether a launch of Falcon 9 will be successful or not, in detailed:</a:t>
            </a:r>
          </a:p>
          <a:p>
            <a:pPr lvl="1" algn="just">
              <a:buFont typeface="Wingdings" panose="05000000000000000000" pitchFamily="2" charset="2"/>
              <a:buChar char="§"/>
            </a:pPr>
            <a:r>
              <a:rPr lang="en-US" dirty="0"/>
              <a:t>The heavier the payload, the more likely it is to be a successful launch. This is not true for the payload range of above 6000 kg.</a:t>
            </a:r>
          </a:p>
          <a:p>
            <a:pPr lvl="1" algn="just">
              <a:buFont typeface="Wingdings" panose="05000000000000000000" pitchFamily="2" charset="2"/>
              <a:buChar char="§"/>
            </a:pPr>
            <a:r>
              <a:rPr lang="en-US" sz="2400" dirty="0"/>
              <a:t>ES-L1, GEO, HEO and SSO are the orbits that are more likely to be successful.</a:t>
            </a:r>
          </a:p>
          <a:p>
            <a:pPr lvl="1" algn="just">
              <a:buFont typeface="Wingdings" panose="05000000000000000000" pitchFamily="2" charset="2"/>
              <a:buChar char="§"/>
            </a:pPr>
            <a:r>
              <a:rPr lang="en-US" dirty="0"/>
              <a:t>If the launch site is further from the coastline, then there is a higher chance that the launch will be successful.</a:t>
            </a:r>
          </a:p>
          <a:p>
            <a:pPr lvl="1" algn="just">
              <a:buFont typeface="Wingdings" panose="05000000000000000000" pitchFamily="2" charset="2"/>
              <a:buChar char="§"/>
            </a:pPr>
            <a:r>
              <a:rPr lang="en-US" dirty="0"/>
              <a:t>With lower payload range (common range), FT seems to be the booster version with highest success rate.</a:t>
            </a:r>
          </a:p>
          <a:p>
            <a:pPr marL="457200" lvl="1" indent="0" algn="just">
              <a:buNone/>
            </a:pP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duotone>
              <a:schemeClr val="accent1">
                <a:shade val="45000"/>
                <a:satMod val="135000"/>
              </a:schemeClr>
              <a:prstClr val="white"/>
            </a:duotone>
          </a:blip>
          <a:stretch>
            <a:fillRect/>
          </a:stretch>
        </p:blipFill>
        <p:spPr>
          <a:xfrm>
            <a:off x="1125967" y="2113896"/>
            <a:ext cx="3054361" cy="3054361"/>
          </a:xfrm>
          <a:prstGeom prst="rect">
            <a:avLst/>
          </a:prstGeom>
        </p:spPr>
      </p:pic>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4"/>
          </p:nvPr>
        </p:nvSpPr>
        <p:spPr/>
        <p:txBody>
          <a:bodyPr/>
          <a:lstStyle/>
          <a:p>
            <a:fld id="{5075537C-CA84-1446-933C-8E9D027F9201}" type="slidenum">
              <a:rPr lang="en-US" smtClean="0"/>
              <a:t>58</a:t>
            </a:fld>
            <a:endParaRPr lang="en-US"/>
          </a:p>
        </p:txBody>
      </p:sp>
    </p:spTree>
    <p:extLst>
      <p:ext uri="{BB962C8B-B14F-4D97-AF65-F5344CB8AC3E}">
        <p14:creationId xmlns:p14="http://schemas.microsoft.com/office/powerpoint/2010/main" val="16301236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459230" y="1794798"/>
            <a:ext cx="6809509" cy="4351338"/>
          </a:xfrm>
        </p:spPr>
        <p:txBody>
          <a:bodyPr>
            <a:normAutofit fontScale="92500" lnSpcReduction="10000"/>
          </a:bodyPr>
          <a:lstStyle/>
          <a:p>
            <a:r>
              <a:rPr lang="en-US" dirty="0" err="1"/>
              <a:t>Github</a:t>
            </a:r>
            <a:r>
              <a:rPr lang="en-US" dirty="0"/>
              <a:t> Repository: </a:t>
            </a:r>
            <a:r>
              <a:rPr lang="en-US" dirty="0">
                <a:solidFill>
                  <a:srgbClr val="145579"/>
                </a:solidFill>
                <a:hlinkClick r:id="rId2">
                  <a:extLst>
                    <a:ext uri="{A12FA001-AC4F-418D-AE19-62706E023703}">
                      <ahyp:hlinkClr xmlns:ahyp="http://schemas.microsoft.com/office/drawing/2018/hyperlinkcolor" val="tx"/>
                    </a:ext>
                  </a:extLst>
                </a:hlinkClick>
              </a:rPr>
              <a:t>https://github.com/nguyencaonhan271201/IBM-Data-Science-Certificate-Capstone-Project.git</a:t>
            </a:r>
            <a:endParaRPr lang="en-US" dirty="0">
              <a:solidFill>
                <a:srgbClr val="145579"/>
              </a:solidFill>
            </a:endParaRPr>
          </a:p>
          <a:p>
            <a:r>
              <a:rPr lang="en-US" dirty="0"/>
              <a:t>Notebooks:</a:t>
            </a:r>
          </a:p>
          <a:p>
            <a:pPr lvl="1"/>
            <a:r>
              <a:rPr lang="en-US" dirty="0"/>
              <a:t>Data Collection with API: </a:t>
            </a:r>
            <a:r>
              <a:rPr lang="en-US" dirty="0">
                <a:solidFill>
                  <a:srgbClr val="145579"/>
                </a:solidFill>
                <a:hlinkClick r:id="rId3">
                  <a:extLst>
                    <a:ext uri="{A12FA001-AC4F-418D-AE19-62706E023703}">
                      <ahyp:hlinkClr xmlns:ahyp="http://schemas.microsoft.com/office/drawing/2018/hyperlinkcolor" val="tx"/>
                    </a:ext>
                  </a:extLst>
                </a:hlinkClick>
              </a:rPr>
              <a:t>https://github.com/nguyencaonhan271201/IBM-Data-Science-Certificate-Capstone-Project/blob/main/Data%20Collection.ipynb</a:t>
            </a:r>
            <a:endParaRPr lang="en-US" dirty="0">
              <a:solidFill>
                <a:srgbClr val="145579"/>
              </a:solidFill>
            </a:endParaRPr>
          </a:p>
          <a:p>
            <a:pPr lvl="1"/>
            <a:r>
              <a:rPr lang="en-US" dirty="0"/>
              <a:t>Data Collection with Web Scraping: </a:t>
            </a:r>
            <a:r>
              <a:rPr lang="en-US" dirty="0">
                <a:solidFill>
                  <a:srgbClr val="145579"/>
                </a:solidFill>
                <a:hlinkClick r:id="rId4">
                  <a:extLst>
                    <a:ext uri="{A12FA001-AC4F-418D-AE19-62706E023703}">
                      <ahyp:hlinkClr xmlns:ahyp="http://schemas.microsoft.com/office/drawing/2018/hyperlinkcolor" val="tx"/>
                    </a:ext>
                  </a:extLst>
                </a:hlinkClick>
              </a:rPr>
              <a:t>https://github.com/nguyencaonhan271201/IBM-Data-Science-Certificate-Capstone-Project/blob/main/Data%20Collection%20with%20Web%20Scraping.ipynb</a:t>
            </a:r>
            <a:endParaRPr lang="en-US" dirty="0">
              <a:solidFill>
                <a:srgbClr val="145579"/>
              </a:solidFill>
            </a:endParaRP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5">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59</a:t>
            </a:fld>
            <a:endParaRPr lang="en-US"/>
          </a:p>
        </p:txBody>
      </p:sp>
    </p:spTree>
    <p:extLst>
      <p:ext uri="{BB962C8B-B14F-4D97-AF65-F5344CB8AC3E}">
        <p14:creationId xmlns:p14="http://schemas.microsoft.com/office/powerpoint/2010/main" val="341000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endParaRPr lang="en-US" dirty="0"/>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6</a:t>
            </a:fld>
            <a:endParaRPr lang="en-US" dirty="0"/>
          </a:p>
        </p:txBody>
      </p:sp>
    </p:spTree>
    <p:extLst>
      <p:ext uri="{BB962C8B-B14F-4D97-AF65-F5344CB8AC3E}">
        <p14:creationId xmlns:p14="http://schemas.microsoft.com/office/powerpoint/2010/main" val="3093198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459230" y="1794798"/>
            <a:ext cx="6809509" cy="4351338"/>
          </a:xfrm>
        </p:spPr>
        <p:txBody>
          <a:bodyPr>
            <a:normAutofit/>
          </a:bodyPr>
          <a:lstStyle/>
          <a:p>
            <a:pPr lvl="1"/>
            <a:r>
              <a:rPr lang="en-US" sz="2200" dirty="0"/>
              <a:t>Data Wrangling: </a:t>
            </a:r>
            <a:r>
              <a:rPr lang="en-US" sz="2200" dirty="0">
                <a:solidFill>
                  <a:srgbClr val="145579"/>
                </a:solidFill>
                <a:hlinkClick r:id="rId2">
                  <a:extLst>
                    <a:ext uri="{A12FA001-AC4F-418D-AE19-62706E023703}">
                      <ahyp:hlinkClr xmlns:ahyp="http://schemas.microsoft.com/office/drawing/2018/hyperlinkcolor" val="tx"/>
                    </a:ext>
                  </a:extLst>
                </a:hlinkClick>
              </a:rPr>
              <a:t>https://github.com/nguyencaonhan271201/IBM-Data-Science-Certificate-Capstone-Project/blob/main/Data%20Wrangling.ipynb</a:t>
            </a:r>
            <a:endParaRPr lang="en-US" sz="2200" dirty="0">
              <a:solidFill>
                <a:srgbClr val="145579"/>
              </a:solidFill>
            </a:endParaRPr>
          </a:p>
          <a:p>
            <a:pPr lvl="1"/>
            <a:r>
              <a:rPr lang="en-US" sz="2200" dirty="0"/>
              <a:t>EDA with Visualization: </a:t>
            </a:r>
            <a:r>
              <a:rPr lang="en-US" sz="2200" dirty="0">
                <a:solidFill>
                  <a:srgbClr val="145579"/>
                </a:solidFill>
                <a:hlinkClick r:id="rId3">
                  <a:extLst>
                    <a:ext uri="{A12FA001-AC4F-418D-AE19-62706E023703}">
                      <ahyp:hlinkClr xmlns:ahyp="http://schemas.microsoft.com/office/drawing/2018/hyperlinkcolor" val="tx"/>
                    </a:ext>
                  </a:extLst>
                </a:hlinkClick>
              </a:rPr>
              <a:t>https://github.com/nguyencaonhan271201/IBM-Data-Science-Certificate-Capstone-Project/blob/main/EDA%20with%20Visualization.ipynb</a:t>
            </a:r>
            <a:endParaRPr lang="en-US" sz="2200" dirty="0">
              <a:solidFill>
                <a:srgbClr val="145579"/>
              </a:solidFill>
            </a:endParaRPr>
          </a:p>
          <a:p>
            <a:pPr lvl="1"/>
            <a:r>
              <a:rPr lang="en-US" sz="2200" dirty="0"/>
              <a:t>EDA with SQL:</a:t>
            </a:r>
          </a:p>
          <a:p>
            <a:pPr marL="690563" lvl="1" indent="0">
              <a:buNone/>
            </a:pPr>
            <a:r>
              <a:rPr lang="en-US" sz="2200" dirty="0">
                <a:solidFill>
                  <a:srgbClr val="145579"/>
                </a:solidFill>
                <a:hlinkClick r:id="rId4">
                  <a:extLst>
                    <a:ext uri="{A12FA001-AC4F-418D-AE19-62706E023703}">
                      <ahyp:hlinkClr xmlns:ahyp="http://schemas.microsoft.com/office/drawing/2018/hyperlinkcolor" val="tx"/>
                    </a:ext>
                  </a:extLst>
                </a:hlinkClick>
              </a:rPr>
              <a:t>https://github.com/nguyencaonhan271201/IBM-Data-Science-Certificate-Capstone-Project/blob/main/EDA%20with%20SQL.ipynb</a:t>
            </a:r>
            <a:endParaRPr lang="en-US" sz="2200" dirty="0">
              <a:solidFill>
                <a:srgbClr val="145579"/>
              </a:solidFill>
            </a:endParaRPr>
          </a:p>
          <a:p>
            <a:pPr marL="457200" lvl="1" indent="0">
              <a:buNone/>
            </a:pPr>
            <a:endParaRPr lang="en-US" sz="2200" dirty="0">
              <a:solidFill>
                <a:srgbClr val="145579"/>
              </a:solidFill>
            </a:endParaRPr>
          </a:p>
          <a:p>
            <a:pPr marL="457200" lvl="1" indent="0">
              <a:buNone/>
            </a:pPr>
            <a:endParaRPr lang="en-US" sz="2200" dirty="0">
              <a:solidFill>
                <a:srgbClr val="145579"/>
              </a:solidFill>
            </a:endParaRPr>
          </a:p>
          <a:p>
            <a:pPr lvl="1"/>
            <a:endParaRPr lang="en-US" sz="2200" dirty="0">
              <a:solidFill>
                <a:srgbClr val="145579"/>
              </a:solidFill>
            </a:endParaRP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5">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60</a:t>
            </a:fld>
            <a:endParaRPr lang="en-US"/>
          </a:p>
        </p:txBody>
      </p:sp>
    </p:spTree>
    <p:extLst>
      <p:ext uri="{BB962C8B-B14F-4D97-AF65-F5344CB8AC3E}">
        <p14:creationId xmlns:p14="http://schemas.microsoft.com/office/powerpoint/2010/main" val="1130194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459230" y="1794798"/>
            <a:ext cx="6809509" cy="4351338"/>
          </a:xfrm>
        </p:spPr>
        <p:txBody>
          <a:bodyPr>
            <a:normAutofit lnSpcReduction="10000"/>
          </a:bodyPr>
          <a:lstStyle/>
          <a:p>
            <a:pPr lvl="1"/>
            <a:r>
              <a:rPr lang="en-US" sz="2200" dirty="0"/>
              <a:t>Visual Analytics with Folium: </a:t>
            </a:r>
            <a:r>
              <a:rPr lang="en-US" sz="2200" dirty="0">
                <a:solidFill>
                  <a:srgbClr val="145579"/>
                </a:solidFill>
                <a:hlinkClick r:id="rId2">
                  <a:extLst>
                    <a:ext uri="{A12FA001-AC4F-418D-AE19-62706E023703}">
                      <ahyp:hlinkClr xmlns:ahyp="http://schemas.microsoft.com/office/drawing/2018/hyperlinkcolor" val="tx"/>
                    </a:ext>
                  </a:extLst>
                </a:hlinkClick>
              </a:rPr>
              <a:t>https://github.com/nguyencaonhan271201/IBM-Data-Science-Certificate-Capstone-Project/blob/main/Visual%20Analytics%20with%20Folium.ipynb</a:t>
            </a:r>
            <a:endParaRPr lang="en-US" sz="2200" dirty="0">
              <a:solidFill>
                <a:srgbClr val="145579"/>
              </a:solidFill>
            </a:endParaRPr>
          </a:p>
          <a:p>
            <a:pPr lvl="1"/>
            <a:r>
              <a:rPr lang="en-US" sz="2200" dirty="0" err="1"/>
              <a:t>Plotly</a:t>
            </a:r>
            <a:r>
              <a:rPr lang="en-US" sz="2200" dirty="0"/>
              <a:t> Dashboard: </a:t>
            </a:r>
            <a:r>
              <a:rPr lang="en-US" sz="2200" dirty="0">
                <a:solidFill>
                  <a:srgbClr val="145579"/>
                </a:solidFill>
                <a:hlinkClick r:id="rId3">
                  <a:extLst>
                    <a:ext uri="{A12FA001-AC4F-418D-AE19-62706E023703}">
                      <ahyp:hlinkClr xmlns:ahyp="http://schemas.microsoft.com/office/drawing/2018/hyperlinkcolor" val="tx"/>
                    </a:ext>
                  </a:extLst>
                </a:hlinkClick>
              </a:rPr>
              <a:t>https://github.com/nguyencaonhan271201/IBM-Data-Science-Certificate-Capstone-Project/blob/main/spacex_dash_app.py</a:t>
            </a:r>
            <a:endParaRPr lang="en-US" sz="2200" dirty="0">
              <a:solidFill>
                <a:srgbClr val="145579"/>
              </a:solidFill>
            </a:endParaRPr>
          </a:p>
          <a:p>
            <a:pPr lvl="1"/>
            <a:r>
              <a:rPr lang="en-US" sz="2200" dirty="0"/>
              <a:t>Machine Learning Prediction</a:t>
            </a:r>
          </a:p>
          <a:p>
            <a:pPr marL="690563" lvl="1" indent="0">
              <a:buNone/>
            </a:pPr>
            <a:r>
              <a:rPr lang="en-US" sz="2200" dirty="0">
                <a:solidFill>
                  <a:srgbClr val="145579"/>
                </a:solidFill>
                <a:hlinkClick r:id="rId4">
                  <a:extLst>
                    <a:ext uri="{A12FA001-AC4F-418D-AE19-62706E023703}">
                      <ahyp:hlinkClr xmlns:ahyp="http://schemas.microsoft.com/office/drawing/2018/hyperlinkcolor" val="tx"/>
                    </a:ext>
                  </a:extLst>
                </a:hlinkClick>
              </a:rPr>
              <a:t>https://github.com/nguyencaonhan271201/IBM-Data-Science-Certificate-Capstone-Project/blob/main/Machine%20Learning%20Prediction.ipynb</a:t>
            </a:r>
            <a:endParaRPr lang="en-US" sz="2200" dirty="0">
              <a:solidFill>
                <a:srgbClr val="145579"/>
              </a:solidFill>
            </a:endParaRPr>
          </a:p>
          <a:p>
            <a:pPr marL="690563" lvl="1" indent="0">
              <a:buNone/>
            </a:pPr>
            <a:endParaRPr lang="en-US" sz="2200" dirty="0">
              <a:solidFill>
                <a:srgbClr val="145579"/>
              </a:solidFill>
            </a:endParaRPr>
          </a:p>
          <a:p>
            <a:pPr marL="457200" lvl="1" indent="0">
              <a:buNone/>
            </a:pPr>
            <a:endParaRPr lang="en-US" sz="2200" dirty="0">
              <a:solidFill>
                <a:srgbClr val="145579"/>
              </a:solidFill>
            </a:endParaRPr>
          </a:p>
          <a:p>
            <a:pPr lvl="1"/>
            <a:endParaRPr lang="en-US" sz="2200" dirty="0">
              <a:solidFill>
                <a:srgbClr val="145579"/>
              </a:solidFill>
            </a:endParaRP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5">
            <a:duotone>
              <a:schemeClr val="accent1">
                <a:shade val="45000"/>
                <a:satMod val="135000"/>
              </a:schemeClr>
              <a:prstClr val="white"/>
            </a:duotone>
          </a:blip>
          <a:stretch>
            <a:fillRect/>
          </a:stretch>
        </p:blipFill>
        <p:spPr>
          <a:xfrm>
            <a:off x="1055857" y="1849823"/>
            <a:ext cx="3194581" cy="3194581"/>
          </a:xfrm>
          <a:prstGeom prst="rect">
            <a:avLst/>
          </a:prstGeom>
        </p:spPr>
      </p:pic>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4"/>
          </p:nvPr>
        </p:nvSpPr>
        <p:spPr/>
        <p:txBody>
          <a:bodyPr/>
          <a:lstStyle/>
          <a:p>
            <a:fld id="{5075537C-CA84-1446-933C-8E9D027F9201}" type="slidenum">
              <a:rPr lang="en-US" smtClean="0"/>
              <a:t>61</a:t>
            </a:fld>
            <a:endParaRPr lang="en-US"/>
          </a:p>
        </p:txBody>
      </p:sp>
    </p:spTree>
    <p:extLst>
      <p:ext uri="{BB962C8B-B14F-4D97-AF65-F5344CB8AC3E}">
        <p14:creationId xmlns:p14="http://schemas.microsoft.com/office/powerpoint/2010/main" val="280477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Dataset for the Capstone project was gathered using 2 methods from 2 sources:</a:t>
            </a:r>
          </a:p>
          <a:p>
            <a:pPr marL="514350" indent="-514350">
              <a:buFont typeface="+mj-lt"/>
              <a:buAutoNum type="arabicPeriod"/>
            </a:pPr>
            <a:r>
              <a:rPr lang="en-US" dirty="0"/>
              <a:t>Gathering data from SpaceX REST API, an open-source API storing data relating to SpaceX. The project focus on the dataset about past launches of rockets of SpaceX.</a:t>
            </a:r>
          </a:p>
          <a:p>
            <a:pPr marL="514350" indent="-514350">
              <a:buFont typeface="+mj-lt"/>
              <a:buAutoNum type="arabicPeriod"/>
            </a:pPr>
            <a:r>
              <a:rPr lang="en-US" dirty="0"/>
              <a:t>Gathering data about Falcon 9 and Falcon Heavy launches by using Web Scraping technique from Wikipedia page about </a:t>
            </a:r>
            <a:r>
              <a:rPr lang="en-US" b="1" dirty="0"/>
              <a:t>“List of Falcon 9 and Falcon Heavy launches”</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dirty="0"/>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522545" y="205931"/>
            <a:ext cx="4871852" cy="1010093"/>
          </a:xfrm>
        </p:spPr>
        <p:txBody>
          <a:bodyPr/>
          <a:lstStyle/>
          <a:p>
            <a:r>
              <a:rPr lang="en-US" dirty="0"/>
              <a:t>Data collection – SpaceX API</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5717567" y="710978"/>
            <a:ext cx="6172200" cy="756315"/>
          </a:xfrm>
        </p:spPr>
        <p:txBody>
          <a:bodyPr/>
          <a:lstStyle/>
          <a:p>
            <a:pPr marL="0" indent="0" algn="ctr">
              <a:buNone/>
            </a:pPr>
            <a:r>
              <a:rPr lang="en-US" dirty="0"/>
              <a:t>Flowchart</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635165" y="1598942"/>
            <a:ext cx="4646612" cy="3625702"/>
          </a:xfrm>
        </p:spPr>
        <p:txBody>
          <a:bodyPr>
            <a:normAutofit fontScale="92500" lnSpcReduction="10000"/>
          </a:bodyPr>
          <a:lstStyle/>
          <a:p>
            <a:pPr algn="just"/>
            <a:r>
              <a:rPr lang="en-US" sz="2400" dirty="0"/>
              <a:t>1. The data is collected by using </a:t>
            </a:r>
            <a:r>
              <a:rPr lang="en-US" sz="2400" b="1" dirty="0"/>
              <a:t>GET method </a:t>
            </a:r>
            <a:r>
              <a:rPr lang="en-US" sz="2400" dirty="0"/>
              <a:t>on the provided static URL using the requests library.</a:t>
            </a:r>
          </a:p>
          <a:p>
            <a:pPr algn="just"/>
            <a:r>
              <a:rPr lang="en-US" sz="2400" dirty="0"/>
              <a:t>2. The response is then </a:t>
            </a:r>
            <a:r>
              <a:rPr lang="en-US" sz="2400" b="1" dirty="0"/>
              <a:t>decoded into JSON </a:t>
            </a:r>
            <a:r>
              <a:rPr lang="en-US" sz="2400" dirty="0"/>
              <a:t>format using .json() function.</a:t>
            </a:r>
          </a:p>
          <a:p>
            <a:pPr algn="just"/>
            <a:r>
              <a:rPr lang="en-US" sz="2400" dirty="0"/>
              <a:t>3. Then, the decoded response is </a:t>
            </a:r>
            <a:r>
              <a:rPr lang="en-US" sz="2400" b="1" dirty="0"/>
              <a:t>converted into a </a:t>
            </a:r>
            <a:r>
              <a:rPr lang="en-US" sz="2400" b="1" dirty="0" err="1"/>
              <a:t>DataFrame</a:t>
            </a:r>
            <a:r>
              <a:rPr lang="en-US" sz="2400" dirty="0"/>
              <a:t> using .</a:t>
            </a:r>
            <a:r>
              <a:rPr lang="en-US" sz="2400" dirty="0" err="1"/>
              <a:t>json_normalize</a:t>
            </a:r>
            <a:r>
              <a:rPr lang="en-US" sz="2400" dirty="0"/>
              <a:t>().</a:t>
            </a:r>
          </a:p>
          <a:p>
            <a:pPr algn="just"/>
            <a:r>
              <a:rPr lang="en-US" sz="2400" dirty="0"/>
              <a:t>4. Finally, we filter the </a:t>
            </a:r>
            <a:r>
              <a:rPr lang="en-US" sz="2400" dirty="0" err="1"/>
              <a:t>dataframe</a:t>
            </a:r>
            <a:r>
              <a:rPr lang="en-US" sz="2400" dirty="0"/>
              <a:t> to </a:t>
            </a:r>
            <a:r>
              <a:rPr lang="en-US" sz="2400" b="1" dirty="0"/>
              <a:t>only</a:t>
            </a:r>
            <a:r>
              <a:rPr lang="en-US" sz="2400" dirty="0"/>
              <a:t> </a:t>
            </a:r>
            <a:r>
              <a:rPr lang="en-US" sz="2400" b="1" dirty="0"/>
              <a:t>contain rows about Falcon 9 </a:t>
            </a:r>
            <a:r>
              <a:rPr lang="en-US" sz="2400" dirty="0"/>
              <a:t>launches.</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8</a:t>
            </a:fld>
            <a:endParaRPr lang="en-US" dirty="0"/>
          </a:p>
        </p:txBody>
      </p:sp>
      <p:sp>
        <p:nvSpPr>
          <p:cNvPr id="7" name="Text Placeholder 2">
            <a:extLst>
              <a:ext uri="{FF2B5EF4-FFF2-40B4-BE49-F238E27FC236}">
                <a16:creationId xmlns:a16="http://schemas.microsoft.com/office/drawing/2014/main" id="{92A1241F-3A34-4B93-BEBD-22D37690B72F}"/>
              </a:ext>
            </a:extLst>
          </p:cNvPr>
          <p:cNvSpPr txBox="1">
            <a:spLocks/>
          </p:cNvSpPr>
          <p:nvPr/>
        </p:nvSpPr>
        <p:spPr>
          <a:xfrm>
            <a:off x="522545" y="5475913"/>
            <a:ext cx="5573455" cy="89376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1600" kern="1200">
                <a:solidFill>
                  <a:srgbClr val="0070C0"/>
                </a:solidFill>
                <a:latin typeface="IBM Plex Mono Text" panose="020B0509050203000203" pitchFamily="49" charset="0"/>
                <a:ea typeface="+mn-ea"/>
                <a:cs typeface="+mn-cs"/>
              </a:defRPr>
            </a:lvl1pPr>
            <a:lvl2pPr marL="457200" indent="0" algn="l" defTabSz="914400" rtl="0" eaLnBrk="1" latinLnBrk="0" hangingPunct="1">
              <a:lnSpc>
                <a:spcPct val="90000"/>
              </a:lnSpc>
              <a:spcBef>
                <a:spcPts val="500"/>
              </a:spcBef>
              <a:buFont typeface="Arial"/>
              <a:buNone/>
              <a:defRPr sz="1400" kern="1200">
                <a:solidFill>
                  <a:srgbClr val="0070C0"/>
                </a:solidFill>
                <a:latin typeface="IBM Plex Mono Text" panose="020B0509050203000203" pitchFamily="49" charset="0"/>
                <a:ea typeface="+mn-ea"/>
                <a:cs typeface="+mn-cs"/>
              </a:defRPr>
            </a:lvl2pPr>
            <a:lvl3pPr marL="914400" indent="0" algn="l" defTabSz="914400" rtl="0" eaLnBrk="1" latinLnBrk="0" hangingPunct="1">
              <a:lnSpc>
                <a:spcPct val="90000"/>
              </a:lnSpc>
              <a:spcBef>
                <a:spcPts val="500"/>
              </a:spcBef>
              <a:buFont typeface="Arial"/>
              <a:buNone/>
              <a:defRPr sz="1200" kern="1200">
                <a:solidFill>
                  <a:srgbClr val="0070C0"/>
                </a:solidFill>
                <a:latin typeface="IBM Plex Mono Text" panose="020B0509050203000203" pitchFamily="49" charset="0"/>
                <a:ea typeface="+mn-ea"/>
                <a:cs typeface="+mn-cs"/>
              </a:defRPr>
            </a:lvl3pPr>
            <a:lvl4pPr marL="13716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4pPr>
            <a:lvl5pPr marL="1828800" indent="0" algn="l" defTabSz="914400" rtl="0" eaLnBrk="1" latinLnBrk="0" hangingPunct="1">
              <a:lnSpc>
                <a:spcPct val="90000"/>
              </a:lnSpc>
              <a:spcBef>
                <a:spcPts val="500"/>
              </a:spcBef>
              <a:buFont typeface="Arial"/>
              <a:buNone/>
              <a:defRPr sz="1000" kern="1200">
                <a:solidFill>
                  <a:srgbClr val="0070C0"/>
                </a:solidFill>
                <a:latin typeface="IBM Plex Mono Text" panose="020B0509050203000203" pitchFamily="49" charset="0"/>
                <a:ea typeface="+mn-ea"/>
                <a:cs typeface="+mn-cs"/>
              </a:defRPr>
            </a:lvl5pPr>
            <a:lvl6pPr marL="22860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000" kern="1200">
                <a:solidFill>
                  <a:schemeClr val="tx1"/>
                </a:solidFill>
                <a:latin typeface="+mn-lt"/>
                <a:ea typeface="+mn-ea"/>
                <a:cs typeface="+mn-cs"/>
              </a:defRPr>
            </a:lvl9pPr>
          </a:lstStyle>
          <a:p>
            <a:r>
              <a:rPr lang="en-US" dirty="0"/>
              <a:t>Notebook: </a:t>
            </a:r>
            <a:r>
              <a:rPr lang="en-US" dirty="0">
                <a:solidFill>
                  <a:srgbClr val="005493"/>
                </a:solidFill>
                <a:hlinkClick r:id="rId2">
                  <a:extLst>
                    <a:ext uri="{A12FA001-AC4F-418D-AE19-62706E023703}">
                      <ahyp:hlinkClr xmlns:ahyp="http://schemas.microsoft.com/office/drawing/2018/hyperlinkcolor" val="tx"/>
                    </a:ext>
                  </a:extLst>
                </a:hlinkClick>
              </a:rPr>
              <a:t>https://github.com/nguyencaonhan271201/IBM-Data-Science-Certificate-Capstone-Project/blob/main/Data%20Collection.ipynb</a:t>
            </a:r>
            <a:endParaRPr lang="en-US" dirty="0">
              <a:solidFill>
                <a:srgbClr val="005493"/>
              </a:solidFill>
            </a:endParaRPr>
          </a:p>
          <a:p>
            <a:endParaRPr lang="en-US" dirty="0"/>
          </a:p>
        </p:txBody>
      </p:sp>
      <p:graphicFrame>
        <p:nvGraphicFramePr>
          <p:cNvPr id="4" name="Diagram 3">
            <a:extLst>
              <a:ext uri="{FF2B5EF4-FFF2-40B4-BE49-F238E27FC236}">
                <a16:creationId xmlns:a16="http://schemas.microsoft.com/office/drawing/2014/main" id="{A8EB3309-5C0A-4BFD-880F-D80856BC85DD}"/>
              </a:ext>
            </a:extLst>
          </p:cNvPr>
          <p:cNvGraphicFramePr/>
          <p:nvPr>
            <p:extLst>
              <p:ext uri="{D42A27DB-BD31-4B8C-83A1-F6EECF244321}">
                <p14:modId xmlns:p14="http://schemas.microsoft.com/office/powerpoint/2010/main" val="3002025890"/>
              </p:ext>
            </p:extLst>
          </p:nvPr>
        </p:nvGraphicFramePr>
        <p:xfrm>
          <a:off x="6474434" y="1467293"/>
          <a:ext cx="4646612" cy="42114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3785007" y="407248"/>
            <a:ext cx="5256212" cy="756315"/>
          </a:xfrm>
        </p:spPr>
        <p:txBody>
          <a:bodyPr/>
          <a:lstStyle/>
          <a:p>
            <a:r>
              <a:rPr lang="en-US" dirty="0"/>
              <a:t>Data collection – SpaceX API</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3149194" y="1124039"/>
            <a:ext cx="6172200" cy="756315"/>
          </a:xfrm>
        </p:spPr>
        <p:txBody>
          <a:bodyPr/>
          <a:lstStyle/>
          <a:p>
            <a:pPr marL="0" indent="0" algn="ctr">
              <a:buNone/>
            </a:pPr>
            <a:r>
              <a:rPr lang="en-US" dirty="0"/>
              <a:t>Final Data</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9</a:t>
            </a:fld>
            <a:endParaRPr lang="en-US" dirty="0"/>
          </a:p>
        </p:txBody>
      </p:sp>
      <p:pic>
        <p:nvPicPr>
          <p:cNvPr id="11" name="Picture 10">
            <a:extLst>
              <a:ext uri="{FF2B5EF4-FFF2-40B4-BE49-F238E27FC236}">
                <a16:creationId xmlns:a16="http://schemas.microsoft.com/office/drawing/2014/main" id="{8900ACB5-96EF-4ECF-A0F4-01422EB58623}"/>
              </a:ext>
            </a:extLst>
          </p:cNvPr>
          <p:cNvPicPr>
            <a:picLocks noChangeAspect="1"/>
          </p:cNvPicPr>
          <p:nvPr/>
        </p:nvPicPr>
        <p:blipFill>
          <a:blip r:embed="rId2"/>
          <a:stretch>
            <a:fillRect/>
          </a:stretch>
        </p:blipFill>
        <p:spPr>
          <a:xfrm>
            <a:off x="-1206" y="1880354"/>
            <a:ext cx="12193206" cy="3428643"/>
          </a:xfrm>
          <a:prstGeom prst="rect">
            <a:avLst/>
          </a:prstGeom>
        </p:spPr>
      </p:pic>
    </p:spTree>
    <p:extLst>
      <p:ext uri="{BB962C8B-B14F-4D97-AF65-F5344CB8AC3E}">
        <p14:creationId xmlns:p14="http://schemas.microsoft.com/office/powerpoint/2010/main" val="407014626"/>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2365</TotalTime>
  <Words>3814</Words>
  <Application>Microsoft Office PowerPoint</Application>
  <PresentationFormat>Widescreen</PresentationFormat>
  <Paragraphs>371</Paragraphs>
  <Slides>61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IBM Plex Mono SemiBold</vt:lpstr>
      <vt:lpstr>IBM Plex Mono Text</vt:lpstr>
      <vt:lpstr>Wingdings</vt:lpstr>
      <vt:lpstr>SLIDE_TEMPLATE_skill_network</vt:lpstr>
      <vt:lpstr>Data Science Capstone project</vt:lpstr>
      <vt:lpstr>Outline</vt:lpstr>
      <vt:lpstr>Executive Summary</vt:lpstr>
      <vt:lpstr>Introduction</vt:lpstr>
      <vt:lpstr>Methodology</vt:lpstr>
      <vt:lpstr>Methodology</vt:lpstr>
      <vt:lpstr>Data collection</vt:lpstr>
      <vt:lpstr>Data collection – SpaceX API</vt:lpstr>
      <vt:lpstr>Data collection – SpaceX API</vt:lpstr>
      <vt:lpstr>Data collection – Web scraping</vt:lpstr>
      <vt:lpstr>Data collection – Web scraping</vt:lpstr>
      <vt:lpstr>Data wrangling</vt:lpstr>
      <vt:lpstr>Data wrangling – Dealing with Null data</vt:lpstr>
      <vt:lpstr>Data wrangling – Creating the target labels</vt:lpstr>
      <vt:lpstr>Data wrangling - Result</vt:lpstr>
      <vt:lpstr>EDA with data visualization</vt:lpstr>
      <vt:lpstr>EDA with data visualization</vt:lpstr>
      <vt:lpstr>EDA with SQL</vt:lpstr>
      <vt:lpstr>Build an interactive map with Folium</vt:lpstr>
      <vt:lpstr>Build a Dashboard with Plotly Dash</vt:lpstr>
      <vt:lpstr>Predictive analysis (Classification)</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2015 launch records</vt:lpstr>
      <vt:lpstr>Rank landing outcome count between 2010-06-04 and 2017-03-20</vt:lpstr>
      <vt:lpstr>Interactive map with Folium</vt:lpstr>
      <vt:lpstr>SpaceX Falcon 9 Launch Sites</vt:lpstr>
      <vt:lpstr>SpaceX Falcon 9 Launches Locations and Outcomes</vt:lpstr>
      <vt:lpstr>SpaceX Falcon 9 Launches Locations and Outcomes</vt:lpstr>
      <vt:lpstr>SpaceX Falcon 9 Launches Locations and Outcomes</vt:lpstr>
      <vt:lpstr>Location of Launch Sites to Public Points</vt:lpstr>
      <vt:lpstr>Location of Launch Sites to Public Points</vt:lpstr>
      <vt:lpstr>Build a Dashboard with Plotly Dash</vt:lpstr>
      <vt:lpstr>Total Success Launches By All Sites</vt:lpstr>
      <vt:lpstr>Total Success Launches for site KSC LC-39A</vt:lpstr>
      <vt:lpstr>Payload vs Launch Outcome for all Sites</vt:lpstr>
      <vt:lpstr>Payload vs Launch Outcome for all Sites</vt:lpstr>
      <vt:lpstr>Payload vs Launch Outcome for all Sites</vt:lpstr>
      <vt:lpstr>Predictive analysis (Classification)</vt:lpstr>
      <vt:lpstr>Classification Accuracy</vt:lpstr>
      <vt:lpstr>Confusion Matrix</vt:lpstr>
      <vt:lpstr>CONCLUSION</vt:lpstr>
      <vt:lpstr>APPENDIX</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Nguyễn Nhân</cp:lastModifiedBy>
  <cp:revision>575</cp:revision>
  <dcterms:created xsi:type="dcterms:W3CDTF">2021-04-29T18:58:34Z</dcterms:created>
  <dcterms:modified xsi:type="dcterms:W3CDTF">2021-08-29T13:42:04Z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