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3" r:id="rId1"/>
  </p:sldMasterIdLst>
  <p:notesMasterIdLst>
    <p:notesMasterId r:id="rId29"/>
  </p:notesMasterIdLst>
  <p:sldIdLst>
    <p:sldId id="256" r:id="rId2"/>
    <p:sldId id="259" r:id="rId3"/>
    <p:sldId id="266" r:id="rId4"/>
    <p:sldId id="268" r:id="rId5"/>
    <p:sldId id="269" r:id="rId6"/>
    <p:sldId id="270" r:id="rId7"/>
    <p:sldId id="271" r:id="rId8"/>
    <p:sldId id="347" r:id="rId9"/>
    <p:sldId id="280" r:id="rId10"/>
    <p:sldId id="348" r:id="rId11"/>
    <p:sldId id="350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68" r:id="rId20"/>
    <p:sldId id="361" r:id="rId21"/>
    <p:sldId id="362" r:id="rId22"/>
    <p:sldId id="364" r:id="rId23"/>
    <p:sldId id="363" r:id="rId24"/>
    <p:sldId id="365" r:id="rId25"/>
    <p:sldId id="366" r:id="rId26"/>
    <p:sldId id="367" r:id="rId27"/>
    <p:sldId id="351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Lato" panose="020B0604020202020204" charset="0"/>
      <p:regular r:id="rId34"/>
      <p:bold r:id="rId35"/>
      <p:italic r:id="rId36"/>
      <p:boldItalic r:id="rId37"/>
    </p:embeddedFont>
    <p:embeddedFont>
      <p:font typeface="Montserrat" panose="020B0604020202020204" charset="0"/>
      <p:regular r:id="rId38"/>
      <p:bold r:id="rId39"/>
      <p:italic r:id="rId40"/>
      <p:boldItalic r:id="rId41"/>
    </p:embeddedFont>
    <p:embeddedFont>
      <p:font typeface="Vidaloka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4645EC-7546-4962-8AA3-A9C85D438DB0}">
  <a:tblStyle styleId="{1B4645EC-7546-4962-8AA3-A9C85D438D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956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845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729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434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26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103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919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981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572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32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670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780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140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235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952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962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348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a9a8b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a9a8b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7a9a8b46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7a9a8b46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55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userDrawn="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 userDrawn="1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 userDrawn="1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B91035E-6662-40AC-8E38-68F53F7E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60" r:id="rId6"/>
    <p:sldLayoutId id="2147483668" r:id="rId7"/>
    <p:sldLayoutId id="2147483669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 idx="4294967295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Đề tài: Xây dựng nền tảng website cung cấp các khoá học trực tuyến sử dụng trợ lý ảo giọng nói Alan AI</a:t>
            </a:r>
            <a:endParaRPr sz="36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247040" y="3655299"/>
            <a:ext cx="3353406" cy="945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Giảng viên hướng dẫn: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Ths. Võ Huỳnh Trâm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3BDE7-5EE0-B183-4B73-1AF19EC872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317023"/>
            <a:ext cx="790565" cy="790258"/>
          </a:xfrm>
          <a:prstGeom prst="rect">
            <a:avLst/>
          </a:prstGeom>
        </p:spPr>
      </p:pic>
      <p:sp>
        <p:nvSpPr>
          <p:cNvPr id="6" name="Google Shape;488;p60">
            <a:extLst>
              <a:ext uri="{FF2B5EF4-FFF2-40B4-BE49-F238E27FC236}">
                <a16:creationId xmlns:a16="http://schemas.microsoft.com/office/drawing/2014/main" id="{D561BE8D-97EF-4679-963A-1C26BBB6913B}"/>
              </a:ext>
            </a:extLst>
          </p:cNvPr>
          <p:cNvSpPr txBox="1">
            <a:spLocks/>
          </p:cNvSpPr>
          <p:nvPr/>
        </p:nvSpPr>
        <p:spPr>
          <a:xfrm>
            <a:off x="1240003" y="473601"/>
            <a:ext cx="79039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65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000" dirty="0" err="1"/>
              <a:t>Luận</a:t>
            </a:r>
            <a:r>
              <a:rPr lang="en-US" sz="3000" dirty="0"/>
              <a:t> </a:t>
            </a:r>
            <a:r>
              <a:rPr lang="en-US" sz="3000" dirty="0" err="1"/>
              <a:t>văn</a:t>
            </a:r>
            <a:r>
              <a:rPr lang="en-US" sz="3000" dirty="0"/>
              <a:t> </a:t>
            </a:r>
            <a:r>
              <a:rPr lang="en-US" sz="3000" dirty="0" err="1"/>
              <a:t>tốt</a:t>
            </a:r>
            <a:r>
              <a:rPr lang="en-US" sz="3000" dirty="0"/>
              <a:t> </a:t>
            </a:r>
            <a:r>
              <a:rPr lang="en-US" sz="3000" dirty="0" err="1"/>
              <a:t>nghiệp</a:t>
            </a:r>
            <a:r>
              <a:rPr lang="en-US" sz="3000" dirty="0"/>
              <a:t> </a:t>
            </a:r>
            <a:r>
              <a:rPr lang="en-US" sz="3000" dirty="0" err="1"/>
              <a:t>ngành</a:t>
            </a:r>
            <a:r>
              <a:rPr lang="en-US" sz="3000" dirty="0"/>
              <a:t> </a:t>
            </a:r>
            <a:r>
              <a:rPr lang="en-US" sz="3000" dirty="0" err="1"/>
              <a:t>kỹ</a:t>
            </a:r>
            <a:r>
              <a:rPr lang="en-US" sz="3000" dirty="0"/>
              <a:t> </a:t>
            </a:r>
            <a:r>
              <a:rPr lang="en-US" sz="3000" dirty="0" err="1"/>
              <a:t>thuật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mềm</a:t>
            </a:r>
            <a:endParaRPr lang="en-US" sz="3000" dirty="0"/>
          </a:p>
        </p:txBody>
      </p:sp>
      <p:sp>
        <p:nvSpPr>
          <p:cNvPr id="7" name="Google Shape;483;p59">
            <a:extLst>
              <a:ext uri="{FF2B5EF4-FFF2-40B4-BE49-F238E27FC236}">
                <a16:creationId xmlns:a16="http://schemas.microsoft.com/office/drawing/2014/main" id="{2F14C595-D232-458E-A92D-B6127DA88501}"/>
              </a:ext>
            </a:extLst>
          </p:cNvPr>
          <p:cNvSpPr txBox="1">
            <a:spLocks/>
          </p:cNvSpPr>
          <p:nvPr/>
        </p:nvSpPr>
        <p:spPr>
          <a:xfrm>
            <a:off x="5364351" y="3655297"/>
            <a:ext cx="3353406" cy="94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Sinh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viên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thực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hiện</a:t>
            </a:r>
            <a:r>
              <a:rPr lang="vi-VN" dirty="0">
                <a:solidFill>
                  <a:schemeClr val="dk1"/>
                </a:solidFill>
              </a:rPr>
              <a:t>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Nguyễn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Chí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Hải</a:t>
            </a:r>
            <a:endParaRPr lang="en-US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B1906662</a:t>
            </a:r>
            <a:endParaRPr lang="vi-V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phi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dirty="0"/>
          </a:p>
        </p:txBody>
      </p:sp>
      <p:sp>
        <p:nvSpPr>
          <p:cNvPr id="19" name="Google Shape;1538;p120">
            <a:extLst>
              <a:ext uri="{FF2B5EF4-FFF2-40B4-BE49-F238E27FC236}">
                <a16:creationId xmlns:a16="http://schemas.microsoft.com/office/drawing/2014/main" id="{65AB5E40-6104-4888-ACF1-77AE558FCD16}"/>
              </a:ext>
            </a:extLst>
          </p:cNvPr>
          <p:cNvSpPr txBox="1">
            <a:spLocks/>
          </p:cNvSpPr>
          <p:nvPr/>
        </p:nvSpPr>
        <p:spPr>
          <a:xfrm>
            <a:off x="5094725" y="1454757"/>
            <a:ext cx="3957600" cy="2497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 err="1">
                <a:solidFill>
                  <a:schemeClr val="dk1"/>
                </a:solidFill>
              </a:rPr>
              <a:t>Yêu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cầu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về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hiệu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xuất</a:t>
            </a:r>
            <a:endParaRPr lang="en-US" sz="1800" dirty="0">
              <a:solidFill>
                <a:schemeClr val="dk1"/>
              </a:solidFill>
            </a:endParaRPr>
          </a:p>
          <a:p>
            <a:pPr marL="457200" indent="-317500"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 err="1">
                <a:solidFill>
                  <a:schemeClr val="dk1"/>
                </a:solidFill>
              </a:rPr>
              <a:t>Yêu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cầu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về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tính</a:t>
            </a:r>
            <a:r>
              <a:rPr lang="en-US" sz="1800" dirty="0">
                <a:solidFill>
                  <a:schemeClr val="dk1"/>
                </a:solidFill>
              </a:rPr>
              <a:t> tin </a:t>
            </a:r>
            <a:r>
              <a:rPr lang="en-US" sz="1800" dirty="0" err="1">
                <a:solidFill>
                  <a:schemeClr val="dk1"/>
                </a:solidFill>
              </a:rPr>
              <a:t>cậy</a:t>
            </a:r>
            <a:endParaRPr lang="en-US" sz="1800" dirty="0">
              <a:solidFill>
                <a:schemeClr val="dk1"/>
              </a:solidFill>
            </a:endParaRPr>
          </a:p>
          <a:p>
            <a:pPr marL="457200" indent="-317500"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 err="1">
                <a:solidFill>
                  <a:schemeClr val="dk1"/>
                </a:solidFill>
              </a:rPr>
              <a:t>Yêu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cầu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về</a:t>
            </a:r>
            <a:r>
              <a:rPr lang="en-US" sz="1800" dirty="0">
                <a:solidFill>
                  <a:schemeClr val="dk1"/>
                </a:solidFill>
              </a:rPr>
              <a:t> an </a:t>
            </a:r>
            <a:r>
              <a:rPr lang="en-US" sz="1800" dirty="0" err="1">
                <a:solidFill>
                  <a:schemeClr val="dk1"/>
                </a:solidFill>
              </a:rPr>
              <a:t>toàn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thông</a:t>
            </a:r>
            <a:r>
              <a:rPr lang="en-US" sz="1800" dirty="0">
                <a:solidFill>
                  <a:schemeClr val="dk1"/>
                </a:solidFill>
              </a:rPr>
              <a:t> tin</a:t>
            </a:r>
          </a:p>
          <a:p>
            <a:pPr marL="457200" indent="-317500"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 err="1">
                <a:solidFill>
                  <a:schemeClr val="dk1"/>
                </a:solidFill>
              </a:rPr>
              <a:t>Yêu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cầu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về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tính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duy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trì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được</a:t>
            </a:r>
            <a:endParaRPr lang="en-US" sz="1800" dirty="0">
              <a:solidFill>
                <a:schemeClr val="dk1"/>
              </a:solidFill>
            </a:endParaRPr>
          </a:p>
          <a:p>
            <a:pPr marL="457200" indent="-317500"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 err="1">
                <a:solidFill>
                  <a:schemeClr val="dk1"/>
                </a:solidFill>
              </a:rPr>
              <a:t>Yêu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cầu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về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tính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khả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dụng</a:t>
            </a: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6148" name="Picture 4" descr="Functional and Nonfunctional Requirements of Software | Altamira">
            <a:extLst>
              <a:ext uri="{FF2B5EF4-FFF2-40B4-BE49-F238E27FC236}">
                <a16:creationId xmlns:a16="http://schemas.microsoft.com/office/drawing/2014/main" id="{44BA3E65-C530-4632-A14A-CFDF9DA33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9" t="31806" r="-2518"/>
          <a:stretch/>
        </p:blipFill>
        <p:spPr bwMode="auto">
          <a:xfrm>
            <a:off x="713225" y="1190894"/>
            <a:ext cx="4381500" cy="350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ABB1206-210C-4E97-ACFE-BE7931264325}"/>
              </a:ext>
            </a:extLst>
          </p:cNvPr>
          <p:cNvSpPr/>
          <p:nvPr/>
        </p:nvSpPr>
        <p:spPr>
          <a:xfrm>
            <a:off x="8778240" y="4514034"/>
            <a:ext cx="365760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2355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852508" y="2366272"/>
            <a:ext cx="5438985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CC713B-CB40-43BD-A5C0-57C2EBA8FE39}"/>
              </a:ext>
            </a:extLst>
          </p:cNvPr>
          <p:cNvSpPr/>
          <p:nvPr/>
        </p:nvSpPr>
        <p:spPr>
          <a:xfrm>
            <a:off x="8778240" y="4514034"/>
            <a:ext cx="365760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7376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10BEC-1603-4FD7-8266-1FA0399203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5" y="1207293"/>
            <a:ext cx="7717500" cy="33932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160ACB-44D7-4B1A-9768-14E98FA6F54E}"/>
              </a:ext>
            </a:extLst>
          </p:cNvPr>
          <p:cNvSpPr/>
          <p:nvPr/>
        </p:nvSpPr>
        <p:spPr>
          <a:xfrm>
            <a:off x="8551069" y="4514034"/>
            <a:ext cx="592931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247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B3430B-0BDE-498B-9E0C-B0A5EB35015E}"/>
              </a:ext>
            </a:extLst>
          </p:cNvPr>
          <p:cNvSpPr/>
          <p:nvPr/>
        </p:nvSpPr>
        <p:spPr>
          <a:xfrm>
            <a:off x="8551069" y="4514034"/>
            <a:ext cx="592931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61CA2-D48F-4DF1-B532-129FBD37C2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7" y="871538"/>
            <a:ext cx="8711401" cy="4000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13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giỏ</a:t>
            </a:r>
            <a:endParaRPr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4E3C0D-2ED2-4344-A813-64A5AD4DCCF5}"/>
              </a:ext>
            </a:extLst>
          </p:cNvPr>
          <p:cNvSpPr/>
          <p:nvPr/>
        </p:nvSpPr>
        <p:spPr>
          <a:xfrm>
            <a:off x="8551069" y="4514034"/>
            <a:ext cx="592931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13B78-AFB4-4802-A5BE-FB40473F98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61736" y="1017725"/>
            <a:ext cx="3153578" cy="3782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1B0F36-391F-4B60-8A37-87C44EC78AF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44" y="1555659"/>
            <a:ext cx="818911" cy="238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0298C6-17E5-46EB-98CE-0FA46523D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82" y="1014847"/>
            <a:ext cx="4101599" cy="37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3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D73654-78E4-4CCA-B9EA-1B690E8999DC}"/>
              </a:ext>
            </a:extLst>
          </p:cNvPr>
          <p:cNvSpPr/>
          <p:nvPr/>
        </p:nvSpPr>
        <p:spPr>
          <a:xfrm>
            <a:off x="8551069" y="4514034"/>
            <a:ext cx="592931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23FA8-308A-4574-A36B-97EF90C4CC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50607" y="1017725"/>
            <a:ext cx="3501538" cy="3575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9424D-8C64-43B3-86D1-29E47E960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54" y="1017726"/>
            <a:ext cx="4284729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6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46C3EB-608E-48C1-B4ED-FF4504B783E8}"/>
              </a:ext>
            </a:extLst>
          </p:cNvPr>
          <p:cNvSpPr/>
          <p:nvPr/>
        </p:nvSpPr>
        <p:spPr>
          <a:xfrm>
            <a:off x="8551069" y="4514034"/>
            <a:ext cx="592931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3CAAF5-2F07-421D-B549-105D199A8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56" y="1017725"/>
            <a:ext cx="3999664" cy="3761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5A171-21B7-449E-B1CC-B629FB004A5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1871593"/>
            <a:ext cx="4419625" cy="163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0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72F776-7895-4EFC-A211-F53177C5F79A}"/>
              </a:ext>
            </a:extLst>
          </p:cNvPr>
          <p:cNvSpPr/>
          <p:nvPr/>
        </p:nvSpPr>
        <p:spPr>
          <a:xfrm>
            <a:off x="8551069" y="4514034"/>
            <a:ext cx="592931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660B32-5B23-4130-86C7-B04352FEA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7" y="1017725"/>
            <a:ext cx="4364888" cy="3788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D8E822-3AC8-4978-B5DD-5A00CD24C48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60" y="1849914"/>
            <a:ext cx="4152900" cy="14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1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169666-5936-40F2-8A3E-A510241A85C2}"/>
              </a:ext>
            </a:extLst>
          </p:cNvPr>
          <p:cNvSpPr/>
          <p:nvPr/>
        </p:nvSpPr>
        <p:spPr>
          <a:xfrm>
            <a:off x="8551069" y="4514034"/>
            <a:ext cx="592931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20A287-BDB7-44B5-B474-4EC90279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348876"/>
            <a:ext cx="5210175" cy="2858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6473F9-97CD-4793-A405-A64F5AA4757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85668" y="1919033"/>
            <a:ext cx="3672607" cy="17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8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2B82-3DDA-4798-BCEA-BF0DB555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giọng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Alan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B6B92-E27E-4FA3-969C-F56CEEFE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24" y="1017725"/>
            <a:ext cx="6201702" cy="378582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03A91F5-0BD3-4D9C-8EB0-83DA4CB66509}"/>
              </a:ext>
            </a:extLst>
          </p:cNvPr>
          <p:cNvSpPr/>
          <p:nvPr/>
        </p:nvSpPr>
        <p:spPr>
          <a:xfrm>
            <a:off x="8551069" y="4514034"/>
            <a:ext cx="592931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33483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Giới thiệu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Đặc tả yêu cầu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Thiết kế và cài đặt giải pháp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Kiểm thử và đánh giá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Kết quả đạt được và hướng phát triển</a:t>
            </a:r>
            <a:endParaRPr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trình bày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952356" y="2366272"/>
            <a:ext cx="7239289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1A9BDB-1F80-4176-A13A-038C277F2C54}"/>
              </a:ext>
            </a:extLst>
          </p:cNvPr>
          <p:cNvSpPr/>
          <p:nvPr/>
        </p:nvSpPr>
        <p:spPr>
          <a:xfrm>
            <a:off x="8551069" y="4514034"/>
            <a:ext cx="592931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96942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dirty="0"/>
          </a:p>
        </p:txBody>
      </p:sp>
      <p:pic>
        <p:nvPicPr>
          <p:cNvPr id="8194" name="Picture 2" descr="Môi trường kiểm thử trong Kiểm thử phần mềm | Anh Tester">
            <a:extLst>
              <a:ext uri="{FF2B5EF4-FFF2-40B4-BE49-F238E27FC236}">
                <a16:creationId xmlns:a16="http://schemas.microsoft.com/office/drawing/2014/main" id="{FEE223D7-9F3A-4CBF-BFF1-BCB6FB0B6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5" y="1689237"/>
            <a:ext cx="4167188" cy="208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538;p120">
            <a:extLst>
              <a:ext uri="{FF2B5EF4-FFF2-40B4-BE49-F238E27FC236}">
                <a16:creationId xmlns:a16="http://schemas.microsoft.com/office/drawing/2014/main" id="{8F0C7D5B-261B-4BEF-A2B9-F618F66BF7F3}"/>
              </a:ext>
            </a:extLst>
          </p:cNvPr>
          <p:cNvSpPr txBox="1">
            <a:spLocks/>
          </p:cNvSpPr>
          <p:nvPr/>
        </p:nvSpPr>
        <p:spPr>
          <a:xfrm>
            <a:off x="614375" y="1274982"/>
            <a:ext cx="3957600" cy="2497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 err="1">
                <a:solidFill>
                  <a:schemeClr val="dk1"/>
                </a:solidFill>
              </a:rPr>
              <a:t>Phần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cứng</a:t>
            </a:r>
            <a:r>
              <a:rPr lang="en-US" sz="1800" dirty="0">
                <a:solidFill>
                  <a:schemeClr val="dk1"/>
                </a:solidFill>
              </a:rPr>
              <a:t>: RAM 12GB, SSD 128GB, </a:t>
            </a:r>
            <a:r>
              <a:rPr lang="en-US" sz="1800" dirty="0" err="1">
                <a:solidFill>
                  <a:schemeClr val="dk1"/>
                </a:solidFill>
              </a:rPr>
              <a:t>có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kết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nối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mạng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</a:p>
          <a:p>
            <a:pPr marL="457200" indent="-317500"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 err="1">
                <a:solidFill>
                  <a:schemeClr val="dk1"/>
                </a:solidFill>
              </a:rPr>
              <a:t>Phần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mềm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dirty="0" err="1">
                <a:solidFill>
                  <a:schemeClr val="dk1"/>
                </a:solidFill>
              </a:rPr>
              <a:t>Hệ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điều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hành</a:t>
            </a:r>
            <a:r>
              <a:rPr lang="en-US" sz="1800" dirty="0">
                <a:solidFill>
                  <a:schemeClr val="dk1"/>
                </a:solidFill>
              </a:rPr>
              <a:t> Window 11.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400DFA-AA4E-4FAF-AC18-F193765B01B2}"/>
              </a:ext>
            </a:extLst>
          </p:cNvPr>
          <p:cNvSpPr/>
          <p:nvPr/>
        </p:nvSpPr>
        <p:spPr>
          <a:xfrm>
            <a:off x="8551069" y="4514034"/>
            <a:ext cx="592931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96922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6D6C3E-AE34-4888-8D65-A014D824F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84"/>
              </p:ext>
            </p:extLst>
          </p:nvPr>
        </p:nvGraphicFramePr>
        <p:xfrm>
          <a:off x="713225" y="1088227"/>
          <a:ext cx="7666393" cy="3706321"/>
        </p:xfrm>
        <a:graphic>
          <a:graphicData uri="http://schemas.openxmlformats.org/drawingml/2006/table">
            <a:tbl>
              <a:tblPr firstRow="1" firstCol="1" bandRow="1">
                <a:tableStyleId>{1B4645EC-7546-4962-8AA3-A9C85D438DB0}</a:tableStyleId>
              </a:tblPr>
              <a:tblGrid>
                <a:gridCol w="1172745">
                  <a:extLst>
                    <a:ext uri="{9D8B030D-6E8A-4147-A177-3AD203B41FA5}">
                      <a16:colId xmlns:a16="http://schemas.microsoft.com/office/drawing/2014/main" val="4240886310"/>
                    </a:ext>
                  </a:extLst>
                </a:gridCol>
                <a:gridCol w="3613783">
                  <a:extLst>
                    <a:ext uri="{9D8B030D-6E8A-4147-A177-3AD203B41FA5}">
                      <a16:colId xmlns:a16="http://schemas.microsoft.com/office/drawing/2014/main" val="3905659361"/>
                    </a:ext>
                  </a:extLst>
                </a:gridCol>
                <a:gridCol w="1275055">
                  <a:extLst>
                    <a:ext uri="{9D8B030D-6E8A-4147-A177-3AD203B41FA5}">
                      <a16:colId xmlns:a16="http://schemas.microsoft.com/office/drawing/2014/main" val="2156180671"/>
                    </a:ext>
                  </a:extLst>
                </a:gridCol>
                <a:gridCol w="1604810">
                  <a:extLst>
                    <a:ext uri="{9D8B030D-6E8A-4147-A177-3AD203B41FA5}">
                      <a16:colId xmlns:a16="http://schemas.microsoft.com/office/drawing/2014/main" val="211375122"/>
                    </a:ext>
                  </a:extLst>
                </a:gridCol>
              </a:tblGrid>
              <a:tr h="35495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Mã kịch bản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Mô tả kịch bản kiểm thử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Mức độ quan trọng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Số lượng trường hợp kiểm thử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1049269888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TS_</a:t>
                      </a:r>
                      <a:r>
                        <a:rPr lang="en-US" sz="1100">
                          <a:effectLst/>
                        </a:rPr>
                        <a:t>OE</a:t>
                      </a:r>
                      <a:r>
                        <a:rPr lang="vi-VN" sz="1100">
                          <a:effectLst/>
                        </a:rPr>
                        <a:t>_01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err="1">
                          <a:effectLst/>
                        </a:rPr>
                        <a:t>Kiểm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thử</a:t>
                      </a:r>
                      <a:r>
                        <a:rPr lang="en-US" sz="1100" dirty="0">
                          <a:effectLst/>
                        </a:rPr>
                        <a:t> c</a:t>
                      </a:r>
                      <a:r>
                        <a:rPr lang="vi-VN" sz="1100" dirty="0">
                          <a:effectLst/>
                        </a:rPr>
                        <a:t>hức năng Đăng nhập.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P1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669529728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TS_</a:t>
                      </a:r>
                      <a:r>
                        <a:rPr lang="en-US" sz="1100">
                          <a:effectLst/>
                        </a:rPr>
                        <a:t>OE</a:t>
                      </a:r>
                      <a:r>
                        <a:rPr lang="vi-VN" sz="1100">
                          <a:effectLst/>
                        </a:rPr>
                        <a:t>_02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Kiểm thử c</a:t>
                      </a:r>
                      <a:r>
                        <a:rPr lang="vi-VN" sz="1100">
                          <a:effectLst/>
                        </a:rPr>
                        <a:t>hức năng Đăng ký</a:t>
                      </a:r>
                      <a:r>
                        <a:rPr lang="en-US" sz="1100">
                          <a:effectLst/>
                        </a:rPr>
                        <a:t> tài khoản</a:t>
                      </a:r>
                      <a:r>
                        <a:rPr lang="vi-VN" sz="11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P1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4119010933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TS_</a:t>
                      </a:r>
                      <a:r>
                        <a:rPr lang="en-US" sz="1100">
                          <a:effectLst/>
                        </a:rPr>
                        <a:t>OE</a:t>
                      </a:r>
                      <a:r>
                        <a:rPr lang="vi-VN" sz="1100">
                          <a:effectLst/>
                        </a:rPr>
                        <a:t>_03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Kiểm thử c</a:t>
                      </a:r>
                      <a:r>
                        <a:rPr lang="vi-VN" sz="1100">
                          <a:effectLst/>
                        </a:rPr>
                        <a:t>hức năng </a:t>
                      </a:r>
                      <a:r>
                        <a:rPr lang="en-US" sz="1100">
                          <a:effectLst/>
                        </a:rPr>
                        <a:t>Quản lý khoá học</a:t>
                      </a:r>
                      <a:r>
                        <a:rPr lang="vi-VN" sz="11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P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894596176"/>
                  </a:ext>
                </a:extLst>
              </a:tr>
              <a:tr h="27378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TS_</a:t>
                      </a:r>
                      <a:r>
                        <a:rPr lang="en-US" sz="1100">
                          <a:effectLst/>
                        </a:rPr>
                        <a:t>OE</a:t>
                      </a:r>
                      <a:r>
                        <a:rPr lang="vi-VN" sz="1100">
                          <a:effectLst/>
                        </a:rPr>
                        <a:t>_04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 err="1">
                          <a:effectLst/>
                        </a:rPr>
                        <a:t>Kiểm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thử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chức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năng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Quản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lý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phần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của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khoá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học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 dirty="0">
                          <a:effectLst/>
                        </a:rPr>
                        <a:t>P</a:t>
                      </a: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330336001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TS_</a:t>
                      </a:r>
                      <a:r>
                        <a:rPr lang="en-US" sz="1100">
                          <a:effectLst/>
                        </a:rPr>
                        <a:t>OE</a:t>
                      </a:r>
                      <a:r>
                        <a:rPr lang="vi-VN" sz="1100">
                          <a:effectLst/>
                        </a:rPr>
                        <a:t>_05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Kiểm thử c</a:t>
                      </a:r>
                      <a:r>
                        <a:rPr lang="vi-VN" sz="1100">
                          <a:effectLst/>
                        </a:rPr>
                        <a:t>hức năng </a:t>
                      </a:r>
                      <a:r>
                        <a:rPr lang="en-US" sz="1100">
                          <a:effectLst/>
                        </a:rPr>
                        <a:t>Quản lý bài giảng</a:t>
                      </a:r>
                      <a:r>
                        <a:rPr lang="vi-VN" sz="11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P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1536311654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TS_</a:t>
                      </a:r>
                      <a:r>
                        <a:rPr lang="en-US" sz="1100">
                          <a:effectLst/>
                        </a:rPr>
                        <a:t>OE</a:t>
                      </a:r>
                      <a:r>
                        <a:rPr lang="vi-VN" sz="1100">
                          <a:effectLst/>
                        </a:rPr>
                        <a:t>_06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Kiểm thử chức năng Theo dõi tiến độ học tập.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P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3652318030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TS_</a:t>
                      </a:r>
                      <a:r>
                        <a:rPr lang="en-US" sz="1100">
                          <a:effectLst/>
                        </a:rPr>
                        <a:t>OE</a:t>
                      </a:r>
                      <a:r>
                        <a:rPr lang="vi-VN" sz="1100">
                          <a:effectLst/>
                        </a:rPr>
                        <a:t>_07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Kiểm thử chức năng Quản lý bình luận.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P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4244582551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TS_</a:t>
                      </a:r>
                      <a:r>
                        <a:rPr lang="en-US" sz="1100">
                          <a:effectLst/>
                        </a:rPr>
                        <a:t>OE</a:t>
                      </a:r>
                      <a:r>
                        <a:rPr lang="vi-VN" sz="1100">
                          <a:effectLst/>
                        </a:rPr>
                        <a:t>_08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Kiểm thử chức năng Quản lý đánh giá.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P2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2683647960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TS_</a:t>
                      </a:r>
                      <a:r>
                        <a:rPr lang="en-US" sz="1100">
                          <a:effectLst/>
                        </a:rPr>
                        <a:t>OE</a:t>
                      </a:r>
                      <a:r>
                        <a:rPr lang="vi-VN" sz="1100">
                          <a:effectLst/>
                        </a:rPr>
                        <a:t>_09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Kiểm thử chức năng Quản lý tài khoản cá nhân.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P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1340069124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TS_</a:t>
                      </a:r>
                      <a:r>
                        <a:rPr lang="en-US" sz="1100">
                          <a:effectLst/>
                        </a:rPr>
                        <a:t>OE</a:t>
                      </a:r>
                      <a:r>
                        <a:rPr lang="vi-VN" sz="1100">
                          <a:effectLst/>
                        </a:rPr>
                        <a:t>_10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Kiểm thử chức năng Quản lý giỏ hàng.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P2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3849158774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TS_</a:t>
                      </a:r>
                      <a:r>
                        <a:rPr lang="en-US" sz="1100">
                          <a:effectLst/>
                        </a:rPr>
                        <a:t>OE</a:t>
                      </a:r>
                      <a:r>
                        <a:rPr lang="vi-VN" sz="1100">
                          <a:effectLst/>
                        </a:rPr>
                        <a:t>_11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Kiểm thử chức năng Thống kê doanh thu.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P2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3689829267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TS_</a:t>
                      </a:r>
                      <a:r>
                        <a:rPr lang="en-US" sz="1100">
                          <a:effectLst/>
                        </a:rPr>
                        <a:t>OE</a:t>
                      </a:r>
                      <a:r>
                        <a:rPr lang="vi-VN" sz="1100">
                          <a:effectLst/>
                        </a:rPr>
                        <a:t>_12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Kiểm thử chức năng Thanh toán.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P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3598037226"/>
                  </a:ext>
                </a:extLst>
              </a:tr>
              <a:tr h="23308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TS_OE_13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Kiểm thử chức năng tìm kiếm và lọc khoá học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P2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388680051"/>
                  </a:ext>
                </a:extLst>
              </a:tr>
              <a:tr h="25085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TS_</a:t>
                      </a:r>
                      <a:r>
                        <a:rPr lang="en-US" sz="1100">
                          <a:effectLst/>
                        </a:rPr>
                        <a:t>OE</a:t>
                      </a:r>
                      <a:r>
                        <a:rPr lang="vi-VN" sz="1100">
                          <a:effectLst/>
                        </a:rPr>
                        <a:t>_14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Kiểm tra chức năng điều khiển bằng giọng nói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100">
                          <a:effectLst/>
                        </a:rPr>
                        <a:t>P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356261841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633C5097-0324-4699-9BEB-BC8D3CC3B684}"/>
              </a:ext>
            </a:extLst>
          </p:cNvPr>
          <p:cNvSpPr/>
          <p:nvPr/>
        </p:nvSpPr>
        <p:spPr>
          <a:xfrm>
            <a:off x="8551069" y="4514034"/>
            <a:ext cx="592931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547277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71D53A-8C36-4486-9FF1-BAF859F45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8999"/>
              </p:ext>
            </p:extLst>
          </p:nvPr>
        </p:nvGraphicFramePr>
        <p:xfrm>
          <a:off x="713225" y="1081084"/>
          <a:ext cx="7717498" cy="3693675"/>
        </p:xfrm>
        <a:graphic>
          <a:graphicData uri="http://schemas.openxmlformats.org/drawingml/2006/table">
            <a:tbl>
              <a:tblPr firstRow="1" firstCol="1" bandRow="1">
                <a:tableStyleId>{1B4645EC-7546-4962-8AA3-A9C85D438DB0}</a:tableStyleId>
              </a:tblPr>
              <a:tblGrid>
                <a:gridCol w="1181476">
                  <a:extLst>
                    <a:ext uri="{9D8B030D-6E8A-4147-A177-3AD203B41FA5}">
                      <a16:colId xmlns:a16="http://schemas.microsoft.com/office/drawing/2014/main" val="1144704638"/>
                    </a:ext>
                  </a:extLst>
                </a:gridCol>
                <a:gridCol w="2714753">
                  <a:extLst>
                    <a:ext uri="{9D8B030D-6E8A-4147-A177-3AD203B41FA5}">
                      <a16:colId xmlns:a16="http://schemas.microsoft.com/office/drawing/2014/main" val="1176267005"/>
                    </a:ext>
                  </a:extLst>
                </a:gridCol>
                <a:gridCol w="1367172">
                  <a:extLst>
                    <a:ext uri="{9D8B030D-6E8A-4147-A177-3AD203B41FA5}">
                      <a16:colId xmlns:a16="http://schemas.microsoft.com/office/drawing/2014/main" val="1555734649"/>
                    </a:ext>
                  </a:extLst>
                </a:gridCol>
                <a:gridCol w="1304139">
                  <a:extLst>
                    <a:ext uri="{9D8B030D-6E8A-4147-A177-3AD203B41FA5}">
                      <a16:colId xmlns:a16="http://schemas.microsoft.com/office/drawing/2014/main" val="851162194"/>
                    </a:ext>
                  </a:extLst>
                </a:gridCol>
                <a:gridCol w="1149958">
                  <a:extLst>
                    <a:ext uri="{9D8B030D-6E8A-4147-A177-3AD203B41FA5}">
                      <a16:colId xmlns:a16="http://schemas.microsoft.com/office/drawing/2014/main" val="2523393825"/>
                    </a:ext>
                  </a:extLst>
                </a:gridCol>
              </a:tblGrid>
              <a:tr h="33351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Mã kịch bản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 dirty="0">
                          <a:effectLst/>
                        </a:rPr>
                        <a:t>Mô tả kịch bản kiểm thử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 dirty="0">
                          <a:effectLst/>
                        </a:rPr>
                        <a:t>Số lượng trường hợp kiểm thử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 dirty="0">
                          <a:effectLst/>
                        </a:rPr>
                        <a:t>Kiểm thử thành công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 dirty="0">
                          <a:effectLst/>
                        </a:rPr>
                        <a:t>Kiểm thử thất bại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3212644139"/>
                  </a:ext>
                </a:extLst>
              </a:tr>
              <a:tr h="21900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 dirty="0">
                          <a:effectLst/>
                        </a:rPr>
                        <a:t>TS_</a:t>
                      </a:r>
                      <a:r>
                        <a:rPr lang="en-US" sz="1000" dirty="0">
                          <a:effectLst/>
                        </a:rPr>
                        <a:t>OE</a:t>
                      </a:r>
                      <a:r>
                        <a:rPr lang="vi-VN" sz="1000" dirty="0">
                          <a:effectLst/>
                        </a:rPr>
                        <a:t>_01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thử</a:t>
                      </a:r>
                      <a:r>
                        <a:rPr lang="en-US" sz="1000" dirty="0">
                          <a:effectLst/>
                        </a:rPr>
                        <a:t> c</a:t>
                      </a:r>
                      <a:r>
                        <a:rPr lang="vi-VN" sz="1000" dirty="0">
                          <a:effectLst/>
                        </a:rPr>
                        <a:t>hức năng Đăng ký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tài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khoản</a:t>
                      </a:r>
                      <a:r>
                        <a:rPr lang="vi-VN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335135255"/>
                  </a:ext>
                </a:extLst>
              </a:tr>
              <a:tr h="21900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 dirty="0">
                          <a:effectLst/>
                        </a:rPr>
                        <a:t>TS_</a:t>
                      </a:r>
                      <a:r>
                        <a:rPr lang="en-US" sz="1000" dirty="0">
                          <a:effectLst/>
                        </a:rPr>
                        <a:t>OE</a:t>
                      </a:r>
                      <a:r>
                        <a:rPr lang="vi-VN" sz="1000" dirty="0">
                          <a:effectLst/>
                        </a:rPr>
                        <a:t>_02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thử</a:t>
                      </a:r>
                      <a:r>
                        <a:rPr lang="en-US" sz="1000" dirty="0">
                          <a:effectLst/>
                        </a:rPr>
                        <a:t> c</a:t>
                      </a:r>
                      <a:r>
                        <a:rPr lang="vi-VN" sz="1000" dirty="0">
                          <a:effectLst/>
                        </a:rPr>
                        <a:t>hức năng Đăng nhập.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1653036866"/>
                  </a:ext>
                </a:extLst>
              </a:tr>
              <a:tr h="21900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TS_</a:t>
                      </a:r>
                      <a:r>
                        <a:rPr lang="en-US" sz="1000">
                          <a:effectLst/>
                        </a:rPr>
                        <a:t>OE</a:t>
                      </a:r>
                      <a:r>
                        <a:rPr lang="vi-VN" sz="1000">
                          <a:effectLst/>
                        </a:rPr>
                        <a:t>_03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thử</a:t>
                      </a:r>
                      <a:r>
                        <a:rPr lang="en-US" sz="1000" dirty="0">
                          <a:effectLst/>
                        </a:rPr>
                        <a:t> c</a:t>
                      </a:r>
                      <a:r>
                        <a:rPr lang="vi-VN" sz="1000" dirty="0">
                          <a:effectLst/>
                        </a:rPr>
                        <a:t>hức năng </a:t>
                      </a:r>
                      <a:r>
                        <a:rPr lang="en-US" sz="1000" dirty="0" err="1">
                          <a:effectLst/>
                        </a:rPr>
                        <a:t>Quản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lý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khoá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học</a:t>
                      </a:r>
                      <a:r>
                        <a:rPr lang="vi-VN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3995312721"/>
                  </a:ext>
                </a:extLst>
              </a:tr>
              <a:tr h="21900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TS_</a:t>
                      </a:r>
                      <a:r>
                        <a:rPr lang="en-US" sz="1000">
                          <a:effectLst/>
                        </a:rPr>
                        <a:t>OE</a:t>
                      </a:r>
                      <a:r>
                        <a:rPr lang="vi-VN" sz="1000">
                          <a:effectLst/>
                        </a:rPr>
                        <a:t>_04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thử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chức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năng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Quản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lý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phần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của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khoá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học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250596915"/>
                  </a:ext>
                </a:extLst>
              </a:tr>
              <a:tr h="21900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TS_</a:t>
                      </a:r>
                      <a:r>
                        <a:rPr lang="en-US" sz="1000">
                          <a:effectLst/>
                        </a:rPr>
                        <a:t>OE</a:t>
                      </a:r>
                      <a:r>
                        <a:rPr lang="vi-VN" sz="1000">
                          <a:effectLst/>
                        </a:rPr>
                        <a:t>_05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thử</a:t>
                      </a:r>
                      <a:r>
                        <a:rPr lang="en-US" sz="1000" dirty="0">
                          <a:effectLst/>
                        </a:rPr>
                        <a:t> c</a:t>
                      </a:r>
                      <a:r>
                        <a:rPr lang="vi-VN" sz="1000" dirty="0">
                          <a:effectLst/>
                        </a:rPr>
                        <a:t>hức năng </a:t>
                      </a:r>
                      <a:r>
                        <a:rPr lang="en-US" sz="1000" dirty="0" err="1">
                          <a:effectLst/>
                        </a:rPr>
                        <a:t>Quản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lý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bài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giảng</a:t>
                      </a:r>
                      <a:r>
                        <a:rPr lang="vi-VN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681910692"/>
                  </a:ext>
                </a:extLst>
              </a:tr>
              <a:tr h="21900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TS_</a:t>
                      </a:r>
                      <a:r>
                        <a:rPr lang="en-US" sz="1000">
                          <a:effectLst/>
                        </a:rPr>
                        <a:t>OE</a:t>
                      </a:r>
                      <a:r>
                        <a:rPr lang="vi-VN" sz="1000">
                          <a:effectLst/>
                        </a:rPr>
                        <a:t>_06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thử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chức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năng</a:t>
                      </a:r>
                      <a:r>
                        <a:rPr lang="en-US" sz="1000" dirty="0">
                          <a:effectLst/>
                        </a:rPr>
                        <a:t> Theo </a:t>
                      </a:r>
                      <a:r>
                        <a:rPr lang="en-US" sz="1000" dirty="0" err="1">
                          <a:effectLst/>
                        </a:rPr>
                        <a:t>dõi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tiến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độ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học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tập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868236868"/>
                  </a:ext>
                </a:extLst>
              </a:tr>
              <a:tr h="21900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TS_</a:t>
                      </a:r>
                      <a:r>
                        <a:rPr lang="en-US" sz="1000">
                          <a:effectLst/>
                        </a:rPr>
                        <a:t>OE</a:t>
                      </a:r>
                      <a:r>
                        <a:rPr lang="vi-VN" sz="1000">
                          <a:effectLst/>
                        </a:rPr>
                        <a:t>_07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thử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chức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năng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Quản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lý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bình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luận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174481420"/>
                  </a:ext>
                </a:extLst>
              </a:tr>
              <a:tr h="21900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TS_</a:t>
                      </a:r>
                      <a:r>
                        <a:rPr lang="en-US" sz="1000">
                          <a:effectLst/>
                        </a:rPr>
                        <a:t>OE</a:t>
                      </a:r>
                      <a:r>
                        <a:rPr lang="vi-VN" sz="1000">
                          <a:effectLst/>
                        </a:rPr>
                        <a:t>_08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thử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chức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năng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Quản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lý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đánh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giá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908177900"/>
                  </a:ext>
                </a:extLst>
              </a:tr>
              <a:tr h="21900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TS_</a:t>
                      </a:r>
                      <a:r>
                        <a:rPr lang="en-US" sz="1000">
                          <a:effectLst/>
                        </a:rPr>
                        <a:t>OE</a:t>
                      </a:r>
                      <a:r>
                        <a:rPr lang="vi-VN" sz="1000">
                          <a:effectLst/>
                        </a:rPr>
                        <a:t>_09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thử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chức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năng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Quản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lý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tài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khoản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cá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nhân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1734591306"/>
                  </a:ext>
                </a:extLst>
              </a:tr>
              <a:tr h="21900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TS_</a:t>
                      </a:r>
                      <a:r>
                        <a:rPr lang="en-US" sz="1000">
                          <a:effectLst/>
                        </a:rPr>
                        <a:t>OE</a:t>
                      </a:r>
                      <a:r>
                        <a:rPr lang="vi-VN" sz="1000">
                          <a:effectLst/>
                        </a:rPr>
                        <a:t>_10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thử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chức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năng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Quản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lý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giỏ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hàng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3569077711"/>
                  </a:ext>
                </a:extLst>
              </a:tr>
              <a:tr h="21900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TS_</a:t>
                      </a:r>
                      <a:r>
                        <a:rPr lang="en-US" sz="1000">
                          <a:effectLst/>
                        </a:rPr>
                        <a:t>OE</a:t>
                      </a:r>
                      <a:r>
                        <a:rPr lang="vi-VN" sz="1000">
                          <a:effectLst/>
                        </a:rPr>
                        <a:t>_11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thử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chức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năng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Thống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kê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doanh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thu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2883255403"/>
                  </a:ext>
                </a:extLst>
              </a:tr>
              <a:tr h="21900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TS_</a:t>
                      </a:r>
                      <a:r>
                        <a:rPr lang="en-US" sz="1000">
                          <a:effectLst/>
                        </a:rPr>
                        <a:t>OE</a:t>
                      </a:r>
                      <a:r>
                        <a:rPr lang="vi-VN" sz="1000">
                          <a:effectLst/>
                        </a:rPr>
                        <a:t>_12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thử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chức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năng</a:t>
                      </a:r>
                      <a:r>
                        <a:rPr lang="en-US" sz="1000" dirty="0">
                          <a:effectLst/>
                        </a:rPr>
                        <a:t> Thanh </a:t>
                      </a:r>
                      <a:r>
                        <a:rPr lang="en-US" sz="1000" dirty="0" err="1">
                          <a:effectLst/>
                        </a:rPr>
                        <a:t>toán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1610203627"/>
                  </a:ext>
                </a:extLst>
              </a:tr>
              <a:tr h="21900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TS_</a:t>
                      </a:r>
                      <a:r>
                        <a:rPr lang="en-US" sz="1000">
                          <a:effectLst/>
                        </a:rPr>
                        <a:t>OE</a:t>
                      </a:r>
                      <a:r>
                        <a:rPr lang="vi-VN" sz="1000">
                          <a:effectLst/>
                        </a:rPr>
                        <a:t>_1</a:t>
                      </a: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thử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chức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năng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tìm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kiếm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và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lọc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khoá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học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4283321988"/>
                  </a:ext>
                </a:extLst>
              </a:tr>
              <a:tr h="23570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000">
                          <a:effectLst/>
                        </a:rPr>
                        <a:t>TS_</a:t>
                      </a:r>
                      <a:r>
                        <a:rPr lang="en-US" sz="1000">
                          <a:effectLst/>
                        </a:rPr>
                        <a:t>OE</a:t>
                      </a:r>
                      <a:r>
                        <a:rPr lang="vi-VN" sz="1000">
                          <a:effectLst/>
                        </a:rPr>
                        <a:t>_14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 err="1">
                          <a:effectLst/>
                        </a:rPr>
                        <a:t>Kiểm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tra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chức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năng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điều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khiển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bằng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giọng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nói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30" marR="33030" marT="0" marB="0" anchor="ctr"/>
                </a:tc>
                <a:extLst>
                  <a:ext uri="{0D108BD9-81ED-4DB2-BD59-A6C34878D82A}">
                    <a16:rowId xmlns:a16="http://schemas.microsoft.com/office/drawing/2014/main" val="395382714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4EE2AB52-E549-4EBB-B419-D9495DE5ED20}"/>
              </a:ext>
            </a:extLst>
          </p:cNvPr>
          <p:cNvSpPr/>
          <p:nvPr/>
        </p:nvSpPr>
        <p:spPr>
          <a:xfrm>
            <a:off x="8551069" y="4514034"/>
            <a:ext cx="592931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838286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952356" y="2366272"/>
            <a:ext cx="7239289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E479D3-4D85-4A35-AFE1-24B09F93C56E}"/>
              </a:ext>
            </a:extLst>
          </p:cNvPr>
          <p:cNvSpPr/>
          <p:nvPr/>
        </p:nvSpPr>
        <p:spPr>
          <a:xfrm>
            <a:off x="8551069" y="4514034"/>
            <a:ext cx="592931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91480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dirty="0"/>
          </a:p>
        </p:txBody>
      </p:sp>
      <p:sp>
        <p:nvSpPr>
          <p:cNvPr id="4" name="Google Shape;1538;p120">
            <a:extLst>
              <a:ext uri="{FF2B5EF4-FFF2-40B4-BE49-F238E27FC236}">
                <a16:creationId xmlns:a16="http://schemas.microsoft.com/office/drawing/2014/main" id="{BACDC5D8-4107-4BFD-B13B-218F7EB32E6F}"/>
              </a:ext>
            </a:extLst>
          </p:cNvPr>
          <p:cNvSpPr txBox="1">
            <a:spLocks/>
          </p:cNvSpPr>
          <p:nvPr/>
        </p:nvSpPr>
        <p:spPr>
          <a:xfrm>
            <a:off x="885822" y="1071698"/>
            <a:ext cx="3593281" cy="1942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800" dirty="0" err="1">
                <a:solidFill>
                  <a:schemeClr val="dk1"/>
                </a:solidFill>
              </a:rPr>
              <a:t>Kết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quả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đạt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được</a:t>
            </a:r>
            <a:r>
              <a:rPr lang="en-US" sz="1800" dirty="0">
                <a:solidFill>
                  <a:schemeClr val="dk1"/>
                </a:solidFill>
              </a:rPr>
              <a:t>:</a:t>
            </a:r>
          </a:p>
          <a:p>
            <a:pPr marL="425450" lvl="1" indent="-285750">
              <a:spcBef>
                <a:spcPts val="10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Về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lý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thuyết</a:t>
            </a:r>
            <a:endParaRPr lang="en-US" sz="1800" dirty="0">
              <a:solidFill>
                <a:schemeClr val="dk1"/>
              </a:solidFill>
            </a:endParaRPr>
          </a:p>
          <a:p>
            <a:pPr marL="425450" lvl="1" indent="-285750">
              <a:spcBef>
                <a:spcPts val="10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Về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chương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trình</a:t>
            </a:r>
            <a:endParaRPr lang="en-US" sz="1800" dirty="0">
              <a:solidFill>
                <a:schemeClr val="dk1"/>
              </a:solidFill>
            </a:endParaRPr>
          </a:p>
          <a:p>
            <a:pPr marL="425450" lvl="1" indent="-285750">
              <a:spcBef>
                <a:spcPts val="10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Về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khả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năng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ứng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dụng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thực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tiễn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5" name="Google Shape;1538;p120">
            <a:extLst>
              <a:ext uri="{FF2B5EF4-FFF2-40B4-BE49-F238E27FC236}">
                <a16:creationId xmlns:a16="http://schemas.microsoft.com/office/drawing/2014/main" id="{1944A478-E95C-4725-8541-FF296FC82E75}"/>
              </a:ext>
            </a:extLst>
          </p:cNvPr>
          <p:cNvSpPr txBox="1">
            <a:spLocks/>
          </p:cNvSpPr>
          <p:nvPr/>
        </p:nvSpPr>
        <p:spPr>
          <a:xfrm>
            <a:off x="885822" y="2828925"/>
            <a:ext cx="3593281" cy="1942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800" dirty="0" err="1">
                <a:solidFill>
                  <a:schemeClr val="dk1"/>
                </a:solidFill>
              </a:rPr>
              <a:t>Hạn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chế</a:t>
            </a:r>
            <a:r>
              <a:rPr lang="en-US" sz="1800" dirty="0">
                <a:solidFill>
                  <a:schemeClr val="dk1"/>
                </a:solidFill>
              </a:rPr>
              <a:t>:</a:t>
            </a:r>
          </a:p>
          <a:p>
            <a:pPr marL="425450" indent="-285750">
              <a:spcBef>
                <a:spcPts val="10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Kịch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bản</a:t>
            </a:r>
            <a:r>
              <a:rPr lang="en-US" sz="1800" dirty="0">
                <a:solidFill>
                  <a:schemeClr val="dk1"/>
                </a:solidFill>
              </a:rPr>
              <a:t> Alan AI </a:t>
            </a:r>
            <a:r>
              <a:rPr lang="en-US" sz="1800" dirty="0" err="1">
                <a:solidFill>
                  <a:schemeClr val="dk1"/>
                </a:solidFill>
              </a:rPr>
              <a:t>còn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hạn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chế</a:t>
            </a:r>
            <a:endParaRPr lang="en-US" sz="1800" dirty="0">
              <a:solidFill>
                <a:schemeClr val="dk1"/>
              </a:solidFill>
            </a:endParaRPr>
          </a:p>
          <a:p>
            <a:pPr marL="425450" indent="-285750">
              <a:spcBef>
                <a:spcPts val="10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Chưa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hỗ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trợ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dạng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ngôn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ngữ</a:t>
            </a: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19458" name="Picture 2" descr="10 Thói Quen Giúp Cuộc Sống Thành Công Hơn | TOPMOST.VN">
            <a:extLst>
              <a:ext uri="{FF2B5EF4-FFF2-40B4-BE49-F238E27FC236}">
                <a16:creationId xmlns:a16="http://schemas.microsoft.com/office/drawing/2014/main" id="{802CB45A-65DC-4D17-8348-62510D085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57362"/>
            <a:ext cx="2800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7520ADF-BE1D-4ADE-B7BE-0A268F5BE02E}"/>
              </a:ext>
            </a:extLst>
          </p:cNvPr>
          <p:cNvSpPr/>
          <p:nvPr/>
        </p:nvSpPr>
        <p:spPr>
          <a:xfrm>
            <a:off x="8551069" y="4514034"/>
            <a:ext cx="592931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179008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dirty="0"/>
          </a:p>
        </p:txBody>
      </p:sp>
      <p:sp>
        <p:nvSpPr>
          <p:cNvPr id="5" name="Google Shape;1538;p120">
            <a:extLst>
              <a:ext uri="{FF2B5EF4-FFF2-40B4-BE49-F238E27FC236}">
                <a16:creationId xmlns:a16="http://schemas.microsoft.com/office/drawing/2014/main" id="{1944A478-E95C-4725-8541-FF296FC82E75}"/>
              </a:ext>
            </a:extLst>
          </p:cNvPr>
          <p:cNvSpPr txBox="1">
            <a:spLocks/>
          </p:cNvSpPr>
          <p:nvPr/>
        </p:nvSpPr>
        <p:spPr>
          <a:xfrm>
            <a:off x="784662" y="1450180"/>
            <a:ext cx="3593281" cy="2243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85750">
              <a:spcBef>
                <a:spcPts val="10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Phát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triển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các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chức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năng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còn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lại</a:t>
            </a:r>
            <a:endParaRPr lang="en-US" sz="1800" dirty="0">
              <a:solidFill>
                <a:schemeClr val="dk1"/>
              </a:solidFill>
            </a:endParaRPr>
          </a:p>
          <a:p>
            <a:pPr marL="425450" indent="-285750">
              <a:spcBef>
                <a:spcPts val="10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Mở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rộng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kịch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bản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của</a:t>
            </a:r>
            <a:r>
              <a:rPr lang="en-US" sz="1800" dirty="0">
                <a:solidFill>
                  <a:schemeClr val="dk1"/>
                </a:solidFill>
              </a:rPr>
              <a:t> Alan AI</a:t>
            </a:r>
          </a:p>
          <a:p>
            <a:pPr marL="425450" indent="-285750">
              <a:spcBef>
                <a:spcPts val="10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Hỗ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trợ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dạng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ngôn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ngữ</a:t>
            </a: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20482" name="Picture 2" descr="Phát triển website là gì ? Cách lập kế hoạch xây dựng và phát triển website">
            <a:extLst>
              <a:ext uri="{FF2B5EF4-FFF2-40B4-BE49-F238E27FC236}">
                <a16:creationId xmlns:a16="http://schemas.microsoft.com/office/drawing/2014/main" id="{D5AB1E67-E058-44FC-8C46-8099C8347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731" y="1709737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B918884-1295-4CF5-9764-F1E541F35656}"/>
              </a:ext>
            </a:extLst>
          </p:cNvPr>
          <p:cNvSpPr/>
          <p:nvPr/>
        </p:nvSpPr>
        <p:spPr>
          <a:xfrm>
            <a:off x="8551069" y="4514034"/>
            <a:ext cx="592931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85794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68;p123">
            <a:extLst>
              <a:ext uri="{FF2B5EF4-FFF2-40B4-BE49-F238E27FC236}">
                <a16:creationId xmlns:a16="http://schemas.microsoft.com/office/drawing/2014/main" id="{DEEFF642-13BA-4958-AFAC-60C4B8EA5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5784" y="1388581"/>
            <a:ext cx="5092432" cy="2366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!</a:t>
            </a:r>
            <a:endParaRPr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915D1E-0F86-4EEF-89D8-56651B6A052D}"/>
              </a:ext>
            </a:extLst>
          </p:cNvPr>
          <p:cNvSpPr/>
          <p:nvPr/>
        </p:nvSpPr>
        <p:spPr>
          <a:xfrm>
            <a:off x="8551069" y="4514034"/>
            <a:ext cx="592931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660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D2CB6E-6474-46DE-A170-C9F166B330A6}"/>
              </a:ext>
            </a:extLst>
          </p:cNvPr>
          <p:cNvSpPr/>
          <p:nvPr/>
        </p:nvSpPr>
        <p:spPr>
          <a:xfrm>
            <a:off x="8778240" y="4500563"/>
            <a:ext cx="365760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dirty="0"/>
          </a:p>
        </p:txBody>
      </p:sp>
      <p:sp>
        <p:nvSpPr>
          <p:cNvPr id="588" name="Google Shape;588;p71"/>
          <p:cNvSpPr txBox="1"/>
          <p:nvPr/>
        </p:nvSpPr>
        <p:spPr>
          <a:xfrm>
            <a:off x="982650" y="1508767"/>
            <a:ext cx="2789225" cy="249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Công</a:t>
            </a:r>
            <a:r>
              <a:rPr lang="en-US" sz="1800" dirty="0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nghệ</a:t>
            </a:r>
            <a:r>
              <a:rPr lang="en-US" sz="1800" dirty="0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đang</a:t>
            </a:r>
            <a:r>
              <a:rPr lang="en-US" sz="1800" dirty="0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ngày</a:t>
            </a:r>
            <a:r>
              <a:rPr lang="en-US" sz="1800" dirty="0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càng</a:t>
            </a:r>
            <a:r>
              <a:rPr lang="en-US" sz="1800" dirty="0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phát</a:t>
            </a:r>
            <a:r>
              <a:rPr lang="en-US" sz="1800" dirty="0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triển</a:t>
            </a:r>
            <a:r>
              <a:rPr lang="en-US" sz="1800" dirty="0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mạnh</a:t>
            </a:r>
            <a:r>
              <a:rPr lang="en-US" sz="1800" dirty="0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mẽ</a:t>
            </a:r>
            <a:r>
              <a:rPr lang="en-US" sz="1800" dirty="0">
                <a:solidFill>
                  <a:schemeClr val="dk2"/>
                </a:solidFill>
                <a:latin typeface="+mn-lt"/>
                <a:ea typeface="Montserrat"/>
                <a:cs typeface="Montserrat"/>
                <a:sym typeface="Montserra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Nhu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cầu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học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tập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tăng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cao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Tiện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lợi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, </a:t>
            </a: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tiết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kiệm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thời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gian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, chi </a:t>
            </a: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phí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và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đa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dạng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các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khoá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học</a:t>
            </a:r>
            <a:r>
              <a:rPr lang="en-US" sz="1800" dirty="0">
                <a:solidFill>
                  <a:schemeClr val="dk2"/>
                </a:solidFill>
                <a:ea typeface="Montserrat"/>
                <a:cs typeface="Montserrat"/>
                <a:sym typeface="Montserra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2"/>
              </a:solidFill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dk2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Học Miễn Phí Và Nhận Chứng Chỉ Trên Coursera Với Financial Aid - YBOX">
            <a:extLst>
              <a:ext uri="{FF2B5EF4-FFF2-40B4-BE49-F238E27FC236}">
                <a16:creationId xmlns:a16="http://schemas.microsoft.com/office/drawing/2014/main" id="{8997C131-46EE-44B4-9043-99BE19E9C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1451895"/>
            <a:ext cx="4258199" cy="26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31D5B74-B022-4E51-8500-D3755068B803}"/>
              </a:ext>
            </a:extLst>
          </p:cNvPr>
          <p:cNvSpPr/>
          <p:nvPr/>
        </p:nvSpPr>
        <p:spPr>
          <a:xfrm>
            <a:off x="8777812" y="4497365"/>
            <a:ext cx="365760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Lịch sử giải quyết vấn đề</a:t>
            </a:r>
            <a:endParaRPr dirty="0"/>
          </a:p>
        </p:txBody>
      </p:sp>
      <p:pic>
        <p:nvPicPr>
          <p:cNvPr id="2050" name="Picture 2" descr="Udemy Review in 2023: Pros, Cons and What to Expect! - The Fordham Ram">
            <a:extLst>
              <a:ext uri="{FF2B5EF4-FFF2-40B4-BE49-F238E27FC236}">
                <a16:creationId xmlns:a16="http://schemas.microsoft.com/office/drawing/2014/main" id="{D8820808-153D-4DF4-B0B8-6909CDEF2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65" y="1545073"/>
            <a:ext cx="3140869" cy="205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ica - Học từ chuyên gia - Startup VnExpress">
            <a:extLst>
              <a:ext uri="{FF2B5EF4-FFF2-40B4-BE49-F238E27FC236}">
                <a16:creationId xmlns:a16="http://schemas.microsoft.com/office/drawing/2014/main" id="{0C259E13-F241-4891-9727-FADF91F53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718" y="151959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622;p73">
            <a:extLst>
              <a:ext uri="{FF2B5EF4-FFF2-40B4-BE49-F238E27FC236}">
                <a16:creationId xmlns:a16="http://schemas.microsoft.com/office/drawing/2014/main" id="{B95F9F71-BD86-4240-AF43-C1C924D1A850}"/>
              </a:ext>
            </a:extLst>
          </p:cNvPr>
          <p:cNvSpPr txBox="1">
            <a:spLocks/>
          </p:cNvSpPr>
          <p:nvPr/>
        </p:nvSpPr>
        <p:spPr>
          <a:xfrm>
            <a:off x="1150249" y="3769882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>
                <a:latin typeface="Vidaloka" panose="020B0604020202020204" charset="0"/>
              </a:rPr>
              <a:t>Ngoài</a:t>
            </a:r>
            <a:r>
              <a:rPr lang="en-US" sz="2400" dirty="0">
                <a:latin typeface="Vidaloka" panose="020B0604020202020204" charset="0"/>
              </a:rPr>
              <a:t> n</a:t>
            </a:r>
            <a:r>
              <a:rPr lang="vi-VN" sz="2400" dirty="0">
                <a:latin typeface="Vidaloka" panose="020B0604020202020204" charset="0"/>
              </a:rPr>
              <a:t>ư</a:t>
            </a:r>
            <a:r>
              <a:rPr lang="en-US" sz="2400" dirty="0" err="1">
                <a:latin typeface="Vidaloka" panose="020B0604020202020204" charset="0"/>
              </a:rPr>
              <a:t>ớc</a:t>
            </a:r>
            <a:endParaRPr lang="en-US" sz="2400" dirty="0">
              <a:latin typeface="Vidaloka" panose="020B0604020202020204" charset="0"/>
            </a:endParaRPr>
          </a:p>
        </p:txBody>
      </p:sp>
      <p:sp>
        <p:nvSpPr>
          <p:cNvPr id="23" name="Google Shape;622;p73">
            <a:extLst>
              <a:ext uri="{FF2B5EF4-FFF2-40B4-BE49-F238E27FC236}">
                <a16:creationId xmlns:a16="http://schemas.microsoft.com/office/drawing/2014/main" id="{A9AF01FC-1CE3-402B-84D4-ED3750CCFF5B}"/>
              </a:ext>
            </a:extLst>
          </p:cNvPr>
          <p:cNvSpPr txBox="1">
            <a:spLocks/>
          </p:cNvSpPr>
          <p:nvPr/>
        </p:nvSpPr>
        <p:spPr>
          <a:xfrm>
            <a:off x="5650668" y="3769882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>
                <a:latin typeface="Vidaloka" panose="020B0604020202020204" charset="0"/>
              </a:rPr>
              <a:t>Trong</a:t>
            </a:r>
            <a:r>
              <a:rPr lang="en-US" sz="2400" dirty="0">
                <a:latin typeface="Vidaloka" panose="020B0604020202020204" charset="0"/>
              </a:rPr>
              <a:t> n</a:t>
            </a:r>
            <a:r>
              <a:rPr lang="vi-VN" sz="2400" dirty="0">
                <a:latin typeface="Vidaloka" panose="020B0604020202020204" charset="0"/>
              </a:rPr>
              <a:t>ư</a:t>
            </a:r>
            <a:r>
              <a:rPr lang="en-US" sz="2400" dirty="0" err="1">
                <a:latin typeface="Vidaloka" panose="020B0604020202020204" charset="0"/>
              </a:rPr>
              <a:t>ớc</a:t>
            </a:r>
            <a:endParaRPr lang="en-US" sz="2400" dirty="0">
              <a:latin typeface="Vidaloka" panose="020B060402020202020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DFEB25-3F28-4732-8B6C-546DF4B02C86}"/>
              </a:ext>
            </a:extLst>
          </p:cNvPr>
          <p:cNvSpPr/>
          <p:nvPr/>
        </p:nvSpPr>
        <p:spPr>
          <a:xfrm>
            <a:off x="8778240" y="4514034"/>
            <a:ext cx="365760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dirty="0"/>
          </a:p>
        </p:txBody>
      </p:sp>
      <p:sp>
        <p:nvSpPr>
          <p:cNvPr id="623" name="Google Shape;623;p73"/>
          <p:cNvSpPr txBox="1">
            <a:spLocks noGrp="1"/>
          </p:cNvSpPr>
          <p:nvPr>
            <p:ph type="subTitle" idx="4"/>
          </p:nvPr>
        </p:nvSpPr>
        <p:spPr>
          <a:xfrm>
            <a:off x="4916156" y="1581316"/>
            <a:ext cx="3514619" cy="2351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</a:rPr>
              <a:t>Xây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dựng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thành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công</a:t>
            </a:r>
            <a:r>
              <a:rPr lang="en-US" sz="1800" dirty="0">
                <a:latin typeface="+mj-lt"/>
              </a:rPr>
              <a:t> website </a:t>
            </a:r>
            <a:r>
              <a:rPr lang="en-US" sz="1800" dirty="0" err="1">
                <a:latin typeface="+mj-lt"/>
              </a:rPr>
              <a:t>cung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cấp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khoá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học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trực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tuyến</a:t>
            </a:r>
            <a:endParaRPr lang="en-US" sz="180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</a:rPr>
              <a:t>Đáp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ứng</a:t>
            </a:r>
            <a:r>
              <a:rPr lang="en-US" sz="1800" dirty="0">
                <a:latin typeface="+mj-lt"/>
              </a:rPr>
              <a:t> đ</a:t>
            </a:r>
            <a:r>
              <a:rPr lang="vi-VN" sz="1800" dirty="0">
                <a:latin typeface="+mj-lt"/>
              </a:rPr>
              <a:t>ư</a:t>
            </a:r>
            <a:r>
              <a:rPr lang="en-US" sz="1800" dirty="0" err="1">
                <a:latin typeface="+mj-lt"/>
              </a:rPr>
              <a:t>ợc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nhu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cầu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học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trực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tuyến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hiện</a:t>
            </a:r>
            <a:r>
              <a:rPr lang="en-US" sz="1800" dirty="0">
                <a:latin typeface="+mj-lt"/>
              </a:rPr>
              <a:t> nay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</a:rPr>
              <a:t>Giao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diện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thân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thiện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trực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quan</a:t>
            </a:r>
            <a:endParaRPr lang="en-US" sz="180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</a:rPr>
              <a:t>Tích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hợp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trợ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lý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ảo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giọng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nói</a:t>
            </a:r>
            <a:r>
              <a:rPr lang="en-US" sz="1800" dirty="0">
                <a:latin typeface="+mj-lt"/>
              </a:rPr>
              <a:t> Alan AI</a:t>
            </a:r>
          </a:p>
        </p:txBody>
      </p:sp>
      <p:pic>
        <p:nvPicPr>
          <p:cNvPr id="3076" name="Picture 4" descr="Mục Tiêu Marketing Là Gì? 9 Mục Tiêu Marketing Phổ Biến">
            <a:extLst>
              <a:ext uri="{FF2B5EF4-FFF2-40B4-BE49-F238E27FC236}">
                <a16:creationId xmlns:a16="http://schemas.microsoft.com/office/drawing/2014/main" id="{58D61315-CCE9-4109-8410-A8BE94058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25" y="1549727"/>
            <a:ext cx="3875000" cy="24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9F0A887-E1A4-4763-A87D-0C0202FDABE7}"/>
              </a:ext>
            </a:extLst>
          </p:cNvPr>
          <p:cNvSpPr/>
          <p:nvPr/>
        </p:nvSpPr>
        <p:spPr>
          <a:xfrm>
            <a:off x="8778240" y="4492604"/>
            <a:ext cx="365760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4"/>
          <p:cNvSpPr txBox="1">
            <a:spLocks noGrp="1"/>
          </p:cNvSpPr>
          <p:nvPr>
            <p:ph type="title"/>
          </p:nvPr>
        </p:nvSpPr>
        <p:spPr>
          <a:xfrm>
            <a:off x="514350" y="445025"/>
            <a:ext cx="7790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Hướng giải quyết</a:t>
            </a:r>
            <a:endParaRPr dirty="0"/>
          </a:p>
        </p:txBody>
      </p:sp>
      <p:sp>
        <p:nvSpPr>
          <p:cNvPr id="641" name="Google Shape;641;p74"/>
          <p:cNvSpPr txBox="1">
            <a:spLocks noGrp="1"/>
          </p:cNvSpPr>
          <p:nvPr>
            <p:ph type="subTitle" idx="4"/>
          </p:nvPr>
        </p:nvSpPr>
        <p:spPr>
          <a:xfrm>
            <a:off x="719108" y="1514502"/>
            <a:ext cx="3852892" cy="2428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800" dirty="0">
                <a:latin typeface="+mj-lt"/>
              </a:rPr>
              <a:t>Tham khảo các website cung cấp khoá học trực tuyến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</a:rPr>
              <a:t>Tìm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hiểu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về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kiến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trúc</a:t>
            </a:r>
            <a:r>
              <a:rPr lang="en-US" sz="1800" dirty="0">
                <a:latin typeface="+mj-lt"/>
              </a:rPr>
              <a:t> client – server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</a:rPr>
              <a:t>Tìm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hiểu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về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công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nghệ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xây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dựng</a:t>
            </a:r>
            <a:r>
              <a:rPr lang="en-US" sz="1800" dirty="0">
                <a:latin typeface="+mj-lt"/>
              </a:rPr>
              <a:t> website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</a:rPr>
              <a:t>Tìm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hiểu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về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trợ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lý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ảo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giọng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nói</a:t>
            </a:r>
            <a:r>
              <a:rPr lang="en-US" sz="1800" dirty="0">
                <a:latin typeface="+mj-lt"/>
              </a:rPr>
              <a:t> Alan AI</a:t>
            </a:r>
          </a:p>
        </p:txBody>
      </p:sp>
      <p:pic>
        <p:nvPicPr>
          <p:cNvPr id="4098" name="Picture 2" descr="Kỹ năng giải quyết vấn đề: 5 bước giải quyết những vấn đề “khó nhằn”">
            <a:extLst>
              <a:ext uri="{FF2B5EF4-FFF2-40B4-BE49-F238E27FC236}">
                <a16:creationId xmlns:a16="http://schemas.microsoft.com/office/drawing/2014/main" id="{9DDC0ED6-6FD9-4E1F-B6A9-90F564DCF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243" y="1982103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080593F-8738-47EB-916F-6AEBADA36E4C}"/>
              </a:ext>
            </a:extLst>
          </p:cNvPr>
          <p:cNvSpPr/>
          <p:nvPr/>
        </p:nvSpPr>
        <p:spPr>
          <a:xfrm>
            <a:off x="8778240" y="4514034"/>
            <a:ext cx="365760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852508" y="2366272"/>
            <a:ext cx="5438985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92A188-F023-4E5C-891B-68B5A53DE02B}"/>
              </a:ext>
            </a:extLst>
          </p:cNvPr>
          <p:cNvSpPr/>
          <p:nvPr/>
        </p:nvSpPr>
        <p:spPr>
          <a:xfrm>
            <a:off x="8778240" y="4514034"/>
            <a:ext cx="365760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874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dirty="0"/>
          </a:p>
        </p:txBody>
      </p:sp>
      <p:pic>
        <p:nvPicPr>
          <p:cNvPr id="5124" name="Picture 4" descr="https://www.altamira.ai/wp-content/uploads/2022/12/functional-requirements-vs-non-functional-requirements-1024x580.jpg">
            <a:extLst>
              <a:ext uri="{FF2B5EF4-FFF2-40B4-BE49-F238E27FC236}">
                <a16:creationId xmlns:a16="http://schemas.microsoft.com/office/drawing/2014/main" id="{B94117EE-A799-47AF-9EFF-1A19D274D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 t="32361" r="49651"/>
          <a:stretch/>
        </p:blipFill>
        <p:spPr bwMode="auto">
          <a:xfrm>
            <a:off x="4571975" y="1330953"/>
            <a:ext cx="3872541" cy="296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1538;p120">
            <a:extLst>
              <a:ext uri="{FF2B5EF4-FFF2-40B4-BE49-F238E27FC236}">
                <a16:creationId xmlns:a16="http://schemas.microsoft.com/office/drawing/2014/main" id="{65AB5E40-6104-4888-ACF1-77AE558FCD16}"/>
              </a:ext>
            </a:extLst>
          </p:cNvPr>
          <p:cNvSpPr txBox="1">
            <a:spLocks/>
          </p:cNvSpPr>
          <p:nvPr/>
        </p:nvSpPr>
        <p:spPr>
          <a:xfrm>
            <a:off x="614375" y="1229832"/>
            <a:ext cx="3957600" cy="3169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SzPts val="1400"/>
              <a:buFont typeface="Merriweather"/>
              <a:buChar char="●"/>
            </a:pPr>
            <a:r>
              <a:rPr lang="en-US" sz="1800" dirty="0" err="1">
                <a:solidFill>
                  <a:schemeClr val="dk1"/>
                </a:solidFill>
              </a:rPr>
              <a:t>Quản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lý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tài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khoản</a:t>
            </a:r>
            <a:endParaRPr lang="en-US" sz="1800" dirty="0">
              <a:solidFill>
                <a:schemeClr val="dk1"/>
              </a:solidFill>
            </a:endParaRPr>
          </a:p>
          <a:p>
            <a:pPr marL="457200" indent="-317500">
              <a:spcBef>
                <a:spcPts val="1000"/>
              </a:spcBef>
              <a:buSzPts val="1400"/>
              <a:buFont typeface="Merriweather"/>
              <a:buChar char="●"/>
            </a:pPr>
            <a:r>
              <a:rPr lang="en-US" sz="1800" dirty="0" err="1">
                <a:solidFill>
                  <a:schemeClr val="dk1"/>
                </a:solidFill>
              </a:rPr>
              <a:t>Quản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lý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dữ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liệu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danh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mục</a:t>
            </a:r>
            <a:endParaRPr lang="en-US" sz="1800" dirty="0">
              <a:solidFill>
                <a:schemeClr val="dk1"/>
              </a:solidFill>
            </a:endParaRPr>
          </a:p>
          <a:p>
            <a:pPr marL="457200" indent="-317500"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 err="1">
                <a:solidFill>
                  <a:schemeClr val="dk1"/>
                </a:solidFill>
              </a:rPr>
              <a:t>Tìm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kiếm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khoá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học</a:t>
            </a:r>
            <a:endParaRPr lang="en-US" sz="1800" dirty="0">
              <a:solidFill>
                <a:schemeClr val="dk1"/>
              </a:solidFill>
            </a:endParaRPr>
          </a:p>
          <a:p>
            <a:pPr marL="457200" indent="-317500"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 err="1">
                <a:solidFill>
                  <a:schemeClr val="dk1"/>
                </a:solidFill>
              </a:rPr>
              <a:t>Quản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lý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giỏ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hàng</a:t>
            </a:r>
            <a:endParaRPr lang="en-US" sz="1800" dirty="0">
              <a:solidFill>
                <a:schemeClr val="dk1"/>
              </a:solidFill>
            </a:endParaRPr>
          </a:p>
          <a:p>
            <a:pPr marL="457200" indent="-317500"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Thanh </a:t>
            </a:r>
            <a:r>
              <a:rPr lang="en-US" sz="1800" dirty="0" err="1">
                <a:solidFill>
                  <a:schemeClr val="dk1"/>
                </a:solidFill>
              </a:rPr>
              <a:t>toán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khoá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học</a:t>
            </a:r>
            <a:endParaRPr lang="en-US" sz="1800" dirty="0">
              <a:solidFill>
                <a:schemeClr val="dk1"/>
              </a:solidFill>
            </a:endParaRPr>
          </a:p>
          <a:p>
            <a:pPr marL="457200" indent="-317500"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 err="1">
                <a:solidFill>
                  <a:schemeClr val="dk1"/>
                </a:solidFill>
              </a:rPr>
              <a:t>Làm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bài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tập</a:t>
            </a:r>
            <a:endParaRPr lang="en-US" sz="1800" dirty="0">
              <a:solidFill>
                <a:schemeClr val="dk1"/>
              </a:solidFill>
            </a:endParaRPr>
          </a:p>
          <a:p>
            <a:pPr marL="457200" indent="-317500"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Theo </a:t>
            </a:r>
            <a:r>
              <a:rPr lang="en-US" sz="1800" dirty="0" err="1">
                <a:solidFill>
                  <a:schemeClr val="dk1"/>
                </a:solidFill>
              </a:rPr>
              <a:t>dõi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tiến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độ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học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tập</a:t>
            </a:r>
            <a:endParaRPr lang="en-US" sz="1800" dirty="0">
              <a:solidFill>
                <a:schemeClr val="dk1"/>
              </a:solidFill>
            </a:endParaRPr>
          </a:p>
          <a:p>
            <a:pPr marL="457200" indent="-317500"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 err="1">
                <a:solidFill>
                  <a:schemeClr val="dk1"/>
                </a:solidFill>
              </a:rPr>
              <a:t>Thống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kê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doanh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thu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1428AC-88D4-4F28-89A6-00B3F7EC2E60}"/>
              </a:ext>
            </a:extLst>
          </p:cNvPr>
          <p:cNvSpPr/>
          <p:nvPr/>
        </p:nvSpPr>
        <p:spPr>
          <a:xfrm>
            <a:off x="8778240" y="4514034"/>
            <a:ext cx="365760" cy="3657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1049</Words>
  <Application>Microsoft Office PowerPoint</Application>
  <PresentationFormat>On-screen Show (16:9)</PresentationFormat>
  <Paragraphs>246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Lato</vt:lpstr>
      <vt:lpstr>Times New Roman</vt:lpstr>
      <vt:lpstr>Montserrat</vt:lpstr>
      <vt:lpstr>Vidaloka</vt:lpstr>
      <vt:lpstr>Merriweather</vt:lpstr>
      <vt:lpstr>Arial</vt:lpstr>
      <vt:lpstr>Calibri</vt:lpstr>
      <vt:lpstr>Minimalist Business Slides XL by Slidesgo</vt:lpstr>
      <vt:lpstr>Đề tài: Xây dựng nền tảng website cung cấp các khoá học trực tuyến sử dụng trợ lý ảo giọng nói Alan AI</vt:lpstr>
      <vt:lpstr>Giới thiệu</vt:lpstr>
      <vt:lpstr>Giới thiệu</vt:lpstr>
      <vt:lpstr>Đặt vấn đề</vt:lpstr>
      <vt:lpstr>Lịch sử giải quyết vấn đề</vt:lpstr>
      <vt:lpstr>Mục tiêu</vt:lpstr>
      <vt:lpstr>Hướng giải quyết</vt:lpstr>
      <vt:lpstr>Đặc tả yêu cầu</vt:lpstr>
      <vt:lpstr>Yêu cầu chức năng</vt:lpstr>
      <vt:lpstr>Yêu cầu phi chức năng</vt:lpstr>
      <vt:lpstr>Thiết kế và cài đặt giải pháp</vt:lpstr>
      <vt:lpstr>Thiết kế kiến trúc</vt:lpstr>
      <vt:lpstr>Mô hình dữ liệu</vt:lpstr>
      <vt:lpstr>Thiết kế chức năng thêm khoá học vào giỏ</vt:lpstr>
      <vt:lpstr>Thiết kế chức năng tạo khoá học</vt:lpstr>
      <vt:lpstr>Thiết kế chức năng thanh toán</vt:lpstr>
      <vt:lpstr>Thiết kế chức năng bình luận</vt:lpstr>
      <vt:lpstr>Thiết kế chức năng làm bài tập</vt:lpstr>
      <vt:lpstr>Thiết kế chức năng trợ lý ảo giọng nói Alan AI</vt:lpstr>
      <vt:lpstr>Kiểm thử và đánh giá</vt:lpstr>
      <vt:lpstr>Môi trường kiểm thử</vt:lpstr>
      <vt:lpstr>Kịch bản kiểm thử</vt:lpstr>
      <vt:lpstr>Kết quả kiểm thử</vt:lpstr>
      <vt:lpstr>Kết quả đạt được và hướng phát triển</vt:lpstr>
      <vt:lpstr>Kết quả đạt được và hạn chế</vt:lpstr>
      <vt:lpstr>Hướng phát triển</vt:lpstr>
      <vt:lpstr>Cảm ơn thầy cô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dc:creator>Dell</dc:creator>
  <cp:lastModifiedBy>Dell</cp:lastModifiedBy>
  <cp:revision>126</cp:revision>
  <dcterms:modified xsi:type="dcterms:W3CDTF">2023-12-04T16:00:26Z</dcterms:modified>
</cp:coreProperties>
</file>