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3" r:id="rId6"/>
    <p:sldId id="264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123" d="100"/>
          <a:sy n="123" d="100"/>
        </p:scale>
        <p:origin x="114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3E8C2-42AD-43C6-A441-B2C64C5796BB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1602E-FF06-460B-856F-D9A7F6EC1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38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602E-FF06-460B-856F-D9A7F6EC1D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56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F623-1F5E-43CB-8FB3-04C509BC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80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F623-1F5E-43CB-8FB3-04C509BC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83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F623-1F5E-43CB-8FB3-04C509BC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54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468000" y="6538912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2015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1" name="Grafik 8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000" y="6451200"/>
            <a:ext cx="1728000" cy="275899"/>
          </a:xfrm>
          <a:prstGeom prst="rect">
            <a:avLst/>
          </a:prstGeom>
        </p:spPr>
      </p:pic>
      <p:cxnSp>
        <p:nvCxnSpPr>
          <p:cNvPr id="13" name="Gerade Verbindung 15"/>
          <p:cNvCxnSpPr/>
          <p:nvPr userDrawn="1"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>
          <a:xfrm>
            <a:off x="5397500" y="6356350"/>
            <a:ext cx="1016000" cy="365125"/>
          </a:xfrm>
        </p:spPr>
        <p:txBody>
          <a:bodyPr/>
          <a:lstStyle/>
          <a:p>
            <a:r>
              <a:rPr lang="en-US" smtClean="0"/>
              <a:t>Page </a:t>
            </a:r>
            <a:fld id="{8056F623-1F5E-43CB-8FB3-04C509BC77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7"/>
          <p:cNvSpPr txBox="1"/>
          <p:nvPr userDrawn="1"/>
        </p:nvSpPr>
        <p:spPr>
          <a:xfrm>
            <a:off x="468000" y="6538912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2015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7" name="Grafik 8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000" y="6451200"/>
            <a:ext cx="1728000" cy="275899"/>
          </a:xfrm>
          <a:prstGeom prst="rect">
            <a:avLst/>
          </a:prstGeom>
        </p:spPr>
      </p:pic>
      <p:cxnSp>
        <p:nvCxnSpPr>
          <p:cNvPr id="8" name="Gerade Verbindung 15"/>
          <p:cNvCxnSpPr/>
          <p:nvPr userDrawn="1"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14"/>
          <p:cNvSpPr>
            <a:spLocks noGrp="1"/>
          </p:cNvSpPr>
          <p:nvPr>
            <p:ph type="sldNum" sz="quarter" idx="16"/>
          </p:nvPr>
        </p:nvSpPr>
        <p:spPr>
          <a:xfrm>
            <a:off x="5397500" y="6356350"/>
            <a:ext cx="1016000" cy="365125"/>
          </a:xfrm>
        </p:spPr>
        <p:txBody>
          <a:bodyPr/>
          <a:lstStyle/>
          <a:p>
            <a:r>
              <a:rPr lang="en-US" smtClean="0"/>
              <a:t>Page </a:t>
            </a:r>
            <a:fld id="{8056F623-1F5E-43CB-8FB3-04C509BC77F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Gerade Verbindung 4"/>
          <p:cNvCxnSpPr/>
          <p:nvPr userDrawn="1"/>
        </p:nvCxnSpPr>
        <p:spPr>
          <a:xfrm>
            <a:off x="1080000" y="877000"/>
            <a:ext cx="2400000" cy="0"/>
          </a:xfrm>
          <a:prstGeom prst="line">
            <a:avLst/>
          </a:prstGeom>
          <a:ln w="3810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984000" y="313660"/>
            <a:ext cx="9000000" cy="443198"/>
          </a:xfrm>
        </p:spPr>
        <p:txBody>
          <a:bodyPr>
            <a:noAutofit/>
          </a:bodyPr>
          <a:lstStyle>
            <a:lvl1pPr>
              <a:defRPr sz="3200" b="1">
                <a:solidFill>
                  <a:srgbClr val="0070C0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02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F623-1F5E-43CB-8FB3-04C509BC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6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F623-1F5E-43CB-8FB3-04C509BC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7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F623-1F5E-43CB-8FB3-04C509BC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7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F623-1F5E-43CB-8FB3-04C509BC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2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F623-1F5E-43CB-8FB3-04C509BC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24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F623-1F5E-43CB-8FB3-04C509BC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31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F623-1F5E-43CB-8FB3-04C509BC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6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F623-1F5E-43CB-8FB3-04C509BC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0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6F623-1F5E-43CB-8FB3-04C509BC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3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21" y="1988"/>
            <a:ext cx="11277600" cy="6172200"/>
          </a:xfrm>
          <a:prstGeom prst="rect">
            <a:avLst/>
          </a:prstGeom>
        </p:spPr>
      </p:pic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>
          <a:solidFill>
            <a:srgbClr val="0070C0"/>
          </a:solidFill>
        </p:spPr>
        <p:txBody>
          <a:bodyPr anchor="ctr"/>
          <a:lstStyle/>
          <a:p>
            <a:pPr marL="0" indent="0">
              <a:buNone/>
            </a:pPr>
            <a:r>
              <a:rPr lang="en-GB" altLang="en-US" sz="4000">
                <a:latin typeface="+mn-lt"/>
              </a:rPr>
              <a:t>APB PROTOCOL</a:t>
            </a:r>
          </a:p>
          <a:p>
            <a:pPr marL="0" indent="0">
              <a:buNone/>
            </a:pPr>
            <a:endParaRPr kumimoji="1" lang="en-US" altLang="ja-JP" sz="1800" cap="all" dirty="0" smtClean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1379178"/>
          </a:xfrm>
        </p:spPr>
        <p:txBody>
          <a:bodyPr/>
          <a:lstStyle/>
          <a:p>
            <a:pPr marL="0" indent="0">
              <a:buNone/>
            </a:pPr>
            <a:r>
              <a:rPr lang="en-US" sz="2200" b="1" smtClean="0">
                <a:latin typeface="+mn-lt"/>
              </a:rPr>
              <a:t>Nguyen Cong Huan</a:t>
            </a:r>
            <a:r>
              <a:rPr lang="en-US" sz="2200" b="1" smtClean="0">
                <a:latin typeface="+mn-lt"/>
              </a:rPr>
              <a:t>, OA-ICT</a:t>
            </a:r>
          </a:p>
          <a:p>
            <a:pPr marL="0" indent="0">
              <a:buNone/>
            </a:pPr>
            <a:r>
              <a:rPr lang="en-US" sz="2200" b="1" smtClean="0">
                <a:latin typeface="+mn-lt"/>
              </a:rPr>
              <a:t>May 5</a:t>
            </a:r>
            <a:r>
              <a:rPr lang="en-US" sz="2200" b="1" baseline="30000" smtClean="0">
                <a:latin typeface="+mn-lt"/>
              </a:rPr>
              <a:t>th</a:t>
            </a:r>
            <a:r>
              <a:rPr lang="en-US" sz="2200" b="1" smtClean="0">
                <a:latin typeface="+mn-lt"/>
              </a:rPr>
              <a:t>, 2018</a:t>
            </a:r>
          </a:p>
          <a:p>
            <a:pPr marL="0" indent="0">
              <a:buNone/>
            </a:pPr>
            <a:r>
              <a:rPr lang="en-US" sz="2200" b="1" smtClean="0">
                <a:latin typeface="+mn-lt"/>
              </a:rPr>
              <a:t>Rev: 1.00</a:t>
            </a:r>
            <a:endParaRPr lang="en-US" sz="2200" b="1" smtClean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>
          <a:xfrm>
            <a:off x="5466767" y="6420744"/>
            <a:ext cx="604054" cy="340665"/>
          </a:xfrm>
        </p:spPr>
        <p:txBody>
          <a:bodyPr/>
          <a:lstStyle/>
          <a:p>
            <a:r>
              <a:rPr lang="en-US" sz="900" smtClean="0"/>
              <a:t>Page </a:t>
            </a:r>
            <a:fld id="{8056F623-1F5E-43CB-8FB3-04C509BC77F5}" type="slidenum">
              <a:rPr lang="en-US" sz="900" smtClean="0"/>
              <a:pPr/>
              <a:t>1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36561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8056F623-1F5E-43CB-8FB3-04C509BC77F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84000" y="1487837"/>
            <a:ext cx="10097288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APB (Advanced Peripheral Bus) is part of the AMBA 3 protocol family.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The APB interfaces to any peripherals that are low-bandwidth and do not require the high performance of pipelined bus interface.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All signal transactions are only related to the rising edge of the clock. Every transfer take at least two cycles.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865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z="900" smtClean="0"/>
              <a:t>Page </a:t>
            </a:r>
            <a:fld id="{8056F623-1F5E-43CB-8FB3-04C509BC77F5}" type="slidenum">
              <a:rPr lang="en-US" sz="900" smtClean="0"/>
              <a:pPr/>
              <a:t>3</a:t>
            </a:fld>
            <a:endParaRPr lang="en-US" sz="90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ARCHITECTURE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50929" y="1046136"/>
            <a:ext cx="1433593" cy="496720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7277" y="3160407"/>
            <a:ext cx="960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accent1"/>
                </a:solidFill>
              </a:rPr>
              <a:t>APB BRIDGE</a:t>
            </a:r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2084518" y="3239196"/>
            <a:ext cx="782124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084520" y="1525613"/>
            <a:ext cx="782124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084518" y="2909847"/>
            <a:ext cx="1101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PWRITE</a:t>
            </a:r>
            <a:endParaRPr lang="en-US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84518" y="1156281"/>
            <a:ext cx="182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PADDR[31:0]</a:t>
            </a:r>
            <a:endParaRPr lang="en-US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9905765" y="1046136"/>
            <a:ext cx="1433593" cy="496720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10142113" y="3160407"/>
            <a:ext cx="960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accent1"/>
                </a:solidFill>
              </a:rPr>
              <a:t>SLAVE</a:t>
            </a:r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2084518" y="2125977"/>
            <a:ext cx="782124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084518" y="1750526"/>
            <a:ext cx="182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PSEL</a:t>
            </a:r>
            <a:endParaRPr lang="en-US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2084518" y="2689395"/>
            <a:ext cx="782124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084518" y="2340811"/>
            <a:ext cx="182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PENABLE</a:t>
            </a:r>
            <a:endParaRPr lang="en-US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2084518" y="3868057"/>
            <a:ext cx="782124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084518" y="3538708"/>
            <a:ext cx="182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PWDATA[31:0]</a:t>
            </a:r>
            <a:endParaRPr lang="en-US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>
            <a:off x="2084520" y="4496918"/>
            <a:ext cx="782124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084520" y="4167569"/>
            <a:ext cx="182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PRDATA[31:0]</a:t>
            </a:r>
            <a:endParaRPr lang="en-US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>
            <a:off x="2084518" y="5165212"/>
            <a:ext cx="779404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057319" y="4795880"/>
            <a:ext cx="182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PREADY</a:t>
            </a:r>
            <a:endParaRPr lang="en-US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>
            <a:off x="2084518" y="5810743"/>
            <a:ext cx="779404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057319" y="5481394"/>
            <a:ext cx="182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SLVERR</a:t>
            </a:r>
            <a:endParaRPr lang="en-US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656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8056F623-1F5E-43CB-8FB3-04C509BC77F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ARCHITECTURE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377" y="1083037"/>
            <a:ext cx="6878010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54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8056F623-1F5E-43CB-8FB3-04C509BC77F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WRITE TRANSFER (NO WAIT STATE)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82" y="2024794"/>
            <a:ext cx="11449396" cy="266564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579749" y="2169763"/>
            <a:ext cx="147234" cy="43395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" idx="0"/>
            <a:endCxn id="8" idx="3"/>
          </p:cNvCxnSpPr>
          <p:nvPr/>
        </p:nvCxnSpPr>
        <p:spPr>
          <a:xfrm flipH="1" flipV="1">
            <a:off x="4006355" y="1266647"/>
            <a:ext cx="647011" cy="90311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45937" y="943481"/>
            <a:ext cx="1960418" cy="64633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PSEL set to HIGH, start Setup phase</a:t>
            </a: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896386" y="2688956"/>
            <a:ext cx="147234" cy="43395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579749" y="3014420"/>
            <a:ext cx="147234" cy="10848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endCxn id="18" idx="0"/>
          </p:cNvCxnSpPr>
          <p:nvPr/>
        </p:nvCxnSpPr>
        <p:spPr>
          <a:xfrm flipH="1">
            <a:off x="2630838" y="3122908"/>
            <a:ext cx="2022530" cy="201931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45885" y="5142223"/>
            <a:ext cx="2169905" cy="64633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PWRITE set to HIGH, write transfer</a:t>
            </a:r>
            <a:endParaRPr lang="en-US"/>
          </a:p>
        </p:txBody>
      </p:sp>
      <p:cxnSp>
        <p:nvCxnSpPr>
          <p:cNvPr id="20" name="Straight Arrow Connector 19"/>
          <p:cNvCxnSpPr>
            <a:endCxn id="22" idx="0"/>
          </p:cNvCxnSpPr>
          <p:nvPr/>
        </p:nvCxnSpPr>
        <p:spPr>
          <a:xfrm>
            <a:off x="7958380" y="3122908"/>
            <a:ext cx="1332537" cy="227882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580746" y="5401736"/>
            <a:ext cx="3420342" cy="64633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After 1 cycle, PENABLE is asserted, start Access phase</a:t>
            </a:r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1213023" y="2181386"/>
            <a:ext cx="170483" cy="84465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9290917" y="579415"/>
            <a:ext cx="2822459" cy="92333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The transfer completes, PSEL goes to LOW because no more transfer</a:t>
            </a:r>
            <a:endParaRPr lang="en-US"/>
          </a:p>
        </p:txBody>
      </p:sp>
      <p:cxnSp>
        <p:nvCxnSpPr>
          <p:cNvPr id="28" name="Straight Arrow Connector 27"/>
          <p:cNvCxnSpPr>
            <a:stCxn id="26" idx="0"/>
            <a:endCxn id="27" idx="2"/>
          </p:cNvCxnSpPr>
          <p:nvPr/>
        </p:nvCxnSpPr>
        <p:spPr>
          <a:xfrm flipH="1" flipV="1">
            <a:off x="10702147" y="1502745"/>
            <a:ext cx="596118" cy="67864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994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8056F623-1F5E-43CB-8FB3-04C509BC77F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WRITE TRANSFER (WITH WAIT STATE)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88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8056F623-1F5E-43CB-8FB3-04C509BC77F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 TRANSFER (NO WAIT STATE)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66" y="1594508"/>
            <a:ext cx="11399710" cy="353167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844309" y="2292469"/>
            <a:ext cx="267855" cy="2124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endCxn id="8" idx="2"/>
          </p:cNvCxnSpPr>
          <p:nvPr/>
        </p:nvCxnSpPr>
        <p:spPr>
          <a:xfrm flipV="1">
            <a:off x="5975927" y="1401930"/>
            <a:ext cx="831806" cy="85174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27524" y="755599"/>
            <a:ext cx="1960418" cy="64633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PSEL set to HIGH, start Setup phase</a:t>
            </a: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49548" y="2829413"/>
            <a:ext cx="267855" cy="2124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805382" y="3041849"/>
            <a:ext cx="2178093" cy="240884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61283" y="5450690"/>
            <a:ext cx="3420342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PWRITE set to LOW, Read transfer</a:t>
            </a: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194713" y="2494998"/>
            <a:ext cx="267855" cy="7475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580746" y="5401736"/>
            <a:ext cx="3420342" cy="64633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After 1 cycle, PENABLE is asserted, start Access phase</a:t>
            </a:r>
            <a:endParaRPr lang="en-US"/>
          </a:p>
        </p:txBody>
      </p:sp>
      <p:cxnSp>
        <p:nvCxnSpPr>
          <p:cNvPr id="16" name="Straight Arrow Connector 15"/>
          <p:cNvCxnSpPr>
            <a:stCxn id="14" idx="4"/>
            <a:endCxn id="15" idx="0"/>
          </p:cNvCxnSpPr>
          <p:nvPr/>
        </p:nvCxnSpPr>
        <p:spPr>
          <a:xfrm>
            <a:off x="6328641" y="3242515"/>
            <a:ext cx="2962276" cy="215922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539878" y="1810328"/>
            <a:ext cx="267855" cy="143218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20" idx="0"/>
            <a:endCxn id="23" idx="1"/>
          </p:cNvCxnSpPr>
          <p:nvPr/>
        </p:nvCxnSpPr>
        <p:spPr>
          <a:xfrm flipV="1">
            <a:off x="6673806" y="1078764"/>
            <a:ext cx="2171878" cy="73156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845684" y="617099"/>
            <a:ext cx="2822459" cy="92333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The transfer completes, another transfer start so PSEL still HIGH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59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8056F623-1F5E-43CB-8FB3-04C509BC77F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 TRANSFER (WITH WAIT STATE)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20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209</Words>
  <Application>Microsoft Office PowerPoint</Application>
  <PresentationFormat>Widescreen</PresentationFormat>
  <Paragraphs>41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ＭＳ Ｐゴシック</vt:lpstr>
      <vt:lpstr>Arial</vt:lpstr>
      <vt:lpstr>Arial Narrow</vt:lpstr>
      <vt:lpstr>Calibri</vt:lpstr>
      <vt:lpstr>Calibri Light</vt:lpstr>
      <vt:lpstr>Wingdings</vt:lpstr>
      <vt:lpstr>Office Theme</vt:lpstr>
      <vt:lpstr>PowerPoint Presentation</vt:lpstr>
      <vt:lpstr>INTRODUCTION</vt:lpstr>
      <vt:lpstr>ARCHITECTURE</vt:lpstr>
      <vt:lpstr>ARCHITECTURE</vt:lpstr>
      <vt:lpstr>WRITE TRANSFER (NO WAIT STATE)</vt:lpstr>
      <vt:lpstr>WRITE TRANSFER (WITH WAIT STATE)</vt:lpstr>
      <vt:lpstr>READ TRANSFER (NO WAIT STATE)</vt:lpstr>
      <vt:lpstr>READ TRANSFER (WITH WAIT STATE)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 Cong. Nguyen</dc:creator>
  <cp:lastModifiedBy>Huan Cong. Nguyen</cp:lastModifiedBy>
  <cp:revision>23</cp:revision>
  <dcterms:created xsi:type="dcterms:W3CDTF">2018-05-10T01:56:40Z</dcterms:created>
  <dcterms:modified xsi:type="dcterms:W3CDTF">2018-05-10T08:10:20Z</dcterms:modified>
</cp:coreProperties>
</file>