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E8C2-42AD-43C6-A441-B2C64C5796B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02E-FF06-460B-856F-D9A7F6EC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02E-FF06-460B-856F-D9A7F6EC1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68000" y="6538912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cxnSp>
        <p:nvCxnSpPr>
          <p:cNvPr id="13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>
          <a:xfrm>
            <a:off x="5397500" y="6356350"/>
            <a:ext cx="1016000" cy="365125"/>
          </a:xfrm>
        </p:spPr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7"/>
          <p:cNvSpPr txBox="1"/>
          <p:nvPr userDrawn="1"/>
        </p:nvSpPr>
        <p:spPr>
          <a:xfrm>
            <a:off x="468000" y="6538912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cxnSp>
        <p:nvCxnSpPr>
          <p:cNvPr id="8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4"/>
          <p:cNvSpPr>
            <a:spLocks noGrp="1"/>
          </p:cNvSpPr>
          <p:nvPr>
            <p:ph type="sldNum" sz="quarter" idx="16"/>
          </p:nvPr>
        </p:nvSpPr>
        <p:spPr>
          <a:xfrm>
            <a:off x="5397500" y="6356350"/>
            <a:ext cx="1016000" cy="365125"/>
          </a:xfrm>
        </p:spPr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Gerade Verbindung 4"/>
          <p:cNvCxnSpPr/>
          <p:nvPr userDrawn="1"/>
        </p:nvCxnSpPr>
        <p:spPr>
          <a:xfrm>
            <a:off x="1080000" y="877000"/>
            <a:ext cx="2400000" cy="0"/>
          </a:xfrm>
          <a:prstGeom prst="line">
            <a:avLst/>
          </a:prstGeom>
          <a:ln w="381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984000" y="313660"/>
            <a:ext cx="9000000" cy="443198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F623-1F5E-43CB-8FB3-04C509BC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1" y="1988"/>
            <a:ext cx="11277600" cy="61722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rgbClr val="0070C0"/>
          </a:solidFill>
        </p:spPr>
        <p:txBody>
          <a:bodyPr anchor="ctr"/>
          <a:lstStyle/>
          <a:p>
            <a:pPr marL="0" indent="0">
              <a:buNone/>
            </a:pPr>
            <a:r>
              <a:rPr lang="en-GB" altLang="en-US" sz="4000">
                <a:latin typeface="+mn-lt"/>
              </a:rPr>
              <a:t>APB PROTOCOL</a:t>
            </a:r>
          </a:p>
          <a:p>
            <a:pPr marL="0" indent="0">
              <a:buNone/>
            </a:pPr>
            <a:endParaRPr kumimoji="1" lang="en-US" altLang="ja-JP" sz="18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79178"/>
          </a:xfrm>
        </p:spPr>
        <p:txBody>
          <a:bodyPr/>
          <a:lstStyle/>
          <a:p>
            <a:pPr marL="0" indent="0">
              <a:buNone/>
            </a:pPr>
            <a:r>
              <a:rPr lang="en-US" sz="2200" b="1" smtClean="0">
                <a:latin typeface="+mn-lt"/>
              </a:rPr>
              <a:t>Nguyen Cong Huan, OA-ICT</a:t>
            </a:r>
          </a:p>
          <a:p>
            <a:pPr marL="0" indent="0">
              <a:buNone/>
            </a:pPr>
            <a:r>
              <a:rPr lang="en-US" sz="2200" b="1" smtClean="0">
                <a:latin typeface="+mn-lt"/>
              </a:rPr>
              <a:t>May 5</a:t>
            </a:r>
            <a:r>
              <a:rPr lang="en-US" sz="2200" b="1" baseline="30000" smtClean="0">
                <a:latin typeface="+mn-lt"/>
              </a:rPr>
              <a:t>th</a:t>
            </a:r>
            <a:r>
              <a:rPr lang="en-US" sz="2200" b="1" smtClean="0">
                <a:latin typeface="+mn-lt"/>
              </a:rPr>
              <a:t>, 2018</a:t>
            </a:r>
          </a:p>
          <a:p>
            <a:pPr marL="0" indent="0">
              <a:buNone/>
            </a:pPr>
            <a:r>
              <a:rPr lang="en-US" sz="2200" b="1" smtClean="0">
                <a:latin typeface="+mn-lt"/>
              </a:rPr>
              <a:t>Rev: 1.00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5466767" y="6420744"/>
            <a:ext cx="604054" cy="340665"/>
          </a:xfrm>
        </p:spPr>
        <p:txBody>
          <a:bodyPr/>
          <a:lstStyle/>
          <a:p>
            <a:r>
              <a:rPr lang="en-US" sz="900" smtClean="0"/>
              <a:t>Page </a:t>
            </a:r>
            <a:fld id="{8056F623-1F5E-43CB-8FB3-04C509BC77F5}" type="slidenum">
              <a:rPr lang="en-US" sz="900" smtClean="0"/>
              <a:pPr/>
              <a:t>1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656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4000" y="1487837"/>
            <a:ext cx="1009728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APB (Advanced Peripheral Bus) is part of the AMBA 3 protocol family.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APB interfaces to any peripherals that are low-bandwidth and do not require the high performance of pipelined bus interface.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All signal transactions are only related to the rising edge of the clock. Every transfer take at least two cycles.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6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z="900" smtClean="0"/>
              <a:t>Page </a:t>
            </a:r>
            <a:fld id="{8056F623-1F5E-43CB-8FB3-04C509BC77F5}" type="slidenum">
              <a:rPr lang="en-US" sz="900" smtClean="0"/>
              <a:pPr/>
              <a:t>3</a:t>
            </a:fld>
            <a:endParaRPr lang="en-US" sz="9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0929" y="1046136"/>
            <a:ext cx="1433593" cy="49672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7277" y="3160407"/>
            <a:ext cx="9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APB BRIDGE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084518" y="3239196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84520" y="1525613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84518" y="2909847"/>
            <a:ext cx="110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PWRITE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84518" y="1156281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PADDR[31:0]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905765" y="1046136"/>
            <a:ext cx="1433593" cy="49672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142113" y="3160407"/>
            <a:ext cx="9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SLAVE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084518" y="2125977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84518" y="1750526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PSEL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084518" y="2689395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84518" y="2340811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PENABLE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084518" y="3868057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84518" y="3538708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PWDATA[31:0]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084520" y="4496918"/>
            <a:ext cx="78212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84520" y="4167569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PRDATA[31:0]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084518" y="5165212"/>
            <a:ext cx="77940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057319" y="4795880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PREADY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084518" y="5810743"/>
            <a:ext cx="77940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57319" y="5481394"/>
            <a:ext cx="1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SLVERR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77" y="1083037"/>
            <a:ext cx="687801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4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TRANSFER (NO WAIT STATE)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2" y="2024794"/>
            <a:ext cx="11449396" cy="26656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9749" y="2169763"/>
            <a:ext cx="147234" cy="4339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8" idx="3"/>
          </p:cNvCxnSpPr>
          <p:nvPr/>
        </p:nvCxnSpPr>
        <p:spPr>
          <a:xfrm flipH="1" flipV="1">
            <a:off x="4006355" y="1266647"/>
            <a:ext cx="647011" cy="9031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45937" y="943481"/>
            <a:ext cx="1960418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PSEL set to HIGH, start Setup phase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96386" y="2688956"/>
            <a:ext cx="147234" cy="4339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9749" y="3014420"/>
            <a:ext cx="147234" cy="1084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8" idx="0"/>
          </p:cNvCxnSpPr>
          <p:nvPr/>
        </p:nvCxnSpPr>
        <p:spPr>
          <a:xfrm flipH="1">
            <a:off x="2630838" y="3122908"/>
            <a:ext cx="2022530" cy="20193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5885" y="5142223"/>
            <a:ext cx="2169905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PWRITE set to HIGH, write transfer</a:t>
            </a:r>
            <a:endParaRPr lang="en-US"/>
          </a:p>
        </p:txBody>
      </p: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7958380" y="3122908"/>
            <a:ext cx="1332537" cy="22788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80746" y="5401736"/>
            <a:ext cx="342034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After 1 cycle, PENABLE is asserted, start Access phase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213023" y="2181386"/>
            <a:ext cx="170483" cy="8446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90917" y="579415"/>
            <a:ext cx="2822459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The transfer completes, PSEL goes to LOW because no more transfer</a:t>
            </a:r>
            <a:endParaRPr lang="en-US"/>
          </a:p>
        </p:txBody>
      </p:sp>
      <p:cxnSp>
        <p:nvCxnSpPr>
          <p:cNvPr id="28" name="Straight Arrow Connector 27"/>
          <p:cNvCxnSpPr>
            <a:stCxn id="26" idx="0"/>
            <a:endCxn id="27" idx="2"/>
          </p:cNvCxnSpPr>
          <p:nvPr/>
        </p:nvCxnSpPr>
        <p:spPr>
          <a:xfrm flipH="1" flipV="1">
            <a:off x="10702147" y="1502745"/>
            <a:ext cx="596118" cy="6786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9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TRANSFER (WITH WAIT STATE)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64" y="1690101"/>
            <a:ext cx="8812014" cy="3714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53385" y="2047164"/>
            <a:ext cx="1501254" cy="216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921" y="1050877"/>
            <a:ext cx="2961565" cy="639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Access phase is the same as no-wait-state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H="1" flipV="1">
            <a:off x="3739486" y="1370489"/>
            <a:ext cx="1064526" cy="6766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54639" y="4847230"/>
            <a:ext cx="2238233" cy="379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3635" y="5568286"/>
            <a:ext cx="2961565" cy="639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PREADY set to LOW to extend the transfer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>
          <a:xfrm flipH="1">
            <a:off x="5834418" y="5227093"/>
            <a:ext cx="839338" cy="3411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679976" y="3316406"/>
            <a:ext cx="272955" cy="1545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20668" y="5568286"/>
            <a:ext cx="2961565" cy="6392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transfer complete,  all control signals go to LOW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816453" y="4862015"/>
            <a:ext cx="955344" cy="7062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8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TRANSFER (NO WAIT STATE)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6" y="1594508"/>
            <a:ext cx="11399710" cy="353167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44309" y="2292469"/>
            <a:ext cx="267855" cy="2124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>
          <a:xfrm flipV="1">
            <a:off x="5975927" y="1401930"/>
            <a:ext cx="831806" cy="8517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27524" y="755599"/>
            <a:ext cx="1960418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PSEL set to HIGH, start Setup phase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49548" y="2829413"/>
            <a:ext cx="267855" cy="2124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05382" y="3041849"/>
            <a:ext cx="2178093" cy="24088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1283" y="5450690"/>
            <a:ext cx="342034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PWRITE set to LOW, Read 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94713" y="2494998"/>
            <a:ext cx="267855" cy="7475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80746" y="5401736"/>
            <a:ext cx="342034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1 cycle, PENABLE is asserted, start Access phase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6328641" y="3242515"/>
            <a:ext cx="2962276" cy="2159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39878" y="1810328"/>
            <a:ext cx="267855" cy="14321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0"/>
            <a:endCxn id="23" idx="1"/>
          </p:cNvCxnSpPr>
          <p:nvPr/>
        </p:nvCxnSpPr>
        <p:spPr>
          <a:xfrm flipV="1">
            <a:off x="6673806" y="1078764"/>
            <a:ext cx="2171878" cy="7315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45684" y="617099"/>
            <a:ext cx="2822459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transfer completes, another transfer start so PSEL still HIGH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5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056F623-1F5E-43CB-8FB3-04C509BC77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TRANSFER (WITH WAIT STATE)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2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235</Words>
  <Application>Microsoft Office PowerPoint</Application>
  <PresentationFormat>Custom</PresentationFormat>
  <Paragraphs>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INTRODUCTION</vt:lpstr>
      <vt:lpstr>ARCHITECTURE</vt:lpstr>
      <vt:lpstr>ARCHITECTURE</vt:lpstr>
      <vt:lpstr>WRITE TRANSFER (NO WAIT STATE)</vt:lpstr>
      <vt:lpstr>WRITE TRANSFER (WITH WAIT STATE)</vt:lpstr>
      <vt:lpstr>READ TRANSFER (NO WAIT STATE)</vt:lpstr>
      <vt:lpstr>READ TRANSFER (WITH WAIT STATE)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 Cong. Nguyen</dc:creator>
  <cp:lastModifiedBy>huannc</cp:lastModifiedBy>
  <cp:revision>25</cp:revision>
  <dcterms:created xsi:type="dcterms:W3CDTF">2018-05-10T01:56:40Z</dcterms:created>
  <dcterms:modified xsi:type="dcterms:W3CDTF">2018-05-11T10:59:19Z</dcterms:modified>
</cp:coreProperties>
</file>