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20"/>
  </p:notesMasterIdLst>
  <p:sldIdLst>
    <p:sldId id="440" r:id="rId3"/>
    <p:sldId id="461" r:id="rId4"/>
    <p:sldId id="385" r:id="rId5"/>
    <p:sldId id="457" r:id="rId6"/>
    <p:sldId id="463" r:id="rId7"/>
    <p:sldId id="464" r:id="rId8"/>
    <p:sldId id="465" r:id="rId9"/>
    <p:sldId id="458" r:id="rId10"/>
    <p:sldId id="462" r:id="rId11"/>
    <p:sldId id="454" r:id="rId12"/>
    <p:sldId id="455" r:id="rId13"/>
    <p:sldId id="456" r:id="rId14"/>
    <p:sldId id="460" r:id="rId15"/>
    <p:sldId id="459" r:id="rId16"/>
    <p:sldId id="450" r:id="rId17"/>
    <p:sldId id="452" r:id="rId18"/>
    <p:sldId id="451" r:id="rId19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330" autoAdjust="0"/>
  </p:normalViewPr>
  <p:slideViewPr>
    <p:cSldViewPr showGuides="1">
      <p:cViewPr varScale="1">
        <p:scale>
          <a:sx n="126" d="100"/>
          <a:sy n="126" d="100"/>
        </p:scale>
        <p:origin x="-822" y="-90"/>
      </p:cViewPr>
      <p:guideLst>
        <p:guide orient="horz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Functional Verification</c:v>
                </c:pt>
              </c:strCache>
            </c:strRef>
          </c:tx>
          <c:spPr>
            <a:solidFill>
              <a:srgbClr val="FF3399"/>
            </a:solidFill>
            <a:ln w="9525" cap="flat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rgbClr val="FF3399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Jul-16</c:v>
                </c:pt>
                <c:pt idx="1">
                  <c:v>Dec-16</c:v>
                </c:pt>
                <c:pt idx="2">
                  <c:v>Jun-16</c:v>
                </c:pt>
                <c:pt idx="3">
                  <c:v>Dec-17</c:v>
                </c:pt>
                <c:pt idx="4">
                  <c:v>Mar-18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Functional Design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200" b="1">
                    <a:solidFill>
                      <a:srgbClr val="00B0F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Jul-16</c:v>
                </c:pt>
                <c:pt idx="1">
                  <c:v>Dec-16</c:v>
                </c:pt>
                <c:pt idx="2">
                  <c:v>Jun-16</c:v>
                </c:pt>
                <c:pt idx="3">
                  <c:v>Dec-17</c:v>
                </c:pt>
                <c:pt idx="4">
                  <c:v>Mar-18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1.4</c:v>
                </c:pt>
                <c:pt idx="2">
                  <c:v>1.84</c:v>
                </c:pt>
                <c:pt idx="3">
                  <c:v>2.34</c:v>
                </c:pt>
                <c:pt idx="4">
                  <c:v>2.84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870208"/>
        <c:axId val="137892352"/>
      </c:barChart>
      <c:catAx>
        <c:axId val="171870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7892352"/>
        <c:crosses val="autoZero"/>
        <c:auto val="1"/>
        <c:lblAlgn val="ctr"/>
        <c:lblOffset val="100"/>
        <c:noMultiLvlLbl val="0"/>
      </c:catAx>
      <c:valAx>
        <c:axId val="13789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870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improve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r>
              <a:rPr lang="en-US" baseline="0" dirty="0" smtClean="0"/>
              <a:t> slide from </a:t>
            </a:r>
            <a:r>
              <a:rPr lang="en-US" baseline="0" dirty="0" err="1" smtClean="0"/>
              <a:t>Phuc</a:t>
            </a:r>
            <a:r>
              <a:rPr lang="en-US" baseline="0" dirty="0" smtClean="0"/>
              <a:t>-san presentation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PDCA, report la du, k can weekly report.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tat </a:t>
            </a:r>
            <a:r>
              <a:rPr lang="en-US" dirty="0" err="1" smtClean="0"/>
              <a:t>ca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tin lam dc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? </a:t>
            </a:r>
            <a:r>
              <a:rPr lang="en-US" dirty="0" err="1" smtClean="0"/>
              <a:t>Kha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co the lam dc </a:t>
            </a:r>
            <a:r>
              <a:rPr lang="en-US" dirty="0" err="1" smtClean="0"/>
              <a:t>gi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-1"/>
            <a:ext cx="4795580" cy="2564905"/>
          </a:xfrm>
        </p:spPr>
        <p:txBody>
          <a:bodyPr/>
          <a:lstStyle/>
          <a:p>
            <a:r>
              <a:rPr kumimoji="1" lang="en-US" altLang="ja-JP" cap="all" dirty="0"/>
              <a:t>MENTOR – MENTEE </a:t>
            </a:r>
            <a:r>
              <a:rPr kumimoji="1" lang="en-US" altLang="ja-JP" cap="all" dirty="0" smtClean="0"/>
              <a:t>TRAINING SYSTEM</a:t>
            </a:r>
            <a:endParaRPr kumimoji="1" lang="en-US" altLang="ja-JP" cap="all" dirty="0"/>
          </a:p>
          <a:p>
            <a:pPr lvl="1"/>
            <a:r>
              <a:rPr kumimoji="1" lang="en-US" altLang="ja-JP" cap="all" dirty="0" smtClean="0"/>
              <a:t>THE 1</a:t>
            </a:r>
            <a:r>
              <a:rPr kumimoji="1" lang="en-US" altLang="ja-JP" cap="all" baseline="30000" dirty="0" smtClean="0"/>
              <a:t>ST</a:t>
            </a:r>
            <a:r>
              <a:rPr kumimoji="1" lang="en-US" altLang="ja-JP" cap="all" dirty="0" smtClean="0"/>
              <a:t> presentation</a:t>
            </a:r>
            <a:endParaRPr kumimoji="1" lang="en-US" altLang="ja-JP" cap="all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77500" y="2700000"/>
            <a:ext cx="4894591" cy="1594622"/>
          </a:xfrm>
        </p:spPr>
        <p:txBody>
          <a:bodyPr/>
          <a:lstStyle/>
          <a:p>
            <a:r>
              <a:rPr lang="en-US" altLang="ja-JP" dirty="0" smtClean="0"/>
              <a:t>July 12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, 2016</a:t>
            </a:r>
            <a:endParaRPr lang="en-US" altLang="ja-JP" dirty="0"/>
          </a:p>
          <a:p>
            <a:r>
              <a:rPr lang="en-US" altLang="ja-JP" dirty="0" err="1" smtClean="0"/>
              <a:t>Nhan</a:t>
            </a:r>
            <a:r>
              <a:rPr lang="en-US" altLang="ja-JP" dirty="0" smtClean="0"/>
              <a:t> Le</a:t>
            </a:r>
          </a:p>
          <a:p>
            <a:r>
              <a:rPr lang="de-DE" dirty="0" smtClean="0"/>
              <a:t>OA-ICT </a:t>
            </a:r>
            <a:r>
              <a:rPr lang="de-DE" dirty="0"/>
              <a:t>Group / Frontend Design Department</a:t>
            </a:r>
          </a:p>
          <a:p>
            <a:r>
              <a:rPr lang="de-DE" dirty="0"/>
              <a:t>HW Engineering Division</a:t>
            </a:r>
          </a:p>
          <a:p>
            <a:r>
              <a:rPr lang="de-DE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908603"/>
            <a:ext cx="7312500" cy="720197"/>
          </a:xfrm>
        </p:spPr>
        <p:txBody>
          <a:bodyPr/>
          <a:lstStyle/>
          <a:p>
            <a:r>
              <a:rPr lang="en-US" cap="all" dirty="0">
                <a:solidFill>
                  <a:srgbClr val="06418C"/>
                </a:solidFill>
              </a:rPr>
              <a:t>PLAN TO </a:t>
            </a:r>
            <a:r>
              <a:rPr lang="en-US" cap="all" dirty="0" smtClean="0">
                <a:solidFill>
                  <a:srgbClr val="06418C"/>
                </a:solidFill>
              </a:rPr>
              <a:t>ACHIEVE </a:t>
            </a:r>
            <a:r>
              <a:rPr lang="en-US" cap="all" dirty="0" smtClean="0"/>
              <a:t>– 1/4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2317" y="1616532"/>
            <a:ext cx="9334617" cy="698594"/>
            <a:chOff x="262317" y="2495165"/>
            <a:chExt cx="9334617" cy="698594"/>
          </a:xfrm>
        </p:grpSpPr>
        <p:sp>
          <p:nvSpPr>
            <p:cNvPr id="7" name="Right Arrow 6"/>
            <p:cNvSpPr/>
            <p:nvPr/>
          </p:nvSpPr>
          <p:spPr>
            <a:xfrm>
              <a:off x="848544" y="2833719"/>
              <a:ext cx="8640960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5773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985448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73361" y="2883894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7162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33320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317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J</a:t>
              </a:r>
              <a:r>
                <a:rPr lang="en-US" sz="1600" dirty="0" smtClean="0">
                  <a:solidFill>
                    <a:srgbClr val="FF0000"/>
                  </a:solidFill>
                </a:rPr>
                <a:t>UL/16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9906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DEC</a:t>
              </a:r>
              <a:r>
                <a:rPr lang="en-US" sz="1600" dirty="0" smtClean="0">
                  <a:solidFill>
                    <a:srgbClr val="FF0000"/>
                  </a:solidFill>
                </a:rPr>
                <a:t>/16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93707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JUN/17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09865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DEC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/17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61993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MAR/18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89013"/>
              </p:ext>
            </p:extLst>
          </p:nvPr>
        </p:nvGraphicFramePr>
        <p:xfrm>
          <a:off x="200472" y="2420889"/>
          <a:ext cx="9577064" cy="38258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879"/>
                <a:gridCol w="2466609"/>
                <a:gridCol w="5184576"/>
              </a:tblGrid>
              <a:tr h="3148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6729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System Investigation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ARM946 Investigation (Instruction Set, Address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Understand the</a:t>
                      </a:r>
                      <a:r>
                        <a:rPr lang="en-US" sz="1100" baseline="0" dirty="0" smtClean="0"/>
                        <a:t> instruction set of ARM9, ARM9 I/F</a:t>
                      </a:r>
                      <a:endParaRPr lang="en-US" sz="11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100" dirty="0" smtClean="0"/>
                    </a:p>
                  </a:txBody>
                  <a:tcPr/>
                </a:tc>
              </a:tr>
              <a:tr h="36729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AXI Bus Investigation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Understand 5 channels of AXI Bus, Signals Description, Handshake mechanism, Transactions</a:t>
                      </a:r>
                    </a:p>
                  </a:txBody>
                  <a:tcPr/>
                </a:tc>
              </a:tr>
              <a:tr h="2230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NIC-400 RTL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Investigate NIC-400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Understand functionalities of S-IF, M-IF of NIC-400</a:t>
                      </a:r>
                    </a:p>
                  </a:txBody>
                  <a:tcPr/>
                </a:tc>
              </a:tr>
              <a:tr h="22300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RTL generation by AMBA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Understand how to apply the tool to generate AXI Bus</a:t>
                      </a:r>
                    </a:p>
                  </a:txBody>
                  <a:tcPr/>
                </a:tc>
              </a:tr>
              <a:tr h="655887">
                <a:tc row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dirty="0" smtClean="0"/>
                        <a:t>CCI-400 Verification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Investigation: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ACE/ACE-Lite </a:t>
                      </a:r>
                      <a:r>
                        <a:rPr lang="en-US" sz="1100" baseline="0" dirty="0" smtClean="0"/>
                        <a:t>Protocol</a:t>
                      </a:r>
                      <a:endParaRPr lang="en-US" sz="11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CCI-400 TRM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-   </a:t>
                      </a:r>
                      <a:r>
                        <a:rPr lang="en-US" sz="1100" dirty="0" smtClean="0"/>
                        <a:t>Understand about Coherency transactions, ACE Protocol and its requirements</a:t>
                      </a:r>
                      <a:endParaRPr lang="en-US" sz="11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Understand functionalities of CCI-400</a:t>
                      </a:r>
                      <a:endParaRPr lang="en-US" sz="1100" dirty="0"/>
                    </a:p>
                  </a:txBody>
                  <a:tcPr/>
                </a:tc>
              </a:tr>
              <a:tr h="1233067">
                <a:tc v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Verification: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Interface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Clock &amp; Reset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Register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Outstanding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Snoop Response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err="1" smtClean="0"/>
                        <a:t>QoS</a:t>
                      </a:r>
                      <a:r>
                        <a:rPr lang="en-US" sz="1100" dirty="0" smtClean="0"/>
                        <a:t> Function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Snoop Transaction check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Can do Interface check for similar ARM-IP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do Clock &amp; Reset check for similar ARM-IP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do Register check for similar ARM-IP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check Outstanding Count for CCI-400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verify all of possible response for Snoop Transaction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verify </a:t>
                      </a:r>
                      <a:r>
                        <a:rPr lang="en-US" sz="1100" dirty="0" err="1" smtClean="0"/>
                        <a:t>QoS</a:t>
                      </a:r>
                      <a:r>
                        <a:rPr lang="en-US" sz="1100" dirty="0" smtClean="0"/>
                        <a:t> function of CCI-400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 verify all supported Snoop Transaction within a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873805" y="1991090"/>
            <a:ext cx="20995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35442" y="1616532"/>
            <a:ext cx="151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Skill: 1 </a:t>
            </a:r>
            <a:r>
              <a:rPr lang="en-US" sz="1600" dirty="0" smtClean="0">
                <a:solidFill>
                  <a:srgbClr val="7030A0"/>
                </a:solidFill>
                <a:sym typeface="Wingdings"/>
              </a:rPr>
              <a:t> 1.4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908603"/>
            <a:ext cx="7312500" cy="720197"/>
          </a:xfrm>
        </p:spPr>
        <p:txBody>
          <a:bodyPr/>
          <a:lstStyle/>
          <a:p>
            <a:r>
              <a:rPr lang="en-US" cap="all" dirty="0">
                <a:solidFill>
                  <a:srgbClr val="06418C"/>
                </a:solidFill>
              </a:rPr>
              <a:t>PLAN TO </a:t>
            </a:r>
            <a:r>
              <a:rPr lang="en-US" cap="all" dirty="0" smtClean="0">
                <a:solidFill>
                  <a:srgbClr val="06418C"/>
                </a:solidFill>
              </a:rPr>
              <a:t>ACHIEVE </a:t>
            </a:r>
            <a:r>
              <a:rPr lang="en-US" cap="all" dirty="0" smtClean="0"/>
              <a:t>– 2/4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26697"/>
              </p:ext>
            </p:extLst>
          </p:nvPr>
        </p:nvGraphicFramePr>
        <p:xfrm>
          <a:off x="477179" y="2636913"/>
          <a:ext cx="9119755" cy="34625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7702"/>
                <a:gridCol w="2186273"/>
                <a:gridCol w="5355780"/>
              </a:tblGrid>
              <a:tr h="3561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801392">
                <a:tc rowSpan="5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b="1" baseline="0" dirty="0" smtClean="0"/>
                        <a:t>PCIE Gen2 Verification</a:t>
                      </a:r>
                      <a:endParaRPr lang="en-US" sz="14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Investigation: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PCIE Specification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PCIE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Standard of PCIE 3.0 Protocol</a:t>
                      </a:r>
                      <a:endParaRPr lang="en-US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Understand Basic Operation, States, Transactions (DMA, PEXPIO, AXIPIO, MESSAGES), Interrupts function</a:t>
                      </a:r>
                      <a:endParaRPr lang="en-US" sz="1200" dirty="0"/>
                    </a:p>
                  </a:txBody>
                  <a:tcPr/>
                </a:tc>
              </a:tr>
              <a:tr h="623305">
                <a:tc v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RTL making/modification: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PCIE Top modification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Top Design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Modify PCIE Top in order to connect with this system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Know how to create a Top Module and understand its structure</a:t>
                      </a:r>
                    </a:p>
                  </a:txBody>
                  <a:tcPr/>
                </a:tc>
              </a:tr>
              <a:tr h="331439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Test-bench making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Know how to connect and configure the VIP and start doing handshake</a:t>
                      </a:r>
                      <a:endParaRPr lang="en-US" sz="1200" dirty="0" smtClean="0"/>
                    </a:p>
                  </a:txBody>
                  <a:tcPr/>
                </a:tc>
              </a:tr>
              <a:tr h="289513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Checklist making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Know how to make Linkage Verification Checklist</a:t>
                      </a:r>
                      <a:endParaRPr lang="en-US" sz="1200" dirty="0" smtClean="0"/>
                    </a:p>
                  </a:txBody>
                  <a:tcPr/>
                </a:tc>
              </a:tr>
              <a:tr h="1012787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Verification: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 smtClean="0"/>
                        <a:t>LinkUp</a:t>
                      </a:r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Interrupt check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 Data Transfer (PIO, DMA)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doing handshake mechanism using model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confirming PCIE Interrupt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PCIE Data Transfer (PIO, DMA)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262317" y="1616532"/>
            <a:ext cx="9334617" cy="698594"/>
            <a:chOff x="262317" y="2495165"/>
            <a:chExt cx="9334617" cy="698594"/>
          </a:xfrm>
        </p:grpSpPr>
        <p:sp>
          <p:nvSpPr>
            <p:cNvPr id="45" name="Right Arrow 44"/>
            <p:cNvSpPr/>
            <p:nvPr/>
          </p:nvSpPr>
          <p:spPr>
            <a:xfrm>
              <a:off x="848544" y="2833719"/>
              <a:ext cx="8640960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85773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985448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73361" y="2883894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417162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33320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2317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UL/16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49906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DEC</a:t>
              </a:r>
              <a:r>
                <a:rPr lang="en-US" sz="1600" dirty="0" smtClean="0">
                  <a:solidFill>
                    <a:srgbClr val="FF0000"/>
                  </a:solidFill>
                </a:rPr>
                <a:t>/16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93707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JUN/17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09865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DEC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/17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661993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MAR/18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6" name="Right Arrow 55"/>
          <p:cNvSpPr/>
          <p:nvPr/>
        </p:nvSpPr>
        <p:spPr>
          <a:xfrm>
            <a:off x="3261392" y="1991090"/>
            <a:ext cx="2155769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42114" y="1616532"/>
            <a:ext cx="167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Skill: 1.4 </a:t>
            </a:r>
            <a:r>
              <a:rPr lang="en-US" sz="1600" dirty="0" smtClean="0">
                <a:solidFill>
                  <a:srgbClr val="7030A0"/>
                </a:solidFill>
                <a:sym typeface="Wingdings"/>
              </a:rPr>
              <a:t> 1.84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891142"/>
            <a:ext cx="7312500" cy="720197"/>
          </a:xfrm>
        </p:spPr>
        <p:txBody>
          <a:bodyPr/>
          <a:lstStyle/>
          <a:p>
            <a:r>
              <a:rPr lang="en-US" cap="all" dirty="0">
                <a:solidFill>
                  <a:srgbClr val="06418C"/>
                </a:solidFill>
              </a:rPr>
              <a:t>PLAN TO </a:t>
            </a:r>
            <a:r>
              <a:rPr lang="en-US" cap="all" dirty="0" smtClean="0">
                <a:solidFill>
                  <a:srgbClr val="06418C"/>
                </a:solidFill>
              </a:rPr>
              <a:t>ACHIEVE </a:t>
            </a:r>
            <a:r>
              <a:rPr lang="en-US" cap="all" dirty="0" smtClean="0"/>
              <a:t>– 3/4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11615"/>
              </p:ext>
            </p:extLst>
          </p:nvPr>
        </p:nvGraphicFramePr>
        <p:xfrm>
          <a:off x="729789" y="2996952"/>
          <a:ext cx="8471684" cy="2199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4376"/>
                <a:gridCol w="2369452"/>
                <a:gridCol w="46278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PCIE Gen2 Verification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Verification: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 smtClean="0"/>
                        <a:t>LinkUp</a:t>
                      </a:r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Interrupt check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 Data Transfer (PIO, DMA)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doing handshake mechanism using model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confirming PCIE Interrupt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PCIE Data Transfer (PIO, DMA)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PCIE Gen4 Verification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Investigation: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PCIE 4.0 Specification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Cadence PCIE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Standard of PCIE 4.0 Protocol</a:t>
                      </a:r>
                      <a:endParaRPr lang="en-US" sz="12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Understand Basic Operation, States, Transactions (DMA, PEXPIO, AXIPIO, MESSAGES), Interrupts function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62317" y="1616532"/>
            <a:ext cx="9334617" cy="698594"/>
            <a:chOff x="262317" y="2495165"/>
            <a:chExt cx="9334617" cy="698594"/>
          </a:xfrm>
        </p:grpSpPr>
        <p:sp>
          <p:nvSpPr>
            <p:cNvPr id="22" name="Right Arrow 21"/>
            <p:cNvSpPr/>
            <p:nvPr/>
          </p:nvSpPr>
          <p:spPr>
            <a:xfrm>
              <a:off x="848544" y="2833719"/>
              <a:ext cx="8640960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85773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985448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3361" y="288389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17162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33320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317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UL/16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9906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DEC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/16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93707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JUN/17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09865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DEC</a:t>
              </a:r>
              <a:r>
                <a:rPr lang="en-US" sz="1600" dirty="0" smtClean="0">
                  <a:solidFill>
                    <a:srgbClr val="FF0000"/>
                  </a:solidFill>
                </a:rPr>
                <a:t>/17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61993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MAR/18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5705194" y="1984341"/>
            <a:ext cx="212812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817096" y="162337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Skill: 1.84 </a:t>
            </a:r>
            <a:r>
              <a:rPr lang="en-US" sz="1600" dirty="0" smtClean="0">
                <a:solidFill>
                  <a:srgbClr val="7030A0"/>
                </a:solidFill>
                <a:sym typeface="Wingdings"/>
              </a:rPr>
              <a:t> 2.34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891142"/>
            <a:ext cx="7312500" cy="720197"/>
          </a:xfrm>
        </p:spPr>
        <p:txBody>
          <a:bodyPr/>
          <a:lstStyle/>
          <a:p>
            <a:r>
              <a:rPr lang="en-US" cap="all" dirty="0">
                <a:solidFill>
                  <a:srgbClr val="06418C"/>
                </a:solidFill>
              </a:rPr>
              <a:t>PLAN TO </a:t>
            </a:r>
            <a:r>
              <a:rPr lang="en-US" cap="all" dirty="0" smtClean="0">
                <a:solidFill>
                  <a:srgbClr val="06418C"/>
                </a:solidFill>
              </a:rPr>
              <a:t>ACHIEVE </a:t>
            </a:r>
            <a:r>
              <a:rPr lang="en-US" cap="all" dirty="0" smtClean="0"/>
              <a:t>– 4/4</a:t>
            </a:r>
            <a:r>
              <a:rPr lang="en-US" cap="all" dirty="0" smtClean="0"/>
              <a:t/>
            </a:r>
            <a:br>
              <a:rPr lang="en-US" cap="all" dirty="0" smtClean="0"/>
            </a:b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29736"/>
              </p:ext>
            </p:extLst>
          </p:nvPr>
        </p:nvGraphicFramePr>
        <p:xfrm>
          <a:off x="416495" y="2780928"/>
          <a:ext cx="9073009" cy="284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69"/>
                <a:gridCol w="3096344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PCIE Gen4 Verification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1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Verification: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 smtClean="0"/>
                        <a:t>LinkUp</a:t>
                      </a:r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Interrupt check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 Data Transfer (PIO, DMA)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doing handshake mechanism using model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confirming PCIE Interrupt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Understand the setting flow for PCIE Data Transfer (PIO, DMA)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Additional Tasks</a:t>
                      </a:r>
                      <a:endParaRPr lang="en-US" sz="14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Get toggle coverage result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Understand the purpose of Toggle Coverage and how to generate it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Do Toggle Improvement and make reports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Make a report following a format and increase the Toggle Ratio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environment from VCS to NCVERILOG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use both tools for simulation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62317" y="1616532"/>
            <a:ext cx="9334617" cy="698594"/>
            <a:chOff x="262317" y="2495165"/>
            <a:chExt cx="9334617" cy="698594"/>
          </a:xfrm>
        </p:grpSpPr>
        <p:sp>
          <p:nvSpPr>
            <p:cNvPr id="20" name="Right Arrow 19"/>
            <p:cNvSpPr/>
            <p:nvPr/>
          </p:nvSpPr>
          <p:spPr>
            <a:xfrm>
              <a:off x="848544" y="2833719"/>
              <a:ext cx="8640960" cy="36004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85773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985448" y="2869723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73361" y="288389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7162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833320" y="2862974"/>
              <a:ext cx="288032" cy="288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317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UL/16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9906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DEC</a:t>
              </a:r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/16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93707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JUN/17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09865" y="2495165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DEC</a:t>
              </a:r>
              <a:r>
                <a:rPr lang="en-US" sz="1600" dirty="0" smtClean="0">
                  <a:solidFill>
                    <a:srgbClr val="FF0000"/>
                  </a:solidFill>
                </a:rPr>
                <a:t>/17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61993" y="2502007"/>
              <a:ext cx="934941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MAR/18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8121353" y="1991090"/>
            <a:ext cx="86409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41527" y="2314455"/>
            <a:ext cx="190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Skill: 2.34 </a:t>
            </a:r>
            <a:r>
              <a:rPr lang="en-US" sz="1600" dirty="0" smtClean="0">
                <a:solidFill>
                  <a:srgbClr val="7030A0"/>
                </a:solidFill>
                <a:sym typeface="Wingdings"/>
              </a:rPr>
              <a:t> 2.84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 b="1154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964065"/>
          </a:xfrm>
        </p:spPr>
        <p:txBody>
          <a:bodyPr/>
          <a:lstStyle/>
          <a:p>
            <a:r>
              <a:rPr lang="en-US" dirty="0" smtClean="0"/>
              <a:t>MENTOR – MENTEE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en-US" cap="all" dirty="0" smtClean="0"/>
              <a:t>MENTOR – MENTEE ACTIVITIES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5" y="1772816"/>
            <a:ext cx="7296508" cy="444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9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en-US" cap="all" dirty="0" smtClean="0"/>
              <a:t>ISSUE SOLVING PROCEDURE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2" name="Rounded Rectangle 1"/>
          <p:cNvSpPr/>
          <p:nvPr/>
        </p:nvSpPr>
        <p:spPr>
          <a:xfrm>
            <a:off x="1280592" y="3925077"/>
            <a:ext cx="1728192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</a:t>
            </a:r>
          </a:p>
          <a:p>
            <a:pPr algn="ctr"/>
            <a:r>
              <a:rPr lang="en-US" dirty="0" smtClean="0"/>
              <a:t>happens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2880" y="3909120"/>
            <a:ext cx="1944216" cy="792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Mentee try to explain reason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53200" y="3909120"/>
            <a:ext cx="1944216" cy="79208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with Mentor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5817096" y="43051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 flipV="1">
            <a:off x="3008784" y="4305164"/>
            <a:ext cx="864096" cy="15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120" y="3925077"/>
            <a:ext cx="576064" cy="38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72880" y="2268893"/>
            <a:ext cx="1944216" cy="79208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Mentee try to solve problem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4844988" y="3060981"/>
            <a:ext cx="0" cy="848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0959" y="3295006"/>
            <a:ext cx="576064" cy="38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OK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0" name="Straight Arrow Connector 19"/>
          <p:cNvCxnSpPr>
            <a:stCxn id="16" idx="3"/>
            <a:endCxn id="8" idx="0"/>
          </p:cNvCxnSpPr>
          <p:nvPr/>
        </p:nvCxnSpPr>
        <p:spPr>
          <a:xfrm>
            <a:off x="5817096" y="2664937"/>
            <a:ext cx="1908212" cy="12441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85148" y="2269044"/>
            <a:ext cx="11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OK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>
                <a:solidFill>
                  <a:schemeClr val="accent2"/>
                </a:solidFill>
              </a:rPr>
              <a:t>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 smtClean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5011604" cy="443198"/>
          </a:xfrm>
        </p:spPr>
        <p:txBody>
          <a:bodyPr/>
          <a:lstStyle/>
          <a:p>
            <a:r>
              <a:rPr kumimoji="1" lang="en-GB" dirty="0" smtClean="0"/>
              <a:t>MENTOR - MENTEE SYSTEM</a:t>
            </a:r>
            <a:endParaRPr kumimoji="1" lang="en-GB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3529013" y="3581400"/>
            <a:ext cx="4736355" cy="2362200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/>
              <a:t>Group     : OA-ICT</a:t>
            </a:r>
          </a:p>
          <a:p>
            <a:r>
              <a:rPr lang="en-US" sz="2200" b="1" dirty="0" smtClean="0"/>
              <a:t>Mentor    : </a:t>
            </a:r>
            <a:r>
              <a:rPr lang="en-US" sz="2200" b="1" dirty="0" err="1" smtClean="0"/>
              <a:t>Nghia</a:t>
            </a:r>
            <a:r>
              <a:rPr lang="en-US" sz="2200" b="1" dirty="0" smtClean="0"/>
              <a:t> Vo - 1104</a:t>
            </a:r>
            <a:endParaRPr lang="en-US" sz="2200" b="1" dirty="0" smtClean="0"/>
          </a:p>
          <a:p>
            <a:r>
              <a:rPr lang="en-US" sz="2200" b="1" dirty="0" smtClean="0"/>
              <a:t>Mentee   </a:t>
            </a:r>
            <a:r>
              <a:rPr lang="en-US" sz="2200" b="1" dirty="0" smtClean="0"/>
              <a:t> : </a:t>
            </a:r>
            <a:r>
              <a:rPr lang="en-US" sz="2200" b="1" dirty="0" err="1" smtClean="0"/>
              <a:t>Nhan</a:t>
            </a:r>
            <a:r>
              <a:rPr lang="en-US" sz="2200" b="1" dirty="0" smtClean="0"/>
              <a:t> Le - 1687</a:t>
            </a:r>
          </a:p>
          <a:p>
            <a:r>
              <a:rPr lang="en-US" sz="2200" b="1" dirty="0" smtClean="0"/>
              <a:t>Duration : </a:t>
            </a:r>
            <a:r>
              <a:rPr lang="en-US" sz="2200" b="1" dirty="0" smtClean="0"/>
              <a:t>Jul</a:t>
            </a:r>
            <a:r>
              <a:rPr lang="en-US" sz="2200" b="1" dirty="0" smtClean="0"/>
              <a:t>/2016 – </a:t>
            </a:r>
            <a:r>
              <a:rPr lang="en-US" sz="2200" b="1" dirty="0" smtClean="0"/>
              <a:t>Mar</a:t>
            </a:r>
            <a:r>
              <a:rPr lang="en-US" sz="2200" b="1" dirty="0" smtClean="0"/>
              <a:t>/2018</a:t>
            </a:r>
            <a:endParaRPr lang="en-US" sz="2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38250" y="1752600"/>
            <a:ext cx="7677150" cy="1295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/>
              <a:t>23G </a:t>
            </a:r>
            <a:r>
              <a:rPr lang="en-US" sz="2800" b="1" u="sng" dirty="0" smtClean="0"/>
              <a:t>MENTOR-MENTEE TRAINING PLAN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666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OUTLINE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77500" y="2060848"/>
            <a:ext cx="7312500" cy="1569660"/>
          </a:xfrm>
        </p:spPr>
        <p:txBody>
          <a:bodyPr/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TARGETS</a:t>
            </a:r>
            <a:r>
              <a:rPr lang="de-DE" sz="2000" b="1" dirty="0" smtClean="0">
                <a:solidFill>
                  <a:srgbClr val="002060"/>
                </a:solidFill>
              </a:rPr>
              <a:t>	</a:t>
            </a:r>
            <a:r>
              <a:rPr lang="de-DE" sz="2000" b="1" dirty="0">
                <a:solidFill>
                  <a:srgbClr val="002060"/>
                </a:solidFill>
              </a:rPr>
              <a:t>4</a:t>
            </a:r>
            <a:endParaRPr lang="de-DE" sz="2000" b="1" dirty="0">
              <a:solidFill>
                <a:srgbClr val="002060"/>
              </a:solidFill>
            </a:endParaRPr>
          </a:p>
          <a:p>
            <a:r>
              <a:rPr lang="de-DE" sz="2000" b="1" dirty="0" smtClean="0">
                <a:solidFill>
                  <a:srgbClr val="002060"/>
                </a:solidFill>
              </a:rPr>
              <a:t>PLAN TO ACHIEVE</a:t>
            </a:r>
            <a:r>
              <a:rPr lang="de-DE" sz="2000" b="1" dirty="0">
                <a:solidFill>
                  <a:srgbClr val="002060"/>
                </a:solidFill>
              </a:rPr>
              <a:t>	</a:t>
            </a:r>
            <a:r>
              <a:rPr lang="de-DE" sz="2000" b="1" dirty="0" smtClean="0">
                <a:solidFill>
                  <a:srgbClr val="002060"/>
                </a:solidFill>
              </a:rPr>
              <a:t>8</a:t>
            </a:r>
            <a:endParaRPr lang="de-DE" sz="2000" b="1" dirty="0">
              <a:solidFill>
                <a:srgbClr val="002060"/>
              </a:solidFill>
            </a:endParaRPr>
          </a:p>
          <a:p>
            <a:r>
              <a:rPr lang="de-DE" sz="2000" b="1" dirty="0" smtClean="0">
                <a:solidFill>
                  <a:srgbClr val="002060"/>
                </a:solidFill>
              </a:rPr>
              <a:t>MENTOR – MENTEE ACTIVITY</a:t>
            </a:r>
            <a:r>
              <a:rPr lang="de-DE" sz="2000" dirty="0">
                <a:solidFill>
                  <a:srgbClr val="002060"/>
                </a:solidFill>
              </a:rPr>
              <a:t>	</a:t>
            </a:r>
            <a:r>
              <a:rPr lang="de-DE" sz="2000" b="1" dirty="0" smtClean="0">
                <a:solidFill>
                  <a:srgbClr val="002060"/>
                </a:solidFill>
              </a:rPr>
              <a:t>14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 b="1154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964065"/>
          </a:xfrm>
        </p:spPr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48544" y="908720"/>
            <a:ext cx="7312500" cy="720197"/>
          </a:xfrm>
        </p:spPr>
        <p:txBody>
          <a:bodyPr/>
          <a:lstStyle/>
          <a:p>
            <a:r>
              <a:rPr lang="en-US" cap="all" dirty="0" smtClean="0"/>
              <a:t>Targets – 1/3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 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24808" y="3645024"/>
            <a:ext cx="1008112" cy="1008112"/>
          </a:xfrm>
          <a:prstGeom prst="ellipse">
            <a:avLst/>
          </a:prstGeom>
          <a:solidFill>
            <a:srgbClr val="FF339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673080" y="3645024"/>
            <a:ext cx="1008112" cy="10081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2.7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76536" y="3861048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6536" y="3501008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6536" y="32129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6536" y="4293096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536" y="4581128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6536" y="4941168"/>
            <a:ext cx="223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200" y="3197837"/>
            <a:ext cx="2664296" cy="15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21445" y="3501008"/>
            <a:ext cx="2496051" cy="4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21445" y="3861048"/>
            <a:ext cx="24960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41285" y="4293096"/>
            <a:ext cx="2476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41285" y="4582368"/>
            <a:ext cx="2476211" cy="18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41285" y="4941168"/>
            <a:ext cx="2476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24808" y="3212976"/>
            <a:ext cx="504056" cy="41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08784" y="3505614"/>
            <a:ext cx="468052" cy="211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08784" y="3861048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08784" y="4221088"/>
            <a:ext cx="21602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008784" y="4437112"/>
            <a:ext cx="288032" cy="145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008784" y="4582368"/>
            <a:ext cx="468052" cy="3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321152" y="3212976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465168" y="3501008"/>
            <a:ext cx="456277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09184" y="3861048"/>
            <a:ext cx="312261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681192" y="4221088"/>
            <a:ext cx="260093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609184" y="4365104"/>
            <a:ext cx="332101" cy="217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6465168" y="4581128"/>
            <a:ext cx="47611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4528" y="290519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Determine verification strategy</a:t>
            </a:r>
          </a:p>
        </p:txBody>
      </p:sp>
      <p:sp>
        <p:nvSpPr>
          <p:cNvPr id="78" name="Content Placeholder 77"/>
          <p:cNvSpPr txBox="1">
            <a:spLocks noGrp="1"/>
          </p:cNvSpPr>
          <p:nvPr>
            <p:ph idx="1"/>
          </p:nvPr>
        </p:nvSpPr>
        <p:spPr>
          <a:xfrm>
            <a:off x="488504" y="1407353"/>
            <a:ext cx="8640763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Become 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3200" dirty="0" smtClean="0">
                <a:solidFill>
                  <a:srgbClr val="FF3399"/>
                </a:solidFill>
              </a:rPr>
              <a:t>Verification</a:t>
            </a:r>
            <a:r>
              <a:rPr lang="en-US" sz="3200" dirty="0" smtClean="0"/>
              <a:t> &amp; </a:t>
            </a:r>
            <a:r>
              <a:rPr lang="en-US" sz="3200" dirty="0" smtClean="0">
                <a:solidFill>
                  <a:srgbClr val="00B0F0"/>
                </a:solidFill>
              </a:rPr>
              <a:t>RTL Design</a:t>
            </a:r>
          </a:p>
          <a:p>
            <a:pPr algn="ctr"/>
            <a:r>
              <a:rPr lang="en-US" sz="2400" b="1" dirty="0" smtClean="0"/>
              <a:t>Engineer</a:t>
            </a:r>
          </a:p>
          <a:p>
            <a:pPr algn="ctr"/>
            <a:r>
              <a:rPr lang="en-US" sz="2000" b="1" dirty="0" smtClean="0"/>
              <a:t>(Mar 2018)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4528" y="319783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 specification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4528" y="3589275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checklist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4528" y="398531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test patterns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4528" y="42930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Conduct RTL verification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4528" y="465313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 verification result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1192" y="289006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LSI functional description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109950" y="3213309"/>
            <a:ext cx="237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module design spec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24971" y="3535888"/>
            <a:ext cx="20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RTL description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424971" y="3981165"/>
            <a:ext cx="20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timing budget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424971" y="4283223"/>
            <a:ext cx="20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top level </a:t>
            </a:r>
            <a:r>
              <a:rPr lang="en-US" sz="1400" dirty="0" err="1" smtClean="0"/>
              <a:t>netlist</a:t>
            </a:r>
            <a:endParaRPr lang="en-US" sz="14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7041232" y="4669185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Determine testing strategies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800872" y="2420890"/>
            <a:ext cx="0" cy="1224134"/>
          </a:xfrm>
          <a:prstGeom prst="straightConnector1">
            <a:avLst/>
          </a:prstGeom>
          <a:ln>
            <a:solidFill>
              <a:srgbClr val="FF3399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0"/>
          </p:cNvCxnSpPr>
          <p:nvPr/>
        </p:nvCxnSpPr>
        <p:spPr>
          <a:xfrm flipH="1" flipV="1">
            <a:off x="6162970" y="2418586"/>
            <a:ext cx="14166" cy="12264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en-US" dirty="0" smtClean="0"/>
              <a:t>TARGETS – 2/3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634867"/>
              </p:ext>
            </p:extLst>
          </p:nvPr>
        </p:nvGraphicFramePr>
        <p:xfrm>
          <a:off x="344488" y="1628800"/>
          <a:ext cx="9217026" cy="4709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6718"/>
                <a:gridCol w="3651837"/>
                <a:gridCol w="792088"/>
                <a:gridCol w="864096"/>
                <a:gridCol w="864096"/>
                <a:gridCol w="864096"/>
                <a:gridCol w="8640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Jul-16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Dec-16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Jun-17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Dec-17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Mar-18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Functional Verification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check specification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create check list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create test patterns for functional verification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conduct the functional verification of RTL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evaluate functional verification result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3399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3399"/>
                          </a:solidFill>
                        </a:rPr>
                        <a:t>1.5</a:t>
                      </a:r>
                      <a:endParaRPr lang="en-US" sz="1400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3399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3399"/>
                          </a:solidFill>
                        </a:rPr>
                        <a:t>2.5</a:t>
                      </a:r>
                      <a:endParaRPr lang="en-US" sz="1400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3399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Functional Design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modify Top module in order to connect with system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create Top module and understand its structure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Able to perform Synthesis and Static Verification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1.3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1.67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2.17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F0"/>
                          </a:solidFill>
                        </a:rPr>
                        <a:t>2.67</a:t>
                      </a:r>
                      <a:endParaRPr 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Total Average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7030A0"/>
                          </a:solidFill>
                        </a:rPr>
                        <a:t>1.4</a:t>
                      </a:r>
                      <a:endParaRPr lang="en-US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7030A0"/>
                          </a:solidFill>
                        </a:rPr>
                        <a:t>1.84</a:t>
                      </a:r>
                      <a:endParaRPr lang="en-US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7030A0"/>
                          </a:solidFill>
                        </a:rPr>
                        <a:t>2.34</a:t>
                      </a:r>
                      <a:endParaRPr lang="en-US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rgbClr val="7030A0"/>
                          </a:solidFill>
                        </a:rPr>
                        <a:t>2.84</a:t>
                      </a:r>
                      <a:endParaRPr lang="en-US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755321" y="5989399"/>
            <a:ext cx="720080" cy="288032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en-US" dirty="0" smtClean="0"/>
              <a:t>TARGETS – 3/3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96700"/>
              </p:ext>
            </p:extLst>
          </p:nvPr>
        </p:nvGraphicFramePr>
        <p:xfrm>
          <a:off x="776536" y="1800224"/>
          <a:ext cx="8280920" cy="335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640632" y="5085184"/>
            <a:ext cx="4366565" cy="311872"/>
            <a:chOff x="1640632" y="5085184"/>
            <a:chExt cx="4366565" cy="311872"/>
          </a:xfrm>
        </p:grpSpPr>
        <p:sp>
          <p:nvSpPr>
            <p:cNvPr id="6" name="Isosceles Triangle 5"/>
            <p:cNvSpPr/>
            <p:nvPr/>
          </p:nvSpPr>
          <p:spPr>
            <a:xfrm>
              <a:off x="1640632" y="5085184"/>
              <a:ext cx="334117" cy="28803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648744" y="5093568"/>
              <a:ext cx="334117" cy="28803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656856" y="5108853"/>
              <a:ext cx="334117" cy="28803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664968" y="5108853"/>
              <a:ext cx="334117" cy="28803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73080" y="5109024"/>
              <a:ext cx="334117" cy="288032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6490100" y="3861045"/>
            <a:ext cx="168772" cy="14549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2708" y="37843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6-months Review</a:t>
            </a:r>
          </a:p>
        </p:txBody>
      </p:sp>
    </p:spTree>
    <p:extLst>
      <p:ext uri="{BB962C8B-B14F-4D97-AF65-F5344CB8AC3E}">
        <p14:creationId xmlns:p14="http://schemas.microsoft.com/office/powerpoint/2010/main" val="186631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 b="1154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964065"/>
          </a:xfrm>
        </p:spPr>
        <p:txBody>
          <a:bodyPr/>
          <a:lstStyle/>
          <a:p>
            <a:r>
              <a:rPr lang="en-US" dirty="0" smtClean="0"/>
              <a:t>PLAN TO ACHIEVE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en-US" cap="all" dirty="0" smtClean="0">
                <a:solidFill>
                  <a:srgbClr val="06418C"/>
                </a:solidFill>
              </a:rPr>
              <a:t>PLAN TO ACHIEVE - OVERVIEW</a:t>
            </a:r>
            <a:endParaRPr lang="en-US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136576" y="1844824"/>
            <a:ext cx="4464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</a:rPr>
              <a:t>System Investigation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NIC-400 RTL </a:t>
            </a:r>
            <a:r>
              <a:rPr lang="en-US" sz="2000" b="1" dirty="0" smtClean="0">
                <a:solidFill>
                  <a:schemeClr val="tx2"/>
                </a:solidFill>
              </a:rPr>
              <a:t>Design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CCI-400 </a:t>
            </a:r>
            <a:r>
              <a:rPr lang="en-US" sz="2000" b="1" dirty="0" smtClean="0">
                <a:solidFill>
                  <a:schemeClr val="tx2"/>
                </a:solidFill>
              </a:rPr>
              <a:t>Verification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PCIE Gen2 </a:t>
            </a:r>
            <a:r>
              <a:rPr lang="en-US" sz="2000" b="1" dirty="0" smtClean="0">
                <a:solidFill>
                  <a:schemeClr val="tx2"/>
                </a:solidFill>
              </a:rPr>
              <a:t>Verification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PCIE </a:t>
            </a:r>
            <a:r>
              <a:rPr lang="en-US" sz="2000" b="1" dirty="0" smtClean="0">
                <a:solidFill>
                  <a:schemeClr val="tx2"/>
                </a:solidFill>
              </a:rPr>
              <a:t>Gen4 Verification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Additional </a:t>
            </a:r>
            <a:r>
              <a:rPr lang="en-US" sz="2000" b="1" dirty="0" smtClean="0">
                <a:solidFill>
                  <a:schemeClr val="tx2"/>
                </a:solidFill>
              </a:rPr>
              <a:t>tasks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2"/>
                </a:solidFill>
              </a:rPr>
              <a:t>Make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9874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8587</TotalTime>
  <Words>943</Words>
  <Application>Microsoft Office PowerPoint</Application>
  <PresentationFormat>A4 Paper (210x297 mm)</PresentationFormat>
  <Paragraphs>296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Renesas 2015</vt:lpstr>
      <vt:lpstr>Renesas 2015_confidential</vt:lpstr>
      <vt:lpstr>PowerPoint Presentation</vt:lpstr>
      <vt:lpstr>MENTOR - MENTEE SYSTEM</vt:lpstr>
      <vt:lpstr>OUTLINE</vt:lpstr>
      <vt:lpstr>PowerPoint Presentation</vt:lpstr>
      <vt:lpstr>Targets – 1/3  </vt:lpstr>
      <vt:lpstr>TARGETS – 2/3</vt:lpstr>
      <vt:lpstr>TARGETS – 3/3</vt:lpstr>
      <vt:lpstr>PowerPoint Presentation</vt:lpstr>
      <vt:lpstr>PLAN TO ACHIEVE - OVERVIEW</vt:lpstr>
      <vt:lpstr>PLAN TO ACHIEVE – 1/4 </vt:lpstr>
      <vt:lpstr>PLAN TO ACHIEVE – 2/4 </vt:lpstr>
      <vt:lpstr>PLAN TO ACHIEVE – 3/4 </vt:lpstr>
      <vt:lpstr>PLAN TO ACHIEVE – 4/4 </vt:lpstr>
      <vt:lpstr>PowerPoint Presentation</vt:lpstr>
      <vt:lpstr>MENTOR – MENTEE ACTIVITIES</vt:lpstr>
      <vt:lpstr>ISSUE SOLVING PROCEDURE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23G_Mentor_Mentee_Presentation</dc:title>
  <dc:creator>TuanTran</dc:creator>
  <cp:lastModifiedBy>Nhan Thanh. Le</cp:lastModifiedBy>
  <cp:revision>235</cp:revision>
  <dcterms:created xsi:type="dcterms:W3CDTF">2015-08-18T12:30:57Z</dcterms:created>
  <dcterms:modified xsi:type="dcterms:W3CDTF">2016-07-04T04:04:52Z</dcterms:modified>
</cp:coreProperties>
</file>