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2" r:id="rId5"/>
    <p:sldId id="263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-74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3E8C2-42AD-43C6-A441-B2C64C5796B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02E-FF06-460B-856F-D9A7F6EC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38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02E-FF06-460B-856F-D9A7F6EC1D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5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8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68000" y="6538912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1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cxnSp>
        <p:nvCxnSpPr>
          <p:cNvPr id="13" name="Gerade Verbindung 15"/>
          <p:cNvCxnSpPr/>
          <p:nvPr userDrawn="1"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>
          <a:xfrm>
            <a:off x="5397500" y="6356350"/>
            <a:ext cx="1016000" cy="365125"/>
          </a:xfrm>
        </p:spPr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7"/>
          <p:cNvSpPr txBox="1"/>
          <p:nvPr userDrawn="1"/>
        </p:nvSpPr>
        <p:spPr>
          <a:xfrm>
            <a:off x="468000" y="6538912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cxnSp>
        <p:nvCxnSpPr>
          <p:cNvPr id="8" name="Gerade Verbindung 15"/>
          <p:cNvCxnSpPr/>
          <p:nvPr userDrawn="1"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4"/>
          <p:cNvSpPr>
            <a:spLocks noGrp="1"/>
          </p:cNvSpPr>
          <p:nvPr>
            <p:ph type="sldNum" sz="quarter" idx="16"/>
          </p:nvPr>
        </p:nvSpPr>
        <p:spPr>
          <a:xfrm>
            <a:off x="5397500" y="6356350"/>
            <a:ext cx="1016000" cy="365125"/>
          </a:xfrm>
        </p:spPr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Gerade Verbindung 4"/>
          <p:cNvCxnSpPr/>
          <p:nvPr userDrawn="1"/>
        </p:nvCxnSpPr>
        <p:spPr>
          <a:xfrm>
            <a:off x="1080000" y="877000"/>
            <a:ext cx="2400000" cy="0"/>
          </a:xfrm>
          <a:prstGeom prst="line">
            <a:avLst/>
          </a:prstGeom>
          <a:ln w="381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984000" y="313660"/>
            <a:ext cx="9000000" cy="443198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0070C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0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6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2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3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6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0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1" y="1988"/>
            <a:ext cx="11277600" cy="6172200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080000" y="1988"/>
            <a:ext cx="5040000" cy="2451456"/>
          </a:xfrm>
          <a:solidFill>
            <a:srgbClr val="0070C0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GB" altLang="en-US" sz="4000" dirty="0" smtClean="0">
                <a:latin typeface="+mn-lt"/>
                <a:cs typeface="Arial" panose="020B0604020202020204" pitchFamily="34" charset="0"/>
              </a:rPr>
              <a:t>AXI </a:t>
            </a:r>
            <a:r>
              <a:rPr lang="en-GB" altLang="en-US" sz="4000" dirty="0">
                <a:latin typeface="+mn-lt"/>
                <a:cs typeface="Arial" panose="020B0604020202020204" pitchFamily="34" charset="0"/>
              </a:rPr>
              <a:t>PROTOCOL</a:t>
            </a:r>
          </a:p>
          <a:p>
            <a:pPr marL="0" indent="0">
              <a:buNone/>
            </a:pPr>
            <a:endParaRPr kumimoji="1" lang="en-US" altLang="ja-JP" sz="1800" cap="all" dirty="0" smtClean="0">
              <a:latin typeface="+mn-l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717733"/>
          </a:xfrm>
        </p:spPr>
        <p:txBody>
          <a:bodyPr/>
          <a:lstStyle/>
          <a:p>
            <a:pPr marL="0" indent="0">
              <a:buNone/>
            </a:pPr>
            <a:r>
              <a:rPr lang="en-US" sz="2200" b="1" smtClean="0">
                <a:latin typeface="+mn-lt"/>
                <a:cs typeface="Arial" panose="020B0604020202020204" pitchFamily="34" charset="0"/>
              </a:rPr>
              <a:t>Nguyen Cong Huan, OA-ICT</a:t>
            </a:r>
          </a:p>
          <a:p>
            <a:pPr marL="0" indent="0">
              <a:buNone/>
            </a:pPr>
            <a:r>
              <a:rPr lang="en-US" sz="2200" b="1" smtClean="0">
                <a:latin typeface="+mn-lt"/>
                <a:cs typeface="Arial" panose="020B0604020202020204" pitchFamily="34" charset="0"/>
              </a:rPr>
              <a:t>Tran Vu Thuyet, OA-ICT</a:t>
            </a:r>
          </a:p>
          <a:p>
            <a:pPr marL="0" indent="0">
              <a:buNone/>
            </a:pPr>
            <a:r>
              <a:rPr lang="en-US" sz="2200" b="1" smtClean="0">
                <a:latin typeface="+mn-lt"/>
                <a:cs typeface="Arial" panose="020B0604020202020204" pitchFamily="34" charset="0"/>
              </a:rPr>
              <a:t>May 5</a:t>
            </a:r>
            <a:r>
              <a:rPr lang="en-US" sz="2200" b="1" baseline="30000" smtClean="0">
                <a:latin typeface="+mn-lt"/>
                <a:cs typeface="Arial" panose="020B0604020202020204" pitchFamily="34" charset="0"/>
              </a:rPr>
              <a:t>th</a:t>
            </a:r>
            <a:r>
              <a:rPr lang="en-US" sz="2200" b="1" smtClean="0">
                <a:latin typeface="+mn-lt"/>
                <a:cs typeface="Arial" panose="020B0604020202020204" pitchFamily="34" charset="0"/>
              </a:rPr>
              <a:t>, 2018</a:t>
            </a:r>
          </a:p>
          <a:p>
            <a:pPr marL="0" indent="0">
              <a:buNone/>
            </a:pPr>
            <a:r>
              <a:rPr lang="en-US" sz="2200" b="1" smtClean="0">
                <a:latin typeface="+mn-lt"/>
                <a:cs typeface="Arial" panose="020B0604020202020204" pitchFamily="34" charset="0"/>
              </a:rPr>
              <a:t>Rev: 1.00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5466767" y="6420744"/>
            <a:ext cx="604054" cy="340665"/>
          </a:xfrm>
        </p:spPr>
        <p:txBody>
          <a:bodyPr/>
          <a:lstStyle/>
          <a:p>
            <a:r>
              <a:rPr lang="en-US" sz="900" smtClean="0"/>
              <a:t>Page </a:t>
            </a:r>
            <a:fld id="{8056F623-1F5E-43CB-8FB3-04C509BC77F5}" type="slidenum">
              <a:rPr lang="en-US" sz="900" smtClean="0"/>
              <a:pPr/>
              <a:t>1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656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INTRODUCTION</a:t>
            </a:r>
            <a:endParaRPr lang="en-US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4000" y="1487837"/>
            <a:ext cx="10097288" cy="322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cs typeface="Arial" panose="020B0604020202020204" pitchFamily="34" charset="0"/>
              </a:rPr>
              <a:t>AXI (Advanced Extensible Interface) protocol is one of AMBA 3 protocol family and it is targeted at high-performance, high-frequency system designs and high-speed submicron interconnect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cs typeface="Arial" panose="020B0604020202020204" pitchFamily="34" charset="0"/>
              </a:rPr>
              <a:t>The key features of the AXI protocol are: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mtClean="0">
                <a:cs typeface="Arial" panose="020B0604020202020204" pitchFamily="34" charset="0"/>
              </a:rPr>
              <a:t>Separate address/control and data phase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mtClean="0">
                <a:cs typeface="Arial" panose="020B0604020202020204" pitchFamily="34" charset="0"/>
              </a:rPr>
              <a:t>Support for unaligned data transfer using byte strobes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mtClean="0">
                <a:cs typeface="Arial" panose="020B0604020202020204" pitchFamily="34" charset="0"/>
              </a:rPr>
              <a:t>Burst-based transactions with only start address issued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mtClean="0">
                <a:cs typeface="Arial" panose="020B0604020202020204" pitchFamily="34" charset="0"/>
              </a:rPr>
              <a:t>Separate read and write data channel to enable low cost DMA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mtClean="0">
                <a:cs typeface="Arial" panose="020B0604020202020204" pitchFamily="34" charset="0"/>
              </a:rPr>
              <a:t>Ability to issue multiple outstanding addresses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mtClean="0">
                <a:cs typeface="Arial" panose="020B0604020202020204" pitchFamily="34" charset="0"/>
              </a:rPr>
              <a:t>Out-of-order transaction completion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mtClean="0">
                <a:cs typeface="Arial" panose="020B0604020202020204" pitchFamily="34" charset="0"/>
              </a:rPr>
              <a:t>Easy addition to register stages to provide timing closure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6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 - CHANNELS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2764" y="1214651"/>
            <a:ext cx="103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/>
              <a:t>The AXI protocol has 5 independent channel belong to two phase detail as below table: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305089"/>
              </p:ext>
            </p:extLst>
          </p:nvPr>
        </p:nvGraphicFramePr>
        <p:xfrm>
          <a:off x="1132764" y="2041776"/>
          <a:ext cx="10044752" cy="3408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339"/>
                <a:gridCol w="1708698"/>
                <a:gridCol w="1801636"/>
                <a:gridCol w="1134889"/>
                <a:gridCol w="4285190"/>
              </a:tblGrid>
              <a:tr h="553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Phase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Channel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Abbr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Function</a:t>
                      </a:r>
                      <a:endParaRPr lang="en-US"/>
                    </a:p>
                  </a:txBody>
                  <a:tcPr anchor="ctr"/>
                </a:tc>
              </a:tr>
              <a:tr h="55365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ADDRESS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Write address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AW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5365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Read</a:t>
                      </a:r>
                      <a:r>
                        <a:rPr lang="en-US" baseline="0" smtClean="0"/>
                        <a:t> address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AR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5365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DATA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Write Data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Channel for passing all writing</a:t>
                      </a:r>
                      <a:r>
                        <a:rPr lang="en-US" baseline="0" dirty="0" smtClean="0"/>
                        <a:t> data info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365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Write</a:t>
                      </a:r>
                      <a:r>
                        <a:rPr lang="en-US" baseline="0" smtClean="0"/>
                        <a:t> Response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 for</a:t>
                      </a:r>
                      <a:r>
                        <a:rPr lang="en-US" baseline="0" dirty="0" smtClean="0"/>
                        <a:t> writing </a:t>
                      </a:r>
                      <a:r>
                        <a:rPr lang="en-US" dirty="0" smtClean="0"/>
                        <a:t>from Slave</a:t>
                      </a:r>
                      <a:r>
                        <a:rPr lang="en-US" baseline="0" dirty="0" smtClean="0"/>
                        <a:t> to </a:t>
                      </a:r>
                      <a:r>
                        <a:rPr lang="en-US" baseline="0" dirty="0" err="1" smtClean="0"/>
                        <a:t>to</a:t>
                      </a:r>
                      <a:r>
                        <a:rPr lang="en-US" baseline="0" dirty="0" smtClean="0"/>
                        <a:t> Master 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365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Read Data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Channel for passing all reading data info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73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 – WRITE CHANNEL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61" y="1349448"/>
            <a:ext cx="6956478" cy="412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 – READ CHANNEL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090" y="1421439"/>
            <a:ext cx="7017294" cy="415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 – INTERFACE AND INTERCONNECT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45" y="2167872"/>
            <a:ext cx="8524083" cy="229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transactions – Read burst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0" y="2273807"/>
            <a:ext cx="11686853" cy="213442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49092" y="2376248"/>
            <a:ext cx="542440" cy="11108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174278" y="3112418"/>
            <a:ext cx="689995" cy="11883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1720312" y="1518834"/>
            <a:ext cx="751668" cy="8574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13" idx="2"/>
          </p:cNvCxnSpPr>
          <p:nvPr/>
        </p:nvCxnSpPr>
        <p:spPr>
          <a:xfrm flipH="1" flipV="1">
            <a:off x="9785243" y="1518834"/>
            <a:ext cx="1734033" cy="15935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96146" y="984142"/>
            <a:ext cx="2003156" cy="534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Address/Control phase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83665" y="984142"/>
            <a:ext cx="2003156" cy="534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transactions – Read burst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5" y="1969824"/>
            <a:ext cx="11595665" cy="223021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115160" y="2089530"/>
            <a:ext cx="542440" cy="1110872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87478" y="3215898"/>
            <a:ext cx="898902" cy="13096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85900" y="4541001"/>
            <a:ext cx="2003156" cy="534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Address/Control phase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1" y="2013411"/>
            <a:ext cx="11877427" cy="232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7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222</Words>
  <Application>Microsoft Office PowerPoint</Application>
  <PresentationFormat>Custom</PresentationFormat>
  <Paragraphs>60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INTRODUCTION</vt:lpstr>
      <vt:lpstr>ARCHITECTURE - CHANNELS</vt:lpstr>
      <vt:lpstr>ARCHITECTURE – WRITE CHANNEL</vt:lpstr>
      <vt:lpstr>ARCHITECTURE – READ CHANNEL</vt:lpstr>
      <vt:lpstr>ARCHITECTURE – INTERFACE AND INTERCONNECT</vt:lpstr>
      <vt:lpstr>Basic transactions – Read burst</vt:lpstr>
      <vt:lpstr>Basic transactions – Read burst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 Cong. Nguyen</dc:creator>
  <cp:lastModifiedBy>huannc</cp:lastModifiedBy>
  <cp:revision>43</cp:revision>
  <dcterms:created xsi:type="dcterms:W3CDTF">2018-05-10T01:56:40Z</dcterms:created>
  <dcterms:modified xsi:type="dcterms:W3CDTF">2018-05-13T08:46:33Z</dcterms:modified>
</cp:coreProperties>
</file>