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2" r:id="rId7"/>
    <p:sldId id="260"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3255010" y="609600"/>
            <a:ext cx="6649085" cy="1153160"/>
          </a:xfrm>
          <a:prstGeom prst="rect">
            <a:avLst/>
          </a:prstGeom>
          <a:noFill/>
        </p:spPr>
        <p:txBody>
          <a:bodyPr wrap="square" rtlCol="0">
            <a:spAutoFit/>
          </a:bodyPr>
          <a:p>
            <a:r>
              <a:rPr lang="en-US" sz="2300" b="1"/>
              <a:t>CHÀO MỪNG ĐẾN VỚI BÀI THUYẾT TRÌNH</a:t>
            </a:r>
            <a:endParaRPr lang="en-US" sz="2300" b="1"/>
          </a:p>
          <a:p>
            <a:r>
              <a:rPr lang="en-US" sz="2300" b="1"/>
              <a:t>QUY TRÌNH PHÁT TRIỂN PHẦN MỀM VỚI AGILE-2</a:t>
            </a:r>
            <a:endParaRPr lang="en-US" sz="2300" b="1"/>
          </a:p>
        </p:txBody>
      </p:sp>
      <p:sp>
        <p:nvSpPr>
          <p:cNvPr id="6" name="Text Box 5"/>
          <p:cNvSpPr txBox="1"/>
          <p:nvPr/>
        </p:nvSpPr>
        <p:spPr>
          <a:xfrm>
            <a:off x="6797675" y="4013835"/>
            <a:ext cx="4064000" cy="645160"/>
          </a:xfrm>
          <a:prstGeom prst="rect">
            <a:avLst/>
          </a:prstGeom>
          <a:noFill/>
        </p:spPr>
        <p:txBody>
          <a:bodyPr wrap="square" rtlCol="0">
            <a:spAutoFit/>
          </a:bodyPr>
          <a:p>
            <a:r>
              <a:rPr lang="en-US" b="1"/>
              <a:t>GIÁO VIÊN: CHÂU THỊ DUNG</a:t>
            </a:r>
            <a:endParaRPr lang="en-US" b="1"/>
          </a:p>
          <a:p>
            <a:r>
              <a:rPr lang="en-US" b="1"/>
              <a:t>SINH VIÊN : NGUYỄN CÔNG MINH</a:t>
            </a:r>
            <a:endParaRPr lang="en-US" b="1"/>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36040" y="701040"/>
            <a:ext cx="4807585" cy="368300"/>
          </a:xfrm>
          <a:prstGeom prst="rect">
            <a:avLst/>
          </a:prstGeom>
          <a:noFill/>
        </p:spPr>
        <p:txBody>
          <a:bodyPr wrap="square" rtlCol="0">
            <a:spAutoFit/>
          </a:bodyPr>
          <a:p>
            <a:r>
              <a:rPr lang="en-US" b="1"/>
              <a:t>Các câu lệnh thường dùng trong GITHUB</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61060" y="694690"/>
            <a:ext cx="2458085"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MÔ HÌNH AGILE:</a:t>
            </a:r>
            <a:endParaRPr lang="en-US" b="1">
              <a:latin typeface="Times New Roman" panose="02020603050405020304" charset="0"/>
              <a:cs typeface="Times New Roman" panose="02020603050405020304" charset="0"/>
            </a:endParaRPr>
          </a:p>
        </p:txBody>
      </p:sp>
      <p:sp>
        <p:nvSpPr>
          <p:cNvPr id="5" name="Text Box 4"/>
          <p:cNvSpPr txBox="1"/>
          <p:nvPr/>
        </p:nvSpPr>
        <p:spPr>
          <a:xfrm>
            <a:off x="861060" y="1194435"/>
            <a:ext cx="8936355" cy="2861310"/>
          </a:xfrm>
          <a:prstGeom prst="rect">
            <a:avLst/>
          </a:prstGeom>
          <a:noFill/>
        </p:spPr>
        <p:txBody>
          <a:bodyPr wrap="square" rtlCol="0">
            <a:spAutoFit/>
          </a:bodyPr>
          <a:p>
            <a:r>
              <a:rPr lang="en-US" b="1">
                <a:latin typeface="Times New Roman" panose="02020603050405020304" charset="0"/>
                <a:cs typeface="Times New Roman" panose="02020603050405020304" charset="0"/>
              </a:rPr>
              <a:t>Agile Software Development - gọi tắt là Agile đã trở nên rất phổ biến trong ngành phát triển phần mềm</a:t>
            </a:r>
            <a:endParaRPr lang="en-US" b="1">
              <a:latin typeface="Times New Roman" panose="02020603050405020304" charset="0"/>
              <a:cs typeface="Times New Roman" panose="02020603050405020304" charset="0"/>
            </a:endParaRPr>
          </a:p>
          <a:p>
            <a:endParaRPr lang="en-US" b="1">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Với ý tưởng khắc phục nhược điểm của các phương pháp phát triển phần mềm truyền thống, với mục tiêu mang đến cho phần mềm khả năng biến đổi, phát triển linh hoạt theo từng giai đoạn, phương pháp Agile đã ra đời góp phần tạo ra một phần mềm thật đơn giản đáp ứng đúng yêu cầu của khách hàng hôm nay và sẵn sàng cho những thay đổi vào ngày mai. Hiểu một cách đơn giản Agile là cách thức làm phần mềm linh hoạt để làm sao đưa sản phẩm đến tay người dùng càng nhanh càng tốt càng sớm càng tốt</a:t>
            </a:r>
            <a:endParaRPr lang="en-US" b="1">
              <a:latin typeface="Times New Roman" panose="02020603050405020304" charset="0"/>
              <a:cs typeface="Times New Roman" panose="02020603050405020304" charset="0"/>
            </a:endParaRP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92555" y="779780"/>
            <a:ext cx="3734435"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CÁC TÔN CHỈ TRONG AGILE:</a:t>
            </a:r>
            <a:endParaRPr lang="en-US" b="1">
              <a:latin typeface="Times New Roman" panose="02020603050405020304" charset="0"/>
              <a:cs typeface="Times New Roman" panose="02020603050405020304" charset="0"/>
            </a:endParaRPr>
          </a:p>
        </p:txBody>
      </p:sp>
      <p:sp>
        <p:nvSpPr>
          <p:cNvPr id="5" name="Text Box 4"/>
          <p:cNvSpPr txBox="1"/>
          <p:nvPr/>
        </p:nvSpPr>
        <p:spPr>
          <a:xfrm>
            <a:off x="1424940" y="1353820"/>
            <a:ext cx="4712335" cy="645160"/>
          </a:xfrm>
          <a:prstGeom prst="rect">
            <a:avLst/>
          </a:prstGeom>
          <a:noFill/>
        </p:spPr>
        <p:txBody>
          <a:bodyPr wrap="square" rtlCol="0">
            <a:spAutoFit/>
          </a:bodyPr>
          <a:p>
            <a:r>
              <a:rPr lang="en-US">
                <a:latin typeface="Times New Roman" panose="02020603050405020304" charset="0"/>
                <a:cs typeface="Times New Roman" panose="02020603050405020304" charset="0"/>
              </a:rPr>
              <a:t>Gồm có 4 tôn chỉ:</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Agile hoạt động dựa trển các tôn chỉ sau:</a:t>
            </a:r>
            <a:endParaRPr lang="en-US">
              <a:latin typeface="Times New Roman" panose="02020603050405020304" charset="0"/>
              <a:cs typeface="Times New Roman" panose="02020603050405020304" charset="0"/>
            </a:endParaRPr>
          </a:p>
        </p:txBody>
      </p:sp>
      <p:sp>
        <p:nvSpPr>
          <p:cNvPr id="6" name="Text Box 5"/>
          <p:cNvSpPr txBox="1"/>
          <p:nvPr/>
        </p:nvSpPr>
        <p:spPr>
          <a:xfrm>
            <a:off x="1467485" y="2396490"/>
            <a:ext cx="7372985" cy="1198880"/>
          </a:xfrm>
          <a:prstGeom prst="rect">
            <a:avLst/>
          </a:prstGeom>
          <a:noFill/>
        </p:spPr>
        <p:txBody>
          <a:bodyPr wrap="square" rtlCol="0">
            <a:spAutoFit/>
          </a:bodyPr>
          <a:p>
            <a:r>
              <a:rPr lang="en-US">
                <a:latin typeface="Times New Roman" panose="02020603050405020304" charset="0"/>
                <a:cs typeface="Times New Roman" panose="02020603050405020304" charset="0"/>
              </a:rPr>
              <a:t>1 - Cá nhân và sự tương hỗ quan trọng hơn quy trình và công cụ</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2 - Phần mềm sử dụng được quan trọng hơn tài liệu về sản phẩm</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3 - Cộng tác với khách hàng quan trọng hơn đàm phán hợp đồng</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4 - Phản hồi với sự thay đổi quan trọng hơn bám theo kế hoạch</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p14:dur="2000">
        <p:wipe/>
      </p:transition>
    </mc:Choice>
    <mc:Fallback>
      <p:transition>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371600" y="822325"/>
            <a:ext cx="2872740"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12 Nguyên tắc của Agile:</a:t>
            </a:r>
            <a:endParaRPr lang="en-US" b="1">
              <a:latin typeface="Times New Roman" panose="02020603050405020304" charset="0"/>
              <a:cs typeface="Times New Roman" panose="02020603050405020304" charset="0"/>
            </a:endParaRPr>
          </a:p>
        </p:txBody>
      </p:sp>
      <p:sp>
        <p:nvSpPr>
          <p:cNvPr id="6" name="Text Box 5"/>
          <p:cNvSpPr txBox="1"/>
          <p:nvPr/>
        </p:nvSpPr>
        <p:spPr>
          <a:xfrm>
            <a:off x="1371600" y="1375410"/>
            <a:ext cx="9723120" cy="3138170"/>
          </a:xfrm>
          <a:prstGeom prst="rect">
            <a:avLst/>
          </a:prstGeom>
          <a:noFill/>
        </p:spPr>
        <p:txBody>
          <a:bodyPr wrap="square" rtlCol="0">
            <a:spAutoFit/>
          </a:bodyPr>
          <a:p>
            <a:r>
              <a:rPr lang="en-US" b="1">
                <a:latin typeface="Times New Roman" panose="02020603050405020304" charset="0"/>
                <a:cs typeface="Times New Roman" panose="02020603050405020304" charset="0"/>
              </a:rPr>
              <a:t>-</a:t>
            </a:r>
            <a:r>
              <a:rPr lang="en-US">
                <a:latin typeface="Times New Roman" panose="02020603050405020304" charset="0"/>
                <a:cs typeface="Times New Roman" panose="02020603050405020304" charset="0"/>
              </a:rPr>
              <a:t> </a:t>
            </a:r>
            <a:r>
              <a:rPr lang="en-US" b="1">
                <a:latin typeface="Times New Roman" panose="02020603050405020304" charset="0"/>
                <a:cs typeface="Times New Roman" panose="02020603050405020304" charset="0"/>
              </a:rPr>
              <a:t>Nguyên tắc 1</a:t>
            </a:r>
            <a:r>
              <a:rPr lang="en-US">
                <a:latin typeface="Times New Roman" panose="02020603050405020304" charset="0"/>
                <a:cs typeface="Times New Roman" panose="02020603050405020304" charset="0"/>
              </a:rPr>
              <a:t>: Thỏa mãn yêu cầu của khách hàng thông qua việc giao hàng sớm và liên tục</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 Nguyên tắc 2:</a:t>
            </a:r>
            <a:r>
              <a:rPr lang="en-US">
                <a:latin typeface="Times New Roman" panose="02020603050405020304" charset="0"/>
                <a:cs typeface="Times New Roman" panose="02020603050405020304" charset="0"/>
              </a:rPr>
              <a:t> Giao phần mềm chạy được cho khách hàng một cách thường xuyên (giao - -hàng tuần hơn là hàng tháng)</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 Nguyên tắc 3:</a:t>
            </a:r>
            <a:r>
              <a:rPr lang="en-US">
                <a:latin typeface="Times New Roman" panose="02020603050405020304" charset="0"/>
                <a:cs typeface="Times New Roman" panose="02020603050405020304" charset="0"/>
              </a:rPr>
              <a:t> Chào đón việc thay đổi yêu cầu, thậm chí là những thay đổi yêu cầu muộn</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 Nguyên tắc 4:</a:t>
            </a:r>
            <a:r>
              <a:rPr lang="en-US">
                <a:latin typeface="Times New Roman" panose="02020603050405020304" charset="0"/>
                <a:cs typeface="Times New Roman" panose="02020603050405020304" charset="0"/>
              </a:rPr>
              <a:t> Khách hàng của dự án và đội phát triển phải làm việc cùng nhau hàng ngày trong suốt dự án</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 Nguyên tắc 5:</a:t>
            </a:r>
            <a:r>
              <a:rPr lang="en-US">
                <a:latin typeface="Times New Roman" panose="02020603050405020304" charset="0"/>
                <a:cs typeface="Times New Roman" panose="02020603050405020304" charset="0"/>
              </a:rPr>
              <a:t> Các dự án được xây dựng xung quanh những cá nhân có động lực. Cung cấp cho họ môi trường và sự hỗ trợ cần thiết, và tin tưởng họ để hoàn thành công việc</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 Nguyên tắc 6:</a:t>
            </a:r>
            <a:r>
              <a:rPr lang="en-US">
                <a:latin typeface="Times New Roman" panose="02020603050405020304" charset="0"/>
                <a:cs typeface="Times New Roman" panose="02020603050405020304" charset="0"/>
              </a:rPr>
              <a:t> Trao đổi trực tiếp mặt đối mặt là phương pháp hiệu quả nhất để truyền đạt thông tin</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20775" y="819150"/>
            <a:ext cx="4754245"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Mô hình phát triển phần mềm SCRUM:</a:t>
            </a:r>
            <a:endParaRPr lang="en-US" b="1">
              <a:latin typeface="Times New Roman" panose="02020603050405020304" charset="0"/>
              <a:cs typeface="Times New Roman" panose="02020603050405020304" charset="0"/>
            </a:endParaRPr>
          </a:p>
        </p:txBody>
      </p:sp>
      <p:sp>
        <p:nvSpPr>
          <p:cNvPr id="5" name="Text Box 4"/>
          <p:cNvSpPr txBox="1"/>
          <p:nvPr/>
        </p:nvSpPr>
        <p:spPr>
          <a:xfrm>
            <a:off x="1120775" y="1433830"/>
            <a:ext cx="10746740" cy="2030095"/>
          </a:xfrm>
          <a:prstGeom prst="rect">
            <a:avLst/>
          </a:prstGeom>
          <a:noFill/>
        </p:spPr>
        <p:txBody>
          <a:bodyPr wrap="square" rtlCol="0">
            <a:spAutoFit/>
          </a:bodyPr>
          <a:p>
            <a:r>
              <a:rPr lang="en-US" b="1">
                <a:latin typeface="Times New Roman" panose="02020603050405020304" charset="0"/>
                <a:cs typeface="Times New Roman" panose="02020603050405020304" charset="0"/>
              </a:rPr>
              <a:t>Scrum là một khung làm việc trong đó con người có thể xác định các vấn đề thích nghi phức hợp, trong khi vẫn giữ được năng suất và sáng tạo để chuyển giao các sản phẩm có giá trị cao nhất.</a:t>
            </a:r>
            <a:endParaRPr lang="en-US" b="1">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Scrum có các tính chất:</a:t>
            </a:r>
            <a:endParaRPr lang="en-US" b="1">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Nhẹ nhàng</a:t>
            </a:r>
            <a:endParaRPr lang="en-US" b="1">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Dễ hiểu, cần hợp tác</a:t>
            </a:r>
            <a:endParaRPr lang="en-US" b="1">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Rất khó để tinh thông</a:t>
            </a:r>
            <a:endParaRPr lang="en-US" b="1">
              <a:latin typeface="Times New Roman" panose="02020603050405020304" charset="0"/>
              <a:cs typeface="Times New Roman" panose="02020603050405020304" charset="0"/>
            </a:endParaRP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40105" y="1024255"/>
            <a:ext cx="10734040" cy="1753235"/>
          </a:xfrm>
          <a:prstGeom prst="rect">
            <a:avLst/>
          </a:prstGeom>
          <a:noFill/>
        </p:spPr>
        <p:txBody>
          <a:bodyPr wrap="square" rtlCol="0">
            <a:spAutoFit/>
          </a:bodyPr>
          <a:p>
            <a:r>
              <a:rPr lang="en-US" b="1">
                <a:latin typeface="Times New Roman" panose="02020603050405020304" charset="0"/>
                <a:cs typeface="Times New Roman" panose="02020603050405020304" charset="0"/>
                <a:sym typeface="+mn-ea"/>
              </a:rPr>
              <a:t>- Nguyên tắc 7: </a:t>
            </a:r>
            <a:r>
              <a:rPr lang="en-US">
                <a:latin typeface="Times New Roman" panose="02020603050405020304" charset="0"/>
                <a:cs typeface="Times New Roman" panose="02020603050405020304" charset="0"/>
              </a:rPr>
              <a:t>Phần mềm chạy được là thước đo chính của tiến độ</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sym typeface="+mn-ea"/>
              </a:rPr>
              <a:t>- Nguyên tắc 8: </a:t>
            </a:r>
            <a:r>
              <a:rPr lang="en-US">
                <a:latin typeface="Times New Roman" panose="02020603050405020304" charset="0"/>
                <a:cs typeface="Times New Roman" panose="02020603050405020304" charset="0"/>
              </a:rPr>
              <a:t>Phát triển bền vững và duy trì được nhịp độ phát triển liên tục</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sym typeface="+mn-ea"/>
              </a:rPr>
              <a:t>- Nguyên tắc 9: </a:t>
            </a:r>
            <a:r>
              <a:rPr lang="en-US">
                <a:latin typeface="Times New Roman" panose="02020603050405020304" charset="0"/>
                <a:cs typeface="Times New Roman" panose="02020603050405020304" charset="0"/>
              </a:rPr>
              <a:t>Liên tục quan tâm đến kĩ thuật và thiết kế để cải tiến sự linh hoạt</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sym typeface="+mn-ea"/>
              </a:rPr>
              <a:t>- Nguyên tắc 10: </a:t>
            </a:r>
            <a:r>
              <a:rPr lang="en-US">
                <a:latin typeface="Times New Roman" panose="02020603050405020304" charset="0"/>
                <a:cs typeface="Times New Roman" panose="02020603050405020304" charset="0"/>
              </a:rPr>
              <a:t>Sự đơn giản là cần thiết – nghệ thuật tối đa hóa lượng công việc chưa hoàn thành</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sym typeface="+mn-ea"/>
              </a:rPr>
              <a:t>- Nguyên tắc 11: </a:t>
            </a:r>
            <a:r>
              <a:rPr lang="en-US">
                <a:latin typeface="Times New Roman" panose="02020603050405020304" charset="0"/>
                <a:cs typeface="Times New Roman" panose="02020603050405020304" charset="0"/>
              </a:rPr>
              <a:t>Nhóm tự tổ chức</a:t>
            </a:r>
            <a:endParaRPr lang="en-US">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sym typeface="+mn-ea"/>
              </a:rPr>
              <a:t>- Nguyên tắc 12: </a:t>
            </a:r>
            <a:r>
              <a:rPr lang="en-US">
                <a:latin typeface="Times New Roman" panose="02020603050405020304" charset="0"/>
                <a:cs typeface="Times New Roman" panose="02020603050405020304" charset="0"/>
              </a:rPr>
              <a:t>Thích ứng thường xuyên với sự thay đổi</a:t>
            </a:r>
            <a:endParaRPr lang="en-US">
              <a:latin typeface="Times New Roman" panose="02020603050405020304" charset="0"/>
              <a:cs typeface="Times New Roman" panose="02020603050405020304"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810385" y="776605"/>
            <a:ext cx="5184140"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Mô hình phát triển phần mềm SCRUM:</a:t>
            </a:r>
            <a:endParaRPr lang="en-US" b="1">
              <a:latin typeface="Times New Roman" panose="02020603050405020304" charset="0"/>
              <a:cs typeface="Times New Roman" panose="02020603050405020304" charset="0"/>
            </a:endParaRPr>
          </a:p>
        </p:txBody>
      </p:sp>
      <p:sp>
        <p:nvSpPr>
          <p:cNvPr id="5" name="Text Box 4"/>
          <p:cNvSpPr txBox="1"/>
          <p:nvPr/>
        </p:nvSpPr>
        <p:spPr>
          <a:xfrm>
            <a:off x="1939925" y="1444625"/>
            <a:ext cx="7588885" cy="2584450"/>
          </a:xfrm>
          <a:prstGeom prst="rect">
            <a:avLst/>
          </a:prstGeom>
          <a:noFill/>
        </p:spPr>
        <p:txBody>
          <a:bodyPr wrap="square" rtlCol="0">
            <a:spAutoFit/>
          </a:bodyPr>
          <a:p>
            <a:r>
              <a:rPr lang="en-US" b="1">
                <a:latin typeface="Times New Roman" panose="02020603050405020304" charset="0"/>
                <a:cs typeface="Times New Roman" panose="02020603050405020304" charset="0"/>
              </a:rPr>
              <a:t>Scrum là một khung làm việc trong đó con người có thể xác định các vấn đề thích nghi phức hợp, trong khi vẫn giữ được năng suất và sáng tạo để chuyển giao các sản phẩm có giá trị cao nhất.</a:t>
            </a:r>
            <a:endParaRPr lang="en-US" b="1">
              <a:latin typeface="Times New Roman" panose="02020603050405020304" charset="0"/>
              <a:cs typeface="Times New Roman" panose="02020603050405020304" charset="0"/>
            </a:endParaRPr>
          </a:p>
          <a:p>
            <a:endParaRPr lang="en-US" b="1">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Scrum có các tính chất:</a:t>
            </a:r>
            <a:endParaRPr lang="en-US" b="1">
              <a:latin typeface="Times New Roman" panose="02020603050405020304" charset="0"/>
              <a:cs typeface="Times New Roman" panose="02020603050405020304" charset="0"/>
            </a:endParaRPr>
          </a:p>
          <a:p>
            <a:endParaRPr lang="en-US" b="1">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Nhẹ nhàng</a:t>
            </a:r>
            <a:endParaRPr lang="en-US" b="1">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Dễ hiểu, cần hợp tác</a:t>
            </a:r>
            <a:endParaRPr lang="en-US" b="1">
              <a:latin typeface="Times New Roman" panose="02020603050405020304" charset="0"/>
              <a:cs typeface="Times New Roman" panose="02020603050405020304" charset="0"/>
            </a:endParaRPr>
          </a:p>
          <a:p>
            <a:r>
              <a:rPr lang="en-US" b="1">
                <a:latin typeface="Times New Roman" panose="02020603050405020304" charset="0"/>
                <a:cs typeface="Times New Roman" panose="02020603050405020304" charset="0"/>
              </a:rPr>
              <a:t>Rất khó để tinh thông</a:t>
            </a:r>
            <a:endParaRPr lang="en-US" b="1">
              <a:latin typeface="Times New Roman" panose="02020603050405020304" charset="0"/>
              <a:cs typeface="Times New Roman" panose="02020603050405020304" charset="0"/>
            </a:endParaRPr>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831975" y="883920"/>
            <a:ext cx="9098280" cy="368300"/>
          </a:xfrm>
          <a:prstGeom prst="rect">
            <a:avLst/>
          </a:prstGeom>
          <a:noFill/>
        </p:spPr>
        <p:txBody>
          <a:bodyPr wrap="square" rtlCol="0">
            <a:spAutoFit/>
          </a:bodyPr>
          <a:p>
            <a:r>
              <a:rPr lang="en-US" b="1">
                <a:latin typeface="Times New Roman" panose="02020603050405020304" charset="0"/>
                <a:cs typeface="Times New Roman" panose="02020603050405020304" charset="0"/>
              </a:rPr>
              <a:t>Em áp dụng phần mền quản lý và phân chia dự án theo phần mềm quản lý: </a:t>
            </a:r>
            <a:endParaRPr lang="en-US" b="1">
              <a:latin typeface="Times New Roman" panose="02020603050405020304" charset="0"/>
              <a:cs typeface="Times New Roman" panose="02020603050405020304" charset="0"/>
            </a:endParaRPr>
          </a:p>
        </p:txBody>
      </p:sp>
      <p:sp>
        <p:nvSpPr>
          <p:cNvPr id="5" name="Text Box 4"/>
          <p:cNvSpPr txBox="1"/>
          <p:nvPr/>
        </p:nvSpPr>
        <p:spPr>
          <a:xfrm>
            <a:off x="4657090" y="1497965"/>
            <a:ext cx="1595755" cy="553085"/>
          </a:xfrm>
          <a:prstGeom prst="rect">
            <a:avLst/>
          </a:prstGeom>
          <a:noFill/>
        </p:spPr>
        <p:txBody>
          <a:bodyPr wrap="square" rtlCol="0">
            <a:spAutoFit/>
          </a:bodyPr>
          <a:p>
            <a:r>
              <a:rPr lang="en-US" sz="3000" b="1">
                <a:latin typeface="Times New Roman" panose="02020603050405020304" charset="0"/>
                <a:cs typeface="Times New Roman" panose="02020603050405020304" charset="0"/>
                <a:sym typeface="+mn-ea"/>
              </a:rPr>
              <a:t>Trello</a:t>
            </a:r>
            <a:endParaRPr lang="en-US" sz="3000"/>
          </a:p>
        </p:txBody>
      </p:sp>
      <p:pic>
        <p:nvPicPr>
          <p:cNvPr id="6" name="Content Placeholder 5"/>
          <p:cNvPicPr>
            <a:picLocks noChangeAspect="1"/>
          </p:cNvPicPr>
          <p:nvPr>
            <p:ph idx="1"/>
          </p:nvPr>
        </p:nvPicPr>
        <p:blipFill>
          <a:blip r:embed="rId1"/>
          <a:stretch>
            <a:fillRect/>
          </a:stretch>
        </p:blipFill>
        <p:spPr>
          <a:xfrm>
            <a:off x="609600" y="2051050"/>
            <a:ext cx="10972800" cy="3831590"/>
          </a:xfrm>
          <a:prstGeom prst="rect">
            <a:avLst/>
          </a:prstGeom>
        </p:spPr>
      </p:pic>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79220" y="701040"/>
            <a:ext cx="8829040" cy="368300"/>
          </a:xfrm>
          <a:prstGeom prst="rect">
            <a:avLst/>
          </a:prstGeom>
          <a:noFill/>
        </p:spPr>
        <p:txBody>
          <a:bodyPr wrap="square" rtlCol="0">
            <a:spAutoFit/>
          </a:bodyPr>
          <a:p>
            <a:r>
              <a:rPr lang="en-US" b="1"/>
              <a:t>Chọn nơi dùng để lưu trữ các thông tin và tất cả các lĩnh vực đó là GITHUB:</a:t>
            </a:r>
            <a:endParaRPr lang="en-US" b="1"/>
          </a:p>
        </p:txBody>
      </p:sp>
      <p:pic>
        <p:nvPicPr>
          <p:cNvPr id="5" name="Content Placeholder 4"/>
          <p:cNvPicPr>
            <a:picLocks noChangeAspect="1"/>
          </p:cNvPicPr>
          <p:nvPr>
            <p:ph idx="1"/>
          </p:nvPr>
        </p:nvPicPr>
        <p:blipFill>
          <a:blip r:embed="rId1"/>
          <a:stretch>
            <a:fillRect/>
          </a:stretch>
        </p:blipFill>
        <p:spPr>
          <a:xfrm>
            <a:off x="1379220" y="1268730"/>
            <a:ext cx="5753100" cy="3340100"/>
          </a:xfrm>
          <a:prstGeom prst="rect">
            <a:avLst/>
          </a:prstGeom>
        </p:spPr>
      </p:pic>
    </p:spTree>
  </p:cSld>
  <p:clrMapOvr>
    <a:masterClrMapping/>
  </p:clrMapOvr>
  <p:transition>
    <p:wipe/>
  </p:transition>
</p:sld>
</file>

<file path=ppt/theme/theme1.xml><?xml version="1.0" encoding="utf-8"?>
<a:theme xmlns:a="http://schemas.openxmlformats.org/drawingml/2006/main" name="1_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2929</Words>
  <Application>WPS Presentation</Application>
  <PresentationFormat>Widescreen</PresentationFormat>
  <Paragraphs>65</Paragraphs>
  <Slides>10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Arial</vt:lpstr>
      <vt:lpstr>SimSun</vt:lpstr>
      <vt:lpstr>Wingdings</vt:lpstr>
      <vt:lpstr>Calibri Light</vt:lpstr>
      <vt:lpstr>Calibri</vt:lpstr>
      <vt:lpstr>Microsoft YaHei</vt:lpstr>
      <vt:lpstr>Arial Unicode MS</vt:lpstr>
      <vt:lpstr>Times New Roman</vt:lpstr>
      <vt:lpstr>1_Orange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Nguyễn Công Minh</cp:lastModifiedBy>
  <cp:revision>3</cp:revision>
  <dcterms:created xsi:type="dcterms:W3CDTF">2020-12-02T04:08:59Z</dcterms:created>
  <dcterms:modified xsi:type="dcterms:W3CDTF">2020-12-02T04:15:18Z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