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38" r:id="rId4"/>
  </p:sldMasterIdLst>
  <p:notesMasterIdLst>
    <p:notesMasterId r:id="rId13"/>
  </p:notesMasterIdLst>
  <p:handoutMasterIdLst>
    <p:handoutMasterId r:id="rId14"/>
  </p:handoutMasterIdLst>
  <p:sldIdLst>
    <p:sldId id="290" r:id="rId5"/>
    <p:sldId id="291" r:id="rId6"/>
    <p:sldId id="292" r:id="rId7"/>
    <p:sldId id="293" r:id="rId8"/>
    <p:sldId id="294" r:id="rId9"/>
    <p:sldId id="295" r:id="rId10"/>
    <p:sldId id="296" r:id="rId11"/>
    <p:sldId id="289"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5602" autoAdjust="0"/>
  </p:normalViewPr>
  <p:slideViewPr>
    <p:cSldViewPr snapToGrid="0">
      <p:cViewPr varScale="1">
        <p:scale>
          <a:sx n="88" d="100"/>
          <a:sy n="88" d="100"/>
        </p:scale>
        <p:origin x="494" y="67"/>
      </p:cViewPr>
      <p:guideLst/>
    </p:cSldViewPr>
  </p:slideViewPr>
  <p:notesTextViewPr>
    <p:cViewPr>
      <p:scale>
        <a:sx n="1" d="1"/>
        <a:sy n="1" d="1"/>
      </p:scale>
      <p:origin x="0" y="0"/>
    </p:cViewPr>
  </p:notesTextViewPr>
  <p:notesViewPr>
    <p:cSldViewPr snapToGrid="0"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F07F19-1F50-4B42-A7A0-278DF9D25BB1}"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2EE95FC5-CD6B-4A50-9262-DC414E16C3EA}">
      <dgm:prSet custT="1"/>
      <dgm:spPr>
        <a:solidFill>
          <a:schemeClr val="bg1"/>
        </a:solidFill>
        <a:ln>
          <a:solidFill>
            <a:schemeClr val="bg2">
              <a:lumMod val="75000"/>
            </a:schemeClr>
          </a:solidFill>
        </a:ln>
      </dgm:spPr>
      <dgm:t>
        <a:bodyPr lIns="72000" rIns="72000"/>
        <a:lstStyle/>
        <a:p>
          <a:r>
            <a:rPr lang="en-US" sz="2100" b="1" dirty="0">
              <a:solidFill>
                <a:schemeClr val="accent1">
                  <a:lumMod val="75000"/>
                </a:schemeClr>
              </a:solidFill>
            </a:rPr>
            <a:t>Introduction Section</a:t>
          </a:r>
          <a:r>
            <a:rPr lang="ru-RU" sz="2100" b="1" dirty="0">
              <a:solidFill>
                <a:schemeClr val="accent1">
                  <a:lumMod val="75000"/>
                </a:schemeClr>
              </a:solidFill>
            </a:rPr>
            <a:t>.</a:t>
          </a:r>
          <a:endParaRPr lang="en-US" sz="2100" b="1" dirty="0">
            <a:solidFill>
              <a:schemeClr val="accent1">
                <a:lumMod val="75000"/>
              </a:schemeClr>
            </a:solidFill>
          </a:endParaRPr>
        </a:p>
        <a:p>
          <a:r>
            <a:rPr lang="en-GB" sz="1400" dirty="0">
              <a:solidFill>
                <a:schemeClr val="bg2">
                  <a:lumMod val="50000"/>
                </a:schemeClr>
              </a:solidFill>
            </a:rPr>
            <a:t>1.1 Discussion of the "background situation" leading to the problem at hand:</a:t>
          </a:r>
          <a:endParaRPr lang="en-US" sz="1400" dirty="0">
            <a:solidFill>
              <a:schemeClr val="bg2">
                <a:lumMod val="50000"/>
              </a:schemeClr>
            </a:solidFill>
          </a:endParaRPr>
        </a:p>
        <a:p>
          <a:r>
            <a:rPr lang="en-GB" sz="1400" dirty="0">
              <a:solidFill>
                <a:schemeClr val="bg2">
                  <a:lumMod val="50000"/>
                </a:schemeClr>
              </a:solidFill>
            </a:rPr>
            <a:t>1.2 Problem to be resolved</a:t>
          </a:r>
          <a:endParaRPr lang="en-US" sz="1400" dirty="0">
            <a:solidFill>
              <a:schemeClr val="bg2">
                <a:lumMod val="50000"/>
              </a:schemeClr>
            </a:solidFill>
          </a:endParaRPr>
        </a:p>
        <a:p>
          <a:r>
            <a:rPr lang="en-GB" sz="1400" dirty="0">
              <a:solidFill>
                <a:schemeClr val="bg2">
                  <a:lumMod val="50000"/>
                </a:schemeClr>
              </a:solidFill>
            </a:rPr>
            <a:t>1.3 Audience for this project.</a:t>
          </a:r>
          <a:endParaRPr lang="en-US" sz="1400" dirty="0">
            <a:solidFill>
              <a:schemeClr val="bg2">
                <a:lumMod val="50000"/>
              </a:schemeClr>
            </a:solidFill>
          </a:endParaRPr>
        </a:p>
      </dgm:t>
    </dgm:pt>
    <dgm:pt modelId="{75374347-884B-4721-8CFF-DF080F5B1C79}" type="parTrans" cxnId="{B3F19EC2-A372-4EC3-BFE0-C62FFDFE3DF6}">
      <dgm:prSet/>
      <dgm:spPr/>
      <dgm:t>
        <a:bodyPr/>
        <a:lstStyle/>
        <a:p>
          <a:endParaRPr lang="en-US"/>
        </a:p>
      </dgm:t>
    </dgm:pt>
    <dgm:pt modelId="{C99EBBB1-E916-471C-83C9-ABE85B42AC26}" type="sibTrans" cxnId="{B3F19EC2-A372-4EC3-BFE0-C62FFDFE3DF6}">
      <dgm:prSet phldrT="1" phldr="0"/>
      <dgm:spPr/>
      <dgm:t>
        <a:bodyPr/>
        <a:lstStyle/>
        <a:p>
          <a:endParaRPr lang="en-US"/>
        </a:p>
      </dgm:t>
    </dgm:pt>
    <dgm:pt modelId="{F05611F0-8256-4954-B6CB-ED6B4F2DD397}">
      <dgm:prSet custT="1"/>
      <dgm:spPr>
        <a:solidFill>
          <a:schemeClr val="bg1"/>
        </a:solidFill>
        <a:ln>
          <a:solidFill>
            <a:schemeClr val="bg2">
              <a:lumMod val="75000"/>
            </a:schemeClr>
          </a:solidFill>
        </a:ln>
      </dgm:spPr>
      <dgm:t>
        <a:bodyPr lIns="72000" rIns="72000"/>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latin typeface="Garamond" panose="02020404030301010803"/>
              <a:ea typeface="+mn-ea"/>
              <a:cs typeface="+mn-cs"/>
            </a:rPr>
            <a:t>Data Section</a:t>
          </a:r>
        </a:p>
        <a:p>
          <a:pPr marL="0" lvl="0" algn="ctr" defTabSz="1022350">
            <a:lnSpc>
              <a:spcPct val="90000"/>
            </a:lnSpc>
            <a:spcBef>
              <a:spcPct val="0"/>
            </a:spcBef>
            <a:spcAft>
              <a:spcPct val="35000"/>
            </a:spcAft>
            <a:buNone/>
          </a:pPr>
          <a:r>
            <a:rPr lang="en-GB" sz="1400" b="0" i="0" kern="1200" dirty="0">
              <a:solidFill>
                <a:schemeClr val="bg2">
                  <a:lumMod val="50000"/>
                </a:schemeClr>
              </a:solidFill>
            </a:rPr>
            <a:t>2.1 Data of Current Situation (current residence place)</a:t>
          </a:r>
          <a:endParaRPr lang="en-US" sz="1400" b="0" i="0" kern="1200" dirty="0">
            <a:solidFill>
              <a:schemeClr val="bg2">
                <a:lumMod val="50000"/>
              </a:schemeClr>
            </a:solidFill>
          </a:endParaRPr>
        </a:p>
        <a:p>
          <a:r>
            <a:rPr lang="en-GB" sz="1400" b="0" i="0" kern="1200" dirty="0">
              <a:solidFill>
                <a:schemeClr val="bg2">
                  <a:lumMod val="50000"/>
                </a:schemeClr>
              </a:solidFill>
            </a:rPr>
            <a:t>2.2 Data required to resolve the problem</a:t>
          </a:r>
          <a:endParaRPr lang="en-US" sz="1400" b="0" i="0" kern="1200" dirty="0">
            <a:solidFill>
              <a:schemeClr val="bg2">
                <a:lumMod val="50000"/>
              </a:schemeClr>
            </a:solidFill>
          </a:endParaRPr>
        </a:p>
        <a:p>
          <a:r>
            <a:rPr lang="en-GB" sz="1400" b="0" i="0" kern="1200" dirty="0">
              <a:solidFill>
                <a:schemeClr val="bg2">
                  <a:lumMod val="50000"/>
                </a:schemeClr>
              </a:solidFill>
            </a:rPr>
            <a:t>2.3 Data sources and data manipulation</a:t>
          </a:r>
          <a:endParaRPr lang="en-US" sz="1400" kern="1200" dirty="0">
            <a:solidFill>
              <a:schemeClr val="bg2">
                <a:lumMod val="50000"/>
              </a:schemeClr>
            </a:solidFill>
          </a:endParaRPr>
        </a:p>
      </dgm:t>
    </dgm:pt>
    <dgm:pt modelId="{CD7328D6-9FAE-4506-9BDB-E06A571EC1D4}" type="parTrans" cxnId="{914FACD2-336A-4471-9E99-312B3F8EAB04}">
      <dgm:prSet/>
      <dgm:spPr/>
      <dgm:t>
        <a:bodyPr/>
        <a:lstStyle/>
        <a:p>
          <a:endParaRPr lang="en-US"/>
        </a:p>
      </dgm:t>
    </dgm:pt>
    <dgm:pt modelId="{6BD5265A-8333-420D-BDB2-65F10B3EBD76}" type="sibTrans" cxnId="{914FACD2-336A-4471-9E99-312B3F8EAB04}">
      <dgm:prSet phldrT="2" phldr="0"/>
      <dgm:spPr/>
      <dgm:t>
        <a:bodyPr/>
        <a:lstStyle/>
        <a:p>
          <a:endParaRPr lang="en-US"/>
        </a:p>
      </dgm:t>
    </dgm:pt>
    <dgm:pt modelId="{22625139-F93A-4F3F-A7AA-4923A01AEDF3}">
      <dgm:prSet custT="1"/>
      <dgm:spPr>
        <a:solidFill>
          <a:schemeClr val="bg1"/>
        </a:solidFill>
        <a:ln>
          <a:solidFill>
            <a:schemeClr val="bg2">
              <a:lumMod val="75000"/>
            </a:schemeClr>
          </a:solidFill>
        </a:ln>
      </dgm:spPr>
      <dgm:t>
        <a:bodyPr lIns="72000" rIns="72000"/>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latin typeface="Garamond" panose="02020404030301010803"/>
              <a:ea typeface="+mn-ea"/>
              <a:cs typeface="+mn-cs"/>
            </a:rPr>
            <a:t>Methodology Section</a:t>
          </a:r>
        </a:p>
        <a:p>
          <a:pPr marL="0" lvl="0" algn="ctr" defTabSz="1022350">
            <a:lnSpc>
              <a:spcPct val="90000"/>
            </a:lnSpc>
            <a:spcBef>
              <a:spcPct val="0"/>
            </a:spcBef>
            <a:spcAft>
              <a:spcPct val="35000"/>
            </a:spcAft>
            <a:buNone/>
          </a:pPr>
          <a:r>
            <a:rPr lang="en-GB" sz="1400" kern="1200" dirty="0">
              <a:solidFill>
                <a:schemeClr val="bg2">
                  <a:lumMod val="50000"/>
                </a:schemeClr>
              </a:solidFill>
            </a:rPr>
            <a:t>3.1 Process steps and strategy to resolve the problem</a:t>
          </a:r>
          <a:endParaRPr lang="en-US" sz="1400" kern="1200" dirty="0">
            <a:solidFill>
              <a:schemeClr val="bg2">
                <a:lumMod val="50000"/>
              </a:schemeClr>
            </a:solidFill>
          </a:endParaRPr>
        </a:p>
        <a:p>
          <a:r>
            <a:rPr lang="en-GB" sz="1400" kern="1200" dirty="0">
              <a:solidFill>
                <a:schemeClr val="bg2">
                  <a:lumMod val="50000"/>
                </a:schemeClr>
              </a:solidFill>
            </a:rPr>
            <a:t>3.2 Data Science Methods, machine learning, mapping tools and exploratory data analysis.</a:t>
          </a:r>
          <a:endParaRPr lang="en-US" sz="1400" kern="1200" dirty="0">
            <a:solidFill>
              <a:schemeClr val="bg2">
                <a:lumMod val="50000"/>
              </a:schemeClr>
            </a:solidFill>
          </a:endParaRPr>
        </a:p>
      </dgm:t>
    </dgm:pt>
    <dgm:pt modelId="{F549A0EB-6BE9-4749-8336-B02A279AE302}" type="parTrans" cxnId="{FC7721F0-429B-4CE7-BE98-C2F3C41FE9C7}">
      <dgm:prSet/>
      <dgm:spPr/>
      <dgm:t>
        <a:bodyPr/>
        <a:lstStyle/>
        <a:p>
          <a:endParaRPr lang="en-US"/>
        </a:p>
      </dgm:t>
    </dgm:pt>
    <dgm:pt modelId="{A8E2FA08-4DD4-4654-A85D-9A99162D6201}" type="sibTrans" cxnId="{FC7721F0-429B-4CE7-BE98-C2F3C41FE9C7}">
      <dgm:prSet phldrT="3" phldr="0"/>
      <dgm:spPr/>
      <dgm:t>
        <a:bodyPr/>
        <a:lstStyle/>
        <a:p>
          <a:endParaRPr lang="en-US"/>
        </a:p>
      </dgm:t>
    </dgm:pt>
    <dgm:pt modelId="{140952D0-0E1D-4F48-9F16-53581487CFA0}">
      <dgm:prSet custT="1"/>
      <dgm:spPr>
        <a:solidFill>
          <a:schemeClr val="bg1"/>
        </a:solidFill>
        <a:ln>
          <a:solidFill>
            <a:schemeClr val="bg2">
              <a:lumMod val="75000"/>
            </a:schemeClr>
          </a:solidFill>
        </a:ln>
      </dgm:spPr>
      <dgm:t>
        <a:bodyPr lIns="72000" rIns="72000"/>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latin typeface="Garamond" panose="02020404030301010803"/>
              <a:ea typeface="+mn-ea"/>
              <a:cs typeface="+mn-cs"/>
            </a:rPr>
            <a:t>Result Section</a:t>
          </a:r>
        </a:p>
        <a:p>
          <a:pPr marL="0" lvl="0" algn="ctr" defTabSz="1022350">
            <a:lnSpc>
              <a:spcPct val="90000"/>
            </a:lnSpc>
            <a:spcBef>
              <a:spcPct val="0"/>
            </a:spcBef>
            <a:spcAft>
              <a:spcPct val="35000"/>
            </a:spcAft>
            <a:buNone/>
          </a:pPr>
          <a:r>
            <a:rPr lang="en-GB" sz="1400" kern="1200" dirty="0">
              <a:solidFill>
                <a:schemeClr val="bg2">
                  <a:lumMod val="50000"/>
                </a:schemeClr>
              </a:solidFill>
            </a:rPr>
            <a:t>Discussion of the results and how they help to take a decision</a:t>
          </a:r>
          <a:r>
            <a:rPr lang="en-GB" sz="1800" kern="1200" dirty="0">
              <a:solidFill>
                <a:schemeClr val="bg2">
                  <a:lumMod val="50000"/>
                </a:schemeClr>
              </a:solidFill>
            </a:rPr>
            <a:t>.</a:t>
          </a:r>
          <a:endParaRPr lang="en-US" sz="1800" kern="1200" dirty="0">
            <a:solidFill>
              <a:schemeClr val="bg2">
                <a:lumMod val="50000"/>
              </a:schemeClr>
            </a:solidFill>
          </a:endParaRPr>
        </a:p>
      </dgm:t>
    </dgm:pt>
    <dgm:pt modelId="{790C446F-6917-41E7-BE01-7AFE2676D505}" type="parTrans" cxnId="{B07163E8-ADEC-492A-8F07-7E5786AB23AE}">
      <dgm:prSet/>
      <dgm:spPr/>
      <dgm:t>
        <a:bodyPr/>
        <a:lstStyle/>
        <a:p>
          <a:endParaRPr lang="en-US"/>
        </a:p>
      </dgm:t>
    </dgm:pt>
    <dgm:pt modelId="{2804F27C-9BA9-4D07-AB02-74BE7DFA2C0E}" type="sibTrans" cxnId="{B07163E8-ADEC-492A-8F07-7E5786AB23AE}">
      <dgm:prSet phldrT="4" phldr="0"/>
      <dgm:spPr/>
      <dgm:t>
        <a:bodyPr/>
        <a:lstStyle/>
        <a:p>
          <a:endParaRPr lang="en-US"/>
        </a:p>
      </dgm:t>
    </dgm:pt>
    <dgm:pt modelId="{C2F8C7F7-44C4-414A-BCCD-56E91DD0A777}">
      <dgm:prSet custT="1"/>
      <dgm:spPr>
        <a:solidFill>
          <a:schemeClr val="bg1"/>
        </a:solidFill>
        <a:ln>
          <a:solidFill>
            <a:schemeClr val="bg2">
              <a:lumMod val="75000"/>
            </a:schemeClr>
          </a:solidFill>
        </a:ln>
      </dgm:spPr>
      <dgm:t>
        <a:bodyPr lIns="72000" rIns="72000"/>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latin typeface="Garamond" panose="02020404030301010803"/>
              <a:ea typeface="+mn-ea"/>
              <a:cs typeface="+mn-cs"/>
            </a:rPr>
            <a:t>Discussion Section.</a:t>
          </a:r>
        </a:p>
        <a:p>
          <a:pPr marL="0" lvl="0" algn="ctr" defTabSz="1022350">
            <a:lnSpc>
              <a:spcPct val="90000"/>
            </a:lnSpc>
            <a:spcBef>
              <a:spcPct val="0"/>
            </a:spcBef>
            <a:spcAft>
              <a:spcPct val="35000"/>
            </a:spcAft>
            <a:buNone/>
          </a:pPr>
          <a:r>
            <a:rPr lang="en-GB" sz="1400" kern="1200" dirty="0">
              <a:solidFill>
                <a:schemeClr val="bg2">
                  <a:lumMod val="50000"/>
                </a:schemeClr>
              </a:solidFill>
            </a:rPr>
            <a:t>Elaboration and discussion on any observations and/or recommendations for improvement</a:t>
          </a:r>
          <a:r>
            <a:rPr lang="en-GB" sz="1800" kern="1200" dirty="0">
              <a:solidFill>
                <a:schemeClr val="bg2">
                  <a:lumMod val="50000"/>
                </a:schemeClr>
              </a:solidFill>
            </a:rPr>
            <a:t>.</a:t>
          </a:r>
          <a:endParaRPr lang="en-US" sz="1800" kern="1200" dirty="0">
            <a:solidFill>
              <a:schemeClr val="bg2">
                <a:lumMod val="50000"/>
              </a:schemeClr>
            </a:solidFill>
          </a:endParaRPr>
        </a:p>
      </dgm:t>
    </dgm:pt>
    <dgm:pt modelId="{E6C6DF88-9436-40D7-BA84-18FE896A6151}" type="parTrans" cxnId="{14D43B81-F92D-4CD8-9D1E-78CBF092C750}">
      <dgm:prSet/>
      <dgm:spPr/>
      <dgm:t>
        <a:bodyPr/>
        <a:lstStyle/>
        <a:p>
          <a:endParaRPr lang="en-US"/>
        </a:p>
      </dgm:t>
    </dgm:pt>
    <dgm:pt modelId="{4E39967D-43EF-4F15-814A-2F491D900D43}" type="sibTrans" cxnId="{14D43B81-F92D-4CD8-9D1E-78CBF092C750}">
      <dgm:prSet phldrT="5" phldr="0"/>
      <dgm:spPr/>
      <dgm:t>
        <a:bodyPr/>
        <a:lstStyle/>
        <a:p>
          <a:endParaRPr lang="en-US"/>
        </a:p>
      </dgm:t>
    </dgm:pt>
    <dgm:pt modelId="{1CF77EFB-4D84-40C5-8010-3958A2AA8C00}">
      <dgm:prSet custT="1"/>
      <dgm:spPr>
        <a:solidFill>
          <a:schemeClr val="bg1"/>
        </a:solidFill>
        <a:ln>
          <a:solidFill>
            <a:schemeClr val="bg2">
              <a:lumMod val="75000"/>
            </a:schemeClr>
          </a:solidFill>
        </a:ln>
      </dgm:spPr>
      <dgm:t>
        <a:bodyPr lIns="72000" rIns="72000"/>
        <a:lstStyle/>
        <a:p>
          <a:pPr>
            <a:buNone/>
          </a:pPr>
          <a:r>
            <a:rPr lang="en-US" sz="2100" b="1" dirty="0">
              <a:solidFill>
                <a:schemeClr val="accent1">
                  <a:lumMod val="75000"/>
                </a:schemeClr>
              </a:solidFill>
              <a:latin typeface="Garamond" panose="02020404030301010803"/>
              <a:ea typeface="+mn-ea"/>
              <a:cs typeface="+mn-cs"/>
            </a:rPr>
            <a:t>Conclusion Section.</a:t>
          </a:r>
        </a:p>
        <a:p>
          <a:pPr>
            <a:buNone/>
          </a:pPr>
          <a:r>
            <a:rPr lang="en-GB" sz="1400" dirty="0">
              <a:solidFill>
                <a:schemeClr val="bg2">
                  <a:lumMod val="50000"/>
                </a:schemeClr>
              </a:solidFill>
            </a:rPr>
            <a:t>Decision taken and Report Conclusion</a:t>
          </a:r>
          <a:r>
            <a:rPr lang="en-GB" sz="3000" dirty="0">
              <a:solidFill>
                <a:schemeClr val="bg2">
                  <a:lumMod val="50000"/>
                </a:schemeClr>
              </a:solidFill>
            </a:rPr>
            <a:t>.</a:t>
          </a:r>
          <a:endParaRPr lang="en-US" sz="3000" dirty="0">
            <a:solidFill>
              <a:schemeClr val="bg2">
                <a:lumMod val="50000"/>
              </a:schemeClr>
            </a:solidFill>
          </a:endParaRPr>
        </a:p>
      </dgm:t>
    </dgm:pt>
    <dgm:pt modelId="{B57F7CC6-1CBD-4FEA-8BE8-FB5AB216F120}" type="parTrans" cxnId="{07F97FC5-304F-43DA-85C2-1C8F70B49270}">
      <dgm:prSet/>
      <dgm:spPr/>
      <dgm:t>
        <a:bodyPr/>
        <a:lstStyle/>
        <a:p>
          <a:endParaRPr lang="en-US"/>
        </a:p>
      </dgm:t>
    </dgm:pt>
    <dgm:pt modelId="{921E0F18-A0A1-4595-A17E-6AC7FF47EFCC}" type="sibTrans" cxnId="{07F97FC5-304F-43DA-85C2-1C8F70B49270}">
      <dgm:prSet/>
      <dgm:spPr/>
      <dgm:t>
        <a:bodyPr/>
        <a:lstStyle/>
        <a:p>
          <a:endParaRPr lang="en-US"/>
        </a:p>
      </dgm:t>
    </dgm:pt>
    <dgm:pt modelId="{40FE0EB9-B287-43F6-ABB4-527CB1B94B4A}" type="pres">
      <dgm:prSet presAssocID="{D0F07F19-1F50-4B42-A7A0-278DF9D25BB1}" presName="diagram" presStyleCnt="0">
        <dgm:presLayoutVars>
          <dgm:dir/>
          <dgm:resizeHandles val="exact"/>
        </dgm:presLayoutVars>
      </dgm:prSet>
      <dgm:spPr/>
    </dgm:pt>
    <dgm:pt modelId="{8B70BCB8-2CA8-4281-8C3E-9646AA407DE2}" type="pres">
      <dgm:prSet presAssocID="{2EE95FC5-CD6B-4A50-9262-DC414E16C3EA}" presName="node" presStyleLbl="node1" presStyleIdx="0" presStyleCnt="6" custScaleX="115064" custLinFactNeighborX="976">
        <dgm:presLayoutVars>
          <dgm:bulletEnabled val="1"/>
        </dgm:presLayoutVars>
      </dgm:prSet>
      <dgm:spPr/>
    </dgm:pt>
    <dgm:pt modelId="{E02BC8AD-DDC2-43A7-BB43-F6F8D8BD6340}" type="pres">
      <dgm:prSet presAssocID="{C99EBBB1-E916-471C-83C9-ABE85B42AC26}" presName="sibTrans" presStyleCnt="0"/>
      <dgm:spPr/>
    </dgm:pt>
    <dgm:pt modelId="{B86E23A3-742D-4587-88CF-2D56A8442149}" type="pres">
      <dgm:prSet presAssocID="{F05611F0-8256-4954-B6CB-ED6B4F2DD397}" presName="node" presStyleLbl="node1" presStyleIdx="1" presStyleCnt="6" custScaleX="115064" custLinFactNeighborX="976">
        <dgm:presLayoutVars>
          <dgm:bulletEnabled val="1"/>
        </dgm:presLayoutVars>
      </dgm:prSet>
      <dgm:spPr/>
    </dgm:pt>
    <dgm:pt modelId="{87C885F5-93E2-4D86-AAEA-8BD12E68F9BB}" type="pres">
      <dgm:prSet presAssocID="{6BD5265A-8333-420D-BDB2-65F10B3EBD76}" presName="sibTrans" presStyleCnt="0"/>
      <dgm:spPr/>
    </dgm:pt>
    <dgm:pt modelId="{D64973A5-4E87-44F1-B369-B0D5E0C2A462}" type="pres">
      <dgm:prSet presAssocID="{22625139-F93A-4F3F-A7AA-4923A01AEDF3}" presName="node" presStyleLbl="node1" presStyleIdx="2" presStyleCnt="6" custScaleX="115064" custLinFactNeighborX="976">
        <dgm:presLayoutVars>
          <dgm:bulletEnabled val="1"/>
        </dgm:presLayoutVars>
      </dgm:prSet>
      <dgm:spPr/>
    </dgm:pt>
    <dgm:pt modelId="{A8EBA167-82EB-4D7C-98F7-2AB66BCE8A90}" type="pres">
      <dgm:prSet presAssocID="{A8E2FA08-4DD4-4654-A85D-9A99162D6201}" presName="sibTrans" presStyleCnt="0"/>
      <dgm:spPr/>
    </dgm:pt>
    <dgm:pt modelId="{18405FE4-7B27-4C69-B6FE-12C8B84249EF}" type="pres">
      <dgm:prSet presAssocID="{140952D0-0E1D-4F48-9F16-53581487CFA0}" presName="node" presStyleLbl="node1" presStyleIdx="3" presStyleCnt="6" custScaleX="115064" custLinFactNeighborX="976">
        <dgm:presLayoutVars>
          <dgm:bulletEnabled val="1"/>
        </dgm:presLayoutVars>
      </dgm:prSet>
      <dgm:spPr/>
    </dgm:pt>
    <dgm:pt modelId="{4F5C547E-E40F-424A-82FA-BB8EDB1515B0}" type="pres">
      <dgm:prSet presAssocID="{2804F27C-9BA9-4D07-AB02-74BE7DFA2C0E}" presName="sibTrans" presStyleCnt="0"/>
      <dgm:spPr/>
    </dgm:pt>
    <dgm:pt modelId="{435C0E89-FD70-4DD9-A771-832DBFC9ACBC}" type="pres">
      <dgm:prSet presAssocID="{C2F8C7F7-44C4-414A-BCCD-56E91DD0A777}" presName="node" presStyleLbl="node1" presStyleIdx="4" presStyleCnt="6" custScaleX="115064" custLinFactNeighborX="976">
        <dgm:presLayoutVars>
          <dgm:bulletEnabled val="1"/>
        </dgm:presLayoutVars>
      </dgm:prSet>
      <dgm:spPr/>
    </dgm:pt>
    <dgm:pt modelId="{4B8A3349-B8E8-4ADD-9A09-5E4FC4FE73BA}" type="pres">
      <dgm:prSet presAssocID="{4E39967D-43EF-4F15-814A-2F491D900D43}" presName="sibTrans" presStyleCnt="0"/>
      <dgm:spPr/>
    </dgm:pt>
    <dgm:pt modelId="{8B4B3325-3D39-438A-9204-5B9ECF0C9AE7}" type="pres">
      <dgm:prSet presAssocID="{1CF77EFB-4D84-40C5-8010-3958A2AA8C00}" presName="node" presStyleLbl="node1" presStyleIdx="5" presStyleCnt="6" custScaleX="115064" custLinFactNeighborX="976">
        <dgm:presLayoutVars>
          <dgm:bulletEnabled val="1"/>
        </dgm:presLayoutVars>
      </dgm:prSet>
      <dgm:spPr/>
    </dgm:pt>
  </dgm:ptLst>
  <dgm:cxnLst>
    <dgm:cxn modelId="{C3C9D92A-4F8E-4228-8DF6-5BC8FFC105E0}" type="presOf" srcId="{2EE95FC5-CD6B-4A50-9262-DC414E16C3EA}" destId="{8B70BCB8-2CA8-4281-8C3E-9646AA407DE2}" srcOrd="0" destOrd="0" presId="urn:microsoft.com/office/officeart/2005/8/layout/default"/>
    <dgm:cxn modelId="{E9B19438-D9F1-42E9-B97B-ECEA234AED50}" type="presOf" srcId="{F05611F0-8256-4954-B6CB-ED6B4F2DD397}" destId="{B86E23A3-742D-4587-88CF-2D56A8442149}" srcOrd="0" destOrd="0" presId="urn:microsoft.com/office/officeart/2005/8/layout/default"/>
    <dgm:cxn modelId="{D6CBE33F-90E3-4C8D-B80F-821ED7205D90}" type="presOf" srcId="{140952D0-0E1D-4F48-9F16-53581487CFA0}" destId="{18405FE4-7B27-4C69-B6FE-12C8B84249EF}" srcOrd="0" destOrd="0" presId="urn:microsoft.com/office/officeart/2005/8/layout/default"/>
    <dgm:cxn modelId="{14D43B81-F92D-4CD8-9D1E-78CBF092C750}" srcId="{D0F07F19-1F50-4B42-A7A0-278DF9D25BB1}" destId="{C2F8C7F7-44C4-414A-BCCD-56E91DD0A777}" srcOrd="4" destOrd="0" parTransId="{E6C6DF88-9436-40D7-BA84-18FE896A6151}" sibTransId="{4E39967D-43EF-4F15-814A-2F491D900D43}"/>
    <dgm:cxn modelId="{FE5003A4-876D-4CA1-8569-538071634FB9}" type="presOf" srcId="{1CF77EFB-4D84-40C5-8010-3958A2AA8C00}" destId="{8B4B3325-3D39-438A-9204-5B9ECF0C9AE7}" srcOrd="0" destOrd="0" presId="urn:microsoft.com/office/officeart/2005/8/layout/default"/>
    <dgm:cxn modelId="{B3F19EC2-A372-4EC3-BFE0-C62FFDFE3DF6}" srcId="{D0F07F19-1F50-4B42-A7A0-278DF9D25BB1}" destId="{2EE95FC5-CD6B-4A50-9262-DC414E16C3EA}" srcOrd="0" destOrd="0" parTransId="{75374347-884B-4721-8CFF-DF080F5B1C79}" sibTransId="{C99EBBB1-E916-471C-83C9-ABE85B42AC26}"/>
    <dgm:cxn modelId="{07F97FC5-304F-43DA-85C2-1C8F70B49270}" srcId="{D0F07F19-1F50-4B42-A7A0-278DF9D25BB1}" destId="{1CF77EFB-4D84-40C5-8010-3958A2AA8C00}" srcOrd="5" destOrd="0" parTransId="{B57F7CC6-1CBD-4FEA-8BE8-FB5AB216F120}" sibTransId="{921E0F18-A0A1-4595-A17E-6AC7FF47EFCC}"/>
    <dgm:cxn modelId="{914FACD2-336A-4471-9E99-312B3F8EAB04}" srcId="{D0F07F19-1F50-4B42-A7A0-278DF9D25BB1}" destId="{F05611F0-8256-4954-B6CB-ED6B4F2DD397}" srcOrd="1" destOrd="0" parTransId="{CD7328D6-9FAE-4506-9BDB-E06A571EC1D4}" sibTransId="{6BD5265A-8333-420D-BDB2-65F10B3EBD76}"/>
    <dgm:cxn modelId="{6F765DD9-BF93-49A8-A6EA-AB13464D24B0}" type="presOf" srcId="{C2F8C7F7-44C4-414A-BCCD-56E91DD0A777}" destId="{435C0E89-FD70-4DD9-A771-832DBFC9ACBC}" srcOrd="0" destOrd="0" presId="urn:microsoft.com/office/officeart/2005/8/layout/default"/>
    <dgm:cxn modelId="{6D195AE4-39B4-45CF-9D82-CF1593D393F6}" type="presOf" srcId="{22625139-F93A-4F3F-A7AA-4923A01AEDF3}" destId="{D64973A5-4E87-44F1-B369-B0D5E0C2A462}" srcOrd="0" destOrd="0" presId="urn:microsoft.com/office/officeart/2005/8/layout/default"/>
    <dgm:cxn modelId="{38B196E4-A718-4E5E-8B33-DFB2B77FDE42}" type="presOf" srcId="{D0F07F19-1F50-4B42-A7A0-278DF9D25BB1}" destId="{40FE0EB9-B287-43F6-ABB4-527CB1B94B4A}" srcOrd="0" destOrd="0" presId="urn:microsoft.com/office/officeart/2005/8/layout/default"/>
    <dgm:cxn modelId="{B07163E8-ADEC-492A-8F07-7E5786AB23AE}" srcId="{D0F07F19-1F50-4B42-A7A0-278DF9D25BB1}" destId="{140952D0-0E1D-4F48-9F16-53581487CFA0}" srcOrd="3" destOrd="0" parTransId="{790C446F-6917-41E7-BE01-7AFE2676D505}" sibTransId="{2804F27C-9BA9-4D07-AB02-74BE7DFA2C0E}"/>
    <dgm:cxn modelId="{FC7721F0-429B-4CE7-BE98-C2F3C41FE9C7}" srcId="{D0F07F19-1F50-4B42-A7A0-278DF9D25BB1}" destId="{22625139-F93A-4F3F-A7AA-4923A01AEDF3}" srcOrd="2" destOrd="0" parTransId="{F549A0EB-6BE9-4749-8336-B02A279AE302}" sibTransId="{A8E2FA08-4DD4-4654-A85D-9A99162D6201}"/>
    <dgm:cxn modelId="{D17F6962-6CF2-4448-8F2E-27A7CB5CAB16}" type="presParOf" srcId="{40FE0EB9-B287-43F6-ABB4-527CB1B94B4A}" destId="{8B70BCB8-2CA8-4281-8C3E-9646AA407DE2}" srcOrd="0" destOrd="0" presId="urn:microsoft.com/office/officeart/2005/8/layout/default"/>
    <dgm:cxn modelId="{6873F57A-5B91-48FC-9B1A-61BEA27CBE90}" type="presParOf" srcId="{40FE0EB9-B287-43F6-ABB4-527CB1B94B4A}" destId="{E02BC8AD-DDC2-43A7-BB43-F6F8D8BD6340}" srcOrd="1" destOrd="0" presId="urn:microsoft.com/office/officeart/2005/8/layout/default"/>
    <dgm:cxn modelId="{FC4588CA-0BEE-4DE6-9726-93F413184C3C}" type="presParOf" srcId="{40FE0EB9-B287-43F6-ABB4-527CB1B94B4A}" destId="{B86E23A3-742D-4587-88CF-2D56A8442149}" srcOrd="2" destOrd="0" presId="urn:microsoft.com/office/officeart/2005/8/layout/default"/>
    <dgm:cxn modelId="{4178A0A8-8F80-4691-AE60-A912EF83DE0A}" type="presParOf" srcId="{40FE0EB9-B287-43F6-ABB4-527CB1B94B4A}" destId="{87C885F5-93E2-4D86-AAEA-8BD12E68F9BB}" srcOrd="3" destOrd="0" presId="urn:microsoft.com/office/officeart/2005/8/layout/default"/>
    <dgm:cxn modelId="{48A25CA2-D3C2-4FFF-9454-ED9B5A503F99}" type="presParOf" srcId="{40FE0EB9-B287-43F6-ABB4-527CB1B94B4A}" destId="{D64973A5-4E87-44F1-B369-B0D5E0C2A462}" srcOrd="4" destOrd="0" presId="urn:microsoft.com/office/officeart/2005/8/layout/default"/>
    <dgm:cxn modelId="{CC1DEFB1-6415-405C-B19F-8F58824BC103}" type="presParOf" srcId="{40FE0EB9-B287-43F6-ABB4-527CB1B94B4A}" destId="{A8EBA167-82EB-4D7C-98F7-2AB66BCE8A90}" srcOrd="5" destOrd="0" presId="urn:microsoft.com/office/officeart/2005/8/layout/default"/>
    <dgm:cxn modelId="{EF92A80F-281E-414F-A2E2-B426E7254CC3}" type="presParOf" srcId="{40FE0EB9-B287-43F6-ABB4-527CB1B94B4A}" destId="{18405FE4-7B27-4C69-B6FE-12C8B84249EF}" srcOrd="6" destOrd="0" presId="urn:microsoft.com/office/officeart/2005/8/layout/default"/>
    <dgm:cxn modelId="{92AFC3EA-4297-4063-94E0-C5A1BE863E54}" type="presParOf" srcId="{40FE0EB9-B287-43F6-ABB4-527CB1B94B4A}" destId="{4F5C547E-E40F-424A-82FA-BB8EDB1515B0}" srcOrd="7" destOrd="0" presId="urn:microsoft.com/office/officeart/2005/8/layout/default"/>
    <dgm:cxn modelId="{CBB0F55F-5C58-443F-989A-EC667A9C4731}" type="presParOf" srcId="{40FE0EB9-B287-43F6-ABB4-527CB1B94B4A}" destId="{435C0E89-FD70-4DD9-A771-832DBFC9ACBC}" srcOrd="8" destOrd="0" presId="urn:microsoft.com/office/officeart/2005/8/layout/default"/>
    <dgm:cxn modelId="{9ADAD409-84DD-41FD-ACFC-92E789182416}" type="presParOf" srcId="{40FE0EB9-B287-43F6-ABB4-527CB1B94B4A}" destId="{4B8A3349-B8E8-4ADD-9A09-5E4FC4FE73BA}" srcOrd="9" destOrd="0" presId="urn:microsoft.com/office/officeart/2005/8/layout/default"/>
    <dgm:cxn modelId="{CD979756-5132-4041-8F5D-FF3A55B79635}" type="presParOf" srcId="{40FE0EB9-B287-43F6-ABB4-527CB1B94B4A}" destId="{8B4B3325-3D39-438A-9204-5B9ECF0C9AE7}"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70BCB8-2CA8-4281-8C3E-9646AA407DE2}">
      <dsp:nvSpPr>
        <dsp:cNvPr id="0" name=""/>
        <dsp:cNvSpPr/>
      </dsp:nvSpPr>
      <dsp:spPr>
        <a:xfrm>
          <a:off x="36592" y="147390"/>
          <a:ext cx="3403360" cy="1774678"/>
        </a:xfrm>
        <a:prstGeom prst="rect">
          <a:avLst/>
        </a:prstGeom>
        <a:solidFill>
          <a:schemeClr val="bg1"/>
        </a:solidFill>
        <a:ln w="12700"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rPr>
            <a:t>Introduction Section</a:t>
          </a:r>
          <a:r>
            <a:rPr lang="ru-RU" sz="2100" b="1" kern="1200" dirty="0">
              <a:solidFill>
                <a:schemeClr val="accent1">
                  <a:lumMod val="75000"/>
                </a:schemeClr>
              </a:solidFill>
            </a:rPr>
            <a:t>.</a:t>
          </a:r>
          <a:endParaRPr lang="en-US" sz="2100" b="1" kern="1200" dirty="0">
            <a:solidFill>
              <a:schemeClr val="accent1">
                <a:lumMod val="75000"/>
              </a:schemeClr>
            </a:solidFill>
          </a:endParaRPr>
        </a:p>
        <a:p>
          <a:pPr marL="0" lvl="0" indent="0" algn="ctr" defTabSz="933450">
            <a:lnSpc>
              <a:spcPct val="90000"/>
            </a:lnSpc>
            <a:spcBef>
              <a:spcPct val="0"/>
            </a:spcBef>
            <a:spcAft>
              <a:spcPct val="35000"/>
            </a:spcAft>
            <a:buNone/>
          </a:pPr>
          <a:r>
            <a:rPr lang="en-GB" sz="1400" kern="1200" dirty="0">
              <a:solidFill>
                <a:schemeClr val="bg2">
                  <a:lumMod val="50000"/>
                </a:schemeClr>
              </a:solidFill>
            </a:rPr>
            <a:t>1.1 Discussion of the "background situation" leading to the problem at hand:</a:t>
          </a:r>
          <a:endParaRPr lang="en-US" sz="1400" kern="1200" dirty="0">
            <a:solidFill>
              <a:schemeClr val="bg2">
                <a:lumMod val="50000"/>
              </a:schemeClr>
            </a:solidFill>
          </a:endParaRPr>
        </a:p>
        <a:p>
          <a:pPr marL="0" lvl="0" indent="0" algn="ctr" defTabSz="933450">
            <a:lnSpc>
              <a:spcPct val="90000"/>
            </a:lnSpc>
            <a:spcBef>
              <a:spcPct val="0"/>
            </a:spcBef>
            <a:spcAft>
              <a:spcPct val="35000"/>
            </a:spcAft>
            <a:buNone/>
          </a:pPr>
          <a:r>
            <a:rPr lang="en-GB" sz="1400" kern="1200" dirty="0">
              <a:solidFill>
                <a:schemeClr val="bg2">
                  <a:lumMod val="50000"/>
                </a:schemeClr>
              </a:solidFill>
            </a:rPr>
            <a:t>1.2 Problem to be resolved</a:t>
          </a:r>
          <a:endParaRPr lang="en-US" sz="1400" kern="1200" dirty="0">
            <a:solidFill>
              <a:schemeClr val="bg2">
                <a:lumMod val="50000"/>
              </a:schemeClr>
            </a:solidFill>
          </a:endParaRPr>
        </a:p>
        <a:p>
          <a:pPr marL="0" lvl="0" indent="0" algn="ctr" defTabSz="933450">
            <a:lnSpc>
              <a:spcPct val="90000"/>
            </a:lnSpc>
            <a:spcBef>
              <a:spcPct val="0"/>
            </a:spcBef>
            <a:spcAft>
              <a:spcPct val="35000"/>
            </a:spcAft>
            <a:buNone/>
          </a:pPr>
          <a:r>
            <a:rPr lang="en-GB" sz="1400" kern="1200" dirty="0">
              <a:solidFill>
                <a:schemeClr val="bg2">
                  <a:lumMod val="50000"/>
                </a:schemeClr>
              </a:solidFill>
            </a:rPr>
            <a:t>1.3 Audience for this project.</a:t>
          </a:r>
          <a:endParaRPr lang="en-US" sz="1400" kern="1200" dirty="0">
            <a:solidFill>
              <a:schemeClr val="bg2">
                <a:lumMod val="50000"/>
              </a:schemeClr>
            </a:solidFill>
          </a:endParaRPr>
        </a:p>
      </dsp:txBody>
      <dsp:txXfrm>
        <a:off x="36592" y="147390"/>
        <a:ext cx="3403360" cy="1774678"/>
      </dsp:txXfrm>
    </dsp:sp>
    <dsp:sp modelId="{B86E23A3-742D-4587-88CF-2D56A8442149}">
      <dsp:nvSpPr>
        <dsp:cNvPr id="0" name=""/>
        <dsp:cNvSpPr/>
      </dsp:nvSpPr>
      <dsp:spPr>
        <a:xfrm>
          <a:off x="3735732" y="147390"/>
          <a:ext cx="3403360" cy="1774678"/>
        </a:xfrm>
        <a:prstGeom prst="rect">
          <a:avLst/>
        </a:prstGeom>
        <a:solidFill>
          <a:schemeClr val="bg1"/>
        </a:solidFill>
        <a:ln w="12700"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latin typeface="Garamond" panose="02020404030301010803"/>
              <a:ea typeface="+mn-ea"/>
              <a:cs typeface="+mn-cs"/>
            </a:rPr>
            <a:t>Data Section</a:t>
          </a:r>
        </a:p>
        <a:p>
          <a:pPr marL="0" lvl="0" algn="ctr" defTabSz="1022350">
            <a:lnSpc>
              <a:spcPct val="90000"/>
            </a:lnSpc>
            <a:spcBef>
              <a:spcPct val="0"/>
            </a:spcBef>
            <a:spcAft>
              <a:spcPct val="35000"/>
            </a:spcAft>
            <a:buNone/>
          </a:pPr>
          <a:r>
            <a:rPr lang="en-GB" sz="1400" b="0" i="0" kern="1200" dirty="0">
              <a:solidFill>
                <a:schemeClr val="bg2">
                  <a:lumMod val="50000"/>
                </a:schemeClr>
              </a:solidFill>
            </a:rPr>
            <a:t>2.1 Data of Current Situation (current residence place)</a:t>
          </a:r>
          <a:endParaRPr lang="en-US" sz="1400" b="0" i="0" kern="1200" dirty="0">
            <a:solidFill>
              <a:schemeClr val="bg2">
                <a:lumMod val="50000"/>
              </a:schemeClr>
            </a:solidFill>
          </a:endParaRPr>
        </a:p>
        <a:p>
          <a:pPr>
            <a:spcBef>
              <a:spcPct val="0"/>
            </a:spcBef>
            <a:buNone/>
          </a:pPr>
          <a:r>
            <a:rPr lang="en-GB" sz="1400" b="0" i="0" kern="1200" dirty="0">
              <a:solidFill>
                <a:schemeClr val="bg2">
                  <a:lumMod val="50000"/>
                </a:schemeClr>
              </a:solidFill>
            </a:rPr>
            <a:t>2.2 Data required to resolve the problem</a:t>
          </a:r>
          <a:endParaRPr lang="en-US" sz="1400" b="0" i="0" kern="1200" dirty="0">
            <a:solidFill>
              <a:schemeClr val="bg2">
                <a:lumMod val="50000"/>
              </a:schemeClr>
            </a:solidFill>
          </a:endParaRPr>
        </a:p>
        <a:p>
          <a:pPr>
            <a:spcBef>
              <a:spcPct val="0"/>
            </a:spcBef>
            <a:buNone/>
          </a:pPr>
          <a:r>
            <a:rPr lang="en-GB" sz="1400" b="0" i="0" kern="1200" dirty="0">
              <a:solidFill>
                <a:schemeClr val="bg2">
                  <a:lumMod val="50000"/>
                </a:schemeClr>
              </a:solidFill>
            </a:rPr>
            <a:t>2.3 Data sources and data manipulation</a:t>
          </a:r>
          <a:endParaRPr lang="en-US" sz="1400" kern="1200" dirty="0">
            <a:solidFill>
              <a:schemeClr val="bg2">
                <a:lumMod val="50000"/>
              </a:schemeClr>
            </a:solidFill>
          </a:endParaRPr>
        </a:p>
      </dsp:txBody>
      <dsp:txXfrm>
        <a:off x="3735732" y="147390"/>
        <a:ext cx="3403360" cy="1774678"/>
      </dsp:txXfrm>
    </dsp:sp>
    <dsp:sp modelId="{D64973A5-4E87-44F1-B369-B0D5E0C2A462}">
      <dsp:nvSpPr>
        <dsp:cNvPr id="0" name=""/>
        <dsp:cNvSpPr/>
      </dsp:nvSpPr>
      <dsp:spPr>
        <a:xfrm>
          <a:off x="7413727" y="147390"/>
          <a:ext cx="3403360" cy="1774678"/>
        </a:xfrm>
        <a:prstGeom prst="rect">
          <a:avLst/>
        </a:prstGeom>
        <a:solidFill>
          <a:schemeClr val="bg1"/>
        </a:solidFill>
        <a:ln w="12700"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latin typeface="Garamond" panose="02020404030301010803"/>
              <a:ea typeface="+mn-ea"/>
              <a:cs typeface="+mn-cs"/>
            </a:rPr>
            <a:t>Methodology Section</a:t>
          </a:r>
        </a:p>
        <a:p>
          <a:pPr marL="0" lvl="0" algn="ctr" defTabSz="1022350">
            <a:lnSpc>
              <a:spcPct val="90000"/>
            </a:lnSpc>
            <a:spcBef>
              <a:spcPct val="0"/>
            </a:spcBef>
            <a:spcAft>
              <a:spcPct val="35000"/>
            </a:spcAft>
            <a:buNone/>
          </a:pPr>
          <a:r>
            <a:rPr lang="en-GB" sz="1400" kern="1200" dirty="0">
              <a:solidFill>
                <a:schemeClr val="bg2">
                  <a:lumMod val="50000"/>
                </a:schemeClr>
              </a:solidFill>
            </a:rPr>
            <a:t>3.1 Process steps and strategy to resolve the problem</a:t>
          </a:r>
          <a:endParaRPr lang="en-US" sz="1400" kern="1200" dirty="0">
            <a:solidFill>
              <a:schemeClr val="bg2">
                <a:lumMod val="50000"/>
              </a:schemeClr>
            </a:solidFill>
          </a:endParaRPr>
        </a:p>
        <a:p>
          <a:pPr>
            <a:spcBef>
              <a:spcPct val="0"/>
            </a:spcBef>
            <a:buNone/>
          </a:pPr>
          <a:r>
            <a:rPr lang="en-GB" sz="1400" kern="1200" dirty="0">
              <a:solidFill>
                <a:schemeClr val="bg2">
                  <a:lumMod val="50000"/>
                </a:schemeClr>
              </a:solidFill>
            </a:rPr>
            <a:t>3.2 Data Science Methods, machine learning, mapping tools and exploratory data analysis.</a:t>
          </a:r>
          <a:endParaRPr lang="en-US" sz="1400" kern="1200" dirty="0">
            <a:solidFill>
              <a:schemeClr val="bg2">
                <a:lumMod val="50000"/>
              </a:schemeClr>
            </a:solidFill>
          </a:endParaRPr>
        </a:p>
      </dsp:txBody>
      <dsp:txXfrm>
        <a:off x="7413727" y="147390"/>
        <a:ext cx="3403360" cy="1774678"/>
      </dsp:txXfrm>
    </dsp:sp>
    <dsp:sp modelId="{18405FE4-7B27-4C69-B6FE-12C8B84249EF}">
      <dsp:nvSpPr>
        <dsp:cNvPr id="0" name=""/>
        <dsp:cNvSpPr/>
      </dsp:nvSpPr>
      <dsp:spPr>
        <a:xfrm>
          <a:off x="36592" y="2217848"/>
          <a:ext cx="3403360" cy="1774678"/>
        </a:xfrm>
        <a:prstGeom prst="rect">
          <a:avLst/>
        </a:prstGeom>
        <a:solidFill>
          <a:schemeClr val="bg1"/>
        </a:solidFill>
        <a:ln w="12700"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latin typeface="Garamond" panose="02020404030301010803"/>
              <a:ea typeface="+mn-ea"/>
              <a:cs typeface="+mn-cs"/>
            </a:rPr>
            <a:t>Result Section</a:t>
          </a:r>
        </a:p>
        <a:p>
          <a:pPr marL="0" lvl="0" algn="ctr" defTabSz="1022350">
            <a:lnSpc>
              <a:spcPct val="90000"/>
            </a:lnSpc>
            <a:spcBef>
              <a:spcPct val="0"/>
            </a:spcBef>
            <a:spcAft>
              <a:spcPct val="35000"/>
            </a:spcAft>
            <a:buNone/>
          </a:pPr>
          <a:r>
            <a:rPr lang="en-GB" sz="1400" kern="1200" dirty="0">
              <a:solidFill>
                <a:schemeClr val="bg2">
                  <a:lumMod val="50000"/>
                </a:schemeClr>
              </a:solidFill>
            </a:rPr>
            <a:t>Discussion of the results and how they help to take a decision</a:t>
          </a:r>
          <a:r>
            <a:rPr lang="en-GB" sz="1800" kern="1200" dirty="0">
              <a:solidFill>
                <a:schemeClr val="bg2">
                  <a:lumMod val="50000"/>
                </a:schemeClr>
              </a:solidFill>
            </a:rPr>
            <a:t>.</a:t>
          </a:r>
          <a:endParaRPr lang="en-US" sz="1800" kern="1200" dirty="0">
            <a:solidFill>
              <a:schemeClr val="bg2">
                <a:lumMod val="50000"/>
              </a:schemeClr>
            </a:solidFill>
          </a:endParaRPr>
        </a:p>
      </dsp:txBody>
      <dsp:txXfrm>
        <a:off x="36592" y="2217848"/>
        <a:ext cx="3403360" cy="1774678"/>
      </dsp:txXfrm>
    </dsp:sp>
    <dsp:sp modelId="{435C0E89-FD70-4DD9-A771-832DBFC9ACBC}">
      <dsp:nvSpPr>
        <dsp:cNvPr id="0" name=""/>
        <dsp:cNvSpPr/>
      </dsp:nvSpPr>
      <dsp:spPr>
        <a:xfrm>
          <a:off x="3735732" y="2217848"/>
          <a:ext cx="3403360" cy="1774678"/>
        </a:xfrm>
        <a:prstGeom prst="rect">
          <a:avLst/>
        </a:prstGeom>
        <a:solidFill>
          <a:schemeClr val="bg1"/>
        </a:solidFill>
        <a:ln w="12700"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latin typeface="Garamond" panose="02020404030301010803"/>
              <a:ea typeface="+mn-ea"/>
              <a:cs typeface="+mn-cs"/>
            </a:rPr>
            <a:t>Discussion Section.</a:t>
          </a:r>
        </a:p>
        <a:p>
          <a:pPr marL="0" lvl="0" algn="ctr" defTabSz="1022350">
            <a:lnSpc>
              <a:spcPct val="90000"/>
            </a:lnSpc>
            <a:spcBef>
              <a:spcPct val="0"/>
            </a:spcBef>
            <a:spcAft>
              <a:spcPct val="35000"/>
            </a:spcAft>
            <a:buNone/>
          </a:pPr>
          <a:r>
            <a:rPr lang="en-GB" sz="1400" kern="1200" dirty="0">
              <a:solidFill>
                <a:schemeClr val="bg2">
                  <a:lumMod val="50000"/>
                </a:schemeClr>
              </a:solidFill>
            </a:rPr>
            <a:t>Elaboration and discussion on any observations and/or recommendations for improvement</a:t>
          </a:r>
          <a:r>
            <a:rPr lang="en-GB" sz="1800" kern="1200" dirty="0">
              <a:solidFill>
                <a:schemeClr val="bg2">
                  <a:lumMod val="50000"/>
                </a:schemeClr>
              </a:solidFill>
            </a:rPr>
            <a:t>.</a:t>
          </a:r>
          <a:endParaRPr lang="en-US" sz="1800" kern="1200" dirty="0">
            <a:solidFill>
              <a:schemeClr val="bg2">
                <a:lumMod val="50000"/>
              </a:schemeClr>
            </a:solidFill>
          </a:endParaRPr>
        </a:p>
      </dsp:txBody>
      <dsp:txXfrm>
        <a:off x="3735732" y="2217848"/>
        <a:ext cx="3403360" cy="1774678"/>
      </dsp:txXfrm>
    </dsp:sp>
    <dsp:sp modelId="{8B4B3325-3D39-438A-9204-5B9ECF0C9AE7}">
      <dsp:nvSpPr>
        <dsp:cNvPr id="0" name=""/>
        <dsp:cNvSpPr/>
      </dsp:nvSpPr>
      <dsp:spPr>
        <a:xfrm>
          <a:off x="7413727" y="2217848"/>
          <a:ext cx="3403360" cy="1774678"/>
        </a:xfrm>
        <a:prstGeom prst="rect">
          <a:avLst/>
        </a:prstGeom>
        <a:solidFill>
          <a:schemeClr val="bg1"/>
        </a:solidFill>
        <a:ln w="12700"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latin typeface="Garamond" panose="02020404030301010803"/>
              <a:ea typeface="+mn-ea"/>
              <a:cs typeface="+mn-cs"/>
            </a:rPr>
            <a:t>Conclusion Section.</a:t>
          </a:r>
        </a:p>
        <a:p>
          <a:pPr marL="0" lvl="0" indent="0" algn="ctr" defTabSz="933450">
            <a:lnSpc>
              <a:spcPct val="90000"/>
            </a:lnSpc>
            <a:spcBef>
              <a:spcPct val="0"/>
            </a:spcBef>
            <a:spcAft>
              <a:spcPct val="35000"/>
            </a:spcAft>
            <a:buNone/>
          </a:pPr>
          <a:r>
            <a:rPr lang="en-GB" sz="1400" kern="1200" dirty="0">
              <a:solidFill>
                <a:schemeClr val="bg2">
                  <a:lumMod val="50000"/>
                </a:schemeClr>
              </a:solidFill>
            </a:rPr>
            <a:t>Decision taken and Report Conclusion</a:t>
          </a:r>
          <a:r>
            <a:rPr lang="en-GB" sz="3000" kern="1200" dirty="0">
              <a:solidFill>
                <a:schemeClr val="bg2">
                  <a:lumMod val="50000"/>
                </a:schemeClr>
              </a:solidFill>
            </a:rPr>
            <a:t>.</a:t>
          </a:r>
          <a:endParaRPr lang="en-US" sz="3000" kern="1200" dirty="0">
            <a:solidFill>
              <a:schemeClr val="bg2">
                <a:lumMod val="50000"/>
              </a:schemeClr>
            </a:solidFill>
          </a:endParaRPr>
        </a:p>
      </dsp:txBody>
      <dsp:txXfrm>
        <a:off x="7413727" y="2217848"/>
        <a:ext cx="3403360" cy="177467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CB4F3C-75A8-4BB8-A18E-B730DDD68B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AE10D8-98A5-4E68-A41F-7AA79FF6968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764CF-3664-45D0-9B27-4222DB1A6BA7}" type="datetimeFigureOut">
              <a:rPr lang="en-US" smtClean="0"/>
              <a:t>13/04/2021</a:t>
            </a:fld>
            <a:endParaRPr lang="en-US" dirty="0"/>
          </a:p>
        </p:txBody>
      </p:sp>
      <p:sp>
        <p:nvSpPr>
          <p:cNvPr id="4" name="Footer Placeholder 3">
            <a:extLst>
              <a:ext uri="{FF2B5EF4-FFF2-40B4-BE49-F238E27FC236}">
                <a16:creationId xmlns:a16="http://schemas.microsoft.com/office/drawing/2014/main" id="{177EF411-0DAB-4BCE-94A8-E903E20549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A11237F-7CCA-4423-B624-29C06FF2E74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8CD4AB-B9A2-4248-B31F-8EBC71546D8D}" type="slidenum">
              <a:rPr lang="en-US" smtClean="0"/>
              <a:t>‹#›</a:t>
            </a:fld>
            <a:endParaRPr lang="en-US" dirty="0"/>
          </a:p>
        </p:txBody>
      </p:sp>
    </p:spTree>
    <p:extLst>
      <p:ext uri="{BB962C8B-B14F-4D97-AF65-F5344CB8AC3E}">
        <p14:creationId xmlns:p14="http://schemas.microsoft.com/office/powerpoint/2010/main" val="28697791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F7E720-7243-402E-A0D4-CE3189C951A5}" type="datetimeFigureOut">
              <a:rPr lang="en-US" noProof="0" smtClean="0"/>
              <a:t>13/04/2021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BE9C73-6CDE-45E2-97F8-E3C5308FA232}" type="slidenum">
              <a:rPr lang="en-US" noProof="0" smtClean="0"/>
              <a:t>‹#›</a:t>
            </a:fld>
            <a:endParaRPr lang="en-US" noProof="0" dirty="0"/>
          </a:p>
        </p:txBody>
      </p:sp>
    </p:spTree>
    <p:extLst>
      <p:ext uri="{BB962C8B-B14F-4D97-AF65-F5344CB8AC3E}">
        <p14:creationId xmlns:p14="http://schemas.microsoft.com/office/powerpoint/2010/main" val="376349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a:t>
            </a:fld>
            <a:endParaRPr lang="en-US" dirty="0"/>
          </a:p>
        </p:txBody>
      </p:sp>
    </p:spTree>
    <p:extLst>
      <p:ext uri="{BB962C8B-B14F-4D97-AF65-F5344CB8AC3E}">
        <p14:creationId xmlns:p14="http://schemas.microsoft.com/office/powerpoint/2010/main" val="1567470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2</a:t>
            </a:fld>
            <a:endParaRPr lang="en-US" dirty="0"/>
          </a:p>
        </p:txBody>
      </p:sp>
    </p:spTree>
    <p:extLst>
      <p:ext uri="{BB962C8B-B14F-4D97-AF65-F5344CB8AC3E}">
        <p14:creationId xmlns:p14="http://schemas.microsoft.com/office/powerpoint/2010/main" val="3511812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8</a:t>
            </a:fld>
            <a:endParaRPr lang="en-US" dirty="0"/>
          </a:p>
        </p:txBody>
      </p:sp>
    </p:spTree>
    <p:extLst>
      <p:ext uri="{BB962C8B-B14F-4D97-AF65-F5344CB8AC3E}">
        <p14:creationId xmlns:p14="http://schemas.microsoft.com/office/powerpoint/2010/main" val="3770199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13/04/2021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982019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1_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Autofit/>
          </a:bodyPr>
          <a:lstStyle>
            <a:lvl1pPr algn="l" defTabSz="914400" rtl="0" eaLnBrk="1" latinLnBrk="0" hangingPunct="1">
              <a:lnSpc>
                <a:spcPct val="100000"/>
              </a:lnSpc>
              <a:spcBef>
                <a:spcPct val="0"/>
              </a:spcBef>
              <a:buNone/>
              <a:defRPr lang="en-US" sz="4800" b="0" kern="1200" cap="none" spc="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bg1">
                    <a:lumMod val="9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13/04/2021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4680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Picture with Caption">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CD7A40E7-331A-409D-8385-D6893D1EA86A}"/>
              </a:ext>
            </a:extLst>
          </p:cNvPr>
          <p:cNvSpPr/>
          <p:nvPr userDrawn="1"/>
        </p:nvSpPr>
        <p:spPr>
          <a:xfrm>
            <a:off x="948394" y="941695"/>
            <a:ext cx="5452526" cy="497461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23">
            <a:extLst>
              <a:ext uri="{FF2B5EF4-FFF2-40B4-BE49-F238E27FC236}">
                <a16:creationId xmlns:a16="http://schemas.microsoft.com/office/drawing/2014/main" id="{75561E95-1FD2-4358-9E4C-3D2E929E4872}"/>
              </a:ext>
            </a:extLst>
          </p:cNvPr>
          <p:cNvSpPr>
            <a:spLocks noGrp="1"/>
          </p:cNvSpPr>
          <p:nvPr>
            <p:ph type="pic" sz="quarter" idx="14"/>
          </p:nvPr>
        </p:nvSpPr>
        <p:spPr>
          <a:xfrm>
            <a:off x="0" y="0"/>
            <a:ext cx="12192000" cy="6858000"/>
          </a:xfrm>
          <a:custGeom>
            <a:avLst/>
            <a:gdLst>
              <a:gd name="connsiteX0" fmla="*/ 948394 w 12192000"/>
              <a:gd name="connsiteY0" fmla="*/ 941695 h 6858000"/>
              <a:gd name="connsiteX1" fmla="*/ 948394 w 12192000"/>
              <a:gd name="connsiteY1" fmla="*/ 5916305 h 6858000"/>
              <a:gd name="connsiteX2" fmla="*/ 6400920 w 12192000"/>
              <a:gd name="connsiteY2" fmla="*/ 5916305 h 6858000"/>
              <a:gd name="connsiteX3" fmla="*/ 6400920 w 12192000"/>
              <a:gd name="connsiteY3" fmla="*/ 941695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48394" y="941695"/>
                </a:moveTo>
                <a:lnTo>
                  <a:pt x="948394" y="5916305"/>
                </a:lnTo>
                <a:lnTo>
                  <a:pt x="6400920" y="5916305"/>
                </a:lnTo>
                <a:lnTo>
                  <a:pt x="6400920" y="941695"/>
                </a:lnTo>
                <a:close/>
                <a:moveTo>
                  <a:pt x="0" y="0"/>
                </a:moveTo>
                <a:lnTo>
                  <a:pt x="12192000" y="0"/>
                </a:lnTo>
                <a:lnTo>
                  <a:pt x="12192000" y="6858000"/>
                </a:lnTo>
                <a:lnTo>
                  <a:pt x="0" y="6858000"/>
                </a:lnTo>
                <a:close/>
              </a:path>
            </a:pathLst>
          </a:custGeom>
          <a:solidFill>
            <a:schemeClr val="accent1">
              <a:lumMod val="60000"/>
              <a:lumOff val="40000"/>
            </a:schemeClr>
          </a:solidFill>
        </p:spPr>
        <p:txBody>
          <a:bodyPr wrap="square">
            <a:noAutofit/>
          </a:bodyPr>
          <a:lstStyle>
            <a:lvl1pPr marL="0" indent="0" algn="ctr">
              <a:buNone/>
              <a:defRPr/>
            </a:lvl1pPr>
          </a:lstStyle>
          <a:p>
            <a:r>
              <a:rPr lang="en-US" noProof="0"/>
              <a:t>Click icon to add picture</a:t>
            </a:r>
            <a:endParaRPr lang="en-US" noProof="0" dirty="0"/>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noProof="0" smtClean="0"/>
              <a:t>13/04/2021</a:t>
            </a:fld>
            <a:endParaRPr lang="en-US" noProof="0"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noProof="0"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noProof="0" smtClean="0"/>
              <a:t>‹#›</a:t>
            </a:fld>
            <a:endParaRPr lang="en-US" noProof="0" dirty="0"/>
          </a:p>
        </p:txBody>
      </p:sp>
      <p:sp>
        <p:nvSpPr>
          <p:cNvPr id="22" name="Content Placeholder 3">
            <a:extLst>
              <a:ext uri="{FF2B5EF4-FFF2-40B4-BE49-F238E27FC236}">
                <a16:creationId xmlns:a16="http://schemas.microsoft.com/office/drawing/2014/main" id="{6E7077FF-6FAE-4A98-862F-3A2F931B9589}"/>
              </a:ext>
            </a:extLst>
          </p:cNvPr>
          <p:cNvSpPr>
            <a:spLocks noGrp="1"/>
          </p:cNvSpPr>
          <p:nvPr>
            <p:ph sz="half" idx="13"/>
          </p:nvPr>
        </p:nvSpPr>
        <p:spPr>
          <a:xfrm>
            <a:off x="1357950" y="2852792"/>
            <a:ext cx="4633415" cy="2572193"/>
          </a:xfrm>
        </p:spPr>
        <p:txBody>
          <a:bodyPr vert="horz" lIns="91440" tIns="45720" rIns="91440" bIns="45720" rtlCol="0">
            <a:normAutofit/>
          </a:bodyPr>
          <a:lstStyle>
            <a:lvl1pPr marL="0" indent="0">
              <a:buNone/>
              <a:defRPr>
                <a:solidFill>
                  <a:schemeClr val="bg1"/>
                </a:solidFill>
              </a:defRPr>
            </a:lvl1pPr>
          </a:lstStyle>
          <a:p>
            <a:pPr lvl="0"/>
            <a:r>
              <a:rPr lang="en-US" noProof="0"/>
              <a:t>Edit Master text styles</a:t>
            </a:r>
          </a:p>
        </p:txBody>
      </p:sp>
      <p:sp>
        <p:nvSpPr>
          <p:cNvPr id="23" name="Rectangle 22">
            <a:extLst>
              <a:ext uri="{FF2B5EF4-FFF2-40B4-BE49-F238E27FC236}">
                <a16:creationId xmlns:a16="http://schemas.microsoft.com/office/drawing/2014/main" id="{351E07B6-8D69-4F8A-9729-400511B37F8B}"/>
              </a:ext>
            </a:extLst>
          </p:cNvPr>
          <p:cNvSpPr/>
          <p:nvPr userDrawn="1"/>
        </p:nvSpPr>
        <p:spPr>
          <a:xfrm>
            <a:off x="1101715" y="1106424"/>
            <a:ext cx="5120640" cy="4645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357950" y="1352804"/>
            <a:ext cx="4633415" cy="1333641"/>
          </a:xfrm>
        </p:spPr>
        <p:txBody>
          <a:bodyPr anchor="b">
            <a:normAutofit/>
          </a:bodyPr>
          <a:lstStyle>
            <a:lvl1pPr algn="l" defTabSz="914400" rtl="0" eaLnBrk="1" latinLnBrk="0" hangingPunct="1">
              <a:lnSpc>
                <a:spcPct val="100000"/>
              </a:lnSpc>
              <a:spcBef>
                <a:spcPct val="0"/>
              </a:spcBef>
              <a:buNone/>
              <a:defRPr lang="en-US" sz="4800" b="0" kern="1200" cap="none" spc="0" baseline="0" dirty="0">
                <a:solidFill>
                  <a:schemeClr val="bg1"/>
                </a:solidFill>
                <a:effectLst/>
                <a:latin typeface="+mj-lt"/>
                <a:ea typeface="+mn-ea"/>
                <a:cs typeface="+mn-cs"/>
              </a:defRPr>
            </a:lvl1pPr>
          </a:lstStyle>
          <a:p>
            <a:r>
              <a:rPr lang="en-US" noProof="0"/>
              <a:t>Click to edit Master title style</a:t>
            </a:r>
          </a:p>
        </p:txBody>
      </p:sp>
    </p:spTree>
    <p:extLst>
      <p:ext uri="{BB962C8B-B14F-4D97-AF65-F5344CB8AC3E}">
        <p14:creationId xmlns:p14="http://schemas.microsoft.com/office/powerpoint/2010/main" val="2811138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13/04/2021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401001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13/04/2021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28558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13/04/2021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87034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13/04/2021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05556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F2F0876-DA34-44C2-B05E-66533803FE6E}"/>
              </a:ext>
            </a:extLst>
          </p:cNvPr>
          <p:cNvSpPr>
            <a:spLocks noGrp="1"/>
          </p:cNvSpPr>
          <p:nvPr>
            <p:ph type="pic" sz="quarter" idx="14"/>
          </p:nvPr>
        </p:nvSpPr>
        <p:spPr>
          <a:xfrm>
            <a:off x="233400" y="246600"/>
            <a:ext cx="11725200" cy="6364800"/>
          </a:xfrm>
        </p:spPr>
        <p:txBody>
          <a:bodyPr anchor="ctr" anchorCtr="0"/>
          <a:lstStyle>
            <a:lvl1pPr marL="0" indent="0" algn="ctr">
              <a:buNone/>
              <a:defRPr/>
            </a:lvl1pPr>
          </a:lstStyle>
          <a:p>
            <a:r>
              <a:rPr lang="en-US"/>
              <a:t>Click icon to add picture</a:t>
            </a:r>
            <a:endParaRPr lang="ru-RU"/>
          </a:p>
        </p:txBody>
      </p:sp>
      <p:sp>
        <p:nvSpPr>
          <p:cNvPr id="10" name="Picture Placeholder 9">
            <a:extLst>
              <a:ext uri="{FF2B5EF4-FFF2-40B4-BE49-F238E27FC236}">
                <a16:creationId xmlns:a16="http://schemas.microsoft.com/office/drawing/2014/main" id="{6E352C7E-BCE1-47CD-872E-2935DD89FC28}"/>
              </a:ext>
            </a:extLst>
          </p:cNvPr>
          <p:cNvSpPr>
            <a:spLocks noGrp="1"/>
          </p:cNvSpPr>
          <p:nvPr>
            <p:ph type="pic" sz="quarter" idx="13"/>
          </p:nvPr>
        </p:nvSpPr>
        <p:spPr>
          <a:xfrm>
            <a:off x="852488" y="2103438"/>
            <a:ext cx="5243512" cy="3748087"/>
          </a:xfrm>
        </p:spPr>
        <p:txBody>
          <a:bodyPr anchor="ctr" anchorCtr="0"/>
          <a:lstStyle>
            <a:lvl1pPr marL="0" indent="0" algn="ctr">
              <a:buNone/>
              <a:defRPr/>
            </a:lvl1pPr>
          </a:lstStyle>
          <a:p>
            <a:r>
              <a:rPr lang="en-US"/>
              <a:t>Click icon to add picture</a:t>
            </a:r>
            <a:endParaRPr lang="ru-RU" dirty="0"/>
          </a:p>
        </p:txBody>
      </p:sp>
      <p:sp>
        <p:nvSpPr>
          <p:cNvPr id="8" name="Title 7"/>
          <p:cNvSpPr>
            <a:spLocks noGrp="1"/>
          </p:cNvSpPr>
          <p:nvPr>
            <p:ph type="title"/>
          </p:nvPr>
        </p:nvSpPr>
        <p:spPr/>
        <p:txBody>
          <a:bodyPr/>
          <a:lstStyle>
            <a:lvl1pPr>
              <a:defRPr>
                <a:solidFill>
                  <a:schemeClr val="bg2">
                    <a:lumMod val="50000"/>
                  </a:schemeClr>
                </a:solidFill>
              </a:defRPr>
            </a:lvl1pPr>
          </a:lstStyle>
          <a:p>
            <a:r>
              <a:rPr lang="en-US"/>
              <a:t>Click to edit Master title style</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13/04/2021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23926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13/04/2021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23591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13/04/2021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58772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13/04/2021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65951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13/04/2021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696644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13/04/2021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60424787"/>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9" r:id="rId5"/>
    <p:sldLayoutId id="2147483730" r:id="rId6"/>
    <p:sldLayoutId id="2147483736" r:id="rId7"/>
    <p:sldLayoutId id="2147483737" r:id="rId8"/>
    <p:sldLayoutId id="2147483727" r:id="rId9"/>
    <p:sldLayoutId id="2147483741" r:id="rId10"/>
    <p:sldLayoutId id="2147483740" r:id="rId11"/>
    <p:sldLayoutId id="2147483728" r:id="rId12"/>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nguyencuongmanh@gmail.com" TargetMode="Externa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Man in headphones with a laptop">
            <a:extLst>
              <a:ext uri="{FF2B5EF4-FFF2-40B4-BE49-F238E27FC236}">
                <a16:creationId xmlns:a16="http://schemas.microsoft.com/office/drawing/2014/main" id="{ADA04C7C-FE8B-4C2F-BF2E-CBD501A02DFD}"/>
              </a:ext>
            </a:extLst>
          </p:cNvPr>
          <p:cNvPicPr>
            <a:picLocks noChangeAspect="1"/>
          </p:cNvPicPr>
          <p:nvPr/>
        </p:nvPicPr>
        <p:blipFill>
          <a:blip r:embed="rId3">
            <a:duotone>
              <a:prstClr val="black"/>
              <a:schemeClr val="accent1">
                <a:tint val="45000"/>
                <a:satMod val="400000"/>
              </a:schemeClr>
            </a:duotone>
          </a:blip>
          <a:srcRect/>
          <a:stretch/>
        </p:blipFill>
        <p:spPr>
          <a:xfrm>
            <a:off x="11" y="11"/>
            <a:ext cx="12191978" cy="6857988"/>
          </a:xfrm>
          <a:prstGeom prst="rect">
            <a:avLst/>
          </a:prstGeom>
        </p:spPr>
      </p:pic>
      <p:sp>
        <p:nvSpPr>
          <p:cNvPr id="11" name="Rectangle 10">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01253F3E-E6E8-4DEE-A6F6-D6A88FD391E3}"/>
              </a:ext>
            </a:extLst>
          </p:cNvPr>
          <p:cNvSpPr>
            <a:spLocks noGrp="1"/>
          </p:cNvSpPr>
          <p:nvPr>
            <p:ph type="ctrTitle"/>
          </p:nvPr>
        </p:nvSpPr>
        <p:spPr>
          <a:xfrm>
            <a:off x="1769532" y="2091263"/>
            <a:ext cx="8652938" cy="2461504"/>
          </a:xfrm>
        </p:spPr>
        <p:txBody>
          <a:bodyPr>
            <a:normAutofit fontScale="90000"/>
          </a:bodyPr>
          <a:lstStyle/>
          <a:p>
            <a:r>
              <a:rPr lang="en-US" dirty="0"/>
              <a:t>Coursera </a:t>
            </a:r>
            <a:r>
              <a:rPr lang="en-US" dirty="0" err="1"/>
              <a:t>ibm</a:t>
            </a:r>
            <a:r>
              <a:rPr lang="en-US" dirty="0"/>
              <a:t> data science</a:t>
            </a:r>
            <a:br>
              <a:rPr lang="en-US" dirty="0"/>
            </a:br>
            <a:r>
              <a:rPr lang="en-US" dirty="0"/>
              <a:t>Capstone </a:t>
            </a:r>
            <a:r>
              <a:rPr lang="en-US" dirty="0" err="1"/>
              <a:t>projct</a:t>
            </a:r>
            <a:endParaRPr lang="ru-RU" dirty="0"/>
          </a:p>
        </p:txBody>
      </p:sp>
      <p:sp>
        <p:nvSpPr>
          <p:cNvPr id="3" name="Subtitle 2">
            <a:extLst>
              <a:ext uri="{FF2B5EF4-FFF2-40B4-BE49-F238E27FC236}">
                <a16:creationId xmlns:a16="http://schemas.microsoft.com/office/drawing/2014/main" id="{1C954176-1A2D-47B9-B195-FB21407C0471}"/>
              </a:ext>
            </a:extLst>
          </p:cNvPr>
          <p:cNvSpPr>
            <a:spLocks noGrp="1"/>
          </p:cNvSpPr>
          <p:nvPr>
            <p:ph type="subTitle" idx="1"/>
          </p:nvPr>
        </p:nvSpPr>
        <p:spPr>
          <a:xfrm>
            <a:off x="1769532" y="4623127"/>
            <a:ext cx="8655200" cy="457201"/>
          </a:xfrm>
        </p:spPr>
        <p:txBody>
          <a:bodyPr>
            <a:normAutofit/>
          </a:bodyPr>
          <a:lstStyle/>
          <a:p>
            <a:pPr>
              <a:spcAft>
                <a:spcPts val="600"/>
              </a:spcAft>
            </a:pPr>
            <a:r>
              <a:rPr lang="en-US" sz="2400" dirty="0">
                <a:solidFill>
                  <a:schemeClr val="tx2">
                    <a:lumMod val="90000"/>
                  </a:schemeClr>
                </a:solidFill>
                <a:hlinkClick r:id="rId4"/>
              </a:rPr>
              <a:t>nguyencuongmanh@gmail.com</a:t>
            </a:r>
            <a:r>
              <a:rPr lang="en-US" sz="2400" dirty="0">
                <a:solidFill>
                  <a:schemeClr val="tx2">
                    <a:lumMod val="90000"/>
                  </a:schemeClr>
                </a:solidFill>
              </a:rPr>
              <a:t> </a:t>
            </a:r>
            <a:endParaRPr lang="ru-RU" sz="2400" dirty="0">
              <a:solidFill>
                <a:schemeClr val="tx2">
                  <a:lumMod val="90000"/>
                </a:schemeClr>
              </a:solidFill>
            </a:endParaRPr>
          </a:p>
        </p:txBody>
      </p:sp>
      <p:sp>
        <p:nvSpPr>
          <p:cNvPr id="13" name="Rectangle 12">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317353540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oup of people work">
            <a:extLst>
              <a:ext uri="{FF2B5EF4-FFF2-40B4-BE49-F238E27FC236}">
                <a16:creationId xmlns:a16="http://schemas.microsoft.com/office/drawing/2014/main" id="{FDC0A5F4-FE96-4D3A-A9D6-A76F32BA6429}"/>
              </a:ext>
            </a:extLst>
          </p:cNvPr>
          <p:cNvPicPr>
            <a:picLocks noGrp="1"/>
          </p:cNvPicPr>
          <p:nvPr>
            <p:ph sz="half" idx="1"/>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33400" y="248598"/>
            <a:ext cx="11725200" cy="6362659"/>
          </a:xfrm>
          <a:prstGeom prst="rect">
            <a:avLst/>
          </a:prstGeom>
        </p:spPr>
      </p:pic>
      <p:sp>
        <p:nvSpPr>
          <p:cNvPr id="2" name="Title 1">
            <a:extLst>
              <a:ext uri="{FF2B5EF4-FFF2-40B4-BE49-F238E27FC236}">
                <a16:creationId xmlns:a16="http://schemas.microsoft.com/office/drawing/2014/main" id="{D49C97B1-F677-4C82-9865-227A9B7D2400}"/>
              </a:ext>
            </a:extLst>
          </p:cNvPr>
          <p:cNvSpPr>
            <a:spLocks noGrp="1"/>
          </p:cNvSpPr>
          <p:nvPr>
            <p:ph type="title"/>
          </p:nvPr>
        </p:nvSpPr>
        <p:spPr>
          <a:xfrm>
            <a:off x="1066800" y="642594"/>
            <a:ext cx="10058400" cy="785612"/>
          </a:xfrm>
        </p:spPr>
        <p:txBody>
          <a:bodyPr vert="horz" lIns="91440" tIns="45720" rIns="91440" bIns="45720" rtlCol="0" anchor="ctr">
            <a:normAutofit/>
          </a:bodyPr>
          <a:lstStyle/>
          <a:p>
            <a:r>
              <a:rPr lang="en-US" dirty="0">
                <a:solidFill>
                  <a:schemeClr val="bg2">
                    <a:lumMod val="50000"/>
                  </a:schemeClr>
                </a:solidFill>
              </a:rPr>
              <a:t>Contents</a:t>
            </a:r>
          </a:p>
        </p:txBody>
      </p:sp>
      <p:graphicFrame>
        <p:nvGraphicFramePr>
          <p:cNvPr id="5" name="Content Placeholder 2" descr="SmartArt object">
            <a:extLst>
              <a:ext uri="{FF2B5EF4-FFF2-40B4-BE49-F238E27FC236}">
                <a16:creationId xmlns:a16="http://schemas.microsoft.com/office/drawing/2014/main" id="{A1342CC9-B5BC-4EE6-A03F-6501ED7CC4CC}"/>
              </a:ext>
            </a:extLst>
          </p:cNvPr>
          <p:cNvGraphicFramePr>
            <a:graphicFrameLocks/>
          </p:cNvGraphicFramePr>
          <p:nvPr>
            <p:extLst>
              <p:ext uri="{D42A27DB-BD31-4B8C-83A1-F6EECF244321}">
                <p14:modId xmlns:p14="http://schemas.microsoft.com/office/powerpoint/2010/main" val="896336142"/>
              </p:ext>
            </p:extLst>
          </p:nvPr>
        </p:nvGraphicFramePr>
        <p:xfrm>
          <a:off x="685799" y="1428206"/>
          <a:ext cx="10817088" cy="413991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7300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A9BEF8-9BCA-4D3B-8363-A58E05E21FF3}"/>
              </a:ext>
            </a:extLst>
          </p:cNvPr>
          <p:cNvSpPr>
            <a:spLocks noGrp="1"/>
          </p:cNvSpPr>
          <p:nvPr>
            <p:ph type="title"/>
          </p:nvPr>
        </p:nvSpPr>
        <p:spPr>
          <a:xfrm>
            <a:off x="1066800" y="642594"/>
            <a:ext cx="10058400" cy="541772"/>
          </a:xfrm>
        </p:spPr>
        <p:txBody>
          <a:bodyPr>
            <a:normAutofit fontScale="90000"/>
          </a:bodyPr>
          <a:lstStyle/>
          <a:p>
            <a:r>
              <a:rPr lang="en-US" sz="3600" b="1" dirty="0">
                <a:solidFill>
                  <a:schemeClr val="accent1">
                    <a:lumMod val="75000"/>
                  </a:schemeClr>
                </a:solidFill>
              </a:rPr>
              <a:t>Introduction Section</a:t>
            </a:r>
            <a:endParaRPr lang="en-US" sz="3600" dirty="0"/>
          </a:p>
        </p:txBody>
      </p:sp>
      <p:sp>
        <p:nvSpPr>
          <p:cNvPr id="6" name="Content Placeholder 5">
            <a:extLst>
              <a:ext uri="{FF2B5EF4-FFF2-40B4-BE49-F238E27FC236}">
                <a16:creationId xmlns:a16="http://schemas.microsoft.com/office/drawing/2014/main" id="{16010415-DBDE-4613-837E-DA1A3B9EF7EB}"/>
              </a:ext>
            </a:extLst>
          </p:cNvPr>
          <p:cNvSpPr>
            <a:spLocks noGrp="1"/>
          </p:cNvSpPr>
          <p:nvPr>
            <p:ph idx="1"/>
          </p:nvPr>
        </p:nvSpPr>
        <p:spPr>
          <a:xfrm>
            <a:off x="1066799" y="1071154"/>
            <a:ext cx="10506891" cy="4881590"/>
          </a:xfrm>
        </p:spPr>
        <p:txBody>
          <a:bodyPr>
            <a:normAutofit fontScale="92500" lnSpcReduction="10000"/>
          </a:bodyPr>
          <a:lstStyle/>
          <a:p>
            <a:r>
              <a:rPr lang="en-GB" dirty="0"/>
              <a:t>1.1 Scenario and Background </a:t>
            </a:r>
          </a:p>
          <a:p>
            <a:pPr lvl="1"/>
            <a:r>
              <a:rPr lang="en-GB" dirty="0"/>
              <a:t>I am a data learner Hanoi Vietnam. I currently live within walking distance </a:t>
            </a:r>
            <a:r>
              <a:rPr lang="en-US" dirty="0"/>
              <a:t>Hanoi Opera House</a:t>
            </a:r>
            <a:r>
              <a:rPr lang="en-GB" dirty="0"/>
              <a:t> to many amenities and venues in the area, such as various international cuisine restaurants, cafes, Hotel, food shops and entertainment.</a:t>
            </a:r>
          </a:p>
          <a:p>
            <a:pPr lvl="1"/>
            <a:r>
              <a:rPr lang="en-GB" dirty="0"/>
              <a:t>I have been offered a great opportunity to work in Manhattan, NY. Although, I am very excited about it, I am a bit stress toward the process to secure a comparable place to live in Manhattan. Therefore, I decided to apply the learned skills during the Coursera course to explore ways to make sure my decision is factual and rewarding. Of course, there are alternatives to achieve the answer using available Google and Social media tools, but it rewarding doing it myself with learned tools. </a:t>
            </a:r>
          </a:p>
          <a:p>
            <a:r>
              <a:rPr lang="en-GB" dirty="0"/>
              <a:t> 1.2 Problem to be resolved: </a:t>
            </a:r>
          </a:p>
          <a:p>
            <a:pPr lvl="1"/>
            <a:r>
              <a:rPr lang="en-GB" dirty="0"/>
              <a:t>The challenge to resolve is being able to find an apartment unit in Manhattan NY that offers similar characteristics and benefits to my current situation. Therefore, in order to set a basis for comparison, I want to place subject to the following conditions:</a:t>
            </a:r>
          </a:p>
          <a:p>
            <a:pPr lvl="1"/>
            <a:r>
              <a:rPr lang="en-GB" dirty="0"/>
              <a:t>Top amenities in the selected </a:t>
            </a:r>
            <a:r>
              <a:rPr lang="en-GB" dirty="0" err="1"/>
              <a:t>neighborhood</a:t>
            </a:r>
            <a:r>
              <a:rPr lang="en-GB" dirty="0"/>
              <a:t> shall be similar to current residence (See item 2.1)</a:t>
            </a:r>
          </a:p>
          <a:p>
            <a:pPr lvl="1"/>
            <a:r>
              <a:rPr lang="en-GB" dirty="0"/>
              <a:t> Desirable to have venues such as opera, Restaurants, wine stores, and food shops </a:t>
            </a:r>
          </a:p>
          <a:p>
            <a:pPr lvl="1"/>
            <a:r>
              <a:rPr lang="en-GB" dirty="0"/>
              <a:t>As a reference, I have included a map of venues near current residence in Hanoi, Vietnam.  </a:t>
            </a:r>
          </a:p>
          <a:p>
            <a:r>
              <a:rPr lang="en-GB" dirty="0"/>
              <a:t>1.3 Interested Audience</a:t>
            </a:r>
          </a:p>
          <a:p>
            <a:pPr lvl="1"/>
            <a:r>
              <a:rPr lang="en-GB" dirty="0"/>
              <a:t> I believe this is a relevant project for a person or entity considering moving to a major city in Europe, US or Asia, since the approach and methodologies used here are applicable in all cases. </a:t>
            </a:r>
          </a:p>
          <a:p>
            <a:pPr lvl="1"/>
            <a:r>
              <a:rPr lang="en-GB" dirty="0"/>
              <a:t>The use of </a:t>
            </a:r>
            <a:r>
              <a:rPr lang="en-GB" dirty="0" err="1"/>
              <a:t>FourSquare</a:t>
            </a:r>
            <a:r>
              <a:rPr lang="en-GB" dirty="0"/>
              <a:t> data and mapping techniques combined with data analysis will help resolve the key questions arisen. </a:t>
            </a:r>
          </a:p>
          <a:p>
            <a:pPr lvl="1"/>
            <a:r>
              <a:rPr lang="en-GB" dirty="0"/>
              <a:t>Lastly, this project is a good practical case toward the development of Data Science skills.</a:t>
            </a:r>
            <a:endParaRPr lang="en-US" dirty="0"/>
          </a:p>
        </p:txBody>
      </p:sp>
    </p:spTree>
    <p:extLst>
      <p:ext uri="{BB962C8B-B14F-4D97-AF65-F5344CB8AC3E}">
        <p14:creationId xmlns:p14="http://schemas.microsoft.com/office/powerpoint/2010/main" val="2953658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A9BEF8-9BCA-4D3B-8363-A58E05E21FF3}"/>
              </a:ext>
            </a:extLst>
          </p:cNvPr>
          <p:cNvSpPr>
            <a:spLocks noGrp="1"/>
          </p:cNvSpPr>
          <p:nvPr>
            <p:ph type="title"/>
          </p:nvPr>
        </p:nvSpPr>
        <p:spPr>
          <a:xfrm>
            <a:off x="1066800" y="642594"/>
            <a:ext cx="10058400" cy="541772"/>
          </a:xfrm>
        </p:spPr>
        <p:txBody>
          <a:bodyPr>
            <a:normAutofit fontScale="90000"/>
          </a:bodyPr>
          <a:lstStyle/>
          <a:p>
            <a:r>
              <a:rPr lang="en-US" sz="3600" b="1" dirty="0">
                <a:solidFill>
                  <a:schemeClr val="accent1">
                    <a:lumMod val="75000"/>
                  </a:schemeClr>
                </a:solidFill>
              </a:rPr>
              <a:t>Data Section:</a:t>
            </a:r>
          </a:p>
        </p:txBody>
      </p:sp>
      <p:sp>
        <p:nvSpPr>
          <p:cNvPr id="6" name="Content Placeholder 5">
            <a:extLst>
              <a:ext uri="{FF2B5EF4-FFF2-40B4-BE49-F238E27FC236}">
                <a16:creationId xmlns:a16="http://schemas.microsoft.com/office/drawing/2014/main" id="{16010415-DBDE-4613-837E-DA1A3B9EF7EB}"/>
              </a:ext>
            </a:extLst>
          </p:cNvPr>
          <p:cNvSpPr>
            <a:spLocks noGrp="1"/>
          </p:cNvSpPr>
          <p:nvPr>
            <p:ph idx="1"/>
          </p:nvPr>
        </p:nvSpPr>
        <p:spPr>
          <a:xfrm>
            <a:off x="1066799" y="1071154"/>
            <a:ext cx="10506891" cy="5207726"/>
          </a:xfrm>
        </p:spPr>
        <p:txBody>
          <a:bodyPr>
            <a:normAutofit fontScale="92500"/>
          </a:bodyPr>
          <a:lstStyle/>
          <a:p>
            <a:r>
              <a:rPr lang="en-GB" dirty="0"/>
              <a:t>Description of the data and its sources that will be used to solve the problem</a:t>
            </a:r>
          </a:p>
          <a:p>
            <a:r>
              <a:rPr lang="en-GB" dirty="0"/>
              <a:t>2.1 Data of Current Situation </a:t>
            </a:r>
          </a:p>
          <a:p>
            <a:pPr lvl="1"/>
            <a:r>
              <a:rPr lang="en-GB" dirty="0"/>
              <a:t>I Currently reside in the </a:t>
            </a:r>
            <a:r>
              <a:rPr lang="en-GB" dirty="0" err="1"/>
              <a:t>neighborhood</a:t>
            </a:r>
            <a:r>
              <a:rPr lang="en-GB" dirty="0"/>
              <a:t> of </a:t>
            </a:r>
            <a:r>
              <a:rPr lang="en-US" dirty="0"/>
              <a:t>Hanoi Opera House </a:t>
            </a:r>
            <a:r>
              <a:rPr lang="en-GB" dirty="0"/>
              <a:t>in Hanoi, Vietnam. I use Foursquare to identify the venues around the area of residence which are then shown in the Hanoi map shown in methodology and execution in section 3.0 . It serves as a reference for comparison with the desired future location in Manhattan NY </a:t>
            </a:r>
          </a:p>
          <a:p>
            <a:r>
              <a:rPr lang="en-GB" dirty="0"/>
              <a:t> 2.2 Data Required to resolve the problem </a:t>
            </a:r>
          </a:p>
          <a:p>
            <a:pPr lvl="1"/>
            <a:r>
              <a:rPr lang="en-GB" dirty="0"/>
              <a:t>In order to make a good choice of a similar apartment in Manhattan NY, the following data is required: </a:t>
            </a:r>
          </a:p>
          <a:p>
            <a:pPr lvl="1"/>
            <a:r>
              <a:rPr lang="en-GB" dirty="0"/>
              <a:t>List/Information on </a:t>
            </a:r>
            <a:r>
              <a:rPr lang="en-GB" dirty="0" err="1"/>
              <a:t>neighborhoods</a:t>
            </a:r>
            <a:r>
              <a:rPr lang="en-GB" dirty="0"/>
              <a:t> form Manhattan with their Geodata(latitude and longitude). </a:t>
            </a:r>
          </a:p>
          <a:p>
            <a:pPr lvl="1"/>
            <a:r>
              <a:rPr lang="en-GB" dirty="0"/>
              <a:t>Venues and amenities in the Manhattan </a:t>
            </a:r>
            <a:r>
              <a:rPr lang="en-GB" dirty="0" err="1"/>
              <a:t>neighborhoods</a:t>
            </a:r>
            <a:r>
              <a:rPr lang="en-GB" dirty="0"/>
              <a:t> (e.g. top 10)</a:t>
            </a:r>
          </a:p>
          <a:p>
            <a:r>
              <a:rPr lang="en-GB" dirty="0"/>
              <a:t>2.3 sources and manipulation </a:t>
            </a:r>
          </a:p>
          <a:p>
            <a:pPr lvl="1"/>
            <a:r>
              <a:rPr lang="en-GB" dirty="0"/>
              <a:t> The list of Manhattan </a:t>
            </a:r>
            <a:r>
              <a:rPr lang="en-GB" dirty="0" err="1"/>
              <a:t>neighborhoods</a:t>
            </a:r>
            <a:r>
              <a:rPr lang="en-GB" dirty="0"/>
              <a:t> is worked out during LAB exercise during the course. A csv file was created which will be read in order to create a data frame and its mapping</a:t>
            </a:r>
          </a:p>
          <a:p>
            <a:r>
              <a:rPr lang="en-GB" dirty="0"/>
              <a:t>2.4 How the data will be used to solve the problem : The data will be used as follows: Foursquare and </a:t>
            </a:r>
            <a:r>
              <a:rPr lang="en-GB" dirty="0" err="1"/>
              <a:t>geopy</a:t>
            </a:r>
            <a:r>
              <a:rPr lang="en-GB" dirty="0"/>
              <a:t> data to map top 10 venues for all Manhattan </a:t>
            </a:r>
            <a:r>
              <a:rPr lang="en-GB" dirty="0" err="1"/>
              <a:t>neighborhoods</a:t>
            </a:r>
            <a:r>
              <a:rPr lang="en-GB" dirty="0"/>
              <a:t> and clustered in groups ( as per Course LAB) </a:t>
            </a:r>
          </a:p>
          <a:p>
            <a:r>
              <a:rPr lang="en-GB" dirty="0"/>
              <a:t>2.5 Mapping of Data </a:t>
            </a:r>
          </a:p>
          <a:p>
            <a:pPr lvl="1"/>
            <a:r>
              <a:rPr lang="en-GB" dirty="0"/>
              <a:t> The following maps were created to facilitate the analysis and the choice of the palace to live.  Manhattan map of </a:t>
            </a:r>
            <a:r>
              <a:rPr lang="en-GB" dirty="0" err="1"/>
              <a:t>Neighborhoods</a:t>
            </a:r>
            <a:r>
              <a:rPr lang="en-GB" dirty="0"/>
              <a:t> </a:t>
            </a:r>
          </a:p>
          <a:p>
            <a:pPr lvl="1"/>
            <a:r>
              <a:rPr lang="en-GB" dirty="0"/>
              <a:t>Manhattan map of clustered venues and </a:t>
            </a:r>
            <a:r>
              <a:rPr lang="en-GB" dirty="0" err="1"/>
              <a:t>neighborhoods</a:t>
            </a:r>
            <a:endParaRPr lang="en-US" dirty="0"/>
          </a:p>
        </p:txBody>
      </p:sp>
    </p:spTree>
    <p:extLst>
      <p:ext uri="{BB962C8B-B14F-4D97-AF65-F5344CB8AC3E}">
        <p14:creationId xmlns:p14="http://schemas.microsoft.com/office/powerpoint/2010/main" val="3292082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A9BEF8-9BCA-4D3B-8363-A58E05E21FF3}"/>
              </a:ext>
            </a:extLst>
          </p:cNvPr>
          <p:cNvSpPr>
            <a:spLocks noGrp="1"/>
          </p:cNvSpPr>
          <p:nvPr>
            <p:ph type="title"/>
          </p:nvPr>
        </p:nvSpPr>
        <p:spPr>
          <a:xfrm>
            <a:off x="1066800" y="642594"/>
            <a:ext cx="10058400" cy="541772"/>
          </a:xfrm>
        </p:spPr>
        <p:txBody>
          <a:bodyPr>
            <a:normAutofit fontScale="90000"/>
          </a:bodyPr>
          <a:lstStyle/>
          <a:p>
            <a:r>
              <a:rPr lang="en-US" sz="3600" b="1" dirty="0">
                <a:solidFill>
                  <a:schemeClr val="accent1">
                    <a:lumMod val="75000"/>
                  </a:schemeClr>
                </a:solidFill>
              </a:rPr>
              <a:t>Methodology section:</a:t>
            </a:r>
          </a:p>
        </p:txBody>
      </p:sp>
      <p:sp>
        <p:nvSpPr>
          <p:cNvPr id="6" name="Content Placeholder 5">
            <a:extLst>
              <a:ext uri="{FF2B5EF4-FFF2-40B4-BE49-F238E27FC236}">
                <a16:creationId xmlns:a16="http://schemas.microsoft.com/office/drawing/2014/main" id="{16010415-DBDE-4613-837E-DA1A3B9EF7EB}"/>
              </a:ext>
            </a:extLst>
          </p:cNvPr>
          <p:cNvSpPr>
            <a:spLocks noGrp="1"/>
          </p:cNvSpPr>
          <p:nvPr>
            <p:ph idx="1"/>
          </p:nvPr>
        </p:nvSpPr>
        <p:spPr>
          <a:xfrm>
            <a:off x="1066799" y="1071154"/>
            <a:ext cx="10506891" cy="5207726"/>
          </a:xfrm>
        </p:spPr>
        <p:txBody>
          <a:bodyPr>
            <a:normAutofit/>
          </a:bodyPr>
          <a:lstStyle/>
          <a:p>
            <a:r>
              <a:rPr lang="en-GB" dirty="0"/>
              <a:t>This section represents the main component of the report where the data is gathered, prepared for analysis. The tools described are used here and the Notebook cells indicates the execution of steps. </a:t>
            </a:r>
          </a:p>
          <a:p>
            <a:r>
              <a:rPr lang="en-GB" dirty="0"/>
              <a:t> The analysis and the strategy: </a:t>
            </a:r>
          </a:p>
          <a:p>
            <a:r>
              <a:rPr lang="en-GB" dirty="0"/>
              <a:t>The strategy is based on mapping the above described data in section 2.0, in order to facilitate the choice of a candidate places for accommodation. The choice is made based on the demands imposed : similar venues to </a:t>
            </a:r>
            <a:r>
              <a:rPr lang="en-US" dirty="0"/>
              <a:t>Hanoi Opera House, Hanoi, Vietnam</a:t>
            </a:r>
            <a:r>
              <a:rPr lang="en-GB" dirty="0"/>
              <a:t>. This visual approach and maps with popups labels allow quick identification of location, thus making the selection very easy. </a:t>
            </a:r>
          </a:p>
          <a:p>
            <a:r>
              <a:rPr lang="en-GB" dirty="0"/>
              <a:t>The processing of these DATA and its mapping will allow to answer the key questions to make a decision:  What are the venues of the best place to live?</a:t>
            </a:r>
          </a:p>
          <a:p>
            <a:r>
              <a:rPr lang="en-GB" dirty="0"/>
              <a:t> How venues distribute among Manhattan </a:t>
            </a:r>
            <a:r>
              <a:rPr lang="en-GB" dirty="0" err="1"/>
              <a:t>neighborhoods</a:t>
            </a:r>
            <a:r>
              <a:rPr lang="en-GB" dirty="0"/>
              <a:t> ?</a:t>
            </a:r>
            <a:endParaRPr lang="en-US" dirty="0"/>
          </a:p>
        </p:txBody>
      </p:sp>
    </p:spTree>
    <p:extLst>
      <p:ext uri="{BB962C8B-B14F-4D97-AF65-F5344CB8AC3E}">
        <p14:creationId xmlns:p14="http://schemas.microsoft.com/office/powerpoint/2010/main" val="3685934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a:extLst>
              <a:ext uri="{FF2B5EF4-FFF2-40B4-BE49-F238E27FC236}">
                <a16:creationId xmlns:a16="http://schemas.microsoft.com/office/drawing/2014/main" id="{47FB891F-F990-4C47-AD5E-EE05D21B0610}"/>
              </a:ext>
            </a:extLst>
          </p:cNvPr>
          <p:cNvPicPr>
            <a:picLocks noGrp="1" noChangeAspect="1"/>
          </p:cNvPicPr>
          <p:nvPr>
            <p:ph sz="half" idx="1"/>
          </p:nvPr>
        </p:nvPicPr>
        <p:blipFill>
          <a:blip r:embed="rId2"/>
          <a:stretch>
            <a:fillRect/>
          </a:stretch>
        </p:blipFill>
        <p:spPr>
          <a:xfrm>
            <a:off x="561630" y="1198963"/>
            <a:ext cx="5804336" cy="5262793"/>
          </a:xfrm>
          <a:prstGeom prst="rect">
            <a:avLst/>
          </a:prstGeom>
        </p:spPr>
      </p:pic>
      <p:pic>
        <p:nvPicPr>
          <p:cNvPr id="12" name="Content Placeholder 11">
            <a:extLst>
              <a:ext uri="{FF2B5EF4-FFF2-40B4-BE49-F238E27FC236}">
                <a16:creationId xmlns:a16="http://schemas.microsoft.com/office/drawing/2014/main" id="{A4C6D95F-060D-4F18-BE74-9979DFD0D01D}"/>
              </a:ext>
            </a:extLst>
          </p:cNvPr>
          <p:cNvPicPr>
            <a:picLocks noGrp="1" noChangeAspect="1"/>
          </p:cNvPicPr>
          <p:nvPr>
            <p:ph sz="half" idx="2"/>
          </p:nvPr>
        </p:nvPicPr>
        <p:blipFill>
          <a:blip r:embed="rId3"/>
          <a:stretch>
            <a:fillRect/>
          </a:stretch>
        </p:blipFill>
        <p:spPr>
          <a:xfrm>
            <a:off x="6461762" y="1198963"/>
            <a:ext cx="5051425" cy="2230037"/>
          </a:xfrm>
          <a:prstGeom prst="rect">
            <a:avLst/>
          </a:prstGeom>
        </p:spPr>
      </p:pic>
      <p:sp>
        <p:nvSpPr>
          <p:cNvPr id="7" name="Title 4">
            <a:extLst>
              <a:ext uri="{FF2B5EF4-FFF2-40B4-BE49-F238E27FC236}">
                <a16:creationId xmlns:a16="http://schemas.microsoft.com/office/drawing/2014/main" id="{0943E0F9-0987-46DF-B019-A686F073A52E}"/>
              </a:ext>
            </a:extLst>
          </p:cNvPr>
          <p:cNvSpPr txBox="1">
            <a:spLocks/>
          </p:cNvSpPr>
          <p:nvPr/>
        </p:nvSpPr>
        <p:spPr>
          <a:xfrm>
            <a:off x="705394" y="642594"/>
            <a:ext cx="10419806" cy="541772"/>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sz="3600" b="1" dirty="0">
                <a:solidFill>
                  <a:schemeClr val="accent1">
                    <a:lumMod val="75000"/>
                  </a:schemeClr>
                </a:solidFill>
              </a:rPr>
              <a:t>Results</a:t>
            </a:r>
          </a:p>
        </p:txBody>
      </p:sp>
      <p:pic>
        <p:nvPicPr>
          <p:cNvPr id="13" name="Picture 12">
            <a:extLst>
              <a:ext uri="{FF2B5EF4-FFF2-40B4-BE49-F238E27FC236}">
                <a16:creationId xmlns:a16="http://schemas.microsoft.com/office/drawing/2014/main" id="{A0C4D680-5E09-4C4E-88D7-7D9C5FB20500}"/>
              </a:ext>
            </a:extLst>
          </p:cNvPr>
          <p:cNvPicPr>
            <a:picLocks noChangeAspect="1"/>
          </p:cNvPicPr>
          <p:nvPr/>
        </p:nvPicPr>
        <p:blipFill>
          <a:blip r:embed="rId4"/>
          <a:stretch>
            <a:fillRect/>
          </a:stretch>
        </p:blipFill>
        <p:spPr>
          <a:xfrm>
            <a:off x="6461762" y="3429000"/>
            <a:ext cx="5051425" cy="3032756"/>
          </a:xfrm>
          <a:prstGeom prst="rect">
            <a:avLst/>
          </a:prstGeom>
        </p:spPr>
      </p:pic>
    </p:spTree>
    <p:extLst>
      <p:ext uri="{BB962C8B-B14F-4D97-AF65-F5344CB8AC3E}">
        <p14:creationId xmlns:p14="http://schemas.microsoft.com/office/powerpoint/2010/main" val="3411240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id="{0943E0F9-0987-46DF-B019-A686F073A52E}"/>
              </a:ext>
            </a:extLst>
          </p:cNvPr>
          <p:cNvSpPr txBox="1">
            <a:spLocks/>
          </p:cNvSpPr>
          <p:nvPr/>
        </p:nvSpPr>
        <p:spPr>
          <a:xfrm>
            <a:off x="705394" y="642594"/>
            <a:ext cx="10419806" cy="541772"/>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sz="3600" b="1" dirty="0">
                <a:solidFill>
                  <a:schemeClr val="accent1">
                    <a:lumMod val="75000"/>
                  </a:schemeClr>
                </a:solidFill>
              </a:rPr>
              <a:t>Results</a:t>
            </a:r>
          </a:p>
        </p:txBody>
      </p:sp>
      <p:sp>
        <p:nvSpPr>
          <p:cNvPr id="3" name="Content Placeholder 2">
            <a:extLst>
              <a:ext uri="{FF2B5EF4-FFF2-40B4-BE49-F238E27FC236}">
                <a16:creationId xmlns:a16="http://schemas.microsoft.com/office/drawing/2014/main" id="{726066D4-5822-4470-8F83-A6D3E39B306B}"/>
              </a:ext>
            </a:extLst>
          </p:cNvPr>
          <p:cNvSpPr>
            <a:spLocks noGrp="1"/>
          </p:cNvSpPr>
          <p:nvPr>
            <p:ph sz="half" idx="1"/>
          </p:nvPr>
        </p:nvSpPr>
        <p:spPr/>
        <p:txBody>
          <a:bodyPr/>
          <a:lstStyle/>
          <a:p>
            <a:endParaRPr lang="en-US"/>
          </a:p>
        </p:txBody>
      </p:sp>
      <p:pic>
        <p:nvPicPr>
          <p:cNvPr id="4" name="Picture 3">
            <a:extLst>
              <a:ext uri="{FF2B5EF4-FFF2-40B4-BE49-F238E27FC236}">
                <a16:creationId xmlns:a16="http://schemas.microsoft.com/office/drawing/2014/main" id="{BBEFA1AC-674E-4AEA-9FFF-D60487DB97B0}"/>
              </a:ext>
            </a:extLst>
          </p:cNvPr>
          <p:cNvPicPr>
            <a:picLocks noChangeAspect="1"/>
          </p:cNvPicPr>
          <p:nvPr/>
        </p:nvPicPr>
        <p:blipFill>
          <a:blip r:embed="rId2"/>
          <a:stretch>
            <a:fillRect/>
          </a:stretch>
        </p:blipFill>
        <p:spPr>
          <a:xfrm>
            <a:off x="705394" y="1184366"/>
            <a:ext cx="3797393" cy="3024695"/>
          </a:xfrm>
          <a:prstGeom prst="rect">
            <a:avLst/>
          </a:prstGeom>
        </p:spPr>
      </p:pic>
      <p:pic>
        <p:nvPicPr>
          <p:cNvPr id="9" name="Content Placeholder 8">
            <a:extLst>
              <a:ext uri="{FF2B5EF4-FFF2-40B4-BE49-F238E27FC236}">
                <a16:creationId xmlns:a16="http://schemas.microsoft.com/office/drawing/2014/main" id="{60B64CFC-33DD-4053-BFCF-7EA486537977}"/>
              </a:ext>
            </a:extLst>
          </p:cNvPr>
          <p:cNvPicPr>
            <a:picLocks noGrp="1" noChangeAspect="1"/>
          </p:cNvPicPr>
          <p:nvPr>
            <p:ph sz="half" idx="2"/>
          </p:nvPr>
        </p:nvPicPr>
        <p:blipFill>
          <a:blip r:embed="rId3"/>
          <a:stretch>
            <a:fillRect/>
          </a:stretch>
        </p:blipFill>
        <p:spPr>
          <a:xfrm>
            <a:off x="4502788" y="3429000"/>
            <a:ext cx="7332162" cy="3067437"/>
          </a:xfrm>
          <a:prstGeom prst="rect">
            <a:avLst/>
          </a:prstGeom>
        </p:spPr>
      </p:pic>
      <p:pic>
        <p:nvPicPr>
          <p:cNvPr id="8" name="Picture 7">
            <a:extLst>
              <a:ext uri="{FF2B5EF4-FFF2-40B4-BE49-F238E27FC236}">
                <a16:creationId xmlns:a16="http://schemas.microsoft.com/office/drawing/2014/main" id="{75365900-8CF6-44D7-BBF0-52AB9C0B7FF9}"/>
              </a:ext>
            </a:extLst>
          </p:cNvPr>
          <p:cNvPicPr>
            <a:picLocks noChangeAspect="1"/>
          </p:cNvPicPr>
          <p:nvPr/>
        </p:nvPicPr>
        <p:blipFill>
          <a:blip r:embed="rId4"/>
          <a:stretch>
            <a:fillRect/>
          </a:stretch>
        </p:blipFill>
        <p:spPr>
          <a:xfrm>
            <a:off x="4502787" y="1220739"/>
            <a:ext cx="7543010" cy="2171888"/>
          </a:xfrm>
          <a:prstGeom prst="rect">
            <a:avLst/>
          </a:prstGeom>
        </p:spPr>
      </p:pic>
    </p:spTree>
    <p:extLst>
      <p:ext uri="{BB962C8B-B14F-4D97-AF65-F5344CB8AC3E}">
        <p14:creationId xmlns:p14="http://schemas.microsoft.com/office/powerpoint/2010/main" val="559205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 name="Rectangle 105">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8" name="Rectangle 107">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0" name="Rectangle 109">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12" name="Rectangle 111">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14" name="Group 113">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15" name="Straight Connector 114">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19" name="Rectangle 118">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Placeholder 9" descr="Laptop and notebook on the table">
            <a:extLst>
              <a:ext uri="{FF2B5EF4-FFF2-40B4-BE49-F238E27FC236}">
                <a16:creationId xmlns:a16="http://schemas.microsoft.com/office/drawing/2014/main" id="{201D9675-DFD6-4198-A186-4B82257CEE93}"/>
              </a:ext>
            </a:extLst>
          </p:cNvPr>
          <p:cNvPicPr>
            <a:picLocks noGrp="1" noChangeAspect="1"/>
          </p:cNvPicPr>
          <p:nvPr>
            <p:ph type="pic"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7" y="10"/>
            <a:ext cx="12191982" cy="6857990"/>
          </a:xfrm>
          <a:prstGeom prst="rect">
            <a:avLst/>
          </a:prstGeom>
        </p:spPr>
      </p:pic>
      <p:sp>
        <p:nvSpPr>
          <p:cNvPr id="121" name="Rectangle 120">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123" name="Rectangle 122">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3" name="Title 2">
            <a:extLst>
              <a:ext uri="{FF2B5EF4-FFF2-40B4-BE49-F238E27FC236}">
                <a16:creationId xmlns:a16="http://schemas.microsoft.com/office/drawing/2014/main" id="{E5AD4937-CA34-4C89-9BAF-9E011BE5736D}"/>
              </a:ext>
            </a:extLst>
          </p:cNvPr>
          <p:cNvSpPr>
            <a:spLocks noGrp="1"/>
          </p:cNvSpPr>
          <p:nvPr>
            <p:ph type="title"/>
          </p:nvPr>
        </p:nvSpPr>
        <p:spPr>
          <a:xfrm>
            <a:off x="1276055" y="2350017"/>
            <a:ext cx="4775075" cy="1630906"/>
          </a:xfrm>
        </p:spPr>
        <p:txBody>
          <a:bodyPr vert="horz" lIns="91440" tIns="45720" rIns="91440" bIns="45720" rtlCol="0" anchor="ctr">
            <a:normAutofit/>
          </a:bodyPr>
          <a:lstStyle/>
          <a:p>
            <a:pPr algn="ctr">
              <a:lnSpc>
                <a:spcPct val="83000"/>
              </a:lnSpc>
            </a:pPr>
            <a:r>
              <a:rPr lang="en-US" sz="4400" cap="all" spc="-100" dirty="0"/>
              <a:t>Thank You!</a:t>
            </a:r>
          </a:p>
        </p:txBody>
      </p:sp>
      <p:sp>
        <p:nvSpPr>
          <p:cNvPr id="4" name="Text Placeholder 3">
            <a:extLst>
              <a:ext uri="{FF2B5EF4-FFF2-40B4-BE49-F238E27FC236}">
                <a16:creationId xmlns:a16="http://schemas.microsoft.com/office/drawing/2014/main" id="{F2D4B761-DD6A-43A0-8600-88D390E1E08C}"/>
              </a:ext>
            </a:extLst>
          </p:cNvPr>
          <p:cNvSpPr>
            <a:spLocks noGrp="1"/>
          </p:cNvSpPr>
          <p:nvPr>
            <p:ph type="body" sz="half" idx="2"/>
          </p:nvPr>
        </p:nvSpPr>
        <p:spPr>
          <a:xfrm>
            <a:off x="1276055" y="3990546"/>
            <a:ext cx="4775075" cy="559656"/>
          </a:xfrm>
        </p:spPr>
        <p:txBody>
          <a:bodyPr vert="horz" lIns="91440" tIns="45720" rIns="91440" bIns="45720" rtlCol="0">
            <a:normAutofit/>
          </a:bodyPr>
          <a:lstStyle/>
          <a:p>
            <a:pPr algn="ctr">
              <a:lnSpc>
                <a:spcPct val="90000"/>
              </a:lnSpc>
              <a:spcBef>
                <a:spcPts val="0"/>
              </a:spcBef>
              <a:spcAft>
                <a:spcPts val="600"/>
              </a:spcAft>
            </a:pPr>
            <a:r>
              <a:rPr lang="en-US" sz="1500" spc="80" dirty="0">
                <a:solidFill>
                  <a:schemeClr val="tx1">
                    <a:lumMod val="75000"/>
                  </a:schemeClr>
                </a:solidFill>
              </a:rPr>
              <a:t>Lorem ipsum dolor sit amet, consectetuer adipiscing elit. Maecenas porttitor congue massa. </a:t>
            </a:r>
          </a:p>
        </p:txBody>
      </p:sp>
    </p:spTree>
    <p:extLst>
      <p:ext uri="{BB962C8B-B14F-4D97-AF65-F5344CB8AC3E}">
        <p14:creationId xmlns:p14="http://schemas.microsoft.com/office/powerpoint/2010/main" val="1103380505"/>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41242D"/>
      </a:dk2>
      <a:lt2>
        <a:srgbClr val="E2E2E8"/>
      </a:lt2>
      <a:accent1>
        <a:srgbClr val="A5A27D"/>
      </a:accent1>
      <a:accent2>
        <a:srgbClr val="B79A7A"/>
      </a:accent2>
      <a:accent3>
        <a:srgbClr val="C2948F"/>
      </a:accent3>
      <a:accent4>
        <a:srgbClr val="BA7F91"/>
      </a:accent4>
      <a:accent5>
        <a:srgbClr val="C390B5"/>
      </a:accent5>
      <a:accent6>
        <a:srgbClr val="B17FBA"/>
      </a:accent6>
      <a:hlink>
        <a:srgbClr val="6D71B0"/>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Classic-Corporate_Teach a Course_04_Win32_MO - v4" id="{2AE1B83A-9721-4EF8-B275-2624D019C8C0}" vid="{8CDF83C5-BCF3-42CE-9DDC-151D6253CC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5E4A76-0180-4CD0-B081-82F74A33613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1243E30-12F4-4BE3-B27D-23AB115E9D1F}">
  <ds:schemaRefs>
    <ds:schemaRef ds:uri="http://schemas.microsoft.com/sharepoint/v3/contenttype/forms"/>
  </ds:schemaRefs>
</ds:datastoreItem>
</file>

<file path=customXml/itemProps3.xml><?xml version="1.0" encoding="utf-8"?>
<ds:datastoreItem xmlns:ds="http://schemas.openxmlformats.org/officeDocument/2006/customXml" ds:itemID="{DB96A612-58F4-4E9A-9665-3987CC3AC4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Teach a course presentation</Template>
  <TotalTime>0</TotalTime>
  <Words>894</Words>
  <Application>Microsoft Office PowerPoint</Application>
  <PresentationFormat>Widescreen</PresentationFormat>
  <Paragraphs>60</Paragraphs>
  <Slides>8</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Garamond</vt:lpstr>
      <vt:lpstr>SavonVTI</vt:lpstr>
      <vt:lpstr>Coursera ibm data science Capstone projct</vt:lpstr>
      <vt:lpstr>Contents</vt:lpstr>
      <vt:lpstr>Introduction Section</vt:lpstr>
      <vt:lpstr>Data Section:</vt:lpstr>
      <vt:lpstr>Methodology section: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2021-04-13T08:14:42Z</dcterms:created>
  <dcterms:modified xsi:type="dcterms:W3CDTF">2021-04-13T08:48:51Z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