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3"/>
  </p:notesMasterIdLst>
  <p:handoutMasterIdLst>
    <p:handoutMasterId r:id="rId14"/>
  </p:handoutMasterIdLst>
  <p:sldIdLst>
    <p:sldId id="290" r:id="rId5"/>
    <p:sldId id="291" r:id="rId6"/>
    <p:sldId id="292" r:id="rId7"/>
    <p:sldId id="293" r:id="rId8"/>
    <p:sldId id="294" r:id="rId9"/>
    <p:sldId id="295" r:id="rId10"/>
    <p:sldId id="296" r:id="rId11"/>
    <p:sldId id="28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2"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Introduction Section</a:t>
          </a:r>
          <a:r>
            <a:rPr lang="ru-RU" sz="2100" b="1" dirty="0">
              <a:solidFill>
                <a:schemeClr val="accent1">
                  <a:lumMod val="75000"/>
                </a:schemeClr>
              </a:solidFill>
            </a:rPr>
            <a:t>.</a:t>
          </a:r>
          <a:endParaRPr lang="en-US" sz="2100" b="1" dirty="0">
            <a:solidFill>
              <a:schemeClr val="accent1">
                <a:lumMod val="75000"/>
              </a:schemeClr>
            </a:solidFill>
          </a:endParaRPr>
        </a:p>
        <a:p>
          <a:r>
            <a:rPr lang="en-GB" sz="1400" dirty="0">
              <a:solidFill>
                <a:schemeClr val="bg2">
                  <a:lumMod val="50000"/>
                </a:schemeClr>
              </a:solidFill>
            </a:rPr>
            <a:t>1.1 Discussion of the "background situation" leading to the problem at hand:</a:t>
          </a:r>
          <a:endParaRPr lang="en-US" sz="1400" dirty="0">
            <a:solidFill>
              <a:schemeClr val="bg2">
                <a:lumMod val="50000"/>
              </a:schemeClr>
            </a:solidFill>
          </a:endParaRPr>
        </a:p>
        <a:p>
          <a:r>
            <a:rPr lang="en-GB" sz="1400" dirty="0">
              <a:solidFill>
                <a:schemeClr val="bg2">
                  <a:lumMod val="50000"/>
                </a:schemeClr>
              </a:solidFill>
            </a:rPr>
            <a:t>1.2 Problem to be resolved</a:t>
          </a:r>
          <a:endParaRPr lang="en-US" sz="1400" dirty="0">
            <a:solidFill>
              <a:schemeClr val="bg2">
                <a:lumMod val="50000"/>
              </a:schemeClr>
            </a:solidFill>
          </a:endParaRPr>
        </a:p>
        <a:p>
          <a:r>
            <a:rPr lang="en-GB" sz="1400" dirty="0">
              <a:solidFill>
                <a:schemeClr val="bg2">
                  <a:lumMod val="50000"/>
                </a:schemeClr>
              </a:solidFill>
            </a:rPr>
            <a:t>1.3 Audience for this project.</a:t>
          </a:r>
          <a:endParaRPr lang="en-US" sz="1400" dirty="0">
            <a:solidFill>
              <a:schemeClr val="bg2">
                <a:lumMod val="5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1CF77EFB-4D84-40C5-8010-3958A2AA8C00}">
      <dgm:prSet custT="1"/>
      <dgm:spPr>
        <a:solidFill>
          <a:schemeClr val="bg1"/>
        </a:solidFill>
        <a:ln>
          <a:solidFill>
            <a:schemeClr val="bg2">
              <a:lumMod val="75000"/>
            </a:schemeClr>
          </a:solidFill>
        </a:ln>
      </dgm:spPr>
      <dgm:t>
        <a:bodyPr lIns="72000" rIns="72000"/>
        <a:lstStyle/>
        <a:p>
          <a:pPr>
            <a:buNone/>
          </a:pPr>
          <a:r>
            <a:rPr lang="en-US" sz="2100" b="1" dirty="0">
              <a:solidFill>
                <a:schemeClr val="accent1">
                  <a:lumMod val="75000"/>
                </a:schemeClr>
              </a:solidFill>
              <a:latin typeface="Garamond" panose="02020404030301010803"/>
              <a:ea typeface="+mn-ea"/>
              <a:cs typeface="+mn-cs"/>
            </a:rPr>
            <a:t>Conclusion Section.</a:t>
          </a:r>
        </a:p>
        <a:p>
          <a:pPr>
            <a:buNone/>
          </a:pPr>
          <a:r>
            <a:rPr lang="en-GB" sz="1400" dirty="0">
              <a:solidFill>
                <a:schemeClr val="bg2">
                  <a:lumMod val="50000"/>
                </a:schemeClr>
              </a:solidFill>
            </a:rPr>
            <a:t>Decision taken and Report Conclusion</a:t>
          </a:r>
          <a:r>
            <a:rPr lang="en-GB" sz="3000" dirty="0">
              <a:solidFill>
                <a:schemeClr val="bg2">
                  <a:lumMod val="50000"/>
                </a:schemeClr>
              </a:solidFill>
            </a:rPr>
            <a:t>.</a:t>
          </a:r>
          <a:endParaRPr lang="en-US" sz="3000" dirty="0">
            <a:solidFill>
              <a:schemeClr val="bg2">
                <a:lumMod val="50000"/>
              </a:schemeClr>
            </a:solidFill>
          </a:endParaRPr>
        </a:p>
      </dgm:t>
    </dgm:pt>
    <dgm:pt modelId="{B57F7CC6-1CBD-4FEA-8BE8-FB5AB216F120}" type="parTrans" cxnId="{07F97FC5-304F-43DA-85C2-1C8F70B49270}">
      <dgm:prSet/>
      <dgm:spPr/>
      <dgm:t>
        <a:bodyPr/>
        <a:lstStyle/>
        <a:p>
          <a:endParaRPr lang="en-US"/>
        </a:p>
      </dgm:t>
    </dgm:pt>
    <dgm:pt modelId="{921E0F18-A0A1-4595-A17E-6AC7FF47EFCC}" type="sibTrans" cxnId="{07F97FC5-304F-43DA-85C2-1C8F70B49270}">
      <dgm:prSet/>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6"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6"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6"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6"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6" custScaleX="115064" custLinFactNeighborX="976">
        <dgm:presLayoutVars>
          <dgm:bulletEnabled val="1"/>
        </dgm:presLayoutVars>
      </dgm:prSet>
      <dgm:spPr/>
    </dgm:pt>
    <dgm:pt modelId="{4B8A3349-B8E8-4ADD-9A09-5E4FC4FE73BA}" type="pres">
      <dgm:prSet presAssocID="{4E39967D-43EF-4F15-814A-2F491D900D43}" presName="sibTrans" presStyleCnt="0"/>
      <dgm:spPr/>
    </dgm:pt>
    <dgm:pt modelId="{8B4B3325-3D39-438A-9204-5B9ECF0C9AE7}" type="pres">
      <dgm:prSet presAssocID="{1CF77EFB-4D84-40C5-8010-3958A2AA8C00}" presName="node" presStyleLbl="node1" presStyleIdx="5" presStyleCnt="6"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FE5003A4-876D-4CA1-8569-538071634FB9}" type="presOf" srcId="{1CF77EFB-4D84-40C5-8010-3958A2AA8C00}" destId="{8B4B3325-3D39-438A-9204-5B9ECF0C9AE7}"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07F97FC5-304F-43DA-85C2-1C8F70B49270}" srcId="{D0F07F19-1F50-4B42-A7A0-278DF9D25BB1}" destId="{1CF77EFB-4D84-40C5-8010-3958A2AA8C00}" srcOrd="5" destOrd="0" parTransId="{B57F7CC6-1CBD-4FEA-8BE8-FB5AB216F120}" sibTransId="{921E0F18-A0A1-4595-A17E-6AC7FF47EFCC}"/>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 modelId="{9ADAD409-84DD-41FD-ACFC-92E789182416}" type="presParOf" srcId="{40FE0EB9-B287-43F6-ABB4-527CB1B94B4A}" destId="{4B8A3349-B8E8-4ADD-9A09-5E4FC4FE73BA}" srcOrd="9" destOrd="0" presId="urn:microsoft.com/office/officeart/2005/8/layout/default"/>
    <dgm:cxn modelId="{CD979756-5132-4041-8F5D-FF3A55B79635}" type="presParOf" srcId="{40FE0EB9-B287-43F6-ABB4-527CB1B94B4A}" destId="{8B4B3325-3D39-438A-9204-5B9ECF0C9AE7}"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Introduction Section</a:t>
          </a:r>
          <a:r>
            <a:rPr lang="ru-RU" sz="2100" b="1" kern="1200" dirty="0">
              <a:solidFill>
                <a:schemeClr val="accent1">
                  <a:lumMod val="75000"/>
                </a:schemeClr>
              </a:solidFill>
            </a:rPr>
            <a:t>.</a:t>
          </a:r>
          <a:endParaRPr lang="en-US" sz="2100" b="1" kern="1200" dirty="0">
            <a:solidFill>
              <a:schemeClr val="accent1">
                <a:lumMod val="75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1.1 Discussion of the "background situation" leading to the problem at hand: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1.2 Problem to be resolved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1.3 Audience for this project.</a:t>
          </a:r>
          <a:endParaRPr lang="en-US" sz="1400" kern="1200" dirty="0">
            <a:solidFill>
              <a:schemeClr val="bg2">
                <a:lumMod val="50000"/>
              </a:schemeClr>
            </a:solidFill>
          </a:endParaRPr>
        </a:p>
      </dsp:txBody>
      <dsp:txXfrm>
        <a:off x="36592" y="147390"/>
        <a:ext cx="3403360" cy="1774678"/>
      </dsp:txXfrm>
    </dsp:sp>
    <dsp:sp modelId="{B86E23A3-742D-4587-88CF-2D56A8442149}">
      <dsp:nvSpPr>
        <dsp:cNvPr id="0" name=""/>
        <dsp:cNvSpPr/>
      </dsp:nvSpPr>
      <dsp:spPr>
        <a:xfrm>
          <a:off x="373573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sp:txBody>
      <dsp:txXfrm>
        <a:off x="3735732" y="147390"/>
        <a:ext cx="3403360" cy="1774678"/>
      </dsp:txXfrm>
    </dsp:sp>
    <dsp:sp modelId="{D64973A5-4E87-44F1-B369-B0D5E0C2A462}">
      <dsp:nvSpPr>
        <dsp:cNvPr id="0" name=""/>
        <dsp:cNvSpPr/>
      </dsp:nvSpPr>
      <dsp:spPr>
        <a:xfrm>
          <a:off x="7413727"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pPr>
            <a:spcBef>
              <a:spcPct val="0"/>
            </a:spcBef>
            <a:buNone/>
          </a:pPr>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sp:txBody>
      <dsp:txXfrm>
        <a:off x="7413727" y="147390"/>
        <a:ext cx="3403360" cy="1774678"/>
      </dsp:txXfrm>
    </dsp:sp>
    <dsp:sp modelId="{18405FE4-7B27-4C69-B6FE-12C8B84249EF}">
      <dsp:nvSpPr>
        <dsp:cNvPr id="0" name=""/>
        <dsp:cNvSpPr/>
      </dsp:nvSpPr>
      <dsp:spPr>
        <a:xfrm>
          <a:off x="3659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6592" y="2217848"/>
        <a:ext cx="3403360" cy="1774678"/>
      </dsp:txXfrm>
    </dsp:sp>
    <dsp:sp modelId="{435C0E89-FD70-4DD9-A771-832DBFC9ACBC}">
      <dsp:nvSpPr>
        <dsp:cNvPr id="0" name=""/>
        <dsp:cNvSpPr/>
      </dsp:nvSpPr>
      <dsp:spPr>
        <a:xfrm>
          <a:off x="373573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735732" y="2217848"/>
        <a:ext cx="3403360" cy="1774678"/>
      </dsp:txXfrm>
    </dsp:sp>
    <dsp:sp modelId="{8B4B3325-3D39-438A-9204-5B9ECF0C9AE7}">
      <dsp:nvSpPr>
        <dsp:cNvPr id="0" name=""/>
        <dsp:cNvSpPr/>
      </dsp:nvSpPr>
      <dsp:spPr>
        <a:xfrm>
          <a:off x="7413727"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Conclusion Section.</a:t>
          </a:r>
        </a:p>
        <a:p>
          <a:pPr marL="0" lvl="0" indent="0" algn="ctr" defTabSz="933450">
            <a:lnSpc>
              <a:spcPct val="90000"/>
            </a:lnSpc>
            <a:spcBef>
              <a:spcPct val="0"/>
            </a:spcBef>
            <a:spcAft>
              <a:spcPct val="35000"/>
            </a:spcAft>
            <a:buNone/>
          </a:pPr>
          <a:r>
            <a:rPr lang="en-GB" sz="1400" kern="1200" dirty="0">
              <a:solidFill>
                <a:schemeClr val="bg2">
                  <a:lumMod val="50000"/>
                </a:schemeClr>
              </a:solidFill>
            </a:rPr>
            <a:t>Decision taken and Report Conclusion</a:t>
          </a:r>
          <a:r>
            <a:rPr lang="en-GB" sz="3000" kern="1200" dirty="0">
              <a:solidFill>
                <a:schemeClr val="bg2">
                  <a:lumMod val="50000"/>
                </a:schemeClr>
              </a:solidFill>
            </a:rPr>
            <a:t>.</a:t>
          </a:r>
          <a:endParaRPr lang="en-US" sz="3000" kern="1200" dirty="0">
            <a:solidFill>
              <a:schemeClr val="bg2">
                <a:lumMod val="50000"/>
              </a:schemeClr>
            </a:solidFill>
          </a:endParaRPr>
        </a:p>
      </dsp:txBody>
      <dsp:txXfrm>
        <a:off x="7413727" y="2217848"/>
        <a:ext cx="3403360" cy="1774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13/04/2021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13/04/2021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13/04/2021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13/04/2021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13/04/2021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guyencuongmanh@gmail.com"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fontScale="90000"/>
          </a:bodyPr>
          <a:lstStyle/>
          <a:p>
            <a:r>
              <a:rPr lang="en-US" dirty="0"/>
              <a:t>Coursera </a:t>
            </a:r>
            <a:r>
              <a:rPr lang="en-US" dirty="0" err="1"/>
              <a:t>ibm</a:t>
            </a:r>
            <a:r>
              <a:rPr lang="en-US" dirty="0"/>
              <a:t> data science</a:t>
            </a:r>
            <a:br>
              <a:rPr lang="en-US" dirty="0"/>
            </a:br>
            <a:r>
              <a:rPr lang="en-US" dirty="0"/>
              <a:t>Capstone </a:t>
            </a:r>
            <a:r>
              <a:rPr lang="en-US" dirty="0" err="1"/>
              <a:t>projct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dirty="0">
                <a:solidFill>
                  <a:schemeClr val="tx2">
                    <a:lumMod val="90000"/>
                  </a:schemeClr>
                </a:solidFill>
                <a:hlinkClick r:id="rId4"/>
              </a:rPr>
              <a:t>nguyencuongmanh@gmail.com</a:t>
            </a:r>
            <a:r>
              <a:rPr lang="en-US" sz="2400" dirty="0">
                <a:solidFill>
                  <a:schemeClr val="tx2">
                    <a:lumMod val="90000"/>
                  </a:schemeClr>
                </a:solidFill>
              </a:rPr>
              <a:t> </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785612"/>
          </a:xfrm>
        </p:spPr>
        <p:txBody>
          <a:bodyPr vert="horz" lIns="91440" tIns="45720" rIns="91440" bIns="45720" rtlCol="0" anchor="ctr">
            <a:normAutofit/>
          </a:bodyPr>
          <a:lstStyle/>
          <a:p>
            <a:r>
              <a:rPr lang="en-US" dirty="0">
                <a:solidFill>
                  <a:schemeClr val="bg2">
                    <a:lumMod val="50000"/>
                  </a:schemeClr>
                </a:solidFill>
              </a:rPr>
              <a:t>Contents</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896336142"/>
              </p:ext>
            </p:extLst>
          </p:nvPr>
        </p:nvGraphicFramePr>
        <p:xfrm>
          <a:off x="685799" y="1428206"/>
          <a:ext cx="10817088" cy="4139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Introduction Section</a:t>
            </a:r>
            <a:endParaRPr lang="en-US" sz="3600" dirty="0"/>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4881590"/>
          </a:xfrm>
        </p:spPr>
        <p:txBody>
          <a:bodyPr>
            <a:normAutofit fontScale="92500" lnSpcReduction="10000"/>
          </a:bodyPr>
          <a:lstStyle/>
          <a:p>
            <a:r>
              <a:rPr lang="en-GB" dirty="0"/>
              <a:t>1.1 Scenario and Background </a:t>
            </a:r>
          </a:p>
          <a:p>
            <a:pPr lvl="1"/>
            <a:r>
              <a:rPr lang="en-GB" dirty="0"/>
              <a:t>I am a data learner Hanoi Vietnam. I currently live within walking distance </a:t>
            </a:r>
            <a:r>
              <a:rPr lang="en-US" dirty="0"/>
              <a:t>Hanoi Opera House</a:t>
            </a:r>
            <a:r>
              <a:rPr lang="en-GB" dirty="0"/>
              <a:t> to many amenities and venues in the area, such as various international cuisine restaurants, cafes, Hotel, food shops and entertainment.</a:t>
            </a:r>
          </a:p>
          <a:p>
            <a:pPr lvl="1"/>
            <a:r>
              <a:rPr lang="en-GB" dirty="0"/>
              <a:t>I have been offered a great opportunity to work in Manhattan, NY. Although, I am very excited about it, I am a bit stress toward the process to secure a comparable place to live in Manhattan.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 </a:t>
            </a:r>
          </a:p>
          <a:p>
            <a:r>
              <a:rPr lang="en-GB" dirty="0"/>
              <a:t> 1.2 Problem to be resolved: </a:t>
            </a:r>
          </a:p>
          <a:p>
            <a:pPr lvl="1"/>
            <a:r>
              <a:rPr lang="en-GB" dirty="0"/>
              <a:t>The challenge to resolve is being able to find an apartment unit in Manhattan NY that offers similar characteristics and benefits to my current situation. Therefore, in order to set a basis for comparison, I want to place subject to the following conditions:</a:t>
            </a:r>
          </a:p>
          <a:p>
            <a:pPr lvl="1"/>
            <a:r>
              <a:rPr lang="en-GB" dirty="0"/>
              <a:t>Top amenities in the selected </a:t>
            </a:r>
            <a:r>
              <a:rPr lang="en-GB" dirty="0" err="1"/>
              <a:t>neighborhood</a:t>
            </a:r>
            <a:r>
              <a:rPr lang="en-GB" dirty="0"/>
              <a:t> shall be similar to current residence (See item 2.1)</a:t>
            </a:r>
          </a:p>
          <a:p>
            <a:pPr lvl="1"/>
            <a:r>
              <a:rPr lang="en-GB" dirty="0"/>
              <a:t> Desirable to have venues such as opera, Restaurants, wine stores, and food shops </a:t>
            </a:r>
          </a:p>
          <a:p>
            <a:pPr lvl="1"/>
            <a:r>
              <a:rPr lang="en-GB" dirty="0"/>
              <a:t>As a reference, I have included a map of venues near current residence in Hanoi, Vietnam.  </a:t>
            </a:r>
          </a:p>
          <a:p>
            <a:r>
              <a:rPr lang="en-GB" dirty="0"/>
              <a:t>1.3 Interested Audience</a:t>
            </a:r>
          </a:p>
          <a:p>
            <a:pPr lvl="1"/>
            <a:r>
              <a:rPr lang="en-GB" dirty="0"/>
              <a:t> I believe this is a relevant project for a person or entity considering moving to a major city in Europe, US or Asia, since the approach and methodologies used here are applicable in all cases. </a:t>
            </a:r>
          </a:p>
          <a:p>
            <a:pPr lvl="1"/>
            <a:r>
              <a:rPr lang="en-GB" dirty="0"/>
              <a:t>The use of </a:t>
            </a:r>
            <a:r>
              <a:rPr lang="en-GB" dirty="0" err="1"/>
              <a:t>FourSquare</a:t>
            </a:r>
            <a:r>
              <a:rPr lang="en-GB" dirty="0"/>
              <a:t> data and mapping techniques combined with data analysis will help resolve the key questions arisen. </a:t>
            </a:r>
          </a:p>
          <a:p>
            <a:pPr lvl="1"/>
            <a:r>
              <a:rPr lang="en-GB" dirty="0"/>
              <a:t>Lastly, this project is a good practical case toward the development of Data Science skills.</a:t>
            </a:r>
            <a:endParaRPr lang="en-US" dirty="0"/>
          </a:p>
        </p:txBody>
      </p:sp>
    </p:spTree>
    <p:extLst>
      <p:ext uri="{BB962C8B-B14F-4D97-AF65-F5344CB8AC3E}">
        <p14:creationId xmlns:p14="http://schemas.microsoft.com/office/powerpoint/2010/main" val="295365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Data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fontScale="92500"/>
          </a:bodyPr>
          <a:lstStyle/>
          <a:p>
            <a:r>
              <a:rPr lang="en-GB" dirty="0"/>
              <a:t>Description of the data and its sources that will be used to solve the problem</a:t>
            </a:r>
          </a:p>
          <a:p>
            <a:r>
              <a:rPr lang="en-GB" dirty="0"/>
              <a:t>2.1 Data of Current Situation </a:t>
            </a:r>
          </a:p>
          <a:p>
            <a:pPr lvl="1"/>
            <a:r>
              <a:rPr lang="en-GB" dirty="0"/>
              <a:t>I Currently reside in the </a:t>
            </a:r>
            <a:r>
              <a:rPr lang="en-GB" dirty="0" err="1"/>
              <a:t>neighborhood</a:t>
            </a:r>
            <a:r>
              <a:rPr lang="en-GB" dirty="0"/>
              <a:t> of </a:t>
            </a:r>
            <a:r>
              <a:rPr lang="en-US" dirty="0"/>
              <a:t>Hanoi Opera House </a:t>
            </a:r>
            <a:r>
              <a:rPr lang="en-GB" dirty="0"/>
              <a:t>in Hanoi, Vietnam. I use Foursquare to identify the venues around the area of residence which are then shown in the Hanoi map shown in methodology and execution in section 3.0 . It serves as a reference for comparison with the desired future location in Manhattan NY </a:t>
            </a:r>
          </a:p>
          <a:p>
            <a:r>
              <a:rPr lang="en-GB" dirty="0"/>
              <a:t> 2.2 Data Required to resolve the problem </a:t>
            </a:r>
          </a:p>
          <a:p>
            <a:pPr lvl="1"/>
            <a:r>
              <a:rPr lang="en-GB" dirty="0"/>
              <a:t>In order to make a good choice of a similar apartment in Manhattan NY, the following data is required: </a:t>
            </a:r>
          </a:p>
          <a:p>
            <a:pPr lvl="1"/>
            <a:r>
              <a:rPr lang="en-GB" dirty="0"/>
              <a:t>List/Information on </a:t>
            </a:r>
            <a:r>
              <a:rPr lang="en-GB" dirty="0" err="1"/>
              <a:t>neighborhoods</a:t>
            </a:r>
            <a:r>
              <a:rPr lang="en-GB" dirty="0"/>
              <a:t> form Manhattan with their Geodata(latitude and longitude). </a:t>
            </a:r>
          </a:p>
          <a:p>
            <a:pPr lvl="1"/>
            <a:r>
              <a:rPr lang="en-GB" dirty="0"/>
              <a:t>Venues and amenities in the Manhattan </a:t>
            </a:r>
            <a:r>
              <a:rPr lang="en-GB" dirty="0" err="1"/>
              <a:t>neighborhoods</a:t>
            </a:r>
            <a:r>
              <a:rPr lang="en-GB" dirty="0"/>
              <a:t> (e.g. top 10)</a:t>
            </a:r>
          </a:p>
          <a:p>
            <a:r>
              <a:rPr lang="en-GB" dirty="0"/>
              <a:t>2.3 sources and manipulation </a:t>
            </a:r>
          </a:p>
          <a:p>
            <a:pPr lvl="1"/>
            <a:r>
              <a:rPr lang="en-GB" dirty="0"/>
              <a:t> The list of Manhattan </a:t>
            </a:r>
            <a:r>
              <a:rPr lang="en-GB" dirty="0" err="1"/>
              <a:t>neighborhoods</a:t>
            </a:r>
            <a:r>
              <a:rPr lang="en-GB" dirty="0"/>
              <a:t> is worked out during LAB exercise during the course. A csv file was created which will be read in order to create a data frame and its mapping</a:t>
            </a:r>
          </a:p>
          <a:p>
            <a:r>
              <a:rPr lang="en-GB" dirty="0"/>
              <a:t>2.4 How the data will be used to solve the problem : The data will be used as follows: Foursquare and </a:t>
            </a:r>
            <a:r>
              <a:rPr lang="en-GB" dirty="0" err="1"/>
              <a:t>geopy</a:t>
            </a:r>
            <a:r>
              <a:rPr lang="en-GB" dirty="0"/>
              <a:t> data to map top 10 venues for all Manhattan </a:t>
            </a:r>
            <a:r>
              <a:rPr lang="en-GB" dirty="0" err="1"/>
              <a:t>neighborhoods</a:t>
            </a:r>
            <a:r>
              <a:rPr lang="en-GB" dirty="0"/>
              <a:t> and clustered in groups ( as per Course LAB) </a:t>
            </a:r>
          </a:p>
          <a:p>
            <a:r>
              <a:rPr lang="en-GB" dirty="0"/>
              <a:t>2.5 Mapping of Data </a:t>
            </a:r>
          </a:p>
          <a:p>
            <a:pPr lvl="1"/>
            <a:r>
              <a:rPr lang="en-GB" dirty="0"/>
              <a:t> The following maps were created to facilitate the analysis and the choice of the palace to live.  Manhattan map of </a:t>
            </a:r>
            <a:r>
              <a:rPr lang="en-GB" dirty="0" err="1"/>
              <a:t>Neighborhoods</a:t>
            </a:r>
            <a:r>
              <a:rPr lang="en-GB" dirty="0"/>
              <a:t> </a:t>
            </a:r>
          </a:p>
          <a:p>
            <a:pPr lvl="1"/>
            <a:r>
              <a:rPr lang="en-GB" dirty="0"/>
              <a:t>Manhattan map of clustered venues and </a:t>
            </a:r>
            <a:r>
              <a:rPr lang="en-GB" dirty="0" err="1"/>
              <a:t>neighborhoods</a:t>
            </a:r>
            <a:endParaRPr lang="en-US" dirty="0"/>
          </a:p>
        </p:txBody>
      </p:sp>
    </p:spTree>
    <p:extLst>
      <p:ext uri="{BB962C8B-B14F-4D97-AF65-F5344CB8AC3E}">
        <p14:creationId xmlns:p14="http://schemas.microsoft.com/office/powerpoint/2010/main" val="329208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Methodology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a:bodyPr>
          <a:lstStyle/>
          <a:p>
            <a:r>
              <a:rPr lang="en-GB" dirty="0"/>
              <a:t>This section represents the main component of the report where the data is gathered, prepared for analysis. The tools described are used here and the Notebook cells indicates the execution of steps. </a:t>
            </a:r>
          </a:p>
          <a:p>
            <a:r>
              <a:rPr lang="en-GB" dirty="0"/>
              <a:t> The analysis and the strategy: </a:t>
            </a:r>
          </a:p>
          <a:p>
            <a:r>
              <a:rPr lang="en-GB" dirty="0"/>
              <a:t>The strategy is based on mapping the above described data in section 2.0, in order to facilitate the choice of a candidate places for accommodation. The choice is made based on the demands imposed : similar venues to </a:t>
            </a:r>
            <a:r>
              <a:rPr lang="en-US" dirty="0"/>
              <a:t>Hanoi Opera House, Hanoi, Vietnam</a:t>
            </a:r>
            <a:r>
              <a:rPr lang="en-GB" dirty="0"/>
              <a:t>. This visual approach and maps with popups labels allow quick identification of location, thus making the selection very easy. </a:t>
            </a:r>
          </a:p>
          <a:p>
            <a:r>
              <a:rPr lang="en-GB" dirty="0"/>
              <a:t>The processing of these DATA and its mapping will allow to answer the key questions to make a decision:  What are the venues of the best place to live?</a:t>
            </a:r>
          </a:p>
          <a:p>
            <a:r>
              <a:rPr lang="en-GB" dirty="0"/>
              <a:t> How venues distribute among Manhattan </a:t>
            </a:r>
            <a:r>
              <a:rPr lang="en-GB" dirty="0" err="1"/>
              <a:t>neighborhoods</a:t>
            </a:r>
            <a:r>
              <a:rPr lang="en-GB" dirty="0"/>
              <a:t> ?</a:t>
            </a:r>
            <a:endParaRPr lang="en-US" dirty="0"/>
          </a:p>
        </p:txBody>
      </p:sp>
    </p:spTree>
    <p:extLst>
      <p:ext uri="{BB962C8B-B14F-4D97-AF65-F5344CB8AC3E}">
        <p14:creationId xmlns:p14="http://schemas.microsoft.com/office/powerpoint/2010/main" val="3685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47FB891F-F990-4C47-AD5E-EE05D21B0610}"/>
              </a:ext>
            </a:extLst>
          </p:cNvPr>
          <p:cNvPicPr>
            <a:picLocks noGrp="1" noChangeAspect="1"/>
          </p:cNvPicPr>
          <p:nvPr>
            <p:ph sz="half" idx="1"/>
          </p:nvPr>
        </p:nvPicPr>
        <p:blipFill>
          <a:blip r:embed="rId2"/>
          <a:stretch>
            <a:fillRect/>
          </a:stretch>
        </p:blipFill>
        <p:spPr>
          <a:xfrm>
            <a:off x="561630" y="1198963"/>
            <a:ext cx="5804336" cy="5262793"/>
          </a:xfrm>
          <a:prstGeom prst="rect">
            <a:avLst/>
          </a:prstGeom>
        </p:spPr>
      </p:pic>
      <p:pic>
        <p:nvPicPr>
          <p:cNvPr id="12" name="Content Placeholder 11">
            <a:extLst>
              <a:ext uri="{FF2B5EF4-FFF2-40B4-BE49-F238E27FC236}">
                <a16:creationId xmlns:a16="http://schemas.microsoft.com/office/drawing/2014/main" id="{A4C6D95F-060D-4F18-BE74-9979DFD0D01D}"/>
              </a:ext>
            </a:extLst>
          </p:cNvPr>
          <p:cNvPicPr>
            <a:picLocks noGrp="1" noChangeAspect="1"/>
          </p:cNvPicPr>
          <p:nvPr>
            <p:ph sz="half" idx="2"/>
          </p:nvPr>
        </p:nvPicPr>
        <p:blipFill>
          <a:blip r:embed="rId3"/>
          <a:stretch>
            <a:fillRect/>
          </a:stretch>
        </p:blipFill>
        <p:spPr>
          <a:xfrm>
            <a:off x="6461762" y="1198963"/>
            <a:ext cx="5051425" cy="2230037"/>
          </a:xfrm>
          <a:prstGeom prst="rect">
            <a:avLst/>
          </a:prstGeom>
        </p:spPr>
      </p:pic>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pic>
        <p:nvPicPr>
          <p:cNvPr id="13" name="Picture 12">
            <a:extLst>
              <a:ext uri="{FF2B5EF4-FFF2-40B4-BE49-F238E27FC236}">
                <a16:creationId xmlns:a16="http://schemas.microsoft.com/office/drawing/2014/main" id="{A0C4D680-5E09-4C4E-88D7-7D9C5FB20500}"/>
              </a:ext>
            </a:extLst>
          </p:cNvPr>
          <p:cNvPicPr>
            <a:picLocks noChangeAspect="1"/>
          </p:cNvPicPr>
          <p:nvPr/>
        </p:nvPicPr>
        <p:blipFill>
          <a:blip r:embed="rId4"/>
          <a:stretch>
            <a:fillRect/>
          </a:stretch>
        </p:blipFill>
        <p:spPr>
          <a:xfrm>
            <a:off x="6461762" y="3429000"/>
            <a:ext cx="5051425" cy="3032756"/>
          </a:xfrm>
          <a:prstGeom prst="rect">
            <a:avLst/>
          </a:prstGeom>
        </p:spPr>
      </p:pic>
    </p:spTree>
    <p:extLst>
      <p:ext uri="{BB962C8B-B14F-4D97-AF65-F5344CB8AC3E}">
        <p14:creationId xmlns:p14="http://schemas.microsoft.com/office/powerpoint/2010/main" val="341124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726066D4-5822-4470-8F83-A6D3E39B306B}"/>
              </a:ext>
            </a:extLst>
          </p:cNvPr>
          <p:cNvSpPr>
            <a:spLocks noGrp="1"/>
          </p:cNvSpPr>
          <p:nvPr>
            <p:ph sz="half" idx="1"/>
          </p:nvPr>
        </p:nvSpPr>
        <p:spPr/>
        <p:txBody>
          <a:bodyPr/>
          <a:lstStyle/>
          <a:p>
            <a:endParaRPr lang="en-US"/>
          </a:p>
        </p:txBody>
      </p:sp>
      <p:pic>
        <p:nvPicPr>
          <p:cNvPr id="4" name="Picture 3">
            <a:extLst>
              <a:ext uri="{FF2B5EF4-FFF2-40B4-BE49-F238E27FC236}">
                <a16:creationId xmlns:a16="http://schemas.microsoft.com/office/drawing/2014/main" id="{BBEFA1AC-674E-4AEA-9FFF-D60487DB97B0}"/>
              </a:ext>
            </a:extLst>
          </p:cNvPr>
          <p:cNvPicPr>
            <a:picLocks noChangeAspect="1"/>
          </p:cNvPicPr>
          <p:nvPr/>
        </p:nvPicPr>
        <p:blipFill>
          <a:blip r:embed="rId2"/>
          <a:stretch>
            <a:fillRect/>
          </a:stretch>
        </p:blipFill>
        <p:spPr>
          <a:xfrm>
            <a:off x="705394" y="1184366"/>
            <a:ext cx="3797393" cy="3024695"/>
          </a:xfrm>
          <a:prstGeom prst="rect">
            <a:avLst/>
          </a:prstGeom>
        </p:spPr>
      </p:pic>
      <p:pic>
        <p:nvPicPr>
          <p:cNvPr id="9" name="Content Placeholder 8">
            <a:extLst>
              <a:ext uri="{FF2B5EF4-FFF2-40B4-BE49-F238E27FC236}">
                <a16:creationId xmlns:a16="http://schemas.microsoft.com/office/drawing/2014/main" id="{60B64CFC-33DD-4053-BFCF-7EA486537977}"/>
              </a:ext>
            </a:extLst>
          </p:cNvPr>
          <p:cNvPicPr>
            <a:picLocks noGrp="1" noChangeAspect="1"/>
          </p:cNvPicPr>
          <p:nvPr>
            <p:ph sz="half" idx="2"/>
          </p:nvPr>
        </p:nvPicPr>
        <p:blipFill>
          <a:blip r:embed="rId3"/>
          <a:stretch>
            <a:fillRect/>
          </a:stretch>
        </p:blipFill>
        <p:spPr>
          <a:xfrm>
            <a:off x="4502788" y="3429000"/>
            <a:ext cx="7332162" cy="3067437"/>
          </a:xfrm>
          <a:prstGeom prst="rect">
            <a:avLst/>
          </a:prstGeom>
        </p:spPr>
      </p:pic>
      <p:pic>
        <p:nvPicPr>
          <p:cNvPr id="8" name="Picture 7">
            <a:extLst>
              <a:ext uri="{FF2B5EF4-FFF2-40B4-BE49-F238E27FC236}">
                <a16:creationId xmlns:a16="http://schemas.microsoft.com/office/drawing/2014/main" id="{75365900-8CF6-44D7-BBF0-52AB9C0B7FF9}"/>
              </a:ext>
            </a:extLst>
          </p:cNvPr>
          <p:cNvPicPr>
            <a:picLocks noChangeAspect="1"/>
          </p:cNvPicPr>
          <p:nvPr/>
        </p:nvPicPr>
        <p:blipFill>
          <a:blip r:embed="rId4"/>
          <a:stretch>
            <a:fillRect/>
          </a:stretch>
        </p:blipFill>
        <p:spPr>
          <a:xfrm>
            <a:off x="4502787" y="1220739"/>
            <a:ext cx="7543010" cy="2171888"/>
          </a:xfrm>
          <a:prstGeom prst="rect">
            <a:avLst/>
          </a:prstGeom>
        </p:spPr>
      </p:pic>
    </p:spTree>
    <p:extLst>
      <p:ext uri="{BB962C8B-B14F-4D97-AF65-F5344CB8AC3E}">
        <p14:creationId xmlns:p14="http://schemas.microsoft.com/office/powerpoint/2010/main" val="55920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a:bodyPr>
          <a:lstStyle/>
          <a:p>
            <a:pPr algn="ctr">
              <a:lnSpc>
                <a:spcPct val="90000"/>
              </a:lnSpc>
              <a:spcBef>
                <a:spcPts val="0"/>
              </a:spcBef>
              <a:spcAft>
                <a:spcPts val="600"/>
              </a:spcAft>
            </a:pPr>
            <a:r>
              <a:rPr lang="en-US" sz="1500" spc="80" dirty="0">
                <a:solidFill>
                  <a:schemeClr val="tx1">
                    <a:lumMod val="75000"/>
                  </a:schemeClr>
                </a:solidFill>
              </a:rPr>
              <a:t>Lorem ipsum dolor sit amet, consectetuer adipiscing elit. Maecenas porttitor congue massa. </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5E4A76-0180-4CD0-B081-82F74A33613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243E30-12F4-4BE3-B27D-23AB115E9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894</Words>
  <Application>Microsoft Office PowerPoint</Application>
  <PresentationFormat>Widescreen</PresentationFormat>
  <Paragraphs>60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Garamond</vt:lpstr>
      <vt:lpstr>SavonVTI</vt:lpstr>
      <vt:lpstr>Coursera ibm data science Capstone projct</vt:lpstr>
      <vt:lpstr>Contents</vt:lpstr>
      <vt:lpstr>Introduction Section</vt:lpstr>
      <vt:lpstr>Data Section:</vt:lpstr>
      <vt:lpstr>Methodology section: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2021-04-13T08:14:42Z</dcterms:created>
  <dcterms:modified xsi:type="dcterms:W3CDTF">2021-04-13T09:22:13Z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