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3"/>
  </p:notesMasterIdLst>
  <p:sldIdLst>
    <p:sldId id="256" r:id="rId2"/>
    <p:sldId id="258" r:id="rId3"/>
    <p:sldId id="259" r:id="rId4"/>
    <p:sldId id="260" r:id="rId5"/>
    <p:sldId id="381" r:id="rId6"/>
    <p:sldId id="261" r:id="rId7"/>
    <p:sldId id="262" r:id="rId8"/>
    <p:sldId id="374" r:id="rId9"/>
    <p:sldId id="377" r:id="rId10"/>
    <p:sldId id="378" r:id="rId11"/>
    <p:sldId id="379" r:id="rId12"/>
    <p:sldId id="380" r:id="rId13"/>
    <p:sldId id="382" r:id="rId14"/>
    <p:sldId id="383" r:id="rId15"/>
    <p:sldId id="263" r:id="rId16"/>
    <p:sldId id="387" r:id="rId17"/>
    <p:sldId id="388" r:id="rId18"/>
    <p:sldId id="386" r:id="rId19"/>
    <p:sldId id="373" r:id="rId20"/>
    <p:sldId id="358" r:id="rId21"/>
    <p:sldId id="372"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7E3D4-704C-44FD-9344-782D1AFE65D5}" v="1225" dt="2023-10-06T06:41:06.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5:08:32.950"/>
    </inkml:context>
    <inkml:brush xml:id="br0">
      <inkml:brushProperty name="width" value="0.1" units="cm"/>
      <inkml:brushProperty name="height" value="0.1" units="cm"/>
      <inkml:brushProperty name="color" value="#FFFFFF"/>
    </inkml:brush>
  </inkml:definitions>
  <inkml:trace contextRef="#ctx0" brushRef="#br0">25095 6032 16383 0 0,'-4'4'0'0'0,"-6"2"0"0"0,-10-1 0 0 0,-10 0 0 0 0,-9-2 0 0 0,-2-1 0 0 0,-7-6 0 0 0,0-5 0 0 0,5-2 0 0 0,0-4 0 0 0,-1 1 0 0 0,-2-1 0 0 0,-6 2 0 0 0,-7 3 0 0 0,-2-2 0 0 0,-4 3 0 0 0,5 1 0 0 0,8 3 0 0 0,4 2 0 0 0,20 2 0 0 0,26 0 0 0 0,28 2 0 0 0,35-1 0 0 0,24 0 0 0 0,15 5 0 0 0,13 10 0 0 0,-5 2 0 0 0,-12 3 0 0 0,-17-2 0 0 0,-28-4 0 0 0,-30-5 0 0 0,-28-3 0 0 0,-25-8 0 0 0,-16-7 0 0 0,-9-7 0 0 0,-8 0 0 0 0,4-2 0 0 0,2-3 0 0 0,8-1 0 0 0,8 2 0 0 0,7 5 0 0 0,5 5 0 0 0,4 5 0 0 0,-3 2 0 0 0,0-2 0 0 0,1-1 0 0 0,0 2 0 0 0,-3 0 0 0 0,0-2 0 0 0,0-1 0 0 0,-7-4 0 0 0,-1 1 0 0 0,2 1 0 0 0,3-1 0 0 0,-1-4 0 0 0,0-4 0 0 0,-5-3 0 0 0,-1-2 0 0 0,3-2 0 0 0,3-1 0 0 0,4 0 0 0 0,2 0 0 0 0,-1-5 0 0 0,-1 0 0 0 0,2 3 0 0 0,0 8 0 0 0,2 3 0 0 0,2-1 0 0 0,-5-5 0 0 0,0 1 0 0 0,-4 0 0 0 0,-1-1 0 0 0,-2-1 0 0 0,0 5 0 0 0,-1 4 0 0 0,1 1 0 0 0,12 3 0 0 0,14 7 0 0 0,18 5 0 0 0,12 2 0 0 0,8 5 0 0 0,3 1 0 0 0,11 7 0 0 0,1 6 0 0 0,4 3 0 0 0,-2-2 0 0 0,-4-6 0 0 0,-5 0 0 0 0,-2 0 0 0 0,-4 2 0 0 0,-2 2 0 0 0,0 2 0 0 0,-2-3 0 0 0,5 3 0 0 0,2-1 0 0 0,-1-5 0 0 0,0-1 0 0 0,-2-3 0 0 0,0-4 0 0 0,-2 1 0 0 0,0-2 0 0 0,0-1 0 0 0,-1 6 0 0 0,0 5 0 0 0,0 5 0 0 0,1-3 0 0 0,-1 1 0 0 0,1-4 0 0 0,-1-1 0 0 0,1 2 0 0 0,-5 2 0 0 0,-2-2 0 0 0,1-5 0 0 0,6-4 0 0 0,2-4 0 0 0,1 2 0 0 0,0 0 0 0 0,-1 2 0 0 0,-5-8 0 0 0,-10-9 0 0 0,-17-12 0 0 0,-12-7 0 0 0,-7-2 0 0 0,-5-2 0 0 0,-1 5 0 0 0,0 2 0 0 0,0 2 0 0 0,1 3 0 0 0,-3 6 0 0 0,-2 5 0 0 0,2 0 0 0 0,-4 0 0 0 0,1 2 0 0 0,1-2 0 0 0,2-4 0 0 0,-2 0 0 0 0,0 2 0 0 0,1-2 0 0 0,2 1 0 0 0,-2 3 0 0 0,-1 3 0 0 0,1-3 0 0 0,11 1 0 0 0,12 1 0 0 0,13 1 0 0 0,10 3 0 0 0,11 5 0 0 0,6 6 0 0 0,6 2 0 0 0,1 4 0 0 0,-1-2 0 0 0,-3 3 0 0 0,-3-3 0 0 0,-2 2 0 0 0,2 2 0 0 0,1-2 0 0 0,-1-3 0 0 0,-2 1 0 0 0,0-3 0 0 0,-3 3 0 0 0,1-2 0 0 0,-2 1 0 0 0,-4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0"/>
    </inkml:context>
    <inkml:brush xml:id="br0">
      <inkml:brushProperty name="width" value="0.2" units="cm"/>
      <inkml:brushProperty name="height" value="0.2" units="cm"/>
      <inkml:brushProperty name="color" value="#FFFFFF"/>
    </inkml:brush>
  </inkml:definitions>
  <inkml:trace contextRef="#ctx0" brushRef="#br0">21828 7067 16383 0 0,'5'0'0'0'0,"10"0"0"0"0,8 0 0 0 0,14 0 0 0 0,15-9 0 0 0,3-3 0 0 0,-4 0 0 0 0,-4 2 0 0 0,-7 3 0 0 0,-5 3 0 0 0,0 2 0 0 0,0 1 0 0 0,-2-4 0 0 0,-1-1 0 0 0,2 1 0 0 0,-4 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1"/>
    </inkml:context>
    <inkml:brush xml:id="br0">
      <inkml:brushProperty name="width" value="0.2" units="cm"/>
      <inkml:brushProperty name="height" value="0.2" units="cm"/>
      <inkml:brushProperty name="color" value="#FFFFFF"/>
    </inkml:brush>
  </inkml:definitions>
  <inkml:trace contextRef="#ctx0" brushRef="#br0">5159 11880 16383 0 0,'5'4'0'0'0,"6"7"0"0"0,10 11 0 0 0,12 10 0 0 0,13 10 0 0 0,5 2 0 0 0,6 3 0 0 0,-1-2 0 0 0,0 1 0 0 0,8 11 0 0 0,7 1 0 0 0,-3-5 0 0 0,1 3 0 0 0,-7-4 0 0 0,-10-6 0 0 0,-3-1 0 0 0,-6-4 0 0 0,-6-5 0 0 0,-4 2 0 0 0,-8-1 0 0 0,-8-3 0 0 0,-2-1 0 0 0,0-3 0 0 0,4-1 0 0 0,-3-1 0 0 0,1 4 0 0 0,3 10 0 0 0,-3 4 0 0 0,-3-3 0 0 0,-5-3 0 0 0,-4 1 0 0 0,-2-2 0 0 0,-3-3 0 0 0,0 2 0 0 0,-1-1 0 0 0,0-2 0 0 0,1-2 0 0 0,-1 2 0 0 0,1 0 0 0 0,-1-1 0 0 0,-3-6 0 0 0,-12-13 0 0 0,-7-19 0 0 0,-4-17 0 0 0,-13-24 0 0 0,-2-14 0 0 0,-1-6 0 0 0,9 4 0 0 0,9 2 0 0 0,9 6 0 0 0,2 9 0 0 0,5 6 0 0 0,2 0 0 0 0,-6-7 0 0 0,-1 0 0 0 0,2 2 0 0 0,-2-1 0 0 0,-3 3 0 0 0,2 3 0 0 0,-7-1 0 0 0,-4 2 0 0 0,-2 2 0 0 0,4 2 0 0 0,1 3 0 0 0,0-4 0 0 0,-1 0 0 0 0,-1 1 0 0 0,3 1 0 0 0,2-3 0 0 0,3 9 0 0 0,15 18 0 0 0,12 15 0 0 0,8 21 0 0 0,7 14 0 0 0,8 11 0 0 0,-1-1 0 0 0,-2 1 0 0 0,-6-8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2"/>
    </inkml:context>
    <inkml:brush xml:id="br0">
      <inkml:brushProperty name="width" value="0.1" units="cm"/>
      <inkml:brushProperty name="height" value="0.1" units="cm"/>
    </inkml:brush>
  </inkml:definitions>
  <inkml:trace contextRef="#ctx0" brushRef="#br0">23442 9318 16383 0 0,'0'5'0'0'0,"9"11"0"0"0,9 7 0 0 0,4 14 0 0 0,5 5 0 0 0,-4 0 0 0 0,0-2 0 0 0,1-3 0 0 0,0-4 0 0 0,-3-2 0 0 0,-1-7 0 0 0,1-3 0 0 0,-4 1 0 0 0,1 0 0 0 0,2 1 0 0 0,2 2 0 0 0,2 1 0 0 0,6 5 0 0 0,3 3 0 0 0,-5-10 0 0 0,-1-13 0 0 0,-7-14 0 0 0,-1-15 0 0 0,-4-9 0 0 0,-4-5 0 0 0,-5-2 0 0 0,-3-4 0 0 0,8-5 0 0 0,1 0 0 0 0,-1 3 0 0 0,3 3 0 0 0,-2 3 0 0 0,2-1 0 0 0,-1 0 0 0 0,-3 1 0 0 0,-4 2 0 0 0,3 2 0 0 0,9-3 0 0 0,1-2 0 0 0,2 2 0 0 0,2 1 0 0 0,-2 1 0 0 0,-6 7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3"/>
    </inkml:context>
    <inkml:brush xml:id="br0">
      <inkml:brushProperty name="width" value="0.1" units="cm"/>
      <inkml:brushProperty name="height" value="0.1" units="cm"/>
    </inkml:brush>
  </inkml:definitions>
  <inkml:trace contextRef="#ctx0" brushRef="#br0">23125 12217 16383 0 0,'0'5'0'0'0,"9"-8"0"0"0,8-9 0 0 0,10-10 0 0 0,6-7 0 0 0,6-8 0 0 0,1-7 0 0 0,-1-1 0 0 0,-8 4 0 0 0,-4 2 0 0 0,-2 5 0 0 0,0 2 0 0 0,8 8 0 0 0,5 2 0 0 0,0 1 0 0 0,-2-1 0 0 0,-2-1 0 0 0,-3 2 0 0 0,-1 2 0 0 0,-2-2 0 0 0,-5 8 0 0 0,-2 6 0 0 0,0 13 0 0 0,2 11 0 0 0,0 7 0 0 0,-2 4 0 0 0,-1 6 0 0 0,1 3 0 0 0,6 4 0 0 0,-1 0 0 0 0,-1 2 0 0 0,1-2 0 0 0,-5-2 0 0 0,-5-9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4"/>
    </inkml:context>
    <inkml:brush xml:id="br0">
      <inkml:brushProperty name="width" value="0.1" units="cm"/>
      <inkml:brushProperty name="height" value="0.1" units="cm"/>
    </inkml:brush>
  </inkml:definitions>
  <inkml:trace contextRef="#ctx0" brushRef="#br0">15865 15531 16383 0 0,'4'5'0'0'0,"-2"6"0"0"0,-7 5 0 0 0,-7 6 0 0 0,-6 3 0 0 0,-5 2 0 0 0,-3-3 0 0 0,-2-2 0 0 0,-1-4 0 0 0,-4 0 0 0 0,-2-4 0 0 0,0 1 0 0 0,2 2 0 0 0,-3-1 0 0 0,-4 0 0 0 0,-1 4 0 0 0,12 1 0 0 0,19 8 0 0 0,17 3 0 0 0,17 6 0 0 0,8 0 0 0 0,4 0 0 0 0,-5-4 0 0 0,-2-6 0 0 0,3 1 0 0 0,1 0 0 0 0,-1 0 0 0 0,-1-5 0 0 0,3-2 0 0 0,2 1 0 0 0,-2 0 0 0 0,-2 1 0 0 0,-1-4 0 0 0,-2 0 0 0 0,-5-3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5"/>
    </inkml:context>
    <inkml:brush xml:id="br0">
      <inkml:brushProperty name="width" value="0.1" units="cm"/>
      <inkml:brushProperty name="height" value="0.1" units="cm"/>
    </inkml:brush>
  </inkml:definitions>
  <inkml:trace contextRef="#ctx0" brushRef="#br0">12383 14420 16383 0 0,'0'4'0'0'0,"9"12"0"0"0,8 7 0 0 0,6 5 0 0 0,3 6 0 0 0,2-2 0 0 0,2-2 0 0 0,-1-1 0 0 0,0-6 0 0 0,9-2 0 0 0,8 5 0 0 0,0 2 0 0 0,-3-3 0 0 0,-9-1 0 0 0,-5-5 0 0 0,-8-1 0 0 0,2-13 0 0 0,7-17 0 0 0,2-15 0 0 0,6-17 0 0 0,0-6 0 0 0,-1 0 0 0 0,-2 1 0 0 0,-7 3 0 0 0,-9 4 0 0 0,-7 6 0 0 0,-6 8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6"/>
    </inkml:context>
    <inkml:brush xml:id="br0">
      <inkml:brushProperty name="width" value="0.1" units="cm"/>
      <inkml:brushProperty name="height" value="0.1" units="cm"/>
    </inkml:brush>
  </inkml:definitions>
  <inkml:trace contextRef="#ctx0" brushRef="#br0">12356 9472 16383 0 0,'14'14'0'0'0,"14"14"0"0"0,7 7 0 0 0,7 7 0 0 0,5 5 0 0 0,0 0 0 0 0,1 1 0 0 0,-3-3 0 0 0,-4-4 0 0 0,-5-5 0 0 0,-4-8 0 0 0,-2-5 0 0 0,-2-5 0 0 0,-1-7 0 0 0,0-5 0 0 0,9-7 0 0 0,3-10 0 0 0,0-6 0 0 0,2-11 0 0 0,-1-4 0 0 0,7-7 0 0 0,5-1 0 0 0,-7 2 0 0 0,-1-3 0 0 0,-4 2 0 0 0,-9 7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7"/>
    </inkml:context>
    <inkml:brush xml:id="br0">
      <inkml:brushProperty name="width" value="0.1" units="cm"/>
      <inkml:brushProperty name="height" value="0.1" units="cm"/>
    </inkml:brush>
  </inkml:definitions>
  <inkml:trace contextRef="#ctx0" brushRef="#br0">10356 15505 16383 0 0,'4'0'0'0'0,"7"9"0"0"0,6 8 0 0 0,0 10 0 0 0,6 11 0 0 0,5 2 0 0 0,1 5 0 0 0,-4-1 0 0 0,-1 1 0 0 0,4 2 0 0 0,-2 4 0 0 0,-1-4 0 0 0,-5 0 0 0 0,-1-3 0 0 0,-4-4 0 0 0,0 0 0 0 0,-2-2 0 0 0,1 2 0 0 0,3-2 0 0 0,-1-1 0 0 0,-13 1 0 0 0,-21-5 0 0 0,-17-9 0 0 0,-16-3 0 0 0,-5-6 0 0 0,4-5 0 0 0,-5-4 0 0 0,-1-4 0 0 0,0 4 0 0 0,4-1 0 0 0,8 0 0 0 0,6 4 0 0 0,6-1 0 0 0,4 0 0 0 0,2-3 0 0 0,1-1 0 0 0,6-2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8"/>
    </inkml:context>
    <inkml:brush xml:id="br0">
      <inkml:brushProperty name="width" value="0.2" units="cm"/>
      <inkml:brushProperty name="height" value="0.2" units="cm"/>
      <inkml:brushProperty name="color" value="#FFFFFF"/>
    </inkml:brush>
  </inkml:definitions>
  <inkml:trace contextRef="#ctx0" brushRef="#br0">12100 13182 16383 0 0,'9'0'0'0'0,"13"0"0"0"0,7 0 0 0 0,13 0 0 0 0,8 0 0 0 0,10 0 0 0 0,4 0 0 0 0,0 0 0 0 0,4-5 0 0 0,0-1 0 0 0,-8 0 0 0 0,-4 1 0 0 0,2-3 0 0 0,-4 0 0 0 0,-7 0 0 0 0,-1 3 0 0 0,-5-3 0 0 0,-4 0 0 0 0,-3 1 0 0 0,1 2 0 0 0,-1-3 0 0 0,0-4 0 0 0,-12-1 0 0 0,-14 2 0 0 0,-13 3 0 0 0,-15 3 0 0 0,-8 2 0 0 0,-5 2 0 0 0,-6 0 0 0 0,-6 2 0 0 0,1-1 0 0 0,-2 1 0 0 0,-3 4 0 0 0,3 2 0 0 0,0-1 0 0 0,-2-1 0 0 0,2-2 0 0 0,1-1 0 0 0,2-1 0 0 0,4 0 0 0 0,4-1 0 0 0,-5 0 0 0 0,-2-1 0 0 0,2 1 0 0 0,-1 0 0 0 0,1 0 0 0 0,-1 0 0 0 0,-9 0 0 0 0,1-1 0 0 0,-7 1 0 0 0,3 0 0 0 0,5 1 0 0 0,1 3 0 0 0,9 7 0 0 0,16 6 0 0 0,25 5 0 0 0,31-2 0 0 0,29-4 0 0 0,17-5 0 0 0,9-3 0 0 0,4-5 0 0 0,-5-1 0 0 0,1-2 0 0 0,-5-1 0 0 0,-2 0 0 0 0,-7 0 0 0 0,-11 0 0 0 0,-7 1 0 0 0,-8 0 0 0 0,-8-1 0 0 0,-7 1 0 0 0,1 0 0 0 0,-1 0 0 0 0,3 5 0 0 0,4 1 0 0 0,-18 5 0 0 0,-23 0 0 0 0,-30 8 0 0 0,-24 0 0 0 0,-16-3 0 0 0,-16 1 0 0 0,3-3 0 0 0,0-3 0 0 0,7-5 0 0 0,5-2 0 0 0,7 3 0 0 0,8-1 0 0 0,1 0 0 0 0,4-2 0 0 0,-3-2 0 0 0,-1 0 0 0 0,3 3 0 0 0,2 2 0 0 0,5 3 0 0 0,9 5 0 0 0,25 1 0 0 0,43-4 0 0 0,35-3 0 0 0,28-3 0 0 0,18-3 0 0 0,12 3 0 0 0,-5 1 0 0 0,-14-2 0 0 0,-15 4 0 0 0,-33 0 0 0 0,-40-1 0 0 0,-57-3 0 0 0,-25-1 0 0 0,-16-2 0 0 0,1-1 0 0 0,27-1 0 0 0,47 4 0 0 0,38 2 0 0 0,31-1 0 0 0,15 0 0 0 0,-1-2 0 0 0,-14-1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99"/>
    </inkml:context>
    <inkml:brush xml:id="br0">
      <inkml:brushProperty name="width" value="0.2" units="cm"/>
      <inkml:brushProperty name="height" value="0.2" units="cm"/>
      <inkml:brushProperty name="color" value="#FFFFFF"/>
    </inkml:brush>
  </inkml:definitions>
  <inkml:trace contextRef="#ctx0" brushRef="#br0">23520 12886 16383 0 0,'9'-4'0'0'0,"18"-3"0"0"0,17 1 0 0 0,21 2 0 0 0,13 0 0 0 0,2 2 0 0 0,2 1 0 0 0,-3 1 0 0 0,-2 0 0 0 0,-4 0 0 0 0,-10 0 0 0 0,-7 0 0 0 0,-7 1 0 0 0,-8-1 0 0 0,-16 0 0 0 0,-16 0 0 0 0,-29 0 0 0 0,-29 0 0 0 0,-21 0 0 0 0,-12 5 0 0 0,-2 1 0 0 0,-5 0 0 0 0,-1-2 0 0 0,4 0 0 0 0,0-2 0 0 0,8-1 0 0 0,14-1 0 0 0,8 0 0 0 0,8 0 0 0 0,9 5 0 0 0,15 5 0 0 0,26 16 0 0 0,26 8 0 0 0,41 8 0 0 0,28-4 0 0 0,26 1 0 0 0,0-6 0 0 0,-1-8 0 0 0,-8-4 0 0 0,-13-6 0 0 0,-11-5 0 0 0,-15-4 0 0 0,-26-4 0 0 0,-44 3 0 0 0,-51 10 0 0 0,-45 3 0 0 0,-41 6 0 0 0,-44 10 0 0 0,-16-1 0 0 0,-3-2 0 0 0,13-6 0 0 0,14-7 0 0 0,31-7 0 0 0,34-6 0 0 0,20 2 0 0 0,34 0 0 0 0,44 7 0 0 0,56 2 0 0 0,51-2 0 0 0,37-4 0 0 0,22-3 0 0 0,8-2 0 0 0,3-13 0 0 0,-14-4 0 0 0,-10-4 0 0 0,-21-1 0 0 0,-28 4 0 0 0,-25 3 0 0 0,-31 4 0 0 0,-31 3 0 0 0,-37 1 0 0 0,-33 2 0 0 0,-29 1 0 0 0,-20-1 0 0 0,-19 1 0 0 0,-11 0 0 0 0,-1-1 0 0 0,-1 1 0 0 0,14 8 0 0 0,23 3 0 0 0,26 0 0 0 0,28-7 0 0 0,38-9 0 0 0,30-9 0 0 0,30-11 0 0 0,20-6 0 0 0,8-3 0 0 0,5 0 0 0 0,-3 0 0 0 0,-10 2 0 0 0,-12 1 0 0 0,-21 5 0 0 0,-7 8 0 0 0,0 6 0 0 0,14 6 0 0 0,9 2 0 0 0,5 3 0 0 0,-3 1 0 0 0,-6 0 0 0 0,-7 1 0 0 0,-1-1 0 0 0,-7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5:08:32.951"/>
    </inkml:context>
    <inkml:brush xml:id="br0">
      <inkml:brushProperty name="width" value="0.2" units="cm"/>
      <inkml:brushProperty name="height" value="0.2" units="cm"/>
      <inkml:brushProperty name="color" value="#FFFFFF"/>
    </inkml:brush>
  </inkml:definitions>
  <inkml:trace contextRef="#ctx0" brushRef="#br0">9739 4211 16383 0 0,'10'0'0'0'0,"11"0"0"0"0,18 0 0 0 0,10 0 0 0 0,12 0 0 0 0,9 4 0 0 0,6 2 0 0 0,1 10 0 0 0,-5 6 0 0 0,-4 4 0 0 0,-5 2 0 0 0,-8-3 0 0 0,-9-6 0 0 0,-8-2 0 0 0,-5 1 0 0 0,-4 3 0 0 0,-2 1 0 0 0,-1 3 0 0 0,0 1 0 0 0,0 1 0 0 0,0 0 0 0 0,-9-8 0 0 0,-12-13 0 0 0,-11-12 0 0 0,-10-9 0 0 0,-2-8 0 0 0,3-3 0 0 0,-2-3 0 0 0,3-1 0 0 0,3-4 0 0 0,4-2 0 0 0,3 1 0 0 0,2 2 0 0 0,1-3 0 0 0,2 0 0 0 0,-1 1 0 0 0,10 2 0 0 0,8 7 0 0 0,5 8 0 0 0,18 16 0 0 0,1 13 0 0 0,-1 9 0 0 0,-3 16 0 0 0,1 11 0 0 0,-1 1 0 0 0,-7-1 0 0 0,-9-6 0 0 0,-8-3 0 0 0,-11-15 0 0 0,-11-9 0 0 0,-18-9 0 0 0,-14-4 0 0 0,-5-3 0 0 0,-4 0 0 0 0,2-1 0 0 0,4 1 0 0 0,4 0 0 0 0,0 1 0 0 0,2 0 0 0 0,2-4 0 0 0,3-1 0 0 0,2 0 0 0 0,1 2 0 0 0,2-4 0 0 0,4-5 0 0 0,7-5 0 0 0,6-4 0 0 0,9-3 0 0 0,10-2 0 0 0,12 4 0 0 0,8 5 0 0 0,3 6 0 0 0,1 6 0 0 0,4 3 0 0 0,1 2 0 0 0,-2 1 0 0 0,-2 6 0 0 0,-2 6 0 0 0,-2 6 0 0 0,-2 4 0 0 0,0-1 0 0 0,-1 0 0 0 0,-4 6 0 0 0,-7 4 0 0 0,-10 0 0 0 0,-12-5 0 0 0,-8-6 0 0 0,-12-7 0 0 0,-6-6 0 0 0,-3-4 0 0 0,1-2 0 0 0,-3-2 0 0 0,-1 0 0 0 0,2-1 0 0 0,2 1 0 0 0,-2 0 0 0 0,0 1 0 0 0,2-1 0 0 0,-3 1 0 0 0,0 0 0 0 0,2 0 0 0 0,2 0 0 0 0,2-4 0 0 0,1-7 0 0 0,2-1 0 0 0,1 1 0 0 0,-1 3 0 0 0,1-2 0 0 0,14 0 0 0 0,14 7 0 0 0,11 9 0 0 0,14 8 0 0 0,6 1 0 0 0,3-2 0 0 0,0 2 0 0 0,-2-1 0 0 0,-1 0 0 0 0,-1 4 0 0 0,-7 3 0 0 0,-2-2 0 0 0,0-5 0 0 0,5-4 0 0 0,3-4 0 0 0,1-3 0 0 0,-5-6 0 0 0,-6-8 0 0 0,-8-7 0 0 0,-5-9 0 0 0,-8-5 0 0 0,-9-2 0 0 0,-8 5 0 0 0,-5 8 0 0 0,-13 2 0 0 0,-4 5 0 0 0,-1 4 0 0 0,-3 5 0 0 0,-2-3 0 0 0,1 1 0 0 0,-1 2 0 0 0,3 1 0 0 0,3 1 0 0 0,5 2 0 0 0,-1 1 0 0 0,0 0 0 0 0,2 0 0 0 0,2 5 0 0 0,7 6 0 0 0,7 6 0 0 0,7 5 0 0 0,10 8 0 0 0,9 3 0 0 0,14 1 0 0 0,7-5 0 0 0,8-8 0 0 0,2-7 0 0 0,0-2 0 0 0,-3-2 0 0 0,3-3 0 0 0,-2-3 0 0 0,-1-3 0 0 0,-17 0 0 0 0,-17-1 0 0 0,-17-1 0 0 0,-11 1 0 0 0,-6-1 0 0 0,-2 1 0 0 0,-4 0 0 0 0,-1-1 0 0 0,11 1 0 0 0,10-4 0 0 0,4-7 0 0 0,-1-1 0 0 0,-2 1 0 0 0,-3 3 0 0 0,-3-2 0 0 0,-2 0 0 0 0,-1 3 0 0 0,8 1 0 0 0,11 3 0 0 0,18 6 0 0 0,10 8 0 0 0,7 5 0 0 0,3 6 0 0 0,1 4 0 0 0,10 11 0 0 0,6 4 0 0 0,0-1 0 0 0,-13-6 0 0 0,-17-9 0 0 0,-16-10 0 0 0,-23-11 0 0 0,-12-11 0 0 0,-5-9 0 0 0,-2-7 0 0 0,-6-4 0 0 0,3-2 0 0 0,5 0 0 0 0,4-1 0 0 0,3 0 0 0 0,11 16 0 0 0,15 13 0 0 0,12 13 0 0 0,9 8 0 0 0,8 11 0 0 0,-6 4 0 0 0,-15-4 0 0 0,-18-16 0 0 0,-15-16 0 0 0,-7-7 0 0 0,-7-7 0 0 0,-1-1 0 0 0,13 2 0 0 0,15 3 0 0 0,21 4 0 0 0,14 3 0 0 0,4 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83"/>
    </inkml:context>
    <inkml:brush xml:id="br0">
      <inkml:brushProperty name="width" value="0.2" units="cm"/>
      <inkml:brushProperty name="height" value="0.2" units="cm"/>
      <inkml:brushProperty name="color" value="#FFFFFF"/>
    </inkml:brush>
  </inkml:definitions>
  <inkml:trace contextRef="#ctx0" brushRef="#br0">11536 6515 16383 0 0,'5'0'0'0'0,"5"0"0"0"0,17 0 0 0 0,11 5 0 0 0,19 15 0 0 0,9 9 0 0 0,7 5 0 0 0,1-4 0 0 0,2-7 0 0 0,-8-3 0 0 0,-6 5 0 0 0,-9-2 0 0 0,-8-5 0 0 0,-3-1 0 0 0,1-3 0 0 0,2-4 0 0 0,-1-4 0 0 0,0-3 0 0 0,-2-2 0 0 0,-3-1 0 0 0,5 0 0 0 0,-18-6 0 0 0,-24-5 0 0 0,-21-2 0 0 0,-16 2 0 0 0,-8-2 0 0 0,-5 1 0 0 0,0 3 0 0 0,4-2 0 0 0,5 1 0 0 0,0 2 0 0 0,-3 2 0 0 0,-4-6 0 0 0,-4-2 0 0 0,3 1 0 0 0,-5-1 0 0 0,2 1 0 0 0,4 4 0 0 0,6 2 0 0 0,0 3 0 0 0,2 2 0 0 0,3 2 0 0 0,12 0 0 0 0,20-4 0 0 0,23-2 0 0 0,24 1 0 0 0,17 0 0 0 0,17 2 0 0 0,6 1 0 0 0,1 1 0 0 0,-4 1 0 0 0,-1 0 0 0 0,-11 0 0 0 0,-2 0 0 0 0,-8 1 0 0 0,-9-1 0 0 0,-9 0 0 0 0,-2 0 0 0 0,-12-5 0 0 0,-20-1 0 0 0,-25-9 0 0 0,-19-2 0 0 0,-13-3 0 0 0,-2 2 0 0 0,-2 4 0 0 0,-1 5 0 0 0,4 3 0 0 0,-3 3 0 0 0,3-2 0 0 0,-4-6 0 0 0,3-1 0 0 0,5 3 0 0 0,6 1 0 0 0,-3-1 0 0 0,0-5 0 0 0,3 0 0 0 0,14 3 0 0 0,15 3 0 0 0,25 3 0 0 0,23 3 0 0 0,20 1 0 0 0,10 0 0 0 0,7 2 0 0 0,1 4 0 0 0,2 2 0 0 0,-2-1 0 0 0,-1-1 0 0 0,-2-1 0 0 0,0-2 0 0 0,11-1 0 0 0,-3 0 0 0 0,-11-1 0 0 0,-11 0 0 0 0,-7-1 0 0 0,-8 1 0 0 0,-5 0 0 0 0,-14 0 0 0 0,-20 0 0 0 0,-35 0 0 0 0,-29 0 0 0 0,-24 4 0 0 0,-12 2 0 0 0,-7 5 0 0 0,0 0 0 0 0,7-2 0 0 0,17-2 0 0 0,12-2 0 0 0,13-3 0 0 0,11 0 0 0 0,4-2 0 0 0,-1 0 0 0 0,-3-1 0 0 0,-7 1 0 0 0,-10 9 0 0 0,-3 3 0 0 0,4-1 0 0 0,7-1 0 0 0,5-4 0 0 0,4 3 0 0 0,11 5 0 0 0,10 8 0 0 0,9 6 0 0 0,17 7 0 0 0,12 3 0 0 0,9 3 0 0 0,8 1 0 0 0,15-8 0 0 0,2-5 0 0 0,3-7 0 0 0,7-2 0 0 0,-3-6 0 0 0,4-4 0 0 0,1-4 0 0 0,-5-4 0 0 0,1-1 0 0 0,1-1 0 0 0,0-1 0 0 0,4 0 0 0 0,1 0 0 0 0,-2 1 0 0 0,-5-1 0 0 0,-4 1 0 0 0,-14 0 0 0 0,-25 0 0 0 0,-17 0 0 0 0,-14 0 0 0 0,-9 0 0 0 0,2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84"/>
    </inkml:context>
    <inkml:brush xml:id="br0">
      <inkml:brushProperty name="width" value="0.2" units="cm"/>
      <inkml:brushProperty name="height" value="0.2" units="cm"/>
      <inkml:brushProperty name="color" value="#FFFFFF"/>
    </inkml:brush>
  </inkml:definitions>
  <inkml:trace contextRef="#ctx0" brushRef="#br0">9340 5212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85"/>
    </inkml:context>
    <inkml:brush xml:id="br0">
      <inkml:brushProperty name="width" value="0.2" units="cm"/>
      <inkml:brushProperty name="height" value="0.2" units="cm"/>
      <inkml:brushProperty name="color" value="#FFFFFF"/>
    </inkml:brush>
  </inkml:definitions>
  <inkml:trace contextRef="#ctx0" brushRef="#br0">10160 6403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86"/>
    </inkml:context>
    <inkml:brush xml:id="br0">
      <inkml:brushProperty name="width" value="0.2" units="cm"/>
      <inkml:brushProperty name="height" value="0.2" units="cm"/>
      <inkml:brushProperty name="color" value="#FFFFFF"/>
    </inkml:brush>
  </inkml:definitions>
  <inkml:trace contextRef="#ctx0" brushRef="#br0">9393 5212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87"/>
    </inkml:context>
    <inkml:brush xml:id="br0">
      <inkml:brushProperty name="width" value="0.2" units="cm"/>
      <inkml:brushProperty name="height" value="0.2" units="cm"/>
      <inkml:brushProperty name="color" value="#FFFFFF"/>
    </inkml:brush>
  </inkml:definitions>
  <inkml:trace contextRef="#ctx0" brushRef="#br0">21961 6616 16383 0 0,'-5'0'0'0'0,"-10"0"0"0"0,-8 0 0 0 0,-10 0 0 0 0,-12 0 0 0 0,-8 0 0 0 0,-10 0 0 0 0,-3 0 0 0 0,-4 0 0 0 0,5 0 0 0 0,-1 0 0 0 0,2-5 0 0 0,7-1 0 0 0,4-5 0 0 0,11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88"/>
    </inkml:context>
    <inkml:brush xml:id="br0">
      <inkml:brushProperty name="width" value="0.2" units="cm"/>
      <inkml:brushProperty name="height" value="0.2" units="cm"/>
      <inkml:brushProperty name="color" value="#FFFFFF"/>
    </inkml:brush>
  </inkml:definitions>
  <inkml:trace contextRef="#ctx0" brushRef="#br0">21193 6565 16383 0 0,'5'-5'0'0'0,"15"-1"0"0"0,9-5 0 0 0,14 0 0 0 0,9-3 0 0 0,0 1 0 0 0,0 3 0 0 0,-3 2 0 0 0,-1 4 0 0 0,0 2 0 0 0,-2 1 0 0 0,-1 1 0 0 0,2 0 0 0 0,2 1 0 0 0,-2-1 0 0 0,0 1 0 0 0,-4-1 0 0 0,-4 0 0 0 0,-3 0 0 0 0,5 1 0 0 0,0-1 0 0 0,-1-1 0 0 0,-4 1 0 0 0,-25 0 0 0 0,-40 5 0 0 0,-32 11 0 0 0,-16 7 0 0 0,-13 4 0 0 0,-1 3 0 0 0,20-4 0 0 0,27-7 0 0 0,39-6 0 0 0,30-5 0 0 0,34-9 0 0 0,12-5 0 0 0,12-10 0 0 0,-3-2 0 0 0,-1-3 0 0 0,-9 2 0 0 0,-13 4 0 0 0,-10 0 0 0 0,-9 3 0 0 0,-6 3 0 0 0,-4 4 0 0 0,-16 6 0 0 0,-15 9 0 0 0,-16 6 0 0 0,-10 6 0 0 0,-4-1 0 0 0,-6 5 0 0 0,-1-1 0 0 0,1-1 0 0 0,-1-4 0 0 0,-9-6 0 0 0,0 0 0 0 0,3-3 0 0 0,1-3 0 0 0,2 1 0 0 0,0 0 0 0 0,-2-2 0 0 0,2 3 0 0 0,12 4 0 0 0,17-1 0 0 0,25-1 0 0 0,19-4 0 0 0,19-3 0 0 0,6-2 0 0 0,7-2 0 0 0,8-1 0 0 0,1 0 0 0 0,-7-1 0 0 0,-10 0 0 0 0,-9 1 0 0 0,-3 0 0 0 0,-4-1 0 0 0,-4 1 0 0 0,-3 0 0 0 0,-11 5 0 0 0,-14 1 0 0 0,-12 0 0 0 0,-25-1 0 0 0,-11-2 0 0 0,-12-1 0 0 0,-3-1 0 0 0,-4 0 0 0 0,2-1 0 0 0,8 0 0 0 0,7-1 0 0 0,16 6 0 0 0,26 10 0 0 0,24 3 0 0 0,17-1 0 0 0,11-4 0 0 0,6-4 0 0 0,-1-4 0 0 0,-5-2 0 0 0,-3-2 0 0 0,-4-1 0 0 0,-14-1 0 0 0,-16 0 0 0 0,-21 0 0 0 0,-12 1 0 0 0,-14-1 0 0 0,-13 1 0 0 0,-5 0 0 0 0,2 0 0 0 0,-4 0 0 0 0,-2 0 0 0 0,-1 0 0 0 0,-1 5 0 0 0,6 1 0 0 0,20 5 0 0 0,35 0 0 0 0,31-2 0 0 0,23-2 0 0 0,7-3 0 0 0,7-1 0 0 0,-5-2 0 0 0,-8-1 0 0 0,-19 0 0 0 0,-21 0 0 0 0,-27-1 0 0 0,-26 1 0 0 0,-27-1 0 0 0,-1 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06T06:37:21.389"/>
    </inkml:context>
    <inkml:brush xml:id="br0">
      <inkml:brushProperty name="width" value="0.2" units="cm"/>
      <inkml:brushProperty name="height" value="0.2" units="cm"/>
      <inkml:brushProperty name="color" value="#FFFFFF"/>
    </inkml:brush>
  </inkml:definitions>
  <inkml:trace contextRef="#ctx0" brushRef="#br0">11906 6165 16383 0 0,'5'0'0'0'0,"10"0"0"0"0,9 0 0 0 0,3 0 0 0 0,3 0 0 0 0,10 0 0 0 0,2 0 0 0 0,0 0 0 0 0,1 0 0 0 0,4 4 0 0 0,-3 3 0 0 0,1-1 0 0 0,-2-2 0 0 0,1 0 0 0 0,6 3 0 0 0,0 5 0 0 0,1 0 0 0 0,-4-1 0 0 0,0-3 0 0 0,-4-3 0 0 0,-4 3 0 0 0,0-1 0 0 0,-1 0 0 0 0,-13-3 0 0 0,-19-1 0 0 0,-20-1 0 0 0,-13-2 0 0 0,-6 0 0 0 0,-2 0 0 0 0,-4 0 0 0 0,-1-1 0 0 0,2 1 0 0 0,3 0 0 0 0,-2 0 0 0 0,0 0 0 0 0,3 0 0 0 0,-8 0 0 0 0,-1 0 0 0 0,2 0 0 0 0,3 0 0 0 0,0 0 0 0 0,0 0 0 0 0,12 0 0 0 0,24 0 0 0 0,22 0 0 0 0,13 0 0 0 0,14 0 0 0 0,8 0 0 0 0,10 0 0 0 0,-3 0 0 0 0,-6 0 0 0 0,-4 0 0 0 0,-6 0 0 0 0,-10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9C5F0-BABC-4E5F-B6D9-8C3E1CEF7FC3}" type="datetimeFigureOut">
              <a:rPr lang="en-US" smtClean="0"/>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9E4B1-1335-47FA-9AE8-C2F7B768659E}" type="slidenum">
              <a:rPr lang="en-US" smtClean="0"/>
              <a:t>‹#›</a:t>
            </a:fld>
            <a:endParaRPr lang="en-US"/>
          </a:p>
        </p:txBody>
      </p:sp>
    </p:spTree>
    <p:extLst>
      <p:ext uri="{BB962C8B-B14F-4D97-AF65-F5344CB8AC3E}">
        <p14:creationId xmlns:p14="http://schemas.microsoft.com/office/powerpoint/2010/main" val="3715065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51EF5-0B8A-4ACE-B20C-71AC3C218A97}" type="slidenum">
              <a:rPr lang="en-US" smtClean="0"/>
              <a:t>20</a:t>
            </a:fld>
            <a:endParaRPr lang="en-US"/>
          </a:p>
        </p:txBody>
      </p:sp>
    </p:spTree>
    <p:extLst>
      <p:ext uri="{BB962C8B-B14F-4D97-AF65-F5344CB8AC3E}">
        <p14:creationId xmlns:p14="http://schemas.microsoft.com/office/powerpoint/2010/main" val="235185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10/7/2023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6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10/7/2023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56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73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06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65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66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10/7/2023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7499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20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10/7/2023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24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10/7/2023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936085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3" Type="http://schemas.openxmlformats.org/officeDocument/2006/relationships/image" Target="../media/image5.png"/><Relationship Id="rId18" Type="http://schemas.openxmlformats.org/officeDocument/2006/relationships/customXml" Target="../ink/ink10.xml"/><Relationship Id="rId26" Type="http://schemas.openxmlformats.org/officeDocument/2006/relationships/customXml" Target="../ink/ink14.xml"/><Relationship Id="rId21" Type="http://schemas.openxmlformats.org/officeDocument/2006/relationships/image" Target="../media/image9.png"/><Relationship Id="rId34" Type="http://schemas.openxmlformats.org/officeDocument/2006/relationships/customXml" Target="../ink/ink18.xml"/><Relationship Id="rId7" Type="http://schemas.openxmlformats.org/officeDocument/2006/relationships/image" Target="../media/image3.png"/><Relationship Id="rId12" Type="http://schemas.openxmlformats.org/officeDocument/2006/relationships/customXml" Target="../ink/ink7.xml"/><Relationship Id="rId17" Type="http://schemas.openxmlformats.org/officeDocument/2006/relationships/image" Target="../media/image7.png"/><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customXml" Target="../ink/ink1.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customXml" Target="../ink/ink6.xml"/><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17.png"/><Relationship Id="rId5" Type="http://schemas.openxmlformats.org/officeDocument/2006/relationships/image" Target="../media/image2.png"/><Relationship Id="rId15" Type="http://schemas.openxmlformats.org/officeDocument/2006/relationships/image" Target="../media/image6.png"/><Relationship Id="rId23" Type="http://schemas.openxmlformats.org/officeDocument/2006/relationships/image" Target="../media/image10.png"/><Relationship Id="rId28" Type="http://schemas.openxmlformats.org/officeDocument/2006/relationships/customXml" Target="../ink/ink15.xml"/><Relationship Id="rId36" Type="http://schemas.openxmlformats.org/officeDocument/2006/relationships/customXml" Target="../ink/ink19.xml"/><Relationship Id="rId10" Type="http://schemas.openxmlformats.org/officeDocument/2006/relationships/customXml" Target="../ink/ink5.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2.png"/><Relationship Id="rId30" Type="http://schemas.openxmlformats.org/officeDocument/2006/relationships/customXml" Target="../ink/ink16.xml"/><Relationship Id="rId35" Type="http://schemas.openxmlformats.org/officeDocument/2006/relationships/image" Target="../media/image16.png"/><Relationship Id="rId8" Type="http://schemas.openxmlformats.org/officeDocument/2006/relationships/customXml" Target="../ink/ink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31291B-F4E8-C0E1-A34D-BBBF2E7C482E}"/>
              </a:ext>
            </a:extLst>
          </p:cNvPr>
          <p:cNvSpPr>
            <a:spLocks noGrp="1"/>
          </p:cNvSpPr>
          <p:nvPr>
            <p:ph type="title"/>
          </p:nvPr>
        </p:nvSpPr>
        <p:spPr>
          <a:xfrm>
            <a:off x="813030" y="330216"/>
            <a:ext cx="2929089" cy="598793"/>
          </a:xfrm>
        </p:spPr>
        <p:txBody>
          <a:bodyPr>
            <a:normAutofit/>
          </a:bodyPr>
          <a:lstStyle/>
          <a:p>
            <a:r>
              <a:rPr lang="en-GB" sz="2800" u="sng" dirty="0"/>
              <a:t>PULP Platform</a:t>
            </a:r>
          </a:p>
        </p:txBody>
      </p:sp>
      <p:sp>
        <p:nvSpPr>
          <p:cNvPr id="6" name="Title 3">
            <a:extLst>
              <a:ext uri="{FF2B5EF4-FFF2-40B4-BE49-F238E27FC236}">
                <a16:creationId xmlns:a16="http://schemas.microsoft.com/office/drawing/2014/main" id="{2E4BF5ED-CE81-C84B-9C61-7C99D16F0042}"/>
              </a:ext>
            </a:extLst>
          </p:cNvPr>
          <p:cNvSpPr txBox="1">
            <a:spLocks/>
          </p:cNvSpPr>
          <p:nvPr/>
        </p:nvSpPr>
        <p:spPr>
          <a:xfrm>
            <a:off x="4500008" y="748857"/>
            <a:ext cx="3195330" cy="7640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GB" sz="4400" dirty="0" err="1"/>
              <a:t>pulpissimo</a:t>
            </a:r>
          </a:p>
        </p:txBody>
      </p:sp>
      <p:sp>
        <p:nvSpPr>
          <p:cNvPr id="7" name="TextBox 6">
            <a:extLst>
              <a:ext uri="{FF2B5EF4-FFF2-40B4-BE49-F238E27FC236}">
                <a16:creationId xmlns:a16="http://schemas.microsoft.com/office/drawing/2014/main" id="{1303B736-517B-4985-12EA-755A39DACA57}"/>
              </a:ext>
            </a:extLst>
          </p:cNvPr>
          <p:cNvSpPr txBox="1"/>
          <p:nvPr/>
        </p:nvSpPr>
        <p:spPr>
          <a:xfrm>
            <a:off x="1505638" y="1927951"/>
            <a:ext cx="4588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t>FPGA bitstream generation overview</a:t>
            </a:r>
          </a:p>
        </p:txBody>
      </p:sp>
      <p:sp>
        <p:nvSpPr>
          <p:cNvPr id="8" name="TextBox 7">
            <a:extLst>
              <a:ext uri="{FF2B5EF4-FFF2-40B4-BE49-F238E27FC236}">
                <a16:creationId xmlns:a16="http://schemas.microsoft.com/office/drawing/2014/main" id="{18EEF6A8-A770-F205-1FD1-A22D651D8A73}"/>
              </a:ext>
            </a:extLst>
          </p:cNvPr>
          <p:cNvSpPr txBox="1"/>
          <p:nvPr/>
        </p:nvSpPr>
        <p:spPr>
          <a:xfrm>
            <a:off x="1505638" y="250633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2. Block diagram</a:t>
            </a:r>
          </a:p>
        </p:txBody>
      </p:sp>
      <p:sp>
        <p:nvSpPr>
          <p:cNvPr id="2" name="TextBox 1">
            <a:extLst>
              <a:ext uri="{FF2B5EF4-FFF2-40B4-BE49-F238E27FC236}">
                <a16:creationId xmlns:a16="http://schemas.microsoft.com/office/drawing/2014/main" id="{4EF88FB3-15F4-8621-C989-76F530C7DCE1}"/>
              </a:ext>
            </a:extLst>
          </p:cNvPr>
          <p:cNvSpPr txBox="1"/>
          <p:nvPr/>
        </p:nvSpPr>
        <p:spPr>
          <a:xfrm>
            <a:off x="1505638" y="308097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 Flow bitstream</a:t>
            </a:r>
            <a:endParaRPr lang="en-GB" dirty="0"/>
          </a:p>
        </p:txBody>
      </p:sp>
      <p:sp>
        <p:nvSpPr>
          <p:cNvPr id="3" name="TextBox 2">
            <a:extLst>
              <a:ext uri="{FF2B5EF4-FFF2-40B4-BE49-F238E27FC236}">
                <a16:creationId xmlns:a16="http://schemas.microsoft.com/office/drawing/2014/main" id="{79B8E6AB-C976-3DC0-F857-E705FFCF891B}"/>
              </a:ext>
            </a:extLst>
          </p:cNvPr>
          <p:cNvSpPr txBox="1"/>
          <p:nvPr/>
        </p:nvSpPr>
        <p:spPr>
          <a:xfrm>
            <a:off x="1505638" y="365198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4. HWPE</a:t>
            </a:r>
            <a:endParaRPr lang="en-GB" dirty="0"/>
          </a:p>
        </p:txBody>
      </p:sp>
      <p:sp>
        <p:nvSpPr>
          <p:cNvPr id="5" name="TextBox 4">
            <a:extLst>
              <a:ext uri="{FF2B5EF4-FFF2-40B4-BE49-F238E27FC236}">
                <a16:creationId xmlns:a16="http://schemas.microsoft.com/office/drawing/2014/main" id="{089741C6-646D-BFCF-B461-23A40566F15E}"/>
              </a:ext>
            </a:extLst>
          </p:cNvPr>
          <p:cNvSpPr txBox="1"/>
          <p:nvPr/>
        </p:nvSpPr>
        <p:spPr>
          <a:xfrm>
            <a:off x="1505638" y="42229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5. Virtual JTAG</a:t>
            </a:r>
            <a:endParaRPr lang="en-GB" dirty="0"/>
          </a:p>
        </p:txBody>
      </p:sp>
    </p:spTree>
    <p:extLst>
      <p:ext uri="{BB962C8B-B14F-4D97-AF65-F5344CB8AC3E}">
        <p14:creationId xmlns:p14="http://schemas.microsoft.com/office/powerpoint/2010/main" val="211103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80-3731-6887-B028-9388546221A7}"/>
              </a:ext>
            </a:extLst>
          </p:cNvPr>
          <p:cNvSpPr>
            <a:spLocks noGrp="1"/>
          </p:cNvSpPr>
          <p:nvPr>
            <p:ph type="title"/>
          </p:nvPr>
        </p:nvSpPr>
        <p:spPr>
          <a:xfrm>
            <a:off x="482523" y="366938"/>
            <a:ext cx="3636004" cy="653876"/>
          </a:xfrm>
        </p:spPr>
        <p:txBody>
          <a:bodyPr>
            <a:normAutofit/>
          </a:bodyPr>
          <a:lstStyle/>
          <a:p>
            <a:r>
              <a:rPr lang="en-GB" sz="3200"/>
              <a:t>Flow</a:t>
            </a:r>
            <a:endParaRPr lang="en-GB" sz="3200" dirty="0"/>
          </a:p>
        </p:txBody>
      </p:sp>
      <p:sp>
        <p:nvSpPr>
          <p:cNvPr id="3" name="TextBox 2">
            <a:extLst>
              <a:ext uri="{FF2B5EF4-FFF2-40B4-BE49-F238E27FC236}">
                <a16:creationId xmlns:a16="http://schemas.microsoft.com/office/drawing/2014/main" id="{27735136-AB4C-93A6-FE7E-9456D70E5246}"/>
              </a:ext>
            </a:extLst>
          </p:cNvPr>
          <p:cNvSpPr txBox="1"/>
          <p:nvPr/>
        </p:nvSpPr>
        <p:spPr>
          <a:xfrm>
            <a:off x="890530" y="1312843"/>
            <a:ext cx="75816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Đầu tiên, pulpissimo có hỗ trợ những con FPGA, đó là những con mà họ đã dùng để nạp pulpissimo lên. </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Trong đó có viết sẵn các lệnh để build, vì vậy nếu muốn nạp lên FPGA của lab mình thì cần config lại. Gán lại các chân và sửa lại tên FPGA.</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Show màn hình sau khi build xong.</a:t>
            </a:r>
          </a:p>
          <a:p>
            <a:endParaRPr lang="en-US" dirty="0"/>
          </a:p>
        </p:txBody>
      </p:sp>
      <p:pic>
        <p:nvPicPr>
          <p:cNvPr id="2050" name="Picture 2">
            <a:extLst>
              <a:ext uri="{FF2B5EF4-FFF2-40B4-BE49-F238E27FC236}">
                <a16:creationId xmlns:a16="http://schemas.microsoft.com/office/drawing/2014/main" id="{8255DB45-DE96-2837-C5FB-500057ADA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 y="947150"/>
            <a:ext cx="8869680" cy="5245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14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80-3731-6887-B028-9388546221A7}"/>
              </a:ext>
            </a:extLst>
          </p:cNvPr>
          <p:cNvSpPr>
            <a:spLocks noGrp="1"/>
          </p:cNvSpPr>
          <p:nvPr>
            <p:ph type="title"/>
          </p:nvPr>
        </p:nvSpPr>
        <p:spPr>
          <a:xfrm>
            <a:off x="482523" y="366938"/>
            <a:ext cx="3636004" cy="653876"/>
          </a:xfrm>
        </p:spPr>
        <p:txBody>
          <a:bodyPr>
            <a:normAutofit/>
          </a:bodyPr>
          <a:lstStyle/>
          <a:p>
            <a:r>
              <a:rPr lang="en-GB" sz="3200"/>
              <a:t>Flow</a:t>
            </a:r>
            <a:endParaRPr lang="en-GB" sz="3200" dirty="0"/>
          </a:p>
        </p:txBody>
      </p:sp>
      <p:sp>
        <p:nvSpPr>
          <p:cNvPr id="3" name="TextBox 2">
            <a:extLst>
              <a:ext uri="{FF2B5EF4-FFF2-40B4-BE49-F238E27FC236}">
                <a16:creationId xmlns:a16="http://schemas.microsoft.com/office/drawing/2014/main" id="{27735136-AB4C-93A6-FE7E-9456D70E5246}"/>
              </a:ext>
            </a:extLst>
          </p:cNvPr>
          <p:cNvSpPr txBox="1"/>
          <p:nvPr/>
        </p:nvSpPr>
        <p:spPr>
          <a:xfrm>
            <a:off x="890530" y="1312843"/>
            <a:ext cx="75816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Đầu tiên, pulpissimo có hỗ trợ những con FPGA, đó là những con mà họ đã dùng để nạp pulpissimo lên. </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Trong đó có viết sẵn các lệnh để build, vì vậy nếu muốn nạp lên FPGA của lab mình thì cần config lại. Gán lại các chân và sửa lại tên FPGA.</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Show màn hình sau khi build xong.</a:t>
            </a:r>
          </a:p>
          <a:p>
            <a:endParaRPr lang="en-US" dirty="0"/>
          </a:p>
        </p:txBody>
      </p:sp>
      <p:pic>
        <p:nvPicPr>
          <p:cNvPr id="7170" name="Picture 2">
            <a:extLst>
              <a:ext uri="{FF2B5EF4-FFF2-40B4-BE49-F238E27FC236}">
                <a16:creationId xmlns:a16="http://schemas.microsoft.com/office/drawing/2014/main" id="{0B855F6F-95EC-7BB6-5B2F-06E06DB0D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57" y="1129004"/>
            <a:ext cx="9254228" cy="221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17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80-3731-6887-B028-9388546221A7}"/>
              </a:ext>
            </a:extLst>
          </p:cNvPr>
          <p:cNvSpPr>
            <a:spLocks noGrp="1"/>
          </p:cNvSpPr>
          <p:nvPr>
            <p:ph type="title"/>
          </p:nvPr>
        </p:nvSpPr>
        <p:spPr>
          <a:xfrm>
            <a:off x="482523" y="366938"/>
            <a:ext cx="3636004" cy="653876"/>
          </a:xfrm>
        </p:spPr>
        <p:txBody>
          <a:bodyPr>
            <a:normAutofit/>
          </a:bodyPr>
          <a:lstStyle/>
          <a:p>
            <a:r>
              <a:rPr lang="en-GB" sz="3200"/>
              <a:t>Flow</a:t>
            </a:r>
            <a:endParaRPr lang="en-GB" sz="3200" dirty="0"/>
          </a:p>
        </p:txBody>
      </p:sp>
      <p:sp>
        <p:nvSpPr>
          <p:cNvPr id="3" name="TextBox 2">
            <a:extLst>
              <a:ext uri="{FF2B5EF4-FFF2-40B4-BE49-F238E27FC236}">
                <a16:creationId xmlns:a16="http://schemas.microsoft.com/office/drawing/2014/main" id="{27735136-AB4C-93A6-FE7E-9456D70E5246}"/>
              </a:ext>
            </a:extLst>
          </p:cNvPr>
          <p:cNvSpPr txBox="1"/>
          <p:nvPr/>
        </p:nvSpPr>
        <p:spPr>
          <a:xfrm>
            <a:off x="890530" y="1312843"/>
            <a:ext cx="75816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Đầu tiên, pulpissimo có hỗ trợ những con FPGA, đó là những con mà họ đã dùng để nạp pulpissimo lên. </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Trong đó có viết sẵn các lệnh để build, vì vậy nếu muốn nạp lên FPGA của lab mình thì cần config lại. Gán lại các chân và sửa lại tên FPGA.</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Show màn hình sau khi build xong.</a:t>
            </a:r>
          </a:p>
          <a:p>
            <a:endParaRPr lang="en-US" dirty="0"/>
          </a:p>
        </p:txBody>
      </p:sp>
      <p:pic>
        <p:nvPicPr>
          <p:cNvPr id="6146" name="Picture 2">
            <a:extLst>
              <a:ext uri="{FF2B5EF4-FFF2-40B4-BE49-F238E27FC236}">
                <a16:creationId xmlns:a16="http://schemas.microsoft.com/office/drawing/2014/main" id="{5CB340C8-1D37-1BC4-99FF-265104959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54" y="1047869"/>
            <a:ext cx="10683616" cy="533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21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10EB43-5B48-0468-9754-CD9097CF42A2}"/>
              </a:ext>
            </a:extLst>
          </p:cNvPr>
          <p:cNvSpPr txBox="1"/>
          <p:nvPr/>
        </p:nvSpPr>
        <p:spPr>
          <a:xfrm>
            <a:off x="1119673" y="307910"/>
            <a:ext cx="1950098" cy="523220"/>
          </a:xfrm>
          <a:prstGeom prst="rect">
            <a:avLst/>
          </a:prstGeom>
          <a:noFill/>
        </p:spPr>
        <p:txBody>
          <a:bodyPr wrap="square" rtlCol="0">
            <a:spAutoFit/>
          </a:bodyPr>
          <a:lstStyle/>
          <a:p>
            <a:r>
              <a:rPr lang="en-US" sz="2800" b="1"/>
              <a:t>HWPE</a:t>
            </a:r>
          </a:p>
        </p:txBody>
      </p:sp>
      <p:pic>
        <p:nvPicPr>
          <p:cNvPr id="8194" name="Picture 2">
            <a:extLst>
              <a:ext uri="{FF2B5EF4-FFF2-40B4-BE49-F238E27FC236}">
                <a16:creationId xmlns:a16="http://schemas.microsoft.com/office/drawing/2014/main" id="{96893C66-08C3-571D-D65B-592C66424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10"/>
          <a:stretch/>
        </p:blipFill>
        <p:spPr bwMode="auto">
          <a:xfrm>
            <a:off x="3381103" y="831130"/>
            <a:ext cx="6866709" cy="47797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A9D389-751F-BD56-2083-BDCCBFB4C0BA}"/>
              </a:ext>
            </a:extLst>
          </p:cNvPr>
          <p:cNvSpPr txBox="1"/>
          <p:nvPr/>
        </p:nvSpPr>
        <p:spPr>
          <a:xfrm>
            <a:off x="1069910" y="1464907"/>
            <a:ext cx="1999861" cy="341632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800" b="0" i="0" u="none" strike="noStrike">
                <a:solidFill>
                  <a:srgbClr val="000000"/>
                </a:solidFill>
                <a:effectLst/>
                <a:latin typeface="Times New Roman" panose="02020603050405020304" pitchFamily="18" charset="0"/>
              </a:rPr>
              <a:t>Là bộ gia tốc có thể đưa vào SoC hoặc là PULP system để khuyếch đại hiệu suất và đạt hiệu quả năng lượng</a:t>
            </a:r>
          </a:p>
          <a:p>
            <a:pPr rtl="0" fontAlgn="base">
              <a:spcBef>
                <a:spcPts val="0"/>
              </a:spcBef>
              <a:spcAft>
                <a:spcPts val="0"/>
              </a:spcAft>
              <a:buFont typeface="Arial" panose="020B0604020202020204" pitchFamily="34" charset="0"/>
              <a:buChar char="•"/>
            </a:pPr>
            <a:r>
              <a:rPr lang="vi-VN" sz="1800" b="0" i="0" u="none" strike="noStrike">
                <a:solidFill>
                  <a:srgbClr val="000000"/>
                </a:solidFill>
                <a:effectLst/>
                <a:latin typeface="Times New Roman" panose="02020603050405020304" pitchFamily="18" charset="0"/>
              </a:rPr>
              <a:t>HWPE hỗ trợ multicore và không phụ thuộc vào kiến trúc DMA (Direct memory access)</a:t>
            </a:r>
          </a:p>
        </p:txBody>
      </p:sp>
    </p:spTree>
    <p:extLst>
      <p:ext uri="{BB962C8B-B14F-4D97-AF65-F5344CB8AC3E}">
        <p14:creationId xmlns:p14="http://schemas.microsoft.com/office/powerpoint/2010/main" val="107730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C58E67E-DF94-FFB3-89F2-7495861BA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78" y="1402080"/>
            <a:ext cx="6687081" cy="32102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2CDFB08-6480-6148-6A15-E943482BC6F7}"/>
              </a:ext>
            </a:extLst>
          </p:cNvPr>
          <p:cNvSpPr txBox="1"/>
          <p:nvPr/>
        </p:nvSpPr>
        <p:spPr>
          <a:xfrm>
            <a:off x="580469" y="335902"/>
            <a:ext cx="3886781" cy="563231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vi-VN" sz="1800" b="0" i="0" u="none" strike="noStrike">
                <a:solidFill>
                  <a:srgbClr val="000000"/>
                </a:solidFill>
                <a:effectLst/>
                <a:latin typeface="Times New Roman" panose="02020603050405020304" pitchFamily="18" charset="0"/>
              </a:rPr>
              <a:t>Kiến trúc của HWPE được chia thành ba giai đoạn:</a:t>
            </a:r>
          </a:p>
          <a:p>
            <a:pPr rtl="0" fontAlgn="base">
              <a:spcBef>
                <a:spcPts val="0"/>
              </a:spcBef>
              <a:spcAft>
                <a:spcPts val="0"/>
              </a:spcAft>
              <a:buFont typeface="Arial" panose="020B0604020202020204" pitchFamily="34" charset="0"/>
              <a:buChar char="•"/>
            </a:pPr>
            <a:endParaRPr lang="vi-VN"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a:solidFill>
                  <a:srgbClr val="000000"/>
                </a:solidFill>
                <a:effectLst/>
                <a:latin typeface="Times New Roman" panose="02020603050405020304" pitchFamily="18" charset="0"/>
              </a:rPr>
              <a:t>Giai đoạn điều khiển (Control Phase): Giai đoạn này bắt đầu thực hiện quá trình tăng tốc và nhận tín hiệu kích hoạt từ bus ngoại vi APB. Trong giai đoạn này, các tham số ban đầu sẽ được thiết lập.</a:t>
            </a:r>
          </a:p>
          <a:p>
            <a:pPr rtl="0" fontAlgn="base">
              <a:spcBef>
                <a:spcPts val="0"/>
              </a:spcBef>
              <a:spcAft>
                <a:spcPts val="0"/>
              </a:spcAft>
              <a:buFont typeface="Arial" panose="020B0604020202020204" pitchFamily="34" charset="0"/>
              <a:buChar char="•"/>
            </a:pPr>
            <a:endParaRPr lang="vi-VN"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a:solidFill>
                  <a:srgbClr val="000000"/>
                </a:solidFill>
                <a:effectLst/>
                <a:latin typeface="Times New Roman" panose="02020603050405020304" pitchFamily="18" charset="0"/>
              </a:rPr>
              <a:t>Giai đoạn ENGINE: Giai đoạn này có nhiệm vụ thực hiện các hoạt động tăng tốc cho mạng neural.</a:t>
            </a:r>
          </a:p>
          <a:p>
            <a:pPr rtl="0" fontAlgn="base">
              <a:spcBef>
                <a:spcPts val="0"/>
              </a:spcBef>
              <a:spcAft>
                <a:spcPts val="0"/>
              </a:spcAft>
              <a:buFont typeface="Arial" panose="020B0604020202020204" pitchFamily="34" charset="0"/>
              <a:buChar char="•"/>
            </a:pPr>
            <a:endParaRPr lang="vi-VN"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a:solidFill>
                  <a:srgbClr val="000000"/>
                </a:solidFill>
                <a:effectLst/>
                <a:latin typeface="Times New Roman" panose="02020603050405020304" pitchFamily="18" charset="0"/>
              </a:rPr>
              <a:t>Luồng dữ liệu (Data Stream): Giống như một giai đoạn ghi trở lại, ở đây tất cả dữ liệu được tạo ra trong giai đoạn ENGINE sẽ được sẵn có trong Tightly Coupled Data Memory Interconnect, sau đó trong bộ nhớ.</a:t>
            </a:r>
          </a:p>
        </p:txBody>
      </p:sp>
    </p:spTree>
    <p:extLst>
      <p:ext uri="{BB962C8B-B14F-4D97-AF65-F5344CB8AC3E}">
        <p14:creationId xmlns:p14="http://schemas.microsoft.com/office/powerpoint/2010/main" val="391834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5C4425-2504-16F6-52A2-3A8F37CC346B}"/>
              </a:ext>
            </a:extLst>
          </p:cNvPr>
          <p:cNvSpPr txBox="1"/>
          <p:nvPr/>
        </p:nvSpPr>
        <p:spPr>
          <a:xfrm>
            <a:off x="868524" y="1394842"/>
            <a:ext cx="6097554" cy="2585323"/>
          </a:xfrm>
          <a:prstGeom prst="rect">
            <a:avLst/>
          </a:prstGeom>
          <a:noFill/>
        </p:spPr>
        <p:txBody>
          <a:bodyPr wrap="square">
            <a:spAutoFit/>
          </a:bodyPr>
          <a:lstStyle/>
          <a:p>
            <a:pPr rtl="0">
              <a:spcBef>
                <a:spcPts val="0"/>
              </a:spcBef>
              <a:spcAft>
                <a:spcPts val="0"/>
              </a:spcAft>
            </a:pPr>
            <a:r>
              <a:rPr lang="en-US" sz="1800" b="0" i="0" u="none" strike="noStrike">
                <a:solidFill>
                  <a:srgbClr val="000000"/>
                </a:solidFill>
                <a:effectLst/>
                <a:latin typeface="Arial" panose="020B0604020202020204" pitchFamily="34" charset="0"/>
              </a:rPr>
              <a:t>Pulpissimo sử dụng 2 module jtag là dmi_jtag, dm_top / jtag_tap_top &amp; lint_jtag_wrap (pulp_soc.sv).</a:t>
            </a:r>
            <a:endParaRPr lang="en-US" b="0">
              <a:effectLst/>
            </a:endParaRPr>
          </a:p>
          <a:p>
            <a:pPr rtl="0">
              <a:spcBef>
                <a:spcPts val="0"/>
              </a:spcBef>
              <a:spcAft>
                <a:spcPts val="0"/>
              </a:spcAft>
            </a:pPr>
            <a:endParaRPr lang="en-US" sz="1800" b="0" i="0" u="none" strike="noStrike">
              <a:solidFill>
                <a:srgbClr val="000000"/>
              </a:solidFill>
              <a:effectLst/>
              <a:latin typeface="Arial" panose="020B0604020202020204" pitchFamily="34" charset="0"/>
            </a:endParaRPr>
          </a:p>
          <a:p>
            <a:pPr marL="342900" indent="-342900" rtl="0">
              <a:spcBef>
                <a:spcPts val="0"/>
              </a:spcBef>
              <a:spcAft>
                <a:spcPts val="0"/>
              </a:spcAft>
              <a:buAutoNum type="arabicPeriod"/>
            </a:pPr>
            <a:r>
              <a:rPr lang="en-US" sz="1800" b="0" i="0" u="none" strike="noStrike">
                <a:solidFill>
                  <a:srgbClr val="000000"/>
                </a:solidFill>
                <a:effectLst/>
                <a:latin typeface="Arial" panose="020B0604020202020204" pitchFamily="34" charset="0"/>
              </a:rPr>
              <a:t>dmi_jtag, dm_top từ RISC-V</a:t>
            </a:r>
          </a:p>
          <a:p>
            <a:pPr marL="342900" indent="-342900" rtl="0">
              <a:spcBef>
                <a:spcPts val="0"/>
              </a:spcBef>
              <a:spcAft>
                <a:spcPts val="0"/>
              </a:spcAft>
              <a:buAutoNum type="arabicPeriod"/>
            </a:pP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2. jtag_tap_top &amp; lint_jtag_wrap module nhỏ của adv_dbg_if.</a:t>
            </a:r>
            <a:endParaRPr lang="en-US" b="0">
              <a:effectLst/>
            </a:endParaRPr>
          </a:p>
          <a:p>
            <a:br>
              <a:rPr lang="en-US"/>
            </a:br>
            <a:endParaRPr lang="en-US"/>
          </a:p>
        </p:txBody>
      </p:sp>
      <p:sp>
        <p:nvSpPr>
          <p:cNvPr id="7" name="TextBox 6">
            <a:extLst>
              <a:ext uri="{FF2B5EF4-FFF2-40B4-BE49-F238E27FC236}">
                <a16:creationId xmlns:a16="http://schemas.microsoft.com/office/drawing/2014/main" id="{3D91B6B0-76A8-8BDB-E21E-F1B128EB07DB}"/>
              </a:ext>
            </a:extLst>
          </p:cNvPr>
          <p:cNvSpPr txBox="1"/>
          <p:nvPr/>
        </p:nvSpPr>
        <p:spPr>
          <a:xfrm>
            <a:off x="868524" y="502213"/>
            <a:ext cx="6097554" cy="523220"/>
          </a:xfrm>
          <a:prstGeom prst="rect">
            <a:avLst/>
          </a:prstGeom>
          <a:noFill/>
        </p:spPr>
        <p:txBody>
          <a:bodyPr wrap="square">
            <a:spAutoFit/>
          </a:bodyPr>
          <a:lstStyle/>
          <a:p>
            <a:pPr rtl="0">
              <a:spcBef>
                <a:spcPts val="0"/>
              </a:spcBef>
              <a:spcAft>
                <a:spcPts val="0"/>
              </a:spcAft>
            </a:pPr>
            <a:r>
              <a:rPr lang="en-US" sz="2800" b="1">
                <a:solidFill>
                  <a:srgbClr val="000000"/>
                </a:solidFill>
                <a:latin typeface="Source Sans Pro" panose="020B0503030403020204" pitchFamily="34" charset="0"/>
              </a:rPr>
              <a:t>VIRTUAL JTAG</a:t>
            </a:r>
            <a:endParaRPr lang="en-US" sz="2800" b="1">
              <a:latin typeface="Source Sans Pro" panose="020B0503030403020204" pitchFamily="34" charset="0"/>
            </a:endParaRPr>
          </a:p>
        </p:txBody>
      </p:sp>
    </p:spTree>
    <p:extLst>
      <p:ext uri="{BB962C8B-B14F-4D97-AF65-F5344CB8AC3E}">
        <p14:creationId xmlns:p14="http://schemas.microsoft.com/office/powerpoint/2010/main" val="375912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5C4425-2504-16F6-52A2-3A8F37CC346B}"/>
              </a:ext>
            </a:extLst>
          </p:cNvPr>
          <p:cNvSpPr txBox="1"/>
          <p:nvPr/>
        </p:nvSpPr>
        <p:spPr>
          <a:xfrm>
            <a:off x="868524" y="1394842"/>
            <a:ext cx="6097554" cy="2585323"/>
          </a:xfrm>
          <a:prstGeom prst="rect">
            <a:avLst/>
          </a:prstGeom>
          <a:noFill/>
        </p:spPr>
        <p:txBody>
          <a:bodyPr wrap="square">
            <a:spAutoFit/>
          </a:bodyPr>
          <a:lstStyle/>
          <a:p>
            <a:pPr rtl="0">
              <a:spcBef>
                <a:spcPts val="0"/>
              </a:spcBef>
              <a:spcAft>
                <a:spcPts val="0"/>
              </a:spcAft>
            </a:pPr>
            <a:r>
              <a:rPr lang="en-US" sz="1800" b="0" i="0" u="none" strike="noStrike">
                <a:solidFill>
                  <a:srgbClr val="000000"/>
                </a:solidFill>
                <a:effectLst/>
                <a:latin typeface="Arial" panose="020B0604020202020204" pitchFamily="34" charset="0"/>
              </a:rPr>
              <a:t>Pulpissimo sử dụng 2 module jtag là dmi_jtag, dm_top / jtag_tap_top &amp; lint_jtag_wrap (pulp_soc.sv).</a:t>
            </a:r>
            <a:endParaRPr lang="en-US" b="0">
              <a:effectLst/>
            </a:endParaRPr>
          </a:p>
          <a:p>
            <a:pPr rtl="0">
              <a:spcBef>
                <a:spcPts val="0"/>
              </a:spcBef>
              <a:spcAft>
                <a:spcPts val="0"/>
              </a:spcAft>
            </a:pPr>
            <a:endParaRPr lang="en-US" sz="1800" b="0" i="0" u="none" strike="noStrike">
              <a:solidFill>
                <a:srgbClr val="000000"/>
              </a:solidFill>
              <a:effectLst/>
              <a:latin typeface="Arial" panose="020B0604020202020204" pitchFamily="34" charset="0"/>
            </a:endParaRPr>
          </a:p>
          <a:p>
            <a:pPr marL="342900" indent="-342900" rtl="0">
              <a:spcBef>
                <a:spcPts val="0"/>
              </a:spcBef>
              <a:spcAft>
                <a:spcPts val="0"/>
              </a:spcAft>
              <a:buAutoNum type="arabicPeriod"/>
            </a:pPr>
            <a:r>
              <a:rPr lang="en-US" sz="1800" b="0" i="0" u="none" strike="noStrike">
                <a:solidFill>
                  <a:srgbClr val="000000"/>
                </a:solidFill>
                <a:effectLst/>
                <a:latin typeface="Arial" panose="020B0604020202020204" pitchFamily="34" charset="0"/>
              </a:rPr>
              <a:t>dmi_jtag, dm_top từ RISC-V</a:t>
            </a:r>
          </a:p>
          <a:p>
            <a:pPr marL="342900" indent="-342900" rtl="0">
              <a:spcBef>
                <a:spcPts val="0"/>
              </a:spcBef>
              <a:spcAft>
                <a:spcPts val="0"/>
              </a:spcAft>
              <a:buAutoNum type="arabicPeriod"/>
            </a:pP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2. jtag_tap_top &amp; lint_jtag_wrap module nhỏ của adv_dbg_if.</a:t>
            </a:r>
            <a:endParaRPr lang="en-US" b="0">
              <a:effectLst/>
            </a:endParaRPr>
          </a:p>
          <a:p>
            <a:br>
              <a:rPr lang="en-US"/>
            </a:br>
            <a:endParaRPr lang="en-US"/>
          </a:p>
        </p:txBody>
      </p:sp>
      <p:sp>
        <p:nvSpPr>
          <p:cNvPr id="7" name="TextBox 6">
            <a:extLst>
              <a:ext uri="{FF2B5EF4-FFF2-40B4-BE49-F238E27FC236}">
                <a16:creationId xmlns:a16="http://schemas.microsoft.com/office/drawing/2014/main" id="{3D91B6B0-76A8-8BDB-E21E-F1B128EB07DB}"/>
              </a:ext>
            </a:extLst>
          </p:cNvPr>
          <p:cNvSpPr txBox="1"/>
          <p:nvPr/>
        </p:nvSpPr>
        <p:spPr>
          <a:xfrm>
            <a:off x="868524" y="502213"/>
            <a:ext cx="6097554" cy="523220"/>
          </a:xfrm>
          <a:prstGeom prst="rect">
            <a:avLst/>
          </a:prstGeom>
          <a:noFill/>
        </p:spPr>
        <p:txBody>
          <a:bodyPr wrap="square">
            <a:spAutoFit/>
          </a:bodyPr>
          <a:lstStyle/>
          <a:p>
            <a:pPr rtl="0">
              <a:spcBef>
                <a:spcPts val="0"/>
              </a:spcBef>
              <a:spcAft>
                <a:spcPts val="0"/>
              </a:spcAft>
            </a:pPr>
            <a:r>
              <a:rPr lang="en-US" sz="2800" b="1">
                <a:solidFill>
                  <a:srgbClr val="000000"/>
                </a:solidFill>
                <a:latin typeface="Source Sans Pro" panose="020B0503030403020204" pitchFamily="34" charset="0"/>
              </a:rPr>
              <a:t>TAP JTAG</a:t>
            </a:r>
            <a:endParaRPr lang="en-US" sz="2800" b="1">
              <a:latin typeface="Source Sans Pro" panose="020B0503030403020204" pitchFamily="34" charset="0"/>
            </a:endParaRPr>
          </a:p>
        </p:txBody>
      </p:sp>
      <p:pic>
        <p:nvPicPr>
          <p:cNvPr id="10242" name="Picture 2">
            <a:extLst>
              <a:ext uri="{FF2B5EF4-FFF2-40B4-BE49-F238E27FC236}">
                <a16:creationId xmlns:a16="http://schemas.microsoft.com/office/drawing/2014/main" id="{4E5D9D10-7B67-2F14-5000-6624DA7A0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24" y="947737"/>
            <a:ext cx="6540176" cy="496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0508F2-4C60-DF54-573E-AEAFC7AD97C5}"/>
              </a:ext>
            </a:extLst>
          </p:cNvPr>
          <p:cNvSpPr txBox="1"/>
          <p:nvPr/>
        </p:nvSpPr>
        <p:spPr>
          <a:xfrm>
            <a:off x="7228115" y="2245387"/>
            <a:ext cx="4011578" cy="2031325"/>
          </a:xfrm>
          <a:prstGeom prst="rect">
            <a:avLst/>
          </a:prstGeom>
          <a:noFill/>
        </p:spPr>
        <p:txBody>
          <a:bodyPr wrap="square">
            <a:spAutoFit/>
          </a:bodyPr>
          <a:lstStyle/>
          <a:p>
            <a:pPr rtl="0">
              <a:spcBef>
                <a:spcPts val="0"/>
              </a:spcBef>
              <a:spcAft>
                <a:spcPts val="0"/>
              </a:spcAft>
            </a:pPr>
            <a:r>
              <a:rPr lang="en-US" sz="1800" b="0" i="0" u="none" strike="noStrike">
                <a:solidFill>
                  <a:srgbClr val="000000"/>
                </a:solidFill>
                <a:effectLst/>
                <a:latin typeface="Arial" panose="020B0604020202020204" pitchFamily="34" charset="0"/>
              </a:rPr>
              <a:t>Cổng đầu vào dữ liệu kiểm tra (TDI).</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Cổng đầu ra dữ liệu kiểm tra (TDO).</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Cổng xung kiểm tra (TCK).</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Cổng lựa chọn chế độ kiểm tra (TMS) để điều khiển máy trạng thái TAP.</a:t>
            </a:r>
            <a:endParaRPr lang="en-US" b="0">
              <a:effectLst/>
            </a:endParaRPr>
          </a:p>
          <a:p>
            <a:br>
              <a:rPr lang="en-US"/>
            </a:br>
            <a:endParaRPr lang="en-US"/>
          </a:p>
        </p:txBody>
      </p:sp>
    </p:spTree>
    <p:extLst>
      <p:ext uri="{BB962C8B-B14F-4D97-AF65-F5344CB8AC3E}">
        <p14:creationId xmlns:p14="http://schemas.microsoft.com/office/powerpoint/2010/main" val="426805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5C4425-2504-16F6-52A2-3A8F37CC346B}"/>
              </a:ext>
            </a:extLst>
          </p:cNvPr>
          <p:cNvSpPr txBox="1"/>
          <p:nvPr/>
        </p:nvSpPr>
        <p:spPr>
          <a:xfrm>
            <a:off x="868524" y="1394842"/>
            <a:ext cx="9040586" cy="2585323"/>
          </a:xfrm>
          <a:prstGeom prst="rect">
            <a:avLst/>
          </a:prstGeom>
          <a:noFill/>
        </p:spPr>
        <p:txBody>
          <a:bodyPr wrap="square">
            <a:spAutoFit/>
          </a:bodyPr>
          <a:lstStyle/>
          <a:p>
            <a:pPr rtl="0">
              <a:spcBef>
                <a:spcPts val="0"/>
              </a:spcBef>
              <a:spcAft>
                <a:spcPts val="0"/>
              </a:spcAft>
            </a:pPr>
            <a:r>
              <a:rPr lang="vi-VN" sz="1800" b="0" i="0" u="none" strike="noStrike">
                <a:solidFill>
                  <a:srgbClr val="000000"/>
                </a:solidFill>
                <a:effectLst/>
                <a:latin typeface="Arial" panose="020B0604020202020204" pitchFamily="34" charset="0"/>
              </a:rPr>
              <a:t>TAP PULP (jtag_top_top) là giải pháp gỡ lỗi "cũ". Nó vẫn tồn tại để cung cấp quyền truy cập nhanh hơn vào bus nội bộ (đặc biệt là cho việc ghi vào L2) bởi vì nó hỗ trợ chế độ JTAG tùy chỉnh. Trong thực tế, điều duy nhất nó được sử dụng trong PULPissimo là để thực hiện chế độ burst JTAG tùy chỉnh này. Ví dụ, chế độ burst này làm tăng tốc đáng kể quá trình mô phỏng (vì việc nạp một tệp nhị phân vào L2 thường rất chậm). </a:t>
            </a:r>
            <a:endParaRPr lang="vi-VN" b="0">
              <a:effectLst/>
            </a:endParaRPr>
          </a:p>
          <a:p>
            <a:pPr rtl="0">
              <a:spcBef>
                <a:spcPts val="0"/>
              </a:spcBef>
              <a:spcAft>
                <a:spcPts val="0"/>
              </a:spcAft>
            </a:pPr>
            <a:r>
              <a:rPr lang="vi-VN" sz="1800" b="0" i="0" u="none" strike="noStrike">
                <a:solidFill>
                  <a:srgbClr val="000000"/>
                </a:solidFill>
                <a:effectLst/>
                <a:latin typeface="Arial" panose="020B0604020202020204" pitchFamily="34" charset="0"/>
              </a:rPr>
              <a:t>EX: trong testbench PULPissimo có một tham số bạn có thể thay đổi để sử dụng quyền truy cập bus hệ thống RISC-V để nạp tệp nhị phân của bạn.</a:t>
            </a:r>
            <a:endParaRPr lang="vi-VN" b="0">
              <a:effectLst/>
            </a:endParaRPr>
          </a:p>
          <a:p>
            <a:br>
              <a:rPr lang="vi-VN"/>
            </a:br>
            <a:endParaRPr lang="en-US"/>
          </a:p>
        </p:txBody>
      </p:sp>
      <p:sp>
        <p:nvSpPr>
          <p:cNvPr id="7" name="TextBox 6">
            <a:extLst>
              <a:ext uri="{FF2B5EF4-FFF2-40B4-BE49-F238E27FC236}">
                <a16:creationId xmlns:a16="http://schemas.microsoft.com/office/drawing/2014/main" id="{3D91B6B0-76A8-8BDB-E21E-F1B128EB07DB}"/>
              </a:ext>
            </a:extLst>
          </p:cNvPr>
          <p:cNvSpPr txBox="1"/>
          <p:nvPr/>
        </p:nvSpPr>
        <p:spPr>
          <a:xfrm>
            <a:off x="868524" y="502213"/>
            <a:ext cx="6097554" cy="523220"/>
          </a:xfrm>
          <a:prstGeom prst="rect">
            <a:avLst/>
          </a:prstGeom>
          <a:noFill/>
        </p:spPr>
        <p:txBody>
          <a:bodyPr wrap="square">
            <a:spAutoFit/>
          </a:bodyPr>
          <a:lstStyle/>
          <a:p>
            <a:pPr rtl="0">
              <a:spcBef>
                <a:spcPts val="0"/>
              </a:spcBef>
              <a:spcAft>
                <a:spcPts val="0"/>
              </a:spcAft>
            </a:pPr>
            <a:r>
              <a:rPr lang="en-US" sz="2800" b="1">
                <a:solidFill>
                  <a:srgbClr val="000000"/>
                </a:solidFill>
                <a:latin typeface="Source Sans Pro" panose="020B0503030403020204" pitchFamily="34" charset="0"/>
              </a:rPr>
              <a:t>VIRTUAL JTAG</a:t>
            </a:r>
            <a:endParaRPr lang="en-US" sz="2800" b="1">
              <a:latin typeface="Source Sans Pro" panose="020B0503030403020204" pitchFamily="34" charset="0"/>
            </a:endParaRPr>
          </a:p>
        </p:txBody>
      </p:sp>
    </p:spTree>
    <p:extLst>
      <p:ext uri="{BB962C8B-B14F-4D97-AF65-F5344CB8AC3E}">
        <p14:creationId xmlns:p14="http://schemas.microsoft.com/office/powerpoint/2010/main" val="38320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A8BA6-C87C-3CDC-185F-C566A859849A}"/>
              </a:ext>
            </a:extLst>
          </p:cNvPr>
          <p:cNvPicPr>
            <a:picLocks noChangeAspect="1"/>
          </p:cNvPicPr>
          <p:nvPr/>
        </p:nvPicPr>
        <p:blipFill>
          <a:blip r:embed="rId2"/>
          <a:stretch>
            <a:fillRect/>
          </a:stretch>
        </p:blipFill>
        <p:spPr>
          <a:xfrm>
            <a:off x="1499493" y="927182"/>
            <a:ext cx="9193014" cy="4531058"/>
          </a:xfrm>
          <a:prstGeom prst="rect">
            <a:avLst/>
          </a:prstGeom>
        </p:spPr>
      </p:pic>
    </p:spTree>
    <p:extLst>
      <p:ext uri="{BB962C8B-B14F-4D97-AF65-F5344CB8AC3E}">
        <p14:creationId xmlns:p14="http://schemas.microsoft.com/office/powerpoint/2010/main" val="3809141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935A43-A9B0-A78D-FB3A-69F9553EB4D9}"/>
              </a:ext>
            </a:extLst>
          </p:cNvPr>
          <p:cNvPicPr>
            <a:picLocks noChangeAspect="1"/>
          </p:cNvPicPr>
          <p:nvPr/>
        </p:nvPicPr>
        <p:blipFill>
          <a:blip r:embed="rId2"/>
          <a:stretch>
            <a:fillRect/>
          </a:stretch>
        </p:blipFill>
        <p:spPr>
          <a:xfrm>
            <a:off x="2019300" y="1143162"/>
            <a:ext cx="8153400" cy="4571675"/>
          </a:xfrm>
          <a:prstGeom prst="rect">
            <a:avLst/>
          </a:prstGeom>
        </p:spPr>
      </p:pic>
    </p:spTree>
    <p:extLst>
      <p:ext uri="{BB962C8B-B14F-4D97-AF65-F5344CB8AC3E}">
        <p14:creationId xmlns:p14="http://schemas.microsoft.com/office/powerpoint/2010/main" val="299266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80-3731-6887-B028-9388546221A7}"/>
              </a:ext>
            </a:extLst>
          </p:cNvPr>
          <p:cNvSpPr>
            <a:spLocks noGrp="1"/>
          </p:cNvSpPr>
          <p:nvPr>
            <p:ph type="title"/>
          </p:nvPr>
        </p:nvSpPr>
        <p:spPr>
          <a:xfrm>
            <a:off x="482523" y="366938"/>
            <a:ext cx="3636004" cy="653876"/>
          </a:xfrm>
        </p:spPr>
        <p:txBody>
          <a:bodyPr>
            <a:normAutofit/>
          </a:bodyPr>
          <a:lstStyle/>
          <a:p>
            <a:pPr marL="742950" indent="-742950">
              <a:buAutoNum type="arabicPeriod"/>
            </a:pPr>
            <a:r>
              <a:rPr lang="en-GB" sz="3200" dirty="0"/>
              <a:t>Overview: </a:t>
            </a:r>
          </a:p>
        </p:txBody>
      </p:sp>
      <p:sp>
        <p:nvSpPr>
          <p:cNvPr id="3" name="TextBox 2">
            <a:extLst>
              <a:ext uri="{FF2B5EF4-FFF2-40B4-BE49-F238E27FC236}">
                <a16:creationId xmlns:a16="http://schemas.microsoft.com/office/drawing/2014/main" id="{27735136-AB4C-93A6-FE7E-9456D70E5246}"/>
              </a:ext>
            </a:extLst>
          </p:cNvPr>
          <p:cNvSpPr txBox="1"/>
          <p:nvPr/>
        </p:nvSpPr>
        <p:spPr>
          <a:xfrm>
            <a:off x="890530" y="1312843"/>
            <a:ext cx="75816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Đầu tiên, pulpissimo có hỗ trợ những con FPGA, đó là những con mà họ đã dùng để nạp pulpissimo lên. </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Trong đó có viết sẵn các lệnh để build, vì vậy nếu muốn nạp lên FPGA của lab mình thì cần config lại. Gán lại các chân và sửa lại tên FPGA.</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Show màn hình sau khi build xong.</a:t>
            </a:r>
          </a:p>
          <a:p>
            <a:endParaRPr lang="en-US" dirty="0"/>
          </a:p>
        </p:txBody>
      </p:sp>
    </p:spTree>
    <p:extLst>
      <p:ext uri="{BB962C8B-B14F-4D97-AF65-F5344CB8AC3E}">
        <p14:creationId xmlns:p14="http://schemas.microsoft.com/office/powerpoint/2010/main" val="259349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65FD01-88D9-4DEC-3125-39E9736E256E}"/>
              </a:ext>
            </a:extLst>
          </p:cNvPr>
          <p:cNvPicPr>
            <a:picLocks noChangeAspect="1"/>
          </p:cNvPicPr>
          <p:nvPr/>
        </p:nvPicPr>
        <p:blipFill>
          <a:blip r:embed="rId3"/>
          <a:stretch>
            <a:fillRect/>
          </a:stretch>
        </p:blipFill>
        <p:spPr>
          <a:xfrm>
            <a:off x="6530059" y="146133"/>
            <a:ext cx="5342964" cy="6565733"/>
          </a:xfrm>
          <a:prstGeom prst="rect">
            <a:avLst/>
          </a:prstGeom>
        </p:spPr>
      </p:pic>
      <p:pic>
        <p:nvPicPr>
          <p:cNvPr id="3" name="Picture 2" descr="Không có mô tả.">
            <a:extLst>
              <a:ext uri="{FF2B5EF4-FFF2-40B4-BE49-F238E27FC236}">
                <a16:creationId xmlns:a16="http://schemas.microsoft.com/office/drawing/2014/main" id="{162D879E-9BF9-F2F1-6532-CB7C2E8E14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4129" b="68551"/>
          <a:stretch/>
        </p:blipFill>
        <p:spPr bwMode="auto">
          <a:xfrm>
            <a:off x="300131" y="4419130"/>
            <a:ext cx="5981857" cy="109894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B2196BD8-678D-A658-A007-0C7697A33163}"/>
              </a:ext>
            </a:extLst>
          </p:cNvPr>
          <p:cNvCxnSpPr>
            <a:cxnSpLocks/>
            <a:stCxn id="3" idx="3"/>
          </p:cNvCxnSpPr>
          <p:nvPr/>
        </p:nvCxnSpPr>
        <p:spPr>
          <a:xfrm flipV="1">
            <a:off x="6281988" y="3700909"/>
            <a:ext cx="2919553" cy="12676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218" name="Picture 2" descr="Không có mô tả.">
            <a:extLst>
              <a:ext uri="{FF2B5EF4-FFF2-40B4-BE49-F238E27FC236}">
                <a16:creationId xmlns:a16="http://schemas.microsoft.com/office/drawing/2014/main" id="{B449DBE7-4AF3-AB37-894E-06616AE057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982" r="21908" b="62926"/>
          <a:stretch/>
        </p:blipFill>
        <p:spPr bwMode="auto">
          <a:xfrm>
            <a:off x="442722" y="2981413"/>
            <a:ext cx="4276087" cy="114995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Không có mô tả.">
            <a:extLst>
              <a:ext uri="{FF2B5EF4-FFF2-40B4-BE49-F238E27FC236}">
                <a16:creationId xmlns:a16="http://schemas.microsoft.com/office/drawing/2014/main" id="{890542B4-3015-ABE0-72B5-66B67CDBD72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079" b="25322"/>
          <a:stretch/>
        </p:blipFill>
        <p:spPr bwMode="auto">
          <a:xfrm>
            <a:off x="411742" y="402782"/>
            <a:ext cx="4307067" cy="232385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568A3486-E8A7-365B-67C0-38B59A6B76C9}"/>
              </a:ext>
            </a:extLst>
          </p:cNvPr>
          <p:cNvCxnSpPr>
            <a:cxnSpLocks/>
            <a:endCxn id="2" idx="1"/>
          </p:cNvCxnSpPr>
          <p:nvPr/>
        </p:nvCxnSpPr>
        <p:spPr>
          <a:xfrm flipV="1">
            <a:off x="2565275" y="3429000"/>
            <a:ext cx="3964784" cy="29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45F589-CAF2-6718-9B13-C780788AA8ED}"/>
              </a:ext>
            </a:extLst>
          </p:cNvPr>
          <p:cNvCxnSpPr>
            <a:cxnSpLocks/>
            <a:stCxn id="9220" idx="3"/>
            <a:endCxn id="2" idx="1"/>
          </p:cNvCxnSpPr>
          <p:nvPr/>
        </p:nvCxnSpPr>
        <p:spPr>
          <a:xfrm>
            <a:off x="4718809" y="1564708"/>
            <a:ext cx="1811250" cy="1864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C09C2CB-E4D0-43F9-8F1E-231F558DB1F6}"/>
              </a:ext>
            </a:extLst>
          </p:cNvPr>
          <p:cNvPicPr>
            <a:picLocks noChangeAspect="1"/>
          </p:cNvPicPr>
          <p:nvPr/>
        </p:nvPicPr>
        <p:blipFill>
          <a:blip r:embed="rId7"/>
          <a:stretch>
            <a:fillRect/>
          </a:stretch>
        </p:blipFill>
        <p:spPr>
          <a:xfrm>
            <a:off x="300130" y="5750989"/>
            <a:ext cx="5981857" cy="992383"/>
          </a:xfrm>
          <a:prstGeom prst="rect">
            <a:avLst/>
          </a:prstGeom>
        </p:spPr>
      </p:pic>
      <p:cxnSp>
        <p:nvCxnSpPr>
          <p:cNvPr id="18" name="Straight Arrow Connector 17">
            <a:extLst>
              <a:ext uri="{FF2B5EF4-FFF2-40B4-BE49-F238E27FC236}">
                <a16:creationId xmlns:a16="http://schemas.microsoft.com/office/drawing/2014/main" id="{4B402B67-A303-4BDA-A320-990725B511DB}"/>
              </a:ext>
            </a:extLst>
          </p:cNvPr>
          <p:cNvCxnSpPr>
            <a:cxnSpLocks/>
            <a:stCxn id="20" idx="3"/>
          </p:cNvCxnSpPr>
          <p:nvPr/>
        </p:nvCxnSpPr>
        <p:spPr>
          <a:xfrm flipV="1">
            <a:off x="5380383" y="3716762"/>
            <a:ext cx="3821158" cy="2300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01F43FE-C8BB-A400-632A-BC537013886E}"/>
              </a:ext>
            </a:extLst>
          </p:cNvPr>
          <p:cNvSpPr/>
          <p:nvPr/>
        </p:nvSpPr>
        <p:spPr>
          <a:xfrm>
            <a:off x="442722" y="5925755"/>
            <a:ext cx="4937661" cy="1834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145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D67E52-9908-2D2E-6E89-94FCC29CB445}"/>
              </a:ext>
            </a:extLst>
          </p:cNvPr>
          <p:cNvPicPr>
            <a:picLocks noChangeAspect="1"/>
          </p:cNvPicPr>
          <p:nvPr/>
        </p:nvPicPr>
        <p:blipFill>
          <a:blip r:embed="rId2"/>
          <a:stretch>
            <a:fillRect/>
          </a:stretch>
        </p:blipFill>
        <p:spPr>
          <a:xfrm>
            <a:off x="0" y="146133"/>
            <a:ext cx="5342964" cy="6565733"/>
          </a:xfrm>
          <a:prstGeom prst="rect">
            <a:avLst/>
          </a:prstGeom>
        </p:spPr>
      </p:pic>
      <p:cxnSp>
        <p:nvCxnSpPr>
          <p:cNvPr id="4" name="Straight Arrow Connector 3">
            <a:extLst>
              <a:ext uri="{FF2B5EF4-FFF2-40B4-BE49-F238E27FC236}">
                <a16:creationId xmlns:a16="http://schemas.microsoft.com/office/drawing/2014/main" id="{FE4ED807-00FB-7E62-24AE-FC96F80FDB25}"/>
              </a:ext>
            </a:extLst>
          </p:cNvPr>
          <p:cNvCxnSpPr>
            <a:cxnSpLocks/>
          </p:cNvCxnSpPr>
          <p:nvPr/>
        </p:nvCxnSpPr>
        <p:spPr>
          <a:xfrm flipV="1">
            <a:off x="5342964" y="1304925"/>
            <a:ext cx="1838886"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CD3DC5B-2A14-8CD3-ECE9-37CC0AA6F453}"/>
              </a:ext>
            </a:extLst>
          </p:cNvPr>
          <p:cNvCxnSpPr>
            <a:cxnSpLocks/>
          </p:cNvCxnSpPr>
          <p:nvPr/>
        </p:nvCxnSpPr>
        <p:spPr>
          <a:xfrm flipV="1">
            <a:off x="5342964" y="1066800"/>
            <a:ext cx="1705536"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A96492-0F33-C68D-A1CD-EF6687817EB3}"/>
              </a:ext>
            </a:extLst>
          </p:cNvPr>
          <p:cNvCxnSpPr>
            <a:cxnSpLocks/>
          </p:cNvCxnSpPr>
          <p:nvPr/>
        </p:nvCxnSpPr>
        <p:spPr>
          <a:xfrm flipV="1">
            <a:off x="5190564" y="1457325"/>
            <a:ext cx="2143686" cy="1006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98FC57A-8337-C508-046D-9C9E2236AA0C}"/>
              </a:ext>
            </a:extLst>
          </p:cNvPr>
          <p:cNvCxnSpPr>
            <a:cxnSpLocks/>
          </p:cNvCxnSpPr>
          <p:nvPr/>
        </p:nvCxnSpPr>
        <p:spPr>
          <a:xfrm>
            <a:off x="5342964" y="523875"/>
            <a:ext cx="1705536"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Không có mô tả.">
            <a:extLst>
              <a:ext uri="{FF2B5EF4-FFF2-40B4-BE49-F238E27FC236}">
                <a16:creationId xmlns:a16="http://schemas.microsoft.com/office/drawing/2014/main" id="{568F3AF5-7D82-C884-B16B-03A3D0945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0" y="146133"/>
            <a:ext cx="4681537" cy="218673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hông có mô tả.">
            <a:extLst>
              <a:ext uri="{FF2B5EF4-FFF2-40B4-BE49-F238E27FC236}">
                <a16:creationId xmlns:a16="http://schemas.microsoft.com/office/drawing/2014/main" id="{10CE7627-599B-0125-9D74-385ED5B53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50" y="2610188"/>
            <a:ext cx="4681538" cy="184675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CD839040-E421-C109-2D92-7928BB3ABBB1}"/>
              </a:ext>
            </a:extLst>
          </p:cNvPr>
          <p:cNvCxnSpPr>
            <a:cxnSpLocks/>
          </p:cNvCxnSpPr>
          <p:nvPr/>
        </p:nvCxnSpPr>
        <p:spPr>
          <a:xfrm>
            <a:off x="5266764" y="3082842"/>
            <a:ext cx="1915086" cy="241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C41C92A-5EB5-B51E-6483-FF3981DE4D2A}"/>
              </a:ext>
            </a:extLst>
          </p:cNvPr>
          <p:cNvCxnSpPr>
            <a:cxnSpLocks/>
          </p:cNvCxnSpPr>
          <p:nvPr/>
        </p:nvCxnSpPr>
        <p:spPr>
          <a:xfrm flipV="1">
            <a:off x="5304864" y="3379871"/>
            <a:ext cx="1876986" cy="25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08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EB542D-636E-F3F6-C83A-C442205A4BA1}"/>
              </a:ext>
            </a:extLst>
          </p:cNvPr>
          <p:cNvSpPr txBox="1">
            <a:spLocks/>
          </p:cNvSpPr>
          <p:nvPr/>
        </p:nvSpPr>
        <p:spPr>
          <a:xfrm>
            <a:off x="248593" y="193815"/>
            <a:ext cx="2965812" cy="396816"/>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GB" sz="2400" dirty="0"/>
              <a:t>2. Block diagram:</a:t>
            </a:r>
          </a:p>
        </p:txBody>
      </p:sp>
      <p:sp>
        <p:nvSpPr>
          <p:cNvPr id="8" name="Rectangle 7">
            <a:extLst>
              <a:ext uri="{FF2B5EF4-FFF2-40B4-BE49-F238E27FC236}">
                <a16:creationId xmlns:a16="http://schemas.microsoft.com/office/drawing/2014/main" id="{4A704BA0-5F76-4593-BE35-446F608C317F}"/>
              </a:ext>
            </a:extLst>
          </p:cNvPr>
          <p:cNvSpPr/>
          <p:nvPr/>
        </p:nvSpPr>
        <p:spPr>
          <a:xfrm>
            <a:off x="5721259" y="829244"/>
            <a:ext cx="1762699" cy="7987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Pulpissimo-zcu102/</a:t>
            </a:r>
            <a:r>
              <a:rPr lang="en-GB" sz="1600" dirty="0" err="1"/>
              <a:t>Makefile</a:t>
            </a:r>
          </a:p>
        </p:txBody>
      </p:sp>
      <p:sp>
        <p:nvSpPr>
          <p:cNvPr id="9" name="Rectangle 8">
            <a:extLst>
              <a:ext uri="{FF2B5EF4-FFF2-40B4-BE49-F238E27FC236}">
                <a16:creationId xmlns:a16="http://schemas.microsoft.com/office/drawing/2014/main" id="{C793223A-B9D1-D0DB-8DBB-7A935B40619A}"/>
              </a:ext>
            </a:extLst>
          </p:cNvPr>
          <p:cNvSpPr/>
          <p:nvPr/>
        </p:nvSpPr>
        <p:spPr>
          <a:xfrm>
            <a:off x="7541545" y="3004478"/>
            <a:ext cx="1762699" cy="79872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GB" sz="1600" dirty="0" err="1"/>
              <a:t>tcl</a:t>
            </a:r>
            <a:r>
              <a:rPr lang="en-GB" sz="1600" dirty="0"/>
              <a:t>/</a:t>
            </a:r>
            <a:r>
              <a:rPr lang="en-GB" sz="1600" dirty="0" err="1"/>
              <a:t>run.tcl</a:t>
            </a:r>
          </a:p>
        </p:txBody>
      </p:sp>
      <p:sp>
        <p:nvSpPr>
          <p:cNvPr id="10" name="Rectangle 9">
            <a:extLst>
              <a:ext uri="{FF2B5EF4-FFF2-40B4-BE49-F238E27FC236}">
                <a16:creationId xmlns:a16="http://schemas.microsoft.com/office/drawing/2014/main" id="{A70FC669-2509-1B51-38CA-22684E9B636C}"/>
              </a:ext>
            </a:extLst>
          </p:cNvPr>
          <p:cNvSpPr/>
          <p:nvPr/>
        </p:nvSpPr>
        <p:spPr>
          <a:xfrm>
            <a:off x="7541544" y="4923249"/>
            <a:ext cx="1762699" cy="79872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GB" sz="1600" dirty="0"/>
              <a:t>Constrains/ .</a:t>
            </a:r>
            <a:r>
              <a:rPr lang="en-GB" sz="1600" dirty="0" err="1"/>
              <a:t>xdc</a:t>
            </a:r>
          </a:p>
        </p:txBody>
      </p:sp>
      <p:sp>
        <p:nvSpPr>
          <p:cNvPr id="11" name="Arc 10">
            <a:extLst>
              <a:ext uri="{FF2B5EF4-FFF2-40B4-BE49-F238E27FC236}">
                <a16:creationId xmlns:a16="http://schemas.microsoft.com/office/drawing/2014/main" id="{6AE766A7-BAF5-BB75-17D6-F58BD7809B47}"/>
              </a:ext>
            </a:extLst>
          </p:cNvPr>
          <p:cNvSpPr/>
          <p:nvPr/>
        </p:nvSpPr>
        <p:spPr>
          <a:xfrm>
            <a:off x="6243011" y="1130182"/>
            <a:ext cx="2471998" cy="399671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16BEECCF-E989-75E6-9585-8E14671C195C}"/>
                  </a:ext>
                </a:extLst>
              </p14:cNvPr>
              <p14:cNvContentPartPr/>
              <p14:nvPr/>
            </p14:nvContentPartPr>
            <p14:xfrm>
              <a:off x="8394906" y="1163370"/>
              <a:ext cx="640594" cy="271675"/>
            </p14:xfrm>
          </p:contentPart>
        </mc:Choice>
        <mc:Fallback xmlns="">
          <p:pic>
            <p:nvPicPr>
              <p:cNvPr id="13" name="Ink 12">
                <a:extLst>
                  <a:ext uri="{FF2B5EF4-FFF2-40B4-BE49-F238E27FC236}">
                    <a16:creationId xmlns:a16="http://schemas.microsoft.com/office/drawing/2014/main" id="{16BEECCF-E989-75E6-9585-8E14671C195C}"/>
                  </a:ext>
                </a:extLst>
              </p:cNvPr>
              <p:cNvPicPr/>
              <p:nvPr/>
            </p:nvPicPr>
            <p:blipFill>
              <a:blip r:embed="rId3"/>
              <a:stretch>
                <a:fillRect/>
              </a:stretch>
            </p:blipFill>
            <p:spPr>
              <a:xfrm>
                <a:off x="8376912" y="1145402"/>
                <a:ext cx="676223" cy="307251"/>
              </a:xfrm>
              <a:prstGeom prst="rect">
                <a:avLst/>
              </a:prstGeom>
            </p:spPr>
          </p:pic>
        </mc:Fallback>
      </mc:AlternateContent>
      <p:sp>
        <p:nvSpPr>
          <p:cNvPr id="15" name="Arc 14">
            <a:extLst>
              <a:ext uri="{FF2B5EF4-FFF2-40B4-BE49-F238E27FC236}">
                <a16:creationId xmlns:a16="http://schemas.microsoft.com/office/drawing/2014/main" id="{774165F7-2377-5EB4-96B2-07BEFC26590E}"/>
              </a:ext>
            </a:extLst>
          </p:cNvPr>
          <p:cNvSpPr/>
          <p:nvPr/>
        </p:nvSpPr>
        <p:spPr>
          <a:xfrm>
            <a:off x="8544510" y="3772799"/>
            <a:ext cx="45903" cy="229518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0000"/>
              </a:solidFill>
            </a:endParaRPr>
          </a:p>
        </p:txBody>
      </p:sp>
      <p:sp>
        <p:nvSpPr>
          <p:cNvPr id="16" name="Rectangle 15">
            <a:extLst>
              <a:ext uri="{FF2B5EF4-FFF2-40B4-BE49-F238E27FC236}">
                <a16:creationId xmlns:a16="http://schemas.microsoft.com/office/drawing/2014/main" id="{7AC85588-86E2-2744-0494-68B164D7C25D}"/>
              </a:ext>
            </a:extLst>
          </p:cNvPr>
          <p:cNvSpPr/>
          <p:nvPr/>
        </p:nvSpPr>
        <p:spPr>
          <a:xfrm>
            <a:off x="3732499" y="3083647"/>
            <a:ext cx="1762699" cy="79872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GB" sz="1600" dirty="0" err="1"/>
              <a:t>ip</a:t>
            </a:r>
            <a:r>
              <a:rPr lang="en-GB" sz="1600" dirty="0"/>
              <a:t>/xxx/</a:t>
            </a:r>
            <a:r>
              <a:rPr lang="en-GB" sz="1600" dirty="0" err="1"/>
              <a:t>Makefile</a:t>
            </a:r>
          </a:p>
        </p:txBody>
      </p:sp>
      <p:sp>
        <p:nvSpPr>
          <p:cNvPr id="17" name="Rectangle 16">
            <a:extLst>
              <a:ext uri="{FF2B5EF4-FFF2-40B4-BE49-F238E27FC236}">
                <a16:creationId xmlns:a16="http://schemas.microsoft.com/office/drawing/2014/main" id="{92F3B4BD-86A8-637A-DFAF-70FAA226D768}"/>
              </a:ext>
            </a:extLst>
          </p:cNvPr>
          <p:cNvSpPr/>
          <p:nvPr/>
        </p:nvSpPr>
        <p:spPr>
          <a:xfrm>
            <a:off x="3732499" y="4973803"/>
            <a:ext cx="1762699" cy="79872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GB" sz="1600" dirty="0" err="1"/>
              <a:t>tcl</a:t>
            </a:r>
            <a:r>
              <a:rPr lang="en-GB" sz="1600" dirty="0"/>
              <a:t>/</a:t>
            </a:r>
            <a:r>
              <a:rPr lang="en-GB" sz="1600" dirty="0" err="1"/>
              <a:t>run.tcl</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2E4A25BB-ADB0-B27D-AC87-3FBB0AF7E961}"/>
                  </a:ext>
                </a:extLst>
              </p14:cNvPr>
              <p14:cNvContentPartPr/>
              <p14:nvPr/>
            </p14:nvContentPartPr>
            <p14:xfrm>
              <a:off x="4378261" y="1132120"/>
              <a:ext cx="460844" cy="243205"/>
            </p14:xfrm>
          </p:contentPart>
        </mc:Choice>
        <mc:Fallback xmlns="">
          <p:pic>
            <p:nvPicPr>
              <p:cNvPr id="19" name="Ink 18">
                <a:extLst>
                  <a:ext uri="{FF2B5EF4-FFF2-40B4-BE49-F238E27FC236}">
                    <a16:creationId xmlns:a16="http://schemas.microsoft.com/office/drawing/2014/main" id="{2E4A25BB-ADB0-B27D-AC87-3FBB0AF7E961}"/>
                  </a:ext>
                </a:extLst>
              </p:cNvPr>
              <p:cNvPicPr/>
              <p:nvPr/>
            </p:nvPicPr>
            <p:blipFill>
              <a:blip r:embed="rId5"/>
              <a:stretch>
                <a:fillRect/>
              </a:stretch>
            </p:blipFill>
            <p:spPr>
              <a:xfrm>
                <a:off x="4342314" y="1096143"/>
                <a:ext cx="532379" cy="314799"/>
              </a:xfrm>
              <a:prstGeom prst="rect">
                <a:avLst/>
              </a:prstGeom>
            </p:spPr>
          </p:pic>
        </mc:Fallback>
      </mc:AlternateContent>
      <p:sp>
        <p:nvSpPr>
          <p:cNvPr id="21" name="Arc 20">
            <a:extLst>
              <a:ext uri="{FF2B5EF4-FFF2-40B4-BE49-F238E27FC236}">
                <a16:creationId xmlns:a16="http://schemas.microsoft.com/office/drawing/2014/main" id="{E3FB281D-6FAF-588A-5F87-A19254D621AE}"/>
              </a:ext>
            </a:extLst>
          </p:cNvPr>
          <p:cNvSpPr/>
          <p:nvPr/>
        </p:nvSpPr>
        <p:spPr>
          <a:xfrm>
            <a:off x="4427730" y="3871760"/>
            <a:ext cx="45903" cy="229518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0000"/>
              </a:solidFill>
            </a:endParaRPr>
          </a:p>
        </p:txBody>
      </p:sp>
      <p:sp>
        <p:nvSpPr>
          <p:cNvPr id="22" name="Arc 21">
            <a:extLst>
              <a:ext uri="{FF2B5EF4-FFF2-40B4-BE49-F238E27FC236}">
                <a16:creationId xmlns:a16="http://schemas.microsoft.com/office/drawing/2014/main" id="{80BF240A-2481-1E52-1F2B-60A506B217F4}"/>
              </a:ext>
            </a:extLst>
          </p:cNvPr>
          <p:cNvSpPr/>
          <p:nvPr/>
        </p:nvSpPr>
        <p:spPr>
          <a:xfrm flipH="1">
            <a:off x="4481504" y="1159870"/>
            <a:ext cx="2471998" cy="399671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0000"/>
              </a:solidFill>
            </a:endParaRP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32990C3-3923-BC30-0573-96330A285942}"/>
                  </a:ext>
                </a:extLst>
              </p14:cNvPr>
              <p14:cNvContentPartPr/>
              <p14:nvPr/>
            </p14:nvContentPartPr>
            <p14:xfrm>
              <a:off x="4542311" y="1829806"/>
              <a:ext cx="514390" cy="180661"/>
            </p14:xfrm>
          </p:contentPart>
        </mc:Choice>
        <mc:Fallback xmlns="">
          <p:pic>
            <p:nvPicPr>
              <p:cNvPr id="2" name="Ink 1">
                <a:extLst>
                  <a:ext uri="{FF2B5EF4-FFF2-40B4-BE49-F238E27FC236}">
                    <a16:creationId xmlns:a16="http://schemas.microsoft.com/office/drawing/2014/main" id="{832990C3-3923-BC30-0573-96330A285942}"/>
                  </a:ext>
                </a:extLst>
              </p:cNvPr>
              <p:cNvPicPr/>
              <p:nvPr/>
            </p:nvPicPr>
            <p:blipFill>
              <a:blip r:embed="rId7"/>
              <a:stretch>
                <a:fillRect/>
              </a:stretch>
            </p:blipFill>
            <p:spPr>
              <a:xfrm>
                <a:off x="4506699" y="1793889"/>
                <a:ext cx="585973" cy="25213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DF391320-DF2D-0CE5-F018-CA19CF634B33}"/>
                  </a:ext>
                </a:extLst>
              </p14:cNvPr>
              <p14:cNvContentPartPr/>
              <p14:nvPr/>
            </p14:nvContentPartPr>
            <p14:xfrm>
              <a:off x="3720934" y="1405246"/>
              <a:ext cx="9896" cy="9896"/>
            </p14:xfrm>
          </p:contentPart>
        </mc:Choice>
        <mc:Fallback xmlns="">
          <p:pic>
            <p:nvPicPr>
              <p:cNvPr id="3" name="Ink 2">
                <a:extLst>
                  <a:ext uri="{FF2B5EF4-FFF2-40B4-BE49-F238E27FC236}">
                    <a16:creationId xmlns:a16="http://schemas.microsoft.com/office/drawing/2014/main" id="{DF391320-DF2D-0CE5-F018-CA19CF634B33}"/>
                  </a:ext>
                </a:extLst>
              </p:cNvPr>
              <p:cNvPicPr/>
              <p:nvPr/>
            </p:nvPicPr>
            <p:blipFill>
              <a:blip r:embed="rId9"/>
              <a:stretch>
                <a:fillRect/>
              </a:stretch>
            </p:blipFill>
            <p:spPr>
              <a:xfrm>
                <a:off x="2741230" y="415646"/>
                <a:ext cx="1979200" cy="197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1550FE37-F015-95AD-ED06-EF714108B686}"/>
                  </a:ext>
                </a:extLst>
              </p14:cNvPr>
              <p14:cNvContentPartPr/>
              <p14:nvPr/>
            </p14:nvContentPartPr>
            <p14:xfrm>
              <a:off x="4027714" y="1850571"/>
              <a:ext cx="9896" cy="9896"/>
            </p14:xfrm>
          </p:contentPart>
        </mc:Choice>
        <mc:Fallback xmlns="">
          <p:pic>
            <p:nvPicPr>
              <p:cNvPr id="5" name="Ink 4">
                <a:extLst>
                  <a:ext uri="{FF2B5EF4-FFF2-40B4-BE49-F238E27FC236}">
                    <a16:creationId xmlns:a16="http://schemas.microsoft.com/office/drawing/2014/main" id="{1550FE37-F015-95AD-ED06-EF714108B686}"/>
                  </a:ext>
                </a:extLst>
              </p:cNvPr>
              <p:cNvPicPr/>
              <p:nvPr/>
            </p:nvPicPr>
            <p:blipFill>
              <a:blip r:embed="rId9"/>
              <a:stretch>
                <a:fillRect/>
              </a:stretch>
            </p:blipFill>
            <p:spPr>
              <a:xfrm>
                <a:off x="3038114" y="870867"/>
                <a:ext cx="1979200" cy="197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A597C38F-D55D-9417-1D58-746E51287475}"/>
                  </a:ext>
                </a:extLst>
              </p14:cNvPr>
              <p14:cNvContentPartPr/>
              <p14:nvPr/>
            </p14:nvContentPartPr>
            <p14:xfrm>
              <a:off x="3740727" y="1405246"/>
              <a:ext cx="9896" cy="9896"/>
            </p14:xfrm>
          </p:contentPart>
        </mc:Choice>
        <mc:Fallback xmlns="">
          <p:pic>
            <p:nvPicPr>
              <p:cNvPr id="7" name="Ink 6">
                <a:extLst>
                  <a:ext uri="{FF2B5EF4-FFF2-40B4-BE49-F238E27FC236}">
                    <a16:creationId xmlns:a16="http://schemas.microsoft.com/office/drawing/2014/main" id="{A597C38F-D55D-9417-1D58-746E51287475}"/>
                  </a:ext>
                </a:extLst>
              </p:cNvPr>
              <p:cNvPicPr/>
              <p:nvPr/>
            </p:nvPicPr>
            <p:blipFill>
              <a:blip r:embed="rId9"/>
              <a:stretch>
                <a:fillRect/>
              </a:stretch>
            </p:blipFill>
            <p:spPr>
              <a:xfrm>
                <a:off x="2761023" y="415646"/>
                <a:ext cx="1979200" cy="197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311C2F8E-5470-3BAE-96C1-AB08305E8BF8}"/>
                  </a:ext>
                </a:extLst>
              </p14:cNvPr>
              <p14:cNvContentPartPr/>
              <p14:nvPr/>
            </p14:nvContentPartPr>
            <p14:xfrm>
              <a:off x="8172270" y="1918045"/>
              <a:ext cx="259209" cy="11694"/>
            </p14:xfrm>
          </p:contentPart>
        </mc:Choice>
        <mc:Fallback xmlns="">
          <p:pic>
            <p:nvPicPr>
              <p:cNvPr id="23" name="Ink 22">
                <a:extLst>
                  <a:ext uri="{FF2B5EF4-FFF2-40B4-BE49-F238E27FC236}">
                    <a16:creationId xmlns:a16="http://schemas.microsoft.com/office/drawing/2014/main" id="{311C2F8E-5470-3BAE-96C1-AB08305E8BF8}"/>
                  </a:ext>
                </a:extLst>
              </p:cNvPr>
              <p:cNvPicPr/>
              <p:nvPr/>
            </p:nvPicPr>
            <p:blipFill>
              <a:blip r:embed="rId13"/>
              <a:stretch>
                <a:fillRect/>
              </a:stretch>
            </p:blipFill>
            <p:spPr>
              <a:xfrm>
                <a:off x="8136678" y="1882609"/>
                <a:ext cx="330752" cy="822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5DC8DD59-A3C0-E917-71A0-B15F5135B2D1}"/>
                  </a:ext>
                </a:extLst>
              </p14:cNvPr>
              <p14:cNvContentPartPr/>
              <p14:nvPr/>
            </p14:nvContentPartPr>
            <p14:xfrm>
              <a:off x="8154388" y="1879295"/>
              <a:ext cx="435961" cy="179880"/>
            </p14:xfrm>
          </p:contentPart>
        </mc:Choice>
        <mc:Fallback xmlns="">
          <p:pic>
            <p:nvPicPr>
              <p:cNvPr id="24" name="Ink 23">
                <a:extLst>
                  <a:ext uri="{FF2B5EF4-FFF2-40B4-BE49-F238E27FC236}">
                    <a16:creationId xmlns:a16="http://schemas.microsoft.com/office/drawing/2014/main" id="{5DC8DD59-A3C0-E917-71A0-B15F5135B2D1}"/>
                  </a:ext>
                </a:extLst>
              </p:cNvPr>
              <p:cNvPicPr/>
              <p:nvPr/>
            </p:nvPicPr>
            <p:blipFill>
              <a:blip r:embed="rId15"/>
              <a:stretch>
                <a:fillRect/>
              </a:stretch>
            </p:blipFill>
            <p:spPr>
              <a:xfrm>
                <a:off x="8118418" y="1843750"/>
                <a:ext cx="507542" cy="25132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2CB24E1F-B7EB-9B14-8431-51B24B3F70F0}"/>
                  </a:ext>
                </a:extLst>
              </p14:cNvPr>
              <p14:cNvContentPartPr/>
              <p14:nvPr/>
            </p14:nvContentPartPr>
            <p14:xfrm>
              <a:off x="4680857" y="1761506"/>
              <a:ext cx="333322" cy="40130"/>
            </p14:xfrm>
          </p:contentPart>
        </mc:Choice>
        <mc:Fallback xmlns="">
          <p:pic>
            <p:nvPicPr>
              <p:cNvPr id="25" name="Ink 24">
                <a:extLst>
                  <a:ext uri="{FF2B5EF4-FFF2-40B4-BE49-F238E27FC236}">
                    <a16:creationId xmlns:a16="http://schemas.microsoft.com/office/drawing/2014/main" id="{2CB24E1F-B7EB-9B14-8431-51B24B3F70F0}"/>
                  </a:ext>
                </a:extLst>
              </p:cNvPr>
              <p:cNvPicPr/>
              <p:nvPr/>
            </p:nvPicPr>
            <p:blipFill>
              <a:blip r:embed="rId17"/>
              <a:stretch>
                <a:fillRect/>
              </a:stretch>
            </p:blipFill>
            <p:spPr>
              <a:xfrm>
                <a:off x="4644900" y="1726034"/>
                <a:ext cx="404877" cy="11143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CE78E7C4-C1EC-0785-7DCF-1319C5B7F456}"/>
                  </a:ext>
                </a:extLst>
              </p14:cNvPr>
              <p14:cNvContentPartPr/>
              <p14:nvPr/>
            </p14:nvContentPartPr>
            <p14:xfrm>
              <a:off x="8391895" y="2070063"/>
              <a:ext cx="201221" cy="27909"/>
            </p14:xfrm>
          </p:contentPart>
        </mc:Choice>
        <mc:Fallback xmlns="">
          <p:pic>
            <p:nvPicPr>
              <p:cNvPr id="26" name="Ink 25">
                <a:extLst>
                  <a:ext uri="{FF2B5EF4-FFF2-40B4-BE49-F238E27FC236}">
                    <a16:creationId xmlns:a16="http://schemas.microsoft.com/office/drawing/2014/main" id="{CE78E7C4-C1EC-0785-7DCF-1319C5B7F456}"/>
                  </a:ext>
                </a:extLst>
              </p:cNvPr>
              <p:cNvPicPr/>
              <p:nvPr/>
            </p:nvPicPr>
            <p:blipFill>
              <a:blip r:embed="rId19"/>
              <a:stretch>
                <a:fillRect/>
              </a:stretch>
            </p:blipFill>
            <p:spPr>
              <a:xfrm>
                <a:off x="8355963" y="2035088"/>
                <a:ext cx="272726" cy="98211"/>
              </a:xfrm>
              <a:prstGeom prst="rect">
                <a:avLst/>
              </a:prstGeom>
            </p:spPr>
          </p:pic>
        </mc:Fallback>
      </mc:AlternateContent>
      <p:sp>
        <p:nvSpPr>
          <p:cNvPr id="20" name="TextBox 19">
            <a:extLst>
              <a:ext uri="{FF2B5EF4-FFF2-40B4-BE49-F238E27FC236}">
                <a16:creationId xmlns:a16="http://schemas.microsoft.com/office/drawing/2014/main" id="{94D49E35-053A-C861-86C5-C9A704CF61F9}"/>
              </a:ext>
            </a:extLst>
          </p:cNvPr>
          <p:cNvSpPr txBox="1"/>
          <p:nvPr/>
        </p:nvSpPr>
        <p:spPr>
          <a:xfrm>
            <a:off x="3760520" y="1741713"/>
            <a:ext cx="217912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Build IP need for </a:t>
            </a:r>
            <a:r>
              <a:rPr lang="en-GB" sz="1200" dirty="0" err="1"/>
              <a:t>pulpissimo</a:t>
            </a:r>
          </a:p>
        </p:txBody>
      </p:sp>
      <p:sp>
        <p:nvSpPr>
          <p:cNvPr id="12" name="TextBox 11">
            <a:extLst>
              <a:ext uri="{FF2B5EF4-FFF2-40B4-BE49-F238E27FC236}">
                <a16:creationId xmlns:a16="http://schemas.microsoft.com/office/drawing/2014/main" id="{4DF1DDE5-A48E-AA15-417D-0F8070564710}"/>
              </a:ext>
            </a:extLst>
          </p:cNvPr>
          <p:cNvSpPr txBox="1"/>
          <p:nvPr/>
        </p:nvSpPr>
        <p:spPr>
          <a:xfrm>
            <a:off x="7692014" y="1832685"/>
            <a:ext cx="170577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t>Bitstream generation</a:t>
            </a:r>
            <a:endParaRPr lang="en-GB" sz="1200" dirty="0"/>
          </a:p>
        </p:txBody>
      </p:sp>
      <p:sp>
        <p:nvSpPr>
          <p:cNvPr id="27" name="Rectangle 26">
            <a:extLst>
              <a:ext uri="{FF2B5EF4-FFF2-40B4-BE49-F238E27FC236}">
                <a16:creationId xmlns:a16="http://schemas.microsoft.com/office/drawing/2014/main" id="{44266826-8E0D-0D69-08E5-26091FF536A0}"/>
              </a:ext>
            </a:extLst>
          </p:cNvPr>
          <p:cNvSpPr/>
          <p:nvPr/>
        </p:nvSpPr>
        <p:spPr>
          <a:xfrm>
            <a:off x="753772" y="1609127"/>
            <a:ext cx="2029893" cy="808619"/>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GB" sz="1600" dirty="0">
                <a:ea typeface="+mn-lt"/>
                <a:cs typeface="+mn-lt"/>
              </a:rPr>
              <a:t>Pulpissimo-zcu102/ fgpa-setting.mk</a:t>
            </a:r>
            <a:endParaRPr lang="en-US" dirty="0"/>
          </a:p>
        </p:txBody>
      </p:sp>
      <p:sp>
        <p:nvSpPr>
          <p:cNvPr id="29" name="Arc 28">
            <a:extLst>
              <a:ext uri="{FF2B5EF4-FFF2-40B4-BE49-F238E27FC236}">
                <a16:creationId xmlns:a16="http://schemas.microsoft.com/office/drawing/2014/main" id="{35E22F96-1BDB-F67C-39A0-650516F1777D}"/>
              </a:ext>
            </a:extLst>
          </p:cNvPr>
          <p:cNvSpPr/>
          <p:nvPr/>
        </p:nvSpPr>
        <p:spPr>
          <a:xfrm rot="16200000" flipH="1">
            <a:off x="737260" y="212765"/>
            <a:ext cx="6046518" cy="4403767"/>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0000"/>
              </a:solidFill>
            </a:endParaRPr>
          </a:p>
        </p:txBody>
      </p:sp>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F41B39C4-F8DB-147F-7B52-FF86B42441A1}"/>
                  </a:ext>
                </a:extLst>
              </p14:cNvPr>
              <p14:cNvContentPartPr/>
              <p14:nvPr/>
            </p14:nvContentPartPr>
            <p14:xfrm>
              <a:off x="1741714" y="3869377"/>
              <a:ext cx="387324" cy="566934"/>
            </p14:xfrm>
          </p:contentPart>
        </mc:Choice>
        <mc:Fallback xmlns="">
          <p:pic>
            <p:nvPicPr>
              <p:cNvPr id="30" name="Ink 29">
                <a:extLst>
                  <a:ext uri="{FF2B5EF4-FFF2-40B4-BE49-F238E27FC236}">
                    <a16:creationId xmlns:a16="http://schemas.microsoft.com/office/drawing/2014/main" id="{F41B39C4-F8DB-147F-7B52-FF86B42441A1}"/>
                  </a:ext>
                </a:extLst>
              </p:cNvPr>
              <p:cNvPicPr/>
              <p:nvPr/>
            </p:nvPicPr>
            <p:blipFill>
              <a:blip r:embed="rId21"/>
              <a:stretch>
                <a:fillRect/>
              </a:stretch>
            </p:blipFill>
            <p:spPr>
              <a:xfrm>
                <a:off x="1705751" y="3833764"/>
                <a:ext cx="458891" cy="638520"/>
              </a:xfrm>
              <a:prstGeom prst="rect">
                <a:avLst/>
              </a:prstGeom>
            </p:spPr>
          </p:pic>
        </mc:Fallback>
      </mc:AlternateContent>
      <p:sp>
        <p:nvSpPr>
          <p:cNvPr id="31" name="TextBox 30">
            <a:extLst>
              <a:ext uri="{FF2B5EF4-FFF2-40B4-BE49-F238E27FC236}">
                <a16:creationId xmlns:a16="http://schemas.microsoft.com/office/drawing/2014/main" id="{887F44E5-D06D-A10E-D91C-B944FBDCCE25}"/>
              </a:ext>
            </a:extLst>
          </p:cNvPr>
          <p:cNvSpPr txBox="1"/>
          <p:nvPr/>
        </p:nvSpPr>
        <p:spPr>
          <a:xfrm>
            <a:off x="1296389" y="4047506"/>
            <a:ext cx="14171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Read variable</a:t>
            </a:r>
          </a:p>
        </p:txBody>
      </p:sp>
      <p:sp>
        <p:nvSpPr>
          <p:cNvPr id="32" name="Arc 31">
            <a:extLst>
              <a:ext uri="{FF2B5EF4-FFF2-40B4-BE49-F238E27FC236}">
                <a16:creationId xmlns:a16="http://schemas.microsoft.com/office/drawing/2014/main" id="{3320A7AE-B0E6-1BD0-0AEA-298301AC9953}"/>
              </a:ext>
            </a:extLst>
          </p:cNvPr>
          <p:cNvSpPr/>
          <p:nvPr/>
        </p:nvSpPr>
        <p:spPr>
          <a:xfrm>
            <a:off x="3315195" y="5343896"/>
            <a:ext cx="4265220" cy="17812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0000"/>
              </a:solidFill>
            </a:endParaRPr>
          </a:p>
        </p:txBody>
      </p:sp>
      <p:sp>
        <p:nvSpPr>
          <p:cNvPr id="33" name="TextBox 32">
            <a:extLst>
              <a:ext uri="{FF2B5EF4-FFF2-40B4-BE49-F238E27FC236}">
                <a16:creationId xmlns:a16="http://schemas.microsoft.com/office/drawing/2014/main" id="{40FB59D1-386E-2582-F619-8F1946A1C42C}"/>
              </a:ext>
            </a:extLst>
          </p:cNvPr>
          <p:cNvSpPr txBox="1"/>
          <p:nvPr/>
        </p:nvSpPr>
        <p:spPr>
          <a:xfrm>
            <a:off x="5799117" y="506680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board specific</a:t>
            </a:r>
          </a:p>
        </p:txBody>
      </p:sp>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A701D04F-8581-608B-CC38-A3B751934C78}"/>
                  </a:ext>
                </a:extLst>
              </p14:cNvPr>
              <p14:cNvContentPartPr/>
              <p14:nvPr/>
            </p14:nvContentPartPr>
            <p14:xfrm>
              <a:off x="8579921" y="2860992"/>
              <a:ext cx="271455" cy="253122"/>
            </p14:xfrm>
          </p:contentPart>
        </mc:Choice>
        <mc:Fallback xmlns="">
          <p:pic>
            <p:nvPicPr>
              <p:cNvPr id="35" name="Ink 34">
                <a:extLst>
                  <a:ext uri="{FF2B5EF4-FFF2-40B4-BE49-F238E27FC236}">
                    <a16:creationId xmlns:a16="http://schemas.microsoft.com/office/drawing/2014/main" id="{A701D04F-8581-608B-CC38-A3B751934C78}"/>
                  </a:ext>
                </a:extLst>
              </p:cNvPr>
              <p:cNvPicPr/>
              <p:nvPr/>
            </p:nvPicPr>
            <p:blipFill>
              <a:blip r:embed="rId23"/>
              <a:stretch>
                <a:fillRect/>
              </a:stretch>
            </p:blipFill>
            <p:spPr>
              <a:xfrm>
                <a:off x="8561944" y="2843374"/>
                <a:ext cx="307050" cy="28871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0" name="Ink 39">
                <a:extLst>
                  <a:ext uri="{FF2B5EF4-FFF2-40B4-BE49-F238E27FC236}">
                    <a16:creationId xmlns:a16="http://schemas.microsoft.com/office/drawing/2014/main" id="{93053F31-913B-A053-B583-8C5B30A5A143}"/>
                  </a:ext>
                </a:extLst>
              </p14:cNvPr>
              <p14:cNvContentPartPr/>
              <p14:nvPr/>
            </p14:nvContentPartPr>
            <p14:xfrm>
              <a:off x="8372103" y="3798654"/>
              <a:ext cx="321833" cy="191158"/>
            </p14:xfrm>
          </p:contentPart>
        </mc:Choice>
        <mc:Fallback xmlns="">
          <p:pic>
            <p:nvPicPr>
              <p:cNvPr id="40" name="Ink 39">
                <a:extLst>
                  <a:ext uri="{FF2B5EF4-FFF2-40B4-BE49-F238E27FC236}">
                    <a16:creationId xmlns:a16="http://schemas.microsoft.com/office/drawing/2014/main" id="{93053F31-913B-A053-B583-8C5B30A5A143}"/>
                  </a:ext>
                </a:extLst>
              </p:cNvPr>
              <p:cNvPicPr/>
              <p:nvPr/>
            </p:nvPicPr>
            <p:blipFill>
              <a:blip r:embed="rId25"/>
              <a:stretch>
                <a:fillRect/>
              </a:stretch>
            </p:blipFill>
            <p:spPr>
              <a:xfrm>
                <a:off x="8354483" y="3781047"/>
                <a:ext cx="357432" cy="22673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1" name="Ink 40">
                <a:extLst>
                  <a:ext uri="{FF2B5EF4-FFF2-40B4-BE49-F238E27FC236}">
                    <a16:creationId xmlns:a16="http://schemas.microsoft.com/office/drawing/2014/main" id="{30B1FB04-9EF1-88DD-DD04-EE20DCBF3710}"/>
                  </a:ext>
                </a:extLst>
              </p14:cNvPr>
              <p14:cNvContentPartPr/>
              <p14:nvPr/>
            </p14:nvContentPartPr>
            <p14:xfrm>
              <a:off x="5497260" y="5235038"/>
              <a:ext cx="182465" cy="289369"/>
            </p14:xfrm>
          </p:contentPart>
        </mc:Choice>
        <mc:Fallback xmlns="">
          <p:pic>
            <p:nvPicPr>
              <p:cNvPr id="41" name="Ink 40">
                <a:extLst>
                  <a:ext uri="{FF2B5EF4-FFF2-40B4-BE49-F238E27FC236}">
                    <a16:creationId xmlns:a16="http://schemas.microsoft.com/office/drawing/2014/main" id="{30B1FB04-9EF1-88DD-DD04-EE20DCBF3710}"/>
                  </a:ext>
                </a:extLst>
              </p:cNvPr>
              <p:cNvPicPr/>
              <p:nvPr/>
            </p:nvPicPr>
            <p:blipFill>
              <a:blip r:embed="rId27"/>
              <a:stretch>
                <a:fillRect/>
              </a:stretch>
            </p:blipFill>
            <p:spPr>
              <a:xfrm>
                <a:off x="5479301" y="5217065"/>
                <a:ext cx="218024" cy="32495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A7A78EED-8004-5793-3D43-A3769C141C9A}"/>
                  </a:ext>
                </a:extLst>
              </p14:cNvPr>
              <p14:cNvContentPartPr/>
              <p14:nvPr/>
            </p14:nvContentPartPr>
            <p14:xfrm>
              <a:off x="4354285" y="4819402"/>
              <a:ext cx="268917" cy="138629"/>
            </p14:xfrm>
          </p:contentPart>
        </mc:Choice>
        <mc:Fallback xmlns="">
          <p:pic>
            <p:nvPicPr>
              <p:cNvPr id="42" name="Ink 41">
                <a:extLst>
                  <a:ext uri="{FF2B5EF4-FFF2-40B4-BE49-F238E27FC236}">
                    <a16:creationId xmlns:a16="http://schemas.microsoft.com/office/drawing/2014/main" id="{A7A78EED-8004-5793-3D43-A3769C141C9A}"/>
                  </a:ext>
                </a:extLst>
              </p:cNvPr>
              <p:cNvPicPr/>
              <p:nvPr/>
            </p:nvPicPr>
            <p:blipFill>
              <a:blip r:embed="rId29"/>
              <a:stretch>
                <a:fillRect/>
              </a:stretch>
            </p:blipFill>
            <p:spPr>
              <a:xfrm>
                <a:off x="4336669" y="4801804"/>
                <a:ext cx="304509" cy="17418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126E5D36-C015-1913-58B1-59BDDE7BB29C}"/>
                  </a:ext>
                </a:extLst>
              </p14:cNvPr>
              <p14:cNvContentPartPr/>
              <p14:nvPr/>
            </p14:nvContentPartPr>
            <p14:xfrm>
              <a:off x="4344390" y="2968831"/>
              <a:ext cx="353200" cy="168964"/>
            </p14:xfrm>
          </p:contentPart>
        </mc:Choice>
        <mc:Fallback xmlns="">
          <p:pic>
            <p:nvPicPr>
              <p:cNvPr id="43" name="Ink 42">
                <a:extLst>
                  <a:ext uri="{FF2B5EF4-FFF2-40B4-BE49-F238E27FC236}">
                    <a16:creationId xmlns:a16="http://schemas.microsoft.com/office/drawing/2014/main" id="{126E5D36-C015-1913-58B1-59BDDE7BB29C}"/>
                  </a:ext>
                </a:extLst>
              </p:cNvPr>
              <p:cNvPicPr/>
              <p:nvPr/>
            </p:nvPicPr>
            <p:blipFill>
              <a:blip r:embed="rId31"/>
              <a:stretch>
                <a:fillRect/>
              </a:stretch>
            </p:blipFill>
            <p:spPr>
              <a:xfrm>
                <a:off x="4326406" y="2950856"/>
                <a:ext cx="388808" cy="20455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FD8C6656-A760-A3AA-B3A4-6158DDE15743}"/>
                  </a:ext>
                </a:extLst>
              </p14:cNvPr>
              <p14:cNvContentPartPr/>
              <p14:nvPr/>
            </p14:nvContentPartPr>
            <p14:xfrm>
              <a:off x="3492966" y="5225143"/>
              <a:ext cx="239445" cy="336696"/>
            </p14:xfrm>
          </p:contentPart>
        </mc:Choice>
        <mc:Fallback xmlns="">
          <p:pic>
            <p:nvPicPr>
              <p:cNvPr id="44" name="Ink 43">
                <a:extLst>
                  <a:ext uri="{FF2B5EF4-FFF2-40B4-BE49-F238E27FC236}">
                    <a16:creationId xmlns:a16="http://schemas.microsoft.com/office/drawing/2014/main" id="{FD8C6656-A760-A3AA-B3A4-6158DDE15743}"/>
                  </a:ext>
                </a:extLst>
              </p:cNvPr>
              <p:cNvPicPr/>
              <p:nvPr/>
            </p:nvPicPr>
            <p:blipFill>
              <a:blip r:embed="rId33"/>
              <a:stretch>
                <a:fillRect/>
              </a:stretch>
            </p:blipFill>
            <p:spPr>
              <a:xfrm>
                <a:off x="3475349" y="5207517"/>
                <a:ext cx="275038" cy="37230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FDB1604B-91AF-AE52-1854-F4F68B161829}"/>
                  </a:ext>
                </a:extLst>
              </p14:cNvPr>
              <p14:cNvContentPartPr/>
              <p14:nvPr/>
            </p14:nvContentPartPr>
            <p14:xfrm>
              <a:off x="4165590" y="4303879"/>
              <a:ext cx="455016" cy="169044"/>
            </p14:xfrm>
          </p:contentPart>
        </mc:Choice>
        <mc:Fallback xmlns="">
          <p:pic>
            <p:nvPicPr>
              <p:cNvPr id="45" name="Ink 44">
                <a:extLst>
                  <a:ext uri="{FF2B5EF4-FFF2-40B4-BE49-F238E27FC236}">
                    <a16:creationId xmlns:a16="http://schemas.microsoft.com/office/drawing/2014/main" id="{FDB1604B-91AF-AE52-1854-F4F68B161829}"/>
                  </a:ext>
                </a:extLst>
              </p:cNvPr>
              <p:cNvPicPr/>
              <p:nvPr/>
            </p:nvPicPr>
            <p:blipFill>
              <a:blip r:embed="rId35"/>
              <a:stretch>
                <a:fillRect/>
              </a:stretch>
            </p:blipFill>
            <p:spPr>
              <a:xfrm>
                <a:off x="4129620" y="4267989"/>
                <a:ext cx="526596" cy="240466"/>
              </a:xfrm>
              <a:prstGeom prst="rect">
                <a:avLst/>
              </a:prstGeom>
            </p:spPr>
          </p:pic>
        </mc:Fallback>
      </mc:AlternateContent>
      <p:sp>
        <p:nvSpPr>
          <p:cNvPr id="47" name="TextBox 46">
            <a:extLst>
              <a:ext uri="{FF2B5EF4-FFF2-40B4-BE49-F238E27FC236}">
                <a16:creationId xmlns:a16="http://schemas.microsoft.com/office/drawing/2014/main" id="{D62D6A98-CC3F-2495-B237-8DBB1A31D9F6}"/>
              </a:ext>
            </a:extLst>
          </p:cNvPr>
          <p:cNvSpPr txBox="1"/>
          <p:nvPr/>
        </p:nvSpPr>
        <p:spPr>
          <a:xfrm>
            <a:off x="3819895" y="4235531"/>
            <a:ext cx="14171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generate IP</a:t>
            </a:r>
          </a:p>
        </p:txBody>
      </p:sp>
      <mc:AlternateContent xmlns:mc="http://schemas.openxmlformats.org/markup-compatibility/2006" xmlns:p14="http://schemas.microsoft.com/office/powerpoint/2010/main">
        <mc:Choice Requires="p14">
          <p:contentPart p14:bwMode="auto" r:id="rId36">
            <p14:nvContentPartPr>
              <p14:cNvPr id="48" name="Ink 47">
                <a:extLst>
                  <a:ext uri="{FF2B5EF4-FFF2-40B4-BE49-F238E27FC236}">
                    <a16:creationId xmlns:a16="http://schemas.microsoft.com/office/drawing/2014/main" id="{195EE218-1519-0D0A-9E20-0761053F5A70}"/>
                  </a:ext>
                </a:extLst>
              </p14:cNvPr>
              <p14:cNvContentPartPr/>
              <p14:nvPr/>
            </p14:nvContentPartPr>
            <p14:xfrm>
              <a:off x="8269846" y="4235100"/>
              <a:ext cx="561318" cy="228231"/>
            </p14:xfrm>
          </p:contentPart>
        </mc:Choice>
        <mc:Fallback xmlns="">
          <p:pic>
            <p:nvPicPr>
              <p:cNvPr id="48" name="Ink 47">
                <a:extLst>
                  <a:ext uri="{FF2B5EF4-FFF2-40B4-BE49-F238E27FC236}">
                    <a16:creationId xmlns:a16="http://schemas.microsoft.com/office/drawing/2014/main" id="{195EE218-1519-0D0A-9E20-0761053F5A70}"/>
                  </a:ext>
                </a:extLst>
              </p:cNvPr>
              <p:cNvPicPr/>
              <p:nvPr/>
            </p:nvPicPr>
            <p:blipFill>
              <a:blip r:embed="rId37"/>
              <a:stretch>
                <a:fillRect/>
              </a:stretch>
            </p:blipFill>
            <p:spPr>
              <a:xfrm>
                <a:off x="8233864" y="4199518"/>
                <a:ext cx="632922" cy="299755"/>
              </a:xfrm>
              <a:prstGeom prst="rect">
                <a:avLst/>
              </a:prstGeom>
            </p:spPr>
          </p:pic>
        </mc:Fallback>
      </mc:AlternateContent>
      <p:sp>
        <p:nvSpPr>
          <p:cNvPr id="49" name="TextBox 48">
            <a:extLst>
              <a:ext uri="{FF2B5EF4-FFF2-40B4-BE49-F238E27FC236}">
                <a16:creationId xmlns:a16="http://schemas.microsoft.com/office/drawing/2014/main" id="{D241BB8C-7C8F-D52C-A455-E43F7CD1C3E1}"/>
              </a:ext>
            </a:extLst>
          </p:cNvPr>
          <p:cNvSpPr txBox="1"/>
          <p:nvPr/>
        </p:nvSpPr>
        <p:spPr>
          <a:xfrm>
            <a:off x="7877297" y="4166258"/>
            <a:ext cx="14171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read contains</a:t>
            </a:r>
          </a:p>
        </p:txBody>
      </p:sp>
    </p:spTree>
    <p:extLst>
      <p:ext uri="{BB962C8B-B14F-4D97-AF65-F5344CB8AC3E}">
        <p14:creationId xmlns:p14="http://schemas.microsoft.com/office/powerpoint/2010/main" val="184890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6892B3DE-4C7C-D28C-7E75-C34C303FCB89}"/>
              </a:ext>
            </a:extLst>
          </p:cNvPr>
          <p:cNvPicPr>
            <a:picLocks noChangeAspect="1"/>
          </p:cNvPicPr>
          <p:nvPr/>
        </p:nvPicPr>
        <p:blipFill rotWithShape="1">
          <a:blip r:embed="rId2"/>
          <a:srcRect l="16784" t="14463" r="9578" b="2333"/>
          <a:stretch/>
        </p:blipFill>
        <p:spPr>
          <a:xfrm>
            <a:off x="2175737" y="930069"/>
            <a:ext cx="7686980" cy="4916885"/>
          </a:xfrm>
          <a:prstGeom prst="rect">
            <a:avLst/>
          </a:prstGeom>
        </p:spPr>
      </p:pic>
    </p:spTree>
    <p:extLst>
      <p:ext uri="{BB962C8B-B14F-4D97-AF65-F5344CB8AC3E}">
        <p14:creationId xmlns:p14="http://schemas.microsoft.com/office/powerpoint/2010/main" val="128862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80-3731-6887-B028-9388546221A7}"/>
              </a:ext>
            </a:extLst>
          </p:cNvPr>
          <p:cNvSpPr>
            <a:spLocks noGrp="1"/>
          </p:cNvSpPr>
          <p:nvPr>
            <p:ph type="title"/>
          </p:nvPr>
        </p:nvSpPr>
        <p:spPr>
          <a:xfrm>
            <a:off x="482523" y="366938"/>
            <a:ext cx="3636004" cy="653876"/>
          </a:xfrm>
        </p:spPr>
        <p:txBody>
          <a:bodyPr>
            <a:normAutofit/>
          </a:bodyPr>
          <a:lstStyle/>
          <a:p>
            <a:r>
              <a:rPr lang="en-GB" sz="3200"/>
              <a:t>Flow</a:t>
            </a:r>
            <a:endParaRPr lang="en-GB" sz="3200" dirty="0"/>
          </a:p>
        </p:txBody>
      </p:sp>
      <p:sp>
        <p:nvSpPr>
          <p:cNvPr id="3" name="TextBox 2">
            <a:extLst>
              <a:ext uri="{FF2B5EF4-FFF2-40B4-BE49-F238E27FC236}">
                <a16:creationId xmlns:a16="http://schemas.microsoft.com/office/drawing/2014/main" id="{27735136-AB4C-93A6-FE7E-9456D70E5246}"/>
              </a:ext>
            </a:extLst>
          </p:cNvPr>
          <p:cNvSpPr txBox="1"/>
          <p:nvPr/>
        </p:nvSpPr>
        <p:spPr>
          <a:xfrm>
            <a:off x="890530" y="1312843"/>
            <a:ext cx="75816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Đầu tiên, pulpissimo có hỗ trợ những con FPGA, đó là những con mà họ đã dùng để nạp pulpissimo lên. </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Trong đó có viết sẵn các lệnh để build, vì vậy nếu muốn nạp lên FPGA của lab mình thì cần config lại. Gán lại các chân và sửa lại tên FPGA.</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Show màn hình sau khi build xong.</a:t>
            </a:r>
          </a:p>
          <a:p>
            <a:endParaRPr lang="en-US" dirty="0"/>
          </a:p>
        </p:txBody>
      </p:sp>
      <p:pic>
        <p:nvPicPr>
          <p:cNvPr id="5122" name="Picture 2">
            <a:extLst>
              <a:ext uri="{FF2B5EF4-FFF2-40B4-BE49-F238E27FC236}">
                <a16:creationId xmlns:a16="http://schemas.microsoft.com/office/drawing/2014/main" id="{593EFC03-854E-E45A-D4D4-D7D3B0FFA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42" y="1020814"/>
            <a:ext cx="9646997" cy="437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21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CD65D4C-C5B5-9E5D-0921-DCC7E48E0F02}"/>
              </a:ext>
            </a:extLst>
          </p:cNvPr>
          <p:cNvPicPr>
            <a:picLocks noChangeAspect="1"/>
          </p:cNvPicPr>
          <p:nvPr/>
        </p:nvPicPr>
        <p:blipFill rotWithShape="1">
          <a:blip r:embed="rId2"/>
          <a:srcRect l="8905" t="-192" r="13268" b="9423"/>
          <a:stretch/>
        </p:blipFill>
        <p:spPr>
          <a:xfrm>
            <a:off x="1765465" y="1288543"/>
            <a:ext cx="8650725" cy="4676281"/>
          </a:xfrm>
          <a:prstGeom prst="rect">
            <a:avLst/>
          </a:prstGeom>
        </p:spPr>
      </p:pic>
    </p:spTree>
    <p:extLst>
      <p:ext uri="{BB962C8B-B14F-4D97-AF65-F5344CB8AC3E}">
        <p14:creationId xmlns:p14="http://schemas.microsoft.com/office/powerpoint/2010/main" val="392191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A89F4FA-6C4E-5B3B-0551-AB0D33840C5B}"/>
              </a:ext>
            </a:extLst>
          </p:cNvPr>
          <p:cNvPicPr>
            <a:picLocks noChangeAspect="1"/>
          </p:cNvPicPr>
          <p:nvPr/>
        </p:nvPicPr>
        <p:blipFill>
          <a:blip r:embed="rId2"/>
          <a:stretch>
            <a:fillRect/>
          </a:stretch>
        </p:blipFill>
        <p:spPr>
          <a:xfrm>
            <a:off x="1438894" y="1638979"/>
            <a:ext cx="9304316" cy="4193598"/>
          </a:xfrm>
          <a:prstGeom prst="rect">
            <a:avLst/>
          </a:prstGeom>
        </p:spPr>
      </p:pic>
    </p:spTree>
    <p:extLst>
      <p:ext uri="{BB962C8B-B14F-4D97-AF65-F5344CB8AC3E}">
        <p14:creationId xmlns:p14="http://schemas.microsoft.com/office/powerpoint/2010/main" val="138586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80-3731-6887-B028-9388546221A7}"/>
              </a:ext>
            </a:extLst>
          </p:cNvPr>
          <p:cNvSpPr>
            <a:spLocks noGrp="1"/>
          </p:cNvSpPr>
          <p:nvPr>
            <p:ph type="title"/>
          </p:nvPr>
        </p:nvSpPr>
        <p:spPr>
          <a:xfrm>
            <a:off x="482523" y="366938"/>
            <a:ext cx="3636004" cy="653876"/>
          </a:xfrm>
        </p:spPr>
        <p:txBody>
          <a:bodyPr>
            <a:normAutofit/>
          </a:bodyPr>
          <a:lstStyle/>
          <a:p>
            <a:r>
              <a:rPr lang="en-GB" sz="3200"/>
              <a:t>Flow</a:t>
            </a:r>
            <a:endParaRPr lang="en-GB" sz="3200" dirty="0"/>
          </a:p>
        </p:txBody>
      </p:sp>
      <p:sp>
        <p:nvSpPr>
          <p:cNvPr id="3" name="TextBox 2">
            <a:extLst>
              <a:ext uri="{FF2B5EF4-FFF2-40B4-BE49-F238E27FC236}">
                <a16:creationId xmlns:a16="http://schemas.microsoft.com/office/drawing/2014/main" id="{27735136-AB4C-93A6-FE7E-9456D70E5246}"/>
              </a:ext>
            </a:extLst>
          </p:cNvPr>
          <p:cNvSpPr txBox="1"/>
          <p:nvPr/>
        </p:nvSpPr>
        <p:spPr>
          <a:xfrm>
            <a:off x="890530" y="1312843"/>
            <a:ext cx="75816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Đầu tiên, pulpissimo có hỗ trợ những con FPGA, đó là những con mà họ đã dùng để nạp pulpissimo lên. </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Trong đó có viết sẵn các lệnh để build, vì vậy nếu muốn nạp lên FPGA của lab mình thì cần config lại. Gán lại các chân và sửa lại tên FPGA.</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Show màn hình sau khi build xong.</a:t>
            </a:r>
          </a:p>
          <a:p>
            <a:endParaRPr lang="en-US" dirty="0"/>
          </a:p>
        </p:txBody>
      </p:sp>
      <p:pic>
        <p:nvPicPr>
          <p:cNvPr id="1026" name="Picture 2">
            <a:extLst>
              <a:ext uri="{FF2B5EF4-FFF2-40B4-BE49-F238E27FC236}">
                <a16:creationId xmlns:a16="http://schemas.microsoft.com/office/drawing/2014/main" id="{DF86911F-A268-5D0C-6F09-62E242746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18" y="1270843"/>
            <a:ext cx="10740544" cy="344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7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8080-3731-6887-B028-9388546221A7}"/>
              </a:ext>
            </a:extLst>
          </p:cNvPr>
          <p:cNvSpPr>
            <a:spLocks noGrp="1"/>
          </p:cNvSpPr>
          <p:nvPr>
            <p:ph type="title"/>
          </p:nvPr>
        </p:nvSpPr>
        <p:spPr>
          <a:xfrm>
            <a:off x="482523" y="366938"/>
            <a:ext cx="3636004" cy="653876"/>
          </a:xfrm>
        </p:spPr>
        <p:txBody>
          <a:bodyPr>
            <a:normAutofit/>
          </a:bodyPr>
          <a:lstStyle/>
          <a:p>
            <a:r>
              <a:rPr lang="en-GB" sz="3200"/>
              <a:t>Flow</a:t>
            </a:r>
            <a:endParaRPr lang="en-GB" sz="3200" dirty="0"/>
          </a:p>
        </p:txBody>
      </p:sp>
      <p:sp>
        <p:nvSpPr>
          <p:cNvPr id="3" name="TextBox 2">
            <a:extLst>
              <a:ext uri="{FF2B5EF4-FFF2-40B4-BE49-F238E27FC236}">
                <a16:creationId xmlns:a16="http://schemas.microsoft.com/office/drawing/2014/main" id="{27735136-AB4C-93A6-FE7E-9456D70E5246}"/>
              </a:ext>
            </a:extLst>
          </p:cNvPr>
          <p:cNvSpPr txBox="1"/>
          <p:nvPr/>
        </p:nvSpPr>
        <p:spPr>
          <a:xfrm>
            <a:off x="890530" y="1312843"/>
            <a:ext cx="75816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Đầu tiên, pulpissimo có hỗ trợ những con FPGA, đó là những con mà họ đã dùng để nạp pulpissimo lên. </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Trong đó có viết sẵn các lệnh để build, vì vậy nếu muốn nạp lên FPGA của lab mình thì cần config lại. Gán lại các chân và sửa lại tên FPGA.</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Show màn hình sau khi build xong.</a:t>
            </a:r>
          </a:p>
          <a:p>
            <a:endParaRPr lang="en-US" dirty="0"/>
          </a:p>
        </p:txBody>
      </p:sp>
      <p:pic>
        <p:nvPicPr>
          <p:cNvPr id="3074" name="Picture 2">
            <a:extLst>
              <a:ext uri="{FF2B5EF4-FFF2-40B4-BE49-F238E27FC236}">
                <a16:creationId xmlns:a16="http://schemas.microsoft.com/office/drawing/2014/main" id="{B902B8EF-B223-3FEB-4E92-0050311AB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23" y="1312843"/>
            <a:ext cx="11005186" cy="153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846486"/>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1B2130"/>
      </a:dk2>
      <a:lt2>
        <a:srgbClr val="F0F3F1"/>
      </a:lt2>
      <a:accent1>
        <a:srgbClr val="C34D93"/>
      </a:accent1>
      <a:accent2>
        <a:srgbClr val="B03BB1"/>
      </a:accent2>
      <a:accent3>
        <a:srgbClr val="914DC3"/>
      </a:accent3>
      <a:accent4>
        <a:srgbClr val="4F3DB2"/>
      </a:accent4>
      <a:accent5>
        <a:srgbClr val="4D6BC3"/>
      </a:accent5>
      <a:accent6>
        <a:srgbClr val="3B8BB1"/>
      </a:accent6>
      <a:hlink>
        <a:srgbClr val="3F4B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1037</Words>
  <Application>Microsoft Office PowerPoint</Application>
  <PresentationFormat>Widescreen</PresentationFormat>
  <Paragraphs>82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Neue Haas Grotesk Text Pro</vt:lpstr>
      <vt:lpstr>Source Sans Pro</vt:lpstr>
      <vt:lpstr>Times New Roman</vt:lpstr>
      <vt:lpstr>PunchcardVTI</vt:lpstr>
      <vt:lpstr>PULP Platform</vt:lpstr>
      <vt:lpstr>Overview: </vt:lpstr>
      <vt:lpstr>PowerPoint Presentation</vt:lpstr>
      <vt:lpstr>PowerPoint Presentation</vt:lpstr>
      <vt:lpstr>Flow</vt:lpstr>
      <vt:lpstr>PowerPoint Presentation</vt:lpstr>
      <vt:lpstr>PowerPoint Presentation</vt:lpstr>
      <vt:lpstr>Flow</vt:lpstr>
      <vt:lpstr>Flow</vt:lpstr>
      <vt:lpstr>Flow</vt:lpstr>
      <vt:lpstr>Flow</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Ông Tùng Anh</cp:lastModifiedBy>
  <cp:revision>273</cp:revision>
  <dcterms:created xsi:type="dcterms:W3CDTF">2023-10-06T03:53:07Z</dcterms:created>
  <dcterms:modified xsi:type="dcterms:W3CDTF">2023-10-07T00:46:14Z</dcterms:modified>
</cp:coreProperties>
</file>