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83" r:id="rId3"/>
    <p:sldId id="257" r:id="rId4"/>
    <p:sldId id="258" r:id="rId5"/>
    <p:sldId id="256" r:id="rId6"/>
    <p:sldId id="259" r:id="rId7"/>
    <p:sldId id="286" r:id="rId8"/>
    <p:sldId id="260" r:id="rId9"/>
    <p:sldId id="261" r:id="rId10"/>
    <p:sldId id="262" r:id="rId11"/>
    <p:sldId id="264" r:id="rId12"/>
    <p:sldId id="263" r:id="rId13"/>
    <p:sldId id="267" r:id="rId14"/>
    <p:sldId id="268" r:id="rId15"/>
    <p:sldId id="270" r:id="rId16"/>
    <p:sldId id="269" r:id="rId17"/>
    <p:sldId id="271" r:id="rId18"/>
    <p:sldId id="272" r:id="rId19"/>
    <p:sldId id="273" r:id="rId20"/>
    <p:sldId id="274" r:id="rId21"/>
    <p:sldId id="287" r:id="rId22"/>
    <p:sldId id="275" r:id="rId23"/>
    <p:sldId id="288" r:id="rId24"/>
    <p:sldId id="289" r:id="rId25"/>
    <p:sldId id="290" r:id="rId26"/>
    <p:sldId id="291" r:id="rId27"/>
    <p:sldId id="292" r:id="rId28"/>
    <p:sldId id="293" r:id="rId29"/>
    <p:sldId id="294" r:id="rId30"/>
    <p:sldId id="295" r:id="rId31"/>
    <p:sldId id="296" r:id="rId32"/>
    <p:sldId id="297" r:id="rId33"/>
    <p:sldId id="298" r:id="rId34"/>
    <p:sldId id="299" r:id="rId35"/>
    <p:sldId id="278" r:id="rId36"/>
    <p:sldId id="279" r:id="rId37"/>
    <p:sldId id="280" r:id="rId38"/>
    <p:sldId id="285" r:id="rId39"/>
    <p:sldId id="277" r:id="rId40"/>
    <p:sldId id="265" r:id="rId41"/>
    <p:sldId id="26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222C2-8661-4936-D594-84ED3C6647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3AD5E5-DC36-1DFC-9C95-BC7D67FB3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A491ED-B6AC-C235-E995-10F27B07A764}"/>
              </a:ext>
            </a:extLst>
          </p:cNvPr>
          <p:cNvSpPr>
            <a:spLocks noGrp="1"/>
          </p:cNvSpPr>
          <p:nvPr>
            <p:ph type="dt" sz="half" idx="10"/>
          </p:nvPr>
        </p:nvSpPr>
        <p:spPr/>
        <p:txBody>
          <a:bodyPr/>
          <a:lstStyle/>
          <a:p>
            <a:fld id="{F67C27D6-6E90-4024-8CBF-1C1339D5A560}" type="datetimeFigureOut">
              <a:rPr lang="en-US" smtClean="0"/>
              <a:t>1/14/2024</a:t>
            </a:fld>
            <a:endParaRPr lang="en-US"/>
          </a:p>
        </p:txBody>
      </p:sp>
      <p:sp>
        <p:nvSpPr>
          <p:cNvPr id="5" name="Footer Placeholder 4">
            <a:extLst>
              <a:ext uri="{FF2B5EF4-FFF2-40B4-BE49-F238E27FC236}">
                <a16:creationId xmlns:a16="http://schemas.microsoft.com/office/drawing/2014/main" id="{A8FC41AB-3933-61B2-EBB4-7C74A0D51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3A03E6-382E-FE74-5774-152589002D17}"/>
              </a:ext>
            </a:extLst>
          </p:cNvPr>
          <p:cNvSpPr>
            <a:spLocks noGrp="1"/>
          </p:cNvSpPr>
          <p:nvPr>
            <p:ph type="sldNum" sz="quarter" idx="12"/>
          </p:nvPr>
        </p:nvSpPr>
        <p:spPr/>
        <p:txBody>
          <a:bodyPr/>
          <a:lstStyle/>
          <a:p>
            <a:fld id="{59FE1C1B-BA5C-4499-8C03-8A37128FDCB4}" type="slidenum">
              <a:rPr lang="en-US" smtClean="0"/>
              <a:t>‹#›</a:t>
            </a:fld>
            <a:endParaRPr lang="en-US"/>
          </a:p>
        </p:txBody>
      </p:sp>
    </p:spTree>
    <p:extLst>
      <p:ext uri="{BB962C8B-B14F-4D97-AF65-F5344CB8AC3E}">
        <p14:creationId xmlns:p14="http://schemas.microsoft.com/office/powerpoint/2010/main" val="646568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5417A-5FA4-D08F-3CF1-838E5D8B22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4824BB-81E8-9752-4DC4-6865FFACEE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C28E33-0478-A499-CDFC-724062C710E7}"/>
              </a:ext>
            </a:extLst>
          </p:cNvPr>
          <p:cNvSpPr>
            <a:spLocks noGrp="1"/>
          </p:cNvSpPr>
          <p:nvPr>
            <p:ph type="dt" sz="half" idx="10"/>
          </p:nvPr>
        </p:nvSpPr>
        <p:spPr/>
        <p:txBody>
          <a:bodyPr/>
          <a:lstStyle/>
          <a:p>
            <a:fld id="{F67C27D6-6E90-4024-8CBF-1C1339D5A560}" type="datetimeFigureOut">
              <a:rPr lang="en-US" smtClean="0"/>
              <a:t>1/14/2024</a:t>
            </a:fld>
            <a:endParaRPr lang="en-US"/>
          </a:p>
        </p:txBody>
      </p:sp>
      <p:sp>
        <p:nvSpPr>
          <p:cNvPr id="5" name="Footer Placeholder 4">
            <a:extLst>
              <a:ext uri="{FF2B5EF4-FFF2-40B4-BE49-F238E27FC236}">
                <a16:creationId xmlns:a16="http://schemas.microsoft.com/office/drawing/2014/main" id="{D034B15F-F83E-B4DA-1CB5-5D2E16CAB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AF6169-B0D2-B5FA-C08C-0BECC415FC64}"/>
              </a:ext>
            </a:extLst>
          </p:cNvPr>
          <p:cNvSpPr>
            <a:spLocks noGrp="1"/>
          </p:cNvSpPr>
          <p:nvPr>
            <p:ph type="sldNum" sz="quarter" idx="12"/>
          </p:nvPr>
        </p:nvSpPr>
        <p:spPr/>
        <p:txBody>
          <a:bodyPr/>
          <a:lstStyle/>
          <a:p>
            <a:fld id="{59FE1C1B-BA5C-4499-8C03-8A37128FDCB4}" type="slidenum">
              <a:rPr lang="en-US" smtClean="0"/>
              <a:t>‹#›</a:t>
            </a:fld>
            <a:endParaRPr lang="en-US"/>
          </a:p>
        </p:txBody>
      </p:sp>
    </p:spTree>
    <p:extLst>
      <p:ext uri="{BB962C8B-B14F-4D97-AF65-F5344CB8AC3E}">
        <p14:creationId xmlns:p14="http://schemas.microsoft.com/office/powerpoint/2010/main" val="4225440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D31C0D-751D-C9B7-FA11-997FCDD15A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30B41B-D377-0DE8-6ED1-2A53D5EBD4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637ABC-6D30-AA3E-5326-E8A582BD7FC3}"/>
              </a:ext>
            </a:extLst>
          </p:cNvPr>
          <p:cNvSpPr>
            <a:spLocks noGrp="1"/>
          </p:cNvSpPr>
          <p:nvPr>
            <p:ph type="dt" sz="half" idx="10"/>
          </p:nvPr>
        </p:nvSpPr>
        <p:spPr/>
        <p:txBody>
          <a:bodyPr/>
          <a:lstStyle/>
          <a:p>
            <a:fld id="{F67C27D6-6E90-4024-8CBF-1C1339D5A560}" type="datetimeFigureOut">
              <a:rPr lang="en-US" smtClean="0"/>
              <a:t>1/14/2024</a:t>
            </a:fld>
            <a:endParaRPr lang="en-US"/>
          </a:p>
        </p:txBody>
      </p:sp>
      <p:sp>
        <p:nvSpPr>
          <p:cNvPr id="5" name="Footer Placeholder 4">
            <a:extLst>
              <a:ext uri="{FF2B5EF4-FFF2-40B4-BE49-F238E27FC236}">
                <a16:creationId xmlns:a16="http://schemas.microsoft.com/office/drawing/2014/main" id="{3F54BA4B-28BA-EB0A-CEEA-E8516D0F6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495C15-AC74-0F26-F200-59B25618F0DF}"/>
              </a:ext>
            </a:extLst>
          </p:cNvPr>
          <p:cNvSpPr>
            <a:spLocks noGrp="1"/>
          </p:cNvSpPr>
          <p:nvPr>
            <p:ph type="sldNum" sz="quarter" idx="12"/>
          </p:nvPr>
        </p:nvSpPr>
        <p:spPr/>
        <p:txBody>
          <a:bodyPr/>
          <a:lstStyle/>
          <a:p>
            <a:fld id="{59FE1C1B-BA5C-4499-8C03-8A37128FDCB4}" type="slidenum">
              <a:rPr lang="en-US" smtClean="0"/>
              <a:t>‹#›</a:t>
            </a:fld>
            <a:endParaRPr lang="en-US"/>
          </a:p>
        </p:txBody>
      </p:sp>
    </p:spTree>
    <p:extLst>
      <p:ext uri="{BB962C8B-B14F-4D97-AF65-F5344CB8AC3E}">
        <p14:creationId xmlns:p14="http://schemas.microsoft.com/office/powerpoint/2010/main" val="3718669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023FD-FF7F-F84A-DB04-CA4386C06B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D8C126-8A6B-F71F-230E-CA9D0BFF95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B23E6B-C43F-65EC-36F7-3032D67F5243}"/>
              </a:ext>
            </a:extLst>
          </p:cNvPr>
          <p:cNvSpPr>
            <a:spLocks noGrp="1"/>
          </p:cNvSpPr>
          <p:nvPr>
            <p:ph type="dt" sz="half" idx="10"/>
          </p:nvPr>
        </p:nvSpPr>
        <p:spPr/>
        <p:txBody>
          <a:bodyPr/>
          <a:lstStyle/>
          <a:p>
            <a:fld id="{F67C27D6-6E90-4024-8CBF-1C1339D5A560}" type="datetimeFigureOut">
              <a:rPr lang="en-US" smtClean="0"/>
              <a:t>1/14/2024</a:t>
            </a:fld>
            <a:endParaRPr lang="en-US"/>
          </a:p>
        </p:txBody>
      </p:sp>
      <p:sp>
        <p:nvSpPr>
          <p:cNvPr id="5" name="Footer Placeholder 4">
            <a:extLst>
              <a:ext uri="{FF2B5EF4-FFF2-40B4-BE49-F238E27FC236}">
                <a16:creationId xmlns:a16="http://schemas.microsoft.com/office/drawing/2014/main" id="{C2592E1B-690D-A6E7-338F-768CA177D2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A57DB1-1B29-E10A-1C61-CBAEC9847538}"/>
              </a:ext>
            </a:extLst>
          </p:cNvPr>
          <p:cNvSpPr>
            <a:spLocks noGrp="1"/>
          </p:cNvSpPr>
          <p:nvPr>
            <p:ph type="sldNum" sz="quarter" idx="12"/>
          </p:nvPr>
        </p:nvSpPr>
        <p:spPr/>
        <p:txBody>
          <a:bodyPr/>
          <a:lstStyle/>
          <a:p>
            <a:fld id="{59FE1C1B-BA5C-4499-8C03-8A37128FDCB4}" type="slidenum">
              <a:rPr lang="en-US" smtClean="0"/>
              <a:t>‹#›</a:t>
            </a:fld>
            <a:endParaRPr lang="en-US"/>
          </a:p>
        </p:txBody>
      </p:sp>
    </p:spTree>
    <p:extLst>
      <p:ext uri="{BB962C8B-B14F-4D97-AF65-F5344CB8AC3E}">
        <p14:creationId xmlns:p14="http://schemas.microsoft.com/office/powerpoint/2010/main" val="935519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8638E-FCCC-B92F-6B29-5EC7DCA758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494F11-0E0A-56F8-9A9F-C43B1EDB20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A566E4-E43E-E291-43AD-7CA9354A0262}"/>
              </a:ext>
            </a:extLst>
          </p:cNvPr>
          <p:cNvSpPr>
            <a:spLocks noGrp="1"/>
          </p:cNvSpPr>
          <p:nvPr>
            <p:ph type="dt" sz="half" idx="10"/>
          </p:nvPr>
        </p:nvSpPr>
        <p:spPr/>
        <p:txBody>
          <a:bodyPr/>
          <a:lstStyle/>
          <a:p>
            <a:fld id="{F67C27D6-6E90-4024-8CBF-1C1339D5A560}" type="datetimeFigureOut">
              <a:rPr lang="en-US" smtClean="0"/>
              <a:t>1/14/2024</a:t>
            </a:fld>
            <a:endParaRPr lang="en-US"/>
          </a:p>
        </p:txBody>
      </p:sp>
      <p:sp>
        <p:nvSpPr>
          <p:cNvPr id="5" name="Footer Placeholder 4">
            <a:extLst>
              <a:ext uri="{FF2B5EF4-FFF2-40B4-BE49-F238E27FC236}">
                <a16:creationId xmlns:a16="http://schemas.microsoft.com/office/drawing/2014/main" id="{E3EF6ABA-DE70-E4BE-3C8D-4D147189E9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917513-4478-7D86-F39C-A3E4CFC75365}"/>
              </a:ext>
            </a:extLst>
          </p:cNvPr>
          <p:cNvSpPr>
            <a:spLocks noGrp="1"/>
          </p:cNvSpPr>
          <p:nvPr>
            <p:ph type="sldNum" sz="quarter" idx="12"/>
          </p:nvPr>
        </p:nvSpPr>
        <p:spPr/>
        <p:txBody>
          <a:bodyPr/>
          <a:lstStyle/>
          <a:p>
            <a:fld id="{59FE1C1B-BA5C-4499-8C03-8A37128FDCB4}" type="slidenum">
              <a:rPr lang="en-US" smtClean="0"/>
              <a:t>‹#›</a:t>
            </a:fld>
            <a:endParaRPr lang="en-US"/>
          </a:p>
        </p:txBody>
      </p:sp>
    </p:spTree>
    <p:extLst>
      <p:ext uri="{BB962C8B-B14F-4D97-AF65-F5344CB8AC3E}">
        <p14:creationId xmlns:p14="http://schemas.microsoft.com/office/powerpoint/2010/main" val="3818073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681D4-0898-C6AC-7914-6FC67EE228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22CA88-BB61-1996-BBBD-09B684CDD9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0F8C4B-D08B-FC14-02DE-6A9E3D29C4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CC260E-4DDC-2BF2-4232-7133170C9D72}"/>
              </a:ext>
            </a:extLst>
          </p:cNvPr>
          <p:cNvSpPr>
            <a:spLocks noGrp="1"/>
          </p:cNvSpPr>
          <p:nvPr>
            <p:ph type="dt" sz="half" idx="10"/>
          </p:nvPr>
        </p:nvSpPr>
        <p:spPr/>
        <p:txBody>
          <a:bodyPr/>
          <a:lstStyle/>
          <a:p>
            <a:fld id="{F67C27D6-6E90-4024-8CBF-1C1339D5A560}" type="datetimeFigureOut">
              <a:rPr lang="en-US" smtClean="0"/>
              <a:t>1/14/2024</a:t>
            </a:fld>
            <a:endParaRPr lang="en-US"/>
          </a:p>
        </p:txBody>
      </p:sp>
      <p:sp>
        <p:nvSpPr>
          <p:cNvPr id="6" name="Footer Placeholder 5">
            <a:extLst>
              <a:ext uri="{FF2B5EF4-FFF2-40B4-BE49-F238E27FC236}">
                <a16:creationId xmlns:a16="http://schemas.microsoft.com/office/drawing/2014/main" id="{27CFE235-FB69-AEBE-FDF3-3D607BF6E7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885792-3028-F0B6-06B6-1321C9E5308C}"/>
              </a:ext>
            </a:extLst>
          </p:cNvPr>
          <p:cNvSpPr>
            <a:spLocks noGrp="1"/>
          </p:cNvSpPr>
          <p:nvPr>
            <p:ph type="sldNum" sz="quarter" idx="12"/>
          </p:nvPr>
        </p:nvSpPr>
        <p:spPr/>
        <p:txBody>
          <a:bodyPr/>
          <a:lstStyle/>
          <a:p>
            <a:fld id="{59FE1C1B-BA5C-4499-8C03-8A37128FDCB4}" type="slidenum">
              <a:rPr lang="en-US" smtClean="0"/>
              <a:t>‹#›</a:t>
            </a:fld>
            <a:endParaRPr lang="en-US"/>
          </a:p>
        </p:txBody>
      </p:sp>
    </p:spTree>
    <p:extLst>
      <p:ext uri="{BB962C8B-B14F-4D97-AF65-F5344CB8AC3E}">
        <p14:creationId xmlns:p14="http://schemas.microsoft.com/office/powerpoint/2010/main" val="4127592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EC52-5057-8E5D-0DA8-645B0FFDFF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EB736C-C616-E3B1-D995-F28AA9936D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A9D0C0-E8A3-2FEF-61EB-6DFC8104A5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F798F0-4454-CE0E-BA06-6A04A090D9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E56039-401E-79B5-18FE-B7A73E3720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479347-928C-8D8B-1008-CA407A7F96AF}"/>
              </a:ext>
            </a:extLst>
          </p:cNvPr>
          <p:cNvSpPr>
            <a:spLocks noGrp="1"/>
          </p:cNvSpPr>
          <p:nvPr>
            <p:ph type="dt" sz="half" idx="10"/>
          </p:nvPr>
        </p:nvSpPr>
        <p:spPr/>
        <p:txBody>
          <a:bodyPr/>
          <a:lstStyle/>
          <a:p>
            <a:fld id="{F67C27D6-6E90-4024-8CBF-1C1339D5A560}" type="datetimeFigureOut">
              <a:rPr lang="en-US" smtClean="0"/>
              <a:t>1/14/2024</a:t>
            </a:fld>
            <a:endParaRPr lang="en-US"/>
          </a:p>
        </p:txBody>
      </p:sp>
      <p:sp>
        <p:nvSpPr>
          <p:cNvPr id="8" name="Footer Placeholder 7">
            <a:extLst>
              <a:ext uri="{FF2B5EF4-FFF2-40B4-BE49-F238E27FC236}">
                <a16:creationId xmlns:a16="http://schemas.microsoft.com/office/drawing/2014/main" id="{75AB322A-386F-D66C-242D-91E354AC4B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B0B441-5CCF-B65C-D386-74B41FD81279}"/>
              </a:ext>
            </a:extLst>
          </p:cNvPr>
          <p:cNvSpPr>
            <a:spLocks noGrp="1"/>
          </p:cNvSpPr>
          <p:nvPr>
            <p:ph type="sldNum" sz="quarter" idx="12"/>
          </p:nvPr>
        </p:nvSpPr>
        <p:spPr/>
        <p:txBody>
          <a:bodyPr/>
          <a:lstStyle/>
          <a:p>
            <a:fld id="{59FE1C1B-BA5C-4499-8C03-8A37128FDCB4}" type="slidenum">
              <a:rPr lang="en-US" smtClean="0"/>
              <a:t>‹#›</a:t>
            </a:fld>
            <a:endParaRPr lang="en-US"/>
          </a:p>
        </p:txBody>
      </p:sp>
    </p:spTree>
    <p:extLst>
      <p:ext uri="{BB962C8B-B14F-4D97-AF65-F5344CB8AC3E}">
        <p14:creationId xmlns:p14="http://schemas.microsoft.com/office/powerpoint/2010/main" val="1827097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52C17-3E62-C6AB-1B19-0BB01F0565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07A3DA-0BD8-F603-199C-18C64ACBD576}"/>
              </a:ext>
            </a:extLst>
          </p:cNvPr>
          <p:cNvSpPr>
            <a:spLocks noGrp="1"/>
          </p:cNvSpPr>
          <p:nvPr>
            <p:ph type="dt" sz="half" idx="10"/>
          </p:nvPr>
        </p:nvSpPr>
        <p:spPr/>
        <p:txBody>
          <a:bodyPr/>
          <a:lstStyle/>
          <a:p>
            <a:fld id="{F67C27D6-6E90-4024-8CBF-1C1339D5A560}" type="datetimeFigureOut">
              <a:rPr lang="en-US" smtClean="0"/>
              <a:t>1/14/2024</a:t>
            </a:fld>
            <a:endParaRPr lang="en-US"/>
          </a:p>
        </p:txBody>
      </p:sp>
      <p:sp>
        <p:nvSpPr>
          <p:cNvPr id="4" name="Footer Placeholder 3">
            <a:extLst>
              <a:ext uri="{FF2B5EF4-FFF2-40B4-BE49-F238E27FC236}">
                <a16:creationId xmlns:a16="http://schemas.microsoft.com/office/drawing/2014/main" id="{9C58BA02-89D2-5AF1-38EE-764ACBF733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19CAE5-31FD-1A5F-D567-02AF69061012}"/>
              </a:ext>
            </a:extLst>
          </p:cNvPr>
          <p:cNvSpPr>
            <a:spLocks noGrp="1"/>
          </p:cNvSpPr>
          <p:nvPr>
            <p:ph type="sldNum" sz="quarter" idx="12"/>
          </p:nvPr>
        </p:nvSpPr>
        <p:spPr/>
        <p:txBody>
          <a:bodyPr/>
          <a:lstStyle/>
          <a:p>
            <a:fld id="{59FE1C1B-BA5C-4499-8C03-8A37128FDCB4}" type="slidenum">
              <a:rPr lang="en-US" smtClean="0"/>
              <a:t>‹#›</a:t>
            </a:fld>
            <a:endParaRPr lang="en-US"/>
          </a:p>
        </p:txBody>
      </p:sp>
    </p:spTree>
    <p:extLst>
      <p:ext uri="{BB962C8B-B14F-4D97-AF65-F5344CB8AC3E}">
        <p14:creationId xmlns:p14="http://schemas.microsoft.com/office/powerpoint/2010/main" val="4071993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FDA3C2-8C51-7C68-C421-80C0B6A38C46}"/>
              </a:ext>
            </a:extLst>
          </p:cNvPr>
          <p:cNvSpPr>
            <a:spLocks noGrp="1"/>
          </p:cNvSpPr>
          <p:nvPr>
            <p:ph type="dt" sz="half" idx="10"/>
          </p:nvPr>
        </p:nvSpPr>
        <p:spPr/>
        <p:txBody>
          <a:bodyPr/>
          <a:lstStyle/>
          <a:p>
            <a:fld id="{F67C27D6-6E90-4024-8CBF-1C1339D5A560}" type="datetimeFigureOut">
              <a:rPr lang="en-US" smtClean="0"/>
              <a:t>1/14/2024</a:t>
            </a:fld>
            <a:endParaRPr lang="en-US"/>
          </a:p>
        </p:txBody>
      </p:sp>
      <p:sp>
        <p:nvSpPr>
          <p:cNvPr id="3" name="Footer Placeholder 2">
            <a:extLst>
              <a:ext uri="{FF2B5EF4-FFF2-40B4-BE49-F238E27FC236}">
                <a16:creationId xmlns:a16="http://schemas.microsoft.com/office/drawing/2014/main" id="{80A44EF1-F284-D3F3-E5AF-EC3117B2A9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A817B3-F664-0395-E07C-D4EA290BCAA0}"/>
              </a:ext>
            </a:extLst>
          </p:cNvPr>
          <p:cNvSpPr>
            <a:spLocks noGrp="1"/>
          </p:cNvSpPr>
          <p:nvPr>
            <p:ph type="sldNum" sz="quarter" idx="12"/>
          </p:nvPr>
        </p:nvSpPr>
        <p:spPr/>
        <p:txBody>
          <a:bodyPr/>
          <a:lstStyle/>
          <a:p>
            <a:fld id="{59FE1C1B-BA5C-4499-8C03-8A37128FDCB4}" type="slidenum">
              <a:rPr lang="en-US" smtClean="0"/>
              <a:t>‹#›</a:t>
            </a:fld>
            <a:endParaRPr lang="en-US"/>
          </a:p>
        </p:txBody>
      </p:sp>
    </p:spTree>
    <p:extLst>
      <p:ext uri="{BB962C8B-B14F-4D97-AF65-F5344CB8AC3E}">
        <p14:creationId xmlns:p14="http://schemas.microsoft.com/office/powerpoint/2010/main" val="2770304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002BD-DEC1-4075-CD3C-0DB8A82F55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A4F8AF-1A6F-4997-A627-1BF13EABF3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4489DD-51C7-D173-2E46-B75C549569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D25901-19E7-AFF8-C05D-76A4968FA3AC}"/>
              </a:ext>
            </a:extLst>
          </p:cNvPr>
          <p:cNvSpPr>
            <a:spLocks noGrp="1"/>
          </p:cNvSpPr>
          <p:nvPr>
            <p:ph type="dt" sz="half" idx="10"/>
          </p:nvPr>
        </p:nvSpPr>
        <p:spPr/>
        <p:txBody>
          <a:bodyPr/>
          <a:lstStyle/>
          <a:p>
            <a:fld id="{F67C27D6-6E90-4024-8CBF-1C1339D5A560}" type="datetimeFigureOut">
              <a:rPr lang="en-US" smtClean="0"/>
              <a:t>1/14/2024</a:t>
            </a:fld>
            <a:endParaRPr lang="en-US"/>
          </a:p>
        </p:txBody>
      </p:sp>
      <p:sp>
        <p:nvSpPr>
          <p:cNvPr id="6" name="Footer Placeholder 5">
            <a:extLst>
              <a:ext uri="{FF2B5EF4-FFF2-40B4-BE49-F238E27FC236}">
                <a16:creationId xmlns:a16="http://schemas.microsoft.com/office/drawing/2014/main" id="{C0998AD1-EB5A-9239-8576-ED0B80D823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E66355-89CD-0385-3938-AFB20ABBF493}"/>
              </a:ext>
            </a:extLst>
          </p:cNvPr>
          <p:cNvSpPr>
            <a:spLocks noGrp="1"/>
          </p:cNvSpPr>
          <p:nvPr>
            <p:ph type="sldNum" sz="quarter" idx="12"/>
          </p:nvPr>
        </p:nvSpPr>
        <p:spPr/>
        <p:txBody>
          <a:bodyPr/>
          <a:lstStyle/>
          <a:p>
            <a:fld id="{59FE1C1B-BA5C-4499-8C03-8A37128FDCB4}" type="slidenum">
              <a:rPr lang="en-US" smtClean="0"/>
              <a:t>‹#›</a:t>
            </a:fld>
            <a:endParaRPr lang="en-US"/>
          </a:p>
        </p:txBody>
      </p:sp>
    </p:spTree>
    <p:extLst>
      <p:ext uri="{BB962C8B-B14F-4D97-AF65-F5344CB8AC3E}">
        <p14:creationId xmlns:p14="http://schemas.microsoft.com/office/powerpoint/2010/main" val="793564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4BACF-EEB0-8AF7-8787-8E299E8555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68E248-5819-46B4-8D29-A42E788582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B67FAB-EC66-2320-29F7-A9010F52FE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C90455-BC98-4A47-A92A-5ABE60453D0F}"/>
              </a:ext>
            </a:extLst>
          </p:cNvPr>
          <p:cNvSpPr>
            <a:spLocks noGrp="1"/>
          </p:cNvSpPr>
          <p:nvPr>
            <p:ph type="dt" sz="half" idx="10"/>
          </p:nvPr>
        </p:nvSpPr>
        <p:spPr/>
        <p:txBody>
          <a:bodyPr/>
          <a:lstStyle/>
          <a:p>
            <a:fld id="{F67C27D6-6E90-4024-8CBF-1C1339D5A560}" type="datetimeFigureOut">
              <a:rPr lang="en-US" smtClean="0"/>
              <a:t>1/14/2024</a:t>
            </a:fld>
            <a:endParaRPr lang="en-US"/>
          </a:p>
        </p:txBody>
      </p:sp>
      <p:sp>
        <p:nvSpPr>
          <p:cNvPr id="6" name="Footer Placeholder 5">
            <a:extLst>
              <a:ext uri="{FF2B5EF4-FFF2-40B4-BE49-F238E27FC236}">
                <a16:creationId xmlns:a16="http://schemas.microsoft.com/office/drawing/2014/main" id="{20105BD7-58CE-3424-46BF-C4BD5ACB12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6DEC88-35BD-B833-A2BB-BD4945D20146}"/>
              </a:ext>
            </a:extLst>
          </p:cNvPr>
          <p:cNvSpPr>
            <a:spLocks noGrp="1"/>
          </p:cNvSpPr>
          <p:nvPr>
            <p:ph type="sldNum" sz="quarter" idx="12"/>
          </p:nvPr>
        </p:nvSpPr>
        <p:spPr/>
        <p:txBody>
          <a:bodyPr/>
          <a:lstStyle/>
          <a:p>
            <a:fld id="{59FE1C1B-BA5C-4499-8C03-8A37128FDCB4}" type="slidenum">
              <a:rPr lang="en-US" smtClean="0"/>
              <a:t>‹#›</a:t>
            </a:fld>
            <a:endParaRPr lang="en-US"/>
          </a:p>
        </p:txBody>
      </p:sp>
    </p:spTree>
    <p:extLst>
      <p:ext uri="{BB962C8B-B14F-4D97-AF65-F5344CB8AC3E}">
        <p14:creationId xmlns:p14="http://schemas.microsoft.com/office/powerpoint/2010/main" val="1748924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BA51D7-BE11-2D5B-6B74-57AF6C2B41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05FCAB-6EFB-DEF0-5641-1EBD1169D8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FD7C02-E3D3-8FE7-75CD-A0525C97ED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7C27D6-6E90-4024-8CBF-1C1339D5A560}" type="datetimeFigureOut">
              <a:rPr lang="en-US" smtClean="0"/>
              <a:t>1/14/2024</a:t>
            </a:fld>
            <a:endParaRPr lang="en-US"/>
          </a:p>
        </p:txBody>
      </p:sp>
      <p:sp>
        <p:nvSpPr>
          <p:cNvPr id="5" name="Footer Placeholder 4">
            <a:extLst>
              <a:ext uri="{FF2B5EF4-FFF2-40B4-BE49-F238E27FC236}">
                <a16:creationId xmlns:a16="http://schemas.microsoft.com/office/drawing/2014/main" id="{DA3BD8D8-9F08-50B5-7B05-4C21DB922E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D9F038-680F-7F1B-6587-5E85975257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FE1C1B-BA5C-4499-8C03-8A37128FDCB4}" type="slidenum">
              <a:rPr lang="en-US" smtClean="0"/>
              <a:t>‹#›</a:t>
            </a:fld>
            <a:endParaRPr lang="en-US"/>
          </a:p>
        </p:txBody>
      </p:sp>
    </p:spTree>
    <p:extLst>
      <p:ext uri="{BB962C8B-B14F-4D97-AF65-F5344CB8AC3E}">
        <p14:creationId xmlns:p14="http://schemas.microsoft.com/office/powerpoint/2010/main" val="2652435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0AA12B-3A6A-A82B-3AC7-FAFE8069F2A0}"/>
              </a:ext>
            </a:extLst>
          </p:cNvPr>
          <p:cNvPicPr>
            <a:picLocks noChangeAspect="1"/>
          </p:cNvPicPr>
          <p:nvPr/>
        </p:nvPicPr>
        <p:blipFill>
          <a:blip r:embed="rId2"/>
          <a:stretch>
            <a:fillRect/>
          </a:stretch>
        </p:blipFill>
        <p:spPr>
          <a:xfrm>
            <a:off x="366107" y="1181100"/>
            <a:ext cx="3665178" cy="4556760"/>
          </a:xfrm>
          <a:prstGeom prst="rect">
            <a:avLst/>
          </a:prstGeom>
        </p:spPr>
      </p:pic>
      <p:sp>
        <p:nvSpPr>
          <p:cNvPr id="6" name="Title 1">
            <a:extLst>
              <a:ext uri="{FF2B5EF4-FFF2-40B4-BE49-F238E27FC236}">
                <a16:creationId xmlns:a16="http://schemas.microsoft.com/office/drawing/2014/main" id="{F0D14B66-1B3A-3219-C769-B0E5CE5C31B2}"/>
              </a:ext>
            </a:extLst>
          </p:cNvPr>
          <p:cNvSpPr>
            <a:spLocks noGrp="1"/>
          </p:cNvSpPr>
          <p:nvPr>
            <p:ph type="title"/>
          </p:nvPr>
        </p:nvSpPr>
        <p:spPr>
          <a:xfrm>
            <a:off x="1356360" y="98425"/>
            <a:ext cx="10515600" cy="1082675"/>
          </a:xfrm>
        </p:spPr>
        <p:txBody>
          <a:bodyPr/>
          <a:lstStyle/>
          <a:p>
            <a:r>
              <a:rPr lang="en-US" dirty="0" err="1"/>
              <a:t>Kết</a:t>
            </a:r>
            <a:r>
              <a:rPr lang="en-US" dirty="0"/>
              <a:t> </a:t>
            </a:r>
            <a:r>
              <a:rPr lang="en-US" dirty="0" err="1"/>
              <a:t>quả</a:t>
            </a:r>
            <a:r>
              <a:rPr lang="en-US" dirty="0"/>
              <a:t> </a:t>
            </a:r>
            <a:r>
              <a:rPr lang="en-US" dirty="0" err="1"/>
              <a:t>chạy</a:t>
            </a:r>
            <a:r>
              <a:rPr lang="en-US" dirty="0"/>
              <a:t> - 3 line buffer </a:t>
            </a:r>
          </a:p>
        </p:txBody>
      </p:sp>
      <p:pic>
        <p:nvPicPr>
          <p:cNvPr id="8" name="Picture 7">
            <a:extLst>
              <a:ext uri="{FF2B5EF4-FFF2-40B4-BE49-F238E27FC236}">
                <a16:creationId xmlns:a16="http://schemas.microsoft.com/office/drawing/2014/main" id="{821521DA-6269-F7B8-34FD-E0B99DC2A5AF}"/>
              </a:ext>
            </a:extLst>
          </p:cNvPr>
          <p:cNvPicPr>
            <a:picLocks noChangeAspect="1"/>
          </p:cNvPicPr>
          <p:nvPr/>
        </p:nvPicPr>
        <p:blipFill>
          <a:blip r:embed="rId3"/>
          <a:stretch>
            <a:fillRect/>
          </a:stretch>
        </p:blipFill>
        <p:spPr>
          <a:xfrm>
            <a:off x="8075766" y="2034589"/>
            <a:ext cx="3218508" cy="1629923"/>
          </a:xfrm>
          <a:prstGeom prst="rect">
            <a:avLst/>
          </a:prstGeom>
        </p:spPr>
      </p:pic>
      <p:grpSp>
        <p:nvGrpSpPr>
          <p:cNvPr id="21" name="Group 20">
            <a:extLst>
              <a:ext uri="{FF2B5EF4-FFF2-40B4-BE49-F238E27FC236}">
                <a16:creationId xmlns:a16="http://schemas.microsoft.com/office/drawing/2014/main" id="{41E45967-CF50-A05D-4058-F422BD8AC8BC}"/>
              </a:ext>
            </a:extLst>
          </p:cNvPr>
          <p:cNvGrpSpPr/>
          <p:nvPr/>
        </p:nvGrpSpPr>
        <p:grpSpPr>
          <a:xfrm>
            <a:off x="4164448" y="2020813"/>
            <a:ext cx="2969734" cy="1791564"/>
            <a:chOff x="4164448" y="2020813"/>
            <a:chExt cx="2969734" cy="1791564"/>
          </a:xfrm>
        </p:grpSpPr>
        <p:sp>
          <p:nvSpPr>
            <p:cNvPr id="13" name="Rectangle 12">
              <a:extLst>
                <a:ext uri="{FF2B5EF4-FFF2-40B4-BE49-F238E27FC236}">
                  <a16:creationId xmlns:a16="http://schemas.microsoft.com/office/drawing/2014/main" id="{142D199B-07EC-50C8-35D9-BDC89AE5B9D8}"/>
                </a:ext>
              </a:extLst>
            </p:cNvPr>
            <p:cNvSpPr/>
            <p:nvPr/>
          </p:nvSpPr>
          <p:spPr>
            <a:xfrm>
              <a:off x="4164448" y="2020813"/>
              <a:ext cx="2969734" cy="17915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E5607614-ED06-1C43-B26D-05D9C5A56AC6}"/>
                </a:ext>
              </a:extLst>
            </p:cNvPr>
            <p:cNvPicPr>
              <a:picLocks noChangeAspect="1"/>
            </p:cNvPicPr>
            <p:nvPr/>
          </p:nvPicPr>
          <p:blipFill>
            <a:blip r:embed="rId4"/>
            <a:stretch>
              <a:fillRect/>
            </a:stretch>
          </p:blipFill>
          <p:spPr>
            <a:xfrm>
              <a:off x="4539497" y="2206984"/>
              <a:ext cx="2219635" cy="1457528"/>
            </a:xfrm>
            <a:prstGeom prst="rect">
              <a:avLst/>
            </a:prstGeom>
          </p:spPr>
        </p:pic>
      </p:grpSp>
      <p:sp>
        <p:nvSpPr>
          <p:cNvPr id="15" name="Oval 14">
            <a:extLst>
              <a:ext uri="{FF2B5EF4-FFF2-40B4-BE49-F238E27FC236}">
                <a16:creationId xmlns:a16="http://schemas.microsoft.com/office/drawing/2014/main" id="{6349F8ED-FFE6-0A7E-D1B5-46D8F296D7F6}"/>
              </a:ext>
            </a:extLst>
          </p:cNvPr>
          <p:cNvSpPr/>
          <p:nvPr/>
        </p:nvSpPr>
        <p:spPr>
          <a:xfrm>
            <a:off x="3569229" y="2509382"/>
            <a:ext cx="352425" cy="32658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cxnSp>
        <p:nvCxnSpPr>
          <p:cNvPr id="16" name="Straight Connector 15">
            <a:extLst>
              <a:ext uri="{FF2B5EF4-FFF2-40B4-BE49-F238E27FC236}">
                <a16:creationId xmlns:a16="http://schemas.microsoft.com/office/drawing/2014/main" id="{CDE80F5A-C63C-C5EE-0AE1-5CA10FEF4D22}"/>
              </a:ext>
            </a:extLst>
          </p:cNvPr>
          <p:cNvCxnSpPr>
            <a:cxnSpLocks/>
          </p:cNvCxnSpPr>
          <p:nvPr/>
        </p:nvCxnSpPr>
        <p:spPr>
          <a:xfrm flipH="1">
            <a:off x="3673033" y="2603033"/>
            <a:ext cx="138112" cy="14408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01F374-FC29-DDDF-3D45-B98737A1EF5F}"/>
              </a:ext>
            </a:extLst>
          </p:cNvPr>
          <p:cNvCxnSpPr>
            <a:cxnSpLocks/>
          </p:cNvCxnSpPr>
          <p:nvPr/>
        </p:nvCxnSpPr>
        <p:spPr>
          <a:xfrm flipH="1" flipV="1">
            <a:off x="3682558" y="2593429"/>
            <a:ext cx="123825" cy="158488"/>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0" name="Arrow: Right 19">
            <a:extLst>
              <a:ext uri="{FF2B5EF4-FFF2-40B4-BE49-F238E27FC236}">
                <a16:creationId xmlns:a16="http://schemas.microsoft.com/office/drawing/2014/main" id="{69534894-829B-A6B7-E726-A411AC0D0003}"/>
              </a:ext>
            </a:extLst>
          </p:cNvPr>
          <p:cNvSpPr/>
          <p:nvPr/>
        </p:nvSpPr>
        <p:spPr>
          <a:xfrm>
            <a:off x="7159204" y="2548387"/>
            <a:ext cx="807720" cy="39745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9E1A863-1FCC-3CBE-831F-74E23986157E}"/>
              </a:ext>
            </a:extLst>
          </p:cNvPr>
          <p:cNvSpPr/>
          <p:nvPr/>
        </p:nvSpPr>
        <p:spPr>
          <a:xfrm>
            <a:off x="7966924" y="1986921"/>
            <a:ext cx="2885605" cy="522462"/>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3" name="Picture 22">
            <a:extLst>
              <a:ext uri="{FF2B5EF4-FFF2-40B4-BE49-F238E27FC236}">
                <a16:creationId xmlns:a16="http://schemas.microsoft.com/office/drawing/2014/main" id="{AD014AB1-DB59-6777-256D-BAC65DA54472}"/>
              </a:ext>
            </a:extLst>
          </p:cNvPr>
          <p:cNvPicPr>
            <a:picLocks noChangeAspect="1"/>
          </p:cNvPicPr>
          <p:nvPr/>
        </p:nvPicPr>
        <p:blipFill>
          <a:blip r:embed="rId5"/>
          <a:stretch>
            <a:fillRect/>
          </a:stretch>
        </p:blipFill>
        <p:spPr>
          <a:xfrm>
            <a:off x="4849574" y="4074753"/>
            <a:ext cx="2713490" cy="1663107"/>
          </a:xfrm>
          <a:prstGeom prst="rect">
            <a:avLst/>
          </a:prstGeom>
        </p:spPr>
      </p:pic>
    </p:spTree>
    <p:extLst>
      <p:ext uri="{BB962C8B-B14F-4D97-AF65-F5344CB8AC3E}">
        <p14:creationId xmlns:p14="http://schemas.microsoft.com/office/powerpoint/2010/main" val="1962505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4B6DEC1-5E7B-641E-DA64-385B3088CFEE}"/>
              </a:ext>
            </a:extLst>
          </p:cNvPr>
          <p:cNvSpPr>
            <a:spLocks noGrp="1"/>
          </p:cNvSpPr>
          <p:nvPr>
            <p:ph type="title"/>
          </p:nvPr>
        </p:nvSpPr>
        <p:spPr>
          <a:xfrm>
            <a:off x="231140" y="-180975"/>
            <a:ext cx="10515600" cy="1082675"/>
          </a:xfrm>
        </p:spPr>
        <p:txBody>
          <a:bodyPr/>
          <a:lstStyle/>
          <a:p>
            <a:r>
              <a:rPr lang="en-US" dirty="0" err="1"/>
              <a:t>Vòng</a:t>
            </a:r>
            <a:r>
              <a:rPr lang="en-US" dirty="0"/>
              <a:t> </a:t>
            </a:r>
            <a:r>
              <a:rPr lang="en-US" dirty="0" err="1"/>
              <a:t>lặp</a:t>
            </a:r>
            <a:r>
              <a:rPr lang="en-US" dirty="0"/>
              <a:t> </a:t>
            </a:r>
            <a:r>
              <a:rPr lang="en-US" dirty="0" err="1"/>
              <a:t>và</a:t>
            </a:r>
            <a:r>
              <a:rPr lang="en-US" dirty="0"/>
              <a:t> </a:t>
            </a:r>
            <a:r>
              <a:rPr lang="en-US" dirty="0" err="1"/>
              <a:t>thực</a:t>
            </a:r>
            <a:r>
              <a:rPr lang="en-US" dirty="0"/>
              <a:t> </a:t>
            </a:r>
            <a:r>
              <a:rPr lang="en-US" dirty="0" err="1"/>
              <a:t>hiện</a:t>
            </a:r>
            <a:r>
              <a:rPr lang="en-US" dirty="0"/>
              <a:t> song </a:t>
            </a:r>
            <a:r>
              <a:rPr lang="en-US" dirty="0" err="1"/>
              <a:t>song</a:t>
            </a:r>
            <a:endParaRPr lang="en-US" dirty="0"/>
          </a:p>
        </p:txBody>
      </p:sp>
      <p:sp>
        <p:nvSpPr>
          <p:cNvPr id="5" name="TextBox 4">
            <a:extLst>
              <a:ext uri="{FF2B5EF4-FFF2-40B4-BE49-F238E27FC236}">
                <a16:creationId xmlns:a16="http://schemas.microsoft.com/office/drawing/2014/main" id="{398CB165-05EF-249A-0C90-2F629D010613}"/>
              </a:ext>
            </a:extLst>
          </p:cNvPr>
          <p:cNvSpPr txBox="1"/>
          <p:nvPr/>
        </p:nvSpPr>
        <p:spPr>
          <a:xfrm>
            <a:off x="231140" y="614307"/>
            <a:ext cx="8477129" cy="1200329"/>
          </a:xfrm>
          <a:prstGeom prst="rect">
            <a:avLst/>
          </a:prstGeom>
          <a:noFill/>
        </p:spPr>
        <p:txBody>
          <a:bodyPr wrap="none" rtlCol="0">
            <a:spAutoFit/>
          </a:bodyPr>
          <a:lstStyle/>
          <a:p>
            <a:r>
              <a:rPr lang="en-US" dirty="0"/>
              <a:t>VÌ </a:t>
            </a:r>
            <a:r>
              <a:rPr lang="en-US" dirty="0" err="1"/>
              <a:t>vòng</a:t>
            </a:r>
            <a:r>
              <a:rPr lang="en-US" dirty="0"/>
              <a:t> </a:t>
            </a:r>
            <a:r>
              <a:rPr lang="en-US" dirty="0" err="1"/>
              <a:t>lặp</a:t>
            </a:r>
            <a:r>
              <a:rPr lang="en-US" dirty="0"/>
              <a:t> </a:t>
            </a:r>
            <a:r>
              <a:rPr lang="en-US" dirty="0" err="1"/>
              <a:t>được</a:t>
            </a:r>
            <a:r>
              <a:rPr lang="en-US" dirty="0"/>
              <a:t> </a:t>
            </a:r>
            <a:r>
              <a:rPr lang="en-US" dirty="0" err="1"/>
              <a:t>lặp</a:t>
            </a:r>
            <a:r>
              <a:rPr lang="en-US" dirty="0"/>
              <a:t> </a:t>
            </a:r>
            <a:r>
              <a:rPr lang="en-US" dirty="0" err="1"/>
              <a:t>đi</a:t>
            </a:r>
            <a:r>
              <a:rPr lang="en-US" dirty="0"/>
              <a:t> </a:t>
            </a:r>
            <a:r>
              <a:rPr lang="en-US" dirty="0" err="1"/>
              <a:t>lặp</a:t>
            </a:r>
            <a:r>
              <a:rPr lang="en-US" dirty="0"/>
              <a:t> </a:t>
            </a:r>
            <a:r>
              <a:rPr lang="en-US" dirty="0" err="1"/>
              <a:t>lại</a:t>
            </a:r>
            <a:r>
              <a:rPr lang="en-US" dirty="0"/>
              <a:t> </a:t>
            </a:r>
            <a:r>
              <a:rPr lang="en-US" dirty="0" err="1"/>
              <a:t>nhiều</a:t>
            </a:r>
            <a:r>
              <a:rPr lang="en-US" dirty="0"/>
              <a:t> </a:t>
            </a:r>
            <a:r>
              <a:rPr lang="en-US" dirty="0" err="1"/>
              <a:t>lần</a:t>
            </a:r>
            <a:r>
              <a:rPr lang="en-US" dirty="0"/>
              <a:t> </a:t>
            </a:r>
            <a:r>
              <a:rPr lang="en-US" dirty="0" err="1"/>
              <a:t>nên</a:t>
            </a:r>
            <a:r>
              <a:rPr lang="en-US" dirty="0"/>
              <a:t> </a:t>
            </a:r>
            <a:r>
              <a:rPr lang="en-US" dirty="0" err="1"/>
              <a:t>có</a:t>
            </a:r>
            <a:r>
              <a:rPr lang="en-US" dirty="0"/>
              <a:t> </a:t>
            </a:r>
            <a:r>
              <a:rPr lang="en-US" dirty="0" err="1"/>
              <a:t>thể</a:t>
            </a:r>
            <a:r>
              <a:rPr lang="en-US" dirty="0"/>
              <a:t> </a:t>
            </a:r>
            <a:r>
              <a:rPr lang="en-US" dirty="0" err="1"/>
              <a:t>khai</a:t>
            </a:r>
            <a:r>
              <a:rPr lang="en-US" dirty="0"/>
              <a:t> </a:t>
            </a:r>
            <a:r>
              <a:rPr lang="en-US" dirty="0" err="1"/>
              <a:t>thác</a:t>
            </a:r>
            <a:r>
              <a:rPr lang="en-US" dirty="0"/>
              <a:t> </a:t>
            </a:r>
            <a:r>
              <a:rPr lang="en-US" dirty="0" err="1"/>
              <a:t>khả</a:t>
            </a:r>
            <a:r>
              <a:rPr lang="en-US" dirty="0"/>
              <a:t> </a:t>
            </a:r>
            <a:r>
              <a:rPr lang="en-US" dirty="0" err="1"/>
              <a:t>năng</a:t>
            </a:r>
            <a:r>
              <a:rPr lang="en-US" dirty="0"/>
              <a:t> song </a:t>
            </a:r>
            <a:r>
              <a:rPr lang="en-US" dirty="0" err="1"/>
              <a:t>song</a:t>
            </a:r>
            <a:r>
              <a:rPr lang="en-US" dirty="0"/>
              <a:t> </a:t>
            </a:r>
            <a:r>
              <a:rPr lang="en-US" dirty="0" err="1"/>
              <a:t>tốt</a:t>
            </a:r>
            <a:r>
              <a:rPr lang="en-US" dirty="0"/>
              <a:t> </a:t>
            </a:r>
            <a:r>
              <a:rPr lang="en-US" dirty="0" err="1"/>
              <a:t>hơn</a:t>
            </a:r>
            <a:endParaRPr lang="en-US" dirty="0"/>
          </a:p>
          <a:p>
            <a:r>
              <a:rPr lang="en-US" dirty="0"/>
              <a:t> #pragma pipeline </a:t>
            </a:r>
          </a:p>
          <a:p>
            <a:r>
              <a:rPr lang="en-US" dirty="0"/>
              <a:t>#pragma unrolling </a:t>
            </a:r>
          </a:p>
          <a:p>
            <a:endParaRPr lang="en-US" dirty="0"/>
          </a:p>
        </p:txBody>
      </p:sp>
      <p:pic>
        <p:nvPicPr>
          <p:cNvPr id="7" name="Picture 6">
            <a:extLst>
              <a:ext uri="{FF2B5EF4-FFF2-40B4-BE49-F238E27FC236}">
                <a16:creationId xmlns:a16="http://schemas.microsoft.com/office/drawing/2014/main" id="{70C92EFB-64B0-3883-A8D4-9D139FA73981}"/>
              </a:ext>
            </a:extLst>
          </p:cNvPr>
          <p:cNvPicPr>
            <a:picLocks noChangeAspect="1"/>
          </p:cNvPicPr>
          <p:nvPr/>
        </p:nvPicPr>
        <p:blipFill>
          <a:blip r:embed="rId2"/>
          <a:stretch>
            <a:fillRect/>
          </a:stretch>
        </p:blipFill>
        <p:spPr>
          <a:xfrm>
            <a:off x="3556354" y="1214471"/>
            <a:ext cx="5478426" cy="4163246"/>
          </a:xfrm>
          <a:prstGeom prst="rect">
            <a:avLst/>
          </a:prstGeom>
        </p:spPr>
      </p:pic>
      <p:pic>
        <p:nvPicPr>
          <p:cNvPr id="9" name="Picture 8">
            <a:extLst>
              <a:ext uri="{FF2B5EF4-FFF2-40B4-BE49-F238E27FC236}">
                <a16:creationId xmlns:a16="http://schemas.microsoft.com/office/drawing/2014/main" id="{8857E27E-18C8-184A-B200-5AEC344688B9}"/>
              </a:ext>
            </a:extLst>
          </p:cNvPr>
          <p:cNvPicPr>
            <a:picLocks noChangeAspect="1"/>
          </p:cNvPicPr>
          <p:nvPr/>
        </p:nvPicPr>
        <p:blipFill>
          <a:blip r:embed="rId3"/>
          <a:stretch>
            <a:fillRect/>
          </a:stretch>
        </p:blipFill>
        <p:spPr>
          <a:xfrm>
            <a:off x="2691307" y="5707498"/>
            <a:ext cx="7467600" cy="907685"/>
          </a:xfrm>
          <a:prstGeom prst="rect">
            <a:avLst/>
          </a:prstGeom>
        </p:spPr>
      </p:pic>
    </p:spTree>
    <p:extLst>
      <p:ext uri="{BB962C8B-B14F-4D97-AF65-F5344CB8AC3E}">
        <p14:creationId xmlns:p14="http://schemas.microsoft.com/office/powerpoint/2010/main" val="1602380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F5133DA-4B48-460C-12A5-D29C108DD634}"/>
              </a:ext>
            </a:extLst>
          </p:cNvPr>
          <p:cNvPicPr>
            <a:picLocks noChangeAspect="1"/>
          </p:cNvPicPr>
          <p:nvPr/>
        </p:nvPicPr>
        <p:blipFill>
          <a:blip r:embed="rId2"/>
          <a:stretch>
            <a:fillRect/>
          </a:stretch>
        </p:blipFill>
        <p:spPr>
          <a:xfrm>
            <a:off x="736600" y="1362964"/>
            <a:ext cx="6561141" cy="1205580"/>
          </a:xfrm>
          <a:prstGeom prst="rect">
            <a:avLst/>
          </a:prstGeom>
        </p:spPr>
      </p:pic>
      <p:pic>
        <p:nvPicPr>
          <p:cNvPr id="5" name="Picture 4">
            <a:extLst>
              <a:ext uri="{FF2B5EF4-FFF2-40B4-BE49-F238E27FC236}">
                <a16:creationId xmlns:a16="http://schemas.microsoft.com/office/drawing/2014/main" id="{8425BE89-32AB-C968-BDF5-CABA2B876391}"/>
              </a:ext>
            </a:extLst>
          </p:cNvPr>
          <p:cNvPicPr>
            <a:picLocks noChangeAspect="1"/>
          </p:cNvPicPr>
          <p:nvPr/>
        </p:nvPicPr>
        <p:blipFill>
          <a:blip r:embed="rId3"/>
          <a:stretch>
            <a:fillRect/>
          </a:stretch>
        </p:blipFill>
        <p:spPr>
          <a:xfrm>
            <a:off x="6460093" y="3588266"/>
            <a:ext cx="2982517" cy="2489753"/>
          </a:xfrm>
          <a:prstGeom prst="rect">
            <a:avLst/>
          </a:prstGeom>
        </p:spPr>
      </p:pic>
      <p:sp>
        <p:nvSpPr>
          <p:cNvPr id="7" name="TextBox 6">
            <a:extLst>
              <a:ext uri="{FF2B5EF4-FFF2-40B4-BE49-F238E27FC236}">
                <a16:creationId xmlns:a16="http://schemas.microsoft.com/office/drawing/2014/main" id="{2EA55AD8-32D0-FEC9-F2EF-15B875CC432A}"/>
              </a:ext>
            </a:extLst>
          </p:cNvPr>
          <p:cNvSpPr txBox="1"/>
          <p:nvPr/>
        </p:nvSpPr>
        <p:spPr>
          <a:xfrm>
            <a:off x="7358126" y="1642588"/>
            <a:ext cx="2486578" cy="646331"/>
          </a:xfrm>
          <a:prstGeom prst="rect">
            <a:avLst/>
          </a:prstGeom>
          <a:noFill/>
        </p:spPr>
        <p:txBody>
          <a:bodyPr wrap="none" rtlCol="0">
            <a:spAutoFit/>
          </a:bodyPr>
          <a:lstStyle/>
          <a:p>
            <a:r>
              <a:rPr lang="en-US" dirty="0"/>
              <a:t>Pipeline </a:t>
            </a:r>
            <a:r>
              <a:rPr lang="en-US" dirty="0" err="1"/>
              <a:t>trong</a:t>
            </a:r>
            <a:r>
              <a:rPr lang="en-US" dirty="0"/>
              <a:t> 1 </a:t>
            </a:r>
            <a:r>
              <a:rPr lang="en-US" dirty="0" err="1"/>
              <a:t>lần</a:t>
            </a:r>
            <a:r>
              <a:rPr lang="en-US" dirty="0"/>
              <a:t> </a:t>
            </a:r>
            <a:r>
              <a:rPr lang="en-US" dirty="0" err="1"/>
              <a:t>chạy</a:t>
            </a:r>
            <a:endParaRPr lang="en-US" dirty="0"/>
          </a:p>
          <a:p>
            <a:r>
              <a:rPr lang="en-US" dirty="0"/>
              <a:t>#hls pipeline </a:t>
            </a:r>
          </a:p>
        </p:txBody>
      </p:sp>
      <p:sp>
        <p:nvSpPr>
          <p:cNvPr id="8" name="TextBox 7">
            <a:extLst>
              <a:ext uri="{FF2B5EF4-FFF2-40B4-BE49-F238E27FC236}">
                <a16:creationId xmlns:a16="http://schemas.microsoft.com/office/drawing/2014/main" id="{86B453EA-D2F8-091F-C333-52D08FF04BDD}"/>
              </a:ext>
            </a:extLst>
          </p:cNvPr>
          <p:cNvSpPr txBox="1"/>
          <p:nvPr/>
        </p:nvSpPr>
        <p:spPr>
          <a:xfrm>
            <a:off x="9084135" y="4463810"/>
            <a:ext cx="2803781" cy="1200329"/>
          </a:xfrm>
          <a:prstGeom prst="rect">
            <a:avLst/>
          </a:prstGeom>
          <a:noFill/>
        </p:spPr>
        <p:txBody>
          <a:bodyPr wrap="none" rtlCol="0">
            <a:spAutoFit/>
          </a:bodyPr>
          <a:lstStyle/>
          <a:p>
            <a:r>
              <a:rPr lang="en-US" dirty="0"/>
              <a:t>Pipeline </a:t>
            </a:r>
            <a:r>
              <a:rPr lang="en-US" dirty="0" err="1"/>
              <a:t>trong</a:t>
            </a:r>
            <a:r>
              <a:rPr lang="en-US" dirty="0"/>
              <a:t> 1 </a:t>
            </a:r>
            <a:r>
              <a:rPr lang="en-US" dirty="0" err="1"/>
              <a:t>lần</a:t>
            </a:r>
            <a:r>
              <a:rPr lang="en-US" dirty="0"/>
              <a:t> </a:t>
            </a:r>
            <a:r>
              <a:rPr lang="en-US" dirty="0" err="1"/>
              <a:t>chạy</a:t>
            </a:r>
            <a:r>
              <a:rPr lang="en-US" dirty="0"/>
              <a:t> </a:t>
            </a:r>
            <a:r>
              <a:rPr lang="en-US" dirty="0" err="1"/>
              <a:t>và</a:t>
            </a:r>
            <a:r>
              <a:rPr lang="en-US" dirty="0"/>
              <a:t> </a:t>
            </a:r>
          </a:p>
          <a:p>
            <a:r>
              <a:rPr lang="en-US" dirty="0"/>
              <a:t>pipeline </a:t>
            </a:r>
            <a:r>
              <a:rPr lang="en-US" dirty="0" err="1"/>
              <a:t>cấp</a:t>
            </a:r>
            <a:r>
              <a:rPr lang="en-US" dirty="0"/>
              <a:t> </a:t>
            </a:r>
            <a:r>
              <a:rPr lang="en-US" dirty="0" err="1"/>
              <a:t>độ</a:t>
            </a:r>
            <a:r>
              <a:rPr lang="en-US" dirty="0"/>
              <a:t> task</a:t>
            </a:r>
          </a:p>
          <a:p>
            <a:r>
              <a:rPr lang="en-US" dirty="0"/>
              <a:t>#pragma dataflow</a:t>
            </a:r>
          </a:p>
          <a:p>
            <a:r>
              <a:rPr lang="en-US" dirty="0"/>
              <a:t>#pragma inline </a:t>
            </a:r>
          </a:p>
        </p:txBody>
      </p:sp>
      <p:pic>
        <p:nvPicPr>
          <p:cNvPr id="10" name="Picture 9">
            <a:extLst>
              <a:ext uri="{FF2B5EF4-FFF2-40B4-BE49-F238E27FC236}">
                <a16:creationId xmlns:a16="http://schemas.microsoft.com/office/drawing/2014/main" id="{5AE92FB1-6753-1B72-E5CD-E46ED618C6F8}"/>
              </a:ext>
            </a:extLst>
          </p:cNvPr>
          <p:cNvPicPr>
            <a:picLocks noChangeAspect="1"/>
          </p:cNvPicPr>
          <p:nvPr/>
        </p:nvPicPr>
        <p:blipFill>
          <a:blip r:embed="rId4"/>
          <a:stretch>
            <a:fillRect/>
          </a:stretch>
        </p:blipFill>
        <p:spPr>
          <a:xfrm>
            <a:off x="230788" y="3678880"/>
            <a:ext cx="3631107" cy="1590485"/>
          </a:xfrm>
          <a:prstGeom prst="rect">
            <a:avLst/>
          </a:prstGeom>
        </p:spPr>
      </p:pic>
      <p:sp>
        <p:nvSpPr>
          <p:cNvPr id="11" name="TextBox 10">
            <a:extLst>
              <a:ext uri="{FF2B5EF4-FFF2-40B4-BE49-F238E27FC236}">
                <a16:creationId xmlns:a16="http://schemas.microsoft.com/office/drawing/2014/main" id="{57FF925B-3916-50D3-92F6-FA1A974ABB7A}"/>
              </a:ext>
            </a:extLst>
          </p:cNvPr>
          <p:cNvSpPr txBox="1"/>
          <p:nvPr/>
        </p:nvSpPr>
        <p:spPr>
          <a:xfrm>
            <a:off x="3582491" y="3817479"/>
            <a:ext cx="2050626" cy="646331"/>
          </a:xfrm>
          <a:prstGeom prst="rect">
            <a:avLst/>
          </a:prstGeom>
          <a:noFill/>
        </p:spPr>
        <p:txBody>
          <a:bodyPr wrap="none" rtlCol="0">
            <a:spAutoFit/>
          </a:bodyPr>
          <a:lstStyle/>
          <a:p>
            <a:r>
              <a:rPr lang="en-US" dirty="0"/>
              <a:t>Pipeline </a:t>
            </a:r>
            <a:r>
              <a:rPr lang="en-US" dirty="0" err="1"/>
              <a:t>cấp</a:t>
            </a:r>
            <a:r>
              <a:rPr lang="en-US" dirty="0"/>
              <a:t> </a:t>
            </a:r>
            <a:r>
              <a:rPr lang="en-US" dirty="0" err="1"/>
              <a:t>độ</a:t>
            </a:r>
            <a:r>
              <a:rPr lang="en-US" dirty="0"/>
              <a:t> task</a:t>
            </a:r>
          </a:p>
          <a:p>
            <a:r>
              <a:rPr lang="en-US" dirty="0"/>
              <a:t>#pragma dataflow </a:t>
            </a:r>
          </a:p>
        </p:txBody>
      </p:sp>
    </p:spTree>
    <p:extLst>
      <p:ext uri="{BB962C8B-B14F-4D97-AF65-F5344CB8AC3E}">
        <p14:creationId xmlns:p14="http://schemas.microsoft.com/office/powerpoint/2010/main" val="2403005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D760A9-C25B-0026-85B3-752482FE75B2}"/>
              </a:ext>
            </a:extLst>
          </p:cNvPr>
          <p:cNvSpPr>
            <a:spLocks noGrp="1"/>
          </p:cNvSpPr>
          <p:nvPr>
            <p:ph idx="1"/>
          </p:nvPr>
        </p:nvSpPr>
        <p:spPr>
          <a:xfrm>
            <a:off x="381000" y="718185"/>
            <a:ext cx="10515600" cy="4351338"/>
          </a:xfrm>
        </p:spPr>
        <p:txBody>
          <a:bodyPr/>
          <a:lstStyle/>
          <a:p>
            <a:r>
              <a:rPr lang="vi-VN" dirty="0"/>
              <a:t>Tuy nhiên, bây giờ, khi lần chạy đầu tiên của B đọc từ bộ nhớ mà A đặt kết quả đầu tiên, lần chạy thứ hai của A có thể đã được ghi vào cùng một bộ nhớ. Để tránh ghi đè dữ liệu trước khi nó được sử dụng, bạn có thể dựa vào một hình thức mở rộng bộ nhớ, cụ thể là bộ đệm đôi hoặc PIPO để cho phép việc xen kẽ này. Điều này được thể hiện bằng các vòng tròn màu đen giữa các nhiệm vụ.</a:t>
            </a:r>
            <a:endParaRPr lang="en-US" dirty="0"/>
          </a:p>
        </p:txBody>
      </p:sp>
    </p:spTree>
    <p:extLst>
      <p:ext uri="{BB962C8B-B14F-4D97-AF65-F5344CB8AC3E}">
        <p14:creationId xmlns:p14="http://schemas.microsoft.com/office/powerpoint/2010/main" val="1635177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8D87C-3205-937F-1443-62B97F5CA0BE}"/>
              </a:ext>
            </a:extLst>
          </p:cNvPr>
          <p:cNvSpPr>
            <a:spLocks noGrp="1"/>
          </p:cNvSpPr>
          <p:nvPr>
            <p:ph type="title"/>
          </p:nvPr>
        </p:nvSpPr>
        <p:spPr>
          <a:xfrm>
            <a:off x="553720" y="165157"/>
            <a:ext cx="10515600" cy="1325563"/>
          </a:xfrm>
        </p:spPr>
        <p:txBody>
          <a:bodyPr/>
          <a:lstStyle/>
          <a:p>
            <a:r>
              <a:rPr lang="en-US" dirty="0" err="1"/>
              <a:t>Mô</a:t>
            </a:r>
            <a:r>
              <a:rPr lang="en-US" dirty="0"/>
              <a:t> </a:t>
            </a:r>
            <a:r>
              <a:rPr lang="en-US" dirty="0" err="1"/>
              <a:t>hình</a:t>
            </a:r>
            <a:r>
              <a:rPr lang="en-US" dirty="0"/>
              <a:t> </a:t>
            </a:r>
            <a:r>
              <a:rPr lang="en-US" dirty="0" err="1"/>
              <a:t>luồng</a:t>
            </a:r>
            <a:r>
              <a:rPr lang="en-US" dirty="0"/>
              <a:t> </a:t>
            </a:r>
            <a:r>
              <a:rPr lang="en-US" dirty="0" err="1"/>
              <a:t>dữ</a:t>
            </a:r>
            <a:r>
              <a:rPr lang="en-US" dirty="0"/>
              <a:t> </a:t>
            </a:r>
            <a:r>
              <a:rPr lang="en-US" dirty="0" err="1"/>
              <a:t>liệu</a:t>
            </a:r>
            <a:r>
              <a:rPr lang="en-US" dirty="0"/>
              <a:t> </a:t>
            </a:r>
            <a:br>
              <a:rPr lang="en-US" dirty="0"/>
            </a:br>
            <a:r>
              <a:rPr lang="en-US" dirty="0"/>
              <a:t>#pragma dataflow </a:t>
            </a:r>
          </a:p>
        </p:txBody>
      </p:sp>
      <p:sp>
        <p:nvSpPr>
          <p:cNvPr id="4" name="TextBox 3">
            <a:extLst>
              <a:ext uri="{FF2B5EF4-FFF2-40B4-BE49-F238E27FC236}">
                <a16:creationId xmlns:a16="http://schemas.microsoft.com/office/drawing/2014/main" id="{617318D1-0ED7-4F1A-2A2B-EF888362371B}"/>
              </a:ext>
            </a:extLst>
          </p:cNvPr>
          <p:cNvSpPr txBox="1"/>
          <p:nvPr/>
        </p:nvSpPr>
        <p:spPr>
          <a:xfrm>
            <a:off x="425090" y="1572667"/>
            <a:ext cx="11154144" cy="923330"/>
          </a:xfrm>
          <a:prstGeom prst="rect">
            <a:avLst/>
          </a:prstGeom>
          <a:noFill/>
        </p:spPr>
        <p:txBody>
          <a:bodyPr wrap="none" rtlCol="0">
            <a:spAutoFit/>
          </a:bodyPr>
          <a:lstStyle/>
          <a:p>
            <a:r>
              <a:rPr lang="en-US" dirty="0"/>
              <a:t>Pragma </a:t>
            </a:r>
            <a:r>
              <a:rPr lang="en-US" b="1" dirty="0"/>
              <a:t>dataflow</a:t>
            </a:r>
            <a:r>
              <a:rPr lang="en-US" dirty="0"/>
              <a:t> </a:t>
            </a:r>
            <a:r>
              <a:rPr lang="en-US" dirty="0" err="1"/>
              <a:t>tự</a:t>
            </a:r>
            <a:r>
              <a:rPr lang="en-US" dirty="0"/>
              <a:t> </a:t>
            </a:r>
            <a:r>
              <a:rPr lang="en-US" dirty="0" err="1"/>
              <a:t>động</a:t>
            </a:r>
            <a:r>
              <a:rPr lang="en-US" dirty="0"/>
              <a:t> </a:t>
            </a:r>
            <a:r>
              <a:rPr lang="en-US" dirty="0" err="1"/>
              <a:t>thêm</a:t>
            </a:r>
            <a:r>
              <a:rPr lang="en-US" dirty="0"/>
              <a:t> </a:t>
            </a:r>
            <a:r>
              <a:rPr lang="en-US" dirty="0" err="1"/>
              <a:t>cơ</a:t>
            </a:r>
            <a:r>
              <a:rPr lang="en-US" dirty="0"/>
              <a:t> </a:t>
            </a:r>
            <a:r>
              <a:rPr lang="en-US" dirty="0" err="1"/>
              <a:t>chế</a:t>
            </a:r>
            <a:r>
              <a:rPr lang="en-US" dirty="0"/>
              <a:t> </a:t>
            </a:r>
            <a:r>
              <a:rPr lang="en-US" dirty="0" err="1"/>
              <a:t>đồng</a:t>
            </a:r>
            <a:r>
              <a:rPr lang="en-US" dirty="0"/>
              <a:t> </a:t>
            </a:r>
            <a:r>
              <a:rPr lang="en-US" dirty="0" err="1"/>
              <a:t>bộ</a:t>
            </a:r>
            <a:r>
              <a:rPr lang="en-US" dirty="0"/>
              <a:t> </a:t>
            </a:r>
            <a:r>
              <a:rPr lang="en-US" dirty="0" err="1"/>
              <a:t>hóa</a:t>
            </a:r>
            <a:r>
              <a:rPr lang="en-US" dirty="0"/>
              <a:t> </a:t>
            </a:r>
            <a:r>
              <a:rPr lang="en-US" dirty="0" err="1"/>
              <a:t>và</a:t>
            </a:r>
            <a:r>
              <a:rPr lang="en-US" dirty="0"/>
              <a:t> </a:t>
            </a:r>
            <a:r>
              <a:rPr lang="en-US" dirty="0" err="1"/>
              <a:t>giao</a:t>
            </a:r>
            <a:r>
              <a:rPr lang="en-US" dirty="0"/>
              <a:t> </a:t>
            </a:r>
            <a:r>
              <a:rPr lang="en-US" dirty="0" err="1"/>
              <a:t>tiếp</a:t>
            </a:r>
            <a:r>
              <a:rPr lang="en-US" dirty="0"/>
              <a:t> </a:t>
            </a:r>
            <a:r>
              <a:rPr lang="en-US" dirty="0" err="1"/>
              <a:t>giữa</a:t>
            </a:r>
            <a:r>
              <a:rPr lang="en-US" dirty="0"/>
              <a:t> </a:t>
            </a:r>
            <a:r>
              <a:rPr lang="en-US" dirty="0" err="1"/>
              <a:t>các</a:t>
            </a:r>
            <a:r>
              <a:rPr lang="en-US" dirty="0"/>
              <a:t> task, </a:t>
            </a:r>
            <a:r>
              <a:rPr lang="en-US" dirty="0" err="1"/>
              <a:t>tạo</a:t>
            </a:r>
            <a:r>
              <a:rPr lang="en-US" dirty="0"/>
              <a:t> </a:t>
            </a:r>
            <a:r>
              <a:rPr lang="en-US" dirty="0" err="1"/>
              <a:t>ra</a:t>
            </a:r>
            <a:r>
              <a:rPr lang="en-US" dirty="0"/>
              <a:t> </a:t>
            </a:r>
            <a:r>
              <a:rPr lang="en-US" dirty="0" err="1"/>
              <a:t>kiến</a:t>
            </a:r>
            <a:r>
              <a:rPr lang="en-US" dirty="0"/>
              <a:t> </a:t>
            </a:r>
            <a:r>
              <a:rPr lang="en-US" dirty="0" err="1"/>
              <a:t>trúc</a:t>
            </a:r>
            <a:r>
              <a:rPr lang="en-US" dirty="0"/>
              <a:t> pipeline </a:t>
            </a:r>
            <a:r>
              <a:rPr lang="en-US" dirty="0" err="1"/>
              <a:t>cấp</a:t>
            </a:r>
            <a:r>
              <a:rPr lang="en-US" dirty="0"/>
              <a:t> </a:t>
            </a:r>
            <a:r>
              <a:rPr lang="en-US" dirty="0" err="1"/>
              <a:t>độ</a:t>
            </a:r>
            <a:r>
              <a:rPr lang="en-US" dirty="0"/>
              <a:t> </a:t>
            </a:r>
            <a:r>
              <a:rPr lang="en-US" dirty="0" err="1"/>
              <a:t>tác</a:t>
            </a:r>
            <a:r>
              <a:rPr lang="en-US" dirty="0"/>
              <a:t> </a:t>
            </a:r>
            <a:r>
              <a:rPr lang="en-US" dirty="0" err="1"/>
              <a:t>vụ</a:t>
            </a:r>
            <a:endParaRPr lang="en-US" dirty="0"/>
          </a:p>
          <a:p>
            <a:r>
              <a:rPr lang="en-US" dirty="0"/>
              <a:t>.Pragma </a:t>
            </a:r>
            <a:r>
              <a:rPr lang="en-US" dirty="0" err="1"/>
              <a:t>quét</a:t>
            </a:r>
            <a:r>
              <a:rPr lang="en-US" dirty="0"/>
              <a:t> </a:t>
            </a:r>
            <a:r>
              <a:rPr lang="en-US" dirty="0" err="1"/>
              <a:t>các</a:t>
            </a:r>
            <a:r>
              <a:rPr lang="en-US" dirty="0"/>
              <a:t> </a:t>
            </a:r>
            <a:r>
              <a:rPr lang="en-US" dirty="0" err="1"/>
              <a:t>thân</a:t>
            </a:r>
            <a:r>
              <a:rPr lang="en-US" dirty="0"/>
              <a:t> </a:t>
            </a:r>
            <a:r>
              <a:rPr lang="en-US" dirty="0" err="1"/>
              <a:t>vòng</a:t>
            </a:r>
            <a:r>
              <a:rPr lang="en-US" dirty="0"/>
              <a:t> </a:t>
            </a:r>
            <a:r>
              <a:rPr lang="en-US" dirty="0" err="1"/>
              <a:t>lặp</a:t>
            </a:r>
            <a:r>
              <a:rPr lang="en-US" dirty="0"/>
              <a:t> </a:t>
            </a:r>
            <a:r>
              <a:rPr lang="en-US" dirty="0" err="1"/>
              <a:t>và</a:t>
            </a:r>
            <a:r>
              <a:rPr lang="en-US" dirty="0"/>
              <a:t> </a:t>
            </a:r>
            <a:r>
              <a:rPr lang="en-US" dirty="0" err="1"/>
              <a:t>thân</a:t>
            </a:r>
            <a:r>
              <a:rPr lang="en-US" dirty="0"/>
              <a:t> </a:t>
            </a:r>
            <a:r>
              <a:rPr lang="en-US" dirty="0" err="1"/>
              <a:t>hàm</a:t>
            </a:r>
            <a:r>
              <a:rPr lang="en-US" dirty="0"/>
              <a:t> </a:t>
            </a:r>
            <a:r>
              <a:rPr lang="en-US" dirty="0" err="1"/>
              <a:t>và</a:t>
            </a:r>
            <a:r>
              <a:rPr lang="en-US" dirty="0"/>
              <a:t> </a:t>
            </a:r>
            <a:r>
              <a:rPr lang="en-US" dirty="0" err="1"/>
              <a:t>trích</a:t>
            </a:r>
            <a:r>
              <a:rPr lang="en-US" dirty="0"/>
              <a:t> </a:t>
            </a:r>
            <a:r>
              <a:rPr lang="en-US" dirty="0" err="1"/>
              <a:t>xuất</a:t>
            </a:r>
            <a:r>
              <a:rPr lang="en-US" dirty="0"/>
              <a:t> </a:t>
            </a:r>
            <a:r>
              <a:rPr lang="en-US" dirty="0" err="1"/>
              <a:t>các</a:t>
            </a:r>
            <a:r>
              <a:rPr lang="en-US" dirty="0"/>
              <a:t> </a:t>
            </a:r>
            <a:r>
              <a:rPr lang="en-US" dirty="0" err="1"/>
              <a:t>tác</a:t>
            </a:r>
            <a:r>
              <a:rPr lang="en-US" dirty="0"/>
              <a:t> </a:t>
            </a:r>
            <a:r>
              <a:rPr lang="en-US" dirty="0" err="1"/>
              <a:t>vụ</a:t>
            </a:r>
            <a:r>
              <a:rPr lang="en-US" dirty="0"/>
              <a:t> song </a:t>
            </a:r>
            <a:r>
              <a:rPr lang="en-US" dirty="0" err="1"/>
              <a:t>song</a:t>
            </a:r>
            <a:r>
              <a:rPr lang="en-US" dirty="0"/>
              <a:t> </a:t>
            </a:r>
            <a:r>
              <a:rPr lang="en-US" dirty="0" err="1"/>
              <a:t>và</a:t>
            </a:r>
            <a:r>
              <a:rPr lang="en-US" dirty="0"/>
              <a:t> </a:t>
            </a:r>
            <a:r>
              <a:rPr lang="en-US" dirty="0" err="1"/>
              <a:t>thiết</a:t>
            </a:r>
            <a:r>
              <a:rPr lang="en-US" dirty="0"/>
              <a:t> </a:t>
            </a:r>
            <a:r>
              <a:rPr lang="en-US" dirty="0" err="1"/>
              <a:t>lập</a:t>
            </a:r>
            <a:r>
              <a:rPr lang="en-US" dirty="0"/>
              <a:t> </a:t>
            </a:r>
            <a:r>
              <a:rPr lang="en-US" dirty="0" err="1"/>
              <a:t>kênh</a:t>
            </a:r>
            <a:r>
              <a:rPr lang="en-US" dirty="0"/>
              <a:t> </a:t>
            </a:r>
            <a:r>
              <a:rPr lang="en-US" dirty="0" err="1"/>
              <a:t>liên</a:t>
            </a:r>
            <a:r>
              <a:rPr lang="en-US" dirty="0"/>
              <a:t> </a:t>
            </a:r>
            <a:r>
              <a:rPr lang="en-US" dirty="0" err="1"/>
              <a:t>lạc</a:t>
            </a:r>
            <a:r>
              <a:rPr lang="en-US" dirty="0"/>
              <a:t> </a:t>
            </a:r>
            <a:r>
              <a:rPr lang="en-US" dirty="0" err="1"/>
              <a:t>giữa</a:t>
            </a:r>
            <a:r>
              <a:rPr lang="en-US" dirty="0"/>
              <a:t> </a:t>
            </a:r>
            <a:r>
              <a:rPr lang="en-US" dirty="0" err="1"/>
              <a:t>chúng</a:t>
            </a:r>
            <a:r>
              <a:rPr lang="en-US" dirty="0"/>
              <a:t>: </a:t>
            </a:r>
          </a:p>
          <a:p>
            <a:r>
              <a:rPr lang="en-US" b="1" dirty="0"/>
              <a:t>FIFO</a:t>
            </a:r>
            <a:r>
              <a:rPr lang="en-US" dirty="0"/>
              <a:t> hay </a:t>
            </a:r>
            <a:r>
              <a:rPr lang="en-US" b="1" dirty="0"/>
              <a:t>PIFO</a:t>
            </a:r>
            <a:r>
              <a:rPr lang="en-US" dirty="0"/>
              <a:t> </a:t>
            </a:r>
            <a:r>
              <a:rPr lang="en-US" dirty="0" err="1"/>
              <a:t>hoặc</a:t>
            </a:r>
            <a:r>
              <a:rPr lang="en-US" dirty="0"/>
              <a:t> </a:t>
            </a:r>
            <a:r>
              <a:rPr lang="en-US" b="1" dirty="0" err="1"/>
              <a:t>hls</a:t>
            </a:r>
            <a:r>
              <a:rPr lang="en-US" b="1" dirty="0"/>
              <a:t>::</a:t>
            </a:r>
            <a:r>
              <a:rPr lang="en-US" b="1" dirty="0" err="1"/>
              <a:t>stream_of_block</a:t>
            </a:r>
            <a:r>
              <a:rPr lang="en-US" b="1" dirty="0"/>
              <a:t>. </a:t>
            </a:r>
          </a:p>
        </p:txBody>
      </p:sp>
      <p:pic>
        <p:nvPicPr>
          <p:cNvPr id="6" name="Picture 5">
            <a:extLst>
              <a:ext uri="{FF2B5EF4-FFF2-40B4-BE49-F238E27FC236}">
                <a16:creationId xmlns:a16="http://schemas.microsoft.com/office/drawing/2014/main" id="{AD24F53F-BEB0-CF28-C6B5-C3BDD3463B25}"/>
              </a:ext>
            </a:extLst>
          </p:cNvPr>
          <p:cNvPicPr>
            <a:picLocks noChangeAspect="1"/>
          </p:cNvPicPr>
          <p:nvPr/>
        </p:nvPicPr>
        <p:blipFill>
          <a:blip r:embed="rId2"/>
          <a:stretch>
            <a:fillRect/>
          </a:stretch>
        </p:blipFill>
        <p:spPr>
          <a:xfrm>
            <a:off x="2568705" y="2490080"/>
            <a:ext cx="5611008" cy="3743847"/>
          </a:xfrm>
          <a:prstGeom prst="rect">
            <a:avLst/>
          </a:prstGeom>
        </p:spPr>
      </p:pic>
    </p:spTree>
    <p:extLst>
      <p:ext uri="{BB962C8B-B14F-4D97-AF65-F5344CB8AC3E}">
        <p14:creationId xmlns:p14="http://schemas.microsoft.com/office/powerpoint/2010/main" val="2958068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9D7F9C5-B77A-83F6-A8B4-84B660845CF7}"/>
              </a:ext>
            </a:extLst>
          </p:cNvPr>
          <p:cNvPicPr>
            <a:picLocks noGrp="1" noChangeAspect="1"/>
          </p:cNvPicPr>
          <p:nvPr>
            <p:ph idx="1"/>
          </p:nvPr>
        </p:nvPicPr>
        <p:blipFill>
          <a:blip r:embed="rId2"/>
          <a:stretch>
            <a:fillRect/>
          </a:stretch>
        </p:blipFill>
        <p:spPr>
          <a:xfrm>
            <a:off x="1061720" y="3896846"/>
            <a:ext cx="10515600" cy="2249811"/>
          </a:xfrm>
        </p:spPr>
      </p:pic>
      <p:sp>
        <p:nvSpPr>
          <p:cNvPr id="6" name="Title 1">
            <a:extLst>
              <a:ext uri="{FF2B5EF4-FFF2-40B4-BE49-F238E27FC236}">
                <a16:creationId xmlns:a16="http://schemas.microsoft.com/office/drawing/2014/main" id="{1D5273AC-C729-EE3F-1D62-9B2B314C0E4C}"/>
              </a:ext>
            </a:extLst>
          </p:cNvPr>
          <p:cNvSpPr>
            <a:spLocks noGrp="1"/>
          </p:cNvSpPr>
          <p:nvPr>
            <p:ph type="title"/>
          </p:nvPr>
        </p:nvSpPr>
        <p:spPr>
          <a:xfrm>
            <a:off x="543560" y="172085"/>
            <a:ext cx="10515600" cy="1325563"/>
          </a:xfrm>
        </p:spPr>
        <p:txBody>
          <a:bodyPr/>
          <a:lstStyle/>
          <a:p>
            <a:r>
              <a:rPr lang="en-US" dirty="0" err="1"/>
              <a:t>Mô</a:t>
            </a:r>
            <a:r>
              <a:rPr lang="en-US" dirty="0"/>
              <a:t> </a:t>
            </a:r>
            <a:r>
              <a:rPr lang="en-US" dirty="0" err="1"/>
              <a:t>hình</a:t>
            </a:r>
            <a:r>
              <a:rPr lang="en-US" dirty="0"/>
              <a:t> </a:t>
            </a:r>
            <a:r>
              <a:rPr lang="en-US" dirty="0" err="1"/>
              <a:t>luồng</a:t>
            </a:r>
            <a:r>
              <a:rPr lang="en-US" dirty="0"/>
              <a:t> </a:t>
            </a:r>
            <a:r>
              <a:rPr lang="en-US" dirty="0" err="1"/>
              <a:t>dữ</a:t>
            </a:r>
            <a:r>
              <a:rPr lang="en-US" dirty="0"/>
              <a:t> </a:t>
            </a:r>
            <a:r>
              <a:rPr lang="en-US" dirty="0" err="1"/>
              <a:t>liệu</a:t>
            </a:r>
            <a:r>
              <a:rPr lang="en-US" dirty="0"/>
              <a:t> </a:t>
            </a:r>
            <a:br>
              <a:rPr lang="en-US" dirty="0"/>
            </a:br>
            <a:r>
              <a:rPr lang="en-US" dirty="0"/>
              <a:t>#pragma dataflow </a:t>
            </a:r>
          </a:p>
        </p:txBody>
      </p:sp>
      <p:sp>
        <p:nvSpPr>
          <p:cNvPr id="9" name="TextBox 8">
            <a:extLst>
              <a:ext uri="{FF2B5EF4-FFF2-40B4-BE49-F238E27FC236}">
                <a16:creationId xmlns:a16="http://schemas.microsoft.com/office/drawing/2014/main" id="{AD1C052B-8475-20CC-F9AA-12244ABB83FE}"/>
              </a:ext>
            </a:extLst>
          </p:cNvPr>
          <p:cNvSpPr txBox="1"/>
          <p:nvPr/>
        </p:nvSpPr>
        <p:spPr>
          <a:xfrm>
            <a:off x="6756400" y="2613764"/>
            <a:ext cx="2155911" cy="369332"/>
          </a:xfrm>
          <a:prstGeom prst="rect">
            <a:avLst/>
          </a:prstGeom>
          <a:noFill/>
        </p:spPr>
        <p:txBody>
          <a:bodyPr wrap="none" rtlCol="0">
            <a:spAutoFit/>
          </a:bodyPr>
          <a:lstStyle/>
          <a:p>
            <a:r>
              <a:rPr lang="en-US" dirty="0" err="1"/>
              <a:t>Luồng</a:t>
            </a:r>
            <a:r>
              <a:rPr lang="en-US" dirty="0"/>
              <a:t> </a:t>
            </a:r>
            <a:r>
              <a:rPr lang="en-US" dirty="0" err="1"/>
              <a:t>dữ</a:t>
            </a:r>
            <a:r>
              <a:rPr lang="en-US" dirty="0"/>
              <a:t> </a:t>
            </a:r>
            <a:r>
              <a:rPr lang="en-US" dirty="0" err="1"/>
              <a:t>liệu</a:t>
            </a:r>
            <a:r>
              <a:rPr lang="en-US" dirty="0"/>
              <a:t> </a:t>
            </a:r>
            <a:r>
              <a:rPr lang="en-US" dirty="0" err="1"/>
              <a:t>là</a:t>
            </a:r>
            <a:r>
              <a:rPr lang="en-US" dirty="0"/>
              <a:t> FIFO</a:t>
            </a:r>
          </a:p>
        </p:txBody>
      </p:sp>
      <p:cxnSp>
        <p:nvCxnSpPr>
          <p:cNvPr id="11" name="Straight Arrow Connector 10">
            <a:extLst>
              <a:ext uri="{FF2B5EF4-FFF2-40B4-BE49-F238E27FC236}">
                <a16:creationId xmlns:a16="http://schemas.microsoft.com/office/drawing/2014/main" id="{69B5485E-BD59-BFE5-182B-ABEC664B817A}"/>
              </a:ext>
            </a:extLst>
          </p:cNvPr>
          <p:cNvCxnSpPr/>
          <p:nvPr/>
        </p:nvCxnSpPr>
        <p:spPr>
          <a:xfrm flipH="1">
            <a:off x="6563360" y="3041967"/>
            <a:ext cx="802640" cy="85487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8492B8B2-FE3D-D713-44E0-1EBA8D402E3F}"/>
              </a:ext>
            </a:extLst>
          </p:cNvPr>
          <p:cNvSpPr txBox="1"/>
          <p:nvPr/>
        </p:nvSpPr>
        <p:spPr>
          <a:xfrm>
            <a:off x="899160" y="2244432"/>
            <a:ext cx="2747868" cy="369332"/>
          </a:xfrm>
          <a:prstGeom prst="rect">
            <a:avLst/>
          </a:prstGeom>
          <a:noFill/>
        </p:spPr>
        <p:txBody>
          <a:bodyPr wrap="none" rtlCol="0">
            <a:spAutoFit/>
          </a:bodyPr>
          <a:lstStyle/>
          <a:p>
            <a:r>
              <a:rPr lang="en-US" dirty="0" err="1"/>
              <a:t>Có</a:t>
            </a:r>
            <a:r>
              <a:rPr lang="en-US" dirty="0"/>
              <a:t> </a:t>
            </a:r>
            <a:r>
              <a:rPr lang="en-US" dirty="0" err="1"/>
              <a:t>trễ</a:t>
            </a:r>
            <a:r>
              <a:rPr lang="en-US" dirty="0"/>
              <a:t> </a:t>
            </a:r>
            <a:r>
              <a:rPr lang="en-US" dirty="0" err="1"/>
              <a:t>khi</a:t>
            </a:r>
            <a:r>
              <a:rPr lang="en-US" dirty="0"/>
              <a:t> </a:t>
            </a:r>
            <a:r>
              <a:rPr lang="en-US" dirty="0" err="1"/>
              <a:t>phải</a:t>
            </a:r>
            <a:r>
              <a:rPr lang="en-US" dirty="0"/>
              <a:t> </a:t>
            </a:r>
            <a:r>
              <a:rPr lang="en-US" dirty="0" err="1"/>
              <a:t>chờ</a:t>
            </a:r>
            <a:r>
              <a:rPr lang="en-US" dirty="0"/>
              <a:t> </a:t>
            </a:r>
            <a:r>
              <a:rPr lang="en-US" dirty="0" err="1"/>
              <a:t>đầu</a:t>
            </a:r>
            <a:r>
              <a:rPr lang="en-US" dirty="0"/>
              <a:t> </a:t>
            </a:r>
            <a:r>
              <a:rPr lang="en-US" dirty="0" err="1"/>
              <a:t>vào</a:t>
            </a:r>
            <a:endParaRPr lang="en-US" dirty="0"/>
          </a:p>
        </p:txBody>
      </p:sp>
      <p:cxnSp>
        <p:nvCxnSpPr>
          <p:cNvPr id="14" name="Straight Arrow Connector 13">
            <a:extLst>
              <a:ext uri="{FF2B5EF4-FFF2-40B4-BE49-F238E27FC236}">
                <a16:creationId xmlns:a16="http://schemas.microsoft.com/office/drawing/2014/main" id="{E0DC3C64-405E-8581-E5B8-B4C6F7130CA3}"/>
              </a:ext>
            </a:extLst>
          </p:cNvPr>
          <p:cNvCxnSpPr>
            <a:cxnSpLocks/>
          </p:cNvCxnSpPr>
          <p:nvPr/>
        </p:nvCxnSpPr>
        <p:spPr>
          <a:xfrm>
            <a:off x="2753360" y="2585092"/>
            <a:ext cx="1945228" cy="263714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32052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512B17-369C-44FB-43C7-6C79A13A7102}"/>
              </a:ext>
            </a:extLst>
          </p:cNvPr>
          <p:cNvSpPr>
            <a:spLocks noGrp="1"/>
          </p:cNvSpPr>
          <p:nvPr>
            <p:ph idx="1"/>
          </p:nvPr>
        </p:nvSpPr>
        <p:spPr>
          <a:xfrm>
            <a:off x="574040" y="779145"/>
            <a:ext cx="10515600" cy="4351338"/>
          </a:xfrm>
        </p:spPr>
        <p:txBody>
          <a:bodyPr>
            <a:normAutofit fontScale="85000" lnSpcReduction="10000"/>
          </a:bodyPr>
          <a:lstStyle/>
          <a:p>
            <a:r>
              <a:rPr lang="vi-VN" dirty="0"/>
              <a:t>Trong hình dưới đây, khi áp dụng mô hình luồng dữ liệu và người thiết kế chọn sử dụng FIFO cho các kênh, tất cả các chức năng sẽ được bộ điều khiển khởi động ngay lập tức và bị đình trệ chờ đầu vào. Ngay khi đầu vào đến, nó sẽ được xử lý và gửi đi.</a:t>
            </a:r>
            <a:endParaRPr lang="en-US" dirty="0"/>
          </a:p>
          <a:p>
            <a:endParaRPr lang="en-US" dirty="0"/>
          </a:p>
          <a:p>
            <a:endParaRPr lang="en-US" dirty="0"/>
          </a:p>
          <a:p>
            <a:r>
              <a:rPr lang="vi-VN" dirty="0"/>
              <a:t>Mỗi kênh này có thể chứa các tín hiệu bổ sung để cho biết khi nào kênh đầy hoặc trống. Bằng cách có các bộ đệm FIFO và/hoặc PIPO riêng lẻ, Vitis HLS giải phóng từng tác vụ để thực thi độc lập và thông lượng chỉ bị giới hạn bởi tính khả dụng của bộ đệm đầu vào và đầu ra. Điều này cho phép thực thi nhiệm vụ chồng chéo tốt hơn so với triển khai theo đường ống thông thường, nhưng làm như vậy với chi phí FIFO bổ sung hoặc chặn các thanh ghi RAM cho bộ đệm </a:t>
            </a:r>
            <a:r>
              <a:rPr lang="en-US" dirty="0"/>
              <a:t>ping pong</a:t>
            </a:r>
          </a:p>
        </p:txBody>
      </p:sp>
    </p:spTree>
    <p:extLst>
      <p:ext uri="{BB962C8B-B14F-4D97-AF65-F5344CB8AC3E}">
        <p14:creationId xmlns:p14="http://schemas.microsoft.com/office/powerpoint/2010/main" val="2704336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E32857A-69D0-28CD-A06E-44744CD7C931}"/>
              </a:ext>
            </a:extLst>
          </p:cNvPr>
          <p:cNvPicPr>
            <a:picLocks noGrp="1" noChangeAspect="1"/>
          </p:cNvPicPr>
          <p:nvPr>
            <p:ph idx="1"/>
          </p:nvPr>
        </p:nvPicPr>
        <p:blipFill>
          <a:blip r:embed="rId2"/>
          <a:stretch>
            <a:fillRect/>
          </a:stretch>
        </p:blipFill>
        <p:spPr>
          <a:xfrm>
            <a:off x="1027992" y="4107402"/>
            <a:ext cx="10136015" cy="2372056"/>
          </a:xfrm>
        </p:spPr>
      </p:pic>
      <p:pic>
        <p:nvPicPr>
          <p:cNvPr id="6" name="Picture 5">
            <a:extLst>
              <a:ext uri="{FF2B5EF4-FFF2-40B4-BE49-F238E27FC236}">
                <a16:creationId xmlns:a16="http://schemas.microsoft.com/office/drawing/2014/main" id="{50DE12D8-D207-D9A7-D9F1-BE1D91D1CD6D}"/>
              </a:ext>
            </a:extLst>
          </p:cNvPr>
          <p:cNvPicPr>
            <a:picLocks noChangeAspect="1"/>
          </p:cNvPicPr>
          <p:nvPr/>
        </p:nvPicPr>
        <p:blipFill>
          <a:blip r:embed="rId3"/>
          <a:stretch>
            <a:fillRect/>
          </a:stretch>
        </p:blipFill>
        <p:spPr>
          <a:xfrm>
            <a:off x="2955216" y="881313"/>
            <a:ext cx="5883984" cy="3132833"/>
          </a:xfrm>
          <a:prstGeom prst="rect">
            <a:avLst/>
          </a:prstGeom>
        </p:spPr>
      </p:pic>
      <p:sp>
        <p:nvSpPr>
          <p:cNvPr id="7" name="Oval 6">
            <a:extLst>
              <a:ext uri="{FF2B5EF4-FFF2-40B4-BE49-F238E27FC236}">
                <a16:creationId xmlns:a16="http://schemas.microsoft.com/office/drawing/2014/main" id="{E7CAAEDC-A0C8-EC2C-9FC8-6B806A321080}"/>
              </a:ext>
            </a:extLst>
          </p:cNvPr>
          <p:cNvSpPr/>
          <p:nvPr/>
        </p:nvSpPr>
        <p:spPr>
          <a:xfrm>
            <a:off x="4612640" y="1473200"/>
            <a:ext cx="1483360" cy="27432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226FBFC2-BBAE-822E-ECC4-00E0DE8B3CA8}"/>
              </a:ext>
            </a:extLst>
          </p:cNvPr>
          <p:cNvSpPr/>
          <p:nvPr/>
        </p:nvSpPr>
        <p:spPr>
          <a:xfrm>
            <a:off x="6300544" y="1473200"/>
            <a:ext cx="1483360" cy="27432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1764BDB5-07B4-425B-A5AC-7590903AE809}"/>
              </a:ext>
            </a:extLst>
          </p:cNvPr>
          <p:cNvCxnSpPr/>
          <p:nvPr/>
        </p:nvCxnSpPr>
        <p:spPr>
          <a:xfrm flipV="1">
            <a:off x="5633048" y="715608"/>
            <a:ext cx="757592" cy="757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AEBD48C-4F89-4480-6A2A-111224FDC0DC}"/>
              </a:ext>
            </a:extLst>
          </p:cNvPr>
          <p:cNvCxnSpPr/>
          <p:nvPr/>
        </p:nvCxnSpPr>
        <p:spPr>
          <a:xfrm flipV="1">
            <a:off x="7026312" y="715608"/>
            <a:ext cx="757592" cy="757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B027D2E-5EDD-0E2F-7808-030DD7BF7B69}"/>
              </a:ext>
            </a:extLst>
          </p:cNvPr>
          <p:cNvSpPr txBox="1"/>
          <p:nvPr/>
        </p:nvSpPr>
        <p:spPr>
          <a:xfrm>
            <a:off x="5591626" y="378542"/>
            <a:ext cx="1773434" cy="369332"/>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hls</a:t>
            </a:r>
            <a:r>
              <a:rPr lang="en-US" dirty="0">
                <a:latin typeface="Times New Roman" panose="02020603050405020304" pitchFamily="18" charset="0"/>
                <a:cs typeface="Times New Roman" panose="02020603050405020304" pitchFamily="18" charset="0"/>
              </a:rPr>
              <a:t>::stream </a:t>
            </a:r>
            <a:r>
              <a:rPr lang="en-US" dirty="0" err="1">
                <a:latin typeface="Times New Roman" panose="02020603050405020304" pitchFamily="18" charset="0"/>
                <a:cs typeface="Times New Roman" panose="02020603050405020304" pitchFamily="18" charset="0"/>
              </a:rPr>
              <a:t>vecIn</a:t>
            </a:r>
            <a:endParaRPr lang="en-US"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09ACD066-57C3-3C6D-F24F-EB0D1A7FD829}"/>
              </a:ext>
            </a:extLst>
          </p:cNvPr>
          <p:cNvSpPr txBox="1"/>
          <p:nvPr/>
        </p:nvSpPr>
        <p:spPr>
          <a:xfrm>
            <a:off x="7590704" y="346276"/>
            <a:ext cx="1922321" cy="369332"/>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hls</a:t>
            </a:r>
            <a:r>
              <a:rPr lang="en-US" dirty="0">
                <a:latin typeface="Times New Roman" panose="02020603050405020304" pitchFamily="18" charset="0"/>
                <a:cs typeface="Times New Roman" panose="02020603050405020304" pitchFamily="18" charset="0"/>
              </a:rPr>
              <a:t>::stream </a:t>
            </a:r>
            <a:r>
              <a:rPr lang="en-US" dirty="0" err="1">
                <a:latin typeface="Times New Roman" panose="02020603050405020304" pitchFamily="18" charset="0"/>
                <a:cs typeface="Times New Roman" panose="02020603050405020304" pitchFamily="18" charset="0"/>
              </a:rPr>
              <a:t>vecOut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0838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360AB-533C-EB97-44C0-F1F8315CD0C8}"/>
              </a:ext>
            </a:extLst>
          </p:cNvPr>
          <p:cNvSpPr>
            <a:spLocks noGrp="1"/>
          </p:cNvSpPr>
          <p:nvPr>
            <p:ph type="title"/>
          </p:nvPr>
        </p:nvSpPr>
        <p:spPr>
          <a:xfrm>
            <a:off x="370840" y="18255"/>
            <a:ext cx="10515600" cy="1325563"/>
          </a:xfrm>
        </p:spPr>
        <p:txBody>
          <a:bodyPr/>
          <a:lstStyle/>
          <a:p>
            <a:r>
              <a:rPr lang="en-US" dirty="0"/>
              <a:t>Canonical Form - coding style </a:t>
            </a:r>
            <a:br>
              <a:rPr lang="en-US" dirty="0"/>
            </a:br>
            <a:r>
              <a:rPr lang="en-US" dirty="0"/>
              <a:t>#pragma dataflow </a:t>
            </a:r>
          </a:p>
        </p:txBody>
      </p:sp>
      <p:pic>
        <p:nvPicPr>
          <p:cNvPr id="5" name="Picture 4">
            <a:extLst>
              <a:ext uri="{FF2B5EF4-FFF2-40B4-BE49-F238E27FC236}">
                <a16:creationId xmlns:a16="http://schemas.microsoft.com/office/drawing/2014/main" id="{3A26CED9-061A-6C9B-F8E5-09FB9F57B0A6}"/>
              </a:ext>
            </a:extLst>
          </p:cNvPr>
          <p:cNvPicPr>
            <a:picLocks noChangeAspect="1"/>
          </p:cNvPicPr>
          <p:nvPr/>
        </p:nvPicPr>
        <p:blipFill>
          <a:blip r:embed="rId2"/>
          <a:stretch>
            <a:fillRect/>
          </a:stretch>
        </p:blipFill>
        <p:spPr>
          <a:xfrm>
            <a:off x="1098244" y="3429000"/>
            <a:ext cx="9278645" cy="2276793"/>
          </a:xfrm>
          <a:prstGeom prst="rect">
            <a:avLst/>
          </a:prstGeom>
        </p:spPr>
      </p:pic>
    </p:spTree>
    <p:extLst>
      <p:ext uri="{BB962C8B-B14F-4D97-AF65-F5344CB8AC3E}">
        <p14:creationId xmlns:p14="http://schemas.microsoft.com/office/powerpoint/2010/main" val="9714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B5F574A-4154-7F60-AA1E-0604C20253DF}"/>
              </a:ext>
            </a:extLst>
          </p:cNvPr>
          <p:cNvSpPr txBox="1">
            <a:spLocks/>
          </p:cNvSpPr>
          <p:nvPr/>
        </p:nvSpPr>
        <p:spPr>
          <a:xfrm>
            <a:off x="34036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Canonical Form-coding style </a:t>
            </a:r>
          </a:p>
          <a:p>
            <a:r>
              <a:rPr lang="en-US" dirty="0"/>
              <a:t>#pragma dataflow </a:t>
            </a:r>
          </a:p>
        </p:txBody>
      </p:sp>
      <p:pic>
        <p:nvPicPr>
          <p:cNvPr id="6" name="Picture 5">
            <a:extLst>
              <a:ext uri="{FF2B5EF4-FFF2-40B4-BE49-F238E27FC236}">
                <a16:creationId xmlns:a16="http://schemas.microsoft.com/office/drawing/2014/main" id="{228F6DC2-901C-9D28-6F74-DD1B57BD83E4}"/>
              </a:ext>
            </a:extLst>
          </p:cNvPr>
          <p:cNvPicPr>
            <a:picLocks noChangeAspect="1"/>
          </p:cNvPicPr>
          <p:nvPr/>
        </p:nvPicPr>
        <p:blipFill>
          <a:blip r:embed="rId2"/>
          <a:stretch>
            <a:fillRect/>
          </a:stretch>
        </p:blipFill>
        <p:spPr>
          <a:xfrm>
            <a:off x="1382389" y="3083560"/>
            <a:ext cx="9183382" cy="3115110"/>
          </a:xfrm>
          <a:prstGeom prst="rect">
            <a:avLst/>
          </a:prstGeom>
        </p:spPr>
      </p:pic>
      <p:sp>
        <p:nvSpPr>
          <p:cNvPr id="7" name="TextBox 6">
            <a:extLst>
              <a:ext uri="{FF2B5EF4-FFF2-40B4-BE49-F238E27FC236}">
                <a16:creationId xmlns:a16="http://schemas.microsoft.com/office/drawing/2014/main" id="{A8C0E258-B28C-3718-4F72-13595AF8F455}"/>
              </a:ext>
            </a:extLst>
          </p:cNvPr>
          <p:cNvSpPr txBox="1"/>
          <p:nvPr/>
        </p:nvSpPr>
        <p:spPr>
          <a:xfrm>
            <a:off x="340360" y="1325563"/>
            <a:ext cx="11113940" cy="1477328"/>
          </a:xfrm>
          <a:prstGeom prst="rect">
            <a:avLst/>
          </a:prstGeom>
          <a:noFill/>
        </p:spPr>
        <p:txBody>
          <a:bodyPr wrap="none" rtlCol="0">
            <a:spAutoFit/>
          </a:bodyPr>
          <a:lstStyle/>
          <a:p>
            <a:pPr marL="285750" indent="-285750">
              <a:buFont typeface="Arial" panose="020B0604020202020204" pitchFamily="34" charset="0"/>
              <a:buChar char="•"/>
            </a:pPr>
            <a:r>
              <a:rPr lang="vi-VN" dirty="0"/>
              <a:t>Luồng dữ liệu bên trong thân vòng lặp được bao bọc trong một hàm không có bất kỳ mã nào khác ngoài</a:t>
            </a:r>
            <a:endParaRPr lang="en-US" dirty="0"/>
          </a:p>
          <a:p>
            <a:r>
              <a:rPr lang="vi-VN" dirty="0"/>
              <a:t> vòng lặp. Đối với vòng lặp for (trong đó không có hàm nào được nội tuyến), biến vòng lặp tích phân phải </a:t>
            </a:r>
            <a:endParaRPr lang="en-US" dirty="0"/>
          </a:p>
          <a:p>
            <a:r>
              <a:rPr lang="en-US" dirty="0"/>
              <a:t>c</a:t>
            </a:r>
            <a:r>
              <a:rPr lang="vi-VN" dirty="0"/>
              <a:t>ó</a:t>
            </a:r>
            <a:r>
              <a:rPr lang="en-US" dirty="0"/>
              <a:t> g</a:t>
            </a:r>
            <a:r>
              <a:rPr lang="vi-VN" dirty="0"/>
              <a:t>iá trị ban đầu được khai báo trong tiêu đề vòng lặp và được đặt </a:t>
            </a:r>
            <a:r>
              <a:rPr lang="vi-VN" b="1" dirty="0"/>
              <a:t>thành 0</a:t>
            </a:r>
            <a:r>
              <a:rPr lang="vi-VN" dirty="0"/>
              <a:t>.Giới hạn vòng lặp là hằng </a:t>
            </a:r>
            <a:endParaRPr lang="en-US" dirty="0"/>
          </a:p>
          <a:p>
            <a:r>
              <a:rPr lang="vi-VN" dirty="0"/>
              <a:t>số không âm hoặc đối số vô hướng của hàm bao quanh vòng lặp.</a:t>
            </a:r>
            <a:r>
              <a:rPr lang="vi-VN" b="1" dirty="0"/>
              <a:t>Tăng thêm 1</a:t>
            </a:r>
            <a:r>
              <a:rPr lang="vi-VN" dirty="0"/>
              <a:t>.Pragma </a:t>
            </a:r>
            <a:r>
              <a:rPr lang="en-US" b="1" dirty="0"/>
              <a:t>dataflow</a:t>
            </a:r>
            <a:r>
              <a:rPr lang="en-US" dirty="0"/>
              <a:t> </a:t>
            </a:r>
            <a:r>
              <a:rPr lang="vi-VN" dirty="0"/>
              <a:t>cần</a:t>
            </a:r>
            <a:endParaRPr lang="en-US" dirty="0"/>
          </a:p>
          <a:p>
            <a:r>
              <a:rPr lang="vi-VN" dirty="0"/>
              <a:t> phải nằm trong vòng lặp như hiển thị bên dưới.</a:t>
            </a:r>
            <a:endParaRPr lang="en-US" dirty="0"/>
          </a:p>
        </p:txBody>
      </p:sp>
    </p:spTree>
    <p:extLst>
      <p:ext uri="{BB962C8B-B14F-4D97-AF65-F5344CB8AC3E}">
        <p14:creationId xmlns:p14="http://schemas.microsoft.com/office/powerpoint/2010/main" val="2509089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38FB65-8021-4FBA-6571-26ACF008CD86}"/>
              </a:ext>
            </a:extLst>
          </p:cNvPr>
          <p:cNvSpPr txBox="1">
            <a:spLocks/>
          </p:cNvSpPr>
          <p:nvPr/>
        </p:nvSpPr>
        <p:spPr>
          <a:xfrm>
            <a:off x="34036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Canonical Body-coding style </a:t>
            </a:r>
          </a:p>
          <a:p>
            <a:r>
              <a:rPr lang="en-US" dirty="0"/>
              <a:t>#pragma dataflow </a:t>
            </a:r>
          </a:p>
        </p:txBody>
      </p:sp>
      <p:sp>
        <p:nvSpPr>
          <p:cNvPr id="7" name="TextBox 6">
            <a:extLst>
              <a:ext uri="{FF2B5EF4-FFF2-40B4-BE49-F238E27FC236}">
                <a16:creationId xmlns:a16="http://schemas.microsoft.com/office/drawing/2014/main" id="{45600930-34F6-8AFD-5BF9-C69866A14D2B}"/>
              </a:ext>
            </a:extLst>
          </p:cNvPr>
          <p:cNvSpPr txBox="1"/>
          <p:nvPr/>
        </p:nvSpPr>
        <p:spPr>
          <a:xfrm>
            <a:off x="84258" y="1325563"/>
            <a:ext cx="11772775" cy="2616101"/>
          </a:xfrm>
          <a:prstGeom prst="rect">
            <a:avLst/>
          </a:prstGeom>
          <a:noFill/>
        </p:spPr>
        <p:txBody>
          <a:bodyPr wrap="none" rtlCol="0">
            <a:spAutoFit/>
          </a:bodyPr>
          <a:lstStyle/>
          <a:p>
            <a:pPr marL="342900" indent="-342900">
              <a:buFont typeface="Arial" panose="020B0604020202020204" pitchFamily="34" charset="0"/>
              <a:buChar char="•"/>
            </a:pPr>
            <a:r>
              <a:rPr lang="en-US" sz="2000" dirty="0" err="1"/>
              <a:t>Bên</a:t>
            </a:r>
            <a:r>
              <a:rPr lang="en-US" sz="2000" dirty="0"/>
              <a:t> </a:t>
            </a:r>
            <a:r>
              <a:rPr lang="en-US" sz="2000" dirty="0" err="1"/>
              <a:t>trong</a:t>
            </a:r>
            <a:r>
              <a:rPr lang="en-US" sz="2000" dirty="0"/>
              <a:t> </a:t>
            </a:r>
            <a:r>
              <a:rPr lang="en-US" sz="2000" dirty="0" err="1"/>
              <a:t>thân</a:t>
            </a:r>
            <a:r>
              <a:rPr lang="en-US" sz="2000" dirty="0"/>
              <a:t> </a:t>
            </a:r>
            <a:r>
              <a:rPr lang="en-US" sz="2000" dirty="0" err="1"/>
              <a:t>luồng</a:t>
            </a:r>
            <a:r>
              <a:rPr lang="en-US" sz="2000" dirty="0"/>
              <a:t> </a:t>
            </a:r>
            <a:r>
              <a:rPr lang="en-US" sz="2000" dirty="0" err="1"/>
              <a:t>dữ</a:t>
            </a:r>
            <a:r>
              <a:rPr lang="en-US" sz="2000" dirty="0"/>
              <a:t> </a:t>
            </a:r>
            <a:r>
              <a:rPr lang="en-US" sz="2000" dirty="0" err="1"/>
              <a:t>liệu</a:t>
            </a:r>
            <a:r>
              <a:rPr lang="en-US" sz="2000" dirty="0"/>
              <a:t> ( </a:t>
            </a:r>
            <a:r>
              <a:rPr lang="en-US" sz="2000" dirty="0" err="1"/>
              <a:t>thân</a:t>
            </a:r>
            <a:r>
              <a:rPr lang="en-US" sz="2000" dirty="0"/>
              <a:t> </a:t>
            </a:r>
            <a:r>
              <a:rPr lang="en-US" sz="2000" dirty="0" err="1"/>
              <a:t>hàm</a:t>
            </a:r>
            <a:r>
              <a:rPr lang="en-US" sz="2000" dirty="0"/>
              <a:t> </a:t>
            </a:r>
            <a:r>
              <a:rPr lang="en-US" sz="2000" dirty="0" err="1"/>
              <a:t>hoặc</a:t>
            </a:r>
            <a:r>
              <a:rPr lang="en-US" sz="2000" dirty="0"/>
              <a:t> </a:t>
            </a:r>
            <a:r>
              <a:rPr lang="en-US" sz="2000" dirty="0" err="1"/>
              <a:t>thân</a:t>
            </a:r>
            <a:r>
              <a:rPr lang="en-US" sz="2000" dirty="0"/>
              <a:t> </a:t>
            </a:r>
            <a:r>
              <a:rPr lang="en-US" sz="2000" dirty="0" err="1"/>
              <a:t>vòng</a:t>
            </a:r>
            <a:r>
              <a:rPr lang="en-US" sz="2000" dirty="0"/>
              <a:t> </a:t>
            </a:r>
            <a:r>
              <a:rPr lang="en-US" sz="2000" dirty="0" err="1"/>
              <a:t>lặp</a:t>
            </a:r>
            <a:r>
              <a:rPr lang="en-US" sz="2000" dirty="0"/>
              <a:t>) </a:t>
            </a:r>
            <a:r>
              <a:rPr lang="en-US" sz="2000" dirty="0" err="1"/>
              <a:t>phải</a:t>
            </a:r>
            <a:r>
              <a:rPr lang="en-US" sz="2000" dirty="0"/>
              <a:t> </a:t>
            </a:r>
            <a:r>
              <a:rPr lang="en-US" sz="2000" dirty="0" err="1"/>
              <a:t>tuân</a:t>
            </a:r>
            <a:r>
              <a:rPr lang="en-US" sz="2000" dirty="0"/>
              <a:t> </a:t>
            </a:r>
            <a:r>
              <a:rPr lang="en-US" sz="2000" dirty="0" err="1"/>
              <a:t>thủ</a:t>
            </a:r>
            <a:r>
              <a:rPr lang="en-US" sz="2000" dirty="0"/>
              <a:t> </a:t>
            </a:r>
            <a:r>
              <a:rPr lang="en-US" sz="2000" dirty="0" err="1"/>
              <a:t>các</a:t>
            </a:r>
            <a:r>
              <a:rPr lang="en-US" sz="2000" dirty="0"/>
              <a:t> </a:t>
            </a:r>
            <a:r>
              <a:rPr lang="en-US" sz="2000" dirty="0" err="1"/>
              <a:t>nguyên</a:t>
            </a:r>
            <a:r>
              <a:rPr lang="en-US" sz="2000" dirty="0"/>
              <a:t> </a:t>
            </a:r>
            <a:r>
              <a:rPr lang="en-US" sz="2000" dirty="0" err="1"/>
              <a:t>tắc</a:t>
            </a:r>
            <a:r>
              <a:rPr lang="en-US" sz="2000" dirty="0"/>
              <a:t> </a:t>
            </a:r>
            <a:r>
              <a:rPr lang="en-US" sz="2000" dirty="0" err="1"/>
              <a:t>sau</a:t>
            </a:r>
            <a:r>
              <a:rPr lang="en-US" sz="2000" dirty="0"/>
              <a:t>: </a:t>
            </a:r>
          </a:p>
          <a:p>
            <a:r>
              <a:rPr lang="en-US" dirty="0"/>
              <a:t> </a:t>
            </a:r>
            <a:r>
              <a:rPr lang="vi-VN" dirty="0"/>
              <a:t>Sử dụng biến vô hướng cục bộ, không tĩnh hoặc biến mảng. Một biến cục bộ được khai báo bên trong thân hàm </a:t>
            </a:r>
            <a:endParaRPr lang="en-US" dirty="0"/>
          </a:p>
          <a:p>
            <a:r>
              <a:rPr lang="vi-VN" dirty="0"/>
              <a:t>(đối với luồng dữ liệu trong hàm) hoặc thân vòng lặp (đối với luồng dữ liệu bên trong vòng lặp). </a:t>
            </a:r>
            <a:endParaRPr lang="en-US" dirty="0"/>
          </a:p>
          <a:p>
            <a:endParaRPr lang="en-US" dirty="0"/>
          </a:p>
          <a:p>
            <a:pPr marL="285750" indent="-285750">
              <a:buFont typeface="Arial" panose="020B0604020202020204" pitchFamily="34" charset="0"/>
              <a:buChar char="•"/>
            </a:pPr>
            <a:r>
              <a:rPr lang="en-US" dirty="0" err="1"/>
              <a:t>Chuỗi</a:t>
            </a:r>
            <a:r>
              <a:rPr lang="en-US" dirty="0"/>
              <a:t> </a:t>
            </a:r>
            <a:r>
              <a:rPr lang="en-US" dirty="0" err="1"/>
              <a:t>các</a:t>
            </a:r>
            <a:r>
              <a:rPr lang="en-US" dirty="0"/>
              <a:t> </a:t>
            </a:r>
            <a:r>
              <a:rPr lang="en-US" dirty="0" err="1"/>
              <a:t>lệnh</a:t>
            </a:r>
            <a:r>
              <a:rPr lang="en-US" dirty="0"/>
              <a:t> </a:t>
            </a:r>
            <a:r>
              <a:rPr lang="en-US" dirty="0" err="1"/>
              <a:t>gọi</a:t>
            </a:r>
            <a:r>
              <a:rPr lang="en-US" dirty="0"/>
              <a:t> </a:t>
            </a:r>
            <a:r>
              <a:rPr lang="en-US" dirty="0" err="1"/>
              <a:t>hàm</a:t>
            </a:r>
            <a:r>
              <a:rPr lang="en-US" dirty="0"/>
              <a:t> : </a:t>
            </a:r>
          </a:p>
          <a:p>
            <a:r>
              <a:rPr lang="en-US" dirty="0"/>
              <a:t>-</a:t>
            </a:r>
            <a:r>
              <a:rPr lang="en-US" dirty="0" err="1"/>
              <a:t>Các</a:t>
            </a:r>
            <a:r>
              <a:rPr lang="en-US" dirty="0"/>
              <a:t> </a:t>
            </a:r>
            <a:r>
              <a:rPr lang="en-US" dirty="0" err="1"/>
              <a:t>biến</a:t>
            </a:r>
            <a:r>
              <a:rPr lang="en-US" dirty="0"/>
              <a:t> </a:t>
            </a:r>
            <a:r>
              <a:rPr lang="en-US" dirty="0" err="1"/>
              <a:t>vô</a:t>
            </a:r>
            <a:r>
              <a:rPr lang="en-US" dirty="0"/>
              <a:t> </a:t>
            </a:r>
            <a:r>
              <a:rPr lang="en-US" dirty="0" err="1"/>
              <a:t>hướng</a:t>
            </a:r>
            <a:r>
              <a:rPr lang="en-US" dirty="0"/>
              <a:t> </a:t>
            </a:r>
            <a:r>
              <a:rPr lang="en-US" dirty="0" err="1"/>
              <a:t>chỉ</a:t>
            </a:r>
            <a:r>
              <a:rPr lang="en-US" dirty="0"/>
              <a:t> </a:t>
            </a:r>
            <a:r>
              <a:rPr lang="en-US" dirty="0" err="1"/>
              <a:t>có</a:t>
            </a:r>
            <a:r>
              <a:rPr lang="en-US" dirty="0"/>
              <a:t> </a:t>
            </a:r>
            <a:r>
              <a:rPr lang="en-US" dirty="0" err="1"/>
              <a:t>thể</a:t>
            </a:r>
            <a:r>
              <a:rPr lang="en-US" dirty="0"/>
              <a:t> </a:t>
            </a:r>
            <a:r>
              <a:rPr lang="en-US" dirty="0" err="1"/>
              <a:t>có</a:t>
            </a:r>
            <a:r>
              <a:rPr lang="en-US" dirty="0"/>
              <a:t> 1 </a:t>
            </a:r>
            <a:r>
              <a:rPr lang="en-US" dirty="0" err="1"/>
              <a:t>quá</a:t>
            </a:r>
            <a:r>
              <a:rPr lang="en-US" dirty="0"/>
              <a:t> </a:t>
            </a:r>
            <a:r>
              <a:rPr lang="en-US" dirty="0" err="1"/>
              <a:t>trình</a:t>
            </a:r>
            <a:r>
              <a:rPr lang="en-US" dirty="0"/>
              <a:t> </a:t>
            </a:r>
            <a:r>
              <a:rPr lang="en-US" dirty="0" err="1"/>
              <a:t>đọc</a:t>
            </a:r>
            <a:r>
              <a:rPr lang="en-US" dirty="0"/>
              <a:t> </a:t>
            </a:r>
            <a:r>
              <a:rPr lang="en-US" dirty="0" err="1"/>
              <a:t>và</a:t>
            </a:r>
            <a:r>
              <a:rPr lang="en-US" dirty="0"/>
              <a:t> </a:t>
            </a:r>
            <a:r>
              <a:rPr lang="en-US" dirty="0" err="1"/>
              <a:t>ghi</a:t>
            </a:r>
            <a:endParaRPr lang="en-US" dirty="0"/>
          </a:p>
          <a:p>
            <a:r>
              <a:rPr lang="en-US" dirty="0"/>
              <a:t>-</a:t>
            </a:r>
            <a:r>
              <a:rPr lang="en-US" dirty="0" err="1"/>
              <a:t>Sử</a:t>
            </a:r>
            <a:r>
              <a:rPr lang="en-US" dirty="0"/>
              <a:t> </a:t>
            </a:r>
            <a:r>
              <a:rPr lang="en-US" dirty="0" err="1"/>
              <a:t>dụng</a:t>
            </a:r>
            <a:r>
              <a:rPr lang="en-US" dirty="0"/>
              <a:t> </a:t>
            </a:r>
            <a:r>
              <a:rPr lang="en-US" dirty="0" err="1"/>
              <a:t>ghi</a:t>
            </a:r>
            <a:r>
              <a:rPr lang="en-US" dirty="0"/>
              <a:t> </a:t>
            </a:r>
            <a:r>
              <a:rPr lang="en-US" dirty="0" err="1"/>
              <a:t>trước</a:t>
            </a:r>
            <a:r>
              <a:rPr lang="en-US" dirty="0"/>
              <a:t> </a:t>
            </a:r>
            <a:r>
              <a:rPr lang="en-US" dirty="0" err="1"/>
              <a:t>khi</a:t>
            </a:r>
            <a:r>
              <a:rPr lang="en-US" dirty="0"/>
              <a:t> </a:t>
            </a:r>
            <a:r>
              <a:rPr lang="en-US" dirty="0" err="1"/>
              <a:t>đọc</a:t>
            </a:r>
            <a:r>
              <a:rPr lang="en-US" dirty="0"/>
              <a:t>  </a:t>
            </a:r>
            <a:r>
              <a:rPr lang="en-US" dirty="0" err="1"/>
              <a:t>với</a:t>
            </a:r>
            <a:r>
              <a:rPr lang="en-US" dirty="0"/>
              <a:t> </a:t>
            </a:r>
            <a:r>
              <a:rPr lang="en-US" dirty="0" err="1"/>
              <a:t>biến</a:t>
            </a:r>
            <a:r>
              <a:rPr lang="en-US" dirty="0"/>
              <a:t> </a:t>
            </a:r>
            <a:r>
              <a:rPr lang="en-US" dirty="0" err="1"/>
              <a:t>không</a:t>
            </a:r>
            <a:r>
              <a:rPr lang="en-US" dirty="0"/>
              <a:t> </a:t>
            </a:r>
            <a:r>
              <a:rPr lang="en-US" dirty="0" err="1"/>
              <a:t>vô</a:t>
            </a:r>
            <a:r>
              <a:rPr lang="en-US" dirty="0"/>
              <a:t> </a:t>
            </a:r>
            <a:r>
              <a:rPr lang="en-US" dirty="0" err="1"/>
              <a:t>hướng</a:t>
            </a:r>
            <a:r>
              <a:rPr lang="en-US" dirty="0"/>
              <a:t> </a:t>
            </a:r>
            <a:r>
              <a:rPr lang="en-US" dirty="0" err="1"/>
              <a:t>cục</a:t>
            </a:r>
            <a:r>
              <a:rPr lang="en-US" dirty="0"/>
              <a:t> </a:t>
            </a:r>
            <a:r>
              <a:rPr lang="en-US" dirty="0" err="1"/>
              <a:t>bộ</a:t>
            </a:r>
            <a:endParaRPr lang="en-US" dirty="0"/>
          </a:p>
          <a:p>
            <a:r>
              <a:rPr lang="en-US" dirty="0"/>
              <a:t>-</a:t>
            </a:r>
            <a:r>
              <a:rPr lang="en-US" dirty="0" err="1"/>
              <a:t>Đọc</a:t>
            </a:r>
            <a:r>
              <a:rPr lang="en-US" dirty="0"/>
              <a:t> </a:t>
            </a:r>
            <a:r>
              <a:rPr lang="en-US" dirty="0" err="1"/>
              <a:t>trước</a:t>
            </a:r>
            <a:r>
              <a:rPr lang="en-US" dirty="0"/>
              <a:t> </a:t>
            </a:r>
            <a:r>
              <a:rPr lang="en-US" dirty="0" err="1"/>
              <a:t>khi</a:t>
            </a:r>
            <a:r>
              <a:rPr lang="en-US" dirty="0"/>
              <a:t> </a:t>
            </a:r>
            <a:r>
              <a:rPr lang="en-US" dirty="0" err="1"/>
              <a:t>ghi</a:t>
            </a:r>
            <a:r>
              <a:rPr lang="en-US" dirty="0"/>
              <a:t> </a:t>
            </a:r>
            <a:r>
              <a:rPr lang="en-US" dirty="0" err="1"/>
              <a:t>đối</a:t>
            </a:r>
            <a:r>
              <a:rPr lang="en-US" dirty="0"/>
              <a:t> </a:t>
            </a:r>
            <a:r>
              <a:rPr lang="en-US" dirty="0" err="1"/>
              <a:t>với</a:t>
            </a:r>
            <a:r>
              <a:rPr lang="en-US" dirty="0"/>
              <a:t> </a:t>
            </a:r>
            <a:r>
              <a:rPr lang="en-US" dirty="0" err="1"/>
              <a:t>các</a:t>
            </a:r>
            <a:r>
              <a:rPr lang="en-US" dirty="0"/>
              <a:t> </a:t>
            </a:r>
            <a:r>
              <a:rPr lang="en-US" dirty="0" err="1"/>
              <a:t>đối</a:t>
            </a:r>
            <a:r>
              <a:rPr lang="en-US" dirty="0"/>
              <a:t> </a:t>
            </a:r>
            <a:r>
              <a:rPr lang="en-US" dirty="0" err="1"/>
              <a:t>số</a:t>
            </a:r>
            <a:r>
              <a:rPr lang="en-US" dirty="0"/>
              <a:t> </a:t>
            </a:r>
            <a:r>
              <a:rPr lang="en-US" dirty="0" err="1"/>
              <a:t>truyền</a:t>
            </a:r>
            <a:r>
              <a:rPr lang="en-US" dirty="0"/>
              <a:t> </a:t>
            </a:r>
            <a:r>
              <a:rPr lang="en-US" dirty="0" err="1"/>
              <a:t>vào</a:t>
            </a:r>
            <a:r>
              <a:rPr lang="en-US" dirty="0"/>
              <a:t> </a:t>
            </a:r>
            <a:r>
              <a:rPr lang="en-US" dirty="0" err="1"/>
              <a:t>của</a:t>
            </a:r>
            <a:r>
              <a:rPr lang="en-US" dirty="0"/>
              <a:t> </a:t>
            </a:r>
            <a:r>
              <a:rPr lang="en-US" dirty="0" err="1"/>
              <a:t>hàm</a:t>
            </a:r>
            <a:endParaRPr lang="en-US" dirty="0"/>
          </a:p>
          <a:p>
            <a:r>
              <a:rPr lang="en-US" dirty="0"/>
              <a:t>-</a:t>
            </a:r>
            <a:r>
              <a:rPr lang="en-US" dirty="0" err="1"/>
              <a:t>Kiểu</a:t>
            </a:r>
            <a:r>
              <a:rPr lang="en-US" dirty="0"/>
              <a:t> </a:t>
            </a:r>
            <a:r>
              <a:rPr lang="en-US" dirty="0" err="1"/>
              <a:t>trả</a:t>
            </a:r>
            <a:r>
              <a:rPr lang="en-US" dirty="0"/>
              <a:t> </a:t>
            </a:r>
            <a:r>
              <a:rPr lang="en-US" dirty="0" err="1"/>
              <a:t>về</a:t>
            </a:r>
            <a:r>
              <a:rPr lang="en-US" dirty="0"/>
              <a:t> </a:t>
            </a:r>
            <a:r>
              <a:rPr lang="en-US" dirty="0" err="1"/>
              <a:t>của</a:t>
            </a:r>
            <a:r>
              <a:rPr lang="en-US" dirty="0"/>
              <a:t> </a:t>
            </a:r>
            <a:r>
              <a:rPr lang="en-US" dirty="0" err="1"/>
              <a:t>hàm</a:t>
            </a:r>
            <a:r>
              <a:rPr lang="en-US" dirty="0"/>
              <a:t> </a:t>
            </a:r>
            <a:r>
              <a:rPr lang="en-US" dirty="0" err="1"/>
              <a:t>là</a:t>
            </a:r>
            <a:r>
              <a:rPr lang="en-US" dirty="0"/>
              <a:t> </a:t>
            </a:r>
            <a:r>
              <a:rPr lang="en-US" b="1" dirty="0"/>
              <a:t>void</a:t>
            </a:r>
          </a:p>
        </p:txBody>
      </p:sp>
    </p:spTree>
    <p:extLst>
      <p:ext uri="{BB962C8B-B14F-4D97-AF65-F5344CB8AC3E}">
        <p14:creationId xmlns:p14="http://schemas.microsoft.com/office/powerpoint/2010/main" val="3246220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041269-B97A-EF06-1824-64C6F2F5C56A}"/>
              </a:ext>
            </a:extLst>
          </p:cNvPr>
          <p:cNvPicPr>
            <a:picLocks noChangeAspect="1"/>
          </p:cNvPicPr>
          <p:nvPr/>
        </p:nvPicPr>
        <p:blipFill>
          <a:blip r:embed="rId2"/>
          <a:stretch>
            <a:fillRect/>
          </a:stretch>
        </p:blipFill>
        <p:spPr>
          <a:xfrm>
            <a:off x="180339" y="563880"/>
            <a:ext cx="3425613" cy="5440680"/>
          </a:xfrm>
          <a:prstGeom prst="rect">
            <a:avLst/>
          </a:prstGeom>
        </p:spPr>
      </p:pic>
      <p:grpSp>
        <p:nvGrpSpPr>
          <p:cNvPr id="7" name="Group 6">
            <a:extLst>
              <a:ext uri="{FF2B5EF4-FFF2-40B4-BE49-F238E27FC236}">
                <a16:creationId xmlns:a16="http://schemas.microsoft.com/office/drawing/2014/main" id="{AB4A249F-BE21-5AEE-AEA3-827972071D28}"/>
              </a:ext>
            </a:extLst>
          </p:cNvPr>
          <p:cNvGrpSpPr/>
          <p:nvPr/>
        </p:nvGrpSpPr>
        <p:grpSpPr>
          <a:xfrm>
            <a:off x="4027288" y="2020813"/>
            <a:ext cx="2969734" cy="1791564"/>
            <a:chOff x="4164448" y="2020813"/>
            <a:chExt cx="2969734" cy="1791564"/>
          </a:xfrm>
        </p:grpSpPr>
        <p:sp>
          <p:nvSpPr>
            <p:cNvPr id="8" name="Rectangle 7">
              <a:extLst>
                <a:ext uri="{FF2B5EF4-FFF2-40B4-BE49-F238E27FC236}">
                  <a16:creationId xmlns:a16="http://schemas.microsoft.com/office/drawing/2014/main" id="{3B22A405-E74B-25B0-D082-7CEFA4AE5D69}"/>
                </a:ext>
              </a:extLst>
            </p:cNvPr>
            <p:cNvSpPr/>
            <p:nvPr/>
          </p:nvSpPr>
          <p:spPr>
            <a:xfrm>
              <a:off x="4164448" y="2020813"/>
              <a:ext cx="2969734" cy="17915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33491D4-7A1E-CABE-2D4F-50B386F7A140}"/>
                </a:ext>
              </a:extLst>
            </p:cNvPr>
            <p:cNvPicPr>
              <a:picLocks noChangeAspect="1"/>
            </p:cNvPicPr>
            <p:nvPr/>
          </p:nvPicPr>
          <p:blipFill>
            <a:blip r:embed="rId3"/>
            <a:stretch>
              <a:fillRect/>
            </a:stretch>
          </p:blipFill>
          <p:spPr>
            <a:xfrm>
              <a:off x="4539497" y="2206984"/>
              <a:ext cx="2219635" cy="1457528"/>
            </a:xfrm>
            <a:prstGeom prst="rect">
              <a:avLst/>
            </a:prstGeom>
          </p:spPr>
        </p:pic>
      </p:grpSp>
      <p:sp>
        <p:nvSpPr>
          <p:cNvPr id="12" name="Oval 11">
            <a:extLst>
              <a:ext uri="{FF2B5EF4-FFF2-40B4-BE49-F238E27FC236}">
                <a16:creationId xmlns:a16="http://schemas.microsoft.com/office/drawing/2014/main" id="{19BEB6AD-F92D-D1FB-C821-BFD6F9C6F929}"/>
              </a:ext>
            </a:extLst>
          </p:cNvPr>
          <p:cNvSpPr/>
          <p:nvPr/>
        </p:nvSpPr>
        <p:spPr>
          <a:xfrm>
            <a:off x="3605952" y="2501762"/>
            <a:ext cx="352425" cy="32658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cxnSp>
        <p:nvCxnSpPr>
          <p:cNvPr id="13" name="Straight Connector 12">
            <a:extLst>
              <a:ext uri="{FF2B5EF4-FFF2-40B4-BE49-F238E27FC236}">
                <a16:creationId xmlns:a16="http://schemas.microsoft.com/office/drawing/2014/main" id="{7E9C0CD3-2865-A33A-234F-BBA7580005C4}"/>
              </a:ext>
            </a:extLst>
          </p:cNvPr>
          <p:cNvCxnSpPr>
            <a:cxnSpLocks/>
          </p:cNvCxnSpPr>
          <p:nvPr/>
        </p:nvCxnSpPr>
        <p:spPr>
          <a:xfrm flipH="1">
            <a:off x="3709756" y="2595413"/>
            <a:ext cx="138112" cy="14408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663FB0-E76B-A600-1278-CF61555B0DDC}"/>
              </a:ext>
            </a:extLst>
          </p:cNvPr>
          <p:cNvCxnSpPr>
            <a:cxnSpLocks/>
          </p:cNvCxnSpPr>
          <p:nvPr/>
        </p:nvCxnSpPr>
        <p:spPr>
          <a:xfrm flipH="1" flipV="1">
            <a:off x="3719281" y="2585809"/>
            <a:ext cx="123825" cy="158488"/>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A09B7315-A9F4-C4BE-6503-D46447F93A27}"/>
              </a:ext>
            </a:extLst>
          </p:cNvPr>
          <p:cNvPicPr>
            <a:picLocks noChangeAspect="1"/>
          </p:cNvPicPr>
          <p:nvPr/>
        </p:nvPicPr>
        <p:blipFill>
          <a:blip r:embed="rId4"/>
          <a:stretch>
            <a:fillRect/>
          </a:stretch>
        </p:blipFill>
        <p:spPr>
          <a:xfrm>
            <a:off x="7942564" y="1654297"/>
            <a:ext cx="3218508" cy="1629923"/>
          </a:xfrm>
          <a:prstGeom prst="rect">
            <a:avLst/>
          </a:prstGeom>
        </p:spPr>
      </p:pic>
      <p:sp>
        <p:nvSpPr>
          <p:cNvPr id="16" name="Arrow: Right 15">
            <a:extLst>
              <a:ext uri="{FF2B5EF4-FFF2-40B4-BE49-F238E27FC236}">
                <a16:creationId xmlns:a16="http://schemas.microsoft.com/office/drawing/2014/main" id="{B62ADFD4-BFC4-75A6-686E-95EBC8665100}"/>
              </a:ext>
            </a:extLst>
          </p:cNvPr>
          <p:cNvSpPr/>
          <p:nvPr/>
        </p:nvSpPr>
        <p:spPr>
          <a:xfrm>
            <a:off x="7065933" y="2520915"/>
            <a:ext cx="807720" cy="39745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D523060-10B7-100D-D121-2ED12876E392}"/>
              </a:ext>
            </a:extLst>
          </p:cNvPr>
          <p:cNvSpPr/>
          <p:nvPr/>
        </p:nvSpPr>
        <p:spPr>
          <a:xfrm>
            <a:off x="7873653" y="2960267"/>
            <a:ext cx="3487436" cy="323953"/>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07311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F4AD6-BD1F-3B90-FCF0-E983417D51DA}"/>
              </a:ext>
            </a:extLst>
          </p:cNvPr>
          <p:cNvSpPr>
            <a:spLocks noGrp="1"/>
          </p:cNvSpPr>
          <p:nvPr>
            <p:ph type="title"/>
          </p:nvPr>
        </p:nvSpPr>
        <p:spPr>
          <a:xfrm>
            <a:off x="376016" y="568325"/>
            <a:ext cx="10515600" cy="1325563"/>
          </a:xfrm>
        </p:spPr>
        <p:txBody>
          <a:bodyPr/>
          <a:lstStyle/>
          <a:p>
            <a:r>
              <a:rPr lang="en-US" dirty="0" err="1"/>
              <a:t>Chọn</a:t>
            </a:r>
            <a:r>
              <a:rPr lang="en-US" dirty="0"/>
              <a:t> </a:t>
            </a:r>
            <a:r>
              <a:rPr lang="en-US" dirty="0" err="1"/>
              <a:t>loại</a:t>
            </a:r>
            <a:r>
              <a:rPr lang="en-US" dirty="0"/>
              <a:t> </a:t>
            </a:r>
            <a:r>
              <a:rPr lang="en-US" dirty="0" err="1"/>
              <a:t>kênh</a:t>
            </a:r>
            <a:r>
              <a:rPr lang="en-US" dirty="0"/>
              <a:t> </a:t>
            </a:r>
            <a:r>
              <a:rPr lang="en-US" dirty="0" err="1"/>
              <a:t>dữ</a:t>
            </a:r>
            <a:r>
              <a:rPr lang="en-US" dirty="0"/>
              <a:t> </a:t>
            </a:r>
            <a:r>
              <a:rPr lang="en-US" dirty="0" err="1"/>
              <a:t>liệu</a:t>
            </a:r>
            <a:endParaRPr lang="en-US" dirty="0"/>
          </a:p>
        </p:txBody>
      </p:sp>
      <p:sp>
        <p:nvSpPr>
          <p:cNvPr id="3" name="Content Placeholder 2">
            <a:extLst>
              <a:ext uri="{FF2B5EF4-FFF2-40B4-BE49-F238E27FC236}">
                <a16:creationId xmlns:a16="http://schemas.microsoft.com/office/drawing/2014/main" id="{8E8D6AAF-B0B4-A490-C68A-B783B712C1B2}"/>
              </a:ext>
            </a:extLst>
          </p:cNvPr>
          <p:cNvSpPr>
            <a:spLocks noGrp="1"/>
          </p:cNvSpPr>
          <p:nvPr>
            <p:ph idx="1"/>
          </p:nvPr>
        </p:nvSpPr>
        <p:spPr>
          <a:xfrm>
            <a:off x="949960" y="1619568"/>
            <a:ext cx="10515600" cy="4351338"/>
          </a:xfrm>
        </p:spPr>
        <p:txBody>
          <a:bodyPr/>
          <a:lstStyle/>
          <a:p>
            <a:r>
              <a:rPr lang="en-US" dirty="0" err="1"/>
              <a:t>Đối</a:t>
            </a:r>
            <a:r>
              <a:rPr lang="en-US" dirty="0"/>
              <a:t> </a:t>
            </a:r>
            <a:r>
              <a:rPr lang="en-US" dirty="0" err="1"/>
              <a:t>với</a:t>
            </a:r>
            <a:r>
              <a:rPr lang="en-US" dirty="0"/>
              <a:t> </a:t>
            </a:r>
            <a:r>
              <a:rPr lang="en-US" dirty="0" err="1"/>
              <a:t>các</a:t>
            </a:r>
            <a:r>
              <a:rPr lang="en-US" dirty="0"/>
              <a:t> </a:t>
            </a:r>
            <a:r>
              <a:rPr lang="en-US" dirty="0" err="1"/>
              <a:t>đại</a:t>
            </a:r>
            <a:r>
              <a:rPr lang="en-US" dirty="0"/>
              <a:t> </a:t>
            </a:r>
            <a:r>
              <a:rPr lang="en-US" dirty="0" err="1"/>
              <a:t>lượng</a:t>
            </a:r>
            <a:r>
              <a:rPr lang="en-US" dirty="0"/>
              <a:t> </a:t>
            </a:r>
            <a:r>
              <a:rPr lang="en-US" dirty="0" err="1"/>
              <a:t>vô</a:t>
            </a:r>
            <a:r>
              <a:rPr lang="en-US" dirty="0"/>
              <a:t> </a:t>
            </a:r>
            <a:r>
              <a:rPr lang="en-US" dirty="0" err="1"/>
              <a:t>hướng</a:t>
            </a:r>
            <a:r>
              <a:rPr lang="en-US" dirty="0"/>
              <a:t> </a:t>
            </a:r>
            <a:r>
              <a:rPr lang="en-US" dirty="0" err="1"/>
              <a:t>thì</a:t>
            </a:r>
            <a:r>
              <a:rPr lang="en-US" dirty="0"/>
              <a:t> HLS </a:t>
            </a:r>
            <a:r>
              <a:rPr lang="en-US" dirty="0" err="1"/>
              <a:t>tự</a:t>
            </a:r>
            <a:r>
              <a:rPr lang="en-US" dirty="0"/>
              <a:t> </a:t>
            </a:r>
            <a:r>
              <a:rPr lang="en-US" dirty="0" err="1"/>
              <a:t>động</a:t>
            </a:r>
            <a:r>
              <a:rPr lang="en-US" dirty="0"/>
              <a:t> </a:t>
            </a:r>
            <a:r>
              <a:rPr lang="en-US" dirty="0" err="1"/>
              <a:t>chọn</a:t>
            </a:r>
            <a:r>
              <a:rPr lang="en-US" dirty="0"/>
              <a:t> FIFO</a:t>
            </a:r>
          </a:p>
          <a:p>
            <a:r>
              <a:rPr lang="en-US" dirty="0" err="1"/>
              <a:t>Nếu</a:t>
            </a:r>
            <a:r>
              <a:rPr lang="en-US" dirty="0"/>
              <a:t> </a:t>
            </a:r>
            <a:r>
              <a:rPr lang="en-US" dirty="0" err="1"/>
              <a:t>tham</a:t>
            </a:r>
            <a:r>
              <a:rPr lang="en-US" dirty="0"/>
              <a:t> </a:t>
            </a:r>
            <a:r>
              <a:rPr lang="en-US" dirty="0" err="1"/>
              <a:t>số</a:t>
            </a:r>
            <a:r>
              <a:rPr lang="en-US" dirty="0"/>
              <a:t> </a:t>
            </a:r>
            <a:r>
              <a:rPr lang="en-US" dirty="0" err="1"/>
              <a:t>là</a:t>
            </a:r>
            <a:r>
              <a:rPr lang="en-US" dirty="0"/>
              <a:t> </a:t>
            </a:r>
            <a:r>
              <a:rPr lang="en-US" dirty="0" err="1"/>
              <a:t>mảng</a:t>
            </a:r>
            <a:r>
              <a:rPr lang="en-US" dirty="0"/>
              <a:t> </a:t>
            </a:r>
            <a:r>
              <a:rPr lang="en-US" dirty="0" err="1"/>
              <a:t>thì</a:t>
            </a:r>
            <a:r>
              <a:rPr lang="en-US" dirty="0"/>
              <a:t> </a:t>
            </a:r>
            <a:r>
              <a:rPr lang="en-US" dirty="0" err="1"/>
              <a:t>có</a:t>
            </a:r>
            <a:r>
              <a:rPr lang="en-US" dirty="0"/>
              <a:t> </a:t>
            </a:r>
            <a:r>
              <a:rPr lang="en-US" dirty="0" err="1"/>
              <a:t>thể</a:t>
            </a:r>
            <a:r>
              <a:rPr lang="en-US" dirty="0"/>
              <a:t> </a:t>
            </a:r>
            <a:r>
              <a:rPr lang="en-US" dirty="0" err="1"/>
              <a:t>chọn</a:t>
            </a:r>
            <a:r>
              <a:rPr lang="en-US" dirty="0"/>
              <a:t> FIFO </a:t>
            </a:r>
            <a:r>
              <a:rPr lang="en-US" dirty="0" err="1"/>
              <a:t>hoặc</a:t>
            </a:r>
            <a:r>
              <a:rPr lang="en-US" dirty="0"/>
              <a:t> PIFO</a:t>
            </a:r>
          </a:p>
          <a:p>
            <a:r>
              <a:rPr lang="en-US" dirty="0" err="1"/>
              <a:t>Nếu</a:t>
            </a:r>
            <a:r>
              <a:rPr lang="en-US" dirty="0"/>
              <a:t> </a:t>
            </a:r>
            <a:r>
              <a:rPr lang="en-US" dirty="0" err="1"/>
              <a:t>dữ</a:t>
            </a:r>
            <a:r>
              <a:rPr lang="en-US" dirty="0"/>
              <a:t> </a:t>
            </a:r>
            <a:r>
              <a:rPr lang="en-US" dirty="0" err="1"/>
              <a:t>liệu</a:t>
            </a:r>
            <a:r>
              <a:rPr lang="en-US" dirty="0"/>
              <a:t> </a:t>
            </a:r>
            <a:r>
              <a:rPr lang="en-US" dirty="0" err="1"/>
              <a:t>được</a:t>
            </a:r>
            <a:r>
              <a:rPr lang="en-US" dirty="0"/>
              <a:t> </a:t>
            </a:r>
            <a:r>
              <a:rPr lang="en-US" dirty="0" err="1"/>
              <a:t>truy</a:t>
            </a:r>
            <a:r>
              <a:rPr lang="en-US" dirty="0"/>
              <a:t> </a:t>
            </a:r>
            <a:r>
              <a:rPr lang="en-US" dirty="0" err="1"/>
              <a:t>cập</a:t>
            </a:r>
            <a:r>
              <a:rPr lang="en-US" dirty="0"/>
              <a:t> </a:t>
            </a:r>
            <a:r>
              <a:rPr lang="en-US" dirty="0" err="1"/>
              <a:t>tuần</a:t>
            </a:r>
            <a:r>
              <a:rPr lang="en-US" dirty="0"/>
              <a:t> </a:t>
            </a:r>
            <a:r>
              <a:rPr lang="en-US" dirty="0" err="1"/>
              <a:t>tự</a:t>
            </a:r>
            <a:r>
              <a:rPr lang="en-US" dirty="0"/>
              <a:t> </a:t>
            </a:r>
            <a:r>
              <a:rPr lang="en-US" dirty="0" err="1"/>
              <a:t>thì</a:t>
            </a:r>
            <a:r>
              <a:rPr lang="en-US" dirty="0"/>
              <a:t> </a:t>
            </a:r>
            <a:r>
              <a:rPr lang="en-US" dirty="0" err="1"/>
              <a:t>có</a:t>
            </a:r>
            <a:r>
              <a:rPr lang="en-US" dirty="0"/>
              <a:t> </a:t>
            </a:r>
            <a:r>
              <a:rPr lang="en-US" dirty="0" err="1"/>
              <a:t>thể</a:t>
            </a:r>
            <a:r>
              <a:rPr lang="en-US" dirty="0"/>
              <a:t> </a:t>
            </a:r>
            <a:r>
              <a:rPr lang="en-US" dirty="0" err="1"/>
              <a:t>chọn</a:t>
            </a:r>
            <a:r>
              <a:rPr lang="en-US" dirty="0"/>
              <a:t> FIFO </a:t>
            </a:r>
            <a:r>
              <a:rPr lang="en-US" dirty="0" err="1"/>
              <a:t>hoặc</a:t>
            </a:r>
            <a:r>
              <a:rPr lang="en-US" dirty="0"/>
              <a:t> PIFO: FIFO </a:t>
            </a:r>
            <a:r>
              <a:rPr lang="en-US" dirty="0" err="1"/>
              <a:t>dễ</a:t>
            </a:r>
            <a:r>
              <a:rPr lang="en-US" dirty="0"/>
              <a:t> </a:t>
            </a:r>
            <a:r>
              <a:rPr lang="en-US" dirty="0" err="1"/>
              <a:t>xảy</a:t>
            </a:r>
            <a:r>
              <a:rPr lang="en-US" dirty="0"/>
              <a:t> </a:t>
            </a:r>
            <a:r>
              <a:rPr lang="en-US" dirty="0" err="1"/>
              <a:t>ra</a:t>
            </a:r>
            <a:r>
              <a:rPr lang="en-US" dirty="0"/>
              <a:t> </a:t>
            </a:r>
            <a:r>
              <a:rPr lang="en-US" dirty="0" err="1"/>
              <a:t>tắc</a:t>
            </a:r>
            <a:r>
              <a:rPr lang="en-US" dirty="0"/>
              <a:t> </a:t>
            </a:r>
            <a:r>
              <a:rPr lang="en-US" dirty="0" err="1"/>
              <a:t>nghẽn</a:t>
            </a:r>
            <a:r>
              <a:rPr lang="en-US" dirty="0"/>
              <a:t> </a:t>
            </a:r>
            <a:r>
              <a:rPr lang="en-US" dirty="0" err="1"/>
              <a:t>nếu</a:t>
            </a:r>
            <a:r>
              <a:rPr lang="en-US" dirty="0"/>
              <a:t> </a:t>
            </a:r>
            <a:r>
              <a:rPr lang="en-US" dirty="0" err="1"/>
              <a:t>không</a:t>
            </a:r>
            <a:r>
              <a:rPr lang="en-US" dirty="0"/>
              <a:t> </a:t>
            </a:r>
            <a:r>
              <a:rPr lang="en-US" dirty="0" err="1"/>
              <a:t>chọn</a:t>
            </a:r>
            <a:r>
              <a:rPr lang="en-US" dirty="0"/>
              <a:t> </a:t>
            </a:r>
            <a:r>
              <a:rPr lang="en-US" dirty="0" err="1"/>
              <a:t>đủ</a:t>
            </a:r>
            <a:r>
              <a:rPr lang="en-US" dirty="0"/>
              <a:t> </a:t>
            </a:r>
            <a:r>
              <a:rPr lang="en-US" dirty="0" err="1"/>
              <a:t>kích</a:t>
            </a:r>
            <a:r>
              <a:rPr lang="en-US" dirty="0"/>
              <a:t> </a:t>
            </a:r>
            <a:r>
              <a:rPr lang="en-US" dirty="0" err="1"/>
              <a:t>thước</a:t>
            </a:r>
            <a:r>
              <a:rPr lang="en-US" dirty="0"/>
              <a:t> </a:t>
            </a:r>
            <a:r>
              <a:rPr lang="en-US" dirty="0" err="1"/>
              <a:t>và</a:t>
            </a:r>
            <a:r>
              <a:rPr lang="en-US" dirty="0"/>
              <a:t> PIFO </a:t>
            </a:r>
            <a:r>
              <a:rPr lang="en-US" dirty="0" err="1"/>
              <a:t>tốn</a:t>
            </a:r>
            <a:r>
              <a:rPr lang="en-US" dirty="0"/>
              <a:t> </a:t>
            </a:r>
            <a:r>
              <a:rPr lang="en-US" dirty="0" err="1"/>
              <a:t>tài</a:t>
            </a:r>
            <a:r>
              <a:rPr lang="en-US" dirty="0"/>
              <a:t> </a:t>
            </a:r>
            <a:r>
              <a:rPr lang="en-US" dirty="0" err="1"/>
              <a:t>nguyên</a:t>
            </a:r>
            <a:r>
              <a:rPr lang="en-US" dirty="0"/>
              <a:t> </a:t>
            </a:r>
            <a:r>
              <a:rPr lang="en-US" dirty="0" err="1"/>
              <a:t>hơn</a:t>
            </a:r>
            <a:r>
              <a:rPr lang="en-US" dirty="0"/>
              <a:t> do </a:t>
            </a:r>
            <a:r>
              <a:rPr lang="en-US" dirty="0" err="1"/>
              <a:t>gấp</a:t>
            </a:r>
            <a:r>
              <a:rPr lang="en-US" dirty="0"/>
              <a:t> </a:t>
            </a:r>
            <a:r>
              <a:rPr lang="en-US" dirty="0" err="1"/>
              <a:t>đôi</a:t>
            </a:r>
            <a:r>
              <a:rPr lang="en-US" dirty="0"/>
              <a:t> </a:t>
            </a:r>
            <a:r>
              <a:rPr lang="en-US" dirty="0" err="1"/>
              <a:t>mảng</a:t>
            </a:r>
            <a:endParaRPr lang="en-US" dirty="0"/>
          </a:p>
          <a:p>
            <a:r>
              <a:rPr lang="en-US" dirty="0" err="1"/>
              <a:t>Nếu</a:t>
            </a:r>
            <a:r>
              <a:rPr lang="en-US" dirty="0"/>
              <a:t> </a:t>
            </a:r>
            <a:r>
              <a:rPr lang="en-US" dirty="0" err="1"/>
              <a:t>dữ</a:t>
            </a:r>
            <a:r>
              <a:rPr lang="en-US" dirty="0"/>
              <a:t> </a:t>
            </a:r>
            <a:r>
              <a:rPr lang="en-US" dirty="0" err="1"/>
              <a:t>liệu</a:t>
            </a:r>
            <a:r>
              <a:rPr lang="en-US" dirty="0"/>
              <a:t> </a:t>
            </a:r>
            <a:r>
              <a:rPr lang="en-US" dirty="0" err="1"/>
              <a:t>được</a:t>
            </a:r>
            <a:r>
              <a:rPr lang="en-US" dirty="0"/>
              <a:t> </a:t>
            </a:r>
            <a:r>
              <a:rPr lang="en-US" dirty="0" err="1"/>
              <a:t>truy</a:t>
            </a:r>
            <a:r>
              <a:rPr lang="en-US" dirty="0"/>
              <a:t> </a:t>
            </a:r>
            <a:r>
              <a:rPr lang="en-US" dirty="0" err="1"/>
              <a:t>cập</a:t>
            </a:r>
            <a:r>
              <a:rPr lang="en-US" dirty="0"/>
              <a:t> </a:t>
            </a:r>
            <a:r>
              <a:rPr lang="en-US" dirty="0" err="1"/>
              <a:t>ngẫu</a:t>
            </a:r>
            <a:r>
              <a:rPr lang="en-US" dirty="0"/>
              <a:t> </a:t>
            </a:r>
            <a:r>
              <a:rPr lang="en-US" dirty="0" err="1"/>
              <a:t>nhiên</a:t>
            </a:r>
            <a:r>
              <a:rPr lang="en-US" dirty="0"/>
              <a:t> </a:t>
            </a:r>
            <a:r>
              <a:rPr lang="en-US" dirty="0" err="1"/>
              <a:t>thì</a:t>
            </a:r>
            <a:r>
              <a:rPr lang="en-US" dirty="0"/>
              <a:t> </a:t>
            </a:r>
            <a:r>
              <a:rPr lang="en-US" dirty="0" err="1"/>
              <a:t>mặc</a:t>
            </a:r>
            <a:r>
              <a:rPr lang="en-US" dirty="0"/>
              <a:t> </a:t>
            </a:r>
            <a:r>
              <a:rPr lang="en-US" dirty="0" err="1"/>
              <a:t>định</a:t>
            </a:r>
            <a:r>
              <a:rPr lang="en-US" dirty="0"/>
              <a:t> </a:t>
            </a:r>
            <a:r>
              <a:rPr lang="en-US" dirty="0" err="1"/>
              <a:t>chọn</a:t>
            </a:r>
            <a:r>
              <a:rPr lang="en-US" dirty="0"/>
              <a:t> PIFO, </a:t>
            </a:r>
            <a:r>
              <a:rPr lang="en-US" dirty="0" err="1"/>
              <a:t>với</a:t>
            </a:r>
            <a:r>
              <a:rPr lang="en-US" dirty="0"/>
              <a:t> </a:t>
            </a:r>
            <a:r>
              <a:rPr lang="en-US" dirty="0" err="1"/>
              <a:t>kích</a:t>
            </a:r>
            <a:r>
              <a:rPr lang="en-US" dirty="0"/>
              <a:t> </a:t>
            </a:r>
            <a:r>
              <a:rPr lang="en-US" dirty="0" err="1"/>
              <a:t>thước</a:t>
            </a:r>
            <a:r>
              <a:rPr lang="en-US" dirty="0"/>
              <a:t> </a:t>
            </a:r>
            <a:r>
              <a:rPr lang="en-US" dirty="0" err="1"/>
              <a:t>gấp</a:t>
            </a:r>
            <a:r>
              <a:rPr lang="en-US" dirty="0"/>
              <a:t> </a:t>
            </a:r>
            <a:r>
              <a:rPr lang="en-US" dirty="0" err="1"/>
              <a:t>đôi</a:t>
            </a:r>
            <a:r>
              <a:rPr lang="en-US" dirty="0"/>
              <a:t> </a:t>
            </a:r>
            <a:r>
              <a:rPr lang="en-US" dirty="0" err="1"/>
              <a:t>mảng</a:t>
            </a:r>
            <a:r>
              <a:rPr lang="en-US" dirty="0"/>
              <a:t> ban </a:t>
            </a:r>
            <a:r>
              <a:rPr lang="en-US" dirty="0" err="1"/>
              <a:t>đầu</a:t>
            </a:r>
            <a:endParaRPr lang="en-US" dirty="0"/>
          </a:p>
          <a:p>
            <a:endParaRPr lang="en-US" dirty="0"/>
          </a:p>
        </p:txBody>
      </p:sp>
    </p:spTree>
    <p:extLst>
      <p:ext uri="{BB962C8B-B14F-4D97-AF65-F5344CB8AC3E}">
        <p14:creationId xmlns:p14="http://schemas.microsoft.com/office/powerpoint/2010/main" val="3811843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40AE-73DE-DFDB-9FCD-024C2090FB6F}"/>
              </a:ext>
            </a:extLst>
          </p:cNvPr>
          <p:cNvSpPr>
            <a:spLocks noGrp="1"/>
          </p:cNvSpPr>
          <p:nvPr>
            <p:ph type="title"/>
          </p:nvPr>
        </p:nvSpPr>
        <p:spPr>
          <a:xfrm>
            <a:off x="742950" y="-154371"/>
            <a:ext cx="10515600" cy="1325563"/>
          </a:xfrm>
        </p:spPr>
        <p:txBody>
          <a:bodyPr/>
          <a:lstStyle/>
          <a:p>
            <a:r>
              <a:rPr lang="en-US" dirty="0" err="1"/>
              <a:t>Mô</a:t>
            </a:r>
            <a:r>
              <a:rPr lang="en-US" dirty="0"/>
              <a:t> </a:t>
            </a:r>
            <a:r>
              <a:rPr lang="en-US" dirty="0" err="1"/>
              <a:t>hình</a:t>
            </a:r>
            <a:r>
              <a:rPr lang="en-US" dirty="0"/>
              <a:t> </a:t>
            </a:r>
            <a:r>
              <a:rPr lang="en-US" dirty="0" err="1"/>
              <a:t>lập</a:t>
            </a:r>
            <a:r>
              <a:rPr lang="en-US" dirty="0"/>
              <a:t> </a:t>
            </a:r>
            <a:r>
              <a:rPr lang="en-US" dirty="0" err="1"/>
              <a:t>trình</a:t>
            </a:r>
            <a:r>
              <a:rPr lang="en-US" dirty="0"/>
              <a:t> song </a:t>
            </a:r>
            <a:r>
              <a:rPr lang="en-US" dirty="0" err="1"/>
              <a:t>song</a:t>
            </a:r>
            <a:r>
              <a:rPr lang="en-US" dirty="0"/>
              <a:t> </a:t>
            </a:r>
            <a:r>
              <a:rPr lang="en-US" dirty="0" err="1"/>
              <a:t>trong</a:t>
            </a:r>
            <a:r>
              <a:rPr lang="en-US" dirty="0"/>
              <a:t> HLS</a:t>
            </a:r>
          </a:p>
        </p:txBody>
      </p:sp>
      <p:sp>
        <p:nvSpPr>
          <p:cNvPr id="4" name="TextBox 3">
            <a:extLst>
              <a:ext uri="{FF2B5EF4-FFF2-40B4-BE49-F238E27FC236}">
                <a16:creationId xmlns:a16="http://schemas.microsoft.com/office/drawing/2014/main" id="{5F6E12D7-D983-FEEB-0E59-E1C1640AAACB}"/>
              </a:ext>
            </a:extLst>
          </p:cNvPr>
          <p:cNvSpPr txBox="1"/>
          <p:nvPr/>
        </p:nvSpPr>
        <p:spPr>
          <a:xfrm>
            <a:off x="742950" y="1120676"/>
            <a:ext cx="11452046" cy="2308324"/>
          </a:xfrm>
          <a:prstGeom prst="rect">
            <a:avLst/>
          </a:prstGeom>
          <a:noFill/>
        </p:spPr>
        <p:txBody>
          <a:bodyPr wrap="none" rtlCol="0">
            <a:spAutoFit/>
          </a:bodyPr>
          <a:lstStyle/>
          <a:p>
            <a:pPr marL="285750" indent="-285750">
              <a:buFont typeface="Arial" panose="020B0604020202020204" pitchFamily="34" charset="0"/>
              <a:buChar char="•"/>
            </a:pPr>
            <a:r>
              <a:rPr lang="en-US" dirty="0" err="1"/>
              <a:t>Chương</a:t>
            </a:r>
            <a:r>
              <a:rPr lang="en-US" dirty="0"/>
              <a:t> </a:t>
            </a:r>
            <a:r>
              <a:rPr lang="en-US" dirty="0" err="1"/>
              <a:t>trình</a:t>
            </a:r>
            <a:r>
              <a:rPr lang="en-US" dirty="0"/>
              <a:t> </a:t>
            </a:r>
            <a:r>
              <a:rPr lang="en-US" dirty="0" err="1"/>
              <a:t>là</a:t>
            </a:r>
            <a:r>
              <a:rPr lang="en-US" dirty="0"/>
              <a:t> </a:t>
            </a:r>
            <a:r>
              <a:rPr lang="en-US" dirty="0" err="1"/>
              <a:t>tập</a:t>
            </a:r>
            <a:r>
              <a:rPr lang="en-US" dirty="0"/>
              <a:t> </a:t>
            </a:r>
            <a:r>
              <a:rPr lang="en-US" dirty="0" err="1"/>
              <a:t>hợp</a:t>
            </a:r>
            <a:r>
              <a:rPr lang="en-US" dirty="0"/>
              <a:t> </a:t>
            </a:r>
            <a:r>
              <a:rPr lang="en-US" dirty="0" err="1"/>
              <a:t>các</a:t>
            </a:r>
            <a:r>
              <a:rPr lang="en-US" dirty="0"/>
              <a:t> </a:t>
            </a:r>
            <a:r>
              <a:rPr lang="en-US" dirty="0" err="1"/>
              <a:t>tác</a:t>
            </a:r>
            <a:r>
              <a:rPr lang="en-US" dirty="0"/>
              <a:t> </a:t>
            </a:r>
            <a:r>
              <a:rPr lang="en-US" dirty="0" err="1"/>
              <a:t>vụ</a:t>
            </a:r>
            <a:r>
              <a:rPr lang="en-US" dirty="0"/>
              <a:t> </a:t>
            </a:r>
            <a:r>
              <a:rPr lang="en-US" dirty="0" err="1"/>
              <a:t>giao</a:t>
            </a:r>
            <a:r>
              <a:rPr lang="en-US" dirty="0"/>
              <a:t> </a:t>
            </a:r>
            <a:r>
              <a:rPr lang="en-US" dirty="0" err="1"/>
              <a:t>tiếp</a:t>
            </a:r>
            <a:r>
              <a:rPr lang="en-US" dirty="0"/>
              <a:t> </a:t>
            </a:r>
            <a:r>
              <a:rPr lang="en-US" dirty="0" err="1"/>
              <a:t>với</a:t>
            </a:r>
            <a:r>
              <a:rPr lang="en-US" dirty="0"/>
              <a:t> </a:t>
            </a:r>
            <a:r>
              <a:rPr lang="en-US" dirty="0" err="1"/>
              <a:t>nhau</a:t>
            </a:r>
            <a:r>
              <a:rPr lang="en-US" dirty="0"/>
              <a:t> </a:t>
            </a:r>
            <a:r>
              <a:rPr lang="en-US" dirty="0" err="1"/>
              <a:t>bằng</a:t>
            </a:r>
            <a:r>
              <a:rPr lang="en-US" dirty="0"/>
              <a:t> </a:t>
            </a:r>
            <a:r>
              <a:rPr lang="en-US" dirty="0" err="1"/>
              <a:t>các</a:t>
            </a:r>
            <a:r>
              <a:rPr lang="en-US" dirty="0"/>
              <a:t> </a:t>
            </a:r>
            <a:r>
              <a:rPr lang="en-US" dirty="0" err="1"/>
              <a:t>kênh</a:t>
            </a:r>
            <a:r>
              <a:rPr lang="en-US" dirty="0"/>
              <a:t>( FIFO, PIFO….)</a:t>
            </a:r>
          </a:p>
          <a:p>
            <a:pPr marL="285750" indent="-285750">
              <a:buFont typeface="Arial" panose="020B0604020202020204" pitchFamily="34" charset="0"/>
              <a:buChar char="•"/>
            </a:pPr>
            <a:r>
              <a:rPr lang="en-US" dirty="0" err="1"/>
              <a:t>Tác</a:t>
            </a:r>
            <a:r>
              <a:rPr lang="en-US" dirty="0"/>
              <a:t> </a:t>
            </a:r>
            <a:r>
              <a:rPr lang="en-US" dirty="0" err="1"/>
              <a:t>vụ</a:t>
            </a:r>
            <a:r>
              <a:rPr lang="en-US" dirty="0"/>
              <a:t> </a:t>
            </a:r>
            <a:r>
              <a:rPr lang="en-US" dirty="0" err="1"/>
              <a:t>được</a:t>
            </a:r>
            <a:r>
              <a:rPr lang="en-US" dirty="0"/>
              <a:t> </a:t>
            </a:r>
            <a:r>
              <a:rPr lang="en-US" dirty="0" err="1"/>
              <a:t>hoạt</a:t>
            </a:r>
            <a:r>
              <a:rPr lang="en-US" dirty="0"/>
              <a:t> </a:t>
            </a:r>
            <a:r>
              <a:rPr lang="en-US" dirty="0" err="1"/>
              <a:t>động</a:t>
            </a:r>
            <a:r>
              <a:rPr lang="en-US" dirty="0"/>
              <a:t>  </a:t>
            </a:r>
            <a:r>
              <a:rPr lang="en-US" dirty="0" err="1"/>
              <a:t>tín</a:t>
            </a:r>
            <a:r>
              <a:rPr lang="en-US" dirty="0"/>
              <a:t> </a:t>
            </a:r>
            <a:r>
              <a:rPr lang="en-US" dirty="0" err="1"/>
              <a:t>hiệu</a:t>
            </a:r>
            <a:r>
              <a:rPr lang="en-US" dirty="0"/>
              <a:t> </a:t>
            </a:r>
            <a:r>
              <a:rPr lang="en-US" dirty="0" err="1"/>
              <a:t>điều</a:t>
            </a:r>
            <a:r>
              <a:rPr lang="en-US" dirty="0"/>
              <a:t> </a:t>
            </a:r>
            <a:r>
              <a:rPr lang="en-US" dirty="0" err="1"/>
              <a:t>khiển</a:t>
            </a:r>
            <a:r>
              <a:rPr lang="en-US" dirty="0"/>
              <a:t>: </a:t>
            </a:r>
            <a:r>
              <a:rPr lang="en-US" dirty="0" err="1"/>
              <a:t>như</a:t>
            </a:r>
            <a:r>
              <a:rPr lang="en-US" dirty="0"/>
              <a:t> </a:t>
            </a:r>
            <a:r>
              <a:rPr lang="en-US" dirty="0" err="1"/>
              <a:t>tín</a:t>
            </a:r>
            <a:r>
              <a:rPr lang="en-US" dirty="0"/>
              <a:t> </a:t>
            </a:r>
            <a:r>
              <a:rPr lang="en-US" dirty="0" err="1"/>
              <a:t>hiệu</a:t>
            </a:r>
            <a:r>
              <a:rPr lang="en-US" dirty="0"/>
              <a:t> </a:t>
            </a:r>
            <a:r>
              <a:rPr lang="en-US" dirty="0" err="1"/>
              <a:t>điều</a:t>
            </a:r>
            <a:r>
              <a:rPr lang="en-US" dirty="0"/>
              <a:t> </a:t>
            </a:r>
            <a:r>
              <a:rPr lang="en-US" dirty="0" err="1"/>
              <a:t>khiển</a:t>
            </a:r>
            <a:r>
              <a:rPr lang="en-US" dirty="0"/>
              <a:t> </a:t>
            </a:r>
            <a:r>
              <a:rPr lang="en-US" dirty="0" err="1"/>
              <a:t>hoặc</a:t>
            </a:r>
            <a:r>
              <a:rPr lang="en-US" dirty="0"/>
              <a:t> </a:t>
            </a:r>
            <a:r>
              <a:rPr lang="en-US" dirty="0" err="1"/>
              <a:t>khi</a:t>
            </a:r>
            <a:r>
              <a:rPr lang="en-US" dirty="0"/>
              <a:t> </a:t>
            </a:r>
            <a:r>
              <a:rPr lang="en-US" dirty="0" err="1"/>
              <a:t>có</a:t>
            </a:r>
            <a:r>
              <a:rPr lang="en-US" dirty="0"/>
              <a:t> </a:t>
            </a:r>
            <a:r>
              <a:rPr lang="en-US" dirty="0" err="1"/>
              <a:t>dữ</a:t>
            </a:r>
            <a:r>
              <a:rPr lang="en-US" dirty="0"/>
              <a:t> </a:t>
            </a:r>
            <a:r>
              <a:rPr lang="en-US" dirty="0" err="1"/>
              <a:t>liệu</a:t>
            </a:r>
            <a:r>
              <a:rPr lang="en-US" dirty="0"/>
              <a:t> </a:t>
            </a:r>
            <a:r>
              <a:rPr lang="en-US" dirty="0" err="1"/>
              <a:t>trong</a:t>
            </a:r>
            <a:r>
              <a:rPr lang="en-US" dirty="0"/>
              <a:t> </a:t>
            </a:r>
            <a:r>
              <a:rPr lang="en-US" dirty="0" err="1"/>
              <a:t>kênh</a:t>
            </a:r>
            <a:endParaRPr lang="en-US" dirty="0"/>
          </a:p>
          <a:p>
            <a:pPr marL="285750" indent="-285750">
              <a:buFont typeface="Arial" panose="020B0604020202020204" pitchFamily="34" charset="0"/>
              <a:buChar char="•"/>
            </a:pPr>
            <a:r>
              <a:rPr lang="en-US" dirty="0" err="1"/>
              <a:t>Mỗi</a:t>
            </a:r>
            <a:r>
              <a:rPr lang="en-US" dirty="0"/>
              <a:t> </a:t>
            </a:r>
            <a:r>
              <a:rPr lang="en-US" dirty="0" err="1"/>
              <a:t>tác</a:t>
            </a:r>
            <a:r>
              <a:rPr lang="en-US" dirty="0"/>
              <a:t> </a:t>
            </a:r>
            <a:r>
              <a:rPr lang="en-US" dirty="0" err="1"/>
              <a:t>vụ</a:t>
            </a:r>
            <a:r>
              <a:rPr lang="en-US" dirty="0"/>
              <a:t> </a:t>
            </a:r>
            <a:r>
              <a:rPr lang="en-US" dirty="0" err="1"/>
              <a:t>gồm</a:t>
            </a:r>
            <a:r>
              <a:rPr lang="en-US" dirty="0"/>
              <a:t> 1 </a:t>
            </a:r>
            <a:r>
              <a:rPr lang="en-US" dirty="0" err="1"/>
              <a:t>đơn</a:t>
            </a:r>
            <a:r>
              <a:rPr lang="en-US" dirty="0"/>
              <a:t> </a:t>
            </a:r>
            <a:r>
              <a:rPr lang="en-US" dirty="0" err="1"/>
              <a:t>vị</a:t>
            </a:r>
            <a:r>
              <a:rPr lang="en-US" dirty="0"/>
              <a:t> </a:t>
            </a:r>
            <a:r>
              <a:rPr lang="en-US" dirty="0" err="1"/>
              <a:t>thực</a:t>
            </a:r>
            <a:r>
              <a:rPr lang="en-US" dirty="0"/>
              <a:t> </a:t>
            </a:r>
            <a:r>
              <a:rPr lang="en-US" dirty="0" err="1"/>
              <a:t>thi</a:t>
            </a:r>
            <a:r>
              <a:rPr lang="en-US" dirty="0"/>
              <a:t> </a:t>
            </a:r>
            <a:r>
              <a:rPr lang="en-US" dirty="0" err="1"/>
              <a:t>có</a:t>
            </a:r>
            <a:r>
              <a:rPr lang="en-US" dirty="0"/>
              <a:t> </a:t>
            </a:r>
            <a:r>
              <a:rPr lang="en-US" dirty="0" err="1"/>
              <a:t>một</a:t>
            </a:r>
            <a:r>
              <a:rPr lang="en-US" dirty="0"/>
              <a:t> </a:t>
            </a:r>
            <a:r>
              <a:rPr lang="en-US" dirty="0" err="1"/>
              <a:t>số</a:t>
            </a:r>
            <a:r>
              <a:rPr lang="en-US" dirty="0"/>
              <a:t> </a:t>
            </a:r>
            <a:r>
              <a:rPr lang="en-US" dirty="0" err="1"/>
              <a:t>bộ</a:t>
            </a:r>
            <a:r>
              <a:rPr lang="en-US" dirty="0"/>
              <a:t> </a:t>
            </a:r>
            <a:r>
              <a:rPr lang="en-US" dirty="0" err="1"/>
              <a:t>nhớ</a:t>
            </a:r>
            <a:r>
              <a:rPr lang="en-US" dirty="0"/>
              <a:t>, </a:t>
            </a:r>
            <a:r>
              <a:rPr lang="en-US" dirty="0" err="1"/>
              <a:t>một</a:t>
            </a:r>
            <a:r>
              <a:rPr lang="en-US" dirty="0"/>
              <a:t> </a:t>
            </a:r>
            <a:r>
              <a:rPr lang="en-US" dirty="0" err="1"/>
              <a:t>tập</a:t>
            </a:r>
            <a:r>
              <a:rPr lang="en-US" dirty="0"/>
              <a:t> </a:t>
            </a:r>
            <a:r>
              <a:rPr lang="en-US" dirty="0" err="1"/>
              <a:t>hợp</a:t>
            </a:r>
            <a:r>
              <a:rPr lang="en-US" dirty="0"/>
              <a:t> input/output</a:t>
            </a:r>
          </a:p>
          <a:p>
            <a:pPr marL="285750" indent="-285750">
              <a:buFont typeface="Arial" panose="020B0604020202020204" pitchFamily="34" charset="0"/>
              <a:buChar char="•"/>
            </a:pPr>
            <a:r>
              <a:rPr lang="en-US" dirty="0" err="1"/>
              <a:t>Dữ</a:t>
            </a:r>
            <a:r>
              <a:rPr lang="en-US" dirty="0"/>
              <a:t> </a:t>
            </a:r>
            <a:r>
              <a:rPr lang="en-US" dirty="0" err="1"/>
              <a:t>liệu</a:t>
            </a:r>
            <a:r>
              <a:rPr lang="en-US" dirty="0"/>
              <a:t> </a:t>
            </a:r>
            <a:r>
              <a:rPr lang="en-US" dirty="0" err="1"/>
              <a:t>trong</a:t>
            </a:r>
            <a:r>
              <a:rPr lang="en-US" dirty="0"/>
              <a:t> </a:t>
            </a:r>
            <a:r>
              <a:rPr lang="en-US" dirty="0" err="1"/>
              <a:t>bộ</a:t>
            </a:r>
            <a:r>
              <a:rPr lang="en-US" dirty="0"/>
              <a:t> </a:t>
            </a:r>
            <a:r>
              <a:rPr lang="en-US" dirty="0" err="1"/>
              <a:t>nhớ</a:t>
            </a:r>
            <a:r>
              <a:rPr lang="en-US" dirty="0"/>
              <a:t> </a:t>
            </a:r>
            <a:r>
              <a:rPr lang="en-US" dirty="0" err="1"/>
              <a:t>này</a:t>
            </a:r>
            <a:r>
              <a:rPr lang="en-US" dirty="0"/>
              <a:t> </a:t>
            </a:r>
            <a:r>
              <a:rPr lang="en-US" dirty="0" err="1"/>
              <a:t>là</a:t>
            </a:r>
            <a:r>
              <a:rPr lang="en-US" dirty="0"/>
              <a:t> </a:t>
            </a:r>
            <a:r>
              <a:rPr lang="en-US" dirty="0" err="1"/>
              <a:t>dữ</a:t>
            </a:r>
            <a:r>
              <a:rPr lang="en-US" dirty="0"/>
              <a:t> </a:t>
            </a:r>
            <a:r>
              <a:rPr lang="en-US" dirty="0" err="1"/>
              <a:t>liệu</a:t>
            </a:r>
            <a:r>
              <a:rPr lang="en-US" dirty="0"/>
              <a:t> </a:t>
            </a:r>
            <a:r>
              <a:rPr lang="en-US" dirty="0" err="1"/>
              <a:t>cục</a:t>
            </a:r>
            <a:r>
              <a:rPr lang="en-US" dirty="0"/>
              <a:t> </a:t>
            </a:r>
            <a:r>
              <a:rPr lang="en-US" dirty="0" err="1"/>
              <a:t>bộ</a:t>
            </a:r>
            <a:r>
              <a:rPr lang="en-US" dirty="0"/>
              <a:t>, </a:t>
            </a:r>
            <a:r>
              <a:rPr lang="en-US" dirty="0" err="1"/>
              <a:t>truy</a:t>
            </a:r>
            <a:r>
              <a:rPr lang="en-US" dirty="0"/>
              <a:t> </a:t>
            </a:r>
            <a:r>
              <a:rPr lang="en-US" dirty="0" err="1"/>
              <a:t>cập</a:t>
            </a:r>
            <a:r>
              <a:rPr lang="en-US" dirty="0"/>
              <a:t> </a:t>
            </a:r>
            <a:r>
              <a:rPr lang="en-US" dirty="0" err="1"/>
              <a:t>này</a:t>
            </a:r>
            <a:r>
              <a:rPr lang="en-US" dirty="0"/>
              <a:t> </a:t>
            </a:r>
            <a:r>
              <a:rPr lang="en-US" dirty="0" err="1"/>
              <a:t>nhanh</a:t>
            </a:r>
            <a:r>
              <a:rPr lang="en-US" dirty="0"/>
              <a:t> </a:t>
            </a:r>
            <a:r>
              <a:rPr lang="en-US" dirty="0" err="1"/>
              <a:t>chóng</a:t>
            </a:r>
            <a:r>
              <a:rPr lang="en-US" dirty="0"/>
              <a:t>, </a:t>
            </a:r>
            <a:r>
              <a:rPr lang="en-US" dirty="0" err="1"/>
              <a:t>dữ</a:t>
            </a:r>
            <a:r>
              <a:rPr lang="en-US" dirty="0"/>
              <a:t> </a:t>
            </a:r>
            <a:r>
              <a:rPr lang="en-US" dirty="0" err="1"/>
              <a:t>liệu</a:t>
            </a:r>
            <a:r>
              <a:rPr lang="en-US" dirty="0"/>
              <a:t> </a:t>
            </a:r>
            <a:r>
              <a:rPr lang="en-US" dirty="0" err="1"/>
              <a:t>chỉ</a:t>
            </a:r>
            <a:r>
              <a:rPr lang="en-US" dirty="0"/>
              <a:t> </a:t>
            </a:r>
            <a:r>
              <a:rPr lang="en-US" dirty="0" err="1"/>
              <a:t>có</a:t>
            </a:r>
            <a:r>
              <a:rPr lang="en-US" dirty="0"/>
              <a:t> </a:t>
            </a:r>
            <a:r>
              <a:rPr lang="en-US" dirty="0" err="1"/>
              <a:t>thể</a:t>
            </a:r>
            <a:r>
              <a:rPr lang="en-US" dirty="0"/>
              <a:t> </a:t>
            </a:r>
            <a:r>
              <a:rPr lang="en-US" dirty="0" err="1"/>
              <a:t>gửi</a:t>
            </a:r>
            <a:r>
              <a:rPr lang="en-US" dirty="0"/>
              <a:t> </a:t>
            </a:r>
            <a:r>
              <a:rPr lang="en-US" dirty="0" err="1"/>
              <a:t>nhận</a:t>
            </a:r>
            <a:r>
              <a:rPr lang="en-US" dirty="0"/>
              <a:t> </a:t>
            </a:r>
            <a:r>
              <a:rPr lang="en-US" dirty="0" err="1"/>
              <a:t>thông</a:t>
            </a:r>
            <a:r>
              <a:rPr lang="en-US" dirty="0"/>
              <a:t> qua </a:t>
            </a:r>
            <a:r>
              <a:rPr lang="en-US" dirty="0" err="1"/>
              <a:t>cổng</a:t>
            </a:r>
            <a:r>
              <a:rPr lang="en-US" dirty="0"/>
              <a:t> IO</a:t>
            </a:r>
          </a:p>
          <a:p>
            <a:pPr marL="285750" indent="-285750">
              <a:buFont typeface="Arial" panose="020B0604020202020204" pitchFamily="34" charset="0"/>
              <a:buChar char="•"/>
            </a:pPr>
            <a:r>
              <a:rPr lang="en-US" dirty="0" err="1"/>
              <a:t>Dữ</a:t>
            </a:r>
            <a:r>
              <a:rPr lang="en-US" dirty="0"/>
              <a:t> </a:t>
            </a:r>
            <a:r>
              <a:rPr lang="en-US" dirty="0" err="1"/>
              <a:t>liệu</a:t>
            </a:r>
            <a:r>
              <a:rPr lang="en-US" dirty="0"/>
              <a:t> </a:t>
            </a:r>
            <a:r>
              <a:rPr lang="en-US" dirty="0" err="1"/>
              <a:t>được</a:t>
            </a:r>
            <a:r>
              <a:rPr lang="en-US" dirty="0"/>
              <a:t> </a:t>
            </a:r>
            <a:r>
              <a:rPr lang="en-US" dirty="0" err="1"/>
              <a:t>gửi</a:t>
            </a:r>
            <a:r>
              <a:rPr lang="en-US" dirty="0"/>
              <a:t> </a:t>
            </a:r>
            <a:r>
              <a:rPr lang="en-US" dirty="0" err="1"/>
              <a:t>và</a:t>
            </a:r>
            <a:r>
              <a:rPr lang="en-US" dirty="0"/>
              <a:t> </a:t>
            </a:r>
            <a:r>
              <a:rPr lang="en-US" dirty="0" err="1"/>
              <a:t>nhận</a:t>
            </a:r>
            <a:r>
              <a:rPr lang="en-US" dirty="0"/>
              <a:t> </a:t>
            </a:r>
            <a:r>
              <a:rPr lang="en-US" dirty="0" err="1"/>
              <a:t>thông</a:t>
            </a:r>
            <a:r>
              <a:rPr lang="en-US" dirty="0"/>
              <a:t> qua </a:t>
            </a:r>
            <a:r>
              <a:rPr lang="en-US" dirty="0" err="1"/>
              <a:t>một</a:t>
            </a:r>
            <a:r>
              <a:rPr lang="en-US" dirty="0"/>
              <a:t> </a:t>
            </a:r>
            <a:r>
              <a:rPr lang="en-US" dirty="0" err="1"/>
              <a:t>kênh</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dirty="0" err="1"/>
              <a:t>truy</a:t>
            </a:r>
            <a:r>
              <a:rPr lang="en-US" dirty="0"/>
              <a:t> </a:t>
            </a:r>
            <a:r>
              <a:rPr lang="en-US" dirty="0" err="1"/>
              <a:t>cập</a:t>
            </a:r>
            <a:r>
              <a:rPr lang="en-US" dirty="0"/>
              <a:t> phi </a:t>
            </a:r>
            <a:r>
              <a:rPr lang="en-US" dirty="0" err="1"/>
              <a:t>cục</a:t>
            </a:r>
            <a:r>
              <a:rPr lang="en-US" dirty="0"/>
              <a:t> </a:t>
            </a:r>
            <a:r>
              <a:rPr lang="en-US" dirty="0" err="1"/>
              <a:t>bộ</a:t>
            </a:r>
            <a:r>
              <a:rPr lang="en-US" dirty="0"/>
              <a:t>( non-local data access).</a:t>
            </a:r>
          </a:p>
          <a:p>
            <a:pPr marL="285750" indent="-285750">
              <a:buFont typeface="Arial" panose="020B0604020202020204" pitchFamily="34" charset="0"/>
              <a:buChar char="•"/>
            </a:pPr>
            <a:r>
              <a:rPr lang="en-US" dirty="0" err="1"/>
              <a:t>Kênh</a:t>
            </a:r>
            <a:r>
              <a:rPr lang="en-US" dirty="0"/>
              <a:t> </a:t>
            </a:r>
            <a:r>
              <a:rPr lang="en-US" dirty="0" err="1"/>
              <a:t>đáng</a:t>
            </a:r>
            <a:r>
              <a:rPr lang="en-US" dirty="0"/>
              <a:t> tin </a:t>
            </a:r>
            <a:r>
              <a:rPr lang="en-US" dirty="0" err="1"/>
              <a:t>cậy</a:t>
            </a:r>
            <a:r>
              <a:rPr lang="en-US" dirty="0"/>
              <a:t> </a:t>
            </a:r>
            <a:r>
              <a:rPr lang="en-US" dirty="0" err="1"/>
              <a:t>là</a:t>
            </a:r>
            <a:r>
              <a:rPr lang="en-US" dirty="0"/>
              <a:t> </a:t>
            </a:r>
            <a:r>
              <a:rPr lang="en-US" dirty="0" err="1"/>
              <a:t>kênh</a:t>
            </a:r>
            <a:r>
              <a:rPr lang="en-US" dirty="0"/>
              <a:t> </a:t>
            </a:r>
            <a:r>
              <a:rPr lang="en-US" dirty="0" err="1"/>
              <a:t>dữ</a:t>
            </a:r>
            <a:r>
              <a:rPr lang="en-US" dirty="0"/>
              <a:t> </a:t>
            </a:r>
            <a:r>
              <a:rPr lang="en-US" dirty="0" err="1"/>
              <a:t>liệu</a:t>
            </a:r>
            <a:r>
              <a:rPr lang="en-US" dirty="0"/>
              <a:t> </a:t>
            </a:r>
            <a:r>
              <a:rPr lang="en-US" dirty="0" err="1"/>
              <a:t>được</a:t>
            </a:r>
            <a:r>
              <a:rPr lang="en-US" dirty="0"/>
              <a:t> </a:t>
            </a:r>
            <a:r>
              <a:rPr lang="en-US" dirty="0" err="1"/>
              <a:t>ghi</a:t>
            </a:r>
            <a:r>
              <a:rPr lang="en-US" dirty="0"/>
              <a:t> </a:t>
            </a:r>
            <a:r>
              <a:rPr lang="en-US" dirty="0" err="1"/>
              <a:t>từ</a:t>
            </a:r>
            <a:r>
              <a:rPr lang="en-US" dirty="0"/>
              <a:t> producer </a:t>
            </a:r>
            <a:r>
              <a:rPr lang="en-US" dirty="0" err="1"/>
              <a:t>được</a:t>
            </a:r>
            <a:r>
              <a:rPr lang="en-US" dirty="0"/>
              <a:t> </a:t>
            </a:r>
            <a:r>
              <a:rPr lang="en-US" dirty="0" err="1"/>
              <a:t>và</a:t>
            </a:r>
            <a:r>
              <a:rPr lang="en-US" dirty="0"/>
              <a:t> </a:t>
            </a:r>
            <a:r>
              <a:rPr lang="en-US" dirty="0" err="1"/>
              <a:t>được</a:t>
            </a:r>
            <a:r>
              <a:rPr lang="en-US" dirty="0"/>
              <a:t> </a:t>
            </a:r>
            <a:r>
              <a:rPr lang="en-US" dirty="0" err="1"/>
              <a:t>đọc</a:t>
            </a:r>
            <a:r>
              <a:rPr lang="en-US" dirty="0"/>
              <a:t> ở </a:t>
            </a:r>
            <a:r>
              <a:rPr lang="en-US" dirty="0" err="1"/>
              <a:t>cổng</a:t>
            </a:r>
            <a:r>
              <a:rPr lang="en-US" dirty="0"/>
              <a:t> </a:t>
            </a:r>
            <a:r>
              <a:rPr lang="en-US" dirty="0" err="1"/>
              <a:t>đầu</a:t>
            </a:r>
            <a:r>
              <a:rPr lang="en-US" dirty="0"/>
              <a:t> </a:t>
            </a:r>
            <a:r>
              <a:rPr lang="en-US" dirty="0" err="1"/>
              <a:t>vào</a:t>
            </a:r>
            <a:r>
              <a:rPr lang="en-US" dirty="0"/>
              <a:t> </a:t>
            </a:r>
            <a:r>
              <a:rPr lang="en-US" dirty="0" err="1"/>
              <a:t>của</a:t>
            </a:r>
            <a:r>
              <a:rPr lang="en-US" dirty="0"/>
              <a:t> consumer </a:t>
            </a:r>
            <a:r>
              <a:rPr lang="en-US" dirty="0" err="1"/>
              <a:t>theo</a:t>
            </a:r>
            <a:r>
              <a:rPr lang="en-US" dirty="0"/>
              <a:t> </a:t>
            </a:r>
            <a:r>
              <a:rPr lang="en-US" dirty="0" err="1"/>
              <a:t>thứ</a:t>
            </a:r>
            <a:r>
              <a:rPr lang="en-US" dirty="0"/>
              <a:t> </a:t>
            </a:r>
            <a:r>
              <a:rPr lang="en-US" dirty="0" err="1"/>
              <a:t>tự</a:t>
            </a:r>
            <a:r>
              <a:rPr lang="en-US" dirty="0"/>
              <a:t> </a:t>
            </a:r>
          </a:p>
          <a:p>
            <a:r>
              <a:rPr lang="en-US" dirty="0" err="1"/>
              <a:t>đối</a:t>
            </a:r>
            <a:r>
              <a:rPr lang="en-US" dirty="0"/>
              <a:t> </a:t>
            </a:r>
            <a:r>
              <a:rPr lang="en-US" dirty="0" err="1"/>
              <a:t>với</a:t>
            </a:r>
            <a:r>
              <a:rPr lang="en-US" dirty="0"/>
              <a:t> FIFO </a:t>
            </a:r>
            <a:r>
              <a:rPr lang="en-US" dirty="0" err="1"/>
              <a:t>và</a:t>
            </a:r>
            <a:r>
              <a:rPr lang="en-US" dirty="0"/>
              <a:t> </a:t>
            </a:r>
            <a:r>
              <a:rPr lang="en-US" dirty="0" err="1"/>
              <a:t>đọc</a:t>
            </a:r>
            <a:r>
              <a:rPr lang="en-US" dirty="0"/>
              <a:t> </a:t>
            </a:r>
            <a:r>
              <a:rPr lang="en-US" dirty="0" err="1"/>
              <a:t>ghi</a:t>
            </a:r>
            <a:r>
              <a:rPr lang="en-US" dirty="0"/>
              <a:t> song </a:t>
            </a:r>
            <a:r>
              <a:rPr lang="en-US" dirty="0" err="1"/>
              <a:t>song</a:t>
            </a:r>
            <a:r>
              <a:rPr lang="en-US" dirty="0"/>
              <a:t> </a:t>
            </a:r>
            <a:r>
              <a:rPr lang="en-US" dirty="0" err="1"/>
              <a:t>đối</a:t>
            </a:r>
            <a:r>
              <a:rPr lang="en-US" dirty="0"/>
              <a:t> </a:t>
            </a:r>
            <a:r>
              <a:rPr lang="en-US" dirty="0" err="1"/>
              <a:t>với</a:t>
            </a:r>
            <a:r>
              <a:rPr lang="en-US" dirty="0"/>
              <a:t> PIFO .</a:t>
            </a:r>
          </a:p>
          <a:p>
            <a:endParaRPr lang="en-US" dirty="0"/>
          </a:p>
        </p:txBody>
      </p:sp>
      <p:pic>
        <p:nvPicPr>
          <p:cNvPr id="6" name="Picture 5">
            <a:extLst>
              <a:ext uri="{FF2B5EF4-FFF2-40B4-BE49-F238E27FC236}">
                <a16:creationId xmlns:a16="http://schemas.microsoft.com/office/drawing/2014/main" id="{4735EAC0-E741-0224-3320-08721E594F47}"/>
              </a:ext>
            </a:extLst>
          </p:cNvPr>
          <p:cNvPicPr>
            <a:picLocks noChangeAspect="1"/>
          </p:cNvPicPr>
          <p:nvPr/>
        </p:nvPicPr>
        <p:blipFill>
          <a:blip r:embed="rId2"/>
          <a:stretch>
            <a:fillRect/>
          </a:stretch>
        </p:blipFill>
        <p:spPr>
          <a:xfrm>
            <a:off x="3026246" y="3217698"/>
            <a:ext cx="4965230" cy="3415848"/>
          </a:xfrm>
          <a:prstGeom prst="rect">
            <a:avLst/>
          </a:prstGeom>
        </p:spPr>
      </p:pic>
    </p:spTree>
    <p:extLst>
      <p:ext uri="{BB962C8B-B14F-4D97-AF65-F5344CB8AC3E}">
        <p14:creationId xmlns:p14="http://schemas.microsoft.com/office/powerpoint/2010/main" val="597621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034EEBD-E8B5-A83E-442F-361E38ABAAC2}"/>
              </a:ext>
            </a:extLst>
          </p:cNvPr>
          <p:cNvPicPr>
            <a:picLocks noGrp="1" noChangeAspect="1"/>
          </p:cNvPicPr>
          <p:nvPr>
            <p:ph idx="1"/>
          </p:nvPr>
        </p:nvPicPr>
        <p:blipFill>
          <a:blip r:embed="rId2"/>
          <a:stretch>
            <a:fillRect/>
          </a:stretch>
        </p:blipFill>
        <p:spPr>
          <a:xfrm>
            <a:off x="1082040" y="2554288"/>
            <a:ext cx="8992855" cy="2810267"/>
          </a:xfrm>
        </p:spPr>
      </p:pic>
      <p:sp>
        <p:nvSpPr>
          <p:cNvPr id="4" name="Title 1">
            <a:extLst>
              <a:ext uri="{FF2B5EF4-FFF2-40B4-BE49-F238E27FC236}">
                <a16:creationId xmlns:a16="http://schemas.microsoft.com/office/drawing/2014/main" id="{7D4E2285-8BB5-685C-FF42-045DB269741B}"/>
              </a:ext>
            </a:extLst>
          </p:cNvPr>
          <p:cNvSpPr>
            <a:spLocks noGrp="1"/>
          </p:cNvSpPr>
          <p:nvPr>
            <p:ph type="title"/>
          </p:nvPr>
        </p:nvSpPr>
        <p:spPr>
          <a:xfrm>
            <a:off x="450011" y="167882"/>
            <a:ext cx="10515600" cy="1325563"/>
          </a:xfrm>
        </p:spPr>
        <p:txBody>
          <a:bodyPr/>
          <a:lstStyle/>
          <a:p>
            <a:r>
              <a:rPr lang="en-US" dirty="0" err="1"/>
              <a:t>Chọn</a:t>
            </a:r>
            <a:r>
              <a:rPr lang="en-US" dirty="0"/>
              <a:t> </a:t>
            </a:r>
            <a:r>
              <a:rPr lang="en-US" dirty="0" err="1"/>
              <a:t>loại</a:t>
            </a:r>
            <a:r>
              <a:rPr lang="en-US" dirty="0"/>
              <a:t> </a:t>
            </a:r>
            <a:r>
              <a:rPr lang="en-US" dirty="0" err="1"/>
              <a:t>kênh</a:t>
            </a:r>
            <a:r>
              <a:rPr lang="en-US" dirty="0"/>
              <a:t> </a:t>
            </a:r>
            <a:r>
              <a:rPr lang="en-US" dirty="0" err="1"/>
              <a:t>dữ</a:t>
            </a:r>
            <a:r>
              <a:rPr lang="en-US" dirty="0"/>
              <a:t> </a:t>
            </a:r>
            <a:r>
              <a:rPr lang="en-US" dirty="0" err="1"/>
              <a:t>liệu</a:t>
            </a:r>
            <a:endParaRPr lang="en-US" dirty="0"/>
          </a:p>
        </p:txBody>
      </p:sp>
      <p:sp>
        <p:nvSpPr>
          <p:cNvPr id="7" name="TextBox 6">
            <a:extLst>
              <a:ext uri="{FF2B5EF4-FFF2-40B4-BE49-F238E27FC236}">
                <a16:creationId xmlns:a16="http://schemas.microsoft.com/office/drawing/2014/main" id="{20F1E4C5-2632-E16F-D2FD-D1DDF6551AAF}"/>
              </a:ext>
            </a:extLst>
          </p:cNvPr>
          <p:cNvSpPr txBox="1"/>
          <p:nvPr/>
        </p:nvSpPr>
        <p:spPr>
          <a:xfrm>
            <a:off x="541075" y="1423702"/>
            <a:ext cx="10615342" cy="1200329"/>
          </a:xfrm>
          <a:prstGeom prst="rect">
            <a:avLst/>
          </a:prstGeom>
          <a:noFill/>
        </p:spPr>
        <p:txBody>
          <a:bodyPr wrap="none" rtlCol="0">
            <a:spAutoFit/>
          </a:bodyPr>
          <a:lstStyle/>
          <a:p>
            <a:r>
              <a:rPr lang="en-US" dirty="0"/>
              <a:t>1 </a:t>
            </a:r>
            <a:r>
              <a:rPr lang="en-US" dirty="0" err="1"/>
              <a:t>mảng</a:t>
            </a:r>
            <a:r>
              <a:rPr lang="en-US" dirty="0"/>
              <a:t>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PIFO </a:t>
            </a:r>
            <a:r>
              <a:rPr lang="en-US" dirty="0" err="1"/>
              <a:t>để</a:t>
            </a:r>
            <a:r>
              <a:rPr lang="en-US" dirty="0"/>
              <a:t> </a:t>
            </a:r>
            <a:r>
              <a:rPr lang="en-US" dirty="0" err="1"/>
              <a:t>truy</a:t>
            </a:r>
            <a:r>
              <a:rPr lang="en-US" dirty="0"/>
              <a:t> </a:t>
            </a:r>
            <a:r>
              <a:rPr lang="en-US" dirty="0" err="1"/>
              <a:t>cập</a:t>
            </a:r>
            <a:r>
              <a:rPr lang="en-US" dirty="0"/>
              <a:t> </a:t>
            </a:r>
            <a:r>
              <a:rPr lang="en-US" dirty="0" err="1"/>
              <a:t>ngẫu</a:t>
            </a:r>
            <a:r>
              <a:rPr lang="en-US" dirty="0"/>
              <a:t> </a:t>
            </a:r>
            <a:r>
              <a:rPr lang="en-US" dirty="0" err="1"/>
              <a:t>nhiên</a:t>
            </a:r>
            <a:r>
              <a:rPr lang="en-US" dirty="0"/>
              <a:t>, </a:t>
            </a:r>
            <a:r>
              <a:rPr lang="en-US" dirty="0" err="1"/>
              <a:t>sử</a:t>
            </a:r>
            <a:r>
              <a:rPr lang="en-US" dirty="0"/>
              <a:t> </a:t>
            </a:r>
            <a:r>
              <a:rPr lang="en-US" dirty="0" err="1"/>
              <a:t>dụng</a:t>
            </a:r>
            <a:r>
              <a:rPr lang="en-US" dirty="0"/>
              <a:t> HLS stream </a:t>
            </a:r>
            <a:r>
              <a:rPr lang="en-US" dirty="0" err="1"/>
              <a:t>để</a:t>
            </a:r>
            <a:r>
              <a:rPr lang="en-US" dirty="0"/>
              <a:t> </a:t>
            </a:r>
            <a:r>
              <a:rPr lang="en-US" dirty="0" err="1"/>
              <a:t>chỉ</a:t>
            </a:r>
            <a:r>
              <a:rPr lang="en-US" dirty="0"/>
              <a:t> </a:t>
            </a:r>
            <a:r>
              <a:rPr lang="en-US" dirty="0" err="1"/>
              <a:t>định</a:t>
            </a:r>
            <a:r>
              <a:rPr lang="en-US" dirty="0"/>
              <a:t> </a:t>
            </a:r>
            <a:r>
              <a:rPr lang="en-US" dirty="0" err="1"/>
              <a:t>kiểu</a:t>
            </a:r>
            <a:r>
              <a:rPr lang="en-US" dirty="0"/>
              <a:t> </a:t>
            </a:r>
            <a:r>
              <a:rPr lang="en-US" dirty="0" err="1"/>
              <a:t>và</a:t>
            </a:r>
            <a:r>
              <a:rPr lang="en-US" dirty="0"/>
              <a:t> </a:t>
            </a:r>
            <a:r>
              <a:rPr lang="en-US" dirty="0" err="1"/>
              <a:t>kích</a:t>
            </a:r>
            <a:r>
              <a:rPr lang="en-US" dirty="0"/>
              <a:t> </a:t>
            </a:r>
            <a:r>
              <a:rPr lang="en-US" dirty="0" err="1"/>
              <a:t>thước</a:t>
            </a:r>
            <a:endParaRPr lang="en-US" dirty="0"/>
          </a:p>
          <a:p>
            <a:r>
              <a:rPr lang="en-US" dirty="0"/>
              <a:t>Theo </a:t>
            </a:r>
            <a:r>
              <a:rPr lang="en-US" dirty="0" err="1"/>
              <a:t>mặc</a:t>
            </a:r>
            <a:r>
              <a:rPr lang="en-US" dirty="0"/>
              <a:t> </a:t>
            </a:r>
            <a:r>
              <a:rPr lang="en-US" dirty="0" err="1"/>
              <a:t>định</a:t>
            </a:r>
            <a:r>
              <a:rPr lang="en-US" dirty="0"/>
              <a:t>, Interface </a:t>
            </a:r>
            <a:r>
              <a:rPr lang="en-US" dirty="0" err="1"/>
              <a:t>của</a:t>
            </a:r>
            <a:r>
              <a:rPr lang="en-US" dirty="0"/>
              <a:t> </a:t>
            </a:r>
            <a:r>
              <a:rPr lang="en-US" dirty="0" err="1"/>
              <a:t>mảng</a:t>
            </a:r>
            <a:r>
              <a:rPr lang="en-US" dirty="0"/>
              <a:t> </a:t>
            </a:r>
            <a:r>
              <a:rPr lang="en-US" dirty="0" err="1"/>
              <a:t>này</a:t>
            </a:r>
            <a:r>
              <a:rPr lang="en-US" dirty="0"/>
              <a:t> </a:t>
            </a:r>
            <a:r>
              <a:rPr lang="en-US" dirty="0" err="1"/>
              <a:t>có</a:t>
            </a:r>
            <a:r>
              <a:rPr lang="en-US" dirty="0"/>
              <a:t> </a:t>
            </a:r>
            <a:r>
              <a:rPr lang="en-US" dirty="0" err="1"/>
              <a:t>thể</a:t>
            </a:r>
            <a:r>
              <a:rPr lang="en-US" dirty="0"/>
              <a:t> </a:t>
            </a:r>
            <a:r>
              <a:rPr lang="en-US" dirty="0" err="1"/>
              <a:t>là</a:t>
            </a:r>
            <a:r>
              <a:rPr lang="en-US" dirty="0"/>
              <a:t> </a:t>
            </a:r>
            <a:r>
              <a:rPr lang="en-US" dirty="0" err="1"/>
              <a:t>m_axi</a:t>
            </a:r>
            <a:r>
              <a:rPr lang="en-US" dirty="0"/>
              <a:t> </a:t>
            </a:r>
            <a:r>
              <a:rPr lang="en-US" dirty="0" err="1"/>
              <a:t>hoặc</a:t>
            </a:r>
            <a:r>
              <a:rPr lang="en-US" dirty="0"/>
              <a:t> </a:t>
            </a:r>
            <a:r>
              <a:rPr lang="en-US" dirty="0" err="1"/>
              <a:t>ap_memory</a:t>
            </a:r>
            <a:r>
              <a:rPr lang="en-US" dirty="0"/>
              <a:t> . </a:t>
            </a:r>
            <a:r>
              <a:rPr lang="en-US" dirty="0" err="1"/>
              <a:t>Mảng</a:t>
            </a:r>
            <a:r>
              <a:rPr lang="en-US" dirty="0"/>
              <a:t> </a:t>
            </a:r>
            <a:r>
              <a:rPr lang="en-US" dirty="0" err="1"/>
              <a:t>có</a:t>
            </a:r>
            <a:r>
              <a:rPr lang="en-US" dirty="0"/>
              <a:t> </a:t>
            </a:r>
            <a:r>
              <a:rPr lang="en-US" dirty="0" err="1"/>
              <a:t>thể</a:t>
            </a:r>
            <a:r>
              <a:rPr lang="en-US" dirty="0"/>
              <a:t> </a:t>
            </a:r>
            <a:r>
              <a:rPr lang="en-US" dirty="0" err="1"/>
              <a:t>là</a:t>
            </a:r>
            <a:r>
              <a:rPr lang="en-US" dirty="0"/>
              <a:t> stream </a:t>
            </a:r>
            <a:r>
              <a:rPr lang="en-US" dirty="0" err="1"/>
              <a:t>nếu</a:t>
            </a:r>
            <a:r>
              <a:rPr lang="en-US" dirty="0"/>
              <a:t> </a:t>
            </a:r>
            <a:r>
              <a:rPr lang="en-US" dirty="0" err="1"/>
              <a:t>cấu</a:t>
            </a:r>
            <a:r>
              <a:rPr lang="en-US" dirty="0"/>
              <a:t> </a:t>
            </a:r>
            <a:r>
              <a:rPr lang="en-US" dirty="0" err="1"/>
              <a:t>hình</a:t>
            </a:r>
            <a:r>
              <a:rPr lang="en-US" dirty="0"/>
              <a:t> </a:t>
            </a:r>
          </a:p>
          <a:p>
            <a:r>
              <a:rPr lang="en-US" b="1" dirty="0"/>
              <a:t>#pragma interface axis/</a:t>
            </a:r>
            <a:r>
              <a:rPr lang="en-US" b="1" dirty="0" err="1"/>
              <a:t>ap_fifo</a:t>
            </a:r>
            <a:endParaRPr lang="en-US" b="1" dirty="0"/>
          </a:p>
          <a:p>
            <a:endParaRPr lang="en-US" dirty="0"/>
          </a:p>
        </p:txBody>
      </p:sp>
    </p:spTree>
    <p:extLst>
      <p:ext uri="{BB962C8B-B14F-4D97-AF65-F5344CB8AC3E}">
        <p14:creationId xmlns:p14="http://schemas.microsoft.com/office/powerpoint/2010/main" val="2857622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17399-78AB-673F-60FB-CCE40190F8E1}"/>
              </a:ext>
            </a:extLst>
          </p:cNvPr>
          <p:cNvSpPr>
            <a:spLocks noGrp="1"/>
          </p:cNvSpPr>
          <p:nvPr>
            <p:ph type="title"/>
          </p:nvPr>
        </p:nvSpPr>
        <p:spPr>
          <a:xfrm>
            <a:off x="0" y="0"/>
            <a:ext cx="10515600" cy="1325563"/>
          </a:xfrm>
        </p:spPr>
        <p:txBody>
          <a:bodyPr/>
          <a:lstStyle/>
          <a:p>
            <a:r>
              <a:rPr lang="en-US" dirty="0" err="1"/>
              <a:t>Điều</a:t>
            </a:r>
            <a:r>
              <a:rPr lang="en-US" dirty="0"/>
              <a:t> </a:t>
            </a:r>
            <a:r>
              <a:rPr lang="en-US" dirty="0" err="1"/>
              <a:t>khiển</a:t>
            </a:r>
            <a:r>
              <a:rPr lang="en-US" dirty="0"/>
              <a:t> task </a:t>
            </a:r>
            <a:r>
              <a:rPr lang="en-US" dirty="0" err="1"/>
              <a:t>và</a:t>
            </a:r>
            <a:r>
              <a:rPr lang="en-US" dirty="0"/>
              <a:t> </a:t>
            </a:r>
            <a:r>
              <a:rPr lang="en-US" dirty="0" err="1"/>
              <a:t>điều</a:t>
            </a:r>
            <a:r>
              <a:rPr lang="en-US" dirty="0"/>
              <a:t> </a:t>
            </a:r>
            <a:r>
              <a:rPr lang="en-US" dirty="0" err="1"/>
              <a:t>khiển</a:t>
            </a:r>
            <a:r>
              <a:rPr lang="en-US" dirty="0"/>
              <a:t> </a:t>
            </a:r>
            <a:r>
              <a:rPr lang="en-US" dirty="0" err="1"/>
              <a:t>dữ</a:t>
            </a:r>
            <a:r>
              <a:rPr lang="en-US" dirty="0"/>
              <a:t> </a:t>
            </a:r>
            <a:r>
              <a:rPr lang="en-US" dirty="0" err="1"/>
              <a:t>liệu</a:t>
            </a:r>
            <a:endParaRPr lang="en-US" dirty="0"/>
          </a:p>
        </p:txBody>
      </p:sp>
      <p:sp>
        <p:nvSpPr>
          <p:cNvPr id="4" name="TextBox 3">
            <a:extLst>
              <a:ext uri="{FF2B5EF4-FFF2-40B4-BE49-F238E27FC236}">
                <a16:creationId xmlns:a16="http://schemas.microsoft.com/office/drawing/2014/main" id="{53299746-2388-B213-7CE9-BC35D07ED2C4}"/>
              </a:ext>
            </a:extLst>
          </p:cNvPr>
          <p:cNvSpPr txBox="1"/>
          <p:nvPr/>
        </p:nvSpPr>
        <p:spPr>
          <a:xfrm>
            <a:off x="304800" y="1117600"/>
            <a:ext cx="11004103" cy="1200329"/>
          </a:xfrm>
          <a:prstGeom prst="rect">
            <a:avLst/>
          </a:prstGeom>
          <a:noFill/>
        </p:spPr>
        <p:txBody>
          <a:bodyPr wrap="none" rtlCol="0">
            <a:spAutoFit/>
          </a:bodyPr>
          <a:lstStyle/>
          <a:p>
            <a:r>
              <a:rPr lang="en-US" dirty="0"/>
              <a:t>Data –driven Task-level Parallelism / Control-driven Task-level Parallelism </a:t>
            </a:r>
          </a:p>
          <a:p>
            <a:r>
              <a:rPr lang="en-US" dirty="0"/>
              <a:t>Data –driven Task-level Parallelism: </a:t>
            </a:r>
            <a:r>
              <a:rPr lang="en-US" dirty="0" err="1"/>
              <a:t>Mô</a:t>
            </a:r>
            <a:r>
              <a:rPr lang="en-US" dirty="0"/>
              <a:t> </a:t>
            </a:r>
            <a:r>
              <a:rPr lang="en-US" dirty="0" err="1"/>
              <a:t>hình</a:t>
            </a:r>
            <a:r>
              <a:rPr lang="en-US" dirty="0"/>
              <a:t> TLP </a:t>
            </a:r>
            <a:r>
              <a:rPr lang="en-US" dirty="0" err="1"/>
              <a:t>dựa</a:t>
            </a:r>
            <a:r>
              <a:rPr lang="en-US" dirty="0"/>
              <a:t> </a:t>
            </a:r>
            <a:r>
              <a:rPr lang="en-US" dirty="0" err="1"/>
              <a:t>trên</a:t>
            </a:r>
            <a:r>
              <a:rPr lang="en-US" dirty="0"/>
              <a:t> </a:t>
            </a:r>
            <a:r>
              <a:rPr lang="en-US" dirty="0" err="1"/>
              <a:t>dữ</a:t>
            </a:r>
            <a:r>
              <a:rPr lang="en-US" dirty="0"/>
              <a:t> </a:t>
            </a:r>
            <a:r>
              <a:rPr lang="en-US" dirty="0" err="1"/>
              <a:t>liệu</a:t>
            </a:r>
            <a:r>
              <a:rPr lang="en-US" dirty="0"/>
              <a:t> </a:t>
            </a:r>
            <a:r>
              <a:rPr lang="en-US" dirty="0" err="1"/>
              <a:t>là</a:t>
            </a:r>
            <a:r>
              <a:rPr lang="en-US" dirty="0"/>
              <a:t> </a:t>
            </a:r>
            <a:r>
              <a:rPr lang="en-US" dirty="0" err="1"/>
              <a:t>các</a:t>
            </a:r>
            <a:r>
              <a:rPr lang="en-US" dirty="0"/>
              <a:t> </a:t>
            </a:r>
            <a:r>
              <a:rPr lang="en-US" dirty="0" err="1"/>
              <a:t>tác</a:t>
            </a:r>
            <a:r>
              <a:rPr lang="en-US" dirty="0"/>
              <a:t> </a:t>
            </a:r>
            <a:r>
              <a:rPr lang="en-US" dirty="0" err="1"/>
              <a:t>vụ</a:t>
            </a:r>
            <a:r>
              <a:rPr lang="en-US" dirty="0"/>
              <a:t> </a:t>
            </a:r>
            <a:r>
              <a:rPr lang="en-US" dirty="0" err="1"/>
              <a:t>được</a:t>
            </a:r>
            <a:r>
              <a:rPr lang="en-US" dirty="0"/>
              <a:t> </a:t>
            </a:r>
            <a:r>
              <a:rPr lang="en-US" dirty="0" err="1"/>
              <a:t>thực</a:t>
            </a:r>
            <a:r>
              <a:rPr lang="en-US" dirty="0"/>
              <a:t> </a:t>
            </a:r>
            <a:r>
              <a:rPr lang="en-US" dirty="0" err="1"/>
              <a:t>thi</a:t>
            </a:r>
            <a:r>
              <a:rPr lang="en-US" dirty="0"/>
              <a:t> </a:t>
            </a:r>
            <a:r>
              <a:rPr lang="en-US" dirty="0" err="1"/>
              <a:t>khi</a:t>
            </a:r>
            <a:r>
              <a:rPr lang="en-US" dirty="0"/>
              <a:t> </a:t>
            </a:r>
            <a:r>
              <a:rPr lang="en-US" dirty="0" err="1"/>
              <a:t>có</a:t>
            </a:r>
            <a:r>
              <a:rPr lang="en-US" dirty="0"/>
              <a:t> </a:t>
            </a:r>
            <a:r>
              <a:rPr lang="en-US" dirty="0" err="1"/>
              <a:t>dữ</a:t>
            </a:r>
            <a:r>
              <a:rPr lang="en-US" dirty="0"/>
              <a:t> </a:t>
            </a:r>
            <a:r>
              <a:rPr lang="en-US" dirty="0" err="1"/>
              <a:t>liệu</a:t>
            </a:r>
            <a:r>
              <a:rPr lang="en-US" dirty="0"/>
              <a:t> </a:t>
            </a:r>
            <a:r>
              <a:rPr lang="en-US" dirty="0" err="1"/>
              <a:t>cần</a:t>
            </a:r>
            <a:r>
              <a:rPr lang="en-US" dirty="0"/>
              <a:t> </a:t>
            </a:r>
            <a:r>
              <a:rPr lang="en-US" dirty="0" err="1"/>
              <a:t>xử</a:t>
            </a:r>
            <a:r>
              <a:rPr lang="en-US" dirty="0"/>
              <a:t> </a:t>
            </a:r>
            <a:r>
              <a:rPr lang="en-US" dirty="0" err="1"/>
              <a:t>lí</a:t>
            </a:r>
            <a:r>
              <a:rPr lang="en-US" dirty="0"/>
              <a:t>.</a:t>
            </a:r>
          </a:p>
          <a:p>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lớp</a:t>
            </a:r>
            <a:r>
              <a:rPr lang="en-US" dirty="0"/>
              <a:t> </a:t>
            </a:r>
            <a:r>
              <a:rPr lang="en-US" dirty="0" err="1"/>
              <a:t>đơn</a:t>
            </a:r>
            <a:r>
              <a:rPr lang="en-US" dirty="0"/>
              <a:t> </a:t>
            </a:r>
            <a:r>
              <a:rPr lang="en-US" dirty="0" err="1"/>
              <a:t>giản</a:t>
            </a:r>
            <a:r>
              <a:rPr lang="en-US" dirty="0"/>
              <a:t> </a:t>
            </a:r>
            <a:r>
              <a:rPr lang="en-US" dirty="0" err="1"/>
              <a:t>để</a:t>
            </a:r>
            <a:r>
              <a:rPr lang="en-US" dirty="0"/>
              <a:t> </a:t>
            </a:r>
            <a:r>
              <a:rPr lang="en-US" dirty="0" err="1"/>
              <a:t>mô</a:t>
            </a:r>
            <a:r>
              <a:rPr lang="en-US" dirty="0"/>
              <a:t> </a:t>
            </a:r>
            <a:r>
              <a:rPr lang="en-US" dirty="0" err="1"/>
              <a:t>hình</a:t>
            </a:r>
            <a:r>
              <a:rPr lang="en-US" dirty="0"/>
              <a:t> </a:t>
            </a:r>
            <a:r>
              <a:rPr lang="en-US" dirty="0" err="1"/>
              <a:t>tác</a:t>
            </a:r>
            <a:r>
              <a:rPr lang="en-US" dirty="0"/>
              <a:t> </a:t>
            </a:r>
            <a:r>
              <a:rPr lang="en-US" dirty="0" err="1"/>
              <a:t>vụ</a:t>
            </a:r>
            <a:r>
              <a:rPr lang="en-US" dirty="0"/>
              <a:t> </a:t>
            </a:r>
            <a:r>
              <a:rPr lang="en-US" dirty="0" err="1"/>
              <a:t>hls</a:t>
            </a:r>
            <a:r>
              <a:rPr lang="en-US" dirty="0"/>
              <a:t>::task/</a:t>
            </a:r>
            <a:r>
              <a:rPr lang="en-US" dirty="0" err="1"/>
              <a:t>hls</a:t>
            </a:r>
            <a:r>
              <a:rPr lang="en-US" dirty="0"/>
              <a:t>::stream/</a:t>
            </a:r>
            <a:r>
              <a:rPr lang="en-US" dirty="0" err="1"/>
              <a:t>hls</a:t>
            </a:r>
            <a:r>
              <a:rPr lang="en-US" dirty="0"/>
              <a:t>::</a:t>
            </a:r>
            <a:r>
              <a:rPr lang="en-US" dirty="0" err="1"/>
              <a:t>stream_of_block</a:t>
            </a:r>
            <a:r>
              <a:rPr lang="en-US" dirty="0"/>
              <a:t>.</a:t>
            </a:r>
          </a:p>
          <a:p>
            <a:endParaRPr lang="en-US" dirty="0"/>
          </a:p>
        </p:txBody>
      </p:sp>
      <p:pic>
        <p:nvPicPr>
          <p:cNvPr id="6" name="Picture 5">
            <a:extLst>
              <a:ext uri="{FF2B5EF4-FFF2-40B4-BE49-F238E27FC236}">
                <a16:creationId xmlns:a16="http://schemas.microsoft.com/office/drawing/2014/main" id="{DCF86680-770F-0188-EBA1-133644F3B7BA}"/>
              </a:ext>
            </a:extLst>
          </p:cNvPr>
          <p:cNvPicPr>
            <a:picLocks noChangeAspect="1"/>
          </p:cNvPicPr>
          <p:nvPr/>
        </p:nvPicPr>
        <p:blipFill>
          <a:blip r:embed="rId2"/>
          <a:stretch>
            <a:fillRect/>
          </a:stretch>
        </p:blipFill>
        <p:spPr>
          <a:xfrm>
            <a:off x="304800" y="2072640"/>
            <a:ext cx="5211267" cy="4622800"/>
          </a:xfrm>
          <a:prstGeom prst="rect">
            <a:avLst/>
          </a:prstGeom>
        </p:spPr>
      </p:pic>
      <p:pic>
        <p:nvPicPr>
          <p:cNvPr id="8" name="Picture 7">
            <a:extLst>
              <a:ext uri="{FF2B5EF4-FFF2-40B4-BE49-F238E27FC236}">
                <a16:creationId xmlns:a16="http://schemas.microsoft.com/office/drawing/2014/main" id="{87B735A6-434F-E2C6-0DC8-3EC8AB03C4D4}"/>
              </a:ext>
            </a:extLst>
          </p:cNvPr>
          <p:cNvPicPr>
            <a:picLocks noChangeAspect="1"/>
          </p:cNvPicPr>
          <p:nvPr/>
        </p:nvPicPr>
        <p:blipFill>
          <a:blip r:embed="rId3"/>
          <a:stretch>
            <a:fillRect/>
          </a:stretch>
        </p:blipFill>
        <p:spPr>
          <a:xfrm>
            <a:off x="6096000" y="2741238"/>
            <a:ext cx="5312838" cy="3530892"/>
          </a:xfrm>
          <a:prstGeom prst="rect">
            <a:avLst/>
          </a:prstGeom>
        </p:spPr>
      </p:pic>
    </p:spTree>
    <p:extLst>
      <p:ext uri="{BB962C8B-B14F-4D97-AF65-F5344CB8AC3E}">
        <p14:creationId xmlns:p14="http://schemas.microsoft.com/office/powerpoint/2010/main" val="2013163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31A35-1BFA-47D8-8875-B2F8310EB6A6}"/>
              </a:ext>
            </a:extLst>
          </p:cNvPr>
          <p:cNvSpPr>
            <a:spLocks noGrp="1"/>
          </p:cNvSpPr>
          <p:nvPr>
            <p:ph type="title"/>
          </p:nvPr>
        </p:nvSpPr>
        <p:spPr>
          <a:xfrm>
            <a:off x="0" y="-215523"/>
            <a:ext cx="10515600" cy="1325563"/>
          </a:xfrm>
        </p:spPr>
        <p:txBody>
          <a:bodyPr/>
          <a:lstStyle/>
          <a:p>
            <a:r>
              <a:rPr lang="en-US" dirty="0"/>
              <a:t>   #pragma DEPENDENCE </a:t>
            </a:r>
          </a:p>
        </p:txBody>
      </p:sp>
      <p:sp>
        <p:nvSpPr>
          <p:cNvPr id="3" name="Content Placeholder 2">
            <a:extLst>
              <a:ext uri="{FF2B5EF4-FFF2-40B4-BE49-F238E27FC236}">
                <a16:creationId xmlns:a16="http://schemas.microsoft.com/office/drawing/2014/main" id="{993D3D47-D4DC-E0A1-AF1C-33C0CE0B9631}"/>
              </a:ext>
            </a:extLst>
          </p:cNvPr>
          <p:cNvSpPr>
            <a:spLocks noGrp="1"/>
          </p:cNvSpPr>
          <p:nvPr>
            <p:ph idx="1"/>
          </p:nvPr>
        </p:nvSpPr>
        <p:spPr>
          <a:xfrm>
            <a:off x="127000" y="826611"/>
            <a:ext cx="10515600" cy="4351338"/>
          </a:xfrm>
        </p:spPr>
        <p:txBody>
          <a:bodyPr/>
          <a:lstStyle/>
          <a:p>
            <a:r>
              <a:rPr lang="en-US" dirty="0" err="1"/>
              <a:t>Để</a:t>
            </a:r>
            <a:r>
              <a:rPr lang="en-US" dirty="0"/>
              <a:t> </a:t>
            </a:r>
            <a:r>
              <a:rPr lang="en-US" dirty="0" err="1"/>
              <a:t>cung</a:t>
            </a:r>
            <a:r>
              <a:rPr lang="en-US" dirty="0"/>
              <a:t> </a:t>
            </a:r>
            <a:r>
              <a:rPr lang="en-US" dirty="0" err="1"/>
              <a:t>cấp</a:t>
            </a:r>
            <a:r>
              <a:rPr lang="en-US" dirty="0"/>
              <a:t> </a:t>
            </a:r>
            <a:r>
              <a:rPr lang="en-US" dirty="0" err="1"/>
              <a:t>thông</a:t>
            </a:r>
            <a:r>
              <a:rPr lang="en-US" dirty="0"/>
              <a:t> tin </a:t>
            </a:r>
            <a:r>
              <a:rPr lang="en-US" dirty="0" err="1"/>
              <a:t>cho</a:t>
            </a:r>
            <a:r>
              <a:rPr lang="en-US" dirty="0"/>
              <a:t> </a:t>
            </a:r>
            <a:r>
              <a:rPr lang="en-US" dirty="0" err="1"/>
              <a:t>trình</a:t>
            </a:r>
            <a:r>
              <a:rPr lang="en-US" dirty="0"/>
              <a:t> </a:t>
            </a:r>
            <a:r>
              <a:rPr lang="en-US" dirty="0" err="1"/>
              <a:t>biên</a:t>
            </a:r>
            <a:r>
              <a:rPr lang="en-US" dirty="0"/>
              <a:t> </a:t>
            </a:r>
            <a:r>
              <a:rPr lang="en-US" dirty="0" err="1"/>
              <a:t>dịch</a:t>
            </a:r>
            <a:r>
              <a:rPr lang="en-US" dirty="0"/>
              <a:t> </a:t>
            </a:r>
            <a:r>
              <a:rPr lang="en-US" dirty="0" err="1"/>
              <a:t>về</a:t>
            </a:r>
            <a:r>
              <a:rPr lang="en-US" dirty="0"/>
              <a:t> </a:t>
            </a:r>
            <a:r>
              <a:rPr lang="en-US" dirty="0" err="1"/>
              <a:t>sự</a:t>
            </a:r>
            <a:r>
              <a:rPr lang="en-US" dirty="0"/>
              <a:t> </a:t>
            </a:r>
            <a:r>
              <a:rPr lang="en-US" dirty="0" err="1"/>
              <a:t>phụ</a:t>
            </a:r>
            <a:r>
              <a:rPr lang="en-US" dirty="0"/>
              <a:t> </a:t>
            </a:r>
            <a:r>
              <a:rPr lang="en-US" dirty="0" err="1"/>
              <a:t>thuộc</a:t>
            </a:r>
            <a:r>
              <a:rPr lang="en-US" dirty="0"/>
              <a:t> </a:t>
            </a:r>
            <a:r>
              <a:rPr lang="en-US" dirty="0" err="1"/>
              <a:t>của</a:t>
            </a:r>
            <a:r>
              <a:rPr lang="en-US" dirty="0"/>
              <a:t> </a:t>
            </a:r>
            <a:r>
              <a:rPr lang="en-US" dirty="0" err="1"/>
              <a:t>vòng</a:t>
            </a:r>
            <a:r>
              <a:rPr lang="en-US" dirty="0"/>
              <a:t> </a:t>
            </a:r>
            <a:r>
              <a:rPr lang="en-US" dirty="0" err="1"/>
              <a:t>lặp</a:t>
            </a:r>
            <a:endParaRPr lang="en-US" dirty="0"/>
          </a:p>
        </p:txBody>
      </p:sp>
      <p:pic>
        <p:nvPicPr>
          <p:cNvPr id="5" name="Picture 4">
            <a:extLst>
              <a:ext uri="{FF2B5EF4-FFF2-40B4-BE49-F238E27FC236}">
                <a16:creationId xmlns:a16="http://schemas.microsoft.com/office/drawing/2014/main" id="{4C269068-C3CA-BA02-80E0-3121919BD335}"/>
              </a:ext>
            </a:extLst>
          </p:cNvPr>
          <p:cNvPicPr>
            <a:picLocks noChangeAspect="1"/>
          </p:cNvPicPr>
          <p:nvPr/>
        </p:nvPicPr>
        <p:blipFill>
          <a:blip r:embed="rId2"/>
          <a:stretch>
            <a:fillRect/>
          </a:stretch>
        </p:blipFill>
        <p:spPr>
          <a:xfrm>
            <a:off x="460932" y="1680051"/>
            <a:ext cx="5387497" cy="4730116"/>
          </a:xfrm>
          <a:prstGeom prst="rect">
            <a:avLst/>
          </a:prstGeom>
        </p:spPr>
      </p:pic>
      <p:sp>
        <p:nvSpPr>
          <p:cNvPr id="6" name="Oval 5">
            <a:extLst>
              <a:ext uri="{FF2B5EF4-FFF2-40B4-BE49-F238E27FC236}">
                <a16:creationId xmlns:a16="http://schemas.microsoft.com/office/drawing/2014/main" id="{01906AE1-6DC1-468D-E5F5-BB1CCDB94E9F}"/>
              </a:ext>
            </a:extLst>
          </p:cNvPr>
          <p:cNvSpPr/>
          <p:nvPr/>
        </p:nvSpPr>
        <p:spPr>
          <a:xfrm>
            <a:off x="460932" y="2448034"/>
            <a:ext cx="5387496" cy="4572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8EF6C0CF-D408-7197-956E-EC7C2AF6B2BB}"/>
              </a:ext>
            </a:extLst>
          </p:cNvPr>
          <p:cNvSpPr txBox="1"/>
          <p:nvPr/>
        </p:nvSpPr>
        <p:spPr>
          <a:xfrm>
            <a:off x="6410960" y="2824480"/>
            <a:ext cx="5640775" cy="3139321"/>
          </a:xfrm>
          <a:prstGeom prst="rect">
            <a:avLst/>
          </a:prstGeom>
          <a:noFill/>
        </p:spPr>
        <p:txBody>
          <a:bodyPr wrap="none" rtlCol="0">
            <a:spAutoFit/>
          </a:bodyPr>
          <a:lstStyle/>
          <a:p>
            <a:r>
              <a:rPr lang="en-US" dirty="0" err="1"/>
              <a:t>Chỉ</a:t>
            </a:r>
            <a:r>
              <a:rPr lang="en-US" dirty="0"/>
              <a:t> </a:t>
            </a:r>
            <a:r>
              <a:rPr lang="en-US" dirty="0" err="1"/>
              <a:t>ra</a:t>
            </a:r>
            <a:r>
              <a:rPr lang="en-US" dirty="0"/>
              <a:t> </a:t>
            </a:r>
            <a:r>
              <a:rPr lang="en-US" dirty="0" err="1"/>
              <a:t>rằng</a:t>
            </a:r>
            <a:r>
              <a:rPr lang="en-US" dirty="0"/>
              <a:t>: </a:t>
            </a:r>
            <a:r>
              <a:rPr lang="en-US" dirty="0" err="1"/>
              <a:t>việc</a:t>
            </a:r>
            <a:r>
              <a:rPr lang="en-US" dirty="0"/>
              <a:t> </a:t>
            </a:r>
            <a:r>
              <a:rPr lang="en-US" dirty="0" err="1"/>
              <a:t>truy</a:t>
            </a:r>
            <a:r>
              <a:rPr lang="en-US" dirty="0"/>
              <a:t> </a:t>
            </a:r>
            <a:r>
              <a:rPr lang="en-US" dirty="0" err="1"/>
              <a:t>cập</a:t>
            </a:r>
            <a:r>
              <a:rPr lang="en-US" dirty="0"/>
              <a:t> hist[old] </a:t>
            </a:r>
            <a:r>
              <a:rPr lang="en-US" dirty="0" err="1"/>
              <a:t>và</a:t>
            </a:r>
            <a:r>
              <a:rPr lang="en-US" dirty="0"/>
              <a:t> hist[</a:t>
            </a:r>
            <a:r>
              <a:rPr lang="en-US" dirty="0" err="1"/>
              <a:t>val</a:t>
            </a:r>
            <a:r>
              <a:rPr lang="en-US" dirty="0"/>
              <a:t>] </a:t>
            </a:r>
            <a:r>
              <a:rPr lang="en-US" dirty="0" err="1"/>
              <a:t>luôn</a:t>
            </a:r>
            <a:r>
              <a:rPr lang="en-US" dirty="0"/>
              <a:t> </a:t>
            </a:r>
            <a:r>
              <a:rPr lang="en-US" dirty="0" err="1"/>
              <a:t>luôn</a:t>
            </a:r>
            <a:r>
              <a:rPr lang="en-US" dirty="0"/>
              <a:t> </a:t>
            </a:r>
          </a:p>
          <a:p>
            <a:r>
              <a:rPr lang="en-US" dirty="0" err="1"/>
              <a:t>Không</a:t>
            </a:r>
            <a:r>
              <a:rPr lang="en-US" dirty="0"/>
              <a:t> </a:t>
            </a:r>
            <a:r>
              <a:rPr lang="en-US" dirty="0" err="1"/>
              <a:t>cùng</a:t>
            </a:r>
            <a:r>
              <a:rPr lang="en-US" dirty="0"/>
              <a:t> </a:t>
            </a:r>
            <a:r>
              <a:rPr lang="en-US" dirty="0" err="1"/>
              <a:t>một</a:t>
            </a:r>
            <a:r>
              <a:rPr lang="en-US" dirty="0"/>
              <a:t> </a:t>
            </a:r>
            <a:r>
              <a:rPr lang="en-US" dirty="0" err="1"/>
              <a:t>vị</a:t>
            </a:r>
            <a:r>
              <a:rPr lang="en-US" dirty="0"/>
              <a:t> </a:t>
            </a:r>
            <a:r>
              <a:rPr lang="en-US" dirty="0" err="1"/>
              <a:t>trí</a:t>
            </a:r>
            <a:r>
              <a:rPr lang="en-US" dirty="0"/>
              <a:t>.</a:t>
            </a:r>
          </a:p>
          <a:p>
            <a:r>
              <a:rPr lang="en-US" dirty="0" err="1"/>
              <a:t>Vì</a:t>
            </a:r>
            <a:r>
              <a:rPr lang="en-US" dirty="0"/>
              <a:t> </a:t>
            </a:r>
            <a:r>
              <a:rPr lang="en-US" dirty="0" err="1"/>
              <a:t>nhánh</a:t>
            </a:r>
            <a:r>
              <a:rPr lang="en-US" dirty="0"/>
              <a:t> </a:t>
            </a:r>
            <a:r>
              <a:rPr lang="en-US" dirty="0" err="1"/>
              <a:t>đọc</a:t>
            </a:r>
            <a:r>
              <a:rPr lang="en-US" dirty="0"/>
              <a:t> </a:t>
            </a:r>
            <a:r>
              <a:rPr lang="en-US" dirty="0" err="1"/>
              <a:t>ghi</a:t>
            </a:r>
            <a:r>
              <a:rPr lang="en-US" dirty="0"/>
              <a:t> </a:t>
            </a:r>
            <a:r>
              <a:rPr lang="en-US" dirty="0" err="1"/>
              <a:t>dữ</a:t>
            </a:r>
            <a:r>
              <a:rPr lang="en-US" dirty="0"/>
              <a:t> </a:t>
            </a:r>
            <a:r>
              <a:rPr lang="en-US" dirty="0" err="1"/>
              <a:t>liệu</a:t>
            </a:r>
            <a:r>
              <a:rPr lang="en-US" dirty="0"/>
              <a:t> </a:t>
            </a:r>
            <a:r>
              <a:rPr lang="en-US" dirty="0" err="1"/>
              <a:t>là</a:t>
            </a:r>
            <a:r>
              <a:rPr lang="en-US" dirty="0"/>
              <a:t> </a:t>
            </a:r>
            <a:r>
              <a:rPr lang="en-US" dirty="0" err="1"/>
              <a:t>nhánh</a:t>
            </a:r>
            <a:r>
              <a:rPr lang="en-US" dirty="0"/>
              <a:t> (old != </a:t>
            </a:r>
            <a:r>
              <a:rPr lang="en-US" dirty="0" err="1"/>
              <a:t>val</a:t>
            </a:r>
            <a:r>
              <a:rPr lang="en-US" dirty="0"/>
              <a:t>).</a:t>
            </a:r>
          </a:p>
          <a:p>
            <a:r>
              <a:rPr lang="en-US" dirty="0" err="1"/>
              <a:t>Có</a:t>
            </a:r>
            <a:r>
              <a:rPr lang="en-US" dirty="0"/>
              <a:t> 2 option intra </a:t>
            </a:r>
            <a:r>
              <a:rPr lang="en-US" dirty="0" err="1"/>
              <a:t>và</a:t>
            </a:r>
            <a:r>
              <a:rPr lang="en-US" dirty="0"/>
              <a:t> inter: </a:t>
            </a:r>
          </a:p>
          <a:p>
            <a:r>
              <a:rPr lang="en-US" dirty="0"/>
              <a:t> -intra: </a:t>
            </a:r>
            <a:r>
              <a:rPr lang="en-US" dirty="0" err="1"/>
              <a:t>chỉ</a:t>
            </a:r>
            <a:r>
              <a:rPr lang="en-US" dirty="0"/>
              <a:t> </a:t>
            </a:r>
            <a:r>
              <a:rPr lang="en-US" dirty="0" err="1"/>
              <a:t>định</a:t>
            </a:r>
            <a:r>
              <a:rPr lang="en-US" dirty="0"/>
              <a:t> </a:t>
            </a:r>
            <a:r>
              <a:rPr lang="en-US" dirty="0" err="1"/>
              <a:t>sự</a:t>
            </a:r>
            <a:r>
              <a:rPr lang="en-US" dirty="0"/>
              <a:t> </a:t>
            </a:r>
            <a:r>
              <a:rPr lang="en-US" dirty="0" err="1"/>
              <a:t>phụ</a:t>
            </a:r>
            <a:r>
              <a:rPr lang="en-US" dirty="0"/>
              <a:t> </a:t>
            </a:r>
            <a:r>
              <a:rPr lang="en-US" dirty="0" err="1"/>
              <a:t>thuộc</a:t>
            </a:r>
            <a:r>
              <a:rPr lang="en-US" dirty="0"/>
              <a:t> </a:t>
            </a:r>
            <a:r>
              <a:rPr lang="en-US" dirty="0" err="1"/>
              <a:t>giữa</a:t>
            </a:r>
            <a:r>
              <a:rPr lang="en-US" dirty="0"/>
              <a:t> </a:t>
            </a:r>
            <a:r>
              <a:rPr lang="en-US" dirty="0" err="1"/>
              <a:t>các</a:t>
            </a:r>
            <a:r>
              <a:rPr lang="en-US" dirty="0"/>
              <a:t> </a:t>
            </a:r>
            <a:r>
              <a:rPr lang="en-US" dirty="0" err="1"/>
              <a:t>lafn</a:t>
            </a:r>
            <a:r>
              <a:rPr lang="en-US" dirty="0"/>
              <a:t> </a:t>
            </a:r>
            <a:r>
              <a:rPr lang="en-US" dirty="0" err="1"/>
              <a:t>lặp</a:t>
            </a:r>
            <a:r>
              <a:rPr lang="en-US" dirty="0"/>
              <a:t> </a:t>
            </a:r>
            <a:r>
              <a:rPr lang="en-US" dirty="0" err="1"/>
              <a:t>khác</a:t>
            </a:r>
            <a:r>
              <a:rPr lang="en-US" dirty="0"/>
              <a:t> </a:t>
            </a:r>
            <a:r>
              <a:rPr lang="en-US" dirty="0" err="1"/>
              <a:t>nhau</a:t>
            </a:r>
            <a:r>
              <a:rPr lang="en-US" dirty="0"/>
              <a:t> </a:t>
            </a:r>
          </a:p>
          <a:p>
            <a:r>
              <a:rPr lang="en-US" dirty="0" err="1"/>
              <a:t>trong</a:t>
            </a:r>
            <a:r>
              <a:rPr lang="en-US" dirty="0"/>
              <a:t> </a:t>
            </a:r>
            <a:r>
              <a:rPr lang="en-US" dirty="0" err="1"/>
              <a:t>cùng</a:t>
            </a:r>
            <a:r>
              <a:rPr lang="en-US" dirty="0"/>
              <a:t> 1 </a:t>
            </a:r>
            <a:r>
              <a:rPr lang="en-US" dirty="0" err="1"/>
              <a:t>vòng</a:t>
            </a:r>
            <a:r>
              <a:rPr lang="en-US" dirty="0"/>
              <a:t> </a:t>
            </a:r>
            <a:r>
              <a:rPr lang="en-US" dirty="0" err="1"/>
              <a:t>lặp</a:t>
            </a:r>
            <a:r>
              <a:rPr lang="en-US" dirty="0"/>
              <a:t>. = FALSE </a:t>
            </a:r>
            <a:r>
              <a:rPr lang="en-US" dirty="0" err="1"/>
              <a:t>thì</a:t>
            </a:r>
            <a:r>
              <a:rPr lang="en-US" dirty="0"/>
              <a:t> </a:t>
            </a:r>
            <a:r>
              <a:rPr lang="en-US" dirty="0" err="1"/>
              <a:t>sẽ</a:t>
            </a:r>
            <a:r>
              <a:rPr lang="en-US" dirty="0"/>
              <a:t> </a:t>
            </a:r>
            <a:r>
              <a:rPr lang="en-US" dirty="0" err="1"/>
              <a:t>thực</a:t>
            </a:r>
            <a:r>
              <a:rPr lang="en-US" dirty="0"/>
              <a:t> </a:t>
            </a:r>
            <a:r>
              <a:rPr lang="en-US" dirty="0" err="1"/>
              <a:t>hiện</a:t>
            </a:r>
            <a:r>
              <a:rPr lang="en-US" dirty="0"/>
              <a:t> song </a:t>
            </a:r>
            <a:r>
              <a:rPr lang="en-US" dirty="0" err="1"/>
              <a:t>song</a:t>
            </a:r>
            <a:endParaRPr lang="en-US" dirty="0"/>
          </a:p>
          <a:p>
            <a:r>
              <a:rPr lang="en-US" dirty="0" err="1"/>
              <a:t>Nếu</a:t>
            </a:r>
            <a:r>
              <a:rPr lang="en-US" dirty="0"/>
              <a:t> </a:t>
            </a:r>
            <a:r>
              <a:rPr lang="en-US" dirty="0" err="1"/>
              <a:t>không</a:t>
            </a:r>
            <a:r>
              <a:rPr lang="en-US" dirty="0"/>
              <a:t> </a:t>
            </a:r>
            <a:r>
              <a:rPr lang="en-US" dirty="0" err="1"/>
              <a:t>được</a:t>
            </a:r>
            <a:r>
              <a:rPr lang="en-US" dirty="0"/>
              <a:t> unrolled, =TRUE </a:t>
            </a:r>
            <a:r>
              <a:rPr lang="en-US" dirty="0" err="1"/>
              <a:t>thì</a:t>
            </a:r>
            <a:r>
              <a:rPr lang="en-US" dirty="0"/>
              <a:t> </a:t>
            </a:r>
            <a:r>
              <a:rPr lang="en-US" dirty="0" err="1"/>
              <a:t>sẽ</a:t>
            </a:r>
            <a:r>
              <a:rPr lang="en-US" dirty="0"/>
              <a:t> </a:t>
            </a:r>
            <a:r>
              <a:rPr lang="en-US" dirty="0" err="1"/>
              <a:t>thực</a:t>
            </a:r>
            <a:r>
              <a:rPr lang="en-US" dirty="0"/>
              <a:t> </a:t>
            </a:r>
            <a:r>
              <a:rPr lang="en-US" dirty="0" err="1"/>
              <a:t>hiện</a:t>
            </a:r>
            <a:r>
              <a:rPr lang="en-US" dirty="0"/>
              <a:t> </a:t>
            </a:r>
            <a:r>
              <a:rPr lang="en-US" dirty="0" err="1"/>
              <a:t>tuần</a:t>
            </a:r>
            <a:r>
              <a:rPr lang="en-US" dirty="0"/>
              <a:t> </a:t>
            </a:r>
            <a:r>
              <a:rPr lang="en-US" dirty="0" err="1"/>
              <a:t>tự</a:t>
            </a:r>
            <a:r>
              <a:rPr lang="en-US" dirty="0"/>
              <a:t>.</a:t>
            </a:r>
          </a:p>
          <a:p>
            <a:r>
              <a:rPr lang="en-US" dirty="0"/>
              <a:t>-inter: </a:t>
            </a:r>
            <a:r>
              <a:rPr lang="en-US" dirty="0" err="1"/>
              <a:t>Chỉ</a:t>
            </a:r>
            <a:r>
              <a:rPr lang="en-US" dirty="0"/>
              <a:t> </a:t>
            </a:r>
            <a:r>
              <a:rPr lang="en-US" dirty="0" err="1"/>
              <a:t>định</a:t>
            </a:r>
            <a:r>
              <a:rPr lang="en-US" dirty="0"/>
              <a:t> </a:t>
            </a:r>
            <a:r>
              <a:rPr lang="en-US" dirty="0" err="1"/>
              <a:t>sự</a:t>
            </a:r>
            <a:r>
              <a:rPr lang="en-US" dirty="0"/>
              <a:t> </a:t>
            </a:r>
            <a:r>
              <a:rPr lang="en-US" dirty="0" err="1"/>
              <a:t>phụ</a:t>
            </a:r>
            <a:r>
              <a:rPr lang="en-US" dirty="0"/>
              <a:t> </a:t>
            </a:r>
            <a:r>
              <a:rPr lang="en-US" dirty="0" err="1"/>
              <a:t>thuộc</a:t>
            </a:r>
            <a:r>
              <a:rPr lang="en-US" dirty="0"/>
              <a:t> </a:t>
            </a:r>
            <a:r>
              <a:rPr lang="en-US" dirty="0" err="1"/>
              <a:t>trong</a:t>
            </a:r>
            <a:r>
              <a:rPr lang="en-US" dirty="0"/>
              <a:t> </a:t>
            </a:r>
            <a:r>
              <a:rPr lang="en-US" dirty="0" err="1"/>
              <a:t>cùng</a:t>
            </a:r>
            <a:r>
              <a:rPr lang="en-US" dirty="0"/>
              <a:t> </a:t>
            </a:r>
            <a:r>
              <a:rPr lang="en-US" dirty="0" err="1"/>
              <a:t>một</a:t>
            </a:r>
            <a:r>
              <a:rPr lang="en-US" dirty="0"/>
              <a:t> </a:t>
            </a:r>
            <a:r>
              <a:rPr lang="en-US" dirty="0" err="1"/>
              <a:t>lần</a:t>
            </a:r>
            <a:r>
              <a:rPr lang="en-US" dirty="0"/>
              <a:t> </a:t>
            </a:r>
            <a:r>
              <a:rPr lang="en-US" dirty="0" err="1"/>
              <a:t>lặp</a:t>
            </a:r>
            <a:r>
              <a:rPr lang="en-US" dirty="0"/>
              <a:t> </a:t>
            </a:r>
            <a:r>
              <a:rPr lang="en-US" dirty="0" err="1"/>
              <a:t>của</a:t>
            </a:r>
            <a:r>
              <a:rPr lang="en-US" dirty="0"/>
              <a:t> </a:t>
            </a:r>
          </a:p>
          <a:p>
            <a:r>
              <a:rPr lang="en-US" dirty="0" err="1"/>
              <a:t>vòng</a:t>
            </a:r>
            <a:r>
              <a:rPr lang="en-US" dirty="0"/>
              <a:t> </a:t>
            </a:r>
            <a:r>
              <a:rPr lang="en-US" dirty="0" err="1"/>
              <a:t>lặp</a:t>
            </a:r>
            <a:r>
              <a:rPr lang="en-US" dirty="0"/>
              <a:t>.=FLASE </a:t>
            </a:r>
            <a:r>
              <a:rPr lang="en-US" dirty="0" err="1"/>
              <a:t>thì</a:t>
            </a:r>
            <a:r>
              <a:rPr lang="en-US" dirty="0"/>
              <a:t> </a:t>
            </a:r>
            <a:r>
              <a:rPr lang="en-US" dirty="0" err="1"/>
              <a:t>có</a:t>
            </a:r>
            <a:r>
              <a:rPr lang="en-US" dirty="0"/>
              <a:t> </a:t>
            </a:r>
            <a:r>
              <a:rPr lang="en-US" dirty="0" err="1"/>
              <a:t>thể</a:t>
            </a:r>
            <a:r>
              <a:rPr lang="en-US" dirty="0"/>
              <a:t> di </a:t>
            </a:r>
            <a:r>
              <a:rPr lang="en-US" dirty="0" err="1"/>
              <a:t>chuyển</a:t>
            </a:r>
            <a:r>
              <a:rPr lang="en-US" dirty="0"/>
              <a:t> </a:t>
            </a:r>
            <a:r>
              <a:rPr lang="en-US" dirty="0" err="1"/>
              <a:t>tự</a:t>
            </a:r>
            <a:r>
              <a:rPr lang="en-US" dirty="0"/>
              <a:t> do </a:t>
            </a:r>
            <a:r>
              <a:rPr lang="en-US" dirty="0" err="1"/>
              <a:t>trong</a:t>
            </a:r>
            <a:r>
              <a:rPr lang="en-US" dirty="0"/>
              <a:t> </a:t>
            </a:r>
            <a:r>
              <a:rPr lang="en-US" dirty="0" err="1"/>
              <a:t>vòng</a:t>
            </a:r>
            <a:r>
              <a:rPr lang="en-US" dirty="0"/>
              <a:t> </a:t>
            </a:r>
            <a:r>
              <a:rPr lang="en-US" dirty="0" err="1"/>
              <a:t>lặp</a:t>
            </a:r>
            <a:r>
              <a:rPr lang="en-US" dirty="0"/>
              <a:t>,</a:t>
            </a:r>
          </a:p>
          <a:p>
            <a:r>
              <a:rPr lang="en-US" dirty="0"/>
              <a:t>=TRUE </a:t>
            </a:r>
            <a:r>
              <a:rPr lang="en-US" dirty="0" err="1"/>
              <a:t>thì</a:t>
            </a:r>
            <a:r>
              <a:rPr lang="en-US" dirty="0"/>
              <a:t> </a:t>
            </a:r>
            <a:r>
              <a:rPr lang="en-US" dirty="0" err="1"/>
              <a:t>thực</a:t>
            </a:r>
            <a:r>
              <a:rPr lang="en-US" dirty="0"/>
              <a:t> </a:t>
            </a:r>
            <a:r>
              <a:rPr lang="en-US" dirty="0" err="1"/>
              <a:t>hiện</a:t>
            </a:r>
            <a:r>
              <a:rPr lang="en-US" dirty="0"/>
              <a:t> </a:t>
            </a:r>
            <a:r>
              <a:rPr lang="en-US" dirty="0" err="1"/>
              <a:t>tuần</a:t>
            </a:r>
            <a:r>
              <a:rPr lang="en-US" dirty="0"/>
              <a:t> </a:t>
            </a:r>
            <a:r>
              <a:rPr lang="en-US" dirty="0" err="1"/>
              <a:t>tự</a:t>
            </a:r>
            <a:r>
              <a:rPr lang="en-US" dirty="0"/>
              <a:t>.</a:t>
            </a:r>
          </a:p>
          <a:p>
            <a:endParaRPr lang="en-US" dirty="0"/>
          </a:p>
        </p:txBody>
      </p:sp>
    </p:spTree>
    <p:extLst>
      <p:ext uri="{BB962C8B-B14F-4D97-AF65-F5344CB8AC3E}">
        <p14:creationId xmlns:p14="http://schemas.microsoft.com/office/powerpoint/2010/main" val="3838366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31A35-1BFA-47D8-8875-B2F8310EB6A6}"/>
              </a:ext>
            </a:extLst>
          </p:cNvPr>
          <p:cNvSpPr>
            <a:spLocks noGrp="1"/>
          </p:cNvSpPr>
          <p:nvPr>
            <p:ph type="title"/>
          </p:nvPr>
        </p:nvSpPr>
        <p:spPr>
          <a:xfrm>
            <a:off x="0" y="-215523"/>
            <a:ext cx="10515600" cy="1325563"/>
          </a:xfrm>
        </p:spPr>
        <p:txBody>
          <a:bodyPr/>
          <a:lstStyle/>
          <a:p>
            <a:r>
              <a:rPr lang="en-US" dirty="0"/>
              <a:t>  scalar  DEPENDENCE </a:t>
            </a:r>
          </a:p>
        </p:txBody>
      </p:sp>
      <p:sp>
        <p:nvSpPr>
          <p:cNvPr id="3" name="Content Placeholder 2">
            <a:extLst>
              <a:ext uri="{FF2B5EF4-FFF2-40B4-BE49-F238E27FC236}">
                <a16:creationId xmlns:a16="http://schemas.microsoft.com/office/drawing/2014/main" id="{993D3D47-D4DC-E0A1-AF1C-33C0CE0B9631}"/>
              </a:ext>
            </a:extLst>
          </p:cNvPr>
          <p:cNvSpPr>
            <a:spLocks noGrp="1"/>
          </p:cNvSpPr>
          <p:nvPr>
            <p:ph idx="1"/>
          </p:nvPr>
        </p:nvSpPr>
        <p:spPr>
          <a:xfrm>
            <a:off x="127000" y="826611"/>
            <a:ext cx="10515600" cy="4351338"/>
          </a:xfrm>
        </p:spPr>
        <p:txBody>
          <a:bodyPr/>
          <a:lstStyle/>
          <a:p>
            <a:r>
              <a:rPr lang="en-US" dirty="0" err="1"/>
              <a:t>Không</a:t>
            </a:r>
            <a:r>
              <a:rPr lang="en-US" dirty="0"/>
              <a:t> </a:t>
            </a:r>
            <a:r>
              <a:rPr lang="en-US" dirty="0" err="1"/>
              <a:t>thể</a:t>
            </a:r>
            <a:r>
              <a:rPr lang="en-US" dirty="0"/>
              <a:t> </a:t>
            </a:r>
            <a:r>
              <a:rPr lang="en-US" dirty="0" err="1"/>
              <a:t>tạo</a:t>
            </a:r>
            <a:r>
              <a:rPr lang="en-US" dirty="0"/>
              <a:t> loop pipeline </a:t>
            </a:r>
            <a:r>
              <a:rPr lang="en-US" dirty="0" err="1"/>
              <a:t>được</a:t>
            </a:r>
            <a:endParaRPr lang="en-US" dirty="0"/>
          </a:p>
        </p:txBody>
      </p:sp>
      <p:pic>
        <p:nvPicPr>
          <p:cNvPr id="8" name="Picture 7">
            <a:extLst>
              <a:ext uri="{FF2B5EF4-FFF2-40B4-BE49-F238E27FC236}">
                <a16:creationId xmlns:a16="http://schemas.microsoft.com/office/drawing/2014/main" id="{F04DE53D-1983-14D0-90A0-42AFBCE10ADC}"/>
              </a:ext>
            </a:extLst>
          </p:cNvPr>
          <p:cNvPicPr>
            <a:picLocks noChangeAspect="1"/>
          </p:cNvPicPr>
          <p:nvPr/>
        </p:nvPicPr>
        <p:blipFill>
          <a:blip r:embed="rId2"/>
          <a:stretch>
            <a:fillRect/>
          </a:stretch>
        </p:blipFill>
        <p:spPr>
          <a:xfrm>
            <a:off x="3205848" y="1504681"/>
            <a:ext cx="5003432" cy="5028325"/>
          </a:xfrm>
          <a:prstGeom prst="rect">
            <a:avLst/>
          </a:prstGeom>
        </p:spPr>
      </p:pic>
    </p:spTree>
    <p:extLst>
      <p:ext uri="{BB962C8B-B14F-4D97-AF65-F5344CB8AC3E}">
        <p14:creationId xmlns:p14="http://schemas.microsoft.com/office/powerpoint/2010/main" val="1599924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31A35-1BFA-47D8-8875-B2F8310EB6A6}"/>
              </a:ext>
            </a:extLst>
          </p:cNvPr>
          <p:cNvSpPr>
            <a:spLocks noGrp="1"/>
          </p:cNvSpPr>
          <p:nvPr>
            <p:ph type="title"/>
          </p:nvPr>
        </p:nvSpPr>
        <p:spPr>
          <a:xfrm>
            <a:off x="0" y="-215523"/>
            <a:ext cx="10515600" cy="1325563"/>
          </a:xfrm>
        </p:spPr>
        <p:txBody>
          <a:bodyPr/>
          <a:lstStyle/>
          <a:p>
            <a:r>
              <a:rPr lang="en-US" dirty="0"/>
              <a:t>  Unrolling Loop</a:t>
            </a:r>
          </a:p>
        </p:txBody>
      </p:sp>
      <p:sp>
        <p:nvSpPr>
          <p:cNvPr id="3" name="Content Placeholder 2">
            <a:extLst>
              <a:ext uri="{FF2B5EF4-FFF2-40B4-BE49-F238E27FC236}">
                <a16:creationId xmlns:a16="http://schemas.microsoft.com/office/drawing/2014/main" id="{993D3D47-D4DC-E0A1-AF1C-33C0CE0B9631}"/>
              </a:ext>
            </a:extLst>
          </p:cNvPr>
          <p:cNvSpPr>
            <a:spLocks noGrp="1"/>
          </p:cNvSpPr>
          <p:nvPr>
            <p:ph idx="1"/>
          </p:nvPr>
        </p:nvSpPr>
        <p:spPr>
          <a:xfrm>
            <a:off x="127000" y="826611"/>
            <a:ext cx="10515600" cy="4351338"/>
          </a:xfrm>
        </p:spPr>
        <p:txBody>
          <a:bodyPr/>
          <a:lstStyle/>
          <a:p>
            <a:r>
              <a:rPr lang="en-US" dirty="0" err="1"/>
              <a:t>Loại</a:t>
            </a:r>
            <a:r>
              <a:rPr lang="en-US" dirty="0"/>
              <a:t> </a:t>
            </a:r>
            <a:r>
              <a:rPr lang="en-US" dirty="0" err="1"/>
              <a:t>bỏ</a:t>
            </a:r>
            <a:r>
              <a:rPr lang="en-US" dirty="0"/>
              <a:t> </a:t>
            </a:r>
            <a:r>
              <a:rPr lang="en-US" dirty="0" err="1"/>
              <a:t>việc</a:t>
            </a:r>
            <a:r>
              <a:rPr lang="en-US" dirty="0"/>
              <a:t> </a:t>
            </a:r>
            <a:r>
              <a:rPr lang="en-US" dirty="0" err="1"/>
              <a:t>kiểm</a:t>
            </a:r>
            <a:r>
              <a:rPr lang="en-US" dirty="0"/>
              <a:t> </a:t>
            </a:r>
            <a:r>
              <a:rPr lang="en-US" dirty="0" err="1"/>
              <a:t>tra</a:t>
            </a:r>
            <a:r>
              <a:rPr lang="en-US" dirty="0"/>
              <a:t> </a:t>
            </a:r>
            <a:r>
              <a:rPr lang="en-US" dirty="0" err="1"/>
              <a:t>điều</a:t>
            </a:r>
            <a:r>
              <a:rPr lang="en-US" dirty="0"/>
              <a:t> </a:t>
            </a:r>
            <a:r>
              <a:rPr lang="en-US" dirty="0" err="1"/>
              <a:t>kiện</a:t>
            </a:r>
            <a:r>
              <a:rPr lang="en-US" dirty="0"/>
              <a:t> </a:t>
            </a:r>
            <a:r>
              <a:rPr lang="en-US" dirty="0" err="1"/>
              <a:t>của</a:t>
            </a:r>
            <a:r>
              <a:rPr lang="en-US" dirty="0"/>
              <a:t> </a:t>
            </a:r>
            <a:r>
              <a:rPr lang="en-US" dirty="0" err="1"/>
              <a:t>vòng</a:t>
            </a:r>
            <a:r>
              <a:rPr lang="en-US" dirty="0"/>
              <a:t> </a:t>
            </a:r>
            <a:r>
              <a:rPr lang="en-US" dirty="0" err="1"/>
              <a:t>lặp</a:t>
            </a:r>
            <a:r>
              <a:rPr lang="en-US" dirty="0"/>
              <a:t> </a:t>
            </a:r>
            <a:r>
              <a:rPr lang="en-US" dirty="0" err="1"/>
              <a:t>và</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thực</a:t>
            </a:r>
            <a:r>
              <a:rPr lang="en-US" dirty="0"/>
              <a:t> </a:t>
            </a:r>
            <a:r>
              <a:rPr lang="en-US" dirty="0" err="1"/>
              <a:t>hiện</a:t>
            </a:r>
            <a:r>
              <a:rPr lang="en-US" dirty="0"/>
              <a:t> song </a:t>
            </a:r>
            <a:r>
              <a:rPr lang="en-US" dirty="0" err="1"/>
              <a:t>song</a:t>
            </a:r>
            <a:endParaRPr lang="en-US" dirty="0"/>
          </a:p>
          <a:p>
            <a:r>
              <a:rPr lang="en-US" dirty="0" err="1"/>
              <a:t>Việc</a:t>
            </a:r>
            <a:r>
              <a:rPr lang="en-US" dirty="0"/>
              <a:t> </a:t>
            </a:r>
            <a:r>
              <a:rPr lang="en-US" dirty="0" err="1"/>
              <a:t>sử</a:t>
            </a:r>
            <a:r>
              <a:rPr lang="en-US" dirty="0"/>
              <a:t> </a:t>
            </a:r>
            <a:r>
              <a:rPr lang="en-US" dirty="0" err="1"/>
              <a:t>dụng</a:t>
            </a:r>
            <a:r>
              <a:rPr lang="en-US" dirty="0"/>
              <a:t> unrolling </a:t>
            </a:r>
            <a:r>
              <a:rPr lang="en-US" dirty="0" err="1"/>
              <a:t>sẽ</a:t>
            </a:r>
            <a:r>
              <a:rPr lang="en-US" dirty="0"/>
              <a:t> </a:t>
            </a:r>
            <a:r>
              <a:rPr lang="en-US" dirty="0" err="1"/>
              <a:t>tạo</a:t>
            </a:r>
            <a:r>
              <a:rPr lang="en-US" dirty="0"/>
              <a:t> </a:t>
            </a:r>
            <a:r>
              <a:rPr lang="en-US" dirty="0" err="1"/>
              <a:t>ra</a:t>
            </a:r>
            <a:r>
              <a:rPr lang="en-US" dirty="0"/>
              <a:t> </a:t>
            </a:r>
            <a:r>
              <a:rPr lang="en-US" dirty="0" err="1"/>
              <a:t>phần</a:t>
            </a:r>
            <a:r>
              <a:rPr lang="en-US" dirty="0"/>
              <a:t> </a:t>
            </a:r>
            <a:r>
              <a:rPr lang="en-US" dirty="0" err="1"/>
              <a:t>cứng</a:t>
            </a:r>
            <a:r>
              <a:rPr lang="en-US" dirty="0"/>
              <a:t> </a:t>
            </a:r>
            <a:r>
              <a:rPr lang="en-US" dirty="0" err="1"/>
              <a:t>riêng</a:t>
            </a:r>
            <a:r>
              <a:rPr lang="en-US" dirty="0"/>
              <a:t> </a:t>
            </a:r>
            <a:r>
              <a:rPr lang="en-US" dirty="0" err="1"/>
              <a:t>biệt</a:t>
            </a:r>
            <a:r>
              <a:rPr lang="en-US" dirty="0"/>
              <a:t> </a:t>
            </a:r>
            <a:r>
              <a:rPr lang="en-US" dirty="0" err="1"/>
              <a:t>cho</a:t>
            </a:r>
            <a:r>
              <a:rPr lang="en-US" dirty="0"/>
              <a:t> </a:t>
            </a:r>
            <a:r>
              <a:rPr lang="en-US" dirty="0" err="1"/>
              <a:t>mỗi</a:t>
            </a:r>
            <a:r>
              <a:rPr lang="en-US" dirty="0"/>
              <a:t> </a:t>
            </a:r>
            <a:r>
              <a:rPr lang="en-US" dirty="0" err="1"/>
              <a:t>lần</a:t>
            </a:r>
            <a:r>
              <a:rPr lang="en-US" dirty="0"/>
              <a:t> </a:t>
            </a:r>
            <a:r>
              <a:rPr lang="en-US" dirty="0" err="1"/>
              <a:t>lặp</a:t>
            </a:r>
            <a:r>
              <a:rPr lang="en-US" dirty="0"/>
              <a:t> </a:t>
            </a:r>
            <a:r>
              <a:rPr lang="en-US" dirty="0" err="1"/>
              <a:t>làm</a:t>
            </a:r>
            <a:r>
              <a:rPr lang="en-US" dirty="0"/>
              <a:t> </a:t>
            </a:r>
            <a:r>
              <a:rPr lang="en-US" dirty="0" err="1"/>
              <a:t>hiệu</a:t>
            </a:r>
            <a:r>
              <a:rPr lang="en-US" dirty="0"/>
              <a:t> </a:t>
            </a:r>
            <a:r>
              <a:rPr lang="en-US" dirty="0" err="1"/>
              <a:t>suất</a:t>
            </a:r>
            <a:r>
              <a:rPr lang="en-US" dirty="0"/>
              <a:t> </a:t>
            </a:r>
            <a:r>
              <a:rPr lang="en-US" dirty="0" err="1"/>
              <a:t>tốt</a:t>
            </a:r>
            <a:r>
              <a:rPr lang="en-US" dirty="0"/>
              <a:t> </a:t>
            </a:r>
            <a:r>
              <a:rPr lang="en-US" dirty="0" err="1"/>
              <a:t>hơn</a:t>
            </a:r>
            <a:r>
              <a:rPr lang="en-US" dirty="0"/>
              <a:t> </a:t>
            </a:r>
            <a:r>
              <a:rPr lang="en-US" dirty="0" err="1"/>
              <a:t>nhưng</a:t>
            </a:r>
            <a:r>
              <a:rPr lang="en-US" dirty="0"/>
              <a:t> </a:t>
            </a:r>
            <a:r>
              <a:rPr lang="en-US" dirty="0" err="1"/>
              <a:t>lại</a:t>
            </a:r>
            <a:r>
              <a:rPr lang="en-US" dirty="0"/>
              <a:t> </a:t>
            </a:r>
            <a:r>
              <a:rPr lang="en-US" dirty="0" err="1"/>
              <a:t>tốn</a:t>
            </a:r>
            <a:r>
              <a:rPr lang="en-US" dirty="0"/>
              <a:t> </a:t>
            </a:r>
            <a:r>
              <a:rPr lang="en-US" dirty="0" err="1"/>
              <a:t>tài</a:t>
            </a:r>
            <a:r>
              <a:rPr lang="en-US" dirty="0"/>
              <a:t> </a:t>
            </a:r>
            <a:r>
              <a:rPr lang="en-US" dirty="0" err="1"/>
              <a:t>nguyên</a:t>
            </a:r>
            <a:r>
              <a:rPr lang="en-US" dirty="0"/>
              <a:t> </a:t>
            </a:r>
            <a:r>
              <a:rPr lang="en-US" dirty="0" err="1"/>
              <a:t>và</a:t>
            </a:r>
            <a:r>
              <a:rPr lang="en-US" dirty="0"/>
              <a:t> </a:t>
            </a:r>
            <a:r>
              <a:rPr lang="en-US" dirty="0" err="1"/>
              <a:t>diện</a:t>
            </a:r>
            <a:r>
              <a:rPr lang="en-US" dirty="0"/>
              <a:t> </a:t>
            </a:r>
            <a:r>
              <a:rPr lang="en-US" dirty="0" err="1"/>
              <a:t>tích</a:t>
            </a:r>
            <a:r>
              <a:rPr lang="en-US" dirty="0"/>
              <a:t> </a:t>
            </a:r>
            <a:r>
              <a:rPr lang="en-US" dirty="0" err="1"/>
              <a:t>hơn</a:t>
            </a:r>
            <a:r>
              <a:rPr lang="en-US" dirty="0"/>
              <a:t>.</a:t>
            </a:r>
          </a:p>
          <a:p>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pragma UNROLLING( </a:t>
            </a:r>
            <a:r>
              <a:rPr lang="en-US" dirty="0" err="1"/>
              <a:t>hằng</a:t>
            </a:r>
            <a:r>
              <a:rPr lang="en-US" dirty="0"/>
              <a:t> </a:t>
            </a:r>
            <a:r>
              <a:rPr lang="en-US" dirty="0" err="1"/>
              <a:t>số</a:t>
            </a:r>
            <a:r>
              <a:rPr lang="en-US" dirty="0"/>
              <a:t> ) </a:t>
            </a:r>
            <a:r>
              <a:rPr lang="en-US" dirty="0" err="1"/>
              <a:t>để</a:t>
            </a:r>
            <a:r>
              <a:rPr lang="en-US" dirty="0"/>
              <a:t> </a:t>
            </a:r>
            <a:r>
              <a:rPr lang="en-US" dirty="0" err="1"/>
              <a:t>vừa</a:t>
            </a:r>
            <a:r>
              <a:rPr lang="en-US" dirty="0"/>
              <a:t> </a:t>
            </a:r>
            <a:r>
              <a:rPr lang="en-US" dirty="0" err="1"/>
              <a:t>cải</a:t>
            </a:r>
            <a:r>
              <a:rPr lang="en-US" dirty="0"/>
              <a:t> </a:t>
            </a:r>
            <a:r>
              <a:rPr lang="en-US" dirty="0" err="1"/>
              <a:t>thiện</a:t>
            </a:r>
            <a:r>
              <a:rPr lang="en-US" dirty="0"/>
              <a:t> </a:t>
            </a:r>
            <a:r>
              <a:rPr lang="en-US" dirty="0" err="1"/>
              <a:t>trễ</a:t>
            </a:r>
            <a:r>
              <a:rPr lang="en-US" dirty="0"/>
              <a:t> </a:t>
            </a:r>
            <a:r>
              <a:rPr lang="en-US" dirty="0" err="1"/>
              <a:t>vừa</a:t>
            </a:r>
            <a:r>
              <a:rPr lang="en-US" dirty="0"/>
              <a:t> </a:t>
            </a:r>
            <a:r>
              <a:rPr lang="en-US" dirty="0" err="1"/>
              <a:t>cải</a:t>
            </a:r>
            <a:r>
              <a:rPr lang="en-US" dirty="0"/>
              <a:t> </a:t>
            </a:r>
            <a:r>
              <a:rPr lang="en-US" dirty="0" err="1"/>
              <a:t>thiện</a:t>
            </a:r>
            <a:r>
              <a:rPr lang="en-US" dirty="0"/>
              <a:t> </a:t>
            </a:r>
            <a:r>
              <a:rPr lang="en-US" dirty="0" err="1"/>
              <a:t>tài</a:t>
            </a:r>
            <a:r>
              <a:rPr lang="en-US" dirty="0"/>
              <a:t> </a:t>
            </a:r>
            <a:r>
              <a:rPr lang="en-US" dirty="0" err="1"/>
              <a:t>nguyên</a:t>
            </a:r>
            <a:endParaRPr lang="en-US" dirty="0"/>
          </a:p>
          <a:p>
            <a:endParaRPr lang="en-US" dirty="0"/>
          </a:p>
        </p:txBody>
      </p:sp>
      <p:pic>
        <p:nvPicPr>
          <p:cNvPr id="5" name="Picture 4">
            <a:extLst>
              <a:ext uri="{FF2B5EF4-FFF2-40B4-BE49-F238E27FC236}">
                <a16:creationId xmlns:a16="http://schemas.microsoft.com/office/drawing/2014/main" id="{507211F5-9EEA-34B3-46B5-2E17B9904E93}"/>
              </a:ext>
            </a:extLst>
          </p:cNvPr>
          <p:cNvPicPr>
            <a:picLocks noChangeAspect="1"/>
          </p:cNvPicPr>
          <p:nvPr/>
        </p:nvPicPr>
        <p:blipFill>
          <a:blip r:embed="rId2"/>
          <a:stretch>
            <a:fillRect/>
          </a:stretch>
        </p:blipFill>
        <p:spPr>
          <a:xfrm>
            <a:off x="6100" y="3692844"/>
            <a:ext cx="12185900" cy="2899315"/>
          </a:xfrm>
          <a:prstGeom prst="rect">
            <a:avLst/>
          </a:prstGeom>
        </p:spPr>
      </p:pic>
    </p:spTree>
    <p:extLst>
      <p:ext uri="{BB962C8B-B14F-4D97-AF65-F5344CB8AC3E}">
        <p14:creationId xmlns:p14="http://schemas.microsoft.com/office/powerpoint/2010/main" val="26363063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31A35-1BFA-47D8-8875-B2F8310EB6A6}"/>
              </a:ext>
            </a:extLst>
          </p:cNvPr>
          <p:cNvSpPr>
            <a:spLocks noGrp="1"/>
          </p:cNvSpPr>
          <p:nvPr>
            <p:ph type="title"/>
          </p:nvPr>
        </p:nvSpPr>
        <p:spPr>
          <a:xfrm>
            <a:off x="0" y="-215523"/>
            <a:ext cx="10515600" cy="1325563"/>
          </a:xfrm>
        </p:spPr>
        <p:txBody>
          <a:bodyPr/>
          <a:lstStyle/>
          <a:p>
            <a:r>
              <a:rPr lang="en-US" dirty="0"/>
              <a:t>Merging Loop</a:t>
            </a:r>
          </a:p>
        </p:txBody>
      </p:sp>
      <p:sp>
        <p:nvSpPr>
          <p:cNvPr id="3" name="Content Placeholder 2">
            <a:extLst>
              <a:ext uri="{FF2B5EF4-FFF2-40B4-BE49-F238E27FC236}">
                <a16:creationId xmlns:a16="http://schemas.microsoft.com/office/drawing/2014/main" id="{993D3D47-D4DC-E0A1-AF1C-33C0CE0B9631}"/>
              </a:ext>
            </a:extLst>
          </p:cNvPr>
          <p:cNvSpPr>
            <a:spLocks noGrp="1"/>
          </p:cNvSpPr>
          <p:nvPr>
            <p:ph idx="1"/>
          </p:nvPr>
        </p:nvSpPr>
        <p:spPr>
          <a:xfrm>
            <a:off x="127000" y="826611"/>
            <a:ext cx="10515600" cy="4351338"/>
          </a:xfrm>
        </p:spPr>
        <p:txBody>
          <a:bodyPr/>
          <a:lstStyle/>
          <a:p>
            <a:r>
              <a:rPr lang="en-US" dirty="0" err="1"/>
              <a:t>Tất</a:t>
            </a:r>
            <a:r>
              <a:rPr lang="en-US" dirty="0"/>
              <a:t> </a:t>
            </a:r>
            <a:r>
              <a:rPr lang="en-US" dirty="0" err="1"/>
              <a:t>cả</a:t>
            </a:r>
            <a:r>
              <a:rPr lang="en-US" dirty="0"/>
              <a:t> </a:t>
            </a:r>
            <a:r>
              <a:rPr lang="en-US" dirty="0" err="1"/>
              <a:t>mỗi</a:t>
            </a:r>
            <a:r>
              <a:rPr lang="en-US" dirty="0"/>
              <a:t> </a:t>
            </a:r>
            <a:r>
              <a:rPr lang="en-US" dirty="0" err="1"/>
              <a:t>vòng</a:t>
            </a:r>
            <a:r>
              <a:rPr lang="en-US" dirty="0"/>
              <a:t> </a:t>
            </a:r>
            <a:r>
              <a:rPr lang="en-US" dirty="0" err="1"/>
              <a:t>lặp</a:t>
            </a:r>
            <a:r>
              <a:rPr lang="en-US" dirty="0"/>
              <a:t> </a:t>
            </a:r>
            <a:r>
              <a:rPr lang="en-US" dirty="0" err="1"/>
              <a:t>sẽ</a:t>
            </a:r>
            <a:r>
              <a:rPr lang="en-US" dirty="0"/>
              <a:t> </a:t>
            </a:r>
            <a:r>
              <a:rPr lang="en-US" dirty="0" err="1"/>
              <a:t>tạo</a:t>
            </a:r>
            <a:r>
              <a:rPr lang="en-US" dirty="0"/>
              <a:t> </a:t>
            </a:r>
            <a:r>
              <a:rPr lang="en-US" dirty="0" err="1"/>
              <a:t>ra</a:t>
            </a:r>
            <a:r>
              <a:rPr lang="en-US" dirty="0"/>
              <a:t> </a:t>
            </a:r>
            <a:r>
              <a:rPr lang="en-US" dirty="0" err="1"/>
              <a:t>ít</a:t>
            </a:r>
            <a:r>
              <a:rPr lang="en-US" dirty="0"/>
              <a:t> </a:t>
            </a:r>
            <a:r>
              <a:rPr lang="en-US" dirty="0" err="1"/>
              <a:t>nhất</a:t>
            </a:r>
            <a:r>
              <a:rPr lang="en-US" dirty="0"/>
              <a:t> 1 </a:t>
            </a:r>
            <a:r>
              <a:rPr lang="en-US" dirty="0" err="1"/>
              <a:t>trạng</a:t>
            </a:r>
            <a:r>
              <a:rPr lang="en-US" dirty="0"/>
              <a:t> </a:t>
            </a:r>
            <a:r>
              <a:rPr lang="en-US" dirty="0" err="1"/>
              <a:t>thái</a:t>
            </a:r>
            <a:r>
              <a:rPr lang="en-US" dirty="0"/>
              <a:t> FSM </a:t>
            </a:r>
            <a:r>
              <a:rPr lang="en-US" dirty="0" err="1"/>
              <a:t>trong</a:t>
            </a:r>
            <a:r>
              <a:rPr lang="en-US" dirty="0"/>
              <a:t> </a:t>
            </a:r>
            <a:r>
              <a:rPr lang="en-US" dirty="0" err="1"/>
              <a:t>thiết</a:t>
            </a:r>
            <a:r>
              <a:rPr lang="en-US" dirty="0"/>
              <a:t> </a:t>
            </a:r>
            <a:r>
              <a:rPr lang="en-US" dirty="0" err="1"/>
              <a:t>kế</a:t>
            </a:r>
            <a:r>
              <a:rPr lang="en-US" dirty="0"/>
              <a:t>. Khi </a:t>
            </a:r>
            <a:r>
              <a:rPr lang="en-US" dirty="0" err="1"/>
              <a:t>có</a:t>
            </a:r>
            <a:r>
              <a:rPr lang="en-US" dirty="0"/>
              <a:t> </a:t>
            </a:r>
            <a:r>
              <a:rPr lang="en-US" dirty="0" err="1"/>
              <a:t>nhiều</a:t>
            </a:r>
            <a:r>
              <a:rPr lang="en-US" dirty="0"/>
              <a:t> </a:t>
            </a:r>
            <a:r>
              <a:rPr lang="en-US" dirty="0" err="1"/>
              <a:t>vòng</a:t>
            </a:r>
            <a:r>
              <a:rPr lang="en-US" dirty="0"/>
              <a:t> </a:t>
            </a:r>
            <a:r>
              <a:rPr lang="en-US" dirty="0" err="1"/>
              <a:t>lặp</a:t>
            </a:r>
            <a:r>
              <a:rPr lang="en-US" dirty="0"/>
              <a:t> </a:t>
            </a:r>
            <a:r>
              <a:rPr lang="en-US" dirty="0" err="1"/>
              <a:t>tuần</a:t>
            </a:r>
            <a:r>
              <a:rPr lang="en-US" dirty="0"/>
              <a:t> </a:t>
            </a:r>
            <a:r>
              <a:rPr lang="en-US" dirty="0" err="1"/>
              <a:t>tự</a:t>
            </a:r>
            <a:r>
              <a:rPr lang="en-US" dirty="0"/>
              <a:t> </a:t>
            </a:r>
            <a:r>
              <a:rPr lang="en-US" dirty="0" err="1"/>
              <a:t>nó</a:t>
            </a:r>
            <a:r>
              <a:rPr lang="en-US" dirty="0"/>
              <a:t> </a:t>
            </a:r>
            <a:r>
              <a:rPr lang="en-US" dirty="0" err="1"/>
              <a:t>có</a:t>
            </a:r>
            <a:r>
              <a:rPr lang="en-US" dirty="0"/>
              <a:t> </a:t>
            </a:r>
            <a:r>
              <a:rPr lang="en-US" dirty="0" err="1"/>
              <a:t>thể</a:t>
            </a:r>
            <a:r>
              <a:rPr lang="en-US" dirty="0"/>
              <a:t> </a:t>
            </a:r>
            <a:r>
              <a:rPr lang="en-US" dirty="0" err="1"/>
              <a:t>tạo</a:t>
            </a:r>
            <a:r>
              <a:rPr lang="en-US" dirty="0"/>
              <a:t> </a:t>
            </a:r>
            <a:r>
              <a:rPr lang="en-US" dirty="0" err="1"/>
              <a:t>thêm</a:t>
            </a:r>
            <a:r>
              <a:rPr lang="en-US" dirty="0"/>
              <a:t> </a:t>
            </a:r>
            <a:r>
              <a:rPr lang="en-US" dirty="0" err="1"/>
              <a:t>các</a:t>
            </a:r>
            <a:r>
              <a:rPr lang="en-US" dirty="0"/>
              <a:t> chu </a:t>
            </a:r>
            <a:r>
              <a:rPr lang="en-US" dirty="0" err="1"/>
              <a:t>kì</a:t>
            </a:r>
            <a:r>
              <a:rPr lang="en-US" dirty="0"/>
              <a:t> </a:t>
            </a:r>
            <a:r>
              <a:rPr lang="en-US" dirty="0" err="1"/>
              <a:t>đồng</a:t>
            </a:r>
            <a:r>
              <a:rPr lang="en-US" dirty="0"/>
              <a:t> </a:t>
            </a:r>
            <a:r>
              <a:rPr lang="en-US" dirty="0" err="1"/>
              <a:t>hồ</a:t>
            </a:r>
            <a:r>
              <a:rPr lang="en-US" dirty="0"/>
              <a:t> </a:t>
            </a:r>
            <a:r>
              <a:rPr lang="en-US" dirty="0" err="1"/>
              <a:t>để</a:t>
            </a:r>
            <a:r>
              <a:rPr lang="en-US" dirty="0"/>
              <a:t> </a:t>
            </a:r>
            <a:r>
              <a:rPr lang="en-US" dirty="0" err="1"/>
              <a:t>chuyển</a:t>
            </a:r>
            <a:r>
              <a:rPr lang="en-US" dirty="0"/>
              <a:t> </a:t>
            </a:r>
            <a:r>
              <a:rPr lang="en-US" dirty="0" err="1"/>
              <a:t>trạng</a:t>
            </a:r>
            <a:r>
              <a:rPr lang="en-US" dirty="0"/>
              <a:t> </a:t>
            </a:r>
            <a:r>
              <a:rPr lang="en-US" dirty="0" err="1"/>
              <a:t>thái</a:t>
            </a:r>
            <a:r>
              <a:rPr lang="en-US" dirty="0"/>
              <a:t> </a:t>
            </a:r>
            <a:r>
              <a:rPr lang="en-US" dirty="0" err="1"/>
              <a:t>gây</a:t>
            </a:r>
            <a:r>
              <a:rPr lang="en-US" dirty="0"/>
              <a:t> </a:t>
            </a:r>
            <a:r>
              <a:rPr lang="en-US" dirty="0" err="1"/>
              <a:t>nên</a:t>
            </a:r>
            <a:r>
              <a:rPr lang="en-US" dirty="0"/>
              <a:t> </a:t>
            </a:r>
            <a:r>
              <a:rPr lang="en-US" dirty="0" err="1"/>
              <a:t>không</a:t>
            </a:r>
            <a:r>
              <a:rPr lang="en-US" dirty="0"/>
              <a:t> </a:t>
            </a:r>
            <a:r>
              <a:rPr lang="en-US" dirty="0" err="1"/>
              <a:t>tối</a:t>
            </a:r>
            <a:r>
              <a:rPr lang="en-US" dirty="0"/>
              <a:t> </a:t>
            </a:r>
            <a:r>
              <a:rPr lang="en-US" dirty="0" err="1"/>
              <a:t>ưu</a:t>
            </a:r>
            <a:r>
              <a:rPr lang="en-US" dirty="0"/>
              <a:t>.</a:t>
            </a:r>
          </a:p>
          <a:p>
            <a:r>
              <a:rPr lang="en-US" dirty="0"/>
              <a:t>#pragma LOOP_MERGE </a:t>
            </a:r>
            <a:r>
              <a:rPr lang="en-US" dirty="0" err="1"/>
              <a:t>sẽ</a:t>
            </a:r>
            <a:r>
              <a:rPr lang="en-US" dirty="0"/>
              <a:t> </a:t>
            </a:r>
            <a:r>
              <a:rPr lang="en-US" dirty="0" err="1"/>
              <a:t>hợp</a:t>
            </a:r>
            <a:r>
              <a:rPr lang="en-US" dirty="0"/>
              <a:t> </a:t>
            </a:r>
            <a:r>
              <a:rPr lang="en-US" dirty="0" err="1"/>
              <a:t>nhất</a:t>
            </a:r>
            <a:r>
              <a:rPr lang="en-US" dirty="0"/>
              <a:t> </a:t>
            </a:r>
            <a:r>
              <a:rPr lang="en-US" dirty="0" err="1"/>
              <a:t>các</a:t>
            </a:r>
            <a:r>
              <a:rPr lang="en-US" dirty="0"/>
              <a:t> </a:t>
            </a:r>
            <a:r>
              <a:rPr lang="en-US" dirty="0" err="1"/>
              <a:t>vòng</a:t>
            </a:r>
            <a:r>
              <a:rPr lang="en-US" dirty="0"/>
              <a:t> </a:t>
            </a:r>
            <a:r>
              <a:rPr lang="en-US" dirty="0" err="1"/>
              <a:t>lặp</a:t>
            </a:r>
            <a:r>
              <a:rPr lang="en-US" dirty="0"/>
              <a:t> </a:t>
            </a:r>
            <a:r>
              <a:rPr lang="en-US" dirty="0" err="1"/>
              <a:t>để</a:t>
            </a:r>
            <a:r>
              <a:rPr lang="en-US" dirty="0"/>
              <a:t> </a:t>
            </a:r>
            <a:r>
              <a:rPr lang="en-US" dirty="0" err="1"/>
              <a:t>giảm</a:t>
            </a:r>
            <a:r>
              <a:rPr lang="en-US" dirty="0"/>
              <a:t> chu </a:t>
            </a:r>
            <a:r>
              <a:rPr lang="en-US" dirty="0" err="1"/>
              <a:t>kì</a:t>
            </a:r>
            <a:r>
              <a:rPr lang="en-US" dirty="0"/>
              <a:t> </a:t>
            </a:r>
            <a:r>
              <a:rPr lang="en-US" dirty="0" err="1"/>
              <a:t>chuyển</a:t>
            </a:r>
            <a:r>
              <a:rPr lang="en-US" dirty="0"/>
              <a:t> </a:t>
            </a:r>
            <a:r>
              <a:rPr lang="en-US" dirty="0" err="1"/>
              <a:t>trạng</a:t>
            </a:r>
            <a:r>
              <a:rPr lang="en-US" dirty="0"/>
              <a:t> </a:t>
            </a:r>
            <a:r>
              <a:rPr lang="en-US" dirty="0" err="1"/>
              <a:t>thái</a:t>
            </a:r>
            <a:r>
              <a:rPr lang="en-US" dirty="0"/>
              <a:t>. =&gt; </a:t>
            </a:r>
            <a:r>
              <a:rPr lang="en-US" dirty="0" err="1"/>
              <a:t>giảm</a:t>
            </a:r>
            <a:r>
              <a:rPr lang="en-US" dirty="0"/>
              <a:t> latency </a:t>
            </a:r>
          </a:p>
          <a:p>
            <a:endParaRPr lang="en-US" dirty="0"/>
          </a:p>
          <a:p>
            <a:endParaRPr lang="en-US" dirty="0"/>
          </a:p>
        </p:txBody>
      </p:sp>
      <p:pic>
        <p:nvPicPr>
          <p:cNvPr id="6" name="Picture 5">
            <a:extLst>
              <a:ext uri="{FF2B5EF4-FFF2-40B4-BE49-F238E27FC236}">
                <a16:creationId xmlns:a16="http://schemas.microsoft.com/office/drawing/2014/main" id="{875EEE26-6931-9540-2A6D-F0512E9B7E28}"/>
              </a:ext>
            </a:extLst>
          </p:cNvPr>
          <p:cNvPicPr>
            <a:picLocks noChangeAspect="1"/>
          </p:cNvPicPr>
          <p:nvPr/>
        </p:nvPicPr>
        <p:blipFill>
          <a:blip r:embed="rId2"/>
          <a:stretch>
            <a:fillRect/>
          </a:stretch>
        </p:blipFill>
        <p:spPr>
          <a:xfrm>
            <a:off x="1868875" y="3190710"/>
            <a:ext cx="6777849" cy="3362490"/>
          </a:xfrm>
          <a:prstGeom prst="rect">
            <a:avLst/>
          </a:prstGeom>
        </p:spPr>
      </p:pic>
    </p:spTree>
    <p:extLst>
      <p:ext uri="{BB962C8B-B14F-4D97-AF65-F5344CB8AC3E}">
        <p14:creationId xmlns:p14="http://schemas.microsoft.com/office/powerpoint/2010/main" val="3715882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31A35-1BFA-47D8-8875-B2F8310EB6A6}"/>
              </a:ext>
            </a:extLst>
          </p:cNvPr>
          <p:cNvSpPr>
            <a:spLocks noGrp="1"/>
          </p:cNvSpPr>
          <p:nvPr>
            <p:ph type="title"/>
          </p:nvPr>
        </p:nvSpPr>
        <p:spPr>
          <a:xfrm>
            <a:off x="0" y="-215523"/>
            <a:ext cx="10515600" cy="1325563"/>
          </a:xfrm>
        </p:spPr>
        <p:txBody>
          <a:bodyPr/>
          <a:lstStyle/>
          <a:p>
            <a:r>
              <a:rPr lang="en-US" dirty="0"/>
              <a:t>Nested Loop</a:t>
            </a:r>
          </a:p>
        </p:txBody>
      </p:sp>
      <p:pic>
        <p:nvPicPr>
          <p:cNvPr id="8" name="Picture 7">
            <a:extLst>
              <a:ext uri="{FF2B5EF4-FFF2-40B4-BE49-F238E27FC236}">
                <a16:creationId xmlns:a16="http://schemas.microsoft.com/office/drawing/2014/main" id="{C0AF7F6D-6CDE-E7CA-BB82-A74328D9F94E}"/>
              </a:ext>
            </a:extLst>
          </p:cNvPr>
          <p:cNvPicPr>
            <a:picLocks noChangeAspect="1"/>
          </p:cNvPicPr>
          <p:nvPr/>
        </p:nvPicPr>
        <p:blipFill>
          <a:blip r:embed="rId2"/>
          <a:stretch>
            <a:fillRect/>
          </a:stretch>
        </p:blipFill>
        <p:spPr>
          <a:xfrm>
            <a:off x="436981" y="1110040"/>
            <a:ext cx="9620197" cy="5361880"/>
          </a:xfrm>
          <a:prstGeom prst="rect">
            <a:avLst/>
          </a:prstGeom>
        </p:spPr>
      </p:pic>
    </p:spTree>
    <p:extLst>
      <p:ext uri="{BB962C8B-B14F-4D97-AF65-F5344CB8AC3E}">
        <p14:creationId xmlns:p14="http://schemas.microsoft.com/office/powerpoint/2010/main" val="3239854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31A35-1BFA-47D8-8875-B2F8310EB6A6}"/>
              </a:ext>
            </a:extLst>
          </p:cNvPr>
          <p:cNvSpPr>
            <a:spLocks noGrp="1"/>
          </p:cNvSpPr>
          <p:nvPr>
            <p:ph type="title"/>
          </p:nvPr>
        </p:nvSpPr>
        <p:spPr>
          <a:xfrm>
            <a:off x="0" y="-276701"/>
            <a:ext cx="12131040" cy="1231742"/>
          </a:xfrm>
        </p:spPr>
        <p:txBody>
          <a:bodyPr/>
          <a:lstStyle/>
          <a:p>
            <a:r>
              <a:rPr lang="en-US" dirty="0"/>
              <a:t>Array: Mapping Software Array to hardware memory</a:t>
            </a:r>
          </a:p>
        </p:txBody>
      </p:sp>
      <p:sp>
        <p:nvSpPr>
          <p:cNvPr id="3" name="Content Placeholder 2">
            <a:extLst>
              <a:ext uri="{FF2B5EF4-FFF2-40B4-BE49-F238E27FC236}">
                <a16:creationId xmlns:a16="http://schemas.microsoft.com/office/drawing/2014/main" id="{344BF434-EDC2-25B7-9AC7-CB5A4D3A1558}"/>
              </a:ext>
            </a:extLst>
          </p:cNvPr>
          <p:cNvSpPr>
            <a:spLocks noGrp="1"/>
          </p:cNvSpPr>
          <p:nvPr>
            <p:ph idx="1"/>
          </p:nvPr>
        </p:nvSpPr>
        <p:spPr>
          <a:xfrm>
            <a:off x="127000" y="826611"/>
            <a:ext cx="10515600" cy="3674269"/>
          </a:xfrm>
        </p:spPr>
        <p:txBody>
          <a:bodyPr/>
          <a:lstStyle/>
          <a:p>
            <a:r>
              <a:rPr lang="en-US" sz="1800" dirty="0" err="1"/>
              <a:t>Cách</a:t>
            </a:r>
            <a:r>
              <a:rPr lang="en-US" sz="1800" dirty="0"/>
              <a:t> </a:t>
            </a:r>
            <a:r>
              <a:rPr lang="en-US" sz="1800" dirty="0" err="1"/>
              <a:t>thức</a:t>
            </a:r>
            <a:r>
              <a:rPr lang="en-US" sz="1800" dirty="0"/>
              <a:t> </a:t>
            </a:r>
            <a:r>
              <a:rPr lang="en-US" sz="1800" dirty="0" err="1"/>
              <a:t>truy</a:t>
            </a:r>
            <a:r>
              <a:rPr lang="en-US" sz="1800" dirty="0"/>
              <a:t> </a:t>
            </a:r>
            <a:r>
              <a:rPr lang="en-US" sz="1800" dirty="0" err="1"/>
              <a:t>cập</a:t>
            </a:r>
            <a:r>
              <a:rPr lang="en-US" sz="1800" dirty="0"/>
              <a:t> </a:t>
            </a:r>
            <a:r>
              <a:rPr lang="en-US" sz="1800" dirty="0" err="1"/>
              <a:t>mảng</a:t>
            </a:r>
            <a:r>
              <a:rPr lang="en-US" sz="1800" dirty="0"/>
              <a:t> </a:t>
            </a:r>
            <a:r>
              <a:rPr lang="en-US" sz="1800" dirty="0" err="1"/>
              <a:t>bằng</a:t>
            </a:r>
            <a:r>
              <a:rPr lang="en-US" sz="1800" dirty="0"/>
              <a:t> memory hay </a:t>
            </a:r>
            <a:r>
              <a:rPr lang="en-US" sz="1800" dirty="0" err="1"/>
              <a:t>thanh</a:t>
            </a:r>
            <a:r>
              <a:rPr lang="en-US" sz="1800" dirty="0"/>
              <a:t> </a:t>
            </a:r>
            <a:r>
              <a:rPr lang="en-US" sz="1800" dirty="0" err="1"/>
              <a:t>ghi</a:t>
            </a:r>
            <a:r>
              <a:rPr lang="en-US" sz="1800" dirty="0"/>
              <a:t> </a:t>
            </a:r>
            <a:r>
              <a:rPr lang="en-US" sz="1800" dirty="0" err="1"/>
              <a:t>trong</a:t>
            </a:r>
            <a:r>
              <a:rPr lang="en-US" sz="1800" dirty="0"/>
              <a:t> </a:t>
            </a:r>
            <a:r>
              <a:rPr lang="en-US" sz="1800" dirty="0" err="1"/>
              <a:t>phần</a:t>
            </a:r>
            <a:r>
              <a:rPr lang="en-US" sz="1800" dirty="0"/>
              <a:t> </a:t>
            </a:r>
            <a:r>
              <a:rPr lang="en-US" sz="1800" dirty="0" err="1"/>
              <a:t>cứng</a:t>
            </a:r>
            <a:r>
              <a:rPr lang="en-US" sz="1800" dirty="0"/>
              <a:t> </a:t>
            </a:r>
            <a:r>
              <a:rPr lang="en-US" sz="1800" dirty="0" err="1"/>
              <a:t>sẽ</a:t>
            </a:r>
            <a:r>
              <a:rPr lang="en-US" sz="1800" dirty="0"/>
              <a:t> </a:t>
            </a:r>
            <a:r>
              <a:rPr lang="en-US" sz="1800" dirty="0" err="1"/>
              <a:t>ảnh</a:t>
            </a:r>
            <a:r>
              <a:rPr lang="en-US" sz="1800" dirty="0"/>
              <a:t> </a:t>
            </a:r>
            <a:r>
              <a:rPr lang="en-US" sz="1800" dirty="0" err="1"/>
              <a:t>hưởng</a:t>
            </a:r>
            <a:r>
              <a:rPr lang="en-US" sz="1800" dirty="0"/>
              <a:t> </a:t>
            </a:r>
            <a:r>
              <a:rPr lang="en-US" sz="1800" dirty="0" err="1"/>
              <a:t>tới</a:t>
            </a:r>
            <a:r>
              <a:rPr lang="en-US" sz="1800" dirty="0"/>
              <a:t> </a:t>
            </a:r>
            <a:r>
              <a:rPr lang="en-US" sz="1800" dirty="0" err="1"/>
              <a:t>việc</a:t>
            </a:r>
            <a:r>
              <a:rPr lang="en-US" sz="1800" dirty="0"/>
              <a:t> </a:t>
            </a:r>
            <a:r>
              <a:rPr lang="en-US" sz="1800" dirty="0" err="1"/>
              <a:t>tối</a:t>
            </a:r>
            <a:r>
              <a:rPr lang="en-US" sz="1800" dirty="0"/>
              <a:t> </a:t>
            </a:r>
            <a:r>
              <a:rPr lang="en-US" sz="1800" dirty="0" err="1"/>
              <a:t>ưu</a:t>
            </a:r>
            <a:r>
              <a:rPr lang="en-US" sz="1800" dirty="0"/>
              <a:t> </a:t>
            </a:r>
            <a:r>
              <a:rPr lang="en-US" sz="1800" dirty="0" err="1"/>
              <a:t>hóa</a:t>
            </a:r>
            <a:r>
              <a:rPr lang="en-US" sz="1800" dirty="0"/>
              <a:t>.</a:t>
            </a:r>
          </a:p>
          <a:p>
            <a:r>
              <a:rPr lang="en-US" sz="1800" dirty="0" err="1"/>
              <a:t>Việc</a:t>
            </a:r>
            <a:r>
              <a:rPr lang="en-US" sz="1800" dirty="0"/>
              <a:t> </a:t>
            </a:r>
            <a:r>
              <a:rPr lang="en-US" sz="1800" dirty="0" err="1"/>
              <a:t>truy</a:t>
            </a:r>
            <a:r>
              <a:rPr lang="en-US" sz="1800" dirty="0"/>
              <a:t> </a:t>
            </a:r>
            <a:r>
              <a:rPr lang="en-US" sz="1800" dirty="0" err="1"/>
              <a:t>cập</a:t>
            </a:r>
            <a:r>
              <a:rPr lang="en-US" sz="1800" dirty="0"/>
              <a:t> </a:t>
            </a:r>
            <a:r>
              <a:rPr lang="en-US" sz="1800" dirty="0" err="1"/>
              <a:t>mảng</a:t>
            </a:r>
            <a:r>
              <a:rPr lang="en-US" sz="1800" dirty="0"/>
              <a:t> </a:t>
            </a:r>
            <a:r>
              <a:rPr lang="en-US" sz="1800" dirty="0" err="1"/>
              <a:t>bằng</a:t>
            </a:r>
            <a:r>
              <a:rPr lang="en-US" sz="1800" dirty="0"/>
              <a:t> </a:t>
            </a:r>
            <a:r>
              <a:rPr lang="en-US" sz="1800" dirty="0" err="1"/>
              <a:t>bộ</a:t>
            </a:r>
            <a:r>
              <a:rPr lang="en-US" sz="1800" dirty="0"/>
              <a:t> </a:t>
            </a:r>
            <a:r>
              <a:rPr lang="en-US" sz="1800" dirty="0" err="1"/>
              <a:t>nhớ</a:t>
            </a:r>
            <a:r>
              <a:rPr lang="en-US" sz="1800" dirty="0"/>
              <a:t> </a:t>
            </a:r>
            <a:r>
              <a:rPr lang="en-US" sz="1800" dirty="0" err="1"/>
              <a:t>sẽ</a:t>
            </a:r>
            <a:r>
              <a:rPr lang="en-US" sz="1800" dirty="0"/>
              <a:t> </a:t>
            </a:r>
            <a:r>
              <a:rPr lang="en-US" sz="1800" dirty="0" err="1"/>
              <a:t>làm</a:t>
            </a:r>
            <a:r>
              <a:rPr lang="en-US" sz="1800" dirty="0"/>
              <a:t> </a:t>
            </a:r>
            <a:r>
              <a:rPr lang="en-US" sz="1800" dirty="0" err="1"/>
              <a:t>giảm</a:t>
            </a:r>
            <a:r>
              <a:rPr lang="en-US" sz="1800" dirty="0"/>
              <a:t> </a:t>
            </a:r>
            <a:r>
              <a:rPr lang="en-US" sz="1800" dirty="0" err="1"/>
              <a:t>hiệu</a:t>
            </a:r>
            <a:r>
              <a:rPr lang="en-US" sz="1800" dirty="0"/>
              <a:t> </a:t>
            </a:r>
            <a:r>
              <a:rPr lang="en-US" sz="1800" dirty="0" err="1"/>
              <a:t>suất</a:t>
            </a:r>
            <a:r>
              <a:rPr lang="en-US" sz="1800" dirty="0"/>
              <a:t>, </a:t>
            </a:r>
            <a:r>
              <a:rPr lang="en-US" sz="1800" dirty="0" err="1"/>
              <a:t>có</a:t>
            </a:r>
            <a:r>
              <a:rPr lang="en-US" sz="1800" dirty="0"/>
              <a:t> </a:t>
            </a:r>
            <a:r>
              <a:rPr lang="en-US" sz="1800" dirty="0" err="1"/>
              <a:t>thể</a:t>
            </a:r>
            <a:r>
              <a:rPr lang="en-US" sz="1800" dirty="0"/>
              <a:t> </a:t>
            </a:r>
            <a:r>
              <a:rPr lang="en-US" sz="1800" dirty="0" err="1"/>
              <a:t>sử</a:t>
            </a:r>
            <a:r>
              <a:rPr lang="en-US" sz="1800" dirty="0"/>
              <a:t> </a:t>
            </a:r>
            <a:r>
              <a:rPr lang="en-US" sz="1800" dirty="0" err="1"/>
              <a:t>dụng</a:t>
            </a:r>
            <a:r>
              <a:rPr lang="en-US" sz="1800" dirty="0"/>
              <a:t> array partitioning </a:t>
            </a:r>
            <a:r>
              <a:rPr lang="en-US" sz="1800" dirty="0" err="1"/>
              <a:t>để</a:t>
            </a:r>
            <a:r>
              <a:rPr lang="en-US" sz="1800" dirty="0"/>
              <a:t> </a:t>
            </a:r>
            <a:r>
              <a:rPr lang="en-US" sz="1800" dirty="0" err="1"/>
              <a:t>truy</a:t>
            </a:r>
            <a:r>
              <a:rPr lang="en-US" sz="1800" dirty="0"/>
              <a:t> </a:t>
            </a:r>
            <a:r>
              <a:rPr lang="en-US" sz="1800" dirty="0" err="1"/>
              <a:t>cập</a:t>
            </a:r>
            <a:r>
              <a:rPr lang="en-US" sz="1800" dirty="0"/>
              <a:t> </a:t>
            </a:r>
            <a:r>
              <a:rPr lang="en-US" sz="1800" dirty="0" err="1"/>
              <a:t>mảng</a:t>
            </a:r>
            <a:r>
              <a:rPr lang="en-US" sz="1800" dirty="0"/>
              <a:t> </a:t>
            </a:r>
            <a:r>
              <a:rPr lang="en-US" sz="1800" dirty="0" err="1"/>
              <a:t>như</a:t>
            </a:r>
            <a:r>
              <a:rPr lang="en-US" sz="1800" dirty="0"/>
              <a:t> </a:t>
            </a:r>
            <a:r>
              <a:rPr lang="en-US" sz="1800" dirty="0" err="1"/>
              <a:t>thanh</a:t>
            </a:r>
            <a:r>
              <a:rPr lang="en-US" sz="1800" dirty="0"/>
              <a:t> </a:t>
            </a:r>
            <a:r>
              <a:rPr lang="en-US" sz="1800" dirty="0" err="1"/>
              <a:t>ghi</a:t>
            </a:r>
            <a:r>
              <a:rPr lang="en-US" sz="1800" dirty="0"/>
              <a:t>.</a:t>
            </a:r>
          </a:p>
          <a:p>
            <a:r>
              <a:rPr lang="en-US" sz="1800" dirty="0"/>
              <a:t>Khi </a:t>
            </a:r>
            <a:r>
              <a:rPr lang="en-US" sz="1800" dirty="0" err="1"/>
              <a:t>mảng</a:t>
            </a:r>
            <a:r>
              <a:rPr lang="en-US" sz="1800" dirty="0"/>
              <a:t> </a:t>
            </a:r>
            <a:r>
              <a:rPr lang="en-US" sz="1800" dirty="0" err="1"/>
              <a:t>được</a:t>
            </a:r>
            <a:r>
              <a:rPr lang="en-US" sz="1800" dirty="0"/>
              <a:t> </a:t>
            </a:r>
            <a:r>
              <a:rPr lang="en-US" sz="1800" dirty="0" err="1"/>
              <a:t>triển</a:t>
            </a:r>
            <a:r>
              <a:rPr lang="en-US" sz="1800" dirty="0"/>
              <a:t> </a:t>
            </a:r>
            <a:r>
              <a:rPr lang="en-US" sz="1800" dirty="0" err="1"/>
              <a:t>khai</a:t>
            </a:r>
            <a:r>
              <a:rPr lang="en-US" sz="1800" dirty="0"/>
              <a:t> </a:t>
            </a:r>
            <a:r>
              <a:rPr lang="en-US" sz="1800" dirty="0" err="1"/>
              <a:t>là</a:t>
            </a:r>
            <a:r>
              <a:rPr lang="en-US" sz="1800" dirty="0"/>
              <a:t> RAM 1 port </a:t>
            </a:r>
            <a:r>
              <a:rPr lang="en-US" sz="1800" dirty="0" err="1"/>
              <a:t>thì</a:t>
            </a:r>
            <a:r>
              <a:rPr lang="en-US" sz="1800" dirty="0"/>
              <a:t> </a:t>
            </a:r>
            <a:r>
              <a:rPr lang="en-US" sz="1800" dirty="0" err="1"/>
              <a:t>trong</a:t>
            </a:r>
            <a:r>
              <a:rPr lang="en-US" sz="1800" dirty="0"/>
              <a:t> </a:t>
            </a:r>
            <a:r>
              <a:rPr lang="en-US" sz="1800" dirty="0" err="1"/>
              <a:t>vòng</a:t>
            </a:r>
            <a:r>
              <a:rPr lang="en-US" sz="1800" dirty="0"/>
              <a:t> </a:t>
            </a:r>
            <a:r>
              <a:rPr lang="en-US" sz="1800" dirty="0" err="1"/>
              <a:t>lặp</a:t>
            </a:r>
            <a:r>
              <a:rPr lang="en-US" sz="1800" dirty="0"/>
              <a:t> </a:t>
            </a:r>
            <a:r>
              <a:rPr lang="en-US" sz="1800" dirty="0" err="1"/>
              <a:t>không</a:t>
            </a:r>
            <a:r>
              <a:rPr lang="en-US" sz="1800" dirty="0"/>
              <a:t> </a:t>
            </a:r>
            <a:r>
              <a:rPr lang="en-US" sz="1800" dirty="0" err="1"/>
              <a:t>thể</a:t>
            </a:r>
            <a:r>
              <a:rPr lang="en-US" sz="1800" dirty="0"/>
              <a:t> </a:t>
            </a:r>
            <a:r>
              <a:rPr lang="en-US" sz="1800" dirty="0" err="1"/>
              <a:t>triển</a:t>
            </a:r>
            <a:r>
              <a:rPr lang="en-US" sz="1800" dirty="0"/>
              <a:t> </a:t>
            </a:r>
            <a:r>
              <a:rPr lang="en-US" sz="1800" dirty="0" err="1"/>
              <a:t>khai</a:t>
            </a:r>
            <a:r>
              <a:rPr lang="en-US" sz="1800" dirty="0"/>
              <a:t> </a:t>
            </a:r>
            <a:r>
              <a:rPr lang="en-US" sz="1800" dirty="0" err="1"/>
              <a:t>lần</a:t>
            </a:r>
            <a:r>
              <a:rPr lang="en-US" sz="1800" dirty="0"/>
              <a:t> </a:t>
            </a:r>
            <a:r>
              <a:rPr lang="en-US" sz="1800" dirty="0" err="1"/>
              <a:t>lặp</a:t>
            </a:r>
            <a:r>
              <a:rPr lang="en-US" sz="1800" dirty="0"/>
              <a:t> </a:t>
            </a:r>
            <a:r>
              <a:rPr lang="en-US" sz="1800" dirty="0" err="1"/>
              <a:t>trong</a:t>
            </a:r>
            <a:r>
              <a:rPr lang="en-US" sz="1800" dirty="0"/>
              <a:t> 1 chu </a:t>
            </a:r>
            <a:r>
              <a:rPr lang="en-US" sz="1800" dirty="0" err="1"/>
              <a:t>kì</a:t>
            </a:r>
            <a:r>
              <a:rPr lang="en-US" sz="1800" dirty="0"/>
              <a:t> =&gt; II &gt; 1</a:t>
            </a:r>
          </a:p>
          <a:p>
            <a:r>
              <a:rPr lang="en-US" sz="1800" dirty="0"/>
              <a:t>Khi </a:t>
            </a:r>
            <a:r>
              <a:rPr lang="en-US" sz="1800" dirty="0" err="1"/>
              <a:t>triể</a:t>
            </a:r>
            <a:r>
              <a:rPr lang="en-US" sz="1800" dirty="0"/>
              <a:t> </a:t>
            </a:r>
            <a:r>
              <a:rPr lang="en-US" sz="1800" dirty="0" err="1"/>
              <a:t>khai</a:t>
            </a:r>
            <a:r>
              <a:rPr lang="en-US" sz="1800" dirty="0"/>
              <a:t> RAM dual port </a:t>
            </a:r>
            <a:r>
              <a:rPr lang="en-US" sz="1800" dirty="0" err="1"/>
              <a:t>thì</a:t>
            </a:r>
            <a:r>
              <a:rPr lang="en-US" sz="1800" dirty="0"/>
              <a:t> </a:t>
            </a:r>
            <a:r>
              <a:rPr lang="en-US" sz="1800" dirty="0" err="1"/>
              <a:t>số</a:t>
            </a:r>
            <a:r>
              <a:rPr lang="en-US" sz="1800" dirty="0"/>
              <a:t> </a:t>
            </a:r>
            <a:r>
              <a:rPr lang="en-US" sz="1800" dirty="0" err="1"/>
              <a:t>lần</a:t>
            </a:r>
            <a:r>
              <a:rPr lang="en-US" sz="1800" dirty="0"/>
              <a:t> </a:t>
            </a:r>
            <a:r>
              <a:rPr lang="en-US" sz="1800" dirty="0" err="1"/>
              <a:t>đọc</a:t>
            </a:r>
            <a:r>
              <a:rPr lang="en-US" sz="1800" dirty="0"/>
              <a:t> </a:t>
            </a:r>
            <a:r>
              <a:rPr lang="en-US" sz="1800" dirty="0" err="1"/>
              <a:t>ghi</a:t>
            </a:r>
            <a:r>
              <a:rPr lang="en-US" sz="1800" dirty="0"/>
              <a:t> </a:t>
            </a:r>
            <a:r>
              <a:rPr lang="en-US" sz="1800" dirty="0" err="1"/>
              <a:t>giảm</a:t>
            </a:r>
            <a:r>
              <a:rPr lang="en-US" sz="1800" dirty="0"/>
              <a:t> </a:t>
            </a:r>
            <a:r>
              <a:rPr lang="en-US" sz="1800" dirty="0" err="1"/>
              <a:t>đi</a:t>
            </a:r>
            <a:r>
              <a:rPr lang="en-US" sz="1800" dirty="0"/>
              <a:t>=&gt; </a:t>
            </a:r>
            <a:r>
              <a:rPr lang="en-US" sz="1800" dirty="0" err="1"/>
              <a:t>Nhanh</a:t>
            </a:r>
            <a:r>
              <a:rPr lang="en-US" sz="1800" dirty="0"/>
              <a:t> </a:t>
            </a:r>
            <a:r>
              <a:rPr lang="en-US" sz="1800" dirty="0" err="1"/>
              <a:t>hơn</a:t>
            </a:r>
            <a:endParaRPr lang="en-US" sz="1800" dirty="0"/>
          </a:p>
          <a:p>
            <a:endParaRPr lang="en-US" dirty="0"/>
          </a:p>
        </p:txBody>
      </p:sp>
      <p:pic>
        <p:nvPicPr>
          <p:cNvPr id="5" name="Picture 4">
            <a:extLst>
              <a:ext uri="{FF2B5EF4-FFF2-40B4-BE49-F238E27FC236}">
                <a16:creationId xmlns:a16="http://schemas.microsoft.com/office/drawing/2014/main" id="{C0A3FAFE-6597-ECF9-B55B-DF4D35C415E0}"/>
              </a:ext>
            </a:extLst>
          </p:cNvPr>
          <p:cNvPicPr>
            <a:picLocks noChangeAspect="1"/>
          </p:cNvPicPr>
          <p:nvPr/>
        </p:nvPicPr>
        <p:blipFill>
          <a:blip r:embed="rId2"/>
          <a:stretch>
            <a:fillRect/>
          </a:stretch>
        </p:blipFill>
        <p:spPr>
          <a:xfrm>
            <a:off x="316793" y="2653585"/>
            <a:ext cx="5068007" cy="3848637"/>
          </a:xfrm>
          <a:prstGeom prst="rect">
            <a:avLst/>
          </a:prstGeom>
        </p:spPr>
      </p:pic>
      <p:pic>
        <p:nvPicPr>
          <p:cNvPr id="7" name="Picture 6">
            <a:extLst>
              <a:ext uri="{FF2B5EF4-FFF2-40B4-BE49-F238E27FC236}">
                <a16:creationId xmlns:a16="http://schemas.microsoft.com/office/drawing/2014/main" id="{41D8D9B4-5488-1768-7BA3-D615B544030F}"/>
              </a:ext>
            </a:extLst>
          </p:cNvPr>
          <p:cNvPicPr>
            <a:picLocks noChangeAspect="1"/>
          </p:cNvPicPr>
          <p:nvPr/>
        </p:nvPicPr>
        <p:blipFill>
          <a:blip r:embed="rId3"/>
          <a:stretch>
            <a:fillRect/>
          </a:stretch>
        </p:blipFill>
        <p:spPr>
          <a:xfrm>
            <a:off x="7120835" y="2448560"/>
            <a:ext cx="4944165" cy="4053662"/>
          </a:xfrm>
          <a:prstGeom prst="rect">
            <a:avLst/>
          </a:prstGeom>
        </p:spPr>
      </p:pic>
      <p:sp>
        <p:nvSpPr>
          <p:cNvPr id="9" name="TextBox 8">
            <a:extLst>
              <a:ext uri="{FF2B5EF4-FFF2-40B4-BE49-F238E27FC236}">
                <a16:creationId xmlns:a16="http://schemas.microsoft.com/office/drawing/2014/main" id="{6A8D5681-DD65-9E7C-8BD8-7B0F10F21FD7}"/>
              </a:ext>
            </a:extLst>
          </p:cNvPr>
          <p:cNvSpPr txBox="1"/>
          <p:nvPr/>
        </p:nvSpPr>
        <p:spPr>
          <a:xfrm>
            <a:off x="5303520" y="2987040"/>
            <a:ext cx="2155718" cy="1200329"/>
          </a:xfrm>
          <a:prstGeom prst="rect">
            <a:avLst/>
          </a:prstGeom>
          <a:noFill/>
        </p:spPr>
        <p:txBody>
          <a:bodyPr wrap="none" rtlCol="0">
            <a:spAutoFit/>
          </a:bodyPr>
          <a:lstStyle/>
          <a:p>
            <a:r>
              <a:rPr lang="en-US" dirty="0" err="1"/>
              <a:t>Giải</a:t>
            </a:r>
            <a:r>
              <a:rPr lang="en-US" dirty="0"/>
              <a:t> </a:t>
            </a:r>
            <a:r>
              <a:rPr lang="en-US" dirty="0" err="1"/>
              <a:t>pháp</a:t>
            </a:r>
            <a:r>
              <a:rPr lang="en-US" dirty="0"/>
              <a:t> 1 </a:t>
            </a:r>
            <a:r>
              <a:rPr lang="en-US" dirty="0" err="1"/>
              <a:t>là</a:t>
            </a:r>
            <a:endParaRPr lang="en-US" dirty="0"/>
          </a:p>
          <a:p>
            <a:r>
              <a:rPr lang="en-US" dirty="0" err="1"/>
              <a:t>Đọc</a:t>
            </a:r>
            <a:r>
              <a:rPr lang="en-US" dirty="0"/>
              <a:t> </a:t>
            </a:r>
            <a:r>
              <a:rPr lang="en-US" dirty="0" err="1"/>
              <a:t>trước</a:t>
            </a:r>
            <a:r>
              <a:rPr lang="en-US" dirty="0"/>
              <a:t> </a:t>
            </a:r>
            <a:r>
              <a:rPr lang="en-US" dirty="0" err="1"/>
              <a:t>giá</a:t>
            </a:r>
            <a:r>
              <a:rPr lang="en-US" dirty="0"/>
              <a:t> </a:t>
            </a:r>
            <a:r>
              <a:rPr lang="en-US" dirty="0" err="1"/>
              <a:t>trị</a:t>
            </a:r>
            <a:endParaRPr lang="en-US" dirty="0"/>
          </a:p>
          <a:p>
            <a:r>
              <a:rPr lang="en-US" dirty="0"/>
              <a:t>Sau </a:t>
            </a:r>
            <a:r>
              <a:rPr lang="en-US" dirty="0" err="1"/>
              <a:t>đó</a:t>
            </a:r>
            <a:r>
              <a:rPr lang="en-US" dirty="0"/>
              <a:t> </a:t>
            </a:r>
            <a:r>
              <a:rPr lang="en-US" dirty="0" err="1"/>
              <a:t>mới</a:t>
            </a:r>
            <a:r>
              <a:rPr lang="en-US" dirty="0"/>
              <a:t> </a:t>
            </a:r>
            <a:r>
              <a:rPr lang="en-US" dirty="0" err="1"/>
              <a:t>tính</a:t>
            </a:r>
            <a:r>
              <a:rPr lang="en-US" dirty="0"/>
              <a:t> </a:t>
            </a:r>
            <a:r>
              <a:rPr lang="en-US" dirty="0" err="1"/>
              <a:t>toán</a:t>
            </a:r>
            <a:endParaRPr lang="en-US" dirty="0"/>
          </a:p>
          <a:p>
            <a:r>
              <a:rPr lang="en-US" dirty="0"/>
              <a:t>Trong </a:t>
            </a:r>
            <a:r>
              <a:rPr lang="en-US" dirty="0" err="1"/>
              <a:t>vòng</a:t>
            </a:r>
            <a:r>
              <a:rPr lang="en-US" dirty="0"/>
              <a:t> </a:t>
            </a:r>
            <a:r>
              <a:rPr lang="en-US" dirty="0" err="1"/>
              <a:t>lặp</a:t>
            </a:r>
            <a:endParaRPr lang="en-US" dirty="0"/>
          </a:p>
        </p:txBody>
      </p:sp>
    </p:spTree>
    <p:extLst>
      <p:ext uri="{BB962C8B-B14F-4D97-AF65-F5344CB8AC3E}">
        <p14:creationId xmlns:p14="http://schemas.microsoft.com/office/powerpoint/2010/main" val="324717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DA67751-BE60-4B45-8350-C511FCAB8F02}"/>
              </a:ext>
            </a:extLst>
          </p:cNvPr>
          <p:cNvGrpSpPr/>
          <p:nvPr/>
        </p:nvGrpSpPr>
        <p:grpSpPr>
          <a:xfrm>
            <a:off x="111760" y="1421778"/>
            <a:ext cx="11968480" cy="5319849"/>
            <a:chOff x="0" y="0"/>
            <a:chExt cx="12303347" cy="5488577"/>
          </a:xfrm>
        </p:grpSpPr>
        <p:sp>
          <p:nvSpPr>
            <p:cNvPr id="5" name="Rectangle 4">
              <a:extLst>
                <a:ext uri="{FF2B5EF4-FFF2-40B4-BE49-F238E27FC236}">
                  <a16:creationId xmlns:a16="http://schemas.microsoft.com/office/drawing/2014/main" id="{A864E178-D16B-EA3A-B528-F6BAF86F7B3A}"/>
                </a:ext>
              </a:extLst>
            </p:cNvPr>
            <p:cNvSpPr/>
            <p:nvPr/>
          </p:nvSpPr>
          <p:spPr>
            <a:xfrm>
              <a:off x="73215" y="590501"/>
              <a:ext cx="2050952" cy="966156"/>
            </a:xfrm>
            <a:prstGeom prst="rect">
              <a:avLst/>
            </a:prstGeom>
            <a:solidFill>
              <a:schemeClr val="accent4"/>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6" name="TextBox 124">
              <a:extLst>
                <a:ext uri="{FF2B5EF4-FFF2-40B4-BE49-F238E27FC236}">
                  <a16:creationId xmlns:a16="http://schemas.microsoft.com/office/drawing/2014/main" id="{C8B7FC75-A078-EFDA-1727-15665D05F870}"/>
                </a:ext>
              </a:extLst>
            </p:cNvPr>
            <p:cNvSpPr txBox="1"/>
            <p:nvPr/>
          </p:nvSpPr>
          <p:spPr>
            <a:xfrm>
              <a:off x="350520" y="931148"/>
              <a:ext cx="1617494" cy="31367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400"/>
                <a:t>Block level protocol</a:t>
              </a:r>
            </a:p>
          </p:txBody>
        </p:sp>
        <p:sp>
          <p:nvSpPr>
            <p:cNvPr id="7" name="Rectangle 6">
              <a:extLst>
                <a:ext uri="{FF2B5EF4-FFF2-40B4-BE49-F238E27FC236}">
                  <a16:creationId xmlns:a16="http://schemas.microsoft.com/office/drawing/2014/main" id="{E080EC9F-F38A-5909-AC4F-1F012BAE8EDE}"/>
                </a:ext>
              </a:extLst>
            </p:cNvPr>
            <p:cNvSpPr/>
            <p:nvPr/>
          </p:nvSpPr>
          <p:spPr>
            <a:xfrm>
              <a:off x="2135731" y="592686"/>
              <a:ext cx="2513001" cy="317360"/>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8" name="Rectangle 7">
              <a:extLst>
                <a:ext uri="{FF2B5EF4-FFF2-40B4-BE49-F238E27FC236}">
                  <a16:creationId xmlns:a16="http://schemas.microsoft.com/office/drawing/2014/main" id="{BE5359C5-00D1-2701-47FB-88C251BCC87E}"/>
                </a:ext>
              </a:extLst>
            </p:cNvPr>
            <p:cNvSpPr/>
            <p:nvPr/>
          </p:nvSpPr>
          <p:spPr>
            <a:xfrm>
              <a:off x="2135730" y="921769"/>
              <a:ext cx="2513001" cy="314012"/>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9" name="Rectangle 8">
              <a:extLst>
                <a:ext uri="{FF2B5EF4-FFF2-40B4-BE49-F238E27FC236}">
                  <a16:creationId xmlns:a16="http://schemas.microsoft.com/office/drawing/2014/main" id="{1270E338-13E0-A943-8445-DD7E91D91DE0}"/>
                </a:ext>
              </a:extLst>
            </p:cNvPr>
            <p:cNvSpPr/>
            <p:nvPr/>
          </p:nvSpPr>
          <p:spPr>
            <a:xfrm>
              <a:off x="2135730" y="1241642"/>
              <a:ext cx="2513001" cy="317360"/>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0" name="TextBox 128">
              <a:extLst>
                <a:ext uri="{FF2B5EF4-FFF2-40B4-BE49-F238E27FC236}">
                  <a16:creationId xmlns:a16="http://schemas.microsoft.com/office/drawing/2014/main" id="{147FC08C-2AD0-A6CB-31B1-735F6F53B789}"/>
                </a:ext>
              </a:extLst>
            </p:cNvPr>
            <p:cNvSpPr txBox="1"/>
            <p:nvPr/>
          </p:nvSpPr>
          <p:spPr>
            <a:xfrm>
              <a:off x="2831655" y="610271"/>
              <a:ext cx="948208" cy="26673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ap_ctrl_none</a:t>
              </a:r>
            </a:p>
          </p:txBody>
        </p:sp>
        <p:sp>
          <p:nvSpPr>
            <p:cNvPr id="11" name="TextBox 129">
              <a:extLst>
                <a:ext uri="{FF2B5EF4-FFF2-40B4-BE49-F238E27FC236}">
                  <a16:creationId xmlns:a16="http://schemas.microsoft.com/office/drawing/2014/main" id="{17737403-39DD-7CC2-77F5-2CE8B68A08C1}"/>
                </a:ext>
              </a:extLst>
            </p:cNvPr>
            <p:cNvSpPr txBox="1"/>
            <p:nvPr/>
          </p:nvSpPr>
          <p:spPr>
            <a:xfrm>
              <a:off x="2872686" y="927630"/>
              <a:ext cx="784638" cy="26673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ap_ctrl_hs</a:t>
              </a:r>
            </a:p>
          </p:txBody>
        </p:sp>
        <p:sp>
          <p:nvSpPr>
            <p:cNvPr id="12" name="TextBox 130">
              <a:extLst>
                <a:ext uri="{FF2B5EF4-FFF2-40B4-BE49-F238E27FC236}">
                  <a16:creationId xmlns:a16="http://schemas.microsoft.com/office/drawing/2014/main" id="{0640CFB7-2F0C-EE50-09B5-39DECB17BC4C}"/>
                </a:ext>
              </a:extLst>
            </p:cNvPr>
            <p:cNvSpPr txBox="1"/>
            <p:nvPr/>
          </p:nvSpPr>
          <p:spPr>
            <a:xfrm>
              <a:off x="2790624" y="1247503"/>
              <a:ext cx="963212" cy="268914"/>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ap_ctrl_chain</a:t>
              </a:r>
            </a:p>
          </p:txBody>
        </p:sp>
        <p:sp>
          <p:nvSpPr>
            <p:cNvPr id="13" name="Rectangle 12">
              <a:extLst>
                <a:ext uri="{FF2B5EF4-FFF2-40B4-BE49-F238E27FC236}">
                  <a16:creationId xmlns:a16="http://schemas.microsoft.com/office/drawing/2014/main" id="{F37C5E52-570F-ACF7-64FC-51A63CCBD811}"/>
                </a:ext>
              </a:extLst>
            </p:cNvPr>
            <p:cNvSpPr/>
            <p:nvPr/>
          </p:nvSpPr>
          <p:spPr>
            <a:xfrm>
              <a:off x="69154" y="1549037"/>
              <a:ext cx="2053841" cy="963386"/>
            </a:xfrm>
            <a:prstGeom prst="rect">
              <a:avLst/>
            </a:prstGeom>
            <a:solidFill>
              <a:schemeClr val="accent4"/>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4" name="TextBox 132">
              <a:extLst>
                <a:ext uri="{FF2B5EF4-FFF2-40B4-BE49-F238E27FC236}">
                  <a16:creationId xmlns:a16="http://schemas.microsoft.com/office/drawing/2014/main" id="{40410DD9-6792-E78C-31D2-0D44CA58EED7}"/>
                </a:ext>
              </a:extLst>
            </p:cNvPr>
            <p:cNvSpPr txBox="1"/>
            <p:nvPr/>
          </p:nvSpPr>
          <p:spPr>
            <a:xfrm>
              <a:off x="487680" y="1841194"/>
              <a:ext cx="1085810" cy="311496"/>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400"/>
                <a:t>AXI</a:t>
              </a:r>
              <a:r>
                <a:rPr lang="en-US" sz="1400" baseline="0"/>
                <a:t> protocol</a:t>
              </a:r>
              <a:endParaRPr lang="en-US" sz="1400"/>
            </a:p>
          </p:txBody>
        </p:sp>
        <p:sp>
          <p:nvSpPr>
            <p:cNvPr id="15" name="Rectangle 14">
              <a:extLst>
                <a:ext uri="{FF2B5EF4-FFF2-40B4-BE49-F238E27FC236}">
                  <a16:creationId xmlns:a16="http://schemas.microsoft.com/office/drawing/2014/main" id="{FAAE118D-B9C8-ADF7-17D0-60AAA23B489C}"/>
                </a:ext>
              </a:extLst>
            </p:cNvPr>
            <p:cNvSpPr/>
            <p:nvPr/>
          </p:nvSpPr>
          <p:spPr>
            <a:xfrm>
              <a:off x="2135731" y="1571311"/>
              <a:ext cx="2513001" cy="317361"/>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6" name="Rectangle 15">
              <a:extLst>
                <a:ext uri="{FF2B5EF4-FFF2-40B4-BE49-F238E27FC236}">
                  <a16:creationId xmlns:a16="http://schemas.microsoft.com/office/drawing/2014/main" id="{F6BF450A-11DF-BD14-ACED-31EE4048B8A0}"/>
                </a:ext>
              </a:extLst>
            </p:cNvPr>
            <p:cNvSpPr/>
            <p:nvPr/>
          </p:nvSpPr>
          <p:spPr>
            <a:xfrm>
              <a:off x="2135730" y="1900395"/>
              <a:ext cx="2513001" cy="316189"/>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7" name="TextBox 136">
              <a:extLst>
                <a:ext uri="{FF2B5EF4-FFF2-40B4-BE49-F238E27FC236}">
                  <a16:creationId xmlns:a16="http://schemas.microsoft.com/office/drawing/2014/main" id="{6C9E9EE9-47C1-3C61-40B3-DBED86632D88}"/>
                </a:ext>
              </a:extLst>
            </p:cNvPr>
            <p:cNvSpPr txBox="1"/>
            <p:nvPr/>
          </p:nvSpPr>
          <p:spPr>
            <a:xfrm>
              <a:off x="3090735" y="1558416"/>
              <a:ext cx="400879"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axis</a:t>
              </a:r>
            </a:p>
          </p:txBody>
        </p:sp>
        <p:sp>
          <p:nvSpPr>
            <p:cNvPr id="18" name="TextBox 137">
              <a:extLst>
                <a:ext uri="{FF2B5EF4-FFF2-40B4-BE49-F238E27FC236}">
                  <a16:creationId xmlns:a16="http://schemas.microsoft.com/office/drawing/2014/main" id="{9B703583-2005-E234-F852-E0255C249D6F}"/>
                </a:ext>
              </a:extLst>
            </p:cNvPr>
            <p:cNvSpPr txBox="1"/>
            <p:nvPr/>
          </p:nvSpPr>
          <p:spPr>
            <a:xfrm>
              <a:off x="3002226" y="1898636"/>
              <a:ext cx="528671"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m_axi</a:t>
              </a:r>
            </a:p>
          </p:txBody>
        </p:sp>
        <p:sp>
          <p:nvSpPr>
            <p:cNvPr id="19" name="TextBox 138">
              <a:extLst>
                <a:ext uri="{FF2B5EF4-FFF2-40B4-BE49-F238E27FC236}">
                  <a16:creationId xmlns:a16="http://schemas.microsoft.com/office/drawing/2014/main" id="{664F31EF-0930-404C-6CF0-D9E28F7C33F2}"/>
                </a:ext>
              </a:extLst>
            </p:cNvPr>
            <p:cNvSpPr txBox="1"/>
            <p:nvPr/>
          </p:nvSpPr>
          <p:spPr>
            <a:xfrm>
              <a:off x="2935404" y="2213066"/>
              <a:ext cx="723660"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s_axi_lite</a:t>
              </a:r>
            </a:p>
          </p:txBody>
        </p:sp>
        <p:sp>
          <p:nvSpPr>
            <p:cNvPr id="20" name="Rectangle 19">
              <a:extLst>
                <a:ext uri="{FF2B5EF4-FFF2-40B4-BE49-F238E27FC236}">
                  <a16:creationId xmlns:a16="http://schemas.microsoft.com/office/drawing/2014/main" id="{D9E42E91-1E94-09F2-DE0E-9CDD2313870A}"/>
                </a:ext>
              </a:extLst>
            </p:cNvPr>
            <p:cNvSpPr/>
            <p:nvPr/>
          </p:nvSpPr>
          <p:spPr>
            <a:xfrm>
              <a:off x="2115375" y="45720"/>
              <a:ext cx="2537460" cy="547552"/>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1" name="TextBox 141">
              <a:extLst>
                <a:ext uri="{FF2B5EF4-FFF2-40B4-BE49-F238E27FC236}">
                  <a16:creationId xmlns:a16="http://schemas.microsoft.com/office/drawing/2014/main" id="{635ED7C6-681A-BA9C-3469-0B9DF08F50A9}"/>
                </a:ext>
              </a:extLst>
            </p:cNvPr>
            <p:cNvSpPr txBox="1"/>
            <p:nvPr/>
          </p:nvSpPr>
          <p:spPr>
            <a:xfrm>
              <a:off x="2747835" y="207917"/>
              <a:ext cx="1061509"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interface mode</a:t>
              </a:r>
            </a:p>
          </p:txBody>
        </p:sp>
        <p:sp>
          <p:nvSpPr>
            <p:cNvPr id="22" name="Rectangle 21">
              <a:extLst>
                <a:ext uri="{FF2B5EF4-FFF2-40B4-BE49-F238E27FC236}">
                  <a16:creationId xmlns:a16="http://schemas.microsoft.com/office/drawing/2014/main" id="{ED360E5E-F9E3-6980-FDB8-ECC63C9564F2}"/>
                </a:ext>
              </a:extLst>
            </p:cNvPr>
            <p:cNvSpPr/>
            <p:nvPr/>
          </p:nvSpPr>
          <p:spPr>
            <a:xfrm>
              <a:off x="4637595" y="45720"/>
              <a:ext cx="2293620" cy="547552"/>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3" name="Rectangle 22">
              <a:extLst>
                <a:ext uri="{FF2B5EF4-FFF2-40B4-BE49-F238E27FC236}">
                  <a16:creationId xmlns:a16="http://schemas.microsoft.com/office/drawing/2014/main" id="{8BA75E1E-C7F0-4A82-518F-F6CC102924FA}"/>
                </a:ext>
              </a:extLst>
            </p:cNvPr>
            <p:cNvSpPr/>
            <p:nvPr/>
          </p:nvSpPr>
          <p:spPr>
            <a:xfrm>
              <a:off x="65595" y="2504803"/>
              <a:ext cx="2066980" cy="702129"/>
            </a:xfrm>
            <a:prstGeom prst="rect">
              <a:avLst/>
            </a:prstGeom>
            <a:solidFill>
              <a:schemeClr val="accent4"/>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4" name="TextBox 144">
              <a:extLst>
                <a:ext uri="{FF2B5EF4-FFF2-40B4-BE49-F238E27FC236}">
                  <a16:creationId xmlns:a16="http://schemas.microsoft.com/office/drawing/2014/main" id="{A18A904B-CFC4-D9EB-CDEE-5AB990CD0BB3}"/>
                </a:ext>
              </a:extLst>
            </p:cNvPr>
            <p:cNvSpPr txBox="1"/>
            <p:nvPr/>
          </p:nvSpPr>
          <p:spPr>
            <a:xfrm>
              <a:off x="525780" y="2650002"/>
              <a:ext cx="1076961" cy="311496"/>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400"/>
                <a:t>I/O</a:t>
              </a:r>
              <a:r>
                <a:rPr lang="en-US" sz="1400" baseline="0"/>
                <a:t> protocol</a:t>
              </a:r>
              <a:endParaRPr lang="en-US" sz="1400"/>
            </a:p>
          </p:txBody>
        </p:sp>
        <p:sp>
          <p:nvSpPr>
            <p:cNvPr id="25" name="TextBox 145">
              <a:extLst>
                <a:ext uri="{FF2B5EF4-FFF2-40B4-BE49-F238E27FC236}">
                  <a16:creationId xmlns:a16="http://schemas.microsoft.com/office/drawing/2014/main" id="{EB213979-4A6C-B577-6195-0959D8ECEDEC}"/>
                </a:ext>
              </a:extLst>
            </p:cNvPr>
            <p:cNvSpPr txBox="1"/>
            <p:nvPr/>
          </p:nvSpPr>
          <p:spPr>
            <a:xfrm>
              <a:off x="5399595" y="30480"/>
              <a:ext cx="516167"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scalar</a:t>
              </a:r>
            </a:p>
          </p:txBody>
        </p:sp>
        <p:cxnSp>
          <p:nvCxnSpPr>
            <p:cNvPr id="26" name="Straight Connector 25">
              <a:extLst>
                <a:ext uri="{FF2B5EF4-FFF2-40B4-BE49-F238E27FC236}">
                  <a16:creationId xmlns:a16="http://schemas.microsoft.com/office/drawing/2014/main" id="{445EDC69-335C-F5AB-D9B0-769A6CF78738}"/>
                </a:ext>
              </a:extLst>
            </p:cNvPr>
            <p:cNvCxnSpPr/>
            <p:nvPr/>
          </p:nvCxnSpPr>
          <p:spPr>
            <a:xfrm>
              <a:off x="4629975" y="291737"/>
              <a:ext cx="23088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952ED29-D153-48FF-84D2-B4AC69D63A81}"/>
                </a:ext>
              </a:extLst>
            </p:cNvPr>
            <p:cNvCxnSpPr/>
            <p:nvPr/>
          </p:nvCxnSpPr>
          <p:spPr>
            <a:xfrm>
              <a:off x="5849175" y="299357"/>
              <a:ext cx="0" cy="2939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153">
              <a:extLst>
                <a:ext uri="{FF2B5EF4-FFF2-40B4-BE49-F238E27FC236}">
                  <a16:creationId xmlns:a16="http://schemas.microsoft.com/office/drawing/2014/main" id="{7B741EEE-EF4A-7626-00AF-BA4E3DA339B8}"/>
                </a:ext>
              </a:extLst>
            </p:cNvPr>
            <p:cNvSpPr txBox="1"/>
            <p:nvPr/>
          </p:nvSpPr>
          <p:spPr>
            <a:xfrm>
              <a:off x="4980495" y="314597"/>
              <a:ext cx="489814"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Input</a:t>
              </a:r>
            </a:p>
          </p:txBody>
        </p:sp>
        <p:sp>
          <p:nvSpPr>
            <p:cNvPr id="29" name="TextBox 154">
              <a:extLst>
                <a:ext uri="{FF2B5EF4-FFF2-40B4-BE49-F238E27FC236}">
                  <a16:creationId xmlns:a16="http://schemas.microsoft.com/office/drawing/2014/main" id="{4CDA569B-189A-5473-C8D4-5D695A075771}"/>
                </a:ext>
              </a:extLst>
            </p:cNvPr>
            <p:cNvSpPr txBox="1"/>
            <p:nvPr/>
          </p:nvSpPr>
          <p:spPr>
            <a:xfrm>
              <a:off x="6138735" y="291737"/>
              <a:ext cx="548740"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return</a:t>
              </a:r>
            </a:p>
          </p:txBody>
        </p:sp>
        <p:sp>
          <p:nvSpPr>
            <p:cNvPr id="30" name="Rectangle 29">
              <a:extLst>
                <a:ext uri="{FF2B5EF4-FFF2-40B4-BE49-F238E27FC236}">
                  <a16:creationId xmlns:a16="http://schemas.microsoft.com/office/drawing/2014/main" id="{E8D494A9-9159-734C-C63D-F67F104F8191}"/>
                </a:ext>
              </a:extLst>
            </p:cNvPr>
            <p:cNvSpPr/>
            <p:nvPr/>
          </p:nvSpPr>
          <p:spPr>
            <a:xfrm>
              <a:off x="2135730" y="2230065"/>
              <a:ext cx="2513001" cy="315183"/>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1" name="Rectangle 30">
              <a:extLst>
                <a:ext uri="{FF2B5EF4-FFF2-40B4-BE49-F238E27FC236}">
                  <a16:creationId xmlns:a16="http://schemas.microsoft.com/office/drawing/2014/main" id="{19DCEE11-C8D6-141E-C3DF-68C9F0DA66F9}"/>
                </a:ext>
              </a:extLst>
            </p:cNvPr>
            <p:cNvSpPr/>
            <p:nvPr/>
          </p:nvSpPr>
          <p:spPr>
            <a:xfrm>
              <a:off x="2128110" y="2559902"/>
              <a:ext cx="2513001" cy="317360"/>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2" name="Rectangle 31">
              <a:extLst>
                <a:ext uri="{FF2B5EF4-FFF2-40B4-BE49-F238E27FC236}">
                  <a16:creationId xmlns:a16="http://schemas.microsoft.com/office/drawing/2014/main" id="{16D13296-D4DD-23F5-B832-E2E944BA7FF9}"/>
                </a:ext>
              </a:extLst>
            </p:cNvPr>
            <p:cNvSpPr/>
            <p:nvPr/>
          </p:nvSpPr>
          <p:spPr>
            <a:xfrm>
              <a:off x="2128110" y="2891916"/>
              <a:ext cx="2513001" cy="317361"/>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3" name="TextBox 157">
              <a:extLst>
                <a:ext uri="{FF2B5EF4-FFF2-40B4-BE49-F238E27FC236}">
                  <a16:creationId xmlns:a16="http://schemas.microsoft.com/office/drawing/2014/main" id="{B92499C5-7A79-365A-9B76-AD591C353BC8}"/>
                </a:ext>
              </a:extLst>
            </p:cNvPr>
            <p:cNvSpPr txBox="1"/>
            <p:nvPr/>
          </p:nvSpPr>
          <p:spPr>
            <a:xfrm>
              <a:off x="2999295" y="2565763"/>
              <a:ext cx="689484"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ap_none</a:t>
              </a:r>
            </a:p>
          </p:txBody>
        </p:sp>
        <p:sp>
          <p:nvSpPr>
            <p:cNvPr id="34" name="TextBox 158">
              <a:extLst>
                <a:ext uri="{FF2B5EF4-FFF2-40B4-BE49-F238E27FC236}">
                  <a16:creationId xmlns:a16="http://schemas.microsoft.com/office/drawing/2014/main" id="{1A1F31F4-8A91-8608-630B-B5B87BAB3FE5}"/>
                </a:ext>
              </a:extLst>
            </p:cNvPr>
            <p:cNvSpPr txBox="1"/>
            <p:nvPr/>
          </p:nvSpPr>
          <p:spPr>
            <a:xfrm>
              <a:off x="2968815" y="2882537"/>
              <a:ext cx="743345"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ap_stable</a:t>
              </a:r>
            </a:p>
          </p:txBody>
        </p:sp>
        <p:sp>
          <p:nvSpPr>
            <p:cNvPr id="35" name="Rectangle 34">
              <a:extLst>
                <a:ext uri="{FF2B5EF4-FFF2-40B4-BE49-F238E27FC236}">
                  <a16:creationId xmlns:a16="http://schemas.microsoft.com/office/drawing/2014/main" id="{58157DBE-4ECF-F170-3D29-672B94A86673}"/>
                </a:ext>
              </a:extLst>
            </p:cNvPr>
            <p:cNvSpPr/>
            <p:nvPr/>
          </p:nvSpPr>
          <p:spPr>
            <a:xfrm>
              <a:off x="57975" y="3219401"/>
              <a:ext cx="2073812" cy="966156"/>
            </a:xfrm>
            <a:prstGeom prst="rect">
              <a:avLst/>
            </a:prstGeom>
            <a:solidFill>
              <a:schemeClr val="accent4"/>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6" name="TextBox 182">
              <a:extLst>
                <a:ext uri="{FF2B5EF4-FFF2-40B4-BE49-F238E27FC236}">
                  <a16:creationId xmlns:a16="http://schemas.microsoft.com/office/drawing/2014/main" id="{CB66E088-CDA0-F604-5F36-AB4D259AAF77}"/>
                </a:ext>
              </a:extLst>
            </p:cNvPr>
            <p:cNvSpPr txBox="1"/>
            <p:nvPr/>
          </p:nvSpPr>
          <p:spPr>
            <a:xfrm>
              <a:off x="0" y="3529568"/>
              <a:ext cx="2162515" cy="31367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400"/>
                <a:t>Memory</a:t>
              </a:r>
              <a:r>
                <a:rPr lang="en-US" sz="1400" baseline="0"/>
                <a:t> interface protocol</a:t>
              </a:r>
              <a:endParaRPr lang="en-US" sz="1400"/>
            </a:p>
          </p:txBody>
        </p:sp>
        <p:sp>
          <p:nvSpPr>
            <p:cNvPr id="37" name="Rectangle 36">
              <a:extLst>
                <a:ext uri="{FF2B5EF4-FFF2-40B4-BE49-F238E27FC236}">
                  <a16:creationId xmlns:a16="http://schemas.microsoft.com/office/drawing/2014/main" id="{0BFEE5A4-2627-473B-477B-718D76842F1D}"/>
                </a:ext>
              </a:extLst>
            </p:cNvPr>
            <p:cNvSpPr/>
            <p:nvPr/>
          </p:nvSpPr>
          <p:spPr>
            <a:xfrm>
              <a:off x="2143351" y="3221586"/>
              <a:ext cx="2513001" cy="317360"/>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8" name="Rectangle 37">
              <a:extLst>
                <a:ext uri="{FF2B5EF4-FFF2-40B4-BE49-F238E27FC236}">
                  <a16:creationId xmlns:a16="http://schemas.microsoft.com/office/drawing/2014/main" id="{17A5DD65-9252-49F4-AF7A-F72972F09A6A}"/>
                </a:ext>
              </a:extLst>
            </p:cNvPr>
            <p:cNvSpPr/>
            <p:nvPr/>
          </p:nvSpPr>
          <p:spPr>
            <a:xfrm>
              <a:off x="2143350" y="3550669"/>
              <a:ext cx="2513001" cy="314012"/>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9" name="Rectangle 38">
              <a:extLst>
                <a:ext uri="{FF2B5EF4-FFF2-40B4-BE49-F238E27FC236}">
                  <a16:creationId xmlns:a16="http://schemas.microsoft.com/office/drawing/2014/main" id="{F99B91F6-7ED4-F35A-9272-365E63413046}"/>
                </a:ext>
              </a:extLst>
            </p:cNvPr>
            <p:cNvSpPr/>
            <p:nvPr/>
          </p:nvSpPr>
          <p:spPr>
            <a:xfrm>
              <a:off x="2143350" y="3872719"/>
              <a:ext cx="2513001" cy="315183"/>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40" name="TextBox 186">
              <a:extLst>
                <a:ext uri="{FF2B5EF4-FFF2-40B4-BE49-F238E27FC236}">
                  <a16:creationId xmlns:a16="http://schemas.microsoft.com/office/drawing/2014/main" id="{D466B4D6-8A2A-EB53-6773-D4762F809265}"/>
                </a:ext>
              </a:extLst>
            </p:cNvPr>
            <p:cNvSpPr txBox="1"/>
            <p:nvPr/>
          </p:nvSpPr>
          <p:spPr>
            <a:xfrm>
              <a:off x="2839275" y="3239171"/>
              <a:ext cx="948208" cy="268914"/>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ap_ctrl_none</a:t>
              </a:r>
            </a:p>
          </p:txBody>
        </p:sp>
        <p:sp>
          <p:nvSpPr>
            <p:cNvPr id="41" name="TextBox 187">
              <a:extLst>
                <a:ext uri="{FF2B5EF4-FFF2-40B4-BE49-F238E27FC236}">
                  <a16:creationId xmlns:a16="http://schemas.microsoft.com/office/drawing/2014/main" id="{46521460-65F6-8182-474C-458E935D79AC}"/>
                </a:ext>
              </a:extLst>
            </p:cNvPr>
            <p:cNvSpPr txBox="1"/>
            <p:nvPr/>
          </p:nvSpPr>
          <p:spPr>
            <a:xfrm>
              <a:off x="2880306" y="3556530"/>
              <a:ext cx="784638" cy="26673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dirty="0" err="1"/>
                <a:t>ap_ctrl_hs</a:t>
              </a:r>
              <a:endParaRPr lang="en-US" sz="1100" dirty="0"/>
            </a:p>
          </p:txBody>
        </p:sp>
        <p:sp>
          <p:nvSpPr>
            <p:cNvPr id="42" name="TextBox 188">
              <a:extLst>
                <a:ext uri="{FF2B5EF4-FFF2-40B4-BE49-F238E27FC236}">
                  <a16:creationId xmlns:a16="http://schemas.microsoft.com/office/drawing/2014/main" id="{5C459EAB-BB7E-DE3C-1AC7-CF00D778966D}"/>
                </a:ext>
              </a:extLst>
            </p:cNvPr>
            <p:cNvSpPr txBox="1"/>
            <p:nvPr/>
          </p:nvSpPr>
          <p:spPr>
            <a:xfrm>
              <a:off x="2798244" y="3878580"/>
              <a:ext cx="963212" cy="26673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ap_ctrl_chain</a:t>
              </a:r>
            </a:p>
          </p:txBody>
        </p:sp>
        <p:sp>
          <p:nvSpPr>
            <p:cNvPr id="43" name="TextBox 189">
              <a:extLst>
                <a:ext uri="{FF2B5EF4-FFF2-40B4-BE49-F238E27FC236}">
                  <a16:creationId xmlns:a16="http://schemas.microsoft.com/office/drawing/2014/main" id="{7E912082-DC4E-74E3-C873-94FF3A07CF68}"/>
                </a:ext>
              </a:extLst>
            </p:cNvPr>
            <p:cNvSpPr txBox="1"/>
            <p:nvPr/>
          </p:nvSpPr>
          <p:spPr>
            <a:xfrm>
              <a:off x="3009846" y="2238270"/>
              <a:ext cx="653384"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s_axilite</a:t>
              </a:r>
            </a:p>
          </p:txBody>
        </p:sp>
        <p:sp>
          <p:nvSpPr>
            <p:cNvPr id="44" name="Rectangle 43">
              <a:extLst>
                <a:ext uri="{FF2B5EF4-FFF2-40B4-BE49-F238E27FC236}">
                  <a16:creationId xmlns:a16="http://schemas.microsoft.com/office/drawing/2014/main" id="{233FEDA9-11BB-94C4-D412-9C3252D81958}"/>
                </a:ext>
              </a:extLst>
            </p:cNvPr>
            <p:cNvSpPr/>
            <p:nvPr/>
          </p:nvSpPr>
          <p:spPr>
            <a:xfrm>
              <a:off x="4642710" y="597375"/>
              <a:ext cx="2288505" cy="316189"/>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45" name="Rectangle 44">
              <a:extLst>
                <a:ext uri="{FF2B5EF4-FFF2-40B4-BE49-F238E27FC236}">
                  <a16:creationId xmlns:a16="http://schemas.microsoft.com/office/drawing/2014/main" id="{3A8C53FF-F685-0F02-CFC6-42CD1EF321B0}"/>
                </a:ext>
              </a:extLst>
            </p:cNvPr>
            <p:cNvSpPr/>
            <p:nvPr/>
          </p:nvSpPr>
          <p:spPr>
            <a:xfrm>
              <a:off x="4657950" y="914149"/>
              <a:ext cx="2265645" cy="314012"/>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46" name="Rectangle 45">
              <a:extLst>
                <a:ext uri="{FF2B5EF4-FFF2-40B4-BE49-F238E27FC236}">
                  <a16:creationId xmlns:a16="http://schemas.microsoft.com/office/drawing/2014/main" id="{E6147BD4-E369-B1A5-5C81-C056963DD8E5}"/>
                </a:ext>
              </a:extLst>
            </p:cNvPr>
            <p:cNvSpPr/>
            <p:nvPr/>
          </p:nvSpPr>
          <p:spPr>
            <a:xfrm>
              <a:off x="4650330" y="1228746"/>
              <a:ext cx="2288505" cy="316189"/>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47" name="Rectangle 46">
              <a:extLst>
                <a:ext uri="{FF2B5EF4-FFF2-40B4-BE49-F238E27FC236}">
                  <a16:creationId xmlns:a16="http://schemas.microsoft.com/office/drawing/2014/main" id="{53038F7B-8DF5-45D2-E2A4-5A7681761078}"/>
                </a:ext>
              </a:extLst>
            </p:cNvPr>
            <p:cNvSpPr/>
            <p:nvPr/>
          </p:nvSpPr>
          <p:spPr>
            <a:xfrm>
              <a:off x="4657950" y="1560760"/>
              <a:ext cx="2288505" cy="316190"/>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48" name="Rectangle 47">
              <a:extLst>
                <a:ext uri="{FF2B5EF4-FFF2-40B4-BE49-F238E27FC236}">
                  <a16:creationId xmlns:a16="http://schemas.microsoft.com/office/drawing/2014/main" id="{6220009C-471B-DA45-2662-D32C879D2F17}"/>
                </a:ext>
              </a:extLst>
            </p:cNvPr>
            <p:cNvSpPr/>
            <p:nvPr/>
          </p:nvSpPr>
          <p:spPr>
            <a:xfrm>
              <a:off x="4657950" y="1885155"/>
              <a:ext cx="2288505" cy="314012"/>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49" name="Rectangle 48">
              <a:extLst>
                <a:ext uri="{FF2B5EF4-FFF2-40B4-BE49-F238E27FC236}">
                  <a16:creationId xmlns:a16="http://schemas.microsoft.com/office/drawing/2014/main" id="{21FE3D27-5C08-2589-6B39-C0E1DE83524E}"/>
                </a:ext>
              </a:extLst>
            </p:cNvPr>
            <p:cNvSpPr/>
            <p:nvPr/>
          </p:nvSpPr>
          <p:spPr>
            <a:xfrm>
              <a:off x="4657950" y="2209549"/>
              <a:ext cx="2288505" cy="314012"/>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50" name="Rectangle 49">
              <a:extLst>
                <a:ext uri="{FF2B5EF4-FFF2-40B4-BE49-F238E27FC236}">
                  <a16:creationId xmlns:a16="http://schemas.microsoft.com/office/drawing/2014/main" id="{4D12504C-57BA-1CFD-031C-1CE793DC861D}"/>
                </a:ext>
              </a:extLst>
            </p:cNvPr>
            <p:cNvSpPr/>
            <p:nvPr/>
          </p:nvSpPr>
          <p:spPr>
            <a:xfrm>
              <a:off x="4657950" y="2531766"/>
              <a:ext cx="2288505" cy="358391"/>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51" name="Rectangle 50">
              <a:extLst>
                <a:ext uri="{FF2B5EF4-FFF2-40B4-BE49-F238E27FC236}">
                  <a16:creationId xmlns:a16="http://schemas.microsoft.com/office/drawing/2014/main" id="{FF4ACAB3-886F-221A-D8C9-6E737133864F}"/>
                </a:ext>
              </a:extLst>
            </p:cNvPr>
            <p:cNvSpPr/>
            <p:nvPr/>
          </p:nvSpPr>
          <p:spPr>
            <a:xfrm>
              <a:off x="4657950" y="2886640"/>
              <a:ext cx="2288505" cy="316190"/>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52" name="Rectangle 51">
              <a:extLst>
                <a:ext uri="{FF2B5EF4-FFF2-40B4-BE49-F238E27FC236}">
                  <a16:creationId xmlns:a16="http://schemas.microsoft.com/office/drawing/2014/main" id="{FA06AC95-B164-FDF3-E255-6281132E4442}"/>
                </a:ext>
              </a:extLst>
            </p:cNvPr>
            <p:cNvSpPr/>
            <p:nvPr/>
          </p:nvSpPr>
          <p:spPr>
            <a:xfrm>
              <a:off x="4665570" y="3214553"/>
              <a:ext cx="2288505" cy="335532"/>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53" name="Rectangle 52">
              <a:extLst>
                <a:ext uri="{FF2B5EF4-FFF2-40B4-BE49-F238E27FC236}">
                  <a16:creationId xmlns:a16="http://schemas.microsoft.com/office/drawing/2014/main" id="{9AEFC93E-7344-50F5-C809-1EC2DE99E5EE}"/>
                </a:ext>
              </a:extLst>
            </p:cNvPr>
            <p:cNvSpPr/>
            <p:nvPr/>
          </p:nvSpPr>
          <p:spPr>
            <a:xfrm>
              <a:off x="4650330" y="3546567"/>
              <a:ext cx="2288505" cy="314596"/>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54" name="Rectangle 53">
              <a:extLst>
                <a:ext uri="{FF2B5EF4-FFF2-40B4-BE49-F238E27FC236}">
                  <a16:creationId xmlns:a16="http://schemas.microsoft.com/office/drawing/2014/main" id="{6DEDB78E-13F4-B411-CE92-0616B1436D34}"/>
                </a:ext>
              </a:extLst>
            </p:cNvPr>
            <p:cNvSpPr/>
            <p:nvPr/>
          </p:nvSpPr>
          <p:spPr>
            <a:xfrm>
              <a:off x="4657950" y="3870961"/>
              <a:ext cx="2288505" cy="314597"/>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55" name="TextBox 204">
              <a:extLst>
                <a:ext uri="{FF2B5EF4-FFF2-40B4-BE49-F238E27FC236}">
                  <a16:creationId xmlns:a16="http://schemas.microsoft.com/office/drawing/2014/main" id="{0BEA790C-CCC5-1279-1F1C-D35FEB3F836F}"/>
                </a:ext>
              </a:extLst>
            </p:cNvPr>
            <p:cNvSpPr txBox="1"/>
            <p:nvPr/>
          </p:nvSpPr>
          <p:spPr>
            <a:xfrm>
              <a:off x="5993955" y="631372"/>
              <a:ext cx="772712"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Support-D</a:t>
              </a:r>
            </a:p>
          </p:txBody>
        </p:sp>
        <p:sp>
          <p:nvSpPr>
            <p:cNvPr id="56" name="TextBox 205">
              <a:extLst>
                <a:ext uri="{FF2B5EF4-FFF2-40B4-BE49-F238E27FC236}">
                  <a16:creationId xmlns:a16="http://schemas.microsoft.com/office/drawing/2014/main" id="{BADC1F99-3812-5F90-A589-BAD825014AC6}"/>
                </a:ext>
              </a:extLst>
            </p:cNvPr>
            <p:cNvSpPr txBox="1"/>
            <p:nvPr/>
          </p:nvSpPr>
          <p:spPr>
            <a:xfrm>
              <a:off x="5993955" y="955766"/>
              <a:ext cx="772712"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Support-D</a:t>
              </a:r>
            </a:p>
          </p:txBody>
        </p:sp>
        <p:sp>
          <p:nvSpPr>
            <p:cNvPr id="57" name="TextBox 206">
              <a:extLst>
                <a:ext uri="{FF2B5EF4-FFF2-40B4-BE49-F238E27FC236}">
                  <a16:creationId xmlns:a16="http://schemas.microsoft.com/office/drawing/2014/main" id="{F095C18C-6383-95B6-292A-718515967E08}"/>
                </a:ext>
              </a:extLst>
            </p:cNvPr>
            <p:cNvSpPr txBox="1"/>
            <p:nvPr/>
          </p:nvSpPr>
          <p:spPr>
            <a:xfrm>
              <a:off x="6016815" y="1247503"/>
              <a:ext cx="772712"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Support-D</a:t>
              </a:r>
            </a:p>
          </p:txBody>
        </p:sp>
        <p:sp>
          <p:nvSpPr>
            <p:cNvPr id="58" name="TextBox 207">
              <a:extLst>
                <a:ext uri="{FF2B5EF4-FFF2-40B4-BE49-F238E27FC236}">
                  <a16:creationId xmlns:a16="http://schemas.microsoft.com/office/drawing/2014/main" id="{AC403F9C-C92B-533E-8B16-87F507E594F2}"/>
                </a:ext>
              </a:extLst>
            </p:cNvPr>
            <p:cNvSpPr txBox="1"/>
            <p:nvPr/>
          </p:nvSpPr>
          <p:spPr>
            <a:xfrm>
              <a:off x="6047295" y="1911532"/>
              <a:ext cx="642676"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a:t>
              </a:r>
            </a:p>
          </p:txBody>
        </p:sp>
        <p:sp>
          <p:nvSpPr>
            <p:cNvPr id="59" name="TextBox 209">
              <a:extLst>
                <a:ext uri="{FF2B5EF4-FFF2-40B4-BE49-F238E27FC236}">
                  <a16:creationId xmlns:a16="http://schemas.microsoft.com/office/drawing/2014/main" id="{332BE3EB-E311-198A-B35A-7F247BB0A485}"/>
                </a:ext>
              </a:extLst>
            </p:cNvPr>
            <p:cNvSpPr txBox="1"/>
            <p:nvPr/>
          </p:nvSpPr>
          <p:spPr>
            <a:xfrm>
              <a:off x="4866195" y="1911532"/>
              <a:ext cx="642676"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a:t>
              </a:r>
            </a:p>
          </p:txBody>
        </p:sp>
        <p:sp>
          <p:nvSpPr>
            <p:cNvPr id="60" name="TextBox 210">
              <a:extLst>
                <a:ext uri="{FF2B5EF4-FFF2-40B4-BE49-F238E27FC236}">
                  <a16:creationId xmlns:a16="http://schemas.microsoft.com/office/drawing/2014/main" id="{A3C40A46-F98D-1549-8AE9-A580ED7A03BD}"/>
                </a:ext>
              </a:extLst>
            </p:cNvPr>
            <p:cNvSpPr txBox="1"/>
            <p:nvPr/>
          </p:nvSpPr>
          <p:spPr>
            <a:xfrm>
              <a:off x="4843335" y="2583180"/>
              <a:ext cx="772712"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Support-D</a:t>
              </a:r>
            </a:p>
          </p:txBody>
        </p:sp>
        <p:sp>
          <p:nvSpPr>
            <p:cNvPr id="61" name="TextBox 211">
              <a:extLst>
                <a:ext uri="{FF2B5EF4-FFF2-40B4-BE49-F238E27FC236}">
                  <a16:creationId xmlns:a16="http://schemas.microsoft.com/office/drawing/2014/main" id="{10E3B902-2A7F-BB85-15A4-6B826447B5EB}"/>
                </a:ext>
              </a:extLst>
            </p:cNvPr>
            <p:cNvSpPr txBox="1"/>
            <p:nvPr/>
          </p:nvSpPr>
          <p:spPr>
            <a:xfrm>
              <a:off x="4866195" y="2882537"/>
              <a:ext cx="642676"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a:t>
              </a:r>
            </a:p>
          </p:txBody>
        </p:sp>
        <p:sp>
          <p:nvSpPr>
            <p:cNvPr id="62" name="Rectangle 61">
              <a:extLst>
                <a:ext uri="{FF2B5EF4-FFF2-40B4-BE49-F238E27FC236}">
                  <a16:creationId xmlns:a16="http://schemas.microsoft.com/office/drawing/2014/main" id="{BF06E03C-4BDD-7193-75BD-17555D182546}"/>
                </a:ext>
              </a:extLst>
            </p:cNvPr>
            <p:cNvSpPr/>
            <p:nvPr/>
          </p:nvSpPr>
          <p:spPr>
            <a:xfrm>
              <a:off x="57975" y="4190405"/>
              <a:ext cx="2066192" cy="1290552"/>
            </a:xfrm>
            <a:prstGeom prst="rect">
              <a:avLst/>
            </a:prstGeom>
            <a:solidFill>
              <a:schemeClr val="accent4"/>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63" name="TextBox 214">
              <a:extLst>
                <a:ext uri="{FF2B5EF4-FFF2-40B4-BE49-F238E27FC236}">
                  <a16:creationId xmlns:a16="http://schemas.microsoft.com/office/drawing/2014/main" id="{17F4B198-4790-6F06-62C2-DAF3A7C3A9E3}"/>
                </a:ext>
              </a:extLst>
            </p:cNvPr>
            <p:cNvSpPr txBox="1"/>
            <p:nvPr/>
          </p:nvSpPr>
          <p:spPr>
            <a:xfrm>
              <a:off x="83820" y="4550732"/>
              <a:ext cx="2162515" cy="312609"/>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400"/>
                <a:t>Wire</a:t>
              </a:r>
              <a:r>
                <a:rPr lang="en-US" sz="1400" baseline="0"/>
                <a:t> handshake protocol</a:t>
              </a:r>
              <a:endParaRPr lang="en-US" sz="1400"/>
            </a:p>
          </p:txBody>
        </p:sp>
        <p:sp>
          <p:nvSpPr>
            <p:cNvPr id="64" name="Rectangle 63">
              <a:extLst>
                <a:ext uri="{FF2B5EF4-FFF2-40B4-BE49-F238E27FC236}">
                  <a16:creationId xmlns:a16="http://schemas.microsoft.com/office/drawing/2014/main" id="{C0EF78FE-FCEE-4EC5-B833-6079A61DA58F}"/>
                </a:ext>
              </a:extLst>
            </p:cNvPr>
            <p:cNvSpPr/>
            <p:nvPr/>
          </p:nvSpPr>
          <p:spPr>
            <a:xfrm>
              <a:off x="2135731" y="4192568"/>
              <a:ext cx="2513001" cy="314104"/>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65" name="Rectangle 64">
              <a:extLst>
                <a:ext uri="{FF2B5EF4-FFF2-40B4-BE49-F238E27FC236}">
                  <a16:creationId xmlns:a16="http://schemas.microsoft.com/office/drawing/2014/main" id="{E26A4D8C-04D7-69CE-E1F4-54357CA5B38B}"/>
                </a:ext>
              </a:extLst>
            </p:cNvPr>
            <p:cNvSpPr/>
            <p:nvPr/>
          </p:nvSpPr>
          <p:spPr>
            <a:xfrm>
              <a:off x="2135730" y="4518273"/>
              <a:ext cx="2513001" cy="312944"/>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66" name="Rectangle 65">
              <a:extLst>
                <a:ext uri="{FF2B5EF4-FFF2-40B4-BE49-F238E27FC236}">
                  <a16:creationId xmlns:a16="http://schemas.microsoft.com/office/drawing/2014/main" id="{7377F1A6-5B5A-615D-9927-673D1D4E860A}"/>
                </a:ext>
              </a:extLst>
            </p:cNvPr>
            <p:cNvSpPr/>
            <p:nvPr/>
          </p:nvSpPr>
          <p:spPr>
            <a:xfrm>
              <a:off x="2135730" y="4837017"/>
              <a:ext cx="2513001" cy="311926"/>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67" name="TextBox 218">
              <a:extLst>
                <a:ext uri="{FF2B5EF4-FFF2-40B4-BE49-F238E27FC236}">
                  <a16:creationId xmlns:a16="http://schemas.microsoft.com/office/drawing/2014/main" id="{BE6EEC25-5A84-97F2-4CE2-697C8ADAECB4}"/>
                </a:ext>
              </a:extLst>
            </p:cNvPr>
            <p:cNvSpPr txBox="1"/>
            <p:nvPr/>
          </p:nvSpPr>
          <p:spPr>
            <a:xfrm>
              <a:off x="2831655" y="4209970"/>
              <a:ext cx="587981" cy="266162"/>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ap_ack</a:t>
              </a:r>
            </a:p>
          </p:txBody>
        </p:sp>
        <p:sp>
          <p:nvSpPr>
            <p:cNvPr id="68" name="TextBox 219">
              <a:extLst>
                <a:ext uri="{FF2B5EF4-FFF2-40B4-BE49-F238E27FC236}">
                  <a16:creationId xmlns:a16="http://schemas.microsoft.com/office/drawing/2014/main" id="{E1EBC8C5-0005-F565-4949-46B3F4D835B8}"/>
                </a:ext>
              </a:extLst>
            </p:cNvPr>
            <p:cNvSpPr txBox="1"/>
            <p:nvPr/>
          </p:nvSpPr>
          <p:spPr>
            <a:xfrm>
              <a:off x="2872685" y="4524073"/>
              <a:ext cx="873369" cy="263984"/>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ap_vid</a:t>
              </a:r>
            </a:p>
          </p:txBody>
        </p:sp>
        <p:sp>
          <p:nvSpPr>
            <p:cNvPr id="69" name="TextBox 220">
              <a:extLst>
                <a:ext uri="{FF2B5EF4-FFF2-40B4-BE49-F238E27FC236}">
                  <a16:creationId xmlns:a16="http://schemas.microsoft.com/office/drawing/2014/main" id="{024AF52E-F827-E1E4-8046-8F98B0E04F51}"/>
                </a:ext>
              </a:extLst>
            </p:cNvPr>
            <p:cNvSpPr txBox="1"/>
            <p:nvPr/>
          </p:nvSpPr>
          <p:spPr>
            <a:xfrm>
              <a:off x="2851584" y="4842817"/>
              <a:ext cx="614207" cy="263984"/>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ap-ovid</a:t>
              </a:r>
            </a:p>
          </p:txBody>
        </p:sp>
        <p:sp>
          <p:nvSpPr>
            <p:cNvPr id="70" name="Rectangle 69">
              <a:extLst>
                <a:ext uri="{FF2B5EF4-FFF2-40B4-BE49-F238E27FC236}">
                  <a16:creationId xmlns:a16="http://schemas.microsoft.com/office/drawing/2014/main" id="{AF323C28-5F70-1DB6-05B3-D255F59BCEF0}"/>
                </a:ext>
              </a:extLst>
            </p:cNvPr>
            <p:cNvSpPr/>
            <p:nvPr/>
          </p:nvSpPr>
          <p:spPr>
            <a:xfrm>
              <a:off x="2120490" y="5159234"/>
              <a:ext cx="2524725" cy="314103"/>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71" name="TextBox 222">
              <a:extLst>
                <a:ext uri="{FF2B5EF4-FFF2-40B4-BE49-F238E27FC236}">
                  <a16:creationId xmlns:a16="http://schemas.microsoft.com/office/drawing/2014/main" id="{37455648-B004-1236-A0B7-44309EFB3742}"/>
                </a:ext>
              </a:extLst>
            </p:cNvPr>
            <p:cNvSpPr txBox="1"/>
            <p:nvPr/>
          </p:nvSpPr>
          <p:spPr>
            <a:xfrm>
              <a:off x="2915475" y="5156563"/>
              <a:ext cx="525913"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ap_hs</a:t>
              </a:r>
            </a:p>
          </p:txBody>
        </p:sp>
        <p:sp>
          <p:nvSpPr>
            <p:cNvPr id="72" name="Rectangle 71">
              <a:extLst>
                <a:ext uri="{FF2B5EF4-FFF2-40B4-BE49-F238E27FC236}">
                  <a16:creationId xmlns:a16="http://schemas.microsoft.com/office/drawing/2014/main" id="{A129BB2A-A912-D7F0-B8C4-8B8CDE5A6EB3}"/>
                </a:ext>
              </a:extLst>
            </p:cNvPr>
            <p:cNvSpPr/>
            <p:nvPr/>
          </p:nvSpPr>
          <p:spPr>
            <a:xfrm>
              <a:off x="4657950" y="4200798"/>
              <a:ext cx="2288505" cy="316775"/>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73" name="Rectangle 72">
              <a:extLst>
                <a:ext uri="{FF2B5EF4-FFF2-40B4-BE49-F238E27FC236}">
                  <a16:creationId xmlns:a16="http://schemas.microsoft.com/office/drawing/2014/main" id="{FEE780C5-B59D-D438-88B7-AF31603FAA5C}"/>
                </a:ext>
              </a:extLst>
            </p:cNvPr>
            <p:cNvSpPr/>
            <p:nvPr/>
          </p:nvSpPr>
          <p:spPr>
            <a:xfrm>
              <a:off x="4650330" y="4517573"/>
              <a:ext cx="2288505" cy="316774"/>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74" name="Rectangle 73">
              <a:extLst>
                <a:ext uri="{FF2B5EF4-FFF2-40B4-BE49-F238E27FC236}">
                  <a16:creationId xmlns:a16="http://schemas.microsoft.com/office/drawing/2014/main" id="{FCBEAE49-4CC9-0A64-255E-6F97C2742FF2}"/>
                </a:ext>
              </a:extLst>
            </p:cNvPr>
            <p:cNvSpPr/>
            <p:nvPr/>
          </p:nvSpPr>
          <p:spPr>
            <a:xfrm>
              <a:off x="4657950" y="4834347"/>
              <a:ext cx="2288505" cy="314597"/>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75" name="Rectangle 74">
              <a:extLst>
                <a:ext uri="{FF2B5EF4-FFF2-40B4-BE49-F238E27FC236}">
                  <a16:creationId xmlns:a16="http://schemas.microsoft.com/office/drawing/2014/main" id="{6912B5E4-DF44-9B11-0A2B-300BF8A60C30}"/>
                </a:ext>
              </a:extLst>
            </p:cNvPr>
            <p:cNvSpPr/>
            <p:nvPr/>
          </p:nvSpPr>
          <p:spPr>
            <a:xfrm>
              <a:off x="4657950" y="5148944"/>
              <a:ext cx="2288505" cy="316774"/>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cxnSp>
          <p:nvCxnSpPr>
            <p:cNvPr id="76" name="Straight Connector 75">
              <a:extLst>
                <a:ext uri="{FF2B5EF4-FFF2-40B4-BE49-F238E27FC236}">
                  <a16:creationId xmlns:a16="http://schemas.microsoft.com/office/drawing/2014/main" id="{3CEA37A3-EBE2-F807-8402-9B5950A64995}"/>
                </a:ext>
              </a:extLst>
            </p:cNvPr>
            <p:cNvCxnSpPr/>
            <p:nvPr/>
          </p:nvCxnSpPr>
          <p:spPr>
            <a:xfrm>
              <a:off x="5894895" y="555172"/>
              <a:ext cx="0" cy="48572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TextBox 208">
              <a:extLst>
                <a:ext uri="{FF2B5EF4-FFF2-40B4-BE49-F238E27FC236}">
                  <a16:creationId xmlns:a16="http://schemas.microsoft.com/office/drawing/2014/main" id="{E9378890-CC15-19F0-D43C-1A3FB33B512F}"/>
                </a:ext>
              </a:extLst>
            </p:cNvPr>
            <p:cNvSpPr txBox="1"/>
            <p:nvPr/>
          </p:nvSpPr>
          <p:spPr>
            <a:xfrm>
              <a:off x="4904295" y="4231277"/>
              <a:ext cx="642676"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a:t>
              </a:r>
            </a:p>
          </p:txBody>
        </p:sp>
        <p:sp>
          <p:nvSpPr>
            <p:cNvPr id="78" name="TextBox 228">
              <a:extLst>
                <a:ext uri="{FF2B5EF4-FFF2-40B4-BE49-F238E27FC236}">
                  <a16:creationId xmlns:a16="http://schemas.microsoft.com/office/drawing/2014/main" id="{69E285FB-6711-298C-183C-29A5DD92A0AB}"/>
                </a:ext>
              </a:extLst>
            </p:cNvPr>
            <p:cNvSpPr txBox="1"/>
            <p:nvPr/>
          </p:nvSpPr>
          <p:spPr>
            <a:xfrm>
              <a:off x="4911915" y="4548052"/>
              <a:ext cx="642676"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a:t>
              </a:r>
            </a:p>
          </p:txBody>
        </p:sp>
        <p:sp>
          <p:nvSpPr>
            <p:cNvPr id="79" name="TextBox 229">
              <a:extLst>
                <a:ext uri="{FF2B5EF4-FFF2-40B4-BE49-F238E27FC236}">
                  <a16:creationId xmlns:a16="http://schemas.microsoft.com/office/drawing/2014/main" id="{D118858D-2CDA-D96E-9909-6EC7D2069273}"/>
                </a:ext>
              </a:extLst>
            </p:cNvPr>
            <p:cNvSpPr txBox="1"/>
            <p:nvPr/>
          </p:nvSpPr>
          <p:spPr>
            <a:xfrm>
              <a:off x="4889055" y="5166360"/>
              <a:ext cx="642676"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a:t>
              </a:r>
            </a:p>
          </p:txBody>
        </p:sp>
        <p:sp>
          <p:nvSpPr>
            <p:cNvPr id="80" name="Rectangle 79">
              <a:extLst>
                <a:ext uri="{FF2B5EF4-FFF2-40B4-BE49-F238E27FC236}">
                  <a16:creationId xmlns:a16="http://schemas.microsoft.com/office/drawing/2014/main" id="{0E556CA5-5137-6EA7-4DBC-6D80AC401F6D}"/>
                </a:ext>
              </a:extLst>
            </p:cNvPr>
            <p:cNvSpPr/>
            <p:nvPr/>
          </p:nvSpPr>
          <p:spPr>
            <a:xfrm>
              <a:off x="6931215" y="53340"/>
              <a:ext cx="2293620" cy="547552"/>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81" name="TextBox 232">
              <a:extLst>
                <a:ext uri="{FF2B5EF4-FFF2-40B4-BE49-F238E27FC236}">
                  <a16:creationId xmlns:a16="http://schemas.microsoft.com/office/drawing/2014/main" id="{321C59FB-81A5-C828-2C54-B083927A1033}"/>
                </a:ext>
              </a:extLst>
            </p:cNvPr>
            <p:cNvSpPr txBox="1"/>
            <p:nvPr/>
          </p:nvSpPr>
          <p:spPr>
            <a:xfrm>
              <a:off x="7769415" y="30480"/>
              <a:ext cx="482055"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array</a:t>
              </a:r>
            </a:p>
          </p:txBody>
        </p:sp>
        <p:cxnSp>
          <p:nvCxnSpPr>
            <p:cNvPr id="82" name="Straight Connector 81">
              <a:extLst>
                <a:ext uri="{FF2B5EF4-FFF2-40B4-BE49-F238E27FC236}">
                  <a16:creationId xmlns:a16="http://schemas.microsoft.com/office/drawing/2014/main" id="{85D56F6C-4C5C-598E-CB0F-BFC43A6BEB50}"/>
                </a:ext>
              </a:extLst>
            </p:cNvPr>
            <p:cNvCxnSpPr/>
            <p:nvPr/>
          </p:nvCxnSpPr>
          <p:spPr>
            <a:xfrm>
              <a:off x="6923595" y="291737"/>
              <a:ext cx="23088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61403791-C6F1-293F-8049-CF6E7AE7BAF2}"/>
                </a:ext>
              </a:extLst>
            </p:cNvPr>
            <p:cNvCxnSpPr/>
            <p:nvPr/>
          </p:nvCxnSpPr>
          <p:spPr>
            <a:xfrm>
              <a:off x="7624635" y="291737"/>
              <a:ext cx="0" cy="2939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8AEC218-F545-A591-DB55-B4D80D372C83}"/>
                </a:ext>
              </a:extLst>
            </p:cNvPr>
            <p:cNvCxnSpPr/>
            <p:nvPr/>
          </p:nvCxnSpPr>
          <p:spPr>
            <a:xfrm>
              <a:off x="8485695" y="291737"/>
              <a:ext cx="0" cy="2939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TextBox 236">
              <a:extLst>
                <a:ext uri="{FF2B5EF4-FFF2-40B4-BE49-F238E27FC236}">
                  <a16:creationId xmlns:a16="http://schemas.microsoft.com/office/drawing/2014/main" id="{8869B65F-D524-C430-5D13-AFE84FDE65F0}"/>
                </a:ext>
              </a:extLst>
            </p:cNvPr>
            <p:cNvSpPr txBox="1"/>
            <p:nvPr/>
          </p:nvSpPr>
          <p:spPr>
            <a:xfrm>
              <a:off x="7091235" y="1695994"/>
              <a:ext cx="45719" cy="45719"/>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100"/>
                <a:t>I</a:t>
              </a:r>
            </a:p>
          </p:txBody>
        </p:sp>
        <p:sp>
          <p:nvSpPr>
            <p:cNvPr id="86" name="TextBox 238">
              <a:extLst>
                <a:ext uri="{FF2B5EF4-FFF2-40B4-BE49-F238E27FC236}">
                  <a16:creationId xmlns:a16="http://schemas.microsoft.com/office/drawing/2014/main" id="{6B00BE1E-307D-FB0D-94AB-79E935394313}"/>
                </a:ext>
              </a:extLst>
            </p:cNvPr>
            <p:cNvSpPr txBox="1"/>
            <p:nvPr/>
          </p:nvSpPr>
          <p:spPr>
            <a:xfrm>
              <a:off x="7182675" y="299357"/>
              <a:ext cx="311239"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IN</a:t>
              </a:r>
            </a:p>
          </p:txBody>
        </p:sp>
        <p:sp>
          <p:nvSpPr>
            <p:cNvPr id="87" name="TextBox 239">
              <a:extLst>
                <a:ext uri="{FF2B5EF4-FFF2-40B4-BE49-F238E27FC236}">
                  <a16:creationId xmlns:a16="http://schemas.microsoft.com/office/drawing/2014/main" id="{D4DD22C1-0929-72E2-7047-305C8E2C36C9}"/>
                </a:ext>
              </a:extLst>
            </p:cNvPr>
            <p:cNvSpPr txBox="1"/>
            <p:nvPr/>
          </p:nvSpPr>
          <p:spPr>
            <a:xfrm>
              <a:off x="7815135" y="299357"/>
              <a:ext cx="618439"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IN/OUT</a:t>
              </a:r>
            </a:p>
          </p:txBody>
        </p:sp>
        <p:sp>
          <p:nvSpPr>
            <p:cNvPr id="88" name="TextBox 240">
              <a:extLst>
                <a:ext uri="{FF2B5EF4-FFF2-40B4-BE49-F238E27FC236}">
                  <a16:creationId xmlns:a16="http://schemas.microsoft.com/office/drawing/2014/main" id="{815E98B7-6A23-28A0-1A3F-98722B4BBB90}"/>
                </a:ext>
              </a:extLst>
            </p:cNvPr>
            <p:cNvSpPr txBox="1"/>
            <p:nvPr/>
          </p:nvSpPr>
          <p:spPr>
            <a:xfrm>
              <a:off x="8699055" y="299357"/>
              <a:ext cx="437364"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OUT</a:t>
              </a:r>
            </a:p>
          </p:txBody>
        </p:sp>
        <p:sp>
          <p:nvSpPr>
            <p:cNvPr id="89" name="Rectangle 88">
              <a:extLst>
                <a:ext uri="{FF2B5EF4-FFF2-40B4-BE49-F238E27FC236}">
                  <a16:creationId xmlns:a16="http://schemas.microsoft.com/office/drawing/2014/main" id="{37C1E286-D0EC-74C7-1E3F-A66D9AE4AD49}"/>
                </a:ext>
              </a:extLst>
            </p:cNvPr>
            <p:cNvSpPr/>
            <p:nvPr/>
          </p:nvSpPr>
          <p:spPr>
            <a:xfrm>
              <a:off x="6936330" y="582135"/>
              <a:ext cx="2288505" cy="314012"/>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90" name="Rectangle 89">
              <a:extLst>
                <a:ext uri="{FF2B5EF4-FFF2-40B4-BE49-F238E27FC236}">
                  <a16:creationId xmlns:a16="http://schemas.microsoft.com/office/drawing/2014/main" id="{3D3AF6AC-C5B6-559D-C66A-AE7F473B80C3}"/>
                </a:ext>
              </a:extLst>
            </p:cNvPr>
            <p:cNvSpPr/>
            <p:nvPr/>
          </p:nvSpPr>
          <p:spPr>
            <a:xfrm>
              <a:off x="6951570" y="896732"/>
              <a:ext cx="2265645" cy="316189"/>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91" name="Rectangle 90">
              <a:extLst>
                <a:ext uri="{FF2B5EF4-FFF2-40B4-BE49-F238E27FC236}">
                  <a16:creationId xmlns:a16="http://schemas.microsoft.com/office/drawing/2014/main" id="{09D99D4E-12B0-6DA8-A902-AE2608B13E72}"/>
                </a:ext>
              </a:extLst>
            </p:cNvPr>
            <p:cNvSpPr/>
            <p:nvPr/>
          </p:nvSpPr>
          <p:spPr>
            <a:xfrm>
              <a:off x="6943950" y="1213506"/>
              <a:ext cx="2288505" cy="316189"/>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92" name="Rectangle 91">
              <a:extLst>
                <a:ext uri="{FF2B5EF4-FFF2-40B4-BE49-F238E27FC236}">
                  <a16:creationId xmlns:a16="http://schemas.microsoft.com/office/drawing/2014/main" id="{581BB76F-DF14-DAEE-146E-85402E6E4331}"/>
                </a:ext>
              </a:extLst>
            </p:cNvPr>
            <p:cNvSpPr/>
            <p:nvPr/>
          </p:nvSpPr>
          <p:spPr>
            <a:xfrm>
              <a:off x="6951570" y="1545520"/>
              <a:ext cx="2288505" cy="316190"/>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93" name="Rectangle 92">
              <a:extLst>
                <a:ext uri="{FF2B5EF4-FFF2-40B4-BE49-F238E27FC236}">
                  <a16:creationId xmlns:a16="http://schemas.microsoft.com/office/drawing/2014/main" id="{92150F01-6575-6E45-9DBC-371C286EA519}"/>
                </a:ext>
              </a:extLst>
            </p:cNvPr>
            <p:cNvSpPr/>
            <p:nvPr/>
          </p:nvSpPr>
          <p:spPr>
            <a:xfrm>
              <a:off x="6951570" y="1869915"/>
              <a:ext cx="2288505" cy="314012"/>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94" name="Rectangle 93">
              <a:extLst>
                <a:ext uri="{FF2B5EF4-FFF2-40B4-BE49-F238E27FC236}">
                  <a16:creationId xmlns:a16="http://schemas.microsoft.com/office/drawing/2014/main" id="{25C19A78-11D1-1ACF-FF4F-F7272068FED6}"/>
                </a:ext>
              </a:extLst>
            </p:cNvPr>
            <p:cNvSpPr/>
            <p:nvPr/>
          </p:nvSpPr>
          <p:spPr>
            <a:xfrm>
              <a:off x="6951570" y="2192132"/>
              <a:ext cx="2288505" cy="316189"/>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95" name="Rectangle 94">
              <a:extLst>
                <a:ext uri="{FF2B5EF4-FFF2-40B4-BE49-F238E27FC236}">
                  <a16:creationId xmlns:a16="http://schemas.microsoft.com/office/drawing/2014/main" id="{2E062AF2-C4F1-491E-396E-B25642D98AEF}"/>
                </a:ext>
              </a:extLst>
            </p:cNvPr>
            <p:cNvSpPr/>
            <p:nvPr/>
          </p:nvSpPr>
          <p:spPr>
            <a:xfrm>
              <a:off x="6951570" y="2516526"/>
              <a:ext cx="2288505" cy="358391"/>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96" name="Rectangle 95">
              <a:extLst>
                <a:ext uri="{FF2B5EF4-FFF2-40B4-BE49-F238E27FC236}">
                  <a16:creationId xmlns:a16="http://schemas.microsoft.com/office/drawing/2014/main" id="{EDE1499C-79A8-3523-8A01-FA4C9E0701EF}"/>
                </a:ext>
              </a:extLst>
            </p:cNvPr>
            <p:cNvSpPr/>
            <p:nvPr/>
          </p:nvSpPr>
          <p:spPr>
            <a:xfrm>
              <a:off x="6959190" y="3199313"/>
              <a:ext cx="2288505" cy="335532"/>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97" name="Rectangle 96">
              <a:extLst>
                <a:ext uri="{FF2B5EF4-FFF2-40B4-BE49-F238E27FC236}">
                  <a16:creationId xmlns:a16="http://schemas.microsoft.com/office/drawing/2014/main" id="{16B2C72F-C655-3D28-782C-F3EDA6114E6E}"/>
                </a:ext>
              </a:extLst>
            </p:cNvPr>
            <p:cNvSpPr/>
            <p:nvPr/>
          </p:nvSpPr>
          <p:spPr>
            <a:xfrm>
              <a:off x="6943950" y="3531327"/>
              <a:ext cx="2288505" cy="314596"/>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98" name="Rectangle 97">
              <a:extLst>
                <a:ext uri="{FF2B5EF4-FFF2-40B4-BE49-F238E27FC236}">
                  <a16:creationId xmlns:a16="http://schemas.microsoft.com/office/drawing/2014/main" id="{124CC248-387D-4970-D964-D467BFD5436A}"/>
                </a:ext>
              </a:extLst>
            </p:cNvPr>
            <p:cNvSpPr/>
            <p:nvPr/>
          </p:nvSpPr>
          <p:spPr>
            <a:xfrm>
              <a:off x="6951570" y="3853544"/>
              <a:ext cx="2288505" cy="316774"/>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99" name="Rectangle 98">
              <a:extLst>
                <a:ext uri="{FF2B5EF4-FFF2-40B4-BE49-F238E27FC236}">
                  <a16:creationId xmlns:a16="http://schemas.microsoft.com/office/drawing/2014/main" id="{8DE2332D-8819-780D-8F94-C245402B06A1}"/>
                </a:ext>
              </a:extLst>
            </p:cNvPr>
            <p:cNvSpPr/>
            <p:nvPr/>
          </p:nvSpPr>
          <p:spPr>
            <a:xfrm>
              <a:off x="6951570" y="4185558"/>
              <a:ext cx="2288505" cy="316775"/>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00" name="Rectangle 99">
              <a:extLst>
                <a:ext uri="{FF2B5EF4-FFF2-40B4-BE49-F238E27FC236}">
                  <a16:creationId xmlns:a16="http://schemas.microsoft.com/office/drawing/2014/main" id="{B41E3CE6-29F6-3981-C57B-A647A4015EC3}"/>
                </a:ext>
              </a:extLst>
            </p:cNvPr>
            <p:cNvSpPr/>
            <p:nvPr/>
          </p:nvSpPr>
          <p:spPr>
            <a:xfrm>
              <a:off x="6943950" y="4502333"/>
              <a:ext cx="2288505" cy="316774"/>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01" name="Rectangle 100">
              <a:extLst>
                <a:ext uri="{FF2B5EF4-FFF2-40B4-BE49-F238E27FC236}">
                  <a16:creationId xmlns:a16="http://schemas.microsoft.com/office/drawing/2014/main" id="{73C5A616-155B-A403-82A2-8C61D8CC9127}"/>
                </a:ext>
              </a:extLst>
            </p:cNvPr>
            <p:cNvSpPr/>
            <p:nvPr/>
          </p:nvSpPr>
          <p:spPr>
            <a:xfrm>
              <a:off x="6951570" y="4819107"/>
              <a:ext cx="2288505" cy="314597"/>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02" name="Rectangle 101">
              <a:extLst>
                <a:ext uri="{FF2B5EF4-FFF2-40B4-BE49-F238E27FC236}">
                  <a16:creationId xmlns:a16="http://schemas.microsoft.com/office/drawing/2014/main" id="{63753C7D-EDF9-8900-582B-025E5B540984}"/>
                </a:ext>
              </a:extLst>
            </p:cNvPr>
            <p:cNvSpPr/>
            <p:nvPr/>
          </p:nvSpPr>
          <p:spPr>
            <a:xfrm>
              <a:off x="6951570" y="5133704"/>
              <a:ext cx="2288505" cy="316774"/>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03" name="Rectangle 102">
              <a:extLst>
                <a:ext uri="{FF2B5EF4-FFF2-40B4-BE49-F238E27FC236}">
                  <a16:creationId xmlns:a16="http://schemas.microsoft.com/office/drawing/2014/main" id="{9D9D51E7-FC15-D7D6-2D19-110AD7E39FE6}"/>
                </a:ext>
              </a:extLst>
            </p:cNvPr>
            <p:cNvSpPr/>
            <p:nvPr/>
          </p:nvSpPr>
          <p:spPr>
            <a:xfrm>
              <a:off x="6951570" y="2886640"/>
              <a:ext cx="2288505" cy="316190"/>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cxnSp>
          <p:nvCxnSpPr>
            <p:cNvPr id="104" name="Straight Connector 103">
              <a:extLst>
                <a:ext uri="{FF2B5EF4-FFF2-40B4-BE49-F238E27FC236}">
                  <a16:creationId xmlns:a16="http://schemas.microsoft.com/office/drawing/2014/main" id="{C076B15E-6350-66AF-8BBB-8AF1639CA8A0}"/>
                </a:ext>
              </a:extLst>
            </p:cNvPr>
            <p:cNvCxnSpPr/>
            <p:nvPr/>
          </p:nvCxnSpPr>
          <p:spPr>
            <a:xfrm>
              <a:off x="7624635" y="600892"/>
              <a:ext cx="0" cy="48572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CFD4DEF6-65A7-A1FF-801C-C5BE400138E3}"/>
                </a:ext>
              </a:extLst>
            </p:cNvPr>
            <p:cNvCxnSpPr/>
            <p:nvPr/>
          </p:nvCxnSpPr>
          <p:spPr>
            <a:xfrm>
              <a:off x="8485695" y="593272"/>
              <a:ext cx="0" cy="48572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TextBox 270">
              <a:extLst>
                <a:ext uri="{FF2B5EF4-FFF2-40B4-BE49-F238E27FC236}">
                  <a16:creationId xmlns:a16="http://schemas.microsoft.com/office/drawing/2014/main" id="{EC009A23-4068-904D-BC9C-6F9C2B300E16}"/>
                </a:ext>
              </a:extLst>
            </p:cNvPr>
            <p:cNvSpPr txBox="1"/>
            <p:nvPr/>
          </p:nvSpPr>
          <p:spPr>
            <a:xfrm>
              <a:off x="6954075" y="1594757"/>
              <a:ext cx="642676"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a:t>
              </a:r>
            </a:p>
          </p:txBody>
        </p:sp>
        <p:sp>
          <p:nvSpPr>
            <p:cNvPr id="107" name="TextBox 271">
              <a:extLst>
                <a:ext uri="{FF2B5EF4-FFF2-40B4-BE49-F238E27FC236}">
                  <a16:creationId xmlns:a16="http://schemas.microsoft.com/office/drawing/2014/main" id="{358FACE5-6E92-57C4-94A2-91E0A7C5CFAC}"/>
                </a:ext>
              </a:extLst>
            </p:cNvPr>
            <p:cNvSpPr txBox="1"/>
            <p:nvPr/>
          </p:nvSpPr>
          <p:spPr>
            <a:xfrm>
              <a:off x="6969315" y="1888672"/>
              <a:ext cx="642676"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a:t>
              </a:r>
            </a:p>
          </p:txBody>
        </p:sp>
        <p:sp>
          <p:nvSpPr>
            <p:cNvPr id="108" name="TextBox 272">
              <a:extLst>
                <a:ext uri="{FF2B5EF4-FFF2-40B4-BE49-F238E27FC236}">
                  <a16:creationId xmlns:a16="http://schemas.microsoft.com/office/drawing/2014/main" id="{0164A577-D1B8-7166-3CEE-1F6CD21F282C}"/>
                </a:ext>
              </a:extLst>
            </p:cNvPr>
            <p:cNvSpPr txBox="1"/>
            <p:nvPr/>
          </p:nvSpPr>
          <p:spPr>
            <a:xfrm>
              <a:off x="6992175" y="2205446"/>
              <a:ext cx="642676"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a:t>
              </a:r>
            </a:p>
          </p:txBody>
        </p:sp>
        <p:sp>
          <p:nvSpPr>
            <p:cNvPr id="109" name="TextBox 273">
              <a:extLst>
                <a:ext uri="{FF2B5EF4-FFF2-40B4-BE49-F238E27FC236}">
                  <a16:creationId xmlns:a16="http://schemas.microsoft.com/office/drawing/2014/main" id="{31F13965-2F07-8E16-F1AE-986CB4F6A057}"/>
                </a:ext>
              </a:extLst>
            </p:cNvPr>
            <p:cNvSpPr txBox="1"/>
            <p:nvPr/>
          </p:nvSpPr>
          <p:spPr>
            <a:xfrm>
              <a:off x="7639875" y="2205446"/>
              <a:ext cx="642676"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a:t>
              </a:r>
            </a:p>
          </p:txBody>
        </p:sp>
        <p:sp>
          <p:nvSpPr>
            <p:cNvPr id="110" name="TextBox 274">
              <a:extLst>
                <a:ext uri="{FF2B5EF4-FFF2-40B4-BE49-F238E27FC236}">
                  <a16:creationId xmlns:a16="http://schemas.microsoft.com/office/drawing/2014/main" id="{0E0DE3AD-3769-878B-A7A8-7551EA49292F}"/>
                </a:ext>
              </a:extLst>
            </p:cNvPr>
            <p:cNvSpPr txBox="1"/>
            <p:nvPr/>
          </p:nvSpPr>
          <p:spPr>
            <a:xfrm>
              <a:off x="7685595" y="1903912"/>
              <a:ext cx="642676"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a:t>
              </a:r>
            </a:p>
          </p:txBody>
        </p:sp>
        <p:sp>
          <p:nvSpPr>
            <p:cNvPr id="111" name="TextBox 275">
              <a:extLst>
                <a:ext uri="{FF2B5EF4-FFF2-40B4-BE49-F238E27FC236}">
                  <a16:creationId xmlns:a16="http://schemas.microsoft.com/office/drawing/2014/main" id="{48534216-24AE-0E62-33F5-5F43C5AB68CD}"/>
                </a:ext>
              </a:extLst>
            </p:cNvPr>
            <p:cNvSpPr txBox="1"/>
            <p:nvPr/>
          </p:nvSpPr>
          <p:spPr>
            <a:xfrm>
              <a:off x="8500935" y="1903912"/>
              <a:ext cx="642676"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a:t>
              </a:r>
            </a:p>
          </p:txBody>
        </p:sp>
        <p:sp>
          <p:nvSpPr>
            <p:cNvPr id="112" name="TextBox 276">
              <a:extLst>
                <a:ext uri="{FF2B5EF4-FFF2-40B4-BE49-F238E27FC236}">
                  <a16:creationId xmlns:a16="http://schemas.microsoft.com/office/drawing/2014/main" id="{918B0AFF-7BB9-9376-2A97-49A619F09FB0}"/>
                </a:ext>
              </a:extLst>
            </p:cNvPr>
            <p:cNvSpPr txBox="1"/>
            <p:nvPr/>
          </p:nvSpPr>
          <p:spPr>
            <a:xfrm>
              <a:off x="8508555" y="1587137"/>
              <a:ext cx="642676"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a:t>
              </a:r>
            </a:p>
          </p:txBody>
        </p:sp>
        <p:sp>
          <p:nvSpPr>
            <p:cNvPr id="113" name="TextBox 277">
              <a:extLst>
                <a:ext uri="{FF2B5EF4-FFF2-40B4-BE49-F238E27FC236}">
                  <a16:creationId xmlns:a16="http://schemas.microsoft.com/office/drawing/2014/main" id="{9EDE2BDF-7E6C-1365-FC5B-25F03A248E0E}"/>
                </a:ext>
              </a:extLst>
            </p:cNvPr>
            <p:cNvSpPr txBox="1"/>
            <p:nvPr/>
          </p:nvSpPr>
          <p:spPr>
            <a:xfrm>
              <a:off x="8554275" y="2205446"/>
              <a:ext cx="642676"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a:t>
              </a:r>
            </a:p>
          </p:txBody>
        </p:sp>
        <p:sp>
          <p:nvSpPr>
            <p:cNvPr id="114" name="TextBox 280">
              <a:extLst>
                <a:ext uri="{FF2B5EF4-FFF2-40B4-BE49-F238E27FC236}">
                  <a16:creationId xmlns:a16="http://schemas.microsoft.com/office/drawing/2014/main" id="{9A331B6B-98E6-33D1-2E71-6F6926DA6B36}"/>
                </a:ext>
              </a:extLst>
            </p:cNvPr>
            <p:cNvSpPr txBox="1"/>
            <p:nvPr/>
          </p:nvSpPr>
          <p:spPr>
            <a:xfrm>
              <a:off x="7030275" y="5148943"/>
              <a:ext cx="642676"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a:t>
              </a:r>
            </a:p>
          </p:txBody>
        </p:sp>
        <p:sp>
          <p:nvSpPr>
            <p:cNvPr id="115" name="TextBox 281">
              <a:extLst>
                <a:ext uri="{FF2B5EF4-FFF2-40B4-BE49-F238E27FC236}">
                  <a16:creationId xmlns:a16="http://schemas.microsoft.com/office/drawing/2014/main" id="{56503039-4FC4-E15D-EE3C-09BC8494AFD8}"/>
                </a:ext>
              </a:extLst>
            </p:cNvPr>
            <p:cNvSpPr txBox="1"/>
            <p:nvPr/>
          </p:nvSpPr>
          <p:spPr>
            <a:xfrm>
              <a:off x="8508555" y="5141323"/>
              <a:ext cx="642676"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a:t>
              </a:r>
            </a:p>
          </p:txBody>
        </p:sp>
        <p:sp>
          <p:nvSpPr>
            <p:cNvPr id="116" name="TextBox 282">
              <a:extLst>
                <a:ext uri="{FF2B5EF4-FFF2-40B4-BE49-F238E27FC236}">
                  <a16:creationId xmlns:a16="http://schemas.microsoft.com/office/drawing/2014/main" id="{B0CCCB3A-A830-73A0-0FF5-A8713F494FFE}"/>
                </a:ext>
              </a:extLst>
            </p:cNvPr>
            <p:cNvSpPr txBox="1"/>
            <p:nvPr/>
          </p:nvSpPr>
          <p:spPr>
            <a:xfrm>
              <a:off x="8455215" y="3237412"/>
              <a:ext cx="772712"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Support-D</a:t>
              </a:r>
            </a:p>
          </p:txBody>
        </p:sp>
        <p:sp>
          <p:nvSpPr>
            <p:cNvPr id="117" name="TextBox 283">
              <a:extLst>
                <a:ext uri="{FF2B5EF4-FFF2-40B4-BE49-F238E27FC236}">
                  <a16:creationId xmlns:a16="http://schemas.microsoft.com/office/drawing/2014/main" id="{E1CEE47C-42A5-7684-50A0-54D773FE8B04}"/>
                </a:ext>
              </a:extLst>
            </p:cNvPr>
            <p:cNvSpPr txBox="1"/>
            <p:nvPr/>
          </p:nvSpPr>
          <p:spPr>
            <a:xfrm>
              <a:off x="7670355" y="3229792"/>
              <a:ext cx="772712"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Support-D</a:t>
              </a:r>
            </a:p>
          </p:txBody>
        </p:sp>
        <p:sp>
          <p:nvSpPr>
            <p:cNvPr id="118" name="TextBox 284">
              <a:extLst>
                <a:ext uri="{FF2B5EF4-FFF2-40B4-BE49-F238E27FC236}">
                  <a16:creationId xmlns:a16="http://schemas.microsoft.com/office/drawing/2014/main" id="{8B9215B6-6AE8-161E-6E2E-39B73A8B4424}"/>
                </a:ext>
              </a:extLst>
            </p:cNvPr>
            <p:cNvSpPr txBox="1"/>
            <p:nvPr/>
          </p:nvSpPr>
          <p:spPr>
            <a:xfrm>
              <a:off x="6931215" y="3237412"/>
              <a:ext cx="772712"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Support-D</a:t>
              </a:r>
            </a:p>
          </p:txBody>
        </p:sp>
        <p:sp>
          <p:nvSpPr>
            <p:cNvPr id="119" name="TextBox 285">
              <a:extLst>
                <a:ext uri="{FF2B5EF4-FFF2-40B4-BE49-F238E27FC236}">
                  <a16:creationId xmlns:a16="http://schemas.microsoft.com/office/drawing/2014/main" id="{7746A65D-CE8C-6BD5-FBD1-87D9A96DE129}"/>
                </a:ext>
              </a:extLst>
            </p:cNvPr>
            <p:cNvSpPr txBox="1"/>
            <p:nvPr/>
          </p:nvSpPr>
          <p:spPr>
            <a:xfrm>
              <a:off x="6992175" y="3538946"/>
              <a:ext cx="642676"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a:t>
              </a:r>
            </a:p>
          </p:txBody>
        </p:sp>
        <p:sp>
          <p:nvSpPr>
            <p:cNvPr id="120" name="TextBox 286">
              <a:extLst>
                <a:ext uri="{FF2B5EF4-FFF2-40B4-BE49-F238E27FC236}">
                  <a16:creationId xmlns:a16="http://schemas.microsoft.com/office/drawing/2014/main" id="{BBF090F8-7A5B-184C-E808-700DD294367A}"/>
                </a:ext>
              </a:extLst>
            </p:cNvPr>
            <p:cNvSpPr txBox="1"/>
            <p:nvPr/>
          </p:nvSpPr>
          <p:spPr>
            <a:xfrm>
              <a:off x="7670355" y="3538946"/>
              <a:ext cx="642676"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a:t>
              </a:r>
            </a:p>
          </p:txBody>
        </p:sp>
        <p:sp>
          <p:nvSpPr>
            <p:cNvPr id="121" name="TextBox 287">
              <a:extLst>
                <a:ext uri="{FF2B5EF4-FFF2-40B4-BE49-F238E27FC236}">
                  <a16:creationId xmlns:a16="http://schemas.microsoft.com/office/drawing/2014/main" id="{2CEFCA21-E029-C861-627F-BA809B958A74}"/>
                </a:ext>
              </a:extLst>
            </p:cNvPr>
            <p:cNvSpPr txBox="1"/>
            <p:nvPr/>
          </p:nvSpPr>
          <p:spPr>
            <a:xfrm>
              <a:off x="8500935" y="3561806"/>
              <a:ext cx="642676"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a:t>
              </a:r>
            </a:p>
          </p:txBody>
        </p:sp>
        <p:sp>
          <p:nvSpPr>
            <p:cNvPr id="122" name="TextBox 288">
              <a:extLst>
                <a:ext uri="{FF2B5EF4-FFF2-40B4-BE49-F238E27FC236}">
                  <a16:creationId xmlns:a16="http://schemas.microsoft.com/office/drawing/2014/main" id="{30524612-F430-3E53-D2A0-CBB0B1351A24}"/>
                </a:ext>
              </a:extLst>
            </p:cNvPr>
            <p:cNvSpPr txBox="1"/>
            <p:nvPr/>
          </p:nvSpPr>
          <p:spPr>
            <a:xfrm>
              <a:off x="8539035" y="3878580"/>
              <a:ext cx="642676"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a:t>
              </a:r>
            </a:p>
          </p:txBody>
        </p:sp>
        <p:sp>
          <p:nvSpPr>
            <p:cNvPr id="123" name="TextBox 289">
              <a:extLst>
                <a:ext uri="{FF2B5EF4-FFF2-40B4-BE49-F238E27FC236}">
                  <a16:creationId xmlns:a16="http://schemas.microsoft.com/office/drawing/2014/main" id="{8F066A8D-BE8C-418A-5C14-5AB18AA1B977}"/>
                </a:ext>
              </a:extLst>
            </p:cNvPr>
            <p:cNvSpPr txBox="1"/>
            <p:nvPr/>
          </p:nvSpPr>
          <p:spPr>
            <a:xfrm>
              <a:off x="7007415" y="3878580"/>
              <a:ext cx="642676"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a:t>
              </a:r>
            </a:p>
          </p:txBody>
        </p:sp>
        <p:sp>
          <p:nvSpPr>
            <p:cNvPr id="124" name="Rectangle 123">
              <a:extLst>
                <a:ext uri="{FF2B5EF4-FFF2-40B4-BE49-F238E27FC236}">
                  <a16:creationId xmlns:a16="http://schemas.microsoft.com/office/drawing/2014/main" id="{AC133875-E6EC-1B23-A3C7-D93F0BDB7B8E}"/>
                </a:ext>
              </a:extLst>
            </p:cNvPr>
            <p:cNvSpPr/>
            <p:nvPr/>
          </p:nvSpPr>
          <p:spPr>
            <a:xfrm>
              <a:off x="9224835" y="53340"/>
              <a:ext cx="2293620" cy="547552"/>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25" name="TextBox 291">
              <a:extLst>
                <a:ext uri="{FF2B5EF4-FFF2-40B4-BE49-F238E27FC236}">
                  <a16:creationId xmlns:a16="http://schemas.microsoft.com/office/drawing/2014/main" id="{A9E37810-C6EC-85D1-AE7E-ACB5FE0B0F1D}"/>
                </a:ext>
              </a:extLst>
            </p:cNvPr>
            <p:cNvSpPr txBox="1"/>
            <p:nvPr/>
          </p:nvSpPr>
          <p:spPr>
            <a:xfrm>
              <a:off x="9834435" y="0"/>
              <a:ext cx="1254446"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poiter</a:t>
              </a:r>
              <a:r>
                <a:rPr lang="en-US" sz="1100" baseline="0"/>
                <a:t> or refernrce</a:t>
              </a:r>
              <a:endParaRPr lang="en-US" sz="1100"/>
            </a:p>
          </p:txBody>
        </p:sp>
        <p:cxnSp>
          <p:nvCxnSpPr>
            <p:cNvPr id="126" name="Straight Connector 125">
              <a:extLst>
                <a:ext uri="{FF2B5EF4-FFF2-40B4-BE49-F238E27FC236}">
                  <a16:creationId xmlns:a16="http://schemas.microsoft.com/office/drawing/2014/main" id="{883C2BE7-84C5-A10A-702A-9E5F0EAC2823}"/>
                </a:ext>
              </a:extLst>
            </p:cNvPr>
            <p:cNvCxnSpPr/>
            <p:nvPr/>
          </p:nvCxnSpPr>
          <p:spPr>
            <a:xfrm>
              <a:off x="9217215" y="284117"/>
              <a:ext cx="23088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7" name="TextBox 293">
              <a:extLst>
                <a:ext uri="{FF2B5EF4-FFF2-40B4-BE49-F238E27FC236}">
                  <a16:creationId xmlns:a16="http://schemas.microsoft.com/office/drawing/2014/main" id="{754BFAAE-94EB-6AD4-A373-569C59BAAE45}"/>
                </a:ext>
              </a:extLst>
            </p:cNvPr>
            <p:cNvSpPr txBox="1"/>
            <p:nvPr/>
          </p:nvSpPr>
          <p:spPr>
            <a:xfrm>
              <a:off x="9415335" y="268877"/>
              <a:ext cx="311239"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IN</a:t>
              </a:r>
            </a:p>
          </p:txBody>
        </p:sp>
        <p:sp>
          <p:nvSpPr>
            <p:cNvPr id="128" name="TextBox 294">
              <a:extLst>
                <a:ext uri="{FF2B5EF4-FFF2-40B4-BE49-F238E27FC236}">
                  <a16:creationId xmlns:a16="http://schemas.microsoft.com/office/drawing/2014/main" id="{51864623-5EEB-3CE1-AB22-F9FB7C0C9880}"/>
                </a:ext>
              </a:extLst>
            </p:cNvPr>
            <p:cNvSpPr txBox="1"/>
            <p:nvPr/>
          </p:nvSpPr>
          <p:spPr>
            <a:xfrm>
              <a:off x="10093515" y="306977"/>
              <a:ext cx="618439"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IN/OUT</a:t>
              </a:r>
            </a:p>
          </p:txBody>
        </p:sp>
        <p:sp>
          <p:nvSpPr>
            <p:cNvPr id="129" name="TextBox 295">
              <a:extLst>
                <a:ext uri="{FF2B5EF4-FFF2-40B4-BE49-F238E27FC236}">
                  <a16:creationId xmlns:a16="http://schemas.microsoft.com/office/drawing/2014/main" id="{F52DF90B-DB4E-1504-9A36-B5E637618418}"/>
                </a:ext>
              </a:extLst>
            </p:cNvPr>
            <p:cNvSpPr txBox="1"/>
            <p:nvPr/>
          </p:nvSpPr>
          <p:spPr>
            <a:xfrm>
              <a:off x="10992675" y="314597"/>
              <a:ext cx="437364"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OUT</a:t>
              </a:r>
            </a:p>
          </p:txBody>
        </p:sp>
        <p:cxnSp>
          <p:nvCxnSpPr>
            <p:cNvPr id="130" name="Straight Connector 129">
              <a:extLst>
                <a:ext uri="{FF2B5EF4-FFF2-40B4-BE49-F238E27FC236}">
                  <a16:creationId xmlns:a16="http://schemas.microsoft.com/office/drawing/2014/main" id="{1CF09995-D6F9-1BD5-B3FB-36BF4E1324A7}"/>
                </a:ext>
              </a:extLst>
            </p:cNvPr>
            <p:cNvCxnSpPr/>
            <p:nvPr/>
          </p:nvCxnSpPr>
          <p:spPr>
            <a:xfrm>
              <a:off x="10847895" y="291737"/>
              <a:ext cx="0" cy="2939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81D8A8C7-0E6F-9E1A-6183-E509D83129A3}"/>
                </a:ext>
              </a:extLst>
            </p:cNvPr>
            <p:cNvCxnSpPr/>
            <p:nvPr/>
          </p:nvCxnSpPr>
          <p:spPr>
            <a:xfrm>
              <a:off x="10017315" y="291737"/>
              <a:ext cx="0" cy="2939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1C73DC47-5AE4-B950-4A93-4BD5EB65E721}"/>
                </a:ext>
              </a:extLst>
            </p:cNvPr>
            <p:cNvSpPr/>
            <p:nvPr/>
          </p:nvSpPr>
          <p:spPr>
            <a:xfrm>
              <a:off x="9222330" y="612615"/>
              <a:ext cx="2288505" cy="316189"/>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33" name="Rectangle 132">
              <a:extLst>
                <a:ext uri="{FF2B5EF4-FFF2-40B4-BE49-F238E27FC236}">
                  <a16:creationId xmlns:a16="http://schemas.microsoft.com/office/drawing/2014/main" id="{E4F5897E-8146-B77A-822A-0D5A8F81B5DB}"/>
                </a:ext>
              </a:extLst>
            </p:cNvPr>
            <p:cNvSpPr/>
            <p:nvPr/>
          </p:nvSpPr>
          <p:spPr>
            <a:xfrm>
              <a:off x="9229950" y="904352"/>
              <a:ext cx="2265645" cy="316189"/>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34" name="Rectangle 133">
              <a:extLst>
                <a:ext uri="{FF2B5EF4-FFF2-40B4-BE49-F238E27FC236}">
                  <a16:creationId xmlns:a16="http://schemas.microsoft.com/office/drawing/2014/main" id="{1ECA3162-834A-9FA3-8D97-9ED99BDAE136}"/>
                </a:ext>
              </a:extLst>
            </p:cNvPr>
            <p:cNvSpPr/>
            <p:nvPr/>
          </p:nvSpPr>
          <p:spPr>
            <a:xfrm>
              <a:off x="9222330" y="1221126"/>
              <a:ext cx="2288505" cy="316189"/>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35" name="Rectangle 134">
              <a:extLst>
                <a:ext uri="{FF2B5EF4-FFF2-40B4-BE49-F238E27FC236}">
                  <a16:creationId xmlns:a16="http://schemas.microsoft.com/office/drawing/2014/main" id="{DE12BEA5-D9F3-C7BC-6555-4119EC4AE81D}"/>
                </a:ext>
              </a:extLst>
            </p:cNvPr>
            <p:cNvSpPr/>
            <p:nvPr/>
          </p:nvSpPr>
          <p:spPr>
            <a:xfrm>
              <a:off x="9229950" y="1553140"/>
              <a:ext cx="2288505" cy="316190"/>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36" name="Rectangle 135">
              <a:extLst>
                <a:ext uri="{FF2B5EF4-FFF2-40B4-BE49-F238E27FC236}">
                  <a16:creationId xmlns:a16="http://schemas.microsoft.com/office/drawing/2014/main" id="{C9BEA506-A8AB-F349-3578-F117A1C7000C}"/>
                </a:ext>
              </a:extLst>
            </p:cNvPr>
            <p:cNvSpPr/>
            <p:nvPr/>
          </p:nvSpPr>
          <p:spPr>
            <a:xfrm>
              <a:off x="9229950" y="1877535"/>
              <a:ext cx="2288505" cy="314012"/>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37" name="Rectangle 136">
              <a:extLst>
                <a:ext uri="{FF2B5EF4-FFF2-40B4-BE49-F238E27FC236}">
                  <a16:creationId xmlns:a16="http://schemas.microsoft.com/office/drawing/2014/main" id="{9C27D233-6AFA-D2E9-6F51-6CF466FE50B3}"/>
                </a:ext>
              </a:extLst>
            </p:cNvPr>
            <p:cNvSpPr/>
            <p:nvPr/>
          </p:nvSpPr>
          <p:spPr>
            <a:xfrm>
              <a:off x="9229950" y="2199752"/>
              <a:ext cx="2288505" cy="316189"/>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38" name="Rectangle 137">
              <a:extLst>
                <a:ext uri="{FF2B5EF4-FFF2-40B4-BE49-F238E27FC236}">
                  <a16:creationId xmlns:a16="http://schemas.microsoft.com/office/drawing/2014/main" id="{63FEFF1B-8505-5BF8-A0B9-DE212A0EE9B6}"/>
                </a:ext>
              </a:extLst>
            </p:cNvPr>
            <p:cNvSpPr/>
            <p:nvPr/>
          </p:nvSpPr>
          <p:spPr>
            <a:xfrm>
              <a:off x="9229950" y="2524146"/>
              <a:ext cx="2288505" cy="358391"/>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39" name="Rectangle 138">
              <a:extLst>
                <a:ext uri="{FF2B5EF4-FFF2-40B4-BE49-F238E27FC236}">
                  <a16:creationId xmlns:a16="http://schemas.microsoft.com/office/drawing/2014/main" id="{01CC1AE2-9475-8EE7-7FF7-B0427B4F7B3A}"/>
                </a:ext>
              </a:extLst>
            </p:cNvPr>
            <p:cNvSpPr/>
            <p:nvPr/>
          </p:nvSpPr>
          <p:spPr>
            <a:xfrm>
              <a:off x="9237570" y="3206933"/>
              <a:ext cx="2288505" cy="335532"/>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40" name="Rectangle 139">
              <a:extLst>
                <a:ext uri="{FF2B5EF4-FFF2-40B4-BE49-F238E27FC236}">
                  <a16:creationId xmlns:a16="http://schemas.microsoft.com/office/drawing/2014/main" id="{C66D6284-7463-15B2-AEAC-66FCF1275681}"/>
                </a:ext>
              </a:extLst>
            </p:cNvPr>
            <p:cNvSpPr/>
            <p:nvPr/>
          </p:nvSpPr>
          <p:spPr>
            <a:xfrm>
              <a:off x="9222330" y="3538947"/>
              <a:ext cx="2288505" cy="314596"/>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41" name="Rectangle 140">
              <a:extLst>
                <a:ext uri="{FF2B5EF4-FFF2-40B4-BE49-F238E27FC236}">
                  <a16:creationId xmlns:a16="http://schemas.microsoft.com/office/drawing/2014/main" id="{FC56D480-9B11-8AA0-C426-20781388CB53}"/>
                </a:ext>
              </a:extLst>
            </p:cNvPr>
            <p:cNvSpPr/>
            <p:nvPr/>
          </p:nvSpPr>
          <p:spPr>
            <a:xfrm>
              <a:off x="9229950" y="3861164"/>
              <a:ext cx="2288505" cy="316774"/>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42" name="Rectangle 141">
              <a:extLst>
                <a:ext uri="{FF2B5EF4-FFF2-40B4-BE49-F238E27FC236}">
                  <a16:creationId xmlns:a16="http://schemas.microsoft.com/office/drawing/2014/main" id="{50657E9A-6F9F-0CEC-A844-9980055A133D}"/>
                </a:ext>
              </a:extLst>
            </p:cNvPr>
            <p:cNvSpPr/>
            <p:nvPr/>
          </p:nvSpPr>
          <p:spPr>
            <a:xfrm>
              <a:off x="9229950" y="4193178"/>
              <a:ext cx="2288505" cy="316775"/>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43" name="Rectangle 142">
              <a:extLst>
                <a:ext uri="{FF2B5EF4-FFF2-40B4-BE49-F238E27FC236}">
                  <a16:creationId xmlns:a16="http://schemas.microsoft.com/office/drawing/2014/main" id="{99F0FB7A-901F-B2F9-7667-B9D222660BBC}"/>
                </a:ext>
              </a:extLst>
            </p:cNvPr>
            <p:cNvSpPr/>
            <p:nvPr/>
          </p:nvSpPr>
          <p:spPr>
            <a:xfrm>
              <a:off x="9222330" y="4509953"/>
              <a:ext cx="2288505" cy="316774"/>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44" name="Rectangle 143">
              <a:extLst>
                <a:ext uri="{FF2B5EF4-FFF2-40B4-BE49-F238E27FC236}">
                  <a16:creationId xmlns:a16="http://schemas.microsoft.com/office/drawing/2014/main" id="{2A159F83-467C-04DA-23C0-662545DFB8DB}"/>
                </a:ext>
              </a:extLst>
            </p:cNvPr>
            <p:cNvSpPr/>
            <p:nvPr/>
          </p:nvSpPr>
          <p:spPr>
            <a:xfrm>
              <a:off x="9229950" y="4826727"/>
              <a:ext cx="2288505" cy="314597"/>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45" name="Rectangle 144">
              <a:extLst>
                <a:ext uri="{FF2B5EF4-FFF2-40B4-BE49-F238E27FC236}">
                  <a16:creationId xmlns:a16="http://schemas.microsoft.com/office/drawing/2014/main" id="{A54DC829-E0D2-FD74-2D96-C03F53E286A1}"/>
                </a:ext>
              </a:extLst>
            </p:cNvPr>
            <p:cNvSpPr/>
            <p:nvPr/>
          </p:nvSpPr>
          <p:spPr>
            <a:xfrm>
              <a:off x="9229950" y="5141324"/>
              <a:ext cx="2288505" cy="316774"/>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46" name="Rectangle 145">
              <a:extLst>
                <a:ext uri="{FF2B5EF4-FFF2-40B4-BE49-F238E27FC236}">
                  <a16:creationId xmlns:a16="http://schemas.microsoft.com/office/drawing/2014/main" id="{E7153AFA-EA1C-1DCC-20A1-A36A89F30945}"/>
                </a:ext>
              </a:extLst>
            </p:cNvPr>
            <p:cNvSpPr/>
            <p:nvPr/>
          </p:nvSpPr>
          <p:spPr>
            <a:xfrm>
              <a:off x="9229950" y="2894260"/>
              <a:ext cx="2288505" cy="316190"/>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cxnSp>
          <p:nvCxnSpPr>
            <p:cNvPr id="147" name="Straight Connector 146">
              <a:extLst>
                <a:ext uri="{FF2B5EF4-FFF2-40B4-BE49-F238E27FC236}">
                  <a16:creationId xmlns:a16="http://schemas.microsoft.com/office/drawing/2014/main" id="{04D525F0-379F-236E-9EB9-172267B54A8A}"/>
                </a:ext>
              </a:extLst>
            </p:cNvPr>
            <p:cNvCxnSpPr/>
            <p:nvPr/>
          </p:nvCxnSpPr>
          <p:spPr>
            <a:xfrm>
              <a:off x="10855515" y="593272"/>
              <a:ext cx="0" cy="48572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BB0F3091-60F3-DACD-1EEB-7FB30E23B5A9}"/>
                </a:ext>
              </a:extLst>
            </p:cNvPr>
            <p:cNvCxnSpPr/>
            <p:nvPr/>
          </p:nvCxnSpPr>
          <p:spPr>
            <a:xfrm>
              <a:off x="10017315" y="593272"/>
              <a:ext cx="0" cy="48572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9" name="TextBox 320">
              <a:extLst>
                <a:ext uri="{FF2B5EF4-FFF2-40B4-BE49-F238E27FC236}">
                  <a16:creationId xmlns:a16="http://schemas.microsoft.com/office/drawing/2014/main" id="{4D9A1504-90E7-9A1F-A863-C15681A12D3A}"/>
                </a:ext>
              </a:extLst>
            </p:cNvPr>
            <p:cNvSpPr txBox="1"/>
            <p:nvPr/>
          </p:nvSpPr>
          <p:spPr>
            <a:xfrm>
              <a:off x="9316275" y="1587137"/>
              <a:ext cx="642676"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a:t>
              </a:r>
            </a:p>
          </p:txBody>
        </p:sp>
        <p:sp>
          <p:nvSpPr>
            <p:cNvPr id="150" name="TextBox 321">
              <a:extLst>
                <a:ext uri="{FF2B5EF4-FFF2-40B4-BE49-F238E27FC236}">
                  <a16:creationId xmlns:a16="http://schemas.microsoft.com/office/drawing/2014/main" id="{60E819DC-6BF6-2E66-F060-2763B5DEBDAC}"/>
                </a:ext>
              </a:extLst>
            </p:cNvPr>
            <p:cNvSpPr txBox="1"/>
            <p:nvPr/>
          </p:nvSpPr>
          <p:spPr>
            <a:xfrm>
              <a:off x="9331515" y="1881052"/>
              <a:ext cx="642676"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a:t>
              </a:r>
            </a:p>
          </p:txBody>
        </p:sp>
        <p:sp>
          <p:nvSpPr>
            <p:cNvPr id="151" name="TextBox 322">
              <a:extLst>
                <a:ext uri="{FF2B5EF4-FFF2-40B4-BE49-F238E27FC236}">
                  <a16:creationId xmlns:a16="http://schemas.microsoft.com/office/drawing/2014/main" id="{2F036535-2391-60A6-DB0D-0ED45BA4FDB0}"/>
                </a:ext>
              </a:extLst>
            </p:cNvPr>
            <p:cNvSpPr txBox="1"/>
            <p:nvPr/>
          </p:nvSpPr>
          <p:spPr>
            <a:xfrm>
              <a:off x="9354375" y="2195649"/>
              <a:ext cx="642676"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a:t>
              </a:r>
            </a:p>
          </p:txBody>
        </p:sp>
        <p:sp>
          <p:nvSpPr>
            <p:cNvPr id="152" name="TextBox 323">
              <a:extLst>
                <a:ext uri="{FF2B5EF4-FFF2-40B4-BE49-F238E27FC236}">
                  <a16:creationId xmlns:a16="http://schemas.microsoft.com/office/drawing/2014/main" id="{75EF7D4A-5039-FCA7-6AD3-E9A659F8693A}"/>
                </a:ext>
              </a:extLst>
            </p:cNvPr>
            <p:cNvSpPr txBox="1"/>
            <p:nvPr/>
          </p:nvSpPr>
          <p:spPr>
            <a:xfrm>
              <a:off x="10002075" y="2195649"/>
              <a:ext cx="642676"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a:t>
              </a:r>
            </a:p>
          </p:txBody>
        </p:sp>
        <p:sp>
          <p:nvSpPr>
            <p:cNvPr id="153" name="TextBox 324">
              <a:extLst>
                <a:ext uri="{FF2B5EF4-FFF2-40B4-BE49-F238E27FC236}">
                  <a16:creationId xmlns:a16="http://schemas.microsoft.com/office/drawing/2014/main" id="{BA720A17-E530-75FA-EAC2-1F6D4725EB57}"/>
                </a:ext>
              </a:extLst>
            </p:cNvPr>
            <p:cNvSpPr txBox="1"/>
            <p:nvPr/>
          </p:nvSpPr>
          <p:spPr>
            <a:xfrm>
              <a:off x="10047795" y="1896292"/>
              <a:ext cx="642676"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a:t>
              </a:r>
            </a:p>
          </p:txBody>
        </p:sp>
        <p:sp>
          <p:nvSpPr>
            <p:cNvPr id="154" name="TextBox 325">
              <a:extLst>
                <a:ext uri="{FF2B5EF4-FFF2-40B4-BE49-F238E27FC236}">
                  <a16:creationId xmlns:a16="http://schemas.microsoft.com/office/drawing/2014/main" id="{BC4F7B4B-ECF4-73E2-6893-1FD9D7FF662F}"/>
                </a:ext>
              </a:extLst>
            </p:cNvPr>
            <p:cNvSpPr txBox="1"/>
            <p:nvPr/>
          </p:nvSpPr>
          <p:spPr>
            <a:xfrm>
              <a:off x="10863135" y="1896292"/>
              <a:ext cx="642676"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a:t>
              </a:r>
            </a:p>
          </p:txBody>
        </p:sp>
        <p:sp>
          <p:nvSpPr>
            <p:cNvPr id="155" name="TextBox 326">
              <a:extLst>
                <a:ext uri="{FF2B5EF4-FFF2-40B4-BE49-F238E27FC236}">
                  <a16:creationId xmlns:a16="http://schemas.microsoft.com/office/drawing/2014/main" id="{ED0EFAE2-9642-FA98-C2FB-572C90318E6F}"/>
                </a:ext>
              </a:extLst>
            </p:cNvPr>
            <p:cNvSpPr txBox="1"/>
            <p:nvPr/>
          </p:nvSpPr>
          <p:spPr>
            <a:xfrm>
              <a:off x="10870755" y="1579517"/>
              <a:ext cx="642676"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a:t>
              </a:r>
            </a:p>
          </p:txBody>
        </p:sp>
        <p:sp>
          <p:nvSpPr>
            <p:cNvPr id="156" name="TextBox 327">
              <a:extLst>
                <a:ext uri="{FF2B5EF4-FFF2-40B4-BE49-F238E27FC236}">
                  <a16:creationId xmlns:a16="http://schemas.microsoft.com/office/drawing/2014/main" id="{FB675400-64EF-9A3F-917B-C372C05C6CC6}"/>
                </a:ext>
              </a:extLst>
            </p:cNvPr>
            <p:cNvSpPr txBox="1"/>
            <p:nvPr/>
          </p:nvSpPr>
          <p:spPr>
            <a:xfrm>
              <a:off x="10916475" y="2195649"/>
              <a:ext cx="642676"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a:t>
              </a:r>
            </a:p>
          </p:txBody>
        </p:sp>
        <p:sp>
          <p:nvSpPr>
            <p:cNvPr id="157" name="TextBox 328">
              <a:extLst>
                <a:ext uri="{FF2B5EF4-FFF2-40B4-BE49-F238E27FC236}">
                  <a16:creationId xmlns:a16="http://schemas.microsoft.com/office/drawing/2014/main" id="{91206793-2326-2199-71D0-FFE36000DDA9}"/>
                </a:ext>
              </a:extLst>
            </p:cNvPr>
            <p:cNvSpPr txBox="1"/>
            <p:nvPr/>
          </p:nvSpPr>
          <p:spPr>
            <a:xfrm>
              <a:off x="9224835" y="2558143"/>
              <a:ext cx="772712"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Support-D</a:t>
              </a:r>
            </a:p>
          </p:txBody>
        </p:sp>
        <p:sp>
          <p:nvSpPr>
            <p:cNvPr id="158" name="TextBox 329">
              <a:extLst>
                <a:ext uri="{FF2B5EF4-FFF2-40B4-BE49-F238E27FC236}">
                  <a16:creationId xmlns:a16="http://schemas.microsoft.com/office/drawing/2014/main" id="{91B443D3-32ED-43B8-8CA9-B664EC720801}"/>
                </a:ext>
              </a:extLst>
            </p:cNvPr>
            <p:cNvSpPr txBox="1"/>
            <p:nvPr/>
          </p:nvSpPr>
          <p:spPr>
            <a:xfrm>
              <a:off x="10108755" y="2590800"/>
              <a:ext cx="642676"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a:t>
              </a:r>
            </a:p>
          </p:txBody>
        </p:sp>
        <p:sp>
          <p:nvSpPr>
            <p:cNvPr id="159" name="TextBox 330">
              <a:extLst>
                <a:ext uri="{FF2B5EF4-FFF2-40B4-BE49-F238E27FC236}">
                  <a16:creationId xmlns:a16="http://schemas.microsoft.com/office/drawing/2014/main" id="{17D0D515-053E-E848-0E0F-70559C041576}"/>
                </a:ext>
              </a:extLst>
            </p:cNvPr>
            <p:cNvSpPr txBox="1"/>
            <p:nvPr/>
          </p:nvSpPr>
          <p:spPr>
            <a:xfrm>
              <a:off x="10847895" y="2565763"/>
              <a:ext cx="642676"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a:t>
              </a:r>
            </a:p>
          </p:txBody>
        </p:sp>
        <p:sp>
          <p:nvSpPr>
            <p:cNvPr id="160" name="TextBox 331">
              <a:extLst>
                <a:ext uri="{FF2B5EF4-FFF2-40B4-BE49-F238E27FC236}">
                  <a16:creationId xmlns:a16="http://schemas.microsoft.com/office/drawing/2014/main" id="{5142658A-87B0-1A93-2360-7410692AB33B}"/>
                </a:ext>
              </a:extLst>
            </p:cNvPr>
            <p:cNvSpPr txBox="1"/>
            <p:nvPr/>
          </p:nvSpPr>
          <p:spPr>
            <a:xfrm>
              <a:off x="9323895" y="2920637"/>
              <a:ext cx="642676"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a:t>
              </a:r>
            </a:p>
          </p:txBody>
        </p:sp>
        <p:sp>
          <p:nvSpPr>
            <p:cNvPr id="161" name="TextBox 332">
              <a:extLst>
                <a:ext uri="{FF2B5EF4-FFF2-40B4-BE49-F238E27FC236}">
                  <a16:creationId xmlns:a16="http://schemas.microsoft.com/office/drawing/2014/main" id="{0A8C7945-63A6-1304-7312-6D9BDD78ED5D}"/>
                </a:ext>
              </a:extLst>
            </p:cNvPr>
            <p:cNvSpPr txBox="1"/>
            <p:nvPr/>
          </p:nvSpPr>
          <p:spPr>
            <a:xfrm>
              <a:off x="10047795" y="4887686"/>
              <a:ext cx="772712"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Support-D</a:t>
              </a:r>
            </a:p>
          </p:txBody>
        </p:sp>
        <p:sp>
          <p:nvSpPr>
            <p:cNvPr id="162" name="TextBox 333">
              <a:extLst>
                <a:ext uri="{FF2B5EF4-FFF2-40B4-BE49-F238E27FC236}">
                  <a16:creationId xmlns:a16="http://schemas.microsoft.com/office/drawing/2014/main" id="{EE0D7D2E-4DC1-4DFE-36EF-BAB05C8105C4}"/>
                </a:ext>
              </a:extLst>
            </p:cNvPr>
            <p:cNvSpPr txBox="1"/>
            <p:nvPr/>
          </p:nvSpPr>
          <p:spPr>
            <a:xfrm>
              <a:off x="10794555" y="4517572"/>
              <a:ext cx="772712"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Support-D</a:t>
              </a:r>
            </a:p>
          </p:txBody>
        </p:sp>
        <p:sp>
          <p:nvSpPr>
            <p:cNvPr id="163" name="TextBox 334">
              <a:extLst>
                <a:ext uri="{FF2B5EF4-FFF2-40B4-BE49-F238E27FC236}">
                  <a16:creationId xmlns:a16="http://schemas.microsoft.com/office/drawing/2014/main" id="{AF06500D-1BDB-3026-4AC7-1580ED559078}"/>
                </a:ext>
              </a:extLst>
            </p:cNvPr>
            <p:cNvSpPr txBox="1"/>
            <p:nvPr/>
          </p:nvSpPr>
          <p:spPr>
            <a:xfrm>
              <a:off x="9346755" y="4532812"/>
              <a:ext cx="642676"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a:t>
              </a:r>
            </a:p>
          </p:txBody>
        </p:sp>
        <p:sp>
          <p:nvSpPr>
            <p:cNvPr id="164" name="TextBox 335">
              <a:extLst>
                <a:ext uri="{FF2B5EF4-FFF2-40B4-BE49-F238E27FC236}">
                  <a16:creationId xmlns:a16="http://schemas.microsoft.com/office/drawing/2014/main" id="{936491EE-95BC-D929-E604-8CE273778D61}"/>
                </a:ext>
              </a:extLst>
            </p:cNvPr>
            <p:cNvSpPr txBox="1"/>
            <p:nvPr/>
          </p:nvSpPr>
          <p:spPr>
            <a:xfrm>
              <a:off x="9339135" y="5141323"/>
              <a:ext cx="642676"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a:t>
              </a:r>
            </a:p>
          </p:txBody>
        </p:sp>
        <p:sp>
          <p:nvSpPr>
            <p:cNvPr id="165" name="TextBox 336">
              <a:extLst>
                <a:ext uri="{FF2B5EF4-FFF2-40B4-BE49-F238E27FC236}">
                  <a16:creationId xmlns:a16="http://schemas.microsoft.com/office/drawing/2014/main" id="{A410BEF7-387E-AC15-7CF3-DCE197FE951B}"/>
                </a:ext>
              </a:extLst>
            </p:cNvPr>
            <p:cNvSpPr txBox="1"/>
            <p:nvPr/>
          </p:nvSpPr>
          <p:spPr>
            <a:xfrm>
              <a:off x="9346755" y="4231277"/>
              <a:ext cx="642676"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a:t>
              </a:r>
            </a:p>
          </p:txBody>
        </p:sp>
        <p:sp>
          <p:nvSpPr>
            <p:cNvPr id="166" name="TextBox 337">
              <a:extLst>
                <a:ext uri="{FF2B5EF4-FFF2-40B4-BE49-F238E27FC236}">
                  <a16:creationId xmlns:a16="http://schemas.microsoft.com/office/drawing/2014/main" id="{2BE7A749-58E0-1F4B-8174-83E57D1D9176}"/>
                </a:ext>
              </a:extLst>
            </p:cNvPr>
            <p:cNvSpPr txBox="1"/>
            <p:nvPr/>
          </p:nvSpPr>
          <p:spPr>
            <a:xfrm>
              <a:off x="10093515" y="4216037"/>
              <a:ext cx="642676"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a:t>
              </a:r>
            </a:p>
          </p:txBody>
        </p:sp>
        <p:sp>
          <p:nvSpPr>
            <p:cNvPr id="167" name="TextBox 338">
              <a:extLst>
                <a:ext uri="{FF2B5EF4-FFF2-40B4-BE49-F238E27FC236}">
                  <a16:creationId xmlns:a16="http://schemas.microsoft.com/office/drawing/2014/main" id="{27AED1AF-2D57-8CC8-B2B1-7BE6E316EAB9}"/>
                </a:ext>
              </a:extLst>
            </p:cNvPr>
            <p:cNvSpPr txBox="1"/>
            <p:nvPr/>
          </p:nvSpPr>
          <p:spPr>
            <a:xfrm>
              <a:off x="10809795" y="4216037"/>
              <a:ext cx="642676"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a:t>
              </a:r>
            </a:p>
          </p:txBody>
        </p:sp>
        <p:sp>
          <p:nvSpPr>
            <p:cNvPr id="168" name="TextBox 339">
              <a:extLst>
                <a:ext uri="{FF2B5EF4-FFF2-40B4-BE49-F238E27FC236}">
                  <a16:creationId xmlns:a16="http://schemas.microsoft.com/office/drawing/2014/main" id="{6B8D20F5-BA64-EADD-1529-393385FC3960}"/>
                </a:ext>
              </a:extLst>
            </p:cNvPr>
            <p:cNvSpPr txBox="1"/>
            <p:nvPr/>
          </p:nvSpPr>
          <p:spPr>
            <a:xfrm>
              <a:off x="10139235" y="4509952"/>
              <a:ext cx="642676"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a:t>
              </a:r>
            </a:p>
          </p:txBody>
        </p:sp>
        <p:sp>
          <p:nvSpPr>
            <p:cNvPr id="169" name="TextBox 340">
              <a:extLst>
                <a:ext uri="{FF2B5EF4-FFF2-40B4-BE49-F238E27FC236}">
                  <a16:creationId xmlns:a16="http://schemas.microsoft.com/office/drawing/2014/main" id="{449A6577-EBD2-C1D8-FDEB-016F0E63F953}"/>
                </a:ext>
              </a:extLst>
            </p:cNvPr>
            <p:cNvSpPr txBox="1"/>
            <p:nvPr/>
          </p:nvSpPr>
          <p:spPr>
            <a:xfrm>
              <a:off x="10847895" y="4864826"/>
              <a:ext cx="642676"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a:t>
              </a:r>
            </a:p>
          </p:txBody>
        </p:sp>
        <p:sp>
          <p:nvSpPr>
            <p:cNvPr id="170" name="TextBox 341">
              <a:extLst>
                <a:ext uri="{FF2B5EF4-FFF2-40B4-BE49-F238E27FC236}">
                  <a16:creationId xmlns:a16="http://schemas.microsoft.com/office/drawing/2014/main" id="{DE2F6325-9455-6BFF-C088-5D4FD253B618}"/>
                </a:ext>
              </a:extLst>
            </p:cNvPr>
            <p:cNvSpPr txBox="1"/>
            <p:nvPr/>
          </p:nvSpPr>
          <p:spPr>
            <a:xfrm>
              <a:off x="10162095" y="5181600"/>
              <a:ext cx="642676"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a:t>
              </a:r>
            </a:p>
          </p:txBody>
        </p:sp>
        <p:sp>
          <p:nvSpPr>
            <p:cNvPr id="171" name="Rectangle 170">
              <a:extLst>
                <a:ext uri="{FF2B5EF4-FFF2-40B4-BE49-F238E27FC236}">
                  <a16:creationId xmlns:a16="http://schemas.microsoft.com/office/drawing/2014/main" id="{BBAEBAE1-CA06-C60B-CB41-A2619E6E98F6}"/>
                </a:ext>
              </a:extLst>
            </p:cNvPr>
            <p:cNvSpPr/>
            <p:nvPr/>
          </p:nvSpPr>
          <p:spPr>
            <a:xfrm>
              <a:off x="11510835" y="53340"/>
              <a:ext cx="754380" cy="547552"/>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72" name="TextBox 343">
              <a:extLst>
                <a:ext uri="{FF2B5EF4-FFF2-40B4-BE49-F238E27FC236}">
                  <a16:creationId xmlns:a16="http://schemas.microsoft.com/office/drawing/2014/main" id="{97D88711-C8FA-87A3-4A43-6D4105275C3C}"/>
                </a:ext>
              </a:extLst>
            </p:cNvPr>
            <p:cNvSpPr txBox="1"/>
            <p:nvPr/>
          </p:nvSpPr>
          <p:spPr>
            <a:xfrm>
              <a:off x="11472735" y="169817"/>
              <a:ext cx="830612"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HLS stream</a:t>
              </a:r>
            </a:p>
          </p:txBody>
        </p:sp>
        <p:sp>
          <p:nvSpPr>
            <p:cNvPr id="173" name="Rectangle 172">
              <a:extLst>
                <a:ext uri="{FF2B5EF4-FFF2-40B4-BE49-F238E27FC236}">
                  <a16:creationId xmlns:a16="http://schemas.microsoft.com/office/drawing/2014/main" id="{B636C72C-E35A-D9A8-2063-39997B97F544}"/>
                </a:ext>
              </a:extLst>
            </p:cNvPr>
            <p:cNvSpPr/>
            <p:nvPr/>
          </p:nvSpPr>
          <p:spPr>
            <a:xfrm>
              <a:off x="11493090" y="589755"/>
              <a:ext cx="772125" cy="959282"/>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74" name="Rectangle 173">
              <a:extLst>
                <a:ext uri="{FF2B5EF4-FFF2-40B4-BE49-F238E27FC236}">
                  <a16:creationId xmlns:a16="http://schemas.microsoft.com/office/drawing/2014/main" id="{E25E300D-51D2-B8CE-CDED-B854744CB527}"/>
                </a:ext>
              </a:extLst>
            </p:cNvPr>
            <p:cNvSpPr/>
            <p:nvPr/>
          </p:nvSpPr>
          <p:spPr>
            <a:xfrm>
              <a:off x="11500710" y="1545520"/>
              <a:ext cx="772125" cy="988419"/>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75" name="Rectangle 174">
              <a:extLst>
                <a:ext uri="{FF2B5EF4-FFF2-40B4-BE49-F238E27FC236}">
                  <a16:creationId xmlns:a16="http://schemas.microsoft.com/office/drawing/2014/main" id="{83E7B33C-F120-98CF-DD0A-C53928ADAD8B}"/>
                </a:ext>
              </a:extLst>
            </p:cNvPr>
            <p:cNvSpPr/>
            <p:nvPr/>
          </p:nvSpPr>
          <p:spPr>
            <a:xfrm>
              <a:off x="11508330" y="2533939"/>
              <a:ext cx="772125" cy="677475"/>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76" name="Rectangle 175">
              <a:extLst>
                <a:ext uri="{FF2B5EF4-FFF2-40B4-BE49-F238E27FC236}">
                  <a16:creationId xmlns:a16="http://schemas.microsoft.com/office/drawing/2014/main" id="{C71830D0-135B-4438-D0B6-A64EBB46E211}"/>
                </a:ext>
              </a:extLst>
            </p:cNvPr>
            <p:cNvSpPr/>
            <p:nvPr/>
          </p:nvSpPr>
          <p:spPr>
            <a:xfrm>
              <a:off x="11515950" y="4190487"/>
              <a:ext cx="772125" cy="1298090"/>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77" name="Rectangle 176">
              <a:extLst>
                <a:ext uri="{FF2B5EF4-FFF2-40B4-BE49-F238E27FC236}">
                  <a16:creationId xmlns:a16="http://schemas.microsoft.com/office/drawing/2014/main" id="{F362F53F-8F66-8265-27A9-77D089E6CD61}"/>
                </a:ext>
              </a:extLst>
            </p:cNvPr>
            <p:cNvSpPr/>
            <p:nvPr/>
          </p:nvSpPr>
          <p:spPr>
            <a:xfrm>
              <a:off x="11506985" y="3208346"/>
              <a:ext cx="772125" cy="982141"/>
            </a:xfrm>
            <a:prstGeom prst="rect">
              <a:avLst/>
            </a:prstGeom>
            <a:solidFill>
              <a:schemeClr val="accent5">
                <a:lumMod val="40000"/>
                <a:lumOff val="6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78" name="TextBox 349">
              <a:extLst>
                <a:ext uri="{FF2B5EF4-FFF2-40B4-BE49-F238E27FC236}">
                  <a16:creationId xmlns:a16="http://schemas.microsoft.com/office/drawing/2014/main" id="{7E81A163-0B0F-29E3-1109-D64981FDC08F}"/>
                </a:ext>
              </a:extLst>
            </p:cNvPr>
            <p:cNvSpPr txBox="1"/>
            <p:nvPr/>
          </p:nvSpPr>
          <p:spPr>
            <a:xfrm>
              <a:off x="11534143" y="1588482"/>
              <a:ext cx="642676"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a:t>
              </a:r>
            </a:p>
          </p:txBody>
        </p:sp>
        <p:sp>
          <p:nvSpPr>
            <p:cNvPr id="179" name="TextBox 350">
              <a:extLst>
                <a:ext uri="{FF2B5EF4-FFF2-40B4-BE49-F238E27FC236}">
                  <a16:creationId xmlns:a16="http://schemas.microsoft.com/office/drawing/2014/main" id="{2D94583B-08DF-966A-7FD4-338C62330C3E}"/>
                </a:ext>
              </a:extLst>
            </p:cNvPr>
            <p:cNvSpPr txBox="1"/>
            <p:nvPr/>
          </p:nvSpPr>
          <p:spPr>
            <a:xfrm>
              <a:off x="11552072" y="5217907"/>
              <a:ext cx="642676"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a:t>
              </a:r>
            </a:p>
          </p:txBody>
        </p:sp>
        <p:sp>
          <p:nvSpPr>
            <p:cNvPr id="180" name="TextBox 353">
              <a:extLst>
                <a:ext uri="{FF2B5EF4-FFF2-40B4-BE49-F238E27FC236}">
                  <a16:creationId xmlns:a16="http://schemas.microsoft.com/office/drawing/2014/main" id="{240578C9-BFE6-A209-B627-EFDF3D786BAF}"/>
                </a:ext>
              </a:extLst>
            </p:cNvPr>
            <p:cNvSpPr txBox="1"/>
            <p:nvPr/>
          </p:nvSpPr>
          <p:spPr>
            <a:xfrm>
              <a:off x="11471389" y="3895613"/>
              <a:ext cx="772712"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Support-D</a:t>
              </a:r>
            </a:p>
          </p:txBody>
        </p:sp>
        <p:sp>
          <p:nvSpPr>
            <p:cNvPr id="181" name="Rectangle 180">
              <a:extLst>
                <a:ext uri="{FF2B5EF4-FFF2-40B4-BE49-F238E27FC236}">
                  <a16:creationId xmlns:a16="http://schemas.microsoft.com/office/drawing/2014/main" id="{3CAB3DDD-7F4C-7161-DE47-EE50B982C50C}"/>
                </a:ext>
              </a:extLst>
            </p:cNvPr>
            <p:cNvSpPr/>
            <p:nvPr/>
          </p:nvSpPr>
          <p:spPr>
            <a:xfrm>
              <a:off x="46002" y="31865"/>
              <a:ext cx="2085306" cy="547552"/>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82" name="TextBox 355">
              <a:extLst>
                <a:ext uri="{FF2B5EF4-FFF2-40B4-BE49-F238E27FC236}">
                  <a16:creationId xmlns:a16="http://schemas.microsoft.com/office/drawing/2014/main" id="{810A69CB-4AC9-72A4-6274-4A8D64B7C150}"/>
                </a:ext>
              </a:extLst>
            </p:cNvPr>
            <p:cNvSpPr txBox="1"/>
            <p:nvPr/>
          </p:nvSpPr>
          <p:spPr>
            <a:xfrm>
              <a:off x="736155" y="99060"/>
              <a:ext cx="669158"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Protocol</a:t>
              </a:r>
            </a:p>
          </p:txBody>
        </p:sp>
      </p:grpSp>
      <p:sp>
        <p:nvSpPr>
          <p:cNvPr id="2" name="Title 1">
            <a:extLst>
              <a:ext uri="{FF2B5EF4-FFF2-40B4-BE49-F238E27FC236}">
                <a16:creationId xmlns:a16="http://schemas.microsoft.com/office/drawing/2014/main" id="{9CD15BBD-8A0A-71F6-9EF7-FA287AFB3533}"/>
              </a:ext>
            </a:extLst>
          </p:cNvPr>
          <p:cNvSpPr>
            <a:spLocks noGrp="1"/>
          </p:cNvSpPr>
          <p:nvPr>
            <p:ph type="title"/>
          </p:nvPr>
        </p:nvSpPr>
        <p:spPr>
          <a:xfrm>
            <a:off x="461394" y="-69292"/>
            <a:ext cx="10515600" cy="1082675"/>
          </a:xfrm>
        </p:spPr>
        <p:txBody>
          <a:bodyPr/>
          <a:lstStyle/>
          <a:p>
            <a:r>
              <a:rPr lang="en-US" dirty="0"/>
              <a:t>Interface Protocol</a:t>
            </a:r>
          </a:p>
        </p:txBody>
      </p:sp>
      <p:sp>
        <p:nvSpPr>
          <p:cNvPr id="3" name="TextBox 2">
            <a:extLst>
              <a:ext uri="{FF2B5EF4-FFF2-40B4-BE49-F238E27FC236}">
                <a16:creationId xmlns:a16="http://schemas.microsoft.com/office/drawing/2014/main" id="{91298590-B67B-B33F-E848-7734ADD5C254}"/>
              </a:ext>
            </a:extLst>
          </p:cNvPr>
          <p:cNvSpPr txBox="1"/>
          <p:nvPr/>
        </p:nvSpPr>
        <p:spPr>
          <a:xfrm>
            <a:off x="304139" y="1010004"/>
            <a:ext cx="3119444" cy="369332"/>
          </a:xfrm>
          <a:prstGeom prst="rect">
            <a:avLst/>
          </a:prstGeom>
          <a:noFill/>
        </p:spPr>
        <p:txBody>
          <a:bodyPr wrap="none" rtlCol="0">
            <a:spAutoFit/>
          </a:bodyPr>
          <a:lstStyle/>
          <a:p>
            <a:r>
              <a:rPr lang="en-US" dirty="0" err="1"/>
              <a:t>Định</a:t>
            </a:r>
            <a:r>
              <a:rPr lang="en-US" dirty="0"/>
              <a:t> </a:t>
            </a:r>
            <a:r>
              <a:rPr lang="en-US" dirty="0" err="1"/>
              <a:t>nghĩa</a:t>
            </a:r>
            <a:r>
              <a:rPr lang="en-US" dirty="0"/>
              <a:t> </a:t>
            </a:r>
            <a:r>
              <a:rPr lang="en-US" dirty="0" err="1"/>
              <a:t>cách</a:t>
            </a:r>
            <a:r>
              <a:rPr lang="en-US" dirty="0"/>
              <a:t> </a:t>
            </a:r>
            <a:r>
              <a:rPr lang="en-US" dirty="0" err="1"/>
              <a:t>đọc</a:t>
            </a:r>
            <a:r>
              <a:rPr lang="en-US" dirty="0"/>
              <a:t> </a:t>
            </a:r>
            <a:r>
              <a:rPr lang="en-US" dirty="0" err="1"/>
              <a:t>ghi</a:t>
            </a:r>
            <a:r>
              <a:rPr lang="en-US" dirty="0"/>
              <a:t> </a:t>
            </a:r>
            <a:r>
              <a:rPr lang="en-US" dirty="0" err="1"/>
              <a:t>dữ</a:t>
            </a:r>
            <a:r>
              <a:rPr lang="en-US" dirty="0"/>
              <a:t> </a:t>
            </a:r>
            <a:r>
              <a:rPr lang="en-US" dirty="0" err="1"/>
              <a:t>liệu</a:t>
            </a:r>
            <a:endParaRPr lang="en-US" dirty="0"/>
          </a:p>
        </p:txBody>
      </p:sp>
    </p:spTree>
    <p:extLst>
      <p:ext uri="{BB962C8B-B14F-4D97-AF65-F5344CB8AC3E}">
        <p14:creationId xmlns:p14="http://schemas.microsoft.com/office/powerpoint/2010/main" val="9114251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31A35-1BFA-47D8-8875-B2F8310EB6A6}"/>
              </a:ext>
            </a:extLst>
          </p:cNvPr>
          <p:cNvSpPr>
            <a:spLocks noGrp="1"/>
          </p:cNvSpPr>
          <p:nvPr>
            <p:ph type="title"/>
          </p:nvPr>
        </p:nvSpPr>
        <p:spPr>
          <a:xfrm>
            <a:off x="0" y="-276701"/>
            <a:ext cx="12131040" cy="1231742"/>
          </a:xfrm>
        </p:spPr>
        <p:txBody>
          <a:bodyPr/>
          <a:lstStyle/>
          <a:p>
            <a:r>
              <a:rPr lang="en-US" dirty="0" err="1"/>
              <a:t>Array:Array</a:t>
            </a:r>
            <a:r>
              <a:rPr lang="en-US" dirty="0"/>
              <a:t> </a:t>
            </a:r>
            <a:r>
              <a:rPr lang="en-US" dirty="0" err="1"/>
              <a:t>paritition</a:t>
            </a:r>
            <a:r>
              <a:rPr lang="en-US" dirty="0"/>
              <a:t> </a:t>
            </a:r>
          </a:p>
        </p:txBody>
      </p:sp>
      <p:sp>
        <p:nvSpPr>
          <p:cNvPr id="3" name="Content Placeholder 2">
            <a:extLst>
              <a:ext uri="{FF2B5EF4-FFF2-40B4-BE49-F238E27FC236}">
                <a16:creationId xmlns:a16="http://schemas.microsoft.com/office/drawing/2014/main" id="{344BF434-EDC2-25B7-9AC7-CB5A4D3A1558}"/>
              </a:ext>
            </a:extLst>
          </p:cNvPr>
          <p:cNvSpPr>
            <a:spLocks noGrp="1"/>
          </p:cNvSpPr>
          <p:nvPr>
            <p:ph idx="1"/>
          </p:nvPr>
        </p:nvSpPr>
        <p:spPr>
          <a:xfrm>
            <a:off x="127000" y="826611"/>
            <a:ext cx="12004040" cy="5574189"/>
          </a:xfrm>
        </p:spPr>
        <p:txBody>
          <a:bodyPr/>
          <a:lstStyle/>
          <a:p>
            <a:r>
              <a:rPr lang="en-US" sz="1800" dirty="0" err="1"/>
              <a:t>Mảng</a:t>
            </a:r>
            <a:r>
              <a:rPr lang="en-US" sz="1800" dirty="0"/>
              <a:t> </a:t>
            </a:r>
            <a:r>
              <a:rPr lang="en-US" sz="1800" dirty="0" err="1"/>
              <a:t>có</a:t>
            </a:r>
            <a:r>
              <a:rPr lang="en-US" sz="1800" dirty="0"/>
              <a:t> </a:t>
            </a:r>
            <a:r>
              <a:rPr lang="en-US" sz="1800" dirty="0" err="1"/>
              <a:t>thể</a:t>
            </a:r>
            <a:r>
              <a:rPr lang="en-US" sz="1800" dirty="0"/>
              <a:t> </a:t>
            </a:r>
            <a:r>
              <a:rPr lang="en-US" sz="1800" dirty="0" err="1"/>
              <a:t>phân</a:t>
            </a:r>
            <a:r>
              <a:rPr lang="en-US" sz="1800" dirty="0"/>
              <a:t> </a:t>
            </a:r>
            <a:r>
              <a:rPr lang="en-US" sz="1800" dirty="0" err="1"/>
              <a:t>thành</a:t>
            </a:r>
            <a:r>
              <a:rPr lang="en-US" sz="1800" dirty="0"/>
              <a:t> </a:t>
            </a:r>
            <a:r>
              <a:rPr lang="en-US" sz="1800" dirty="0" err="1"/>
              <a:t>các</a:t>
            </a:r>
            <a:r>
              <a:rPr lang="en-US" sz="1800" dirty="0"/>
              <a:t> </a:t>
            </a:r>
            <a:r>
              <a:rPr lang="en-US" sz="1800" dirty="0" err="1"/>
              <a:t>khối</a:t>
            </a:r>
            <a:r>
              <a:rPr lang="en-US" sz="1800" dirty="0"/>
              <a:t>(blocks) </a:t>
            </a:r>
            <a:r>
              <a:rPr lang="en-US" sz="1800" dirty="0" err="1"/>
              <a:t>hoặc</a:t>
            </a:r>
            <a:r>
              <a:rPr lang="en-US" sz="1800" dirty="0"/>
              <a:t> </a:t>
            </a:r>
            <a:r>
              <a:rPr lang="en-US" sz="1800" dirty="0" err="1"/>
              <a:t>các</a:t>
            </a:r>
            <a:r>
              <a:rPr lang="en-US" sz="1800" dirty="0"/>
              <a:t> </a:t>
            </a:r>
            <a:r>
              <a:rPr lang="en-US" sz="1800" dirty="0" err="1"/>
              <a:t>thành</a:t>
            </a:r>
            <a:r>
              <a:rPr lang="en-US" sz="1800" dirty="0"/>
              <a:t> </a:t>
            </a:r>
            <a:r>
              <a:rPr lang="en-US" sz="1800" dirty="0" err="1"/>
              <a:t>phần</a:t>
            </a:r>
            <a:r>
              <a:rPr lang="en-US" sz="1800" dirty="0"/>
              <a:t> </a:t>
            </a:r>
            <a:r>
              <a:rPr lang="en-US" sz="1800" dirty="0" err="1"/>
              <a:t>riêng</a:t>
            </a:r>
            <a:r>
              <a:rPr lang="en-US" sz="1800" dirty="0"/>
              <a:t> </a:t>
            </a:r>
            <a:r>
              <a:rPr lang="en-US" sz="1800" dirty="0" err="1"/>
              <a:t>lẻ</a:t>
            </a:r>
            <a:r>
              <a:rPr lang="en-US" sz="1800" dirty="0"/>
              <a:t> (individual elements).</a:t>
            </a:r>
          </a:p>
          <a:p>
            <a:r>
              <a:rPr lang="en-US" sz="1800" dirty="0"/>
              <a:t>Trong </a:t>
            </a:r>
            <a:r>
              <a:rPr lang="en-US" sz="1800" dirty="0" err="1"/>
              <a:t>vitis</a:t>
            </a:r>
            <a:r>
              <a:rPr lang="en-US" sz="1800" dirty="0"/>
              <a:t> HLS </a:t>
            </a:r>
            <a:r>
              <a:rPr lang="en-US" sz="1800" dirty="0" err="1"/>
              <a:t>mảng</a:t>
            </a:r>
            <a:r>
              <a:rPr lang="en-US" sz="1800" dirty="0"/>
              <a:t> </a:t>
            </a:r>
            <a:r>
              <a:rPr lang="en-US" sz="1800" dirty="0" err="1"/>
              <a:t>được</a:t>
            </a:r>
            <a:r>
              <a:rPr lang="en-US" sz="1800" dirty="0"/>
              <a:t> </a:t>
            </a:r>
            <a:r>
              <a:rPr lang="en-US" sz="1800" dirty="0" err="1"/>
              <a:t>phân</a:t>
            </a:r>
            <a:r>
              <a:rPr lang="en-US" sz="1800" dirty="0"/>
              <a:t> </a:t>
            </a:r>
            <a:r>
              <a:rPr lang="en-US" sz="1800" dirty="0" err="1"/>
              <a:t>vùng</a:t>
            </a:r>
            <a:r>
              <a:rPr lang="en-US" sz="1800" dirty="0"/>
              <a:t> </a:t>
            </a:r>
            <a:r>
              <a:rPr lang="en-US" sz="1800" dirty="0" err="1"/>
              <a:t>thành</a:t>
            </a:r>
            <a:r>
              <a:rPr lang="en-US" sz="1800" dirty="0"/>
              <a:t> </a:t>
            </a:r>
            <a:r>
              <a:rPr lang="en-US" sz="1800" dirty="0" err="1"/>
              <a:t>nhiều</a:t>
            </a:r>
            <a:r>
              <a:rPr lang="en-US" sz="1800" dirty="0"/>
              <a:t> </a:t>
            </a:r>
            <a:r>
              <a:rPr lang="en-US" sz="1800" dirty="0" err="1"/>
              <a:t>khối</a:t>
            </a:r>
            <a:r>
              <a:rPr lang="en-US" sz="1800" dirty="0"/>
              <a:t>, </a:t>
            </a:r>
            <a:r>
              <a:rPr lang="en-US" sz="1800" dirty="0" err="1"/>
              <a:t>mảng</a:t>
            </a:r>
            <a:r>
              <a:rPr lang="en-US" sz="1800" dirty="0"/>
              <a:t> </a:t>
            </a:r>
            <a:r>
              <a:rPr lang="en-US" sz="1800" dirty="0" err="1"/>
              <a:t>đơn</a:t>
            </a:r>
            <a:r>
              <a:rPr lang="en-US" sz="1800" dirty="0"/>
              <a:t> </a:t>
            </a:r>
            <a:r>
              <a:rPr lang="en-US" sz="1800" dirty="0" err="1"/>
              <a:t>được</a:t>
            </a:r>
            <a:r>
              <a:rPr lang="en-US" sz="1800" dirty="0"/>
              <a:t> </a:t>
            </a:r>
            <a:r>
              <a:rPr lang="en-US" sz="1800" dirty="0" err="1"/>
              <a:t>triển</a:t>
            </a:r>
            <a:r>
              <a:rPr lang="en-US" sz="1800" dirty="0"/>
              <a:t> </a:t>
            </a:r>
            <a:r>
              <a:rPr lang="en-US" sz="1800" dirty="0" err="1"/>
              <a:t>khai</a:t>
            </a:r>
            <a:r>
              <a:rPr lang="en-US" sz="1800" dirty="0"/>
              <a:t> </a:t>
            </a:r>
            <a:r>
              <a:rPr lang="en-US" sz="1800" dirty="0" err="1"/>
              <a:t>dưới</a:t>
            </a:r>
            <a:r>
              <a:rPr lang="en-US" sz="1800" dirty="0"/>
              <a:t> </a:t>
            </a:r>
            <a:r>
              <a:rPr lang="en-US" sz="1800" dirty="0" err="1"/>
              <a:t>dạng</a:t>
            </a:r>
            <a:r>
              <a:rPr lang="en-US" sz="1800" dirty="0"/>
              <a:t> </a:t>
            </a:r>
            <a:r>
              <a:rPr lang="en-US" sz="1800" dirty="0" err="1"/>
              <a:t>khối</a:t>
            </a:r>
            <a:r>
              <a:rPr lang="en-US" sz="1800" dirty="0"/>
              <a:t> RAM</a:t>
            </a:r>
          </a:p>
          <a:p>
            <a:r>
              <a:rPr lang="en-US" sz="1800" dirty="0"/>
              <a:t>Khi </a:t>
            </a:r>
            <a:r>
              <a:rPr lang="en-US" sz="1800" dirty="0" err="1"/>
              <a:t>mảng</a:t>
            </a:r>
            <a:r>
              <a:rPr lang="en-US" sz="1800" dirty="0"/>
              <a:t> </a:t>
            </a:r>
            <a:r>
              <a:rPr lang="en-US" sz="1800" dirty="0" err="1"/>
              <a:t>được</a:t>
            </a:r>
            <a:r>
              <a:rPr lang="en-US" sz="1800" dirty="0"/>
              <a:t> </a:t>
            </a:r>
            <a:r>
              <a:rPr lang="en-US" sz="1800" dirty="0" err="1"/>
              <a:t>phân</a:t>
            </a:r>
            <a:r>
              <a:rPr lang="en-US" sz="1800" dirty="0"/>
              <a:t> </a:t>
            </a:r>
            <a:r>
              <a:rPr lang="en-US" sz="1800" dirty="0" err="1"/>
              <a:t>thành</a:t>
            </a:r>
            <a:r>
              <a:rPr lang="en-US" sz="1800" dirty="0"/>
              <a:t> </a:t>
            </a:r>
            <a:r>
              <a:rPr lang="en-US" sz="1800" dirty="0" err="1"/>
              <a:t>các</a:t>
            </a:r>
            <a:r>
              <a:rPr lang="en-US" sz="1800" dirty="0"/>
              <a:t> </a:t>
            </a:r>
            <a:r>
              <a:rPr lang="en-US" sz="1800" dirty="0" err="1"/>
              <a:t>thành</a:t>
            </a:r>
            <a:r>
              <a:rPr lang="en-US" sz="1800" dirty="0"/>
              <a:t> </a:t>
            </a:r>
            <a:r>
              <a:rPr lang="en-US" sz="1800" dirty="0" err="1"/>
              <a:t>phần</a:t>
            </a:r>
            <a:r>
              <a:rPr lang="en-US" sz="1800" dirty="0"/>
              <a:t> </a:t>
            </a:r>
            <a:r>
              <a:rPr lang="en-US" sz="1800" dirty="0" err="1"/>
              <a:t>riêng</a:t>
            </a:r>
            <a:r>
              <a:rPr lang="en-US" sz="1800" dirty="0"/>
              <a:t> </a:t>
            </a:r>
            <a:r>
              <a:rPr lang="en-US" sz="1800" dirty="0" err="1"/>
              <a:t>biệt</a:t>
            </a:r>
            <a:r>
              <a:rPr lang="en-US" sz="1800" dirty="0"/>
              <a:t> </a:t>
            </a:r>
            <a:r>
              <a:rPr lang="en-US" sz="1800" dirty="0" err="1"/>
              <a:t>thì</a:t>
            </a:r>
            <a:r>
              <a:rPr lang="en-US" sz="1800" dirty="0"/>
              <a:t> </a:t>
            </a:r>
            <a:r>
              <a:rPr lang="en-US" sz="1800" dirty="0" err="1"/>
              <a:t>mảng</a:t>
            </a:r>
            <a:r>
              <a:rPr lang="en-US" sz="1800" dirty="0"/>
              <a:t> </a:t>
            </a:r>
            <a:r>
              <a:rPr lang="en-US" sz="1800" dirty="0" err="1"/>
              <a:t>được</a:t>
            </a:r>
            <a:r>
              <a:rPr lang="en-US" sz="1800" dirty="0"/>
              <a:t> </a:t>
            </a:r>
            <a:r>
              <a:rPr lang="en-US" sz="1800" dirty="0" err="1"/>
              <a:t>triển</a:t>
            </a:r>
            <a:r>
              <a:rPr lang="en-US" sz="1800" dirty="0"/>
              <a:t> </a:t>
            </a:r>
            <a:r>
              <a:rPr lang="en-US" sz="1800" dirty="0" err="1"/>
              <a:t>khai</a:t>
            </a:r>
            <a:r>
              <a:rPr lang="en-US" sz="1800" dirty="0"/>
              <a:t> </a:t>
            </a:r>
            <a:r>
              <a:rPr lang="en-US" sz="1800" dirty="0" err="1"/>
              <a:t>dưới</a:t>
            </a:r>
            <a:r>
              <a:rPr lang="en-US" sz="1800" dirty="0"/>
              <a:t> </a:t>
            </a:r>
            <a:r>
              <a:rPr lang="en-US" sz="1800" dirty="0" err="1"/>
              <a:t>dạng</a:t>
            </a:r>
            <a:r>
              <a:rPr lang="en-US" sz="1800" dirty="0"/>
              <a:t> </a:t>
            </a:r>
            <a:r>
              <a:rPr lang="en-US" sz="1800" dirty="0" err="1"/>
              <a:t>thanh</a:t>
            </a:r>
            <a:r>
              <a:rPr lang="en-US" sz="1800" dirty="0"/>
              <a:t> </a:t>
            </a:r>
            <a:r>
              <a:rPr lang="en-US" sz="1800" dirty="0" err="1"/>
              <a:t>ghi</a:t>
            </a:r>
            <a:r>
              <a:rPr lang="en-US" sz="1800" dirty="0"/>
              <a:t>.</a:t>
            </a:r>
          </a:p>
          <a:p>
            <a:r>
              <a:rPr lang="en-US" sz="1800" dirty="0"/>
              <a:t>Ram block hay </a:t>
            </a:r>
            <a:r>
              <a:rPr lang="en-US" sz="1800" dirty="0" err="1"/>
              <a:t>thanh</a:t>
            </a:r>
            <a:r>
              <a:rPr lang="en-US" sz="1800" dirty="0"/>
              <a:t> </a:t>
            </a:r>
            <a:r>
              <a:rPr lang="en-US" sz="1800" dirty="0" err="1"/>
              <a:t>ghi</a:t>
            </a:r>
            <a:r>
              <a:rPr lang="en-US" sz="1800" dirty="0"/>
              <a:t> </a:t>
            </a:r>
            <a:r>
              <a:rPr lang="en-US" sz="1800" dirty="0" err="1"/>
              <a:t>đều</a:t>
            </a:r>
            <a:r>
              <a:rPr lang="en-US" sz="1800" dirty="0"/>
              <a:t> </a:t>
            </a:r>
            <a:r>
              <a:rPr lang="en-US" sz="1800" dirty="0" err="1"/>
              <a:t>có</a:t>
            </a:r>
            <a:r>
              <a:rPr lang="en-US" sz="1800" dirty="0"/>
              <a:t> </a:t>
            </a:r>
            <a:r>
              <a:rPr lang="en-US" sz="1800" dirty="0" err="1"/>
              <a:t>thể</a:t>
            </a:r>
            <a:r>
              <a:rPr lang="en-US" sz="1800" dirty="0"/>
              <a:t> </a:t>
            </a:r>
            <a:r>
              <a:rPr lang="en-US" sz="1800" dirty="0" err="1"/>
              <a:t>truy</a:t>
            </a:r>
            <a:r>
              <a:rPr lang="en-US" sz="1800" dirty="0"/>
              <a:t> </a:t>
            </a:r>
            <a:r>
              <a:rPr lang="en-US" sz="1800" dirty="0" err="1"/>
              <a:t>cập</a:t>
            </a:r>
            <a:r>
              <a:rPr lang="en-US" sz="1800" dirty="0"/>
              <a:t> song </a:t>
            </a:r>
            <a:r>
              <a:rPr lang="en-US" sz="1800" dirty="0" err="1"/>
              <a:t>song</a:t>
            </a:r>
            <a:r>
              <a:rPr lang="en-US" sz="1800" dirty="0"/>
              <a:t> </a:t>
            </a:r>
            <a:r>
              <a:rPr lang="en-US" sz="1800" dirty="0" err="1"/>
              <a:t>nhiều</a:t>
            </a:r>
            <a:r>
              <a:rPr lang="en-US" sz="1800" dirty="0"/>
              <a:t> </a:t>
            </a:r>
            <a:r>
              <a:rPr lang="en-US" sz="1800" dirty="0" err="1"/>
              <a:t>phần</a:t>
            </a:r>
            <a:r>
              <a:rPr lang="en-US" sz="1800" dirty="0"/>
              <a:t> </a:t>
            </a:r>
            <a:r>
              <a:rPr lang="en-US" sz="1800" dirty="0" err="1"/>
              <a:t>tử</a:t>
            </a:r>
            <a:r>
              <a:rPr lang="en-US" sz="1800" dirty="0"/>
              <a:t> </a:t>
            </a:r>
            <a:r>
              <a:rPr lang="en-US" sz="1800" dirty="0" err="1"/>
              <a:t>hơn</a:t>
            </a:r>
            <a:r>
              <a:rPr lang="en-US" sz="1800" dirty="0"/>
              <a:t> </a:t>
            </a:r>
            <a:r>
              <a:rPr lang="en-US" sz="1800" dirty="0" err="1"/>
              <a:t>và</a:t>
            </a:r>
            <a:r>
              <a:rPr lang="en-US" sz="1800" dirty="0"/>
              <a:t> </a:t>
            </a:r>
            <a:r>
              <a:rPr lang="en-US" sz="1800" dirty="0" err="1"/>
              <a:t>có</a:t>
            </a:r>
            <a:r>
              <a:rPr lang="en-US" sz="1800" dirty="0"/>
              <a:t> </a:t>
            </a:r>
            <a:r>
              <a:rPr lang="en-US" sz="1800" dirty="0" err="1"/>
              <a:t>thể</a:t>
            </a:r>
            <a:r>
              <a:rPr lang="en-US" sz="1800" dirty="0"/>
              <a:t> </a:t>
            </a:r>
            <a:r>
              <a:rPr lang="en-US" sz="1800" dirty="0" err="1"/>
              <a:t>tăng</a:t>
            </a:r>
            <a:r>
              <a:rPr lang="en-US" sz="1800" dirty="0"/>
              <a:t> </a:t>
            </a:r>
            <a:r>
              <a:rPr lang="en-US" sz="1800" dirty="0" err="1"/>
              <a:t>hiệu</a:t>
            </a:r>
            <a:r>
              <a:rPr lang="en-US" sz="1800" dirty="0"/>
              <a:t> </a:t>
            </a:r>
            <a:r>
              <a:rPr lang="en-US" sz="1800" dirty="0" err="1"/>
              <a:t>suất</a:t>
            </a:r>
            <a:endParaRPr lang="en-US" sz="1800" dirty="0"/>
          </a:p>
          <a:p>
            <a:r>
              <a:rPr lang="en-US" sz="1800" dirty="0"/>
              <a:t>ARAY_PARTITION chia </a:t>
            </a:r>
            <a:r>
              <a:rPr lang="en-US" sz="1800" dirty="0" err="1"/>
              <a:t>mản</a:t>
            </a:r>
            <a:r>
              <a:rPr lang="en-US" sz="1800" dirty="0"/>
              <a:t> </a:t>
            </a:r>
            <a:r>
              <a:rPr lang="en-US" sz="1800" dirty="0" err="1"/>
              <a:t>gthanfh</a:t>
            </a:r>
            <a:r>
              <a:rPr lang="en-US" sz="1800" dirty="0"/>
              <a:t> </a:t>
            </a:r>
            <a:r>
              <a:rPr lang="en-US" sz="1800" dirty="0" err="1"/>
              <a:t>nhiều</a:t>
            </a:r>
            <a:r>
              <a:rPr lang="en-US" sz="1800" dirty="0"/>
              <a:t> </a:t>
            </a:r>
            <a:r>
              <a:rPr lang="en-US" sz="1800" dirty="0" err="1"/>
              <a:t>khối</a:t>
            </a:r>
            <a:r>
              <a:rPr lang="en-US" sz="1800" dirty="0"/>
              <a:t> </a:t>
            </a:r>
            <a:r>
              <a:rPr lang="en-US" sz="1800" dirty="0" err="1"/>
              <a:t>nhỏ</a:t>
            </a:r>
            <a:r>
              <a:rPr lang="en-US" sz="1800" dirty="0"/>
              <a:t>, </a:t>
            </a:r>
            <a:r>
              <a:rPr lang="en-US" sz="1800" dirty="0" err="1"/>
              <a:t>có</a:t>
            </a:r>
            <a:r>
              <a:rPr lang="en-US" sz="1800" dirty="0"/>
              <a:t> 3 option </a:t>
            </a:r>
            <a:r>
              <a:rPr lang="en-US" sz="1800" dirty="0" err="1"/>
              <a:t>sau</a:t>
            </a:r>
            <a:r>
              <a:rPr lang="en-US" sz="1800" dirty="0"/>
              <a:t>: </a:t>
            </a:r>
            <a:r>
              <a:rPr lang="en-US" sz="1800" b="1" dirty="0"/>
              <a:t>block : </a:t>
            </a:r>
            <a:r>
              <a:rPr lang="en-US" sz="1800" dirty="0" err="1"/>
              <a:t>mảng</a:t>
            </a:r>
            <a:r>
              <a:rPr lang="en-US" sz="1800" dirty="0"/>
              <a:t> </a:t>
            </a:r>
            <a:r>
              <a:rPr lang="en-US" sz="1800" dirty="0" err="1"/>
              <a:t>được</a:t>
            </a:r>
            <a:r>
              <a:rPr lang="en-US" sz="1800" dirty="0"/>
              <a:t> chia </a:t>
            </a:r>
            <a:r>
              <a:rPr lang="en-US" sz="1800" dirty="0" err="1"/>
              <a:t>thành</a:t>
            </a:r>
            <a:r>
              <a:rPr lang="en-US" sz="1800" dirty="0"/>
              <a:t> </a:t>
            </a:r>
            <a:r>
              <a:rPr lang="en-US" sz="1800" dirty="0" err="1"/>
              <a:t>các</a:t>
            </a:r>
            <a:r>
              <a:rPr lang="en-US" sz="1800" dirty="0"/>
              <a:t> </a:t>
            </a:r>
            <a:r>
              <a:rPr lang="en-US" sz="1800" dirty="0" err="1"/>
              <a:t>khối</a:t>
            </a:r>
            <a:r>
              <a:rPr lang="en-US" sz="1800" dirty="0"/>
              <a:t> </a:t>
            </a:r>
            <a:r>
              <a:rPr lang="en-US" sz="1800" dirty="0" err="1"/>
              <a:t>có</a:t>
            </a:r>
            <a:r>
              <a:rPr lang="en-US" sz="1800" dirty="0"/>
              <a:t> </a:t>
            </a:r>
            <a:r>
              <a:rPr lang="en-US" sz="1800" dirty="0" err="1"/>
              <a:t>kích</a:t>
            </a:r>
            <a:r>
              <a:rPr lang="en-US" sz="1800" dirty="0"/>
              <a:t> </a:t>
            </a:r>
            <a:r>
              <a:rPr lang="en-US" sz="1800" dirty="0" err="1"/>
              <a:t>thước</a:t>
            </a:r>
            <a:r>
              <a:rPr lang="en-US" sz="1800" dirty="0"/>
              <a:t> </a:t>
            </a:r>
            <a:r>
              <a:rPr lang="en-US" sz="1800" dirty="0" err="1"/>
              <a:t>bằng</a:t>
            </a:r>
            <a:r>
              <a:rPr lang="en-US" sz="1800" dirty="0"/>
              <a:t> </a:t>
            </a:r>
            <a:r>
              <a:rPr lang="en-US" sz="1800" dirty="0" err="1"/>
              <a:t>nhau</a:t>
            </a:r>
            <a:r>
              <a:rPr lang="en-US" sz="1800" dirty="0"/>
              <a:t> </a:t>
            </a:r>
            <a:r>
              <a:rPr lang="en-US" sz="1800" dirty="0" err="1"/>
              <a:t>gồm</a:t>
            </a:r>
            <a:r>
              <a:rPr lang="en-US" sz="1800" dirty="0"/>
              <a:t> </a:t>
            </a:r>
            <a:r>
              <a:rPr lang="en-US" sz="1800" dirty="0" err="1"/>
              <a:t>các</a:t>
            </a:r>
            <a:r>
              <a:rPr lang="en-US" sz="1800" dirty="0"/>
              <a:t> </a:t>
            </a:r>
            <a:r>
              <a:rPr lang="en-US" sz="1800" dirty="0" err="1"/>
              <a:t>phần</a:t>
            </a:r>
            <a:r>
              <a:rPr lang="en-US" sz="1800" dirty="0"/>
              <a:t> </a:t>
            </a:r>
            <a:r>
              <a:rPr lang="en-US" sz="1800" dirty="0" err="1"/>
              <a:t>tử</a:t>
            </a:r>
            <a:r>
              <a:rPr lang="en-US" sz="1800" dirty="0"/>
              <a:t> </a:t>
            </a:r>
            <a:r>
              <a:rPr lang="en-US" sz="1800" dirty="0" err="1"/>
              <a:t>liên</a:t>
            </a:r>
            <a:r>
              <a:rPr lang="en-US" sz="1800" dirty="0"/>
              <a:t> </a:t>
            </a:r>
            <a:r>
              <a:rPr lang="en-US" sz="1800" dirty="0" err="1"/>
              <a:t>tiếp</a:t>
            </a:r>
            <a:r>
              <a:rPr lang="en-US" sz="1800" dirty="0"/>
              <a:t> </a:t>
            </a:r>
            <a:r>
              <a:rPr lang="en-US" sz="1800" dirty="0" err="1"/>
              <a:t>của</a:t>
            </a:r>
            <a:r>
              <a:rPr lang="en-US" sz="1800" dirty="0"/>
              <a:t> </a:t>
            </a:r>
            <a:r>
              <a:rPr lang="en-US" sz="1800" dirty="0" err="1"/>
              <a:t>mảng</a:t>
            </a:r>
            <a:r>
              <a:rPr lang="en-US" sz="1800" dirty="0"/>
              <a:t> ban </a:t>
            </a:r>
            <a:r>
              <a:rPr lang="en-US" sz="1800" dirty="0" err="1"/>
              <a:t>đầu</a:t>
            </a:r>
            <a:endParaRPr lang="en-US" sz="1800" dirty="0"/>
          </a:p>
          <a:p>
            <a:r>
              <a:rPr lang="en-US" sz="1800" b="1" dirty="0"/>
              <a:t>cyclic</a:t>
            </a:r>
            <a:r>
              <a:rPr lang="en-US" sz="1800" dirty="0"/>
              <a:t>: </a:t>
            </a:r>
            <a:r>
              <a:rPr lang="en-US" sz="1800" dirty="0" err="1"/>
              <a:t>Mản</a:t>
            </a:r>
            <a:r>
              <a:rPr lang="en-US" sz="1800" dirty="0"/>
              <a:t> </a:t>
            </a:r>
            <a:r>
              <a:rPr lang="en-US" sz="1800" dirty="0" err="1"/>
              <a:t>gban</a:t>
            </a:r>
            <a:r>
              <a:rPr lang="en-US" sz="1800" dirty="0"/>
              <a:t> </a:t>
            </a:r>
            <a:r>
              <a:rPr lang="en-US" sz="1800" dirty="0" err="1"/>
              <a:t>đầu</a:t>
            </a:r>
            <a:r>
              <a:rPr lang="en-US" sz="1800" dirty="0"/>
              <a:t> </a:t>
            </a:r>
            <a:r>
              <a:rPr lang="en-US" sz="1800" dirty="0" err="1"/>
              <a:t>được</a:t>
            </a:r>
            <a:r>
              <a:rPr lang="en-US" sz="1800" dirty="0"/>
              <a:t> chia </a:t>
            </a:r>
            <a:r>
              <a:rPr lang="en-US" sz="1800" dirty="0" err="1"/>
              <a:t>thành</a:t>
            </a:r>
            <a:r>
              <a:rPr lang="en-US" sz="1800" dirty="0"/>
              <a:t> </a:t>
            </a:r>
            <a:r>
              <a:rPr lang="en-US" sz="1800" dirty="0" err="1"/>
              <a:t>các</a:t>
            </a:r>
            <a:r>
              <a:rPr lang="en-US" sz="1800" dirty="0"/>
              <a:t> </a:t>
            </a:r>
            <a:r>
              <a:rPr lang="en-US" sz="1800" dirty="0" err="1"/>
              <a:t>khối</a:t>
            </a:r>
            <a:r>
              <a:rPr lang="en-US" sz="1800" dirty="0"/>
              <a:t> xen </a:t>
            </a:r>
            <a:r>
              <a:rPr lang="en-US" sz="1800" dirty="0" err="1"/>
              <a:t>kẽ</a:t>
            </a:r>
            <a:r>
              <a:rPr lang="en-US" sz="1800" dirty="0"/>
              <a:t> </a:t>
            </a:r>
            <a:r>
              <a:rPr lang="en-US" sz="1800" dirty="0" err="1"/>
              <a:t>với</a:t>
            </a:r>
            <a:r>
              <a:rPr lang="en-US" sz="1800" dirty="0"/>
              <a:t> </a:t>
            </a:r>
            <a:r>
              <a:rPr lang="en-US" sz="1800" dirty="0" err="1"/>
              <a:t>phần</a:t>
            </a:r>
            <a:r>
              <a:rPr lang="en-US" sz="1800" dirty="0"/>
              <a:t> </a:t>
            </a:r>
            <a:r>
              <a:rPr lang="en-US" sz="1800" dirty="0" err="1"/>
              <a:t>tử</a:t>
            </a:r>
            <a:r>
              <a:rPr lang="en-US" sz="1800" dirty="0"/>
              <a:t> </a:t>
            </a:r>
            <a:r>
              <a:rPr lang="en-US" sz="1800" dirty="0" err="1"/>
              <a:t>mảng</a:t>
            </a:r>
            <a:r>
              <a:rPr lang="en-US" sz="1800" dirty="0"/>
              <a:t> ban </a:t>
            </a:r>
            <a:r>
              <a:rPr lang="en-US" sz="1800" dirty="0" err="1"/>
              <a:t>đầu</a:t>
            </a:r>
            <a:endParaRPr lang="en-US" sz="1800" dirty="0"/>
          </a:p>
          <a:p>
            <a:r>
              <a:rPr lang="en-US" sz="1800" b="1" dirty="0"/>
              <a:t>complete</a:t>
            </a:r>
            <a:r>
              <a:rPr lang="en-US" sz="1800" dirty="0"/>
              <a:t>: </a:t>
            </a:r>
            <a:r>
              <a:rPr lang="en-US" sz="1800" dirty="0" err="1"/>
              <a:t>Phân</a:t>
            </a:r>
            <a:r>
              <a:rPr lang="en-US" sz="1800" dirty="0"/>
              <a:t> </a:t>
            </a:r>
            <a:r>
              <a:rPr lang="en-US" sz="1800" dirty="0" err="1"/>
              <a:t>mảng</a:t>
            </a:r>
            <a:r>
              <a:rPr lang="en-US" sz="1800" dirty="0"/>
              <a:t> </a:t>
            </a:r>
            <a:r>
              <a:rPr lang="en-US" sz="1800" dirty="0" err="1"/>
              <a:t>thành</a:t>
            </a:r>
            <a:r>
              <a:rPr lang="en-US" sz="1800" dirty="0"/>
              <a:t> </a:t>
            </a:r>
            <a:r>
              <a:rPr lang="en-US" sz="1800" dirty="0" err="1"/>
              <a:t>các</a:t>
            </a:r>
            <a:r>
              <a:rPr lang="en-US" sz="1800" dirty="0"/>
              <a:t> </a:t>
            </a:r>
            <a:r>
              <a:rPr lang="en-US" sz="1800" dirty="0" err="1"/>
              <a:t>phần</a:t>
            </a:r>
            <a:r>
              <a:rPr lang="en-US" sz="1800" dirty="0"/>
              <a:t> </a:t>
            </a:r>
            <a:r>
              <a:rPr lang="en-US" sz="1800" dirty="0" err="1"/>
              <a:t>tử</a:t>
            </a:r>
            <a:r>
              <a:rPr lang="en-US" sz="1800" dirty="0"/>
              <a:t> </a:t>
            </a:r>
            <a:r>
              <a:rPr lang="en-US" sz="1800" dirty="0" err="1"/>
              <a:t>riêng</a:t>
            </a:r>
            <a:r>
              <a:rPr lang="en-US" sz="1800" dirty="0"/>
              <a:t> </a:t>
            </a:r>
            <a:r>
              <a:rPr lang="en-US" sz="1800" dirty="0" err="1"/>
              <a:t>lẻ</a:t>
            </a:r>
            <a:r>
              <a:rPr lang="en-US" sz="1800" dirty="0"/>
              <a:t> </a:t>
            </a:r>
            <a:r>
              <a:rPr lang="en-US" sz="1800" dirty="0" err="1"/>
              <a:t>tương</a:t>
            </a:r>
            <a:r>
              <a:rPr lang="en-US" sz="1800" dirty="0"/>
              <a:t> </a:t>
            </a:r>
            <a:r>
              <a:rPr lang="en-US" sz="1800" dirty="0" err="1"/>
              <a:t>ứng</a:t>
            </a:r>
            <a:r>
              <a:rPr lang="en-US" sz="1800" dirty="0"/>
              <a:t> </a:t>
            </a:r>
            <a:r>
              <a:rPr lang="en-US" sz="1800" dirty="0" err="1"/>
              <a:t>với</a:t>
            </a:r>
            <a:r>
              <a:rPr lang="en-US" sz="1800" dirty="0"/>
              <a:t> </a:t>
            </a:r>
            <a:r>
              <a:rPr lang="en-US" sz="1800" dirty="0" err="1"/>
              <a:t>phân</a:t>
            </a:r>
            <a:r>
              <a:rPr lang="en-US" sz="1800" dirty="0"/>
              <a:t> </a:t>
            </a:r>
            <a:r>
              <a:rPr lang="en-US" sz="1800" dirty="0" err="1"/>
              <a:t>giải</a:t>
            </a:r>
            <a:r>
              <a:rPr lang="en-US" sz="1800" dirty="0"/>
              <a:t> </a:t>
            </a:r>
            <a:r>
              <a:rPr lang="en-US" sz="1800" dirty="0" err="1"/>
              <a:t>vào</a:t>
            </a:r>
            <a:r>
              <a:rPr lang="en-US" sz="1800" dirty="0"/>
              <a:t> </a:t>
            </a:r>
            <a:r>
              <a:rPr lang="en-US" sz="1800" dirty="0" err="1"/>
              <a:t>các</a:t>
            </a:r>
            <a:r>
              <a:rPr lang="en-US" sz="1800" dirty="0"/>
              <a:t> </a:t>
            </a:r>
            <a:r>
              <a:rPr lang="en-US" sz="1800" dirty="0" err="1"/>
              <a:t>thanh</a:t>
            </a:r>
            <a:r>
              <a:rPr lang="en-US" sz="1800" dirty="0"/>
              <a:t> </a:t>
            </a:r>
            <a:r>
              <a:rPr lang="en-US" sz="1800" dirty="0" err="1"/>
              <a:t>ghi</a:t>
            </a:r>
            <a:endParaRPr lang="en-US" sz="1800" dirty="0"/>
          </a:p>
          <a:p>
            <a:endParaRPr lang="en-US" sz="1800" dirty="0"/>
          </a:p>
          <a:p>
            <a:pPr marL="0" indent="0">
              <a:buNone/>
            </a:pPr>
            <a:endParaRPr lang="en-US" sz="1800" dirty="0"/>
          </a:p>
          <a:p>
            <a:endParaRPr lang="en-US" dirty="0"/>
          </a:p>
          <a:p>
            <a:endParaRPr lang="en-US" dirty="0"/>
          </a:p>
        </p:txBody>
      </p:sp>
      <p:pic>
        <p:nvPicPr>
          <p:cNvPr id="6" name="Picture 5">
            <a:extLst>
              <a:ext uri="{FF2B5EF4-FFF2-40B4-BE49-F238E27FC236}">
                <a16:creationId xmlns:a16="http://schemas.microsoft.com/office/drawing/2014/main" id="{88394381-7CE2-28E5-8348-21559372633E}"/>
              </a:ext>
            </a:extLst>
          </p:cNvPr>
          <p:cNvPicPr>
            <a:picLocks noChangeAspect="1"/>
          </p:cNvPicPr>
          <p:nvPr/>
        </p:nvPicPr>
        <p:blipFill>
          <a:blip r:embed="rId2"/>
          <a:stretch>
            <a:fillRect/>
          </a:stretch>
        </p:blipFill>
        <p:spPr>
          <a:xfrm>
            <a:off x="191653" y="3898282"/>
            <a:ext cx="5447147" cy="2502518"/>
          </a:xfrm>
          <a:prstGeom prst="rect">
            <a:avLst/>
          </a:prstGeom>
        </p:spPr>
      </p:pic>
      <p:pic>
        <p:nvPicPr>
          <p:cNvPr id="10" name="Picture 9">
            <a:extLst>
              <a:ext uri="{FF2B5EF4-FFF2-40B4-BE49-F238E27FC236}">
                <a16:creationId xmlns:a16="http://schemas.microsoft.com/office/drawing/2014/main" id="{DD2D0783-4EF2-5B27-937A-D470A221EC53}"/>
              </a:ext>
            </a:extLst>
          </p:cNvPr>
          <p:cNvPicPr>
            <a:picLocks noChangeAspect="1"/>
          </p:cNvPicPr>
          <p:nvPr/>
        </p:nvPicPr>
        <p:blipFill>
          <a:blip r:embed="rId3"/>
          <a:stretch>
            <a:fillRect/>
          </a:stretch>
        </p:blipFill>
        <p:spPr>
          <a:xfrm>
            <a:off x="6228080" y="3613705"/>
            <a:ext cx="4927600" cy="3244295"/>
          </a:xfrm>
          <a:prstGeom prst="rect">
            <a:avLst/>
          </a:prstGeom>
        </p:spPr>
      </p:pic>
    </p:spTree>
    <p:extLst>
      <p:ext uri="{BB962C8B-B14F-4D97-AF65-F5344CB8AC3E}">
        <p14:creationId xmlns:p14="http://schemas.microsoft.com/office/powerpoint/2010/main" val="690743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31A35-1BFA-47D8-8875-B2F8310EB6A6}"/>
              </a:ext>
            </a:extLst>
          </p:cNvPr>
          <p:cNvSpPr>
            <a:spLocks noGrp="1"/>
          </p:cNvSpPr>
          <p:nvPr>
            <p:ph type="title"/>
          </p:nvPr>
        </p:nvSpPr>
        <p:spPr>
          <a:xfrm>
            <a:off x="162560" y="-246460"/>
            <a:ext cx="12131040" cy="1231742"/>
          </a:xfrm>
        </p:spPr>
        <p:txBody>
          <a:bodyPr/>
          <a:lstStyle/>
          <a:p>
            <a:r>
              <a:rPr lang="en-US" dirty="0"/>
              <a:t>Array: Array on the interface </a:t>
            </a:r>
          </a:p>
        </p:txBody>
      </p:sp>
      <p:sp>
        <p:nvSpPr>
          <p:cNvPr id="3" name="Content Placeholder 2">
            <a:extLst>
              <a:ext uri="{FF2B5EF4-FFF2-40B4-BE49-F238E27FC236}">
                <a16:creationId xmlns:a16="http://schemas.microsoft.com/office/drawing/2014/main" id="{344BF434-EDC2-25B7-9AC7-CB5A4D3A1558}"/>
              </a:ext>
            </a:extLst>
          </p:cNvPr>
          <p:cNvSpPr>
            <a:spLocks noGrp="1"/>
          </p:cNvSpPr>
          <p:nvPr>
            <p:ph idx="1"/>
          </p:nvPr>
        </p:nvSpPr>
        <p:spPr>
          <a:xfrm>
            <a:off x="127000" y="826611"/>
            <a:ext cx="12004040" cy="5574189"/>
          </a:xfrm>
        </p:spPr>
        <p:txBody>
          <a:bodyPr/>
          <a:lstStyle/>
          <a:p>
            <a:r>
              <a:rPr lang="en-US" sz="1800" dirty="0"/>
              <a:t>Khi </a:t>
            </a:r>
            <a:r>
              <a:rPr lang="en-US" sz="1800" dirty="0" err="1"/>
              <a:t>truyền</a:t>
            </a:r>
            <a:r>
              <a:rPr lang="en-US" sz="1800" dirty="0"/>
              <a:t> </a:t>
            </a:r>
            <a:r>
              <a:rPr lang="en-US" sz="1800" dirty="0" err="1"/>
              <a:t>mảng</a:t>
            </a:r>
            <a:r>
              <a:rPr lang="en-US" sz="1800" dirty="0"/>
              <a:t> </a:t>
            </a:r>
            <a:r>
              <a:rPr lang="en-US" sz="1800" dirty="0" err="1"/>
              <a:t>làm</a:t>
            </a:r>
            <a:r>
              <a:rPr lang="en-US" sz="1800" dirty="0"/>
              <a:t> </a:t>
            </a:r>
            <a:r>
              <a:rPr lang="en-US" sz="1800" dirty="0" err="1"/>
              <a:t>đối</a:t>
            </a:r>
            <a:r>
              <a:rPr lang="en-US" sz="1800" dirty="0"/>
              <a:t> </a:t>
            </a:r>
            <a:r>
              <a:rPr lang="en-US" sz="1800" dirty="0" err="1"/>
              <a:t>số</a:t>
            </a:r>
            <a:r>
              <a:rPr lang="en-US" sz="1800" dirty="0"/>
              <a:t> </a:t>
            </a:r>
            <a:r>
              <a:rPr lang="en-US" sz="1800" dirty="0" err="1"/>
              <a:t>cho</a:t>
            </a:r>
            <a:r>
              <a:rPr lang="en-US" sz="1800" dirty="0"/>
              <a:t> top module, </a:t>
            </a:r>
            <a:r>
              <a:rPr lang="en-US" sz="1800" dirty="0" err="1"/>
              <a:t>thì</a:t>
            </a:r>
            <a:r>
              <a:rPr lang="en-US" sz="1800" dirty="0"/>
              <a:t> </a:t>
            </a:r>
            <a:r>
              <a:rPr lang="en-US" sz="1800" dirty="0" err="1"/>
              <a:t>vitis</a:t>
            </a:r>
            <a:r>
              <a:rPr lang="en-US" sz="1800" dirty="0"/>
              <a:t> </a:t>
            </a:r>
            <a:r>
              <a:rPr lang="en-US" sz="1800" dirty="0" err="1"/>
              <a:t>hls</a:t>
            </a:r>
            <a:r>
              <a:rPr lang="en-US" sz="1800" dirty="0"/>
              <a:t> </a:t>
            </a:r>
            <a:r>
              <a:rPr lang="en-US" sz="1800" dirty="0" err="1"/>
              <a:t>sẽ</a:t>
            </a:r>
            <a:r>
              <a:rPr lang="en-US" sz="1800" dirty="0"/>
              <a:t> </a:t>
            </a:r>
            <a:r>
              <a:rPr lang="en-US" sz="1800" dirty="0" err="1"/>
              <a:t>tạo</a:t>
            </a:r>
            <a:r>
              <a:rPr lang="en-US" sz="1800" dirty="0"/>
              <a:t> </a:t>
            </a:r>
            <a:r>
              <a:rPr lang="en-US" sz="1800" dirty="0" err="1"/>
              <a:t>mặc</a:t>
            </a:r>
            <a:r>
              <a:rPr lang="en-US" sz="1800" dirty="0"/>
              <a:t> </a:t>
            </a:r>
            <a:r>
              <a:rPr lang="en-US" sz="1800" dirty="0" err="1"/>
              <a:t>định</a:t>
            </a:r>
            <a:r>
              <a:rPr lang="en-US" sz="1800" dirty="0"/>
              <a:t> port M_AXI </a:t>
            </a:r>
            <a:r>
              <a:rPr lang="en-US" sz="1800" dirty="0" err="1"/>
              <a:t>cho</a:t>
            </a:r>
            <a:r>
              <a:rPr lang="en-US" sz="1800" dirty="0"/>
              <a:t> </a:t>
            </a:r>
            <a:r>
              <a:rPr lang="en-US" sz="1800" dirty="0" err="1"/>
              <a:t>bộ</a:t>
            </a:r>
            <a:r>
              <a:rPr lang="en-US" sz="1800" dirty="0"/>
              <a:t> </a:t>
            </a:r>
            <a:r>
              <a:rPr lang="en-US" sz="1800" dirty="0" err="1"/>
              <a:t>nhớ</a:t>
            </a:r>
            <a:r>
              <a:rPr lang="en-US" sz="1800" dirty="0"/>
              <a:t> </a:t>
            </a:r>
            <a:r>
              <a:rPr lang="en-US" sz="1800" dirty="0" err="1"/>
              <a:t>ngoài</a:t>
            </a:r>
            <a:r>
              <a:rPr lang="en-US" sz="1800" dirty="0"/>
              <a:t> chip.</a:t>
            </a:r>
          </a:p>
          <a:p>
            <a:r>
              <a:rPr lang="en-US" sz="1800" dirty="0" err="1"/>
              <a:t>Bộ</a:t>
            </a:r>
            <a:r>
              <a:rPr lang="en-US" sz="1800" dirty="0"/>
              <a:t> </a:t>
            </a:r>
            <a:r>
              <a:rPr lang="en-US" sz="1800" dirty="0" err="1"/>
              <a:t>nhớ</a:t>
            </a:r>
            <a:r>
              <a:rPr lang="en-US" sz="1800" dirty="0"/>
              <a:t> </a:t>
            </a:r>
            <a:r>
              <a:rPr lang="en-US" sz="1800" dirty="0" err="1"/>
              <a:t>là</a:t>
            </a:r>
            <a:r>
              <a:rPr lang="en-US" sz="1800" dirty="0"/>
              <a:t> RAM block </a:t>
            </a:r>
            <a:r>
              <a:rPr lang="en-US" sz="1800" dirty="0" err="1"/>
              <a:t>với</a:t>
            </a:r>
            <a:r>
              <a:rPr lang="en-US" sz="1800" dirty="0"/>
              <a:t> </a:t>
            </a:r>
            <a:r>
              <a:rPr lang="en-US" sz="1800" dirty="0" err="1"/>
              <a:t>độ</a:t>
            </a:r>
            <a:r>
              <a:rPr lang="en-US" sz="1800" dirty="0"/>
              <a:t> </a:t>
            </a:r>
            <a:r>
              <a:rPr lang="en-US" sz="1800" dirty="0" err="1"/>
              <a:t>trễ</a:t>
            </a:r>
            <a:r>
              <a:rPr lang="en-US" sz="1800" dirty="0"/>
              <a:t>  =1 </a:t>
            </a:r>
            <a:r>
              <a:rPr lang="en-US" sz="1800" dirty="0" err="1"/>
              <a:t>được</a:t>
            </a:r>
            <a:r>
              <a:rPr lang="en-US" sz="1800" dirty="0"/>
              <a:t> </a:t>
            </a:r>
            <a:r>
              <a:rPr lang="en-US" sz="1800" dirty="0" err="1"/>
              <a:t>làm</a:t>
            </a:r>
            <a:r>
              <a:rPr lang="en-US" sz="1800" dirty="0"/>
              <a:t> </a:t>
            </a:r>
            <a:r>
              <a:rPr lang="en-US" sz="1800" dirty="0" err="1"/>
              <a:t>mặc</a:t>
            </a:r>
            <a:r>
              <a:rPr lang="en-US" sz="1800" dirty="0"/>
              <a:t> </a:t>
            </a:r>
            <a:r>
              <a:rPr lang="en-US" sz="1800" dirty="0" err="1"/>
              <a:t>định</a:t>
            </a:r>
            <a:r>
              <a:rPr lang="en-US" sz="1800" dirty="0"/>
              <a:t>. </a:t>
            </a:r>
            <a:r>
              <a:rPr lang="en-US" sz="1800" dirty="0" err="1"/>
              <a:t>Mất</a:t>
            </a:r>
            <a:r>
              <a:rPr lang="en-US" sz="1800" dirty="0"/>
              <a:t> 1 chu </a:t>
            </a:r>
            <a:r>
              <a:rPr lang="en-US" sz="1800" dirty="0" err="1"/>
              <a:t>kì</a:t>
            </a:r>
            <a:r>
              <a:rPr lang="en-US" sz="1800" dirty="0"/>
              <a:t> </a:t>
            </a:r>
            <a:r>
              <a:rPr lang="en-US" sz="1800" dirty="0" err="1"/>
              <a:t>để</a:t>
            </a:r>
            <a:r>
              <a:rPr lang="en-US" sz="1800" dirty="0"/>
              <a:t> </a:t>
            </a:r>
            <a:r>
              <a:rPr lang="en-US" sz="1800" dirty="0" err="1"/>
              <a:t>đọc</a:t>
            </a:r>
            <a:r>
              <a:rPr lang="en-US" sz="1800" dirty="0"/>
              <a:t> </a:t>
            </a:r>
            <a:r>
              <a:rPr lang="en-US" sz="1800" dirty="0" err="1"/>
              <a:t>với</a:t>
            </a:r>
            <a:r>
              <a:rPr lang="en-US" sz="1800" dirty="0"/>
              <a:t> </a:t>
            </a:r>
            <a:r>
              <a:rPr lang="en-US" sz="1800" dirty="0" err="1"/>
              <a:t>địa</a:t>
            </a:r>
            <a:r>
              <a:rPr lang="en-US" sz="1800" dirty="0"/>
              <a:t> </a:t>
            </a:r>
            <a:r>
              <a:rPr lang="en-US" sz="1800" dirty="0" err="1"/>
              <a:t>chỉ</a:t>
            </a:r>
            <a:r>
              <a:rPr lang="en-US" sz="1800" dirty="0"/>
              <a:t> </a:t>
            </a:r>
            <a:r>
              <a:rPr lang="en-US" sz="1800" dirty="0" err="1"/>
              <a:t>được</a:t>
            </a:r>
            <a:r>
              <a:rPr lang="en-US" sz="1800" dirty="0"/>
              <a:t> </a:t>
            </a:r>
            <a:r>
              <a:rPr lang="en-US" sz="1800" dirty="0" err="1"/>
              <a:t>chỉ</a:t>
            </a:r>
            <a:r>
              <a:rPr lang="en-US" sz="1800" dirty="0"/>
              <a:t> </a:t>
            </a:r>
            <a:r>
              <a:rPr lang="en-US" sz="1800" dirty="0" err="1"/>
              <a:t>định</a:t>
            </a:r>
            <a:r>
              <a:rPr lang="en-US" sz="1800" dirty="0"/>
              <a:t>.</a:t>
            </a:r>
          </a:p>
          <a:p>
            <a:r>
              <a:rPr lang="en-US" sz="1800" dirty="0" err="1"/>
              <a:t>Để</a:t>
            </a:r>
            <a:r>
              <a:rPr lang="en-US" sz="1800" dirty="0"/>
              <a:t> </a:t>
            </a:r>
            <a:r>
              <a:rPr lang="en-US" sz="1800" dirty="0" err="1"/>
              <a:t>cấu</a:t>
            </a:r>
            <a:r>
              <a:rPr lang="en-US" sz="1800" dirty="0"/>
              <a:t> </a:t>
            </a:r>
            <a:r>
              <a:rPr lang="en-US" sz="1800" dirty="0" err="1"/>
              <a:t>hình</a:t>
            </a:r>
            <a:r>
              <a:rPr lang="en-US" sz="1800" dirty="0"/>
              <a:t> </a:t>
            </a:r>
            <a:r>
              <a:rPr lang="en-US" sz="1800" dirty="0" err="1"/>
              <a:t>lại</a:t>
            </a:r>
            <a:r>
              <a:rPr lang="en-US" sz="1800" dirty="0"/>
              <a:t> </a:t>
            </a:r>
            <a:r>
              <a:rPr lang="en-US" sz="1800" dirty="0" err="1"/>
              <a:t>các</a:t>
            </a:r>
            <a:r>
              <a:rPr lang="en-US" sz="1800" dirty="0"/>
              <a:t> </a:t>
            </a:r>
            <a:r>
              <a:rPr lang="en-US" sz="1800" dirty="0" err="1"/>
              <a:t>cổng</a:t>
            </a:r>
            <a:r>
              <a:rPr lang="en-US" sz="1800" dirty="0"/>
              <a:t> </a:t>
            </a:r>
            <a:r>
              <a:rPr lang="en-US" sz="1800" dirty="0" err="1"/>
              <a:t>này</a:t>
            </a:r>
            <a:r>
              <a:rPr lang="en-US" sz="1800" dirty="0"/>
              <a:t> </a:t>
            </a:r>
            <a:r>
              <a:rPr lang="en-US" sz="1800" dirty="0" err="1"/>
              <a:t>sử</a:t>
            </a:r>
            <a:r>
              <a:rPr lang="en-US" sz="1800" dirty="0"/>
              <a:t> </a:t>
            </a:r>
            <a:r>
              <a:rPr lang="en-US" sz="1800" dirty="0" err="1"/>
              <a:t>dụng</a:t>
            </a:r>
            <a:r>
              <a:rPr lang="en-US" sz="1800" dirty="0"/>
              <a:t> #pragma interface M-AXI/BRAM/FIFO.</a:t>
            </a:r>
          </a:p>
          <a:p>
            <a:r>
              <a:rPr lang="en-US" sz="1800" dirty="0" err="1"/>
              <a:t>Chỉ</a:t>
            </a:r>
            <a:r>
              <a:rPr lang="en-US" sz="1800" dirty="0"/>
              <a:t> </a:t>
            </a:r>
            <a:r>
              <a:rPr lang="en-US" sz="1800" dirty="0" err="1"/>
              <a:t>định</a:t>
            </a:r>
            <a:r>
              <a:rPr lang="en-US" sz="1800" dirty="0"/>
              <a:t> RAM </a:t>
            </a:r>
            <a:r>
              <a:rPr lang="en-US" sz="1800" dirty="0" err="1"/>
              <a:t>là</a:t>
            </a:r>
            <a:r>
              <a:rPr lang="en-US" sz="1800" dirty="0"/>
              <a:t> RAM </a:t>
            </a:r>
            <a:r>
              <a:rPr lang="en-US" sz="1800" dirty="0" err="1"/>
              <a:t>một</a:t>
            </a:r>
            <a:r>
              <a:rPr lang="en-US" sz="1800" dirty="0"/>
              <a:t> port </a:t>
            </a:r>
            <a:r>
              <a:rPr lang="en-US" sz="1800" dirty="0" err="1"/>
              <a:t>hoặc</a:t>
            </a:r>
            <a:r>
              <a:rPr lang="en-US" sz="1800" dirty="0"/>
              <a:t> dual port.</a:t>
            </a:r>
          </a:p>
          <a:p>
            <a:r>
              <a:rPr lang="en-US" sz="1800" dirty="0" err="1"/>
              <a:t>CHỉ</a:t>
            </a:r>
            <a:r>
              <a:rPr lang="en-US" sz="1800" dirty="0"/>
              <a:t> </a:t>
            </a:r>
            <a:r>
              <a:rPr lang="en-US" sz="1800" dirty="0" err="1"/>
              <a:t>định</a:t>
            </a:r>
            <a:r>
              <a:rPr lang="en-US" sz="1800" dirty="0"/>
              <a:t> </a:t>
            </a:r>
            <a:r>
              <a:rPr lang="en-US" sz="1800" dirty="0" err="1"/>
              <a:t>độ</a:t>
            </a:r>
            <a:r>
              <a:rPr lang="en-US" sz="1800" dirty="0"/>
              <a:t> </a:t>
            </a:r>
            <a:r>
              <a:rPr lang="en-US" sz="1800" dirty="0" err="1"/>
              <a:t>trễ</a:t>
            </a:r>
            <a:r>
              <a:rPr lang="en-US" sz="1800" dirty="0"/>
              <a:t> </a:t>
            </a:r>
            <a:r>
              <a:rPr lang="en-US" sz="1800" dirty="0" err="1"/>
              <a:t>của</a:t>
            </a:r>
            <a:r>
              <a:rPr lang="en-US" sz="1800" dirty="0"/>
              <a:t> RAM</a:t>
            </a:r>
          </a:p>
          <a:p>
            <a:r>
              <a:rPr lang="en-US" sz="1800" dirty="0" err="1"/>
              <a:t>Sử</a:t>
            </a:r>
            <a:r>
              <a:rPr lang="en-US" sz="1800" dirty="0"/>
              <a:t> </a:t>
            </a:r>
            <a:r>
              <a:rPr lang="en-US" sz="1800" dirty="0" err="1"/>
              <a:t>dụng</a:t>
            </a:r>
            <a:r>
              <a:rPr lang="en-US" sz="1800" dirty="0"/>
              <a:t> #pragma partition </a:t>
            </a:r>
            <a:r>
              <a:rPr lang="en-US" sz="1800" dirty="0" err="1"/>
              <a:t>để</a:t>
            </a:r>
            <a:r>
              <a:rPr lang="en-US" sz="1800" dirty="0"/>
              <a:t> </a:t>
            </a:r>
            <a:r>
              <a:rPr lang="en-US" sz="1800" dirty="0" err="1"/>
              <a:t>cấu</a:t>
            </a:r>
            <a:r>
              <a:rPr lang="en-US" sz="1800" dirty="0"/>
              <a:t> </a:t>
            </a:r>
            <a:r>
              <a:rPr lang="en-US" sz="1800" dirty="0" err="1"/>
              <a:t>trúc</a:t>
            </a:r>
            <a:r>
              <a:rPr lang="en-US" sz="1800" dirty="0"/>
              <a:t> </a:t>
            </a:r>
            <a:r>
              <a:rPr lang="en-US" sz="1800" dirty="0" err="1"/>
              <a:t>lại</a:t>
            </a:r>
            <a:r>
              <a:rPr lang="en-US" sz="1800" dirty="0"/>
              <a:t> </a:t>
            </a:r>
            <a:r>
              <a:rPr lang="en-US" sz="1800" dirty="0" err="1"/>
              <a:t>mảng</a:t>
            </a:r>
            <a:r>
              <a:rPr lang="en-US" sz="1800" dirty="0"/>
              <a:t>.</a:t>
            </a:r>
          </a:p>
          <a:p>
            <a:r>
              <a:rPr lang="en-US" sz="1800" dirty="0"/>
              <a:t> </a:t>
            </a:r>
            <a:r>
              <a:rPr lang="en-US" sz="1800" dirty="0" err="1"/>
              <a:t>Có</a:t>
            </a:r>
            <a:r>
              <a:rPr lang="en-US" sz="1800" dirty="0"/>
              <a:t> </a:t>
            </a:r>
            <a:r>
              <a:rPr lang="en-US" sz="1800" dirty="0" err="1"/>
              <a:t>thể</a:t>
            </a:r>
            <a:r>
              <a:rPr lang="en-US" sz="1800" dirty="0"/>
              <a:t> </a:t>
            </a:r>
            <a:r>
              <a:rPr lang="en-US" sz="1800" dirty="0" err="1"/>
              <a:t>chọn</a:t>
            </a:r>
            <a:r>
              <a:rPr lang="en-US" sz="1800" dirty="0"/>
              <a:t> RAM </a:t>
            </a:r>
            <a:r>
              <a:rPr lang="en-US" sz="1800" dirty="0" err="1"/>
              <a:t>đơn</a:t>
            </a:r>
            <a:r>
              <a:rPr lang="en-US" sz="1800" dirty="0"/>
              <a:t> hay dual port, RAM dual port </a:t>
            </a:r>
            <a:r>
              <a:rPr lang="en-US" sz="1800" dirty="0" err="1"/>
              <a:t>làm</a:t>
            </a:r>
            <a:r>
              <a:rPr lang="en-US" sz="1800" dirty="0"/>
              <a:t> </a:t>
            </a:r>
            <a:r>
              <a:rPr lang="en-US" sz="1800" dirty="0" err="1"/>
              <a:t>giảm</a:t>
            </a:r>
            <a:r>
              <a:rPr lang="en-US" sz="1800" dirty="0"/>
              <a:t> </a:t>
            </a:r>
            <a:r>
              <a:rPr lang="en-US" sz="1800" dirty="0" err="1"/>
              <a:t>trễ</a:t>
            </a:r>
            <a:endParaRPr lang="en-US" sz="1800" dirty="0"/>
          </a:p>
          <a:p>
            <a:pPr marL="0" indent="0">
              <a:buNone/>
            </a:pPr>
            <a:endParaRPr lang="en-US" sz="1800" dirty="0"/>
          </a:p>
          <a:p>
            <a:endParaRPr lang="en-US" dirty="0"/>
          </a:p>
          <a:p>
            <a:endParaRPr lang="en-US" dirty="0"/>
          </a:p>
        </p:txBody>
      </p:sp>
      <p:pic>
        <p:nvPicPr>
          <p:cNvPr id="5" name="Picture 4">
            <a:extLst>
              <a:ext uri="{FF2B5EF4-FFF2-40B4-BE49-F238E27FC236}">
                <a16:creationId xmlns:a16="http://schemas.microsoft.com/office/drawing/2014/main" id="{89293786-8AC8-BC83-A414-614B48F54AF6}"/>
              </a:ext>
            </a:extLst>
          </p:cNvPr>
          <p:cNvPicPr>
            <a:picLocks noChangeAspect="1"/>
          </p:cNvPicPr>
          <p:nvPr/>
        </p:nvPicPr>
        <p:blipFill>
          <a:blip r:embed="rId2"/>
          <a:stretch>
            <a:fillRect/>
          </a:stretch>
        </p:blipFill>
        <p:spPr>
          <a:xfrm>
            <a:off x="162560" y="3613705"/>
            <a:ext cx="6535062" cy="3096057"/>
          </a:xfrm>
          <a:prstGeom prst="rect">
            <a:avLst/>
          </a:prstGeom>
        </p:spPr>
      </p:pic>
      <p:sp>
        <p:nvSpPr>
          <p:cNvPr id="8" name="TextBox 7">
            <a:extLst>
              <a:ext uri="{FF2B5EF4-FFF2-40B4-BE49-F238E27FC236}">
                <a16:creationId xmlns:a16="http://schemas.microsoft.com/office/drawing/2014/main" id="{4B10CD40-7412-62BF-AEEF-FFA221236FB3}"/>
              </a:ext>
            </a:extLst>
          </p:cNvPr>
          <p:cNvSpPr txBox="1"/>
          <p:nvPr/>
        </p:nvSpPr>
        <p:spPr>
          <a:xfrm>
            <a:off x="6837680" y="3764280"/>
            <a:ext cx="5373587" cy="1477328"/>
          </a:xfrm>
          <a:prstGeom prst="rect">
            <a:avLst/>
          </a:prstGeom>
          <a:noFill/>
        </p:spPr>
        <p:txBody>
          <a:bodyPr wrap="none" rtlCol="0">
            <a:spAutoFit/>
          </a:bodyPr>
          <a:lstStyle/>
          <a:p>
            <a:r>
              <a:rPr lang="en-US" dirty="0"/>
              <a:t>Trong TH </a:t>
            </a:r>
            <a:r>
              <a:rPr lang="en-US" dirty="0" err="1"/>
              <a:t>này</a:t>
            </a:r>
            <a:r>
              <a:rPr lang="en-US" dirty="0"/>
              <a:t> RAM 1 port </a:t>
            </a:r>
            <a:r>
              <a:rPr lang="en-US" dirty="0" err="1"/>
              <a:t>sẽ</a:t>
            </a:r>
            <a:r>
              <a:rPr lang="en-US" dirty="0"/>
              <a:t> </a:t>
            </a:r>
            <a:r>
              <a:rPr lang="en-US" dirty="0" err="1"/>
              <a:t>được</a:t>
            </a:r>
            <a:r>
              <a:rPr lang="en-US" dirty="0"/>
              <a:t> </a:t>
            </a:r>
            <a:r>
              <a:rPr lang="en-US" dirty="0" err="1"/>
              <a:t>tạo</a:t>
            </a:r>
            <a:r>
              <a:rPr lang="en-US" dirty="0"/>
              <a:t> </a:t>
            </a:r>
            <a:r>
              <a:rPr lang="en-US" dirty="0" err="1"/>
              <a:t>ra</a:t>
            </a:r>
            <a:r>
              <a:rPr lang="en-US" dirty="0"/>
              <a:t> </a:t>
            </a:r>
            <a:r>
              <a:rPr lang="en-US" dirty="0" err="1"/>
              <a:t>vì</a:t>
            </a:r>
            <a:r>
              <a:rPr lang="en-US" dirty="0"/>
              <a:t> </a:t>
            </a:r>
            <a:r>
              <a:rPr lang="en-US" dirty="0" err="1"/>
              <a:t>vòng</a:t>
            </a:r>
            <a:r>
              <a:rPr lang="en-US" dirty="0"/>
              <a:t> </a:t>
            </a:r>
            <a:r>
              <a:rPr lang="en-US" dirty="0" err="1"/>
              <a:t>lặp</a:t>
            </a:r>
            <a:r>
              <a:rPr lang="en-US" dirty="0"/>
              <a:t> for </a:t>
            </a:r>
          </a:p>
          <a:p>
            <a:r>
              <a:rPr lang="en-US" dirty="0" err="1"/>
              <a:t>Chỉ</a:t>
            </a:r>
            <a:r>
              <a:rPr lang="en-US" dirty="0"/>
              <a:t> </a:t>
            </a:r>
            <a:r>
              <a:rPr lang="en-US" dirty="0" err="1"/>
              <a:t>có</a:t>
            </a:r>
            <a:r>
              <a:rPr lang="en-US" dirty="0"/>
              <a:t> </a:t>
            </a:r>
            <a:r>
              <a:rPr lang="en-US" dirty="0" err="1"/>
              <a:t>thể</a:t>
            </a:r>
            <a:r>
              <a:rPr lang="en-US" dirty="0"/>
              <a:t> </a:t>
            </a:r>
            <a:r>
              <a:rPr lang="en-US" dirty="0" err="1"/>
              <a:t>đọc</a:t>
            </a:r>
            <a:r>
              <a:rPr lang="en-US" dirty="0"/>
              <a:t> </a:t>
            </a:r>
            <a:r>
              <a:rPr lang="en-US" dirty="0" err="1"/>
              <a:t>và</a:t>
            </a:r>
            <a:r>
              <a:rPr lang="en-US" dirty="0"/>
              <a:t> </a:t>
            </a:r>
            <a:r>
              <a:rPr lang="en-US" dirty="0" err="1"/>
              <a:t>ghi</a:t>
            </a:r>
            <a:r>
              <a:rPr lang="en-US" dirty="0"/>
              <a:t> </a:t>
            </a:r>
            <a:r>
              <a:rPr lang="en-US" dirty="0" err="1"/>
              <a:t>trong</a:t>
            </a:r>
            <a:r>
              <a:rPr lang="en-US" dirty="0"/>
              <a:t> 1 chu </a:t>
            </a:r>
            <a:r>
              <a:rPr lang="en-US" dirty="0" err="1"/>
              <a:t>kì</a:t>
            </a:r>
            <a:r>
              <a:rPr lang="en-US" dirty="0"/>
              <a:t>, </a:t>
            </a:r>
            <a:r>
              <a:rPr lang="en-US" dirty="0" err="1"/>
              <a:t>không</a:t>
            </a:r>
            <a:r>
              <a:rPr lang="en-US" dirty="0"/>
              <a:t> </a:t>
            </a:r>
            <a:r>
              <a:rPr lang="en-US" dirty="0" err="1"/>
              <a:t>có</a:t>
            </a:r>
            <a:r>
              <a:rPr lang="en-US" dirty="0"/>
              <a:t> </a:t>
            </a:r>
            <a:r>
              <a:rPr lang="en-US" dirty="0" err="1"/>
              <a:t>tối</a:t>
            </a:r>
            <a:r>
              <a:rPr lang="en-US" dirty="0"/>
              <a:t> </a:t>
            </a:r>
            <a:r>
              <a:rPr lang="en-US" dirty="0" err="1"/>
              <a:t>ưu</a:t>
            </a:r>
            <a:r>
              <a:rPr lang="en-US" dirty="0"/>
              <a:t> </a:t>
            </a:r>
            <a:r>
              <a:rPr lang="en-US" dirty="0" err="1"/>
              <a:t>khi</a:t>
            </a:r>
            <a:endParaRPr lang="en-US" dirty="0"/>
          </a:p>
          <a:p>
            <a:r>
              <a:rPr lang="en-US" dirty="0" err="1"/>
              <a:t>Sử</a:t>
            </a:r>
            <a:r>
              <a:rPr lang="en-US" dirty="0"/>
              <a:t> </a:t>
            </a:r>
            <a:r>
              <a:rPr lang="en-US" dirty="0" err="1"/>
              <a:t>dụng</a:t>
            </a:r>
            <a:r>
              <a:rPr lang="en-US" dirty="0"/>
              <a:t> RAM dual port. </a:t>
            </a:r>
            <a:r>
              <a:rPr lang="en-US" dirty="0" err="1"/>
              <a:t>Sử</a:t>
            </a:r>
            <a:r>
              <a:rPr lang="en-US" dirty="0"/>
              <a:t> </a:t>
            </a:r>
            <a:r>
              <a:rPr lang="en-US" dirty="0" err="1"/>
              <a:t>dụng</a:t>
            </a:r>
            <a:r>
              <a:rPr lang="en-US" dirty="0"/>
              <a:t> pragma INTERFACE </a:t>
            </a:r>
          </a:p>
          <a:p>
            <a:r>
              <a:rPr lang="en-US" dirty="0" err="1"/>
              <a:t>Và</a:t>
            </a:r>
            <a:r>
              <a:rPr lang="en-US" dirty="0"/>
              <a:t> setup </a:t>
            </a:r>
            <a:r>
              <a:rPr lang="en-US" dirty="0" err="1"/>
              <a:t>storage_type</a:t>
            </a:r>
            <a:r>
              <a:rPr lang="en-US" dirty="0"/>
              <a:t> </a:t>
            </a:r>
            <a:r>
              <a:rPr lang="en-US" dirty="0" err="1"/>
              <a:t>để</a:t>
            </a:r>
            <a:r>
              <a:rPr lang="en-US" dirty="0"/>
              <a:t> </a:t>
            </a:r>
            <a:r>
              <a:rPr lang="en-US" dirty="0" err="1"/>
              <a:t>chỉ</a:t>
            </a:r>
            <a:r>
              <a:rPr lang="en-US" dirty="0"/>
              <a:t> </a:t>
            </a:r>
            <a:r>
              <a:rPr lang="en-US" dirty="0" err="1"/>
              <a:t>định</a:t>
            </a:r>
            <a:r>
              <a:rPr lang="en-US" dirty="0"/>
              <a:t> </a:t>
            </a:r>
            <a:r>
              <a:rPr lang="en-US" dirty="0" err="1"/>
              <a:t>loại</a:t>
            </a:r>
            <a:r>
              <a:rPr lang="en-US" dirty="0"/>
              <a:t> RAM.</a:t>
            </a:r>
          </a:p>
          <a:p>
            <a:endParaRPr lang="en-US" dirty="0"/>
          </a:p>
        </p:txBody>
      </p:sp>
    </p:spTree>
    <p:extLst>
      <p:ext uri="{BB962C8B-B14F-4D97-AF65-F5344CB8AC3E}">
        <p14:creationId xmlns:p14="http://schemas.microsoft.com/office/powerpoint/2010/main" val="31611647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31A35-1BFA-47D8-8875-B2F8310EB6A6}"/>
              </a:ext>
            </a:extLst>
          </p:cNvPr>
          <p:cNvSpPr>
            <a:spLocks noGrp="1"/>
          </p:cNvSpPr>
          <p:nvPr>
            <p:ph type="title"/>
          </p:nvPr>
        </p:nvSpPr>
        <p:spPr>
          <a:xfrm>
            <a:off x="162560" y="-246460"/>
            <a:ext cx="12131040" cy="1231742"/>
          </a:xfrm>
        </p:spPr>
        <p:txBody>
          <a:bodyPr/>
          <a:lstStyle/>
          <a:p>
            <a:r>
              <a:rPr lang="en-US" dirty="0" err="1"/>
              <a:t>Array:FIFO</a:t>
            </a:r>
            <a:r>
              <a:rPr lang="en-US" dirty="0"/>
              <a:t> interface</a:t>
            </a:r>
          </a:p>
        </p:txBody>
      </p:sp>
      <p:sp>
        <p:nvSpPr>
          <p:cNvPr id="3" name="Content Placeholder 2">
            <a:extLst>
              <a:ext uri="{FF2B5EF4-FFF2-40B4-BE49-F238E27FC236}">
                <a16:creationId xmlns:a16="http://schemas.microsoft.com/office/drawing/2014/main" id="{344BF434-EDC2-25B7-9AC7-CB5A4D3A1558}"/>
              </a:ext>
            </a:extLst>
          </p:cNvPr>
          <p:cNvSpPr>
            <a:spLocks noGrp="1"/>
          </p:cNvSpPr>
          <p:nvPr>
            <p:ph idx="1"/>
          </p:nvPr>
        </p:nvSpPr>
        <p:spPr>
          <a:xfrm>
            <a:off x="127000" y="816451"/>
            <a:ext cx="12004040" cy="5574189"/>
          </a:xfrm>
        </p:spPr>
        <p:txBody>
          <a:bodyPr/>
          <a:lstStyle/>
          <a:p>
            <a:r>
              <a:rPr lang="en-US" sz="1800" dirty="0"/>
              <a:t>Vitis </a:t>
            </a:r>
            <a:r>
              <a:rPr lang="en-US" sz="1800" dirty="0" err="1"/>
              <a:t>hls</a:t>
            </a:r>
            <a:r>
              <a:rPr lang="en-US" sz="1800" dirty="0"/>
              <a:t> </a:t>
            </a:r>
            <a:r>
              <a:rPr lang="en-US" sz="1800" dirty="0" err="1"/>
              <a:t>cho</a:t>
            </a:r>
            <a:r>
              <a:rPr lang="en-US" sz="1800" dirty="0"/>
              <a:t> </a:t>
            </a:r>
            <a:r>
              <a:rPr lang="en-US" sz="1800" dirty="0" err="1"/>
              <a:t>phép</a:t>
            </a:r>
            <a:r>
              <a:rPr lang="en-US" sz="1800" dirty="0"/>
              <a:t> </a:t>
            </a:r>
            <a:r>
              <a:rPr lang="en-US" sz="1800" dirty="0" err="1"/>
              <a:t>triển</a:t>
            </a:r>
            <a:r>
              <a:rPr lang="en-US" sz="1800" dirty="0"/>
              <a:t> </a:t>
            </a:r>
            <a:r>
              <a:rPr lang="en-US" sz="1800" dirty="0" err="1"/>
              <a:t>khai</a:t>
            </a:r>
            <a:r>
              <a:rPr lang="en-US" sz="1800" dirty="0"/>
              <a:t> </a:t>
            </a:r>
            <a:r>
              <a:rPr lang="en-US" sz="1800" dirty="0" err="1"/>
              <a:t>mảng</a:t>
            </a:r>
            <a:r>
              <a:rPr lang="en-US" sz="1800" dirty="0"/>
              <a:t> </a:t>
            </a:r>
            <a:r>
              <a:rPr lang="en-US" sz="1800" dirty="0" err="1"/>
              <a:t>dưới</a:t>
            </a:r>
            <a:r>
              <a:rPr lang="en-US" sz="1800" dirty="0"/>
              <a:t> </a:t>
            </a:r>
            <a:r>
              <a:rPr lang="en-US" sz="1800" dirty="0" err="1"/>
              <a:t>dạng</a:t>
            </a:r>
            <a:r>
              <a:rPr lang="en-US" sz="1800" dirty="0"/>
              <a:t> FIFO </a:t>
            </a:r>
            <a:r>
              <a:rPr lang="en-US" sz="1800" dirty="0" err="1"/>
              <a:t>trong</a:t>
            </a:r>
            <a:r>
              <a:rPr lang="en-US" sz="1800" dirty="0"/>
              <a:t> RTL, </a:t>
            </a:r>
            <a:r>
              <a:rPr lang="en-US" sz="1800" dirty="0" err="1"/>
              <a:t>nếu</a:t>
            </a:r>
            <a:r>
              <a:rPr lang="en-US" sz="1800" dirty="0"/>
              <a:t> </a:t>
            </a:r>
            <a:r>
              <a:rPr lang="en-US" sz="1800" dirty="0" err="1"/>
              <a:t>sử</a:t>
            </a:r>
            <a:r>
              <a:rPr lang="en-US" sz="1800" dirty="0"/>
              <a:t> </a:t>
            </a:r>
            <a:r>
              <a:rPr lang="en-US" sz="1800" dirty="0" err="1"/>
              <a:t>dụng</a:t>
            </a:r>
            <a:r>
              <a:rPr lang="en-US" sz="1800" dirty="0"/>
              <a:t> FIFO </a:t>
            </a:r>
            <a:r>
              <a:rPr lang="en-US" sz="1800" dirty="0" err="1"/>
              <a:t>thì</a:t>
            </a:r>
            <a:r>
              <a:rPr lang="en-US" sz="1800" dirty="0"/>
              <a:t> </a:t>
            </a:r>
            <a:r>
              <a:rPr lang="en-US" sz="1800" dirty="0" err="1"/>
              <a:t>phải</a:t>
            </a:r>
            <a:r>
              <a:rPr lang="en-US" sz="1800" dirty="0"/>
              <a:t> </a:t>
            </a:r>
            <a:r>
              <a:rPr lang="en-US" sz="1800" dirty="0" err="1"/>
              <a:t>đảm</a:t>
            </a:r>
            <a:r>
              <a:rPr lang="en-US" sz="1800" dirty="0"/>
              <a:t> </a:t>
            </a:r>
            <a:r>
              <a:rPr lang="en-US" sz="1800" dirty="0" err="1"/>
              <a:t>bảo</a:t>
            </a:r>
            <a:r>
              <a:rPr lang="en-US" sz="1800" dirty="0"/>
              <a:t> </a:t>
            </a:r>
            <a:r>
              <a:rPr lang="en-US" sz="1800" dirty="0" err="1"/>
              <a:t>rằng</a:t>
            </a:r>
            <a:r>
              <a:rPr lang="en-US" sz="1800" dirty="0"/>
              <a:t> </a:t>
            </a:r>
            <a:r>
              <a:rPr lang="en-US" sz="1800" dirty="0" err="1"/>
              <a:t>truy</a:t>
            </a:r>
            <a:r>
              <a:rPr lang="en-US" sz="1800" dirty="0"/>
              <a:t> </a:t>
            </a:r>
            <a:r>
              <a:rPr lang="en-US" sz="1800" dirty="0" err="1"/>
              <a:t>cập</a:t>
            </a:r>
            <a:r>
              <a:rPr lang="en-US" sz="1800" dirty="0"/>
              <a:t> </a:t>
            </a:r>
            <a:r>
              <a:rPr lang="en-US" sz="1800" dirty="0" err="1"/>
              <a:t>là</a:t>
            </a:r>
            <a:r>
              <a:rPr lang="en-US" sz="1800" dirty="0"/>
              <a:t> </a:t>
            </a:r>
            <a:r>
              <a:rPr lang="en-US" sz="1800" dirty="0" err="1"/>
              <a:t>tuần</a:t>
            </a:r>
            <a:r>
              <a:rPr lang="en-US" sz="1800" dirty="0"/>
              <a:t> </a:t>
            </a:r>
            <a:r>
              <a:rPr lang="en-US" sz="1800" dirty="0" err="1"/>
              <a:t>tự</a:t>
            </a:r>
            <a:endParaRPr lang="en-US" sz="1800" dirty="0"/>
          </a:p>
          <a:p>
            <a:r>
              <a:rPr lang="en-US" sz="1800" dirty="0" err="1"/>
              <a:t>Nếu</a:t>
            </a:r>
            <a:r>
              <a:rPr lang="en-US" sz="1800" dirty="0"/>
              <a:t> FIFO </a:t>
            </a:r>
            <a:r>
              <a:rPr lang="en-US" sz="1800" dirty="0" err="1"/>
              <a:t>được</a:t>
            </a:r>
            <a:r>
              <a:rPr lang="en-US" sz="1800" dirty="0"/>
              <a:t> </a:t>
            </a:r>
            <a:r>
              <a:rPr lang="en-US" sz="1800" dirty="0" err="1"/>
              <a:t>tạo</a:t>
            </a:r>
            <a:r>
              <a:rPr lang="en-US" sz="1800" dirty="0"/>
              <a:t> </a:t>
            </a:r>
            <a:r>
              <a:rPr lang="en-US" sz="1800" dirty="0" err="1"/>
              <a:t>không</a:t>
            </a:r>
            <a:r>
              <a:rPr lang="en-US" sz="1800" dirty="0"/>
              <a:t> </a:t>
            </a:r>
            <a:r>
              <a:rPr lang="en-US" sz="1800" dirty="0" err="1"/>
              <a:t>cho</a:t>
            </a:r>
            <a:r>
              <a:rPr lang="en-US" sz="1800" dirty="0"/>
              <a:t> </a:t>
            </a:r>
            <a:r>
              <a:rPr lang="en-US" sz="1800" dirty="0" err="1"/>
              <a:t>mảng</a:t>
            </a:r>
            <a:r>
              <a:rPr lang="en-US" sz="1800" dirty="0"/>
              <a:t> </a:t>
            </a:r>
            <a:r>
              <a:rPr lang="en-US" sz="1800" dirty="0" err="1"/>
              <a:t>đọc</a:t>
            </a:r>
            <a:r>
              <a:rPr lang="en-US" sz="1800" dirty="0"/>
              <a:t> </a:t>
            </a:r>
            <a:r>
              <a:rPr lang="en-US" sz="1800" dirty="0" err="1"/>
              <a:t>và</a:t>
            </a:r>
            <a:r>
              <a:rPr lang="en-US" sz="1800" dirty="0"/>
              <a:t> </a:t>
            </a:r>
            <a:r>
              <a:rPr lang="en-US" sz="1800" dirty="0" err="1"/>
              <a:t>ghi</a:t>
            </a:r>
            <a:r>
              <a:rPr lang="en-US" sz="1800" dirty="0"/>
              <a:t> </a:t>
            </a:r>
            <a:r>
              <a:rPr lang="en-US" sz="1800" dirty="0" err="1"/>
              <a:t>vào</a:t>
            </a:r>
            <a:r>
              <a:rPr lang="en-US" sz="1800" dirty="0"/>
              <a:t> </a:t>
            </a:r>
            <a:r>
              <a:rPr lang="en-US" sz="1800" dirty="0" err="1"/>
              <a:t>cùng</a:t>
            </a:r>
            <a:r>
              <a:rPr lang="en-US" sz="1800" dirty="0"/>
              <a:t> </a:t>
            </a:r>
            <a:r>
              <a:rPr lang="en-US" sz="1800" dirty="0" err="1"/>
              <a:t>một</a:t>
            </a:r>
            <a:r>
              <a:rPr lang="en-US" sz="1800" dirty="0"/>
              <a:t> </a:t>
            </a:r>
            <a:r>
              <a:rPr lang="en-US" sz="1800" dirty="0" err="1"/>
              <a:t>vòng</a:t>
            </a:r>
            <a:r>
              <a:rPr lang="en-US" sz="1800" dirty="0"/>
              <a:t> </a:t>
            </a:r>
            <a:r>
              <a:rPr lang="en-US" sz="1800" dirty="0" err="1"/>
              <a:t>lặp</a:t>
            </a:r>
            <a:r>
              <a:rPr lang="en-US" sz="1800" dirty="0"/>
              <a:t> </a:t>
            </a:r>
            <a:r>
              <a:rPr lang="en-US" sz="1800" dirty="0" err="1"/>
              <a:t>hoặc</a:t>
            </a:r>
            <a:r>
              <a:rPr lang="en-US" sz="1800" dirty="0"/>
              <a:t> </a:t>
            </a:r>
            <a:r>
              <a:rPr lang="en-US" sz="1800" dirty="0" err="1"/>
              <a:t>hàm</a:t>
            </a:r>
            <a:r>
              <a:rPr lang="en-US" sz="1800" dirty="0"/>
              <a:t> </a:t>
            </a:r>
            <a:r>
              <a:rPr lang="en-US" sz="1800" dirty="0" err="1"/>
              <a:t>thì</a:t>
            </a:r>
            <a:r>
              <a:rPr lang="en-US" sz="1800" dirty="0"/>
              <a:t> </a:t>
            </a:r>
            <a:r>
              <a:rPr lang="en-US" sz="1800" dirty="0" err="1"/>
              <a:t>phải</a:t>
            </a:r>
            <a:r>
              <a:rPr lang="en-US" sz="1800" dirty="0"/>
              <a:t> </a:t>
            </a:r>
            <a:r>
              <a:rPr lang="en-US" sz="1800" dirty="0" err="1"/>
              <a:t>tạo</a:t>
            </a:r>
            <a:r>
              <a:rPr lang="en-US" sz="1800" dirty="0"/>
              <a:t> </a:t>
            </a:r>
            <a:r>
              <a:rPr lang="en-US" sz="1800" dirty="0" err="1"/>
              <a:t>các</a:t>
            </a:r>
            <a:r>
              <a:rPr lang="en-US" sz="1800" dirty="0"/>
              <a:t> </a:t>
            </a:r>
            <a:r>
              <a:rPr lang="en-US" sz="1800" dirty="0" err="1"/>
              <a:t>mảng</a:t>
            </a:r>
            <a:r>
              <a:rPr lang="en-US" sz="1800" dirty="0"/>
              <a:t> </a:t>
            </a:r>
            <a:r>
              <a:rPr lang="en-US" sz="1800" dirty="0" err="1"/>
              <a:t>đầu</a:t>
            </a:r>
            <a:r>
              <a:rPr lang="en-US" sz="1800" dirty="0"/>
              <a:t> </a:t>
            </a:r>
            <a:r>
              <a:rPr lang="en-US" sz="1800" dirty="0" err="1"/>
              <a:t>vào</a:t>
            </a:r>
            <a:r>
              <a:rPr lang="en-US" sz="1800" dirty="0"/>
              <a:t> </a:t>
            </a:r>
            <a:r>
              <a:rPr lang="en-US" sz="1800" dirty="0" err="1"/>
              <a:t>và</a:t>
            </a:r>
            <a:r>
              <a:rPr lang="en-US" sz="1800" dirty="0"/>
              <a:t> </a:t>
            </a:r>
            <a:r>
              <a:rPr lang="en-US" sz="1800" dirty="0" err="1"/>
              <a:t>đầu</a:t>
            </a:r>
            <a:r>
              <a:rPr lang="en-US" sz="1800" dirty="0"/>
              <a:t> </a:t>
            </a:r>
            <a:r>
              <a:rPr lang="en-US" sz="1800" dirty="0" err="1"/>
              <a:t>ra</a:t>
            </a:r>
            <a:r>
              <a:rPr lang="en-US" sz="1800" dirty="0"/>
              <a:t> </a:t>
            </a:r>
            <a:r>
              <a:rPr lang="en-US" sz="1800" dirty="0" err="1"/>
              <a:t>riêng</a:t>
            </a:r>
            <a:r>
              <a:rPr lang="en-US" sz="1800" dirty="0"/>
              <a:t> </a:t>
            </a:r>
            <a:r>
              <a:rPr lang="en-US" sz="1800" dirty="0" err="1"/>
              <a:t>biệt</a:t>
            </a:r>
            <a:r>
              <a:rPr lang="en-US" sz="1800" dirty="0"/>
              <a:t>.</a:t>
            </a:r>
          </a:p>
          <a:p>
            <a:r>
              <a:rPr lang="en-US" sz="1800" dirty="0" err="1"/>
              <a:t>Truy</a:t>
            </a:r>
            <a:r>
              <a:rPr lang="en-US" sz="1800" dirty="0"/>
              <a:t> </a:t>
            </a:r>
            <a:r>
              <a:rPr lang="en-US" sz="1800" dirty="0" err="1"/>
              <a:t>cập</a:t>
            </a:r>
            <a:r>
              <a:rPr lang="en-US" sz="1800" dirty="0"/>
              <a:t> </a:t>
            </a:r>
            <a:r>
              <a:rPr lang="en-US" sz="1800" dirty="0" err="1"/>
              <a:t>mảng</a:t>
            </a:r>
            <a:r>
              <a:rPr lang="en-US" sz="1800" dirty="0"/>
              <a:t> </a:t>
            </a:r>
            <a:r>
              <a:rPr lang="en-US" sz="1800" dirty="0" err="1"/>
              <a:t>là</a:t>
            </a:r>
            <a:r>
              <a:rPr lang="en-US" sz="1800" dirty="0"/>
              <a:t> </a:t>
            </a:r>
            <a:r>
              <a:rPr lang="en-US" sz="1800" dirty="0" err="1"/>
              <a:t>phải</a:t>
            </a:r>
            <a:r>
              <a:rPr lang="en-US" sz="1800" dirty="0"/>
              <a:t> </a:t>
            </a:r>
            <a:r>
              <a:rPr lang="en-US" sz="1800" dirty="0" err="1"/>
              <a:t>tuần</a:t>
            </a:r>
            <a:r>
              <a:rPr lang="en-US" sz="1800" dirty="0"/>
              <a:t> </a:t>
            </a:r>
            <a:r>
              <a:rPr lang="en-US" sz="1800" dirty="0" err="1"/>
              <a:t>tự</a:t>
            </a:r>
            <a:r>
              <a:rPr lang="en-US" sz="1800" dirty="0"/>
              <a:t> </a:t>
            </a:r>
            <a:r>
              <a:rPr lang="en-US" sz="1800" dirty="0" err="1"/>
              <a:t>theo</a:t>
            </a:r>
            <a:r>
              <a:rPr lang="en-US" sz="1800" dirty="0"/>
              <a:t> </a:t>
            </a:r>
            <a:r>
              <a:rPr lang="en-US" sz="1800" dirty="0" err="1"/>
              <a:t>thứ</a:t>
            </a:r>
            <a:r>
              <a:rPr lang="en-US" sz="1800" dirty="0"/>
              <a:t> </a:t>
            </a:r>
            <a:r>
              <a:rPr lang="en-US" sz="1800" dirty="0" err="1"/>
              <a:t>tự</a:t>
            </a:r>
            <a:r>
              <a:rPr lang="en-US" sz="1800" dirty="0"/>
              <a:t> </a:t>
            </a:r>
            <a:r>
              <a:rPr lang="en-US" sz="1800" dirty="0" err="1"/>
              <a:t>đọc</a:t>
            </a:r>
            <a:r>
              <a:rPr lang="en-US" sz="1800" dirty="0"/>
              <a:t> </a:t>
            </a:r>
            <a:r>
              <a:rPr lang="en-US" sz="1800" dirty="0" err="1"/>
              <a:t>giống</a:t>
            </a:r>
            <a:r>
              <a:rPr lang="en-US" sz="1800" dirty="0"/>
              <a:t> </a:t>
            </a:r>
            <a:r>
              <a:rPr lang="en-US" sz="1800" dirty="0" err="1"/>
              <a:t>như</a:t>
            </a:r>
            <a:r>
              <a:rPr lang="en-US" sz="1800" dirty="0"/>
              <a:t> </a:t>
            </a:r>
            <a:r>
              <a:rPr lang="en-US" sz="1800" dirty="0" err="1"/>
              <a:t>ghi</a:t>
            </a:r>
            <a:endParaRPr lang="en-US" sz="1800" dirty="0"/>
          </a:p>
          <a:p>
            <a:r>
              <a:rPr lang="en-US" sz="1800" dirty="0" err="1"/>
              <a:t>Mặc</a:t>
            </a:r>
            <a:r>
              <a:rPr lang="en-US" sz="1800" dirty="0"/>
              <a:t> </a:t>
            </a:r>
            <a:r>
              <a:rPr lang="en-US" sz="1800" dirty="0" err="1"/>
              <a:t>định</a:t>
            </a:r>
            <a:r>
              <a:rPr lang="en-US" sz="1800" dirty="0"/>
              <a:t> </a:t>
            </a:r>
            <a:r>
              <a:rPr lang="en-US" sz="1800" dirty="0" err="1"/>
              <a:t>là</a:t>
            </a:r>
            <a:r>
              <a:rPr lang="en-US" sz="1800" dirty="0"/>
              <a:t> RAM </a:t>
            </a:r>
            <a:r>
              <a:rPr lang="en-US" sz="1800" dirty="0" err="1"/>
              <a:t>muốn</a:t>
            </a:r>
            <a:r>
              <a:rPr lang="en-US" sz="1800" dirty="0"/>
              <a:t> </a:t>
            </a:r>
            <a:r>
              <a:rPr lang="en-US" sz="1800" dirty="0" err="1"/>
              <a:t>chuyển</a:t>
            </a:r>
            <a:r>
              <a:rPr lang="en-US" sz="1800" dirty="0"/>
              <a:t> </a:t>
            </a:r>
            <a:r>
              <a:rPr lang="en-US" sz="1800" dirty="0" err="1"/>
              <a:t>thành</a:t>
            </a:r>
            <a:r>
              <a:rPr lang="en-US" sz="1800" dirty="0"/>
              <a:t> FIFO </a:t>
            </a:r>
            <a:r>
              <a:rPr lang="en-US" sz="1800" dirty="0" err="1"/>
              <a:t>thì</a:t>
            </a:r>
            <a:r>
              <a:rPr lang="en-US" sz="1800" dirty="0"/>
              <a:t> </a:t>
            </a:r>
            <a:r>
              <a:rPr lang="en-US" sz="1800" dirty="0" err="1"/>
              <a:t>sử</a:t>
            </a:r>
            <a:r>
              <a:rPr lang="en-US" sz="1800" dirty="0"/>
              <a:t> </a:t>
            </a:r>
            <a:r>
              <a:rPr lang="en-US" sz="1800" dirty="0" err="1"/>
              <a:t>dụng</a:t>
            </a:r>
            <a:r>
              <a:rPr lang="en-US" sz="1800" dirty="0"/>
              <a:t> </a:t>
            </a:r>
            <a:r>
              <a:rPr lang="en-US" sz="1800" b="1" dirty="0"/>
              <a:t>#pragma STREAM/ #pragma HLA interface </a:t>
            </a:r>
            <a:r>
              <a:rPr lang="en-US" sz="1800" b="1" dirty="0" err="1"/>
              <a:t>ap_fifo</a:t>
            </a:r>
            <a:endParaRPr lang="en-US" sz="1800" b="1" dirty="0"/>
          </a:p>
          <a:p>
            <a:endParaRPr lang="en-US" sz="1800" b="1" dirty="0"/>
          </a:p>
          <a:p>
            <a:endParaRPr lang="en-US" dirty="0"/>
          </a:p>
          <a:p>
            <a:endParaRPr lang="en-US" dirty="0"/>
          </a:p>
        </p:txBody>
      </p:sp>
      <p:pic>
        <p:nvPicPr>
          <p:cNvPr id="6" name="Picture 5">
            <a:extLst>
              <a:ext uri="{FF2B5EF4-FFF2-40B4-BE49-F238E27FC236}">
                <a16:creationId xmlns:a16="http://schemas.microsoft.com/office/drawing/2014/main" id="{069550F3-3661-9A14-BB33-62DA4A22DF5B}"/>
              </a:ext>
            </a:extLst>
          </p:cNvPr>
          <p:cNvPicPr>
            <a:picLocks noChangeAspect="1"/>
          </p:cNvPicPr>
          <p:nvPr/>
        </p:nvPicPr>
        <p:blipFill>
          <a:blip r:embed="rId2"/>
          <a:stretch>
            <a:fillRect/>
          </a:stretch>
        </p:blipFill>
        <p:spPr>
          <a:xfrm>
            <a:off x="455898" y="2755322"/>
            <a:ext cx="5001323" cy="3724795"/>
          </a:xfrm>
          <a:prstGeom prst="rect">
            <a:avLst/>
          </a:prstGeom>
        </p:spPr>
      </p:pic>
    </p:spTree>
    <p:extLst>
      <p:ext uri="{BB962C8B-B14F-4D97-AF65-F5344CB8AC3E}">
        <p14:creationId xmlns:p14="http://schemas.microsoft.com/office/powerpoint/2010/main" val="23098743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31A35-1BFA-47D8-8875-B2F8310EB6A6}"/>
              </a:ext>
            </a:extLst>
          </p:cNvPr>
          <p:cNvSpPr>
            <a:spLocks noGrp="1"/>
          </p:cNvSpPr>
          <p:nvPr>
            <p:ph type="title"/>
          </p:nvPr>
        </p:nvSpPr>
        <p:spPr>
          <a:xfrm>
            <a:off x="162560" y="-246460"/>
            <a:ext cx="12131040" cy="1231742"/>
          </a:xfrm>
        </p:spPr>
        <p:txBody>
          <a:bodyPr/>
          <a:lstStyle/>
          <a:p>
            <a:r>
              <a:rPr lang="en-US" dirty="0"/>
              <a:t>Array: Memory Mapped Interface</a:t>
            </a:r>
          </a:p>
        </p:txBody>
      </p:sp>
      <p:sp>
        <p:nvSpPr>
          <p:cNvPr id="3" name="Content Placeholder 2">
            <a:extLst>
              <a:ext uri="{FF2B5EF4-FFF2-40B4-BE49-F238E27FC236}">
                <a16:creationId xmlns:a16="http://schemas.microsoft.com/office/drawing/2014/main" id="{344BF434-EDC2-25B7-9AC7-CB5A4D3A1558}"/>
              </a:ext>
            </a:extLst>
          </p:cNvPr>
          <p:cNvSpPr>
            <a:spLocks noGrp="1"/>
          </p:cNvSpPr>
          <p:nvPr>
            <p:ph idx="1"/>
          </p:nvPr>
        </p:nvSpPr>
        <p:spPr>
          <a:xfrm>
            <a:off x="127000" y="816451"/>
            <a:ext cx="12004040" cy="5574189"/>
          </a:xfrm>
        </p:spPr>
        <p:txBody>
          <a:bodyPr/>
          <a:lstStyle/>
          <a:p>
            <a:r>
              <a:rPr lang="en-US" sz="1800" dirty="0" err="1"/>
              <a:t>Việc</a:t>
            </a:r>
            <a:r>
              <a:rPr lang="en-US" sz="1800" dirty="0"/>
              <a:t> </a:t>
            </a:r>
            <a:r>
              <a:rPr lang="en-US" sz="1800" dirty="0" err="1"/>
              <a:t>tổng</a:t>
            </a:r>
            <a:r>
              <a:rPr lang="en-US" sz="1800" dirty="0"/>
              <a:t>  </a:t>
            </a:r>
            <a:r>
              <a:rPr lang="en-US" sz="1800" dirty="0" err="1"/>
              <a:t>hợp</a:t>
            </a:r>
            <a:r>
              <a:rPr lang="en-US" sz="1800" dirty="0"/>
              <a:t> </a:t>
            </a:r>
            <a:r>
              <a:rPr lang="en-US" sz="1800" dirty="0" err="1"/>
              <a:t>mảng</a:t>
            </a:r>
            <a:r>
              <a:rPr lang="en-US" sz="1800" dirty="0"/>
              <a:t> </a:t>
            </a:r>
            <a:r>
              <a:rPr lang="en-US" sz="1800" dirty="0" err="1"/>
              <a:t>là</a:t>
            </a:r>
            <a:r>
              <a:rPr lang="en-US" sz="1800" dirty="0"/>
              <a:t> RAM </a:t>
            </a:r>
            <a:r>
              <a:rPr lang="en-US" sz="1800" dirty="0" err="1"/>
              <a:t>ngoài</a:t>
            </a:r>
            <a:r>
              <a:rPr lang="en-US" sz="1800" dirty="0"/>
              <a:t> </a:t>
            </a:r>
            <a:r>
              <a:rPr lang="en-US" sz="1800" dirty="0" err="1"/>
              <a:t>làm</a:t>
            </a:r>
            <a:r>
              <a:rPr lang="en-US" sz="1800" dirty="0"/>
              <a:t> </a:t>
            </a:r>
            <a:r>
              <a:rPr lang="en-US" sz="1800" dirty="0" err="1"/>
              <a:t>cho</a:t>
            </a:r>
            <a:r>
              <a:rPr lang="en-US" sz="1800" dirty="0"/>
              <a:t> </a:t>
            </a:r>
            <a:r>
              <a:rPr lang="en-US" sz="1800" dirty="0" err="1"/>
              <a:t>thời</a:t>
            </a:r>
            <a:r>
              <a:rPr lang="en-US" sz="1800" dirty="0"/>
              <a:t> </a:t>
            </a:r>
            <a:r>
              <a:rPr lang="en-US" sz="1800" dirty="0" err="1"/>
              <a:t>gian</a:t>
            </a:r>
            <a:r>
              <a:rPr lang="en-US" sz="1800" dirty="0"/>
              <a:t> </a:t>
            </a:r>
            <a:r>
              <a:rPr lang="en-US" sz="1800" dirty="0" err="1"/>
              <a:t>đọc</a:t>
            </a:r>
            <a:r>
              <a:rPr lang="en-US" sz="1800" dirty="0"/>
              <a:t> </a:t>
            </a:r>
            <a:r>
              <a:rPr lang="en-US" sz="1800" dirty="0" err="1"/>
              <a:t>ghi</a:t>
            </a:r>
            <a:r>
              <a:rPr lang="en-US" sz="1800" dirty="0"/>
              <a:t> </a:t>
            </a:r>
            <a:r>
              <a:rPr lang="en-US" sz="1800" dirty="0" err="1"/>
              <a:t>ất</a:t>
            </a:r>
            <a:r>
              <a:rPr lang="en-US" sz="1800" dirty="0"/>
              <a:t> </a:t>
            </a:r>
            <a:r>
              <a:rPr lang="en-US" sz="1800" dirty="0" err="1"/>
              <a:t>nhiều</a:t>
            </a:r>
            <a:r>
              <a:rPr lang="en-US" sz="1800" dirty="0"/>
              <a:t> chu </a:t>
            </a:r>
            <a:r>
              <a:rPr lang="en-US" sz="1800" dirty="0" err="1"/>
              <a:t>kì</a:t>
            </a:r>
            <a:r>
              <a:rPr lang="en-US" sz="1800" dirty="0"/>
              <a:t>, </a:t>
            </a:r>
            <a:r>
              <a:rPr lang="en-US" sz="1800" dirty="0" err="1"/>
              <a:t>có</a:t>
            </a:r>
            <a:r>
              <a:rPr lang="en-US" sz="1800" dirty="0"/>
              <a:t> 1 </a:t>
            </a:r>
            <a:r>
              <a:rPr lang="en-US" sz="1800" dirty="0" err="1"/>
              <a:t>cơ</a:t>
            </a:r>
            <a:r>
              <a:rPr lang="en-US" sz="1800" dirty="0"/>
              <a:t> </a:t>
            </a:r>
            <a:r>
              <a:rPr lang="en-US" sz="1800" dirty="0" err="1"/>
              <a:t>chế</a:t>
            </a:r>
            <a:r>
              <a:rPr lang="en-US" sz="1800" dirty="0"/>
              <a:t> </a:t>
            </a:r>
            <a:r>
              <a:rPr lang="en-US" sz="1800" dirty="0" err="1"/>
              <a:t>là</a:t>
            </a:r>
            <a:r>
              <a:rPr lang="en-US" sz="1800" dirty="0"/>
              <a:t> Burst </a:t>
            </a:r>
            <a:r>
              <a:rPr lang="en-US" sz="1800" dirty="0" err="1"/>
              <a:t>làm</a:t>
            </a:r>
            <a:r>
              <a:rPr lang="en-US" sz="1800" dirty="0"/>
              <a:t> tang </a:t>
            </a:r>
            <a:r>
              <a:rPr lang="en-US" sz="1800" dirty="0" err="1"/>
              <a:t>số</a:t>
            </a:r>
            <a:r>
              <a:rPr lang="en-US" sz="1800" dirty="0"/>
              <a:t> </a:t>
            </a:r>
            <a:r>
              <a:rPr lang="en-US" sz="1800" dirty="0" err="1"/>
              <a:t>lượng</a:t>
            </a:r>
            <a:r>
              <a:rPr lang="en-US" sz="1800" dirty="0"/>
              <a:t> </a:t>
            </a:r>
            <a:r>
              <a:rPr lang="en-US" sz="1800" dirty="0" err="1"/>
              <a:t>đọc</a:t>
            </a:r>
            <a:r>
              <a:rPr lang="en-US" sz="1800" dirty="0"/>
              <a:t> </a:t>
            </a:r>
            <a:r>
              <a:rPr lang="en-US" sz="1800" dirty="0" err="1"/>
              <a:t>ghi</a:t>
            </a:r>
            <a:r>
              <a:rPr lang="en-US" sz="1800" dirty="0"/>
              <a:t> </a:t>
            </a:r>
            <a:r>
              <a:rPr lang="en-US" sz="1800" dirty="0" err="1"/>
              <a:t>lên</a:t>
            </a:r>
            <a:r>
              <a:rPr lang="en-US" sz="1800" dirty="0"/>
              <a:t>  =-&gt; </a:t>
            </a:r>
            <a:r>
              <a:rPr lang="en-US" sz="1800" dirty="0" err="1"/>
              <a:t>tăng</a:t>
            </a:r>
            <a:r>
              <a:rPr lang="en-US" sz="1800" dirty="0"/>
              <a:t> </a:t>
            </a:r>
            <a:r>
              <a:rPr lang="en-US" sz="1800" dirty="0" err="1"/>
              <a:t>băng</a:t>
            </a:r>
            <a:r>
              <a:rPr lang="en-US" sz="1800" dirty="0"/>
              <a:t> </a:t>
            </a:r>
            <a:r>
              <a:rPr lang="en-US" sz="1800" dirty="0" err="1"/>
              <a:t>thông</a:t>
            </a:r>
            <a:endParaRPr lang="en-US" sz="1800" dirty="0"/>
          </a:p>
          <a:p>
            <a:pPr marL="0" indent="0">
              <a:buNone/>
            </a:pPr>
            <a:endParaRPr lang="en-US" sz="1800" b="1" dirty="0"/>
          </a:p>
          <a:p>
            <a:endParaRPr lang="en-US" dirty="0"/>
          </a:p>
          <a:p>
            <a:endParaRPr lang="en-US" dirty="0"/>
          </a:p>
        </p:txBody>
      </p:sp>
    </p:spTree>
    <p:extLst>
      <p:ext uri="{BB962C8B-B14F-4D97-AF65-F5344CB8AC3E}">
        <p14:creationId xmlns:p14="http://schemas.microsoft.com/office/powerpoint/2010/main" val="37630616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31A35-1BFA-47D8-8875-B2F8310EB6A6}"/>
              </a:ext>
            </a:extLst>
          </p:cNvPr>
          <p:cNvSpPr>
            <a:spLocks noGrp="1"/>
          </p:cNvSpPr>
          <p:nvPr>
            <p:ph type="title"/>
          </p:nvPr>
        </p:nvSpPr>
        <p:spPr>
          <a:xfrm>
            <a:off x="162560" y="-246460"/>
            <a:ext cx="12131040" cy="1231742"/>
          </a:xfrm>
        </p:spPr>
        <p:txBody>
          <a:bodyPr/>
          <a:lstStyle/>
          <a:p>
            <a:r>
              <a:rPr lang="en-US" dirty="0" err="1"/>
              <a:t>Array:Initializing</a:t>
            </a:r>
            <a:r>
              <a:rPr lang="en-US" dirty="0"/>
              <a:t> and resetting array </a:t>
            </a:r>
          </a:p>
        </p:txBody>
      </p:sp>
      <p:sp>
        <p:nvSpPr>
          <p:cNvPr id="3" name="Content Placeholder 2">
            <a:extLst>
              <a:ext uri="{FF2B5EF4-FFF2-40B4-BE49-F238E27FC236}">
                <a16:creationId xmlns:a16="http://schemas.microsoft.com/office/drawing/2014/main" id="{344BF434-EDC2-25B7-9AC7-CB5A4D3A1558}"/>
              </a:ext>
            </a:extLst>
          </p:cNvPr>
          <p:cNvSpPr>
            <a:spLocks noGrp="1"/>
          </p:cNvSpPr>
          <p:nvPr>
            <p:ph idx="1"/>
          </p:nvPr>
        </p:nvSpPr>
        <p:spPr>
          <a:xfrm>
            <a:off x="543560" y="863124"/>
            <a:ext cx="12004040" cy="5574189"/>
          </a:xfrm>
        </p:spPr>
        <p:txBody>
          <a:bodyPr/>
          <a:lstStyle/>
          <a:p>
            <a:pPr marL="0" indent="0">
              <a:buNone/>
            </a:pPr>
            <a:r>
              <a:rPr lang="en-US" sz="1800" dirty="0" err="1"/>
              <a:t>Mảng</a:t>
            </a:r>
            <a:r>
              <a:rPr lang="en-US" sz="1800" dirty="0"/>
              <a:t> </a:t>
            </a:r>
            <a:r>
              <a:rPr lang="en-US" sz="1800" dirty="0" err="1"/>
              <a:t>nên</a:t>
            </a:r>
            <a:r>
              <a:rPr lang="en-US" sz="1800" dirty="0"/>
              <a:t> </a:t>
            </a:r>
            <a:r>
              <a:rPr lang="en-US" sz="1800" dirty="0" err="1"/>
              <a:t>được</a:t>
            </a:r>
            <a:r>
              <a:rPr lang="en-US" sz="1800" dirty="0"/>
              <a:t> </a:t>
            </a:r>
            <a:r>
              <a:rPr lang="en-US" sz="1800" dirty="0" err="1"/>
              <a:t>khai</a:t>
            </a:r>
            <a:r>
              <a:rPr lang="en-US" sz="1800" dirty="0"/>
              <a:t> </a:t>
            </a:r>
            <a:r>
              <a:rPr lang="en-US" sz="1800" dirty="0" err="1"/>
              <a:t>báo</a:t>
            </a:r>
            <a:r>
              <a:rPr lang="en-US" sz="1800" dirty="0"/>
              <a:t> </a:t>
            </a:r>
            <a:r>
              <a:rPr lang="en-US" sz="1800" dirty="0" err="1"/>
              <a:t>là</a:t>
            </a:r>
            <a:r>
              <a:rPr lang="en-US" sz="1800" dirty="0"/>
              <a:t> </a:t>
            </a:r>
            <a:r>
              <a:rPr lang="en-US" sz="1800" dirty="0" err="1"/>
              <a:t>tĩnh</a:t>
            </a:r>
            <a:endParaRPr lang="en-US" sz="1800" dirty="0"/>
          </a:p>
          <a:p>
            <a:pPr marL="0" indent="0">
              <a:buNone/>
            </a:pPr>
            <a:endParaRPr lang="en-US" sz="1800" b="1" dirty="0"/>
          </a:p>
          <a:p>
            <a:endParaRPr lang="en-US" dirty="0"/>
          </a:p>
          <a:p>
            <a:endParaRPr lang="en-US" dirty="0"/>
          </a:p>
        </p:txBody>
      </p:sp>
      <p:pic>
        <p:nvPicPr>
          <p:cNvPr id="5" name="Picture 4">
            <a:extLst>
              <a:ext uri="{FF2B5EF4-FFF2-40B4-BE49-F238E27FC236}">
                <a16:creationId xmlns:a16="http://schemas.microsoft.com/office/drawing/2014/main" id="{7A09812E-6CD8-D65D-18E7-B1DAF87AEB7B}"/>
              </a:ext>
            </a:extLst>
          </p:cNvPr>
          <p:cNvPicPr>
            <a:picLocks noChangeAspect="1"/>
          </p:cNvPicPr>
          <p:nvPr/>
        </p:nvPicPr>
        <p:blipFill>
          <a:blip r:embed="rId2"/>
          <a:stretch>
            <a:fillRect/>
          </a:stretch>
        </p:blipFill>
        <p:spPr>
          <a:xfrm>
            <a:off x="779011" y="1207363"/>
            <a:ext cx="6468378" cy="647790"/>
          </a:xfrm>
          <a:prstGeom prst="rect">
            <a:avLst/>
          </a:prstGeom>
        </p:spPr>
      </p:pic>
    </p:spTree>
    <p:extLst>
      <p:ext uri="{BB962C8B-B14F-4D97-AF65-F5344CB8AC3E}">
        <p14:creationId xmlns:p14="http://schemas.microsoft.com/office/powerpoint/2010/main" val="33426062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4DA8BE1-C994-521A-BBA5-8D874392D3B2}"/>
              </a:ext>
            </a:extLst>
          </p:cNvPr>
          <p:cNvPicPr>
            <a:picLocks noChangeAspect="1"/>
          </p:cNvPicPr>
          <p:nvPr/>
        </p:nvPicPr>
        <p:blipFill>
          <a:blip r:embed="rId2"/>
          <a:stretch>
            <a:fillRect/>
          </a:stretch>
        </p:blipFill>
        <p:spPr>
          <a:xfrm>
            <a:off x="2130672" y="494305"/>
            <a:ext cx="7641978" cy="5992445"/>
          </a:xfrm>
          <a:prstGeom prst="rect">
            <a:avLst/>
          </a:prstGeom>
        </p:spPr>
      </p:pic>
    </p:spTree>
    <p:extLst>
      <p:ext uri="{BB962C8B-B14F-4D97-AF65-F5344CB8AC3E}">
        <p14:creationId xmlns:p14="http://schemas.microsoft.com/office/powerpoint/2010/main" val="1085780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286D282-FC7D-F842-741A-DAEE1E62E616}"/>
              </a:ext>
            </a:extLst>
          </p:cNvPr>
          <p:cNvPicPr>
            <a:picLocks noChangeAspect="1"/>
          </p:cNvPicPr>
          <p:nvPr/>
        </p:nvPicPr>
        <p:blipFill>
          <a:blip r:embed="rId2"/>
          <a:stretch>
            <a:fillRect/>
          </a:stretch>
        </p:blipFill>
        <p:spPr>
          <a:xfrm>
            <a:off x="2300646" y="288485"/>
            <a:ext cx="6970479" cy="6134022"/>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29549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09E191-8B6B-1838-3471-F999595F2BE0}"/>
              </a:ext>
            </a:extLst>
          </p:cNvPr>
          <p:cNvPicPr>
            <a:picLocks noChangeAspect="1"/>
          </p:cNvPicPr>
          <p:nvPr/>
        </p:nvPicPr>
        <p:blipFill>
          <a:blip r:embed="rId2"/>
          <a:stretch>
            <a:fillRect/>
          </a:stretch>
        </p:blipFill>
        <p:spPr>
          <a:xfrm>
            <a:off x="3142832" y="718787"/>
            <a:ext cx="6918531" cy="5805838"/>
          </a:xfrm>
          <a:prstGeom prst="rect">
            <a:avLst/>
          </a:prstGeom>
        </p:spPr>
      </p:pic>
    </p:spTree>
    <p:extLst>
      <p:ext uri="{BB962C8B-B14F-4D97-AF65-F5344CB8AC3E}">
        <p14:creationId xmlns:p14="http://schemas.microsoft.com/office/powerpoint/2010/main" val="901644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 name="Group 162">
            <a:extLst>
              <a:ext uri="{FF2B5EF4-FFF2-40B4-BE49-F238E27FC236}">
                <a16:creationId xmlns:a16="http://schemas.microsoft.com/office/drawing/2014/main" id="{990CD94E-E75C-A1D8-C4F0-7DB5452A4F2F}"/>
              </a:ext>
            </a:extLst>
          </p:cNvPr>
          <p:cNvGrpSpPr/>
          <p:nvPr/>
        </p:nvGrpSpPr>
        <p:grpSpPr>
          <a:xfrm>
            <a:off x="1609526" y="515099"/>
            <a:ext cx="8127559" cy="5638019"/>
            <a:chOff x="0" y="0"/>
            <a:chExt cx="8127559" cy="5638019"/>
          </a:xfrm>
        </p:grpSpPr>
        <p:grpSp>
          <p:nvGrpSpPr>
            <p:cNvPr id="170" name="Group 169">
              <a:extLst>
                <a:ext uri="{FF2B5EF4-FFF2-40B4-BE49-F238E27FC236}">
                  <a16:creationId xmlns:a16="http://schemas.microsoft.com/office/drawing/2014/main" id="{57855B92-71C6-D8F4-93A7-A7A58262E018}"/>
                </a:ext>
              </a:extLst>
            </p:cNvPr>
            <p:cNvGrpSpPr/>
            <p:nvPr/>
          </p:nvGrpSpPr>
          <p:grpSpPr>
            <a:xfrm>
              <a:off x="0" y="0"/>
              <a:ext cx="8127559" cy="5638019"/>
              <a:chOff x="0" y="0"/>
              <a:chExt cx="8127559" cy="5638019"/>
            </a:xfrm>
          </p:grpSpPr>
          <p:sp>
            <p:nvSpPr>
              <p:cNvPr id="173" name="Rectangle 172">
                <a:extLst>
                  <a:ext uri="{FF2B5EF4-FFF2-40B4-BE49-F238E27FC236}">
                    <a16:creationId xmlns:a16="http://schemas.microsoft.com/office/drawing/2014/main" id="{AD861FB5-46F9-D33E-EA47-D6F622945756}"/>
                  </a:ext>
                </a:extLst>
              </p:cNvPr>
              <p:cNvSpPr/>
              <p:nvPr/>
            </p:nvSpPr>
            <p:spPr>
              <a:xfrm>
                <a:off x="1228301" y="1446461"/>
                <a:ext cx="5550518" cy="2828851"/>
              </a:xfrm>
              <a:prstGeom prst="rect">
                <a:avLst/>
              </a:prstGeom>
              <a:noFill/>
              <a:ln w="22225"/>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cxnSp>
            <p:nvCxnSpPr>
              <p:cNvPr id="174" name="Straight Arrow Connector 173">
                <a:extLst>
                  <a:ext uri="{FF2B5EF4-FFF2-40B4-BE49-F238E27FC236}">
                    <a16:creationId xmlns:a16="http://schemas.microsoft.com/office/drawing/2014/main" id="{DFAD3F33-9EFD-C1AB-BDCC-50B30C0A421F}"/>
                  </a:ext>
                </a:extLst>
              </p:cNvPr>
              <p:cNvCxnSpPr/>
              <p:nvPr/>
            </p:nvCxnSpPr>
            <p:spPr>
              <a:xfrm>
                <a:off x="648529" y="1600188"/>
                <a:ext cx="823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656FCB02-CAB1-A249-FAB9-8E4B13F7FCE9}"/>
                  </a:ext>
                </a:extLst>
              </p:cNvPr>
              <p:cNvCxnSpPr/>
              <p:nvPr/>
            </p:nvCxnSpPr>
            <p:spPr>
              <a:xfrm>
                <a:off x="662816" y="1854003"/>
                <a:ext cx="823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F62F6D31-1A27-6FE3-DC5C-5D68337130EF}"/>
                  </a:ext>
                </a:extLst>
              </p:cNvPr>
              <p:cNvCxnSpPr/>
              <p:nvPr/>
            </p:nvCxnSpPr>
            <p:spPr>
              <a:xfrm>
                <a:off x="658054" y="2123783"/>
                <a:ext cx="823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7" name="TextBox 6">
                <a:extLst>
                  <a:ext uri="{FF2B5EF4-FFF2-40B4-BE49-F238E27FC236}">
                    <a16:creationId xmlns:a16="http://schemas.microsoft.com/office/drawing/2014/main" id="{B3D80F9F-FE46-45CD-93DB-6E448C607338}"/>
                  </a:ext>
                </a:extLst>
              </p:cNvPr>
              <p:cNvSpPr txBox="1"/>
              <p:nvPr/>
            </p:nvSpPr>
            <p:spPr>
              <a:xfrm>
                <a:off x="677104" y="1368507"/>
                <a:ext cx="552780"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ap_clk</a:t>
                </a:r>
              </a:p>
            </p:txBody>
          </p:sp>
          <p:sp>
            <p:nvSpPr>
              <p:cNvPr id="178" name="TextBox 7">
                <a:extLst>
                  <a:ext uri="{FF2B5EF4-FFF2-40B4-BE49-F238E27FC236}">
                    <a16:creationId xmlns:a16="http://schemas.microsoft.com/office/drawing/2014/main" id="{7DAA89A4-74C3-22A1-61E0-9AD1A9D006D7}"/>
                  </a:ext>
                </a:extLst>
              </p:cNvPr>
              <p:cNvSpPr txBox="1"/>
              <p:nvPr/>
            </p:nvSpPr>
            <p:spPr>
              <a:xfrm>
                <a:off x="681867" y="1619238"/>
                <a:ext cx="548227"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ap_rst</a:t>
                </a:r>
              </a:p>
            </p:txBody>
          </p:sp>
          <p:sp>
            <p:nvSpPr>
              <p:cNvPr id="179" name="TextBox 8">
                <a:extLst>
                  <a:ext uri="{FF2B5EF4-FFF2-40B4-BE49-F238E27FC236}">
                    <a16:creationId xmlns:a16="http://schemas.microsoft.com/office/drawing/2014/main" id="{8D9EC77D-B253-20AA-025A-57D2DD64E488}"/>
                  </a:ext>
                </a:extLst>
              </p:cNvPr>
              <p:cNvSpPr txBox="1"/>
              <p:nvPr/>
            </p:nvSpPr>
            <p:spPr>
              <a:xfrm>
                <a:off x="634242" y="1901628"/>
                <a:ext cx="663067"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ap_start</a:t>
                </a:r>
              </a:p>
            </p:txBody>
          </p:sp>
          <p:sp>
            <p:nvSpPr>
              <p:cNvPr id="180" name="Rectangle 179">
                <a:extLst>
                  <a:ext uri="{FF2B5EF4-FFF2-40B4-BE49-F238E27FC236}">
                    <a16:creationId xmlns:a16="http://schemas.microsoft.com/office/drawing/2014/main" id="{EB64BC0E-DBFB-4639-457E-C0175490E5DA}"/>
                  </a:ext>
                </a:extLst>
              </p:cNvPr>
              <p:cNvSpPr/>
              <p:nvPr/>
            </p:nvSpPr>
            <p:spPr>
              <a:xfrm>
                <a:off x="1091442" y="2764759"/>
                <a:ext cx="128587" cy="5997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cxnSp>
            <p:nvCxnSpPr>
              <p:cNvPr id="181" name="Straight Arrow Connector 180">
                <a:extLst>
                  <a:ext uri="{FF2B5EF4-FFF2-40B4-BE49-F238E27FC236}">
                    <a16:creationId xmlns:a16="http://schemas.microsoft.com/office/drawing/2014/main" id="{94947AEC-DC22-1EB2-D611-EC49B0C8E566}"/>
                  </a:ext>
                </a:extLst>
              </p:cNvPr>
              <p:cNvCxnSpPr/>
              <p:nvPr/>
            </p:nvCxnSpPr>
            <p:spPr>
              <a:xfrm>
                <a:off x="67504" y="3072640"/>
                <a:ext cx="2523297" cy="22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2" name="TextBox 13">
                <a:extLst>
                  <a:ext uri="{FF2B5EF4-FFF2-40B4-BE49-F238E27FC236}">
                    <a16:creationId xmlns:a16="http://schemas.microsoft.com/office/drawing/2014/main" id="{A340F062-D1F3-D539-1550-33A4035872BE}"/>
                  </a:ext>
                </a:extLst>
              </p:cNvPr>
              <p:cNvSpPr txBox="1"/>
              <p:nvPr/>
            </p:nvSpPr>
            <p:spPr>
              <a:xfrm>
                <a:off x="24227" y="2836197"/>
                <a:ext cx="1005212" cy="257776"/>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axis_src</a:t>
                </a:r>
                <a:r>
                  <a:rPr lang="en-US" sz="1100" baseline="0"/>
                  <a:t> group</a:t>
                </a:r>
                <a:endParaRPr lang="en-US" sz="1100"/>
              </a:p>
            </p:txBody>
          </p:sp>
          <p:grpSp>
            <p:nvGrpSpPr>
              <p:cNvPr id="183" name="Group 182">
                <a:extLst>
                  <a:ext uri="{FF2B5EF4-FFF2-40B4-BE49-F238E27FC236}">
                    <a16:creationId xmlns:a16="http://schemas.microsoft.com/office/drawing/2014/main" id="{15EF040D-7FAC-07E4-FA86-5A0DA63F5167}"/>
                  </a:ext>
                </a:extLst>
              </p:cNvPr>
              <p:cNvGrpSpPr/>
              <p:nvPr/>
            </p:nvGrpSpPr>
            <p:grpSpPr>
              <a:xfrm>
                <a:off x="1548639" y="2925003"/>
                <a:ext cx="352425" cy="322169"/>
                <a:chOff x="1548639" y="2925003"/>
                <a:chExt cx="352425" cy="323850"/>
              </a:xfrm>
            </p:grpSpPr>
            <p:sp>
              <p:nvSpPr>
                <p:cNvPr id="247" name="Oval 246">
                  <a:extLst>
                    <a:ext uri="{FF2B5EF4-FFF2-40B4-BE49-F238E27FC236}">
                      <a16:creationId xmlns:a16="http://schemas.microsoft.com/office/drawing/2014/main" id="{6349F8ED-FFE6-0A7E-D1B5-46D8F296D7F6}"/>
                    </a:ext>
                  </a:extLst>
                </p:cNvPr>
                <p:cNvSpPr/>
                <p:nvPr/>
              </p:nvSpPr>
              <p:spPr>
                <a:xfrm>
                  <a:off x="1548639" y="2925003"/>
                  <a:ext cx="352425" cy="3238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pSp>
              <p:nvGrpSpPr>
                <p:cNvPr id="248" name="Group 247">
                  <a:extLst>
                    <a:ext uri="{FF2B5EF4-FFF2-40B4-BE49-F238E27FC236}">
                      <a16:creationId xmlns:a16="http://schemas.microsoft.com/office/drawing/2014/main" id="{41FA6565-4E25-BE5B-DA1E-C0172A100166}"/>
                    </a:ext>
                  </a:extLst>
                </p:cNvPr>
                <p:cNvGrpSpPr/>
                <p:nvPr/>
              </p:nvGrpSpPr>
              <p:grpSpPr>
                <a:xfrm>
                  <a:off x="1643889" y="3010729"/>
                  <a:ext cx="138112" cy="157162"/>
                  <a:chOff x="1643889" y="3010729"/>
                  <a:chExt cx="138112" cy="157162"/>
                </a:xfrm>
              </p:grpSpPr>
              <p:cxnSp>
                <p:nvCxnSpPr>
                  <p:cNvPr id="249" name="Straight Connector 248">
                    <a:extLst>
                      <a:ext uri="{FF2B5EF4-FFF2-40B4-BE49-F238E27FC236}">
                        <a16:creationId xmlns:a16="http://schemas.microsoft.com/office/drawing/2014/main" id="{CDE80F5A-C63C-C5EE-0AE1-5CA10FEF4D22}"/>
                      </a:ext>
                    </a:extLst>
                  </p:cNvPr>
                  <p:cNvCxnSpPr/>
                  <p:nvPr/>
                </p:nvCxnSpPr>
                <p:spPr>
                  <a:xfrm flipH="1">
                    <a:off x="1643889" y="3020253"/>
                    <a:ext cx="138112" cy="142875"/>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8301F374-FC29-DDDF-3D45-B98737A1EF5F}"/>
                      </a:ext>
                    </a:extLst>
                  </p:cNvPr>
                  <p:cNvCxnSpPr/>
                  <p:nvPr/>
                </p:nvCxnSpPr>
                <p:spPr>
                  <a:xfrm flipH="1" flipV="1">
                    <a:off x="1653414" y="3010729"/>
                    <a:ext cx="123825" cy="157162"/>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grpSp>
          </p:grpSp>
          <p:sp>
            <p:nvSpPr>
              <p:cNvPr id="184" name="Rectangle 183">
                <a:extLst>
                  <a:ext uri="{FF2B5EF4-FFF2-40B4-BE49-F238E27FC236}">
                    <a16:creationId xmlns:a16="http://schemas.microsoft.com/office/drawing/2014/main" id="{695A36AD-51FC-0CFB-83AB-EB1236AA5BF4}"/>
                  </a:ext>
                </a:extLst>
              </p:cNvPr>
              <p:cNvSpPr/>
              <p:nvPr/>
            </p:nvSpPr>
            <p:spPr>
              <a:xfrm>
                <a:off x="1459805" y="3551884"/>
                <a:ext cx="1077987" cy="4807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cxnSp>
            <p:nvCxnSpPr>
              <p:cNvPr id="185" name="Straight Arrow Connector 184">
                <a:extLst>
                  <a:ext uri="{FF2B5EF4-FFF2-40B4-BE49-F238E27FC236}">
                    <a16:creationId xmlns:a16="http://schemas.microsoft.com/office/drawing/2014/main" id="{DF39FBC7-87C4-CC37-3E0D-4CFCF3CF1481}"/>
                  </a:ext>
                </a:extLst>
              </p:cNvPr>
              <p:cNvCxnSpPr/>
              <p:nvPr/>
            </p:nvCxnSpPr>
            <p:spPr>
              <a:xfrm flipV="1">
                <a:off x="1729616" y="3256698"/>
                <a:ext cx="0" cy="287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6" name="TextBox 24">
                <a:extLst>
                  <a:ext uri="{FF2B5EF4-FFF2-40B4-BE49-F238E27FC236}">
                    <a16:creationId xmlns:a16="http://schemas.microsoft.com/office/drawing/2014/main" id="{679367C7-887A-C2E3-8D66-8223F848D977}"/>
                  </a:ext>
                </a:extLst>
              </p:cNvPr>
              <p:cNvSpPr txBox="1"/>
              <p:nvPr/>
            </p:nvSpPr>
            <p:spPr>
              <a:xfrm>
                <a:off x="1746117" y="3658081"/>
                <a:ext cx="554062"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Kernel</a:t>
                </a:r>
              </a:p>
            </p:txBody>
          </p:sp>
          <p:sp>
            <p:nvSpPr>
              <p:cNvPr id="187" name="TextBox 27">
                <a:extLst>
                  <a:ext uri="{FF2B5EF4-FFF2-40B4-BE49-F238E27FC236}">
                    <a16:creationId xmlns:a16="http://schemas.microsoft.com/office/drawing/2014/main" id="{C348975A-9267-9A43-311A-7824EBD33360}"/>
                  </a:ext>
                </a:extLst>
              </p:cNvPr>
              <p:cNvSpPr txBox="1"/>
              <p:nvPr/>
            </p:nvSpPr>
            <p:spPr>
              <a:xfrm>
                <a:off x="2667830" y="2750472"/>
                <a:ext cx="564514"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Local[]</a:t>
                </a:r>
              </a:p>
            </p:txBody>
          </p:sp>
          <p:grpSp>
            <p:nvGrpSpPr>
              <p:cNvPr id="188" name="Group 187">
                <a:extLst>
                  <a:ext uri="{FF2B5EF4-FFF2-40B4-BE49-F238E27FC236}">
                    <a16:creationId xmlns:a16="http://schemas.microsoft.com/office/drawing/2014/main" id="{2FBF1679-184D-8039-5DA5-F20925143823}"/>
                  </a:ext>
                </a:extLst>
              </p:cNvPr>
              <p:cNvGrpSpPr/>
              <p:nvPr/>
            </p:nvGrpSpPr>
            <p:grpSpPr>
              <a:xfrm>
                <a:off x="2601154" y="2750472"/>
                <a:ext cx="842963" cy="812427"/>
                <a:chOff x="2601154" y="2750472"/>
                <a:chExt cx="842963" cy="819150"/>
              </a:xfrm>
            </p:grpSpPr>
            <p:sp>
              <p:nvSpPr>
                <p:cNvPr id="243" name="Rectangle 242">
                  <a:extLst>
                    <a:ext uri="{FF2B5EF4-FFF2-40B4-BE49-F238E27FC236}">
                      <a16:creationId xmlns:a16="http://schemas.microsoft.com/office/drawing/2014/main" id="{CD3A756D-862B-DA7A-235A-89B557B6BC9A}"/>
                    </a:ext>
                  </a:extLst>
                </p:cNvPr>
                <p:cNvSpPr/>
                <p:nvPr/>
              </p:nvSpPr>
              <p:spPr>
                <a:xfrm>
                  <a:off x="2601154" y="2750472"/>
                  <a:ext cx="842963" cy="8191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pSp>
              <p:nvGrpSpPr>
                <p:cNvPr id="244" name="Group 243">
                  <a:extLst>
                    <a:ext uri="{FF2B5EF4-FFF2-40B4-BE49-F238E27FC236}">
                      <a16:creationId xmlns:a16="http://schemas.microsoft.com/office/drawing/2014/main" id="{5E76A87A-C455-68DB-66EE-5413B66DDAF5}"/>
                    </a:ext>
                  </a:extLst>
                </p:cNvPr>
                <p:cNvGrpSpPr/>
                <p:nvPr/>
              </p:nvGrpSpPr>
              <p:grpSpPr>
                <a:xfrm>
                  <a:off x="2695912" y="3088609"/>
                  <a:ext cx="590550" cy="400050"/>
                  <a:chOff x="2695912" y="3088609"/>
                  <a:chExt cx="590550" cy="400050"/>
                </a:xfrm>
              </p:grpSpPr>
              <p:sp>
                <p:nvSpPr>
                  <p:cNvPr id="245" name="Rectangle 244">
                    <a:extLst>
                      <a:ext uri="{FF2B5EF4-FFF2-40B4-BE49-F238E27FC236}">
                        <a16:creationId xmlns:a16="http://schemas.microsoft.com/office/drawing/2014/main" id="{60F19FFC-8880-6E32-88F5-39344E66519D}"/>
                      </a:ext>
                    </a:extLst>
                  </p:cNvPr>
                  <p:cNvSpPr/>
                  <p:nvPr/>
                </p:nvSpPr>
                <p:spPr>
                  <a:xfrm>
                    <a:off x="2695912" y="3088609"/>
                    <a:ext cx="590550" cy="40005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46" name="TextBox 29">
                    <a:extLst>
                      <a:ext uri="{FF2B5EF4-FFF2-40B4-BE49-F238E27FC236}">
                        <a16:creationId xmlns:a16="http://schemas.microsoft.com/office/drawing/2014/main" id="{A5A7D7E6-CA1A-5AE7-EB58-45A597AB9D02}"/>
                      </a:ext>
                    </a:extLst>
                  </p:cNvPr>
                  <p:cNvSpPr txBox="1"/>
                  <p:nvPr/>
                </p:nvSpPr>
                <p:spPr>
                  <a:xfrm>
                    <a:off x="2710691" y="3145747"/>
                    <a:ext cx="544444"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Hconv</a:t>
                    </a:r>
                  </a:p>
                </p:txBody>
              </p:sp>
            </p:grpSp>
          </p:grpSp>
          <p:grpSp>
            <p:nvGrpSpPr>
              <p:cNvPr id="189" name="Group 188">
                <a:extLst>
                  <a:ext uri="{FF2B5EF4-FFF2-40B4-BE49-F238E27FC236}">
                    <a16:creationId xmlns:a16="http://schemas.microsoft.com/office/drawing/2014/main" id="{D6A5212C-39CA-3868-77DF-3DAB87CABECD}"/>
                  </a:ext>
                </a:extLst>
              </p:cNvPr>
              <p:cNvGrpSpPr/>
              <p:nvPr/>
            </p:nvGrpSpPr>
            <p:grpSpPr>
              <a:xfrm>
                <a:off x="3991804" y="2745709"/>
                <a:ext cx="933450" cy="812427"/>
                <a:chOff x="3991804" y="2745709"/>
                <a:chExt cx="933450" cy="819150"/>
              </a:xfrm>
            </p:grpSpPr>
            <p:sp>
              <p:nvSpPr>
                <p:cNvPr id="239" name="Rectangle 238">
                  <a:extLst>
                    <a:ext uri="{FF2B5EF4-FFF2-40B4-BE49-F238E27FC236}">
                      <a16:creationId xmlns:a16="http://schemas.microsoft.com/office/drawing/2014/main" id="{B4425D28-97D9-F590-67A6-8A8436E32C3A}"/>
                    </a:ext>
                  </a:extLst>
                </p:cNvPr>
                <p:cNvSpPr/>
                <p:nvPr/>
              </p:nvSpPr>
              <p:spPr>
                <a:xfrm>
                  <a:off x="3991804" y="2745709"/>
                  <a:ext cx="933450" cy="8191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pSp>
              <p:nvGrpSpPr>
                <p:cNvPr id="240" name="Group 239">
                  <a:extLst>
                    <a:ext uri="{FF2B5EF4-FFF2-40B4-BE49-F238E27FC236}">
                      <a16:creationId xmlns:a16="http://schemas.microsoft.com/office/drawing/2014/main" id="{8252ABDD-7DD0-576F-F26D-1AA1EACA1474}"/>
                    </a:ext>
                  </a:extLst>
                </p:cNvPr>
                <p:cNvGrpSpPr/>
                <p:nvPr/>
              </p:nvGrpSpPr>
              <p:grpSpPr>
                <a:xfrm>
                  <a:off x="4158492" y="3083846"/>
                  <a:ext cx="590550" cy="400050"/>
                  <a:chOff x="4158492" y="3083846"/>
                  <a:chExt cx="590550" cy="400050"/>
                </a:xfrm>
              </p:grpSpPr>
              <p:sp>
                <p:nvSpPr>
                  <p:cNvPr id="241" name="Rectangle 240">
                    <a:extLst>
                      <a:ext uri="{FF2B5EF4-FFF2-40B4-BE49-F238E27FC236}">
                        <a16:creationId xmlns:a16="http://schemas.microsoft.com/office/drawing/2014/main" id="{B02D156F-C2BC-BCAC-DE71-ED16394788A0}"/>
                      </a:ext>
                    </a:extLst>
                  </p:cNvPr>
                  <p:cNvSpPr/>
                  <p:nvPr/>
                </p:nvSpPr>
                <p:spPr>
                  <a:xfrm>
                    <a:off x="4158492" y="3083846"/>
                    <a:ext cx="590550" cy="40005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42" name="TextBox 36">
                    <a:extLst>
                      <a:ext uri="{FF2B5EF4-FFF2-40B4-BE49-F238E27FC236}">
                        <a16:creationId xmlns:a16="http://schemas.microsoft.com/office/drawing/2014/main" id="{0B155E97-3009-76BE-445A-0E06D912E790}"/>
                      </a:ext>
                    </a:extLst>
                  </p:cNvPr>
                  <p:cNvSpPr txBox="1"/>
                  <p:nvPr/>
                </p:nvSpPr>
                <p:spPr>
                  <a:xfrm>
                    <a:off x="4163254" y="3131471"/>
                    <a:ext cx="536557"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Vconv</a:t>
                    </a:r>
                  </a:p>
                </p:txBody>
              </p:sp>
            </p:grpSp>
          </p:grpSp>
          <p:sp>
            <p:nvSpPr>
              <p:cNvPr id="190" name="TextBox 37">
                <a:extLst>
                  <a:ext uri="{FF2B5EF4-FFF2-40B4-BE49-F238E27FC236}">
                    <a16:creationId xmlns:a16="http://schemas.microsoft.com/office/drawing/2014/main" id="{32F85694-F0FC-8A9D-6511-08939EC7237E}"/>
                  </a:ext>
                </a:extLst>
              </p:cNvPr>
              <p:cNvSpPr txBox="1"/>
              <p:nvPr/>
            </p:nvSpPr>
            <p:spPr>
              <a:xfrm>
                <a:off x="2724980" y="2788437"/>
                <a:ext cx="564514"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Local[]</a:t>
                </a:r>
              </a:p>
            </p:txBody>
          </p:sp>
          <p:sp>
            <p:nvSpPr>
              <p:cNvPr id="191" name="TextBox 38">
                <a:extLst>
                  <a:ext uri="{FF2B5EF4-FFF2-40B4-BE49-F238E27FC236}">
                    <a16:creationId xmlns:a16="http://schemas.microsoft.com/office/drawing/2014/main" id="{CEEB162F-D939-821C-FB84-E3E5115F38B7}"/>
                  </a:ext>
                </a:extLst>
              </p:cNvPr>
              <p:cNvSpPr txBox="1"/>
              <p:nvPr/>
            </p:nvSpPr>
            <p:spPr>
              <a:xfrm>
                <a:off x="4196592" y="2779046"/>
                <a:ext cx="564514"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Local[]</a:t>
                </a:r>
              </a:p>
            </p:txBody>
          </p:sp>
          <p:grpSp>
            <p:nvGrpSpPr>
              <p:cNvPr id="192" name="Group 191">
                <a:extLst>
                  <a:ext uri="{FF2B5EF4-FFF2-40B4-BE49-F238E27FC236}">
                    <a16:creationId xmlns:a16="http://schemas.microsoft.com/office/drawing/2014/main" id="{A72A502B-2A74-0D2D-D434-300F914629C8}"/>
                  </a:ext>
                </a:extLst>
              </p:cNvPr>
              <p:cNvGrpSpPr/>
              <p:nvPr/>
            </p:nvGrpSpPr>
            <p:grpSpPr>
              <a:xfrm>
                <a:off x="5311016" y="2755234"/>
                <a:ext cx="933450" cy="812427"/>
                <a:chOff x="5311016" y="2755234"/>
                <a:chExt cx="933450" cy="819150"/>
              </a:xfrm>
            </p:grpSpPr>
            <p:sp>
              <p:nvSpPr>
                <p:cNvPr id="235" name="Rectangle 234">
                  <a:extLst>
                    <a:ext uri="{FF2B5EF4-FFF2-40B4-BE49-F238E27FC236}">
                      <a16:creationId xmlns:a16="http://schemas.microsoft.com/office/drawing/2014/main" id="{0833314D-1528-7BF4-0160-AA3C424FAA44}"/>
                    </a:ext>
                  </a:extLst>
                </p:cNvPr>
                <p:cNvSpPr/>
                <p:nvPr/>
              </p:nvSpPr>
              <p:spPr>
                <a:xfrm>
                  <a:off x="5311016" y="2755234"/>
                  <a:ext cx="933450" cy="8191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pSp>
              <p:nvGrpSpPr>
                <p:cNvPr id="236" name="Group 235">
                  <a:extLst>
                    <a:ext uri="{FF2B5EF4-FFF2-40B4-BE49-F238E27FC236}">
                      <a16:creationId xmlns:a16="http://schemas.microsoft.com/office/drawing/2014/main" id="{E4325893-41ED-2275-81C7-53703D7451C3}"/>
                    </a:ext>
                  </a:extLst>
                </p:cNvPr>
                <p:cNvGrpSpPr/>
                <p:nvPr/>
              </p:nvGrpSpPr>
              <p:grpSpPr>
                <a:xfrm>
                  <a:off x="5477704" y="3093371"/>
                  <a:ext cx="590550" cy="400050"/>
                  <a:chOff x="5477704" y="3093371"/>
                  <a:chExt cx="590550" cy="400050"/>
                </a:xfrm>
              </p:grpSpPr>
              <p:sp>
                <p:nvSpPr>
                  <p:cNvPr id="237" name="Rectangle 236">
                    <a:extLst>
                      <a:ext uri="{FF2B5EF4-FFF2-40B4-BE49-F238E27FC236}">
                        <a16:creationId xmlns:a16="http://schemas.microsoft.com/office/drawing/2014/main" id="{F0FF7CD6-700E-B292-05A2-5FF3F4093573}"/>
                      </a:ext>
                    </a:extLst>
                  </p:cNvPr>
                  <p:cNvSpPr/>
                  <p:nvPr/>
                </p:nvSpPr>
                <p:spPr>
                  <a:xfrm>
                    <a:off x="5477704" y="3093371"/>
                    <a:ext cx="590550" cy="40005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38" name="TextBox 43">
                    <a:extLst>
                      <a:ext uri="{FF2B5EF4-FFF2-40B4-BE49-F238E27FC236}">
                        <a16:creationId xmlns:a16="http://schemas.microsoft.com/office/drawing/2014/main" id="{210DE7FF-0480-BF9E-5762-F5744CBEF5F9}"/>
                      </a:ext>
                    </a:extLst>
                  </p:cNvPr>
                  <p:cNvSpPr txBox="1"/>
                  <p:nvPr/>
                </p:nvSpPr>
                <p:spPr>
                  <a:xfrm>
                    <a:off x="5482466" y="3140996"/>
                    <a:ext cx="561692"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Bolder</a:t>
                    </a:r>
                  </a:p>
                </p:txBody>
              </p:sp>
            </p:grpSp>
          </p:grpSp>
          <p:sp>
            <p:nvSpPr>
              <p:cNvPr id="193" name="TextBox 44">
                <a:extLst>
                  <a:ext uri="{FF2B5EF4-FFF2-40B4-BE49-F238E27FC236}">
                    <a16:creationId xmlns:a16="http://schemas.microsoft.com/office/drawing/2014/main" id="{18DF9E80-FC69-442F-9FB3-CFD45B3AC7D5}"/>
                  </a:ext>
                </a:extLst>
              </p:cNvPr>
              <p:cNvSpPr txBox="1"/>
              <p:nvPr/>
            </p:nvSpPr>
            <p:spPr>
              <a:xfrm>
                <a:off x="5525330" y="2779046"/>
                <a:ext cx="564514"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Local[]</a:t>
                </a:r>
              </a:p>
            </p:txBody>
          </p:sp>
          <p:cxnSp>
            <p:nvCxnSpPr>
              <p:cNvPr id="194" name="Straight Connector 193">
                <a:extLst>
                  <a:ext uri="{FF2B5EF4-FFF2-40B4-BE49-F238E27FC236}">
                    <a16:creationId xmlns:a16="http://schemas.microsoft.com/office/drawing/2014/main" id="{251709C6-303C-A45E-5FFC-CB21B8BF12CB}"/>
                  </a:ext>
                </a:extLst>
              </p:cNvPr>
              <p:cNvCxnSpPr/>
              <p:nvPr/>
            </p:nvCxnSpPr>
            <p:spPr>
              <a:xfrm>
                <a:off x="1737309" y="2471381"/>
                <a:ext cx="0" cy="4499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CE05BFEE-309A-9FBF-A2C9-1754E5DE9066}"/>
                  </a:ext>
                </a:extLst>
              </p:cNvPr>
              <p:cNvCxnSpPr/>
              <p:nvPr/>
            </p:nvCxnSpPr>
            <p:spPr>
              <a:xfrm>
                <a:off x="1737310" y="2471381"/>
                <a:ext cx="4132384"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96" name="Group 195">
                <a:extLst>
                  <a:ext uri="{FF2B5EF4-FFF2-40B4-BE49-F238E27FC236}">
                    <a16:creationId xmlns:a16="http://schemas.microsoft.com/office/drawing/2014/main" id="{02027A58-2CB7-DFB2-25A1-DC963F9D9992}"/>
                  </a:ext>
                </a:extLst>
              </p:cNvPr>
              <p:cNvGrpSpPr/>
              <p:nvPr/>
            </p:nvGrpSpPr>
            <p:grpSpPr>
              <a:xfrm>
                <a:off x="2012211" y="2927805"/>
                <a:ext cx="352425" cy="322169"/>
                <a:chOff x="2012211" y="2927805"/>
                <a:chExt cx="352425" cy="323850"/>
              </a:xfrm>
            </p:grpSpPr>
            <p:sp>
              <p:nvSpPr>
                <p:cNvPr id="231" name="Oval 230">
                  <a:extLst>
                    <a:ext uri="{FF2B5EF4-FFF2-40B4-BE49-F238E27FC236}">
                      <a16:creationId xmlns:a16="http://schemas.microsoft.com/office/drawing/2014/main" id="{021948C3-D063-47CF-3A94-39E753EB35EC}"/>
                    </a:ext>
                  </a:extLst>
                </p:cNvPr>
                <p:cNvSpPr/>
                <p:nvPr/>
              </p:nvSpPr>
              <p:spPr>
                <a:xfrm>
                  <a:off x="2012211" y="2927805"/>
                  <a:ext cx="352425" cy="3238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pSp>
              <p:nvGrpSpPr>
                <p:cNvPr id="232" name="Group 231">
                  <a:extLst>
                    <a:ext uri="{FF2B5EF4-FFF2-40B4-BE49-F238E27FC236}">
                      <a16:creationId xmlns:a16="http://schemas.microsoft.com/office/drawing/2014/main" id="{508F1750-CE36-BCA2-4FEF-336335ECA5A4}"/>
                    </a:ext>
                  </a:extLst>
                </p:cNvPr>
                <p:cNvGrpSpPr/>
                <p:nvPr/>
              </p:nvGrpSpPr>
              <p:grpSpPr>
                <a:xfrm>
                  <a:off x="2113323" y="3001833"/>
                  <a:ext cx="157898" cy="203035"/>
                  <a:chOff x="2113323" y="3001833"/>
                  <a:chExt cx="157898" cy="203035"/>
                </a:xfrm>
              </p:grpSpPr>
              <p:cxnSp>
                <p:nvCxnSpPr>
                  <p:cNvPr id="233" name="Straight Connector 232">
                    <a:extLst>
                      <a:ext uri="{FF2B5EF4-FFF2-40B4-BE49-F238E27FC236}">
                        <a16:creationId xmlns:a16="http://schemas.microsoft.com/office/drawing/2014/main" id="{2E4278DE-87A2-0C57-9AD0-4C626BB86641}"/>
                      </a:ext>
                    </a:extLst>
                  </p:cNvPr>
                  <p:cNvCxnSpPr/>
                  <p:nvPr/>
                </p:nvCxnSpPr>
                <p:spPr>
                  <a:xfrm flipH="1">
                    <a:off x="2113323" y="3093751"/>
                    <a:ext cx="157898" cy="1999"/>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09ACDCCE-B1DE-B8B8-0741-FB64FFED418F}"/>
                      </a:ext>
                    </a:extLst>
                  </p:cNvPr>
                  <p:cNvCxnSpPr/>
                  <p:nvPr/>
                </p:nvCxnSpPr>
                <p:spPr>
                  <a:xfrm flipV="1">
                    <a:off x="2183298" y="3001833"/>
                    <a:ext cx="4026" cy="203035"/>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grpSp>
          </p:grpSp>
          <p:cxnSp>
            <p:nvCxnSpPr>
              <p:cNvPr id="197" name="Straight Arrow Connector 196">
                <a:extLst>
                  <a:ext uri="{FF2B5EF4-FFF2-40B4-BE49-F238E27FC236}">
                    <a16:creationId xmlns:a16="http://schemas.microsoft.com/office/drawing/2014/main" id="{68FAF7E2-28F9-2AB0-8991-5418D0C64580}"/>
                  </a:ext>
                </a:extLst>
              </p:cNvPr>
              <p:cNvCxnSpPr/>
              <p:nvPr/>
            </p:nvCxnSpPr>
            <p:spPr>
              <a:xfrm>
                <a:off x="3126494" y="2465519"/>
                <a:ext cx="0" cy="276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1634E301-FE26-71A0-8BFA-CDA83E023021}"/>
                  </a:ext>
                </a:extLst>
              </p:cNvPr>
              <p:cNvCxnSpPr/>
              <p:nvPr/>
            </p:nvCxnSpPr>
            <p:spPr>
              <a:xfrm>
                <a:off x="4474648" y="2473673"/>
                <a:ext cx="0" cy="272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77348269-FBBB-47B1-F4D5-5998831F7D66}"/>
                  </a:ext>
                </a:extLst>
              </p:cNvPr>
              <p:cNvCxnSpPr/>
              <p:nvPr/>
            </p:nvCxnSpPr>
            <p:spPr>
              <a:xfrm>
                <a:off x="5863832" y="2465518"/>
                <a:ext cx="0" cy="276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99803BA0-B993-68D2-4320-995644C31E0C}"/>
                  </a:ext>
                </a:extLst>
              </p:cNvPr>
              <p:cNvCxnSpPr/>
              <p:nvPr/>
            </p:nvCxnSpPr>
            <p:spPr>
              <a:xfrm>
                <a:off x="6257289" y="3105395"/>
                <a:ext cx="18702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677604E8-B6A0-876D-7297-EA1BA8EF7FD7}"/>
                  </a:ext>
                </a:extLst>
              </p:cNvPr>
              <p:cNvCxnSpPr/>
              <p:nvPr/>
            </p:nvCxnSpPr>
            <p:spPr>
              <a:xfrm flipV="1">
                <a:off x="2186816" y="3250072"/>
                <a:ext cx="0" cy="287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B7248510-2373-4EBB-4019-88AC5983E897}"/>
                  </a:ext>
                </a:extLst>
              </p:cNvPr>
              <p:cNvCxnSpPr/>
              <p:nvPr/>
            </p:nvCxnSpPr>
            <p:spPr>
              <a:xfrm>
                <a:off x="2194509" y="2464755"/>
                <a:ext cx="0" cy="456195"/>
              </a:xfrm>
              <a:prstGeom prst="line">
                <a:avLst/>
              </a:prstGeom>
            </p:spPr>
            <p:style>
              <a:lnRef idx="1">
                <a:schemeClr val="accent1"/>
              </a:lnRef>
              <a:fillRef idx="0">
                <a:schemeClr val="accent1"/>
              </a:fillRef>
              <a:effectRef idx="0">
                <a:schemeClr val="accent1"/>
              </a:effectRef>
              <a:fontRef idx="minor">
                <a:schemeClr val="tx1"/>
              </a:fontRef>
            </p:style>
          </p:cxnSp>
          <p:sp>
            <p:nvSpPr>
              <p:cNvPr id="203" name="Rectangle 202">
                <a:extLst>
                  <a:ext uri="{FF2B5EF4-FFF2-40B4-BE49-F238E27FC236}">
                    <a16:creationId xmlns:a16="http://schemas.microsoft.com/office/drawing/2014/main" id="{96767756-FC76-621D-2581-89B4CDC4334C}"/>
                  </a:ext>
                </a:extLst>
              </p:cNvPr>
              <p:cNvSpPr/>
              <p:nvPr/>
            </p:nvSpPr>
            <p:spPr>
              <a:xfrm>
                <a:off x="6787098" y="2833339"/>
                <a:ext cx="128587" cy="5997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04" name="TextBox 77">
                <a:extLst>
                  <a:ext uri="{FF2B5EF4-FFF2-40B4-BE49-F238E27FC236}">
                    <a16:creationId xmlns:a16="http://schemas.microsoft.com/office/drawing/2014/main" id="{5BAA783F-BADF-B445-50CD-E627DF5AD2A1}"/>
                  </a:ext>
                </a:extLst>
              </p:cNvPr>
              <p:cNvSpPr txBox="1"/>
              <p:nvPr/>
            </p:nvSpPr>
            <p:spPr>
              <a:xfrm>
                <a:off x="6898129" y="2905439"/>
                <a:ext cx="962636" cy="255516"/>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axi_dst</a:t>
                </a:r>
                <a:r>
                  <a:rPr lang="en-US" sz="1100" baseline="0"/>
                  <a:t> group</a:t>
                </a:r>
                <a:endParaRPr lang="en-US" sz="1100"/>
              </a:p>
            </p:txBody>
          </p:sp>
          <p:cxnSp>
            <p:nvCxnSpPr>
              <p:cNvPr id="205" name="Straight Arrow Connector 204">
                <a:extLst>
                  <a:ext uri="{FF2B5EF4-FFF2-40B4-BE49-F238E27FC236}">
                    <a16:creationId xmlns:a16="http://schemas.microsoft.com/office/drawing/2014/main" id="{63A07F48-75D7-DF40-2D0C-CB21EEB34052}"/>
                  </a:ext>
                </a:extLst>
              </p:cNvPr>
              <p:cNvCxnSpPr/>
              <p:nvPr/>
            </p:nvCxnSpPr>
            <p:spPr>
              <a:xfrm>
                <a:off x="6499364" y="1639945"/>
                <a:ext cx="823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4B1CB972-88D8-7E77-2243-7F6793770B35}"/>
                  </a:ext>
                </a:extLst>
              </p:cNvPr>
              <p:cNvCxnSpPr/>
              <p:nvPr/>
            </p:nvCxnSpPr>
            <p:spPr>
              <a:xfrm>
                <a:off x="6486112" y="1879264"/>
                <a:ext cx="823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2AD78098-57A7-6363-DECA-AD13168C7F4B}"/>
                  </a:ext>
                </a:extLst>
              </p:cNvPr>
              <p:cNvCxnSpPr/>
              <p:nvPr/>
            </p:nvCxnSpPr>
            <p:spPr>
              <a:xfrm>
                <a:off x="6499364" y="2138072"/>
                <a:ext cx="823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8" name="TextBox 82">
                <a:extLst>
                  <a:ext uri="{FF2B5EF4-FFF2-40B4-BE49-F238E27FC236}">
                    <a16:creationId xmlns:a16="http://schemas.microsoft.com/office/drawing/2014/main" id="{57A76B07-0A0B-6D44-72F4-01B03F538762}"/>
                  </a:ext>
                </a:extLst>
              </p:cNvPr>
              <p:cNvSpPr txBox="1"/>
              <p:nvPr/>
            </p:nvSpPr>
            <p:spPr>
              <a:xfrm>
                <a:off x="6804993" y="1407848"/>
                <a:ext cx="552780"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ap_clk</a:t>
                </a:r>
              </a:p>
            </p:txBody>
          </p:sp>
          <p:sp>
            <p:nvSpPr>
              <p:cNvPr id="209" name="TextBox 83">
                <a:extLst>
                  <a:ext uri="{FF2B5EF4-FFF2-40B4-BE49-F238E27FC236}">
                    <a16:creationId xmlns:a16="http://schemas.microsoft.com/office/drawing/2014/main" id="{D445975C-17AD-E703-8C36-DF0A409F2B48}"/>
                  </a:ext>
                </a:extLst>
              </p:cNvPr>
              <p:cNvSpPr txBox="1"/>
              <p:nvPr/>
            </p:nvSpPr>
            <p:spPr>
              <a:xfrm>
                <a:off x="6771862" y="1640150"/>
                <a:ext cx="721608"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ap_ready</a:t>
                </a:r>
              </a:p>
            </p:txBody>
          </p:sp>
          <p:sp>
            <p:nvSpPr>
              <p:cNvPr id="210" name="TextBox 84">
                <a:extLst>
                  <a:ext uri="{FF2B5EF4-FFF2-40B4-BE49-F238E27FC236}">
                    <a16:creationId xmlns:a16="http://schemas.microsoft.com/office/drawing/2014/main" id="{5ECEE0D8-366A-68A8-3365-6BC0CDF2042A}"/>
                  </a:ext>
                </a:extLst>
              </p:cNvPr>
              <p:cNvSpPr txBox="1"/>
              <p:nvPr/>
            </p:nvSpPr>
            <p:spPr>
              <a:xfrm>
                <a:off x="6732105" y="1899347"/>
                <a:ext cx="689484"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ap_done</a:t>
                </a:r>
              </a:p>
            </p:txBody>
          </p:sp>
          <p:grpSp>
            <p:nvGrpSpPr>
              <p:cNvPr id="211" name="Group 210">
                <a:extLst>
                  <a:ext uri="{FF2B5EF4-FFF2-40B4-BE49-F238E27FC236}">
                    <a16:creationId xmlns:a16="http://schemas.microsoft.com/office/drawing/2014/main" id="{1AF72FDC-A51D-71BA-7DE0-904CB7A47404}"/>
                  </a:ext>
                </a:extLst>
              </p:cNvPr>
              <p:cNvGrpSpPr/>
              <p:nvPr/>
            </p:nvGrpSpPr>
            <p:grpSpPr>
              <a:xfrm>
                <a:off x="3460602" y="1598356"/>
                <a:ext cx="1482969" cy="467545"/>
                <a:chOff x="3460602" y="1598356"/>
                <a:chExt cx="1482969" cy="474785"/>
              </a:xfrm>
            </p:grpSpPr>
            <p:sp>
              <p:nvSpPr>
                <p:cNvPr id="229" name="Oval 228">
                  <a:extLst>
                    <a:ext uri="{FF2B5EF4-FFF2-40B4-BE49-F238E27FC236}">
                      <a16:creationId xmlns:a16="http://schemas.microsoft.com/office/drawing/2014/main" id="{D32B5BCB-43CC-87EA-0B42-FBD1096129A5}"/>
                    </a:ext>
                  </a:extLst>
                </p:cNvPr>
                <p:cNvSpPr/>
                <p:nvPr/>
              </p:nvSpPr>
              <p:spPr>
                <a:xfrm>
                  <a:off x="3460602" y="1598356"/>
                  <a:ext cx="1482969" cy="4747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30" name="TextBox 88">
                  <a:extLst>
                    <a:ext uri="{FF2B5EF4-FFF2-40B4-BE49-F238E27FC236}">
                      <a16:creationId xmlns:a16="http://schemas.microsoft.com/office/drawing/2014/main" id="{7E532087-4095-56A0-3107-F5348E066B32}"/>
                    </a:ext>
                  </a:extLst>
                </p:cNvPr>
                <p:cNvSpPr txBox="1"/>
                <p:nvPr/>
              </p:nvSpPr>
              <p:spPr>
                <a:xfrm>
                  <a:off x="3724371" y="1686279"/>
                  <a:ext cx="908647"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Control</a:t>
                  </a:r>
                  <a:r>
                    <a:rPr lang="en-US" sz="1100" baseline="0"/>
                    <a:t> logic</a:t>
                  </a:r>
                  <a:endParaRPr lang="en-US" sz="1100"/>
                </a:p>
              </p:txBody>
            </p:sp>
          </p:grpSp>
          <p:cxnSp>
            <p:nvCxnSpPr>
              <p:cNvPr id="212" name="Straight Arrow Connector 211">
                <a:extLst>
                  <a:ext uri="{FF2B5EF4-FFF2-40B4-BE49-F238E27FC236}">
                    <a16:creationId xmlns:a16="http://schemas.microsoft.com/office/drawing/2014/main" id="{69C8382C-B84E-BD7D-A965-7A1B7061D1BD}"/>
                  </a:ext>
                </a:extLst>
              </p:cNvPr>
              <p:cNvCxnSpPr>
                <a:stCxn id="229" idx="3"/>
                <a:endCxn id="190" idx="0"/>
              </p:cNvCxnSpPr>
              <p:nvPr/>
            </p:nvCxnSpPr>
            <p:spPr>
              <a:xfrm flipH="1">
                <a:off x="3007237" y="1997430"/>
                <a:ext cx="670541" cy="791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A7D6E826-2BC9-3126-1B9D-BE4BF13A2440}"/>
                  </a:ext>
                </a:extLst>
              </p:cNvPr>
              <p:cNvCxnSpPr>
                <a:stCxn id="229" idx="4"/>
              </p:cNvCxnSpPr>
              <p:nvPr/>
            </p:nvCxnSpPr>
            <p:spPr>
              <a:xfrm>
                <a:off x="4202087" y="2065901"/>
                <a:ext cx="160264" cy="663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6C4CDCB0-AAD2-99E0-514F-374F56D0ECC4}"/>
                  </a:ext>
                </a:extLst>
              </p:cNvPr>
              <p:cNvCxnSpPr>
                <a:endCxn id="235" idx="0"/>
              </p:cNvCxnSpPr>
              <p:nvPr/>
            </p:nvCxnSpPr>
            <p:spPr>
              <a:xfrm>
                <a:off x="4747210" y="1980392"/>
                <a:ext cx="1030531" cy="774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5" name="Oval 214">
                <a:extLst>
                  <a:ext uri="{FF2B5EF4-FFF2-40B4-BE49-F238E27FC236}">
                    <a16:creationId xmlns:a16="http://schemas.microsoft.com/office/drawing/2014/main" id="{37A29C8C-2D6E-7057-23B1-1F7AD3B5AB58}"/>
                  </a:ext>
                </a:extLst>
              </p:cNvPr>
              <p:cNvSpPr/>
              <p:nvPr/>
            </p:nvSpPr>
            <p:spPr>
              <a:xfrm>
                <a:off x="410818" y="1308456"/>
                <a:ext cx="1378226" cy="922976"/>
              </a:xfrm>
              <a:prstGeom prst="ellipse">
                <a:avLst/>
              </a:prstGeom>
              <a:noFill/>
              <a:ln w="158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16" name="Oval 215">
                <a:extLst>
                  <a:ext uri="{FF2B5EF4-FFF2-40B4-BE49-F238E27FC236}">
                    <a16:creationId xmlns:a16="http://schemas.microsoft.com/office/drawing/2014/main" id="{7F454C98-4D71-847E-55D5-0E36609E39BB}"/>
                  </a:ext>
                </a:extLst>
              </p:cNvPr>
              <p:cNvSpPr/>
              <p:nvPr/>
            </p:nvSpPr>
            <p:spPr>
              <a:xfrm>
                <a:off x="6414053" y="1374716"/>
                <a:ext cx="1378226" cy="922976"/>
              </a:xfrm>
              <a:prstGeom prst="ellipse">
                <a:avLst/>
              </a:prstGeom>
              <a:noFill/>
              <a:ln w="158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cxnSp>
            <p:nvCxnSpPr>
              <p:cNvPr id="217" name="Straight Arrow Connector 216">
                <a:extLst>
                  <a:ext uri="{FF2B5EF4-FFF2-40B4-BE49-F238E27FC236}">
                    <a16:creationId xmlns:a16="http://schemas.microsoft.com/office/drawing/2014/main" id="{535DFE6B-54DC-CE36-338E-2B5E1ABE9FFA}"/>
                  </a:ext>
                </a:extLst>
              </p:cNvPr>
              <p:cNvCxnSpPr/>
              <p:nvPr/>
            </p:nvCxnSpPr>
            <p:spPr>
              <a:xfrm flipV="1">
                <a:off x="980662" y="723802"/>
                <a:ext cx="2597426" cy="551135"/>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F19DAAB1-FFC7-6E07-11B8-9F3F1FA265BC}"/>
                  </a:ext>
                </a:extLst>
              </p:cNvPr>
              <p:cNvCxnSpPr/>
              <p:nvPr/>
            </p:nvCxnSpPr>
            <p:spPr>
              <a:xfrm flipH="1" flipV="1">
                <a:off x="4598505" y="723802"/>
                <a:ext cx="2498035" cy="650916"/>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219" name="Group 218">
                <a:extLst>
                  <a:ext uri="{FF2B5EF4-FFF2-40B4-BE49-F238E27FC236}">
                    <a16:creationId xmlns:a16="http://schemas.microsoft.com/office/drawing/2014/main" id="{23F9FCD0-438E-D4CE-3FA4-148DCB1770F6}"/>
                  </a:ext>
                </a:extLst>
              </p:cNvPr>
              <p:cNvGrpSpPr/>
              <p:nvPr/>
            </p:nvGrpSpPr>
            <p:grpSpPr>
              <a:xfrm>
                <a:off x="3306418" y="0"/>
                <a:ext cx="1663148" cy="770575"/>
                <a:chOff x="3306418" y="0"/>
                <a:chExt cx="1663148" cy="801756"/>
              </a:xfrm>
            </p:grpSpPr>
            <p:sp>
              <p:nvSpPr>
                <p:cNvPr id="227" name="Oval 226">
                  <a:extLst>
                    <a:ext uri="{FF2B5EF4-FFF2-40B4-BE49-F238E27FC236}">
                      <a16:creationId xmlns:a16="http://schemas.microsoft.com/office/drawing/2014/main" id="{177A0192-DF68-9C0E-D62F-BD1B4EEFF6D8}"/>
                    </a:ext>
                  </a:extLst>
                </p:cNvPr>
                <p:cNvSpPr/>
                <p:nvPr/>
              </p:nvSpPr>
              <p:spPr>
                <a:xfrm>
                  <a:off x="3306418" y="0"/>
                  <a:ext cx="1663148" cy="801756"/>
                </a:xfrm>
                <a:prstGeom prst="ellips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28" name="TextBox 106">
                  <a:extLst>
                    <a:ext uri="{FF2B5EF4-FFF2-40B4-BE49-F238E27FC236}">
                      <a16:creationId xmlns:a16="http://schemas.microsoft.com/office/drawing/2014/main" id="{34BB2E7A-B16D-DBE0-1113-9DF4514B06F6}"/>
                    </a:ext>
                  </a:extLst>
                </p:cNvPr>
                <p:cNvSpPr txBox="1"/>
                <p:nvPr/>
              </p:nvSpPr>
              <p:spPr>
                <a:xfrm>
                  <a:off x="3568504" y="165652"/>
                  <a:ext cx="1132746" cy="436786"/>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1100" b="1"/>
                    <a:t>Block-level </a:t>
                  </a:r>
                </a:p>
                <a:p>
                  <a:pPr algn="ctr"/>
                  <a:r>
                    <a:rPr lang="en-US" sz="1100" b="1"/>
                    <a:t>control protocol</a:t>
                  </a:r>
                </a:p>
              </p:txBody>
            </p:sp>
          </p:grpSp>
          <p:sp>
            <p:nvSpPr>
              <p:cNvPr id="220" name="Oval 219">
                <a:extLst>
                  <a:ext uri="{FF2B5EF4-FFF2-40B4-BE49-F238E27FC236}">
                    <a16:creationId xmlns:a16="http://schemas.microsoft.com/office/drawing/2014/main" id="{18F0FAF7-470C-BB42-667D-DECCE0D4BBB8}"/>
                  </a:ext>
                </a:extLst>
              </p:cNvPr>
              <p:cNvSpPr/>
              <p:nvPr/>
            </p:nvSpPr>
            <p:spPr>
              <a:xfrm>
                <a:off x="0" y="2609898"/>
                <a:ext cx="1378226" cy="922976"/>
              </a:xfrm>
              <a:prstGeom prst="ellipse">
                <a:avLst/>
              </a:prstGeom>
              <a:noFill/>
              <a:ln w="158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21" name="Oval 220">
                <a:extLst>
                  <a:ext uri="{FF2B5EF4-FFF2-40B4-BE49-F238E27FC236}">
                    <a16:creationId xmlns:a16="http://schemas.microsoft.com/office/drawing/2014/main" id="{686CAC4B-DB3F-26E0-FA22-CBBECEFFFC63}"/>
                  </a:ext>
                </a:extLst>
              </p:cNvPr>
              <p:cNvSpPr/>
              <p:nvPr/>
            </p:nvSpPr>
            <p:spPr>
              <a:xfrm>
                <a:off x="6698974" y="2729168"/>
                <a:ext cx="1378226" cy="916740"/>
              </a:xfrm>
              <a:prstGeom prst="ellipse">
                <a:avLst/>
              </a:prstGeom>
              <a:noFill/>
              <a:ln w="158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pSp>
            <p:nvGrpSpPr>
              <p:cNvPr id="222" name="Group 221">
                <a:extLst>
                  <a:ext uri="{FF2B5EF4-FFF2-40B4-BE49-F238E27FC236}">
                    <a16:creationId xmlns:a16="http://schemas.microsoft.com/office/drawing/2014/main" id="{58CEF722-6380-6616-90CA-7C0005ABC073}"/>
                  </a:ext>
                </a:extLst>
              </p:cNvPr>
              <p:cNvGrpSpPr/>
              <p:nvPr/>
            </p:nvGrpSpPr>
            <p:grpSpPr>
              <a:xfrm>
                <a:off x="3544957" y="4867444"/>
                <a:ext cx="1663148" cy="770575"/>
                <a:chOff x="3544957" y="4867444"/>
                <a:chExt cx="1663148" cy="801756"/>
              </a:xfrm>
            </p:grpSpPr>
            <p:sp>
              <p:nvSpPr>
                <p:cNvPr id="225" name="Oval 224">
                  <a:extLst>
                    <a:ext uri="{FF2B5EF4-FFF2-40B4-BE49-F238E27FC236}">
                      <a16:creationId xmlns:a16="http://schemas.microsoft.com/office/drawing/2014/main" id="{4A9B8E44-5F8F-16A8-F8FF-9749F62C3E78}"/>
                    </a:ext>
                  </a:extLst>
                </p:cNvPr>
                <p:cNvSpPr/>
                <p:nvPr/>
              </p:nvSpPr>
              <p:spPr>
                <a:xfrm>
                  <a:off x="3544957" y="4867444"/>
                  <a:ext cx="1663148" cy="801756"/>
                </a:xfrm>
                <a:prstGeom prst="ellips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26" name="TextBox 115">
                  <a:extLst>
                    <a:ext uri="{FF2B5EF4-FFF2-40B4-BE49-F238E27FC236}">
                      <a16:creationId xmlns:a16="http://schemas.microsoft.com/office/drawing/2014/main" id="{74C02A7C-EC38-3F40-7993-D4BC7CE518A5}"/>
                    </a:ext>
                  </a:extLst>
                </p:cNvPr>
                <p:cNvSpPr txBox="1"/>
                <p:nvPr/>
              </p:nvSpPr>
              <p:spPr>
                <a:xfrm>
                  <a:off x="3691393" y="5125861"/>
                  <a:ext cx="1470082"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1100" b="1"/>
                    <a:t>AXI</a:t>
                  </a:r>
                  <a:r>
                    <a:rPr lang="en-US" sz="1100" b="1" baseline="0"/>
                    <a:t> interface protocol</a:t>
                  </a:r>
                  <a:endParaRPr lang="en-US" sz="1100" b="1"/>
                </a:p>
              </p:txBody>
            </p:sp>
          </p:grpSp>
          <p:cxnSp>
            <p:nvCxnSpPr>
              <p:cNvPr id="223" name="Straight Arrow Connector 222">
                <a:extLst>
                  <a:ext uri="{FF2B5EF4-FFF2-40B4-BE49-F238E27FC236}">
                    <a16:creationId xmlns:a16="http://schemas.microsoft.com/office/drawing/2014/main" id="{605A2C39-4AA6-F687-E220-EA0014A04475}"/>
                  </a:ext>
                </a:extLst>
              </p:cNvPr>
              <p:cNvCxnSpPr>
                <a:endCxn id="225" idx="2"/>
              </p:cNvCxnSpPr>
              <p:nvPr/>
            </p:nvCxnSpPr>
            <p:spPr>
              <a:xfrm>
                <a:off x="722245" y="3546125"/>
                <a:ext cx="2822712" cy="1703489"/>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7FA4B46F-8EBB-3241-D1B2-E2CC8D950591}"/>
                  </a:ext>
                </a:extLst>
              </p:cNvPr>
              <p:cNvCxnSpPr>
                <a:endCxn id="225" idx="6"/>
              </p:cNvCxnSpPr>
              <p:nvPr/>
            </p:nvCxnSpPr>
            <p:spPr>
              <a:xfrm flipH="1">
                <a:off x="5208105" y="3619013"/>
                <a:ext cx="1875183" cy="1630601"/>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171" name="Straight Arrow Connector 170">
              <a:extLst>
                <a:ext uri="{FF2B5EF4-FFF2-40B4-BE49-F238E27FC236}">
                  <a16:creationId xmlns:a16="http://schemas.microsoft.com/office/drawing/2014/main" id="{2ADDACE4-3ACB-E2EE-1710-68C029696CEB}"/>
                </a:ext>
              </a:extLst>
            </p:cNvPr>
            <p:cNvCxnSpPr/>
            <p:nvPr/>
          </p:nvCxnSpPr>
          <p:spPr>
            <a:xfrm>
              <a:off x="4929809" y="3127902"/>
              <a:ext cx="3644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E95FF845-9988-A407-9D02-3FDE328F0316}"/>
                </a:ext>
              </a:extLst>
            </p:cNvPr>
            <p:cNvCxnSpPr/>
            <p:nvPr/>
          </p:nvCxnSpPr>
          <p:spPr>
            <a:xfrm>
              <a:off x="3437283" y="3132620"/>
              <a:ext cx="54023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4" name="Group 163">
            <a:extLst>
              <a:ext uri="{FF2B5EF4-FFF2-40B4-BE49-F238E27FC236}">
                <a16:creationId xmlns:a16="http://schemas.microsoft.com/office/drawing/2014/main" id="{628DD4A8-B6D2-FF61-1FF8-87EEC92BA5BA}"/>
              </a:ext>
            </a:extLst>
          </p:cNvPr>
          <p:cNvGrpSpPr/>
          <p:nvPr/>
        </p:nvGrpSpPr>
        <p:grpSpPr>
          <a:xfrm>
            <a:off x="5086981" y="3394157"/>
            <a:ext cx="443263" cy="261198"/>
            <a:chOff x="3477455" y="2879058"/>
            <a:chExt cx="443263" cy="264560"/>
          </a:xfrm>
        </p:grpSpPr>
        <p:sp>
          <p:nvSpPr>
            <p:cNvPr id="168" name="Rectangle 167">
              <a:extLst>
                <a:ext uri="{FF2B5EF4-FFF2-40B4-BE49-F238E27FC236}">
                  <a16:creationId xmlns:a16="http://schemas.microsoft.com/office/drawing/2014/main" id="{8E61EA4C-2FEB-98BE-5595-BA189B106325}"/>
                </a:ext>
              </a:extLst>
            </p:cNvPr>
            <p:cNvSpPr/>
            <p:nvPr/>
          </p:nvSpPr>
          <p:spPr>
            <a:xfrm>
              <a:off x="3510792" y="2907634"/>
              <a:ext cx="328613" cy="18573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69" name="TextBox 230">
              <a:extLst>
                <a:ext uri="{FF2B5EF4-FFF2-40B4-BE49-F238E27FC236}">
                  <a16:creationId xmlns:a16="http://schemas.microsoft.com/office/drawing/2014/main" id="{6ECC9CAC-4A1F-6545-5F51-E00F32A0EB05}"/>
                </a:ext>
              </a:extLst>
            </p:cNvPr>
            <p:cNvSpPr txBox="1"/>
            <p:nvPr/>
          </p:nvSpPr>
          <p:spPr>
            <a:xfrm>
              <a:off x="3477455" y="2879058"/>
              <a:ext cx="443263"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050"/>
                <a:t>FIFO</a:t>
              </a:r>
            </a:p>
          </p:txBody>
        </p:sp>
      </p:grpSp>
      <p:grpSp>
        <p:nvGrpSpPr>
          <p:cNvPr id="165" name="Group 164">
            <a:extLst>
              <a:ext uri="{FF2B5EF4-FFF2-40B4-BE49-F238E27FC236}">
                <a16:creationId xmlns:a16="http://schemas.microsoft.com/office/drawing/2014/main" id="{3A90E1CB-CEE6-E200-5AE2-BB18153BE748}"/>
              </a:ext>
            </a:extLst>
          </p:cNvPr>
          <p:cNvGrpSpPr/>
          <p:nvPr/>
        </p:nvGrpSpPr>
        <p:grpSpPr>
          <a:xfrm>
            <a:off x="6510968" y="3403682"/>
            <a:ext cx="443263" cy="261198"/>
            <a:chOff x="4901442" y="2888583"/>
            <a:chExt cx="443263" cy="264560"/>
          </a:xfrm>
        </p:grpSpPr>
        <p:sp>
          <p:nvSpPr>
            <p:cNvPr id="166" name="Rectangle 165">
              <a:extLst>
                <a:ext uri="{FF2B5EF4-FFF2-40B4-BE49-F238E27FC236}">
                  <a16:creationId xmlns:a16="http://schemas.microsoft.com/office/drawing/2014/main" id="{10C1BD8C-C6F6-8603-16A3-14536AF0BC7E}"/>
                </a:ext>
              </a:extLst>
            </p:cNvPr>
            <p:cNvSpPr/>
            <p:nvPr/>
          </p:nvSpPr>
          <p:spPr>
            <a:xfrm>
              <a:off x="4934779" y="2917159"/>
              <a:ext cx="328613" cy="18573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67" name="TextBox 244">
              <a:extLst>
                <a:ext uri="{FF2B5EF4-FFF2-40B4-BE49-F238E27FC236}">
                  <a16:creationId xmlns:a16="http://schemas.microsoft.com/office/drawing/2014/main" id="{28990B23-3763-B065-D30B-562A3DC36F40}"/>
                </a:ext>
              </a:extLst>
            </p:cNvPr>
            <p:cNvSpPr txBox="1"/>
            <p:nvPr/>
          </p:nvSpPr>
          <p:spPr>
            <a:xfrm>
              <a:off x="4901442" y="2888583"/>
              <a:ext cx="443263"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050"/>
                <a:t>FIFO</a:t>
              </a:r>
            </a:p>
          </p:txBody>
        </p:sp>
      </p:grpSp>
    </p:spTree>
    <p:extLst>
      <p:ext uri="{BB962C8B-B14F-4D97-AF65-F5344CB8AC3E}">
        <p14:creationId xmlns:p14="http://schemas.microsoft.com/office/powerpoint/2010/main" val="34211037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5FE6284-30DD-B76A-5BD1-83A74924BB0D}"/>
              </a:ext>
            </a:extLst>
          </p:cNvPr>
          <p:cNvSpPr>
            <a:spLocks noGrp="1"/>
          </p:cNvSpPr>
          <p:nvPr>
            <p:ph type="title"/>
          </p:nvPr>
        </p:nvSpPr>
        <p:spPr/>
        <p:txBody>
          <a:bodyPr/>
          <a:lstStyle/>
          <a:p>
            <a:r>
              <a:rPr lang="en-US" dirty="0"/>
              <a:t> </a:t>
            </a:r>
          </a:p>
        </p:txBody>
      </p:sp>
      <p:sp>
        <p:nvSpPr>
          <p:cNvPr id="70" name="Right Brace 69">
            <a:extLst>
              <a:ext uri="{FF2B5EF4-FFF2-40B4-BE49-F238E27FC236}">
                <a16:creationId xmlns:a16="http://schemas.microsoft.com/office/drawing/2014/main" id="{D08DA875-0C2D-7F13-9D8B-12D6DD28781C}"/>
              </a:ext>
            </a:extLst>
          </p:cNvPr>
          <p:cNvSpPr/>
          <p:nvPr/>
        </p:nvSpPr>
        <p:spPr>
          <a:xfrm>
            <a:off x="7952773" y="1685677"/>
            <a:ext cx="179170" cy="58007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90" name="Group 89">
            <a:extLst>
              <a:ext uri="{FF2B5EF4-FFF2-40B4-BE49-F238E27FC236}">
                <a16:creationId xmlns:a16="http://schemas.microsoft.com/office/drawing/2014/main" id="{D0ADA5EC-BC5B-FAB5-9D0E-2E25584BD16F}"/>
              </a:ext>
            </a:extLst>
          </p:cNvPr>
          <p:cNvGrpSpPr/>
          <p:nvPr/>
        </p:nvGrpSpPr>
        <p:grpSpPr>
          <a:xfrm>
            <a:off x="672861" y="3510428"/>
            <a:ext cx="11398231" cy="2911418"/>
            <a:chOff x="474453" y="1389860"/>
            <a:chExt cx="11398231" cy="2911418"/>
          </a:xfrm>
        </p:grpSpPr>
        <p:grpSp>
          <p:nvGrpSpPr>
            <p:cNvPr id="10" name="Group 9">
              <a:extLst>
                <a:ext uri="{FF2B5EF4-FFF2-40B4-BE49-F238E27FC236}">
                  <a16:creationId xmlns:a16="http://schemas.microsoft.com/office/drawing/2014/main" id="{5EF1438B-5676-3068-AB83-37E65F780962}"/>
                </a:ext>
              </a:extLst>
            </p:cNvPr>
            <p:cNvGrpSpPr/>
            <p:nvPr/>
          </p:nvGrpSpPr>
          <p:grpSpPr>
            <a:xfrm>
              <a:off x="1029634" y="1636878"/>
              <a:ext cx="8588818" cy="2664400"/>
              <a:chOff x="0" y="0"/>
              <a:chExt cx="7993380" cy="2065020"/>
            </a:xfrm>
          </p:grpSpPr>
          <p:grpSp>
            <p:nvGrpSpPr>
              <p:cNvPr id="11" name="Group 10">
                <a:extLst>
                  <a:ext uri="{FF2B5EF4-FFF2-40B4-BE49-F238E27FC236}">
                    <a16:creationId xmlns:a16="http://schemas.microsoft.com/office/drawing/2014/main" id="{41569509-429A-2AF4-87DB-C1A3958D8754}"/>
                  </a:ext>
                </a:extLst>
              </p:cNvPr>
              <p:cNvGrpSpPr/>
              <p:nvPr/>
            </p:nvGrpSpPr>
            <p:grpSpPr>
              <a:xfrm>
                <a:off x="647700" y="762000"/>
                <a:ext cx="6400800" cy="510540"/>
                <a:chOff x="647700" y="762000"/>
                <a:chExt cx="6400800" cy="510540"/>
              </a:xfrm>
            </p:grpSpPr>
            <p:grpSp>
              <p:nvGrpSpPr>
                <p:cNvPr id="50" name="Group 49">
                  <a:extLst>
                    <a:ext uri="{FF2B5EF4-FFF2-40B4-BE49-F238E27FC236}">
                      <a16:creationId xmlns:a16="http://schemas.microsoft.com/office/drawing/2014/main" id="{F5832994-ECBC-5549-2ABE-61DC0A76C3FE}"/>
                    </a:ext>
                  </a:extLst>
                </p:cNvPr>
                <p:cNvGrpSpPr/>
                <p:nvPr/>
              </p:nvGrpSpPr>
              <p:grpSpPr>
                <a:xfrm>
                  <a:off x="647700" y="800100"/>
                  <a:ext cx="1127760" cy="472440"/>
                  <a:chOff x="647700" y="800100"/>
                  <a:chExt cx="1127760" cy="472440"/>
                </a:xfrm>
              </p:grpSpPr>
              <p:sp>
                <p:nvSpPr>
                  <p:cNvPr id="66" name="Rectangle 65">
                    <a:extLst>
                      <a:ext uri="{FF2B5EF4-FFF2-40B4-BE49-F238E27FC236}">
                        <a16:creationId xmlns:a16="http://schemas.microsoft.com/office/drawing/2014/main" id="{D76D155D-FD89-9C10-1B31-4ABBF05E6082}"/>
                      </a:ext>
                    </a:extLst>
                  </p:cNvPr>
                  <p:cNvSpPr/>
                  <p:nvPr/>
                </p:nvSpPr>
                <p:spPr>
                  <a:xfrm>
                    <a:off x="647700" y="800100"/>
                    <a:ext cx="1127760" cy="472440"/>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67" name="TextBox 248">
                    <a:extLst>
                      <a:ext uri="{FF2B5EF4-FFF2-40B4-BE49-F238E27FC236}">
                        <a16:creationId xmlns:a16="http://schemas.microsoft.com/office/drawing/2014/main" id="{FBD3541B-FE48-11F2-AFE1-C0580C8BFB1F}"/>
                      </a:ext>
                    </a:extLst>
                  </p:cNvPr>
                  <p:cNvSpPr txBox="1"/>
                  <p:nvPr/>
                </p:nvSpPr>
                <p:spPr>
                  <a:xfrm>
                    <a:off x="906780" y="906780"/>
                    <a:ext cx="584263" cy="280205"/>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200" b="1"/>
                      <a:t>Hconv</a:t>
                    </a:r>
                  </a:p>
                </p:txBody>
              </p:sp>
            </p:grpSp>
            <p:grpSp>
              <p:nvGrpSpPr>
                <p:cNvPr id="51" name="Group 50">
                  <a:extLst>
                    <a:ext uri="{FF2B5EF4-FFF2-40B4-BE49-F238E27FC236}">
                      <a16:creationId xmlns:a16="http://schemas.microsoft.com/office/drawing/2014/main" id="{44D13F89-E298-7746-F695-C9A513357B40}"/>
                    </a:ext>
                  </a:extLst>
                </p:cNvPr>
                <p:cNvGrpSpPr/>
                <p:nvPr/>
              </p:nvGrpSpPr>
              <p:grpSpPr>
                <a:xfrm>
                  <a:off x="3147060" y="784860"/>
                  <a:ext cx="1127760" cy="472440"/>
                  <a:chOff x="3147060" y="784860"/>
                  <a:chExt cx="1127760" cy="472440"/>
                </a:xfrm>
              </p:grpSpPr>
              <p:sp>
                <p:nvSpPr>
                  <p:cNvPr id="64" name="Rectangle 63">
                    <a:extLst>
                      <a:ext uri="{FF2B5EF4-FFF2-40B4-BE49-F238E27FC236}">
                        <a16:creationId xmlns:a16="http://schemas.microsoft.com/office/drawing/2014/main" id="{7E178E3C-26E9-A9E7-2171-9407E8791AFF}"/>
                      </a:ext>
                    </a:extLst>
                  </p:cNvPr>
                  <p:cNvSpPr/>
                  <p:nvPr/>
                </p:nvSpPr>
                <p:spPr>
                  <a:xfrm>
                    <a:off x="3147060" y="784860"/>
                    <a:ext cx="1127760" cy="472440"/>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65" name="TextBox 252">
                    <a:extLst>
                      <a:ext uri="{FF2B5EF4-FFF2-40B4-BE49-F238E27FC236}">
                        <a16:creationId xmlns:a16="http://schemas.microsoft.com/office/drawing/2014/main" id="{2BB90027-B1F7-1120-ED44-E574CFF1327C}"/>
                      </a:ext>
                    </a:extLst>
                  </p:cNvPr>
                  <p:cNvSpPr txBox="1"/>
                  <p:nvPr/>
                </p:nvSpPr>
                <p:spPr>
                  <a:xfrm>
                    <a:off x="3406140" y="891540"/>
                    <a:ext cx="578172" cy="280205"/>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200" b="1"/>
                      <a:t>Vconv</a:t>
                    </a:r>
                  </a:p>
                </p:txBody>
              </p:sp>
            </p:grpSp>
            <p:grpSp>
              <p:nvGrpSpPr>
                <p:cNvPr id="52" name="Group 51">
                  <a:extLst>
                    <a:ext uri="{FF2B5EF4-FFF2-40B4-BE49-F238E27FC236}">
                      <a16:creationId xmlns:a16="http://schemas.microsoft.com/office/drawing/2014/main" id="{C6AA6A8D-87B9-7FD6-2482-9567BC1D015D}"/>
                    </a:ext>
                  </a:extLst>
                </p:cNvPr>
                <p:cNvGrpSpPr/>
                <p:nvPr/>
              </p:nvGrpSpPr>
              <p:grpSpPr>
                <a:xfrm>
                  <a:off x="5920740" y="762000"/>
                  <a:ext cx="1127760" cy="472440"/>
                  <a:chOff x="5920740" y="762000"/>
                  <a:chExt cx="1127760" cy="472440"/>
                </a:xfrm>
              </p:grpSpPr>
              <p:sp>
                <p:nvSpPr>
                  <p:cNvPr id="62" name="Rectangle 61">
                    <a:extLst>
                      <a:ext uri="{FF2B5EF4-FFF2-40B4-BE49-F238E27FC236}">
                        <a16:creationId xmlns:a16="http://schemas.microsoft.com/office/drawing/2014/main" id="{8F162839-3652-628D-0B92-36046FAC3D2D}"/>
                      </a:ext>
                    </a:extLst>
                  </p:cNvPr>
                  <p:cNvSpPr/>
                  <p:nvPr/>
                </p:nvSpPr>
                <p:spPr>
                  <a:xfrm>
                    <a:off x="5920740" y="762000"/>
                    <a:ext cx="1127760" cy="472440"/>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63" name="TextBox 48">
                    <a:extLst>
                      <a:ext uri="{FF2B5EF4-FFF2-40B4-BE49-F238E27FC236}">
                        <a16:creationId xmlns:a16="http://schemas.microsoft.com/office/drawing/2014/main" id="{9E732339-D246-53E0-449E-B045C0F47C39}"/>
                      </a:ext>
                    </a:extLst>
                  </p:cNvPr>
                  <p:cNvSpPr txBox="1"/>
                  <p:nvPr/>
                </p:nvSpPr>
                <p:spPr>
                  <a:xfrm>
                    <a:off x="6179820" y="868680"/>
                    <a:ext cx="623056" cy="280205"/>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200" b="1"/>
                      <a:t>Border</a:t>
                    </a:r>
                  </a:p>
                </p:txBody>
              </p:sp>
            </p:grpSp>
            <p:sp>
              <p:nvSpPr>
                <p:cNvPr id="53" name="Rectangle 52">
                  <a:extLst>
                    <a:ext uri="{FF2B5EF4-FFF2-40B4-BE49-F238E27FC236}">
                      <a16:creationId xmlns:a16="http://schemas.microsoft.com/office/drawing/2014/main" id="{15B39D9A-E86A-232B-482D-B03835A8B868}"/>
                    </a:ext>
                  </a:extLst>
                </p:cNvPr>
                <p:cNvSpPr/>
                <p:nvPr/>
              </p:nvSpPr>
              <p:spPr>
                <a:xfrm>
                  <a:off x="2277564" y="944880"/>
                  <a:ext cx="632460" cy="24384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54" name="TextBox 56">
                  <a:extLst>
                    <a:ext uri="{FF2B5EF4-FFF2-40B4-BE49-F238E27FC236}">
                      <a16:creationId xmlns:a16="http://schemas.microsoft.com/office/drawing/2014/main" id="{2C02CF5A-53A3-E77B-0F9C-8E767BBCBA66}"/>
                    </a:ext>
                  </a:extLst>
                </p:cNvPr>
                <p:cNvSpPr txBox="1"/>
                <p:nvPr/>
              </p:nvSpPr>
              <p:spPr>
                <a:xfrm>
                  <a:off x="2377440" y="929640"/>
                  <a:ext cx="443263"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b="1" dirty="0"/>
                    <a:t>FIFO</a:t>
                  </a:r>
                </a:p>
              </p:txBody>
            </p:sp>
            <p:cxnSp>
              <p:nvCxnSpPr>
                <p:cNvPr id="55" name="Straight Arrow Connector 54">
                  <a:extLst>
                    <a:ext uri="{FF2B5EF4-FFF2-40B4-BE49-F238E27FC236}">
                      <a16:creationId xmlns:a16="http://schemas.microsoft.com/office/drawing/2014/main" id="{5F4DF336-75B8-6BA9-E3A3-5CE1A8EAE3FD}"/>
                    </a:ext>
                  </a:extLst>
                </p:cNvPr>
                <p:cNvCxnSpPr/>
                <p:nvPr/>
              </p:nvCxnSpPr>
              <p:spPr>
                <a:xfrm>
                  <a:off x="1767840" y="1059180"/>
                  <a:ext cx="5029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4E2AC56A-AE3F-6A89-9FA8-927D5021E439}"/>
                    </a:ext>
                  </a:extLst>
                </p:cNvPr>
                <p:cNvCxnSpPr/>
                <p:nvPr/>
              </p:nvCxnSpPr>
              <p:spPr>
                <a:xfrm>
                  <a:off x="2910840" y="1059180"/>
                  <a:ext cx="2362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7" name="Group 56">
                  <a:extLst>
                    <a:ext uri="{FF2B5EF4-FFF2-40B4-BE49-F238E27FC236}">
                      <a16:creationId xmlns:a16="http://schemas.microsoft.com/office/drawing/2014/main" id="{0E163A53-5773-4B71-6D6D-8A9583ECD377}"/>
                    </a:ext>
                  </a:extLst>
                </p:cNvPr>
                <p:cNvGrpSpPr/>
                <p:nvPr/>
              </p:nvGrpSpPr>
              <p:grpSpPr>
                <a:xfrm>
                  <a:off x="4785360" y="914400"/>
                  <a:ext cx="632460" cy="264560"/>
                  <a:chOff x="4785360" y="914400"/>
                  <a:chExt cx="632460" cy="264560"/>
                </a:xfrm>
              </p:grpSpPr>
              <p:sp>
                <p:nvSpPr>
                  <p:cNvPr id="60" name="Rectangle 59">
                    <a:extLst>
                      <a:ext uri="{FF2B5EF4-FFF2-40B4-BE49-F238E27FC236}">
                        <a16:creationId xmlns:a16="http://schemas.microsoft.com/office/drawing/2014/main" id="{96B66127-8259-895F-8D83-5AF2B1483A53}"/>
                      </a:ext>
                    </a:extLst>
                  </p:cNvPr>
                  <p:cNvSpPr/>
                  <p:nvPr/>
                </p:nvSpPr>
                <p:spPr>
                  <a:xfrm>
                    <a:off x="4785360" y="922020"/>
                    <a:ext cx="632460" cy="24384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61" name="TextBox 68">
                    <a:extLst>
                      <a:ext uri="{FF2B5EF4-FFF2-40B4-BE49-F238E27FC236}">
                        <a16:creationId xmlns:a16="http://schemas.microsoft.com/office/drawing/2014/main" id="{F452E14E-4C63-BA78-AAAF-1AE468CB79E9}"/>
                      </a:ext>
                    </a:extLst>
                  </p:cNvPr>
                  <p:cNvSpPr txBox="1"/>
                  <p:nvPr/>
                </p:nvSpPr>
                <p:spPr>
                  <a:xfrm>
                    <a:off x="4907280" y="914400"/>
                    <a:ext cx="443263"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b="1" dirty="0"/>
                      <a:t>FIFO</a:t>
                    </a:r>
                  </a:p>
                </p:txBody>
              </p:sp>
            </p:grpSp>
            <p:cxnSp>
              <p:nvCxnSpPr>
                <p:cNvPr id="58" name="Straight Arrow Connector 57">
                  <a:extLst>
                    <a:ext uri="{FF2B5EF4-FFF2-40B4-BE49-F238E27FC236}">
                      <a16:creationId xmlns:a16="http://schemas.microsoft.com/office/drawing/2014/main" id="{6D9A0E90-4BB4-40F5-E19C-EF39CDC5FE76}"/>
                    </a:ext>
                  </a:extLst>
                </p:cNvPr>
                <p:cNvCxnSpPr/>
                <p:nvPr/>
              </p:nvCxnSpPr>
              <p:spPr>
                <a:xfrm>
                  <a:off x="4274820" y="1021080"/>
                  <a:ext cx="5029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F9E5DBA-CC79-5FF1-A1F6-904D17FCEC9D}"/>
                    </a:ext>
                  </a:extLst>
                </p:cNvPr>
                <p:cNvCxnSpPr/>
                <p:nvPr/>
              </p:nvCxnSpPr>
              <p:spPr>
                <a:xfrm>
                  <a:off x="5410200" y="1021080"/>
                  <a:ext cx="4953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3DD282F5-6DB3-1F3A-776C-FD26203C998A}"/>
                  </a:ext>
                </a:extLst>
              </p:cNvPr>
              <p:cNvGrpSpPr/>
              <p:nvPr/>
            </p:nvGrpSpPr>
            <p:grpSpPr>
              <a:xfrm>
                <a:off x="0" y="0"/>
                <a:ext cx="6400800" cy="510540"/>
                <a:chOff x="0" y="0"/>
                <a:chExt cx="6400800" cy="510540"/>
              </a:xfrm>
            </p:grpSpPr>
            <p:grpSp>
              <p:nvGrpSpPr>
                <p:cNvPr id="32" name="Group 31">
                  <a:extLst>
                    <a:ext uri="{FF2B5EF4-FFF2-40B4-BE49-F238E27FC236}">
                      <a16:creationId xmlns:a16="http://schemas.microsoft.com/office/drawing/2014/main" id="{EA93F565-DA80-C01B-25C1-A5592B33B9FF}"/>
                    </a:ext>
                  </a:extLst>
                </p:cNvPr>
                <p:cNvGrpSpPr/>
                <p:nvPr/>
              </p:nvGrpSpPr>
              <p:grpSpPr>
                <a:xfrm>
                  <a:off x="0" y="38100"/>
                  <a:ext cx="1127760" cy="472440"/>
                  <a:chOff x="0" y="38100"/>
                  <a:chExt cx="1127760" cy="472440"/>
                </a:xfrm>
              </p:grpSpPr>
              <p:sp>
                <p:nvSpPr>
                  <p:cNvPr id="48" name="Rectangle 47">
                    <a:extLst>
                      <a:ext uri="{FF2B5EF4-FFF2-40B4-BE49-F238E27FC236}">
                        <a16:creationId xmlns:a16="http://schemas.microsoft.com/office/drawing/2014/main" id="{39408549-699F-A950-A084-4CEACF50FA9F}"/>
                      </a:ext>
                    </a:extLst>
                  </p:cNvPr>
                  <p:cNvSpPr/>
                  <p:nvPr/>
                </p:nvSpPr>
                <p:spPr>
                  <a:xfrm>
                    <a:off x="0" y="38100"/>
                    <a:ext cx="1127760" cy="472440"/>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49" name="TextBox 120">
                    <a:extLst>
                      <a:ext uri="{FF2B5EF4-FFF2-40B4-BE49-F238E27FC236}">
                        <a16:creationId xmlns:a16="http://schemas.microsoft.com/office/drawing/2014/main" id="{44F9DDDE-6619-D33F-206D-8C7421ECB920}"/>
                      </a:ext>
                    </a:extLst>
                  </p:cNvPr>
                  <p:cNvSpPr txBox="1"/>
                  <p:nvPr/>
                </p:nvSpPr>
                <p:spPr>
                  <a:xfrm>
                    <a:off x="259080" y="144780"/>
                    <a:ext cx="584263" cy="280205"/>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200" b="1"/>
                      <a:t>Hconv</a:t>
                    </a:r>
                  </a:p>
                </p:txBody>
              </p:sp>
            </p:grpSp>
            <p:grpSp>
              <p:nvGrpSpPr>
                <p:cNvPr id="33" name="Group 32">
                  <a:extLst>
                    <a:ext uri="{FF2B5EF4-FFF2-40B4-BE49-F238E27FC236}">
                      <a16:creationId xmlns:a16="http://schemas.microsoft.com/office/drawing/2014/main" id="{012D5323-ADFF-3031-C7F2-FE05BB162F13}"/>
                    </a:ext>
                  </a:extLst>
                </p:cNvPr>
                <p:cNvGrpSpPr/>
                <p:nvPr/>
              </p:nvGrpSpPr>
              <p:grpSpPr>
                <a:xfrm>
                  <a:off x="2499360" y="22860"/>
                  <a:ext cx="1127760" cy="472440"/>
                  <a:chOff x="2499360" y="22860"/>
                  <a:chExt cx="1127760" cy="472440"/>
                </a:xfrm>
              </p:grpSpPr>
              <p:sp>
                <p:nvSpPr>
                  <p:cNvPr id="46" name="Rectangle 45">
                    <a:extLst>
                      <a:ext uri="{FF2B5EF4-FFF2-40B4-BE49-F238E27FC236}">
                        <a16:creationId xmlns:a16="http://schemas.microsoft.com/office/drawing/2014/main" id="{9F026146-9F08-9832-740F-1685DB49BD44}"/>
                      </a:ext>
                    </a:extLst>
                  </p:cNvPr>
                  <p:cNvSpPr/>
                  <p:nvPr/>
                </p:nvSpPr>
                <p:spPr>
                  <a:xfrm>
                    <a:off x="2499360" y="22860"/>
                    <a:ext cx="1127760" cy="472440"/>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47" name="TextBox 117">
                    <a:extLst>
                      <a:ext uri="{FF2B5EF4-FFF2-40B4-BE49-F238E27FC236}">
                        <a16:creationId xmlns:a16="http://schemas.microsoft.com/office/drawing/2014/main" id="{169952F0-9879-4B8B-41C6-B97651BE256E}"/>
                      </a:ext>
                    </a:extLst>
                  </p:cNvPr>
                  <p:cNvSpPr txBox="1"/>
                  <p:nvPr/>
                </p:nvSpPr>
                <p:spPr>
                  <a:xfrm>
                    <a:off x="2758440" y="129540"/>
                    <a:ext cx="578172" cy="280205"/>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200" b="1"/>
                      <a:t>Vconv</a:t>
                    </a:r>
                  </a:p>
                </p:txBody>
              </p:sp>
            </p:grpSp>
            <p:grpSp>
              <p:nvGrpSpPr>
                <p:cNvPr id="34" name="Group 33">
                  <a:extLst>
                    <a:ext uri="{FF2B5EF4-FFF2-40B4-BE49-F238E27FC236}">
                      <a16:creationId xmlns:a16="http://schemas.microsoft.com/office/drawing/2014/main" id="{1472DAA3-0CFA-C524-5E5D-F49179EDF994}"/>
                    </a:ext>
                  </a:extLst>
                </p:cNvPr>
                <p:cNvGrpSpPr/>
                <p:nvPr/>
              </p:nvGrpSpPr>
              <p:grpSpPr>
                <a:xfrm>
                  <a:off x="5273040" y="0"/>
                  <a:ext cx="1127760" cy="472440"/>
                  <a:chOff x="5273040" y="0"/>
                  <a:chExt cx="1127760" cy="472440"/>
                </a:xfrm>
              </p:grpSpPr>
              <p:sp>
                <p:nvSpPr>
                  <p:cNvPr id="44" name="Rectangle 43">
                    <a:extLst>
                      <a:ext uri="{FF2B5EF4-FFF2-40B4-BE49-F238E27FC236}">
                        <a16:creationId xmlns:a16="http://schemas.microsoft.com/office/drawing/2014/main" id="{CD1E62CB-099F-A7A1-ED42-A1C01A5AFA1D}"/>
                      </a:ext>
                    </a:extLst>
                  </p:cNvPr>
                  <p:cNvSpPr/>
                  <p:nvPr/>
                </p:nvSpPr>
                <p:spPr>
                  <a:xfrm>
                    <a:off x="5273040" y="0"/>
                    <a:ext cx="1127760" cy="472440"/>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45" name="TextBox 110">
                    <a:extLst>
                      <a:ext uri="{FF2B5EF4-FFF2-40B4-BE49-F238E27FC236}">
                        <a16:creationId xmlns:a16="http://schemas.microsoft.com/office/drawing/2014/main" id="{5B6B12AA-9D49-5F83-51A8-53620E26C97B}"/>
                      </a:ext>
                    </a:extLst>
                  </p:cNvPr>
                  <p:cNvSpPr txBox="1"/>
                  <p:nvPr/>
                </p:nvSpPr>
                <p:spPr>
                  <a:xfrm>
                    <a:off x="5532120" y="106680"/>
                    <a:ext cx="623056" cy="280205"/>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200" b="1"/>
                      <a:t>Border</a:t>
                    </a:r>
                  </a:p>
                </p:txBody>
              </p:sp>
            </p:grpSp>
            <p:sp>
              <p:nvSpPr>
                <p:cNvPr id="35" name="Rectangle 34">
                  <a:extLst>
                    <a:ext uri="{FF2B5EF4-FFF2-40B4-BE49-F238E27FC236}">
                      <a16:creationId xmlns:a16="http://schemas.microsoft.com/office/drawing/2014/main" id="{0728C874-81F8-FE73-3D4B-D81EB8C20F9F}"/>
                    </a:ext>
                  </a:extLst>
                </p:cNvPr>
                <p:cNvSpPr/>
                <p:nvPr/>
              </p:nvSpPr>
              <p:spPr>
                <a:xfrm>
                  <a:off x="1645920" y="182880"/>
                  <a:ext cx="632460" cy="24384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6" name="TextBox 316">
                  <a:extLst>
                    <a:ext uri="{FF2B5EF4-FFF2-40B4-BE49-F238E27FC236}">
                      <a16:creationId xmlns:a16="http://schemas.microsoft.com/office/drawing/2014/main" id="{540FF85E-51D6-277C-2C14-DF83919AEB76}"/>
                    </a:ext>
                  </a:extLst>
                </p:cNvPr>
                <p:cNvSpPr txBox="1"/>
                <p:nvPr/>
              </p:nvSpPr>
              <p:spPr>
                <a:xfrm>
                  <a:off x="1729740" y="167640"/>
                  <a:ext cx="443263"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b="1"/>
                    <a:t>FIFO</a:t>
                  </a:r>
                </a:p>
              </p:txBody>
            </p:sp>
            <p:cxnSp>
              <p:nvCxnSpPr>
                <p:cNvPr id="37" name="Straight Arrow Connector 36">
                  <a:extLst>
                    <a:ext uri="{FF2B5EF4-FFF2-40B4-BE49-F238E27FC236}">
                      <a16:creationId xmlns:a16="http://schemas.microsoft.com/office/drawing/2014/main" id="{89ABB965-DA83-3A3B-9CAD-B2A76504F6D3}"/>
                    </a:ext>
                  </a:extLst>
                </p:cNvPr>
                <p:cNvCxnSpPr/>
                <p:nvPr/>
              </p:nvCxnSpPr>
              <p:spPr>
                <a:xfrm>
                  <a:off x="1120140" y="297180"/>
                  <a:ext cx="5029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FC4EA29-7262-1749-AF94-6D72B088D108}"/>
                    </a:ext>
                  </a:extLst>
                </p:cNvPr>
                <p:cNvCxnSpPr/>
                <p:nvPr/>
              </p:nvCxnSpPr>
              <p:spPr>
                <a:xfrm>
                  <a:off x="2279196" y="297180"/>
                  <a:ext cx="2362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33212BF4-DCE0-1482-8F68-52A15D4490DE}"/>
                    </a:ext>
                  </a:extLst>
                </p:cNvPr>
                <p:cNvGrpSpPr/>
                <p:nvPr/>
              </p:nvGrpSpPr>
              <p:grpSpPr>
                <a:xfrm>
                  <a:off x="4137660" y="152400"/>
                  <a:ext cx="632460" cy="264560"/>
                  <a:chOff x="4137660" y="152400"/>
                  <a:chExt cx="632460" cy="264560"/>
                </a:xfrm>
              </p:grpSpPr>
              <p:sp>
                <p:nvSpPr>
                  <p:cNvPr id="42" name="Rectangle 41">
                    <a:extLst>
                      <a:ext uri="{FF2B5EF4-FFF2-40B4-BE49-F238E27FC236}">
                        <a16:creationId xmlns:a16="http://schemas.microsoft.com/office/drawing/2014/main" id="{7B24D479-6A45-67C8-6BF9-90AE02B02ED4}"/>
                      </a:ext>
                    </a:extLst>
                  </p:cNvPr>
                  <p:cNvSpPr/>
                  <p:nvPr/>
                </p:nvSpPr>
                <p:spPr>
                  <a:xfrm>
                    <a:off x="4137660" y="160020"/>
                    <a:ext cx="632460" cy="24384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43" name="TextBox 104">
                    <a:extLst>
                      <a:ext uri="{FF2B5EF4-FFF2-40B4-BE49-F238E27FC236}">
                        <a16:creationId xmlns:a16="http://schemas.microsoft.com/office/drawing/2014/main" id="{27D1C9A7-236C-B845-A823-64A3EE081144}"/>
                      </a:ext>
                    </a:extLst>
                  </p:cNvPr>
                  <p:cNvSpPr txBox="1"/>
                  <p:nvPr/>
                </p:nvSpPr>
                <p:spPr>
                  <a:xfrm>
                    <a:off x="4259580" y="152400"/>
                    <a:ext cx="443263"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b="1"/>
                      <a:t>FIFO</a:t>
                    </a:r>
                  </a:p>
                </p:txBody>
              </p:sp>
            </p:grpSp>
            <p:cxnSp>
              <p:nvCxnSpPr>
                <p:cNvPr id="40" name="Straight Arrow Connector 39">
                  <a:extLst>
                    <a:ext uri="{FF2B5EF4-FFF2-40B4-BE49-F238E27FC236}">
                      <a16:creationId xmlns:a16="http://schemas.microsoft.com/office/drawing/2014/main" id="{BEAC6AD4-6986-14E9-6CE6-CD96EE15CE4B}"/>
                    </a:ext>
                  </a:extLst>
                </p:cNvPr>
                <p:cNvCxnSpPr/>
                <p:nvPr/>
              </p:nvCxnSpPr>
              <p:spPr>
                <a:xfrm>
                  <a:off x="3627120" y="259080"/>
                  <a:ext cx="5029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3F91F96-6C00-3588-E219-FA40F9A70A01}"/>
                    </a:ext>
                  </a:extLst>
                </p:cNvPr>
                <p:cNvCxnSpPr/>
                <p:nvPr/>
              </p:nvCxnSpPr>
              <p:spPr>
                <a:xfrm>
                  <a:off x="4762500" y="259080"/>
                  <a:ext cx="4953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6C3D21A1-FEF4-360A-3C0B-124B864D50FC}"/>
                  </a:ext>
                </a:extLst>
              </p:cNvPr>
              <p:cNvGrpSpPr/>
              <p:nvPr/>
            </p:nvGrpSpPr>
            <p:grpSpPr>
              <a:xfrm>
                <a:off x="1592580" y="1554480"/>
                <a:ext cx="6400800" cy="510540"/>
                <a:chOff x="1592580" y="1554480"/>
                <a:chExt cx="6400800" cy="510540"/>
              </a:xfrm>
            </p:grpSpPr>
            <p:grpSp>
              <p:nvGrpSpPr>
                <p:cNvPr id="14" name="Group 13">
                  <a:extLst>
                    <a:ext uri="{FF2B5EF4-FFF2-40B4-BE49-F238E27FC236}">
                      <a16:creationId xmlns:a16="http://schemas.microsoft.com/office/drawing/2014/main" id="{F87C951E-A8AD-8970-E7FA-738D052379A5}"/>
                    </a:ext>
                  </a:extLst>
                </p:cNvPr>
                <p:cNvGrpSpPr/>
                <p:nvPr/>
              </p:nvGrpSpPr>
              <p:grpSpPr>
                <a:xfrm>
                  <a:off x="1592580" y="1592580"/>
                  <a:ext cx="1127760" cy="472440"/>
                  <a:chOff x="1592580" y="1592580"/>
                  <a:chExt cx="1127760" cy="472440"/>
                </a:xfrm>
              </p:grpSpPr>
              <p:sp>
                <p:nvSpPr>
                  <p:cNvPr id="30" name="Rectangle 29">
                    <a:extLst>
                      <a:ext uri="{FF2B5EF4-FFF2-40B4-BE49-F238E27FC236}">
                        <a16:creationId xmlns:a16="http://schemas.microsoft.com/office/drawing/2014/main" id="{46FA755A-5E23-D9BE-D5BB-BE4465FC06A3}"/>
                      </a:ext>
                    </a:extLst>
                  </p:cNvPr>
                  <p:cNvSpPr/>
                  <p:nvPr/>
                </p:nvSpPr>
                <p:spPr>
                  <a:xfrm>
                    <a:off x="1592580" y="1592580"/>
                    <a:ext cx="1127760" cy="472440"/>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1" name="TextBox 372">
                    <a:extLst>
                      <a:ext uri="{FF2B5EF4-FFF2-40B4-BE49-F238E27FC236}">
                        <a16:creationId xmlns:a16="http://schemas.microsoft.com/office/drawing/2014/main" id="{F9055B84-CC83-D116-9688-8BC9A532E594}"/>
                      </a:ext>
                    </a:extLst>
                  </p:cNvPr>
                  <p:cNvSpPr txBox="1"/>
                  <p:nvPr/>
                </p:nvSpPr>
                <p:spPr>
                  <a:xfrm>
                    <a:off x="1851660" y="1699260"/>
                    <a:ext cx="584263" cy="280205"/>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200" b="1"/>
                      <a:t>Hconv</a:t>
                    </a:r>
                  </a:p>
                </p:txBody>
              </p:sp>
            </p:grpSp>
            <p:grpSp>
              <p:nvGrpSpPr>
                <p:cNvPr id="15" name="Group 14">
                  <a:extLst>
                    <a:ext uri="{FF2B5EF4-FFF2-40B4-BE49-F238E27FC236}">
                      <a16:creationId xmlns:a16="http://schemas.microsoft.com/office/drawing/2014/main" id="{E14BD71D-74C1-2C9F-20F9-1824ADF6B0CA}"/>
                    </a:ext>
                  </a:extLst>
                </p:cNvPr>
                <p:cNvGrpSpPr/>
                <p:nvPr/>
              </p:nvGrpSpPr>
              <p:grpSpPr>
                <a:xfrm>
                  <a:off x="4091940" y="1577340"/>
                  <a:ext cx="1127760" cy="472440"/>
                  <a:chOff x="4091940" y="1577340"/>
                  <a:chExt cx="1127760" cy="472440"/>
                </a:xfrm>
              </p:grpSpPr>
              <p:sp>
                <p:nvSpPr>
                  <p:cNvPr id="28" name="Rectangle 27">
                    <a:extLst>
                      <a:ext uri="{FF2B5EF4-FFF2-40B4-BE49-F238E27FC236}">
                        <a16:creationId xmlns:a16="http://schemas.microsoft.com/office/drawing/2014/main" id="{A88C4845-76B7-2399-1ACD-12C54EB006D6}"/>
                      </a:ext>
                    </a:extLst>
                  </p:cNvPr>
                  <p:cNvSpPr/>
                  <p:nvPr/>
                </p:nvSpPr>
                <p:spPr>
                  <a:xfrm>
                    <a:off x="4091940" y="1577340"/>
                    <a:ext cx="1127760" cy="472440"/>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9" name="TextBox 370">
                    <a:extLst>
                      <a:ext uri="{FF2B5EF4-FFF2-40B4-BE49-F238E27FC236}">
                        <a16:creationId xmlns:a16="http://schemas.microsoft.com/office/drawing/2014/main" id="{66676D7B-20ED-AB24-9620-D1AA8FF1E5B0}"/>
                      </a:ext>
                    </a:extLst>
                  </p:cNvPr>
                  <p:cNvSpPr txBox="1"/>
                  <p:nvPr/>
                </p:nvSpPr>
                <p:spPr>
                  <a:xfrm>
                    <a:off x="4351020" y="1684020"/>
                    <a:ext cx="578172" cy="280205"/>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200" b="1"/>
                      <a:t>Vconv</a:t>
                    </a:r>
                  </a:p>
                </p:txBody>
              </p:sp>
            </p:grpSp>
            <p:grpSp>
              <p:nvGrpSpPr>
                <p:cNvPr id="16" name="Group 15">
                  <a:extLst>
                    <a:ext uri="{FF2B5EF4-FFF2-40B4-BE49-F238E27FC236}">
                      <a16:creationId xmlns:a16="http://schemas.microsoft.com/office/drawing/2014/main" id="{6B3D3968-6303-49AD-CBDC-200DCF12D30C}"/>
                    </a:ext>
                  </a:extLst>
                </p:cNvPr>
                <p:cNvGrpSpPr/>
                <p:nvPr/>
              </p:nvGrpSpPr>
              <p:grpSpPr>
                <a:xfrm>
                  <a:off x="6865620" y="1554480"/>
                  <a:ext cx="1127760" cy="472440"/>
                  <a:chOff x="6865620" y="1554480"/>
                  <a:chExt cx="1127760" cy="472440"/>
                </a:xfrm>
              </p:grpSpPr>
              <p:sp>
                <p:nvSpPr>
                  <p:cNvPr id="26" name="Rectangle 25">
                    <a:extLst>
                      <a:ext uri="{FF2B5EF4-FFF2-40B4-BE49-F238E27FC236}">
                        <a16:creationId xmlns:a16="http://schemas.microsoft.com/office/drawing/2014/main" id="{53140194-8724-F7C5-1FF3-516399FEC2EF}"/>
                      </a:ext>
                    </a:extLst>
                  </p:cNvPr>
                  <p:cNvSpPr/>
                  <p:nvPr/>
                </p:nvSpPr>
                <p:spPr>
                  <a:xfrm>
                    <a:off x="6865620" y="1554480"/>
                    <a:ext cx="1127760" cy="472440"/>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7" name="TextBox 368">
                    <a:extLst>
                      <a:ext uri="{FF2B5EF4-FFF2-40B4-BE49-F238E27FC236}">
                        <a16:creationId xmlns:a16="http://schemas.microsoft.com/office/drawing/2014/main" id="{3A2323DD-4178-2978-92AF-F9EA9165FA52}"/>
                      </a:ext>
                    </a:extLst>
                  </p:cNvPr>
                  <p:cNvSpPr txBox="1"/>
                  <p:nvPr/>
                </p:nvSpPr>
                <p:spPr>
                  <a:xfrm>
                    <a:off x="7124700" y="1661160"/>
                    <a:ext cx="623056" cy="280205"/>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200" b="1"/>
                      <a:t>Border</a:t>
                    </a:r>
                  </a:p>
                </p:txBody>
              </p:sp>
            </p:grpSp>
            <p:sp>
              <p:nvSpPr>
                <p:cNvPr id="17" name="Rectangle 16">
                  <a:extLst>
                    <a:ext uri="{FF2B5EF4-FFF2-40B4-BE49-F238E27FC236}">
                      <a16:creationId xmlns:a16="http://schemas.microsoft.com/office/drawing/2014/main" id="{29DE3927-2A6E-BD7C-772A-C6189D8317CC}"/>
                    </a:ext>
                  </a:extLst>
                </p:cNvPr>
                <p:cNvSpPr/>
                <p:nvPr/>
              </p:nvSpPr>
              <p:spPr>
                <a:xfrm>
                  <a:off x="3238500" y="1737360"/>
                  <a:ext cx="632460" cy="24384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8" name="TextBox 359">
                  <a:extLst>
                    <a:ext uri="{FF2B5EF4-FFF2-40B4-BE49-F238E27FC236}">
                      <a16:creationId xmlns:a16="http://schemas.microsoft.com/office/drawing/2014/main" id="{F1AED8D9-9BDF-8410-83E7-2E9E380B8CA4}"/>
                    </a:ext>
                  </a:extLst>
                </p:cNvPr>
                <p:cNvSpPr txBox="1"/>
                <p:nvPr/>
              </p:nvSpPr>
              <p:spPr>
                <a:xfrm>
                  <a:off x="3322320" y="1722120"/>
                  <a:ext cx="443263"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b="1"/>
                    <a:t>FIFO</a:t>
                  </a:r>
                </a:p>
              </p:txBody>
            </p:sp>
            <p:cxnSp>
              <p:nvCxnSpPr>
                <p:cNvPr id="19" name="Straight Arrow Connector 18">
                  <a:extLst>
                    <a:ext uri="{FF2B5EF4-FFF2-40B4-BE49-F238E27FC236}">
                      <a16:creationId xmlns:a16="http://schemas.microsoft.com/office/drawing/2014/main" id="{5DAEF352-6F92-5753-D57A-3A57AB46F85F}"/>
                    </a:ext>
                  </a:extLst>
                </p:cNvPr>
                <p:cNvCxnSpPr/>
                <p:nvPr/>
              </p:nvCxnSpPr>
              <p:spPr>
                <a:xfrm>
                  <a:off x="2712720" y="1851660"/>
                  <a:ext cx="5029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894CF7F-414F-926D-78E2-918B7C601BE3}"/>
                    </a:ext>
                  </a:extLst>
                </p:cNvPr>
                <p:cNvCxnSpPr/>
                <p:nvPr/>
              </p:nvCxnSpPr>
              <p:spPr>
                <a:xfrm>
                  <a:off x="3855720" y="1851660"/>
                  <a:ext cx="2362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24E3A0BF-5C72-DCB4-C8FA-9CB1FBA785DF}"/>
                    </a:ext>
                  </a:extLst>
                </p:cNvPr>
                <p:cNvGrpSpPr/>
                <p:nvPr/>
              </p:nvGrpSpPr>
              <p:grpSpPr>
                <a:xfrm>
                  <a:off x="5730240" y="1706880"/>
                  <a:ext cx="632460" cy="264560"/>
                  <a:chOff x="5730240" y="1706880"/>
                  <a:chExt cx="632460" cy="264560"/>
                </a:xfrm>
              </p:grpSpPr>
              <p:sp>
                <p:nvSpPr>
                  <p:cNvPr id="24" name="Rectangle 23">
                    <a:extLst>
                      <a:ext uri="{FF2B5EF4-FFF2-40B4-BE49-F238E27FC236}">
                        <a16:creationId xmlns:a16="http://schemas.microsoft.com/office/drawing/2014/main" id="{64FB45A1-FD9E-B7B8-AA9B-5BEDFE5EF405}"/>
                      </a:ext>
                    </a:extLst>
                  </p:cNvPr>
                  <p:cNvSpPr/>
                  <p:nvPr/>
                </p:nvSpPr>
                <p:spPr>
                  <a:xfrm>
                    <a:off x="5730240" y="1714500"/>
                    <a:ext cx="632460" cy="24384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5" name="TextBox 366">
                    <a:extLst>
                      <a:ext uri="{FF2B5EF4-FFF2-40B4-BE49-F238E27FC236}">
                        <a16:creationId xmlns:a16="http://schemas.microsoft.com/office/drawing/2014/main" id="{DAD2BB74-2DF6-F619-904D-6FDB98DBA059}"/>
                      </a:ext>
                    </a:extLst>
                  </p:cNvPr>
                  <p:cNvSpPr txBox="1"/>
                  <p:nvPr/>
                </p:nvSpPr>
                <p:spPr>
                  <a:xfrm>
                    <a:off x="5852160" y="1706880"/>
                    <a:ext cx="443263"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b="1"/>
                      <a:t>FIFO</a:t>
                    </a:r>
                  </a:p>
                </p:txBody>
              </p:sp>
            </p:grpSp>
            <p:cxnSp>
              <p:nvCxnSpPr>
                <p:cNvPr id="22" name="Straight Arrow Connector 21">
                  <a:extLst>
                    <a:ext uri="{FF2B5EF4-FFF2-40B4-BE49-F238E27FC236}">
                      <a16:creationId xmlns:a16="http://schemas.microsoft.com/office/drawing/2014/main" id="{ED4F61EC-F926-EB23-E887-7CE9FD88A2F0}"/>
                    </a:ext>
                  </a:extLst>
                </p:cNvPr>
                <p:cNvCxnSpPr/>
                <p:nvPr/>
              </p:nvCxnSpPr>
              <p:spPr>
                <a:xfrm>
                  <a:off x="5219700" y="1813560"/>
                  <a:ext cx="5029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37B0635-70F2-2B60-39BF-058408429444}"/>
                    </a:ext>
                  </a:extLst>
                </p:cNvPr>
                <p:cNvCxnSpPr/>
                <p:nvPr/>
              </p:nvCxnSpPr>
              <p:spPr>
                <a:xfrm>
                  <a:off x="6355080" y="1813560"/>
                  <a:ext cx="4953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9" name="Group 88">
              <a:extLst>
                <a:ext uri="{FF2B5EF4-FFF2-40B4-BE49-F238E27FC236}">
                  <a16:creationId xmlns:a16="http://schemas.microsoft.com/office/drawing/2014/main" id="{6F84005C-1EA9-BF4F-B7F1-CFDEC99A982E}"/>
                </a:ext>
              </a:extLst>
            </p:cNvPr>
            <p:cNvGrpSpPr/>
            <p:nvPr/>
          </p:nvGrpSpPr>
          <p:grpSpPr>
            <a:xfrm>
              <a:off x="474453" y="1389860"/>
              <a:ext cx="11398231" cy="2872596"/>
              <a:chOff x="474453" y="1389860"/>
              <a:chExt cx="11398231" cy="2872596"/>
            </a:xfrm>
          </p:grpSpPr>
          <p:sp>
            <p:nvSpPr>
              <p:cNvPr id="68" name="Right Brace 67">
                <a:extLst>
                  <a:ext uri="{FF2B5EF4-FFF2-40B4-BE49-F238E27FC236}">
                    <a16:creationId xmlns:a16="http://schemas.microsoft.com/office/drawing/2014/main" id="{57C01CE7-B879-993A-EBE2-EA97A20A7E20}"/>
                  </a:ext>
                </a:extLst>
              </p:cNvPr>
              <p:cNvSpPr/>
              <p:nvPr/>
            </p:nvSpPr>
            <p:spPr>
              <a:xfrm>
                <a:off x="10056034" y="1389860"/>
                <a:ext cx="681487" cy="287259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highlight>
                    <a:srgbClr val="000000"/>
                  </a:highlight>
                </a:endParaRPr>
              </a:p>
            </p:txBody>
          </p:sp>
          <p:sp>
            <p:nvSpPr>
              <p:cNvPr id="69" name="TextBox 68">
                <a:extLst>
                  <a:ext uri="{FF2B5EF4-FFF2-40B4-BE49-F238E27FC236}">
                    <a16:creationId xmlns:a16="http://schemas.microsoft.com/office/drawing/2014/main" id="{03E97802-105E-2E83-70B9-2545FA1019DC}"/>
                  </a:ext>
                </a:extLst>
              </p:cNvPr>
              <p:cNvSpPr txBox="1"/>
              <p:nvPr/>
            </p:nvSpPr>
            <p:spPr>
              <a:xfrm>
                <a:off x="10652991" y="2483328"/>
                <a:ext cx="1219693" cy="646331"/>
              </a:xfrm>
              <a:prstGeom prst="rect">
                <a:avLst/>
              </a:prstGeom>
              <a:noFill/>
            </p:spPr>
            <p:txBody>
              <a:bodyPr wrap="none" rtlCol="0">
                <a:spAutoFit/>
              </a:bodyPr>
              <a:lstStyle/>
              <a:p>
                <a:r>
                  <a:rPr lang="en-US" dirty="0"/>
                  <a:t>#pragma</a:t>
                </a:r>
              </a:p>
              <a:p>
                <a:r>
                  <a:rPr lang="en-US" dirty="0"/>
                  <a:t>DATAFLOW</a:t>
                </a:r>
              </a:p>
            </p:txBody>
          </p:sp>
          <p:sp>
            <p:nvSpPr>
              <p:cNvPr id="71" name="TextBox 70">
                <a:extLst>
                  <a:ext uri="{FF2B5EF4-FFF2-40B4-BE49-F238E27FC236}">
                    <a16:creationId xmlns:a16="http://schemas.microsoft.com/office/drawing/2014/main" id="{DA161F46-9D7A-2C88-10E4-C19B4ED7A5FD}"/>
                  </a:ext>
                </a:extLst>
              </p:cNvPr>
              <p:cNvSpPr txBox="1"/>
              <p:nvPr/>
            </p:nvSpPr>
            <p:spPr>
              <a:xfrm>
                <a:off x="8131943" y="1591243"/>
                <a:ext cx="1064779" cy="646331"/>
              </a:xfrm>
              <a:prstGeom prst="rect">
                <a:avLst/>
              </a:prstGeom>
              <a:noFill/>
            </p:spPr>
            <p:txBody>
              <a:bodyPr wrap="none" rtlCol="0">
                <a:spAutoFit/>
              </a:bodyPr>
              <a:lstStyle/>
              <a:p>
                <a:r>
                  <a:rPr lang="en-US" dirty="0"/>
                  <a:t>#pragma </a:t>
                </a:r>
              </a:p>
              <a:p>
                <a:r>
                  <a:rPr lang="en-US" dirty="0"/>
                  <a:t>pipeline</a:t>
                </a:r>
              </a:p>
            </p:txBody>
          </p:sp>
          <p:cxnSp>
            <p:nvCxnSpPr>
              <p:cNvPr id="73" name="Straight Arrow Connector 72">
                <a:extLst>
                  <a:ext uri="{FF2B5EF4-FFF2-40B4-BE49-F238E27FC236}">
                    <a16:creationId xmlns:a16="http://schemas.microsoft.com/office/drawing/2014/main" id="{DEDC4E24-FA7C-1E16-7F72-529099E48DD9}"/>
                  </a:ext>
                </a:extLst>
              </p:cNvPr>
              <p:cNvCxnSpPr>
                <a:cxnSpLocks/>
              </p:cNvCxnSpPr>
              <p:nvPr/>
            </p:nvCxnSpPr>
            <p:spPr>
              <a:xfrm>
                <a:off x="474453" y="1971157"/>
                <a:ext cx="55518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401A4036-23AF-3B9A-0B1B-DA0644EDA36B}"/>
                  </a:ext>
                </a:extLst>
              </p:cNvPr>
              <p:cNvCxnSpPr>
                <a:cxnSpLocks/>
              </p:cNvCxnSpPr>
              <p:nvPr/>
            </p:nvCxnSpPr>
            <p:spPr>
              <a:xfrm>
                <a:off x="7907238" y="1936653"/>
                <a:ext cx="17112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0C571664-BFD9-A302-CA7D-A02E5EEFDC5E}"/>
                  </a:ext>
                </a:extLst>
              </p:cNvPr>
              <p:cNvCxnSpPr>
                <a:cxnSpLocks/>
              </p:cNvCxnSpPr>
              <p:nvPr/>
            </p:nvCxnSpPr>
            <p:spPr>
              <a:xfrm>
                <a:off x="8603186" y="2954330"/>
                <a:ext cx="11360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BA82823B-C0E5-CC66-93D0-2D8834FF13A3}"/>
                  </a:ext>
                </a:extLst>
              </p:cNvPr>
              <p:cNvCxnSpPr>
                <a:cxnSpLocks/>
              </p:cNvCxnSpPr>
              <p:nvPr/>
            </p:nvCxnSpPr>
            <p:spPr>
              <a:xfrm>
                <a:off x="9618452" y="3897452"/>
                <a:ext cx="5693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ED54DC25-B237-76B3-139A-A49F5BDBE2EB}"/>
                  </a:ext>
                </a:extLst>
              </p:cNvPr>
              <p:cNvCxnSpPr>
                <a:cxnSpLocks/>
              </p:cNvCxnSpPr>
              <p:nvPr/>
            </p:nvCxnSpPr>
            <p:spPr>
              <a:xfrm>
                <a:off x="474453" y="3976831"/>
                <a:ext cx="22663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167F9B79-FFFE-1BB5-7A2F-46E011C8EB1F}"/>
                  </a:ext>
                </a:extLst>
              </p:cNvPr>
              <p:cNvCxnSpPr>
                <a:cxnSpLocks/>
              </p:cNvCxnSpPr>
              <p:nvPr/>
            </p:nvCxnSpPr>
            <p:spPr>
              <a:xfrm>
                <a:off x="474453" y="2969038"/>
                <a:ext cx="12711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pic>
        <p:nvPicPr>
          <p:cNvPr id="88" name="Picture 87">
            <a:extLst>
              <a:ext uri="{FF2B5EF4-FFF2-40B4-BE49-F238E27FC236}">
                <a16:creationId xmlns:a16="http://schemas.microsoft.com/office/drawing/2014/main" id="{774D7250-0700-0BA2-D319-4EDDC75D657A}"/>
              </a:ext>
            </a:extLst>
          </p:cNvPr>
          <p:cNvPicPr>
            <a:picLocks noChangeAspect="1"/>
          </p:cNvPicPr>
          <p:nvPr/>
        </p:nvPicPr>
        <p:blipFill>
          <a:blip r:embed="rId2"/>
          <a:stretch>
            <a:fillRect/>
          </a:stretch>
        </p:blipFill>
        <p:spPr>
          <a:xfrm>
            <a:off x="2455313" y="3090"/>
            <a:ext cx="6735115" cy="2743583"/>
          </a:xfrm>
          <a:prstGeom prst="rect">
            <a:avLst/>
          </a:prstGeom>
        </p:spPr>
      </p:pic>
      <p:cxnSp>
        <p:nvCxnSpPr>
          <p:cNvPr id="93" name="Straight Arrow Connector 92">
            <a:extLst>
              <a:ext uri="{FF2B5EF4-FFF2-40B4-BE49-F238E27FC236}">
                <a16:creationId xmlns:a16="http://schemas.microsoft.com/office/drawing/2014/main" id="{1AB9F0DA-9665-72D5-CF2C-74B0B553BBD0}"/>
              </a:ext>
            </a:extLst>
          </p:cNvPr>
          <p:cNvCxnSpPr/>
          <p:nvPr/>
        </p:nvCxnSpPr>
        <p:spPr>
          <a:xfrm flipH="1">
            <a:off x="838200" y="1854679"/>
            <a:ext cx="2158369" cy="2221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2D09F2D7-0376-CF16-2585-5E08F28F9DC1}"/>
              </a:ext>
            </a:extLst>
          </p:cNvPr>
          <p:cNvCxnSpPr>
            <a:cxnSpLocks/>
          </p:cNvCxnSpPr>
          <p:nvPr/>
        </p:nvCxnSpPr>
        <p:spPr>
          <a:xfrm>
            <a:off x="3373200" y="2000723"/>
            <a:ext cx="442131" cy="2173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721868A1-1D03-076F-E297-56E072FB355E}"/>
              </a:ext>
            </a:extLst>
          </p:cNvPr>
          <p:cNvCxnSpPr>
            <a:cxnSpLocks/>
          </p:cNvCxnSpPr>
          <p:nvPr/>
        </p:nvCxnSpPr>
        <p:spPr>
          <a:xfrm>
            <a:off x="3532858" y="2007793"/>
            <a:ext cx="2047361" cy="2068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323D8B69-B877-25FC-E225-C35BBF6BC2D8}"/>
              </a:ext>
            </a:extLst>
          </p:cNvPr>
          <p:cNvCxnSpPr>
            <a:cxnSpLocks/>
          </p:cNvCxnSpPr>
          <p:nvPr/>
        </p:nvCxnSpPr>
        <p:spPr>
          <a:xfrm flipH="1">
            <a:off x="2811183" y="1760159"/>
            <a:ext cx="2282700" cy="2341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B6012BCB-0D73-D978-1E4A-AE62F1A0FBF2}"/>
              </a:ext>
            </a:extLst>
          </p:cNvPr>
          <p:cNvCxnSpPr>
            <a:cxnSpLocks/>
          </p:cNvCxnSpPr>
          <p:nvPr/>
        </p:nvCxnSpPr>
        <p:spPr>
          <a:xfrm>
            <a:off x="5694586" y="2000723"/>
            <a:ext cx="1005425" cy="2075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330B68ED-67DD-D166-A6B1-D52DD551B54B}"/>
              </a:ext>
            </a:extLst>
          </p:cNvPr>
          <p:cNvCxnSpPr>
            <a:cxnSpLocks/>
          </p:cNvCxnSpPr>
          <p:nvPr/>
        </p:nvCxnSpPr>
        <p:spPr>
          <a:xfrm>
            <a:off x="7665462" y="1173607"/>
            <a:ext cx="2014881" cy="2902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1324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D210E9-4A39-5960-3DBC-36EE28F11DB9}"/>
              </a:ext>
            </a:extLst>
          </p:cNvPr>
          <p:cNvPicPr>
            <a:picLocks noChangeAspect="1"/>
          </p:cNvPicPr>
          <p:nvPr/>
        </p:nvPicPr>
        <p:blipFill>
          <a:blip r:embed="rId2"/>
          <a:stretch>
            <a:fillRect/>
          </a:stretch>
        </p:blipFill>
        <p:spPr>
          <a:xfrm>
            <a:off x="3842914" y="200541"/>
            <a:ext cx="4782217" cy="2915057"/>
          </a:xfrm>
          <a:prstGeom prst="rect">
            <a:avLst/>
          </a:prstGeom>
        </p:spPr>
      </p:pic>
      <p:pic>
        <p:nvPicPr>
          <p:cNvPr id="7" name="Picture 6">
            <a:extLst>
              <a:ext uri="{FF2B5EF4-FFF2-40B4-BE49-F238E27FC236}">
                <a16:creationId xmlns:a16="http://schemas.microsoft.com/office/drawing/2014/main" id="{C06BFCCE-B42A-494F-BC1A-A20CA9594996}"/>
              </a:ext>
            </a:extLst>
          </p:cNvPr>
          <p:cNvPicPr>
            <a:picLocks noChangeAspect="1"/>
          </p:cNvPicPr>
          <p:nvPr/>
        </p:nvPicPr>
        <p:blipFill>
          <a:blip r:embed="rId3"/>
          <a:stretch>
            <a:fillRect/>
          </a:stretch>
        </p:blipFill>
        <p:spPr>
          <a:xfrm>
            <a:off x="2090133" y="3185884"/>
            <a:ext cx="8659433" cy="3258005"/>
          </a:xfrm>
          <a:prstGeom prst="rect">
            <a:avLst/>
          </a:prstGeom>
        </p:spPr>
      </p:pic>
      <p:sp>
        <p:nvSpPr>
          <p:cNvPr id="2" name="Oval 1">
            <a:extLst>
              <a:ext uri="{FF2B5EF4-FFF2-40B4-BE49-F238E27FC236}">
                <a16:creationId xmlns:a16="http://schemas.microsoft.com/office/drawing/2014/main" id="{EFA17063-D750-5508-EE19-7AB62CAE7968}"/>
              </a:ext>
            </a:extLst>
          </p:cNvPr>
          <p:cNvSpPr/>
          <p:nvPr/>
        </p:nvSpPr>
        <p:spPr>
          <a:xfrm>
            <a:off x="6419849" y="724619"/>
            <a:ext cx="1104900" cy="93345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843F0CEE-A51A-9C80-FABF-D10DDE7A01D7}"/>
              </a:ext>
            </a:extLst>
          </p:cNvPr>
          <p:cNvCxnSpPr>
            <a:cxnSpLocks/>
          </p:cNvCxnSpPr>
          <p:nvPr/>
        </p:nvCxnSpPr>
        <p:spPr>
          <a:xfrm>
            <a:off x="7524749" y="1191344"/>
            <a:ext cx="14294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F19492C-A15D-AA5B-7B9C-13EC0759DCA3}"/>
              </a:ext>
            </a:extLst>
          </p:cNvPr>
          <p:cNvSpPr txBox="1"/>
          <p:nvPr/>
        </p:nvSpPr>
        <p:spPr>
          <a:xfrm>
            <a:off x="9038816" y="1006678"/>
            <a:ext cx="1382430" cy="369332"/>
          </a:xfrm>
          <a:prstGeom prst="rect">
            <a:avLst/>
          </a:prstGeom>
          <a:noFill/>
        </p:spPr>
        <p:txBody>
          <a:bodyPr wrap="none" rtlCol="0">
            <a:spAutoFit/>
          </a:bodyPr>
          <a:lstStyle/>
          <a:p>
            <a:r>
              <a:rPr lang="en-US" dirty="0"/>
              <a:t>axi_4 stream</a:t>
            </a:r>
          </a:p>
        </p:txBody>
      </p:sp>
      <p:sp>
        <p:nvSpPr>
          <p:cNvPr id="9" name="Oval 8">
            <a:extLst>
              <a:ext uri="{FF2B5EF4-FFF2-40B4-BE49-F238E27FC236}">
                <a16:creationId xmlns:a16="http://schemas.microsoft.com/office/drawing/2014/main" id="{B6363CC8-D939-7E31-2826-79403A035592}"/>
              </a:ext>
            </a:extLst>
          </p:cNvPr>
          <p:cNvSpPr/>
          <p:nvPr/>
        </p:nvSpPr>
        <p:spPr>
          <a:xfrm>
            <a:off x="5314949" y="3735238"/>
            <a:ext cx="1104900" cy="93345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E23C0B17-E1BC-6397-FBFD-4BA4400C128B}"/>
              </a:ext>
            </a:extLst>
          </p:cNvPr>
          <p:cNvCxnSpPr>
            <a:cxnSpLocks/>
          </p:cNvCxnSpPr>
          <p:nvPr/>
        </p:nvCxnSpPr>
        <p:spPr>
          <a:xfrm>
            <a:off x="6419849" y="4201963"/>
            <a:ext cx="4578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A24D059-99B6-7E58-6C54-8D1B1C706C33}"/>
              </a:ext>
            </a:extLst>
          </p:cNvPr>
          <p:cNvSpPr txBox="1"/>
          <p:nvPr/>
        </p:nvSpPr>
        <p:spPr>
          <a:xfrm>
            <a:off x="10667737" y="3832631"/>
            <a:ext cx="1435842" cy="369332"/>
          </a:xfrm>
          <a:prstGeom prst="rect">
            <a:avLst/>
          </a:prstGeom>
          <a:noFill/>
        </p:spPr>
        <p:txBody>
          <a:bodyPr wrap="none" rtlCol="0">
            <a:spAutoFit/>
          </a:bodyPr>
          <a:lstStyle/>
          <a:p>
            <a:r>
              <a:rPr lang="en-US" dirty="0"/>
              <a:t>Master axi_4 </a:t>
            </a:r>
          </a:p>
        </p:txBody>
      </p:sp>
    </p:spTree>
    <p:extLst>
      <p:ext uri="{BB962C8B-B14F-4D97-AF65-F5344CB8AC3E}">
        <p14:creationId xmlns:p14="http://schemas.microsoft.com/office/powerpoint/2010/main" val="29524813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94B4A-27A6-3D88-2174-B3B1A9ED08E4}"/>
              </a:ext>
            </a:extLst>
          </p:cNvPr>
          <p:cNvSpPr>
            <a:spLocks noGrp="1"/>
          </p:cNvSpPr>
          <p:nvPr>
            <p:ph type="title"/>
          </p:nvPr>
        </p:nvSpPr>
        <p:spPr>
          <a:xfrm>
            <a:off x="513080" y="0"/>
            <a:ext cx="10515600" cy="1325563"/>
          </a:xfrm>
        </p:spPr>
        <p:txBody>
          <a:bodyPr/>
          <a:lstStyle/>
          <a:p>
            <a:r>
              <a:rPr lang="en-US" dirty="0" err="1"/>
              <a:t>Kết</a:t>
            </a:r>
            <a:r>
              <a:rPr lang="en-US" dirty="0"/>
              <a:t> </a:t>
            </a:r>
            <a:r>
              <a:rPr lang="en-US" dirty="0" err="1"/>
              <a:t>luận</a:t>
            </a:r>
            <a:endParaRPr lang="en-US" dirty="0"/>
          </a:p>
        </p:txBody>
      </p:sp>
      <p:sp>
        <p:nvSpPr>
          <p:cNvPr id="3" name="Content Placeholder 2">
            <a:extLst>
              <a:ext uri="{FF2B5EF4-FFF2-40B4-BE49-F238E27FC236}">
                <a16:creationId xmlns:a16="http://schemas.microsoft.com/office/drawing/2014/main" id="{9ECC5A76-B8EE-751B-A6E5-EFEC669E521E}"/>
              </a:ext>
            </a:extLst>
          </p:cNvPr>
          <p:cNvSpPr>
            <a:spLocks noGrp="1"/>
          </p:cNvSpPr>
          <p:nvPr>
            <p:ph idx="1"/>
          </p:nvPr>
        </p:nvSpPr>
        <p:spPr>
          <a:xfrm>
            <a:off x="513080" y="1009728"/>
            <a:ext cx="10515600" cy="4351338"/>
          </a:xfrm>
        </p:spPr>
        <p:txBody>
          <a:bodyPr>
            <a:normAutofit/>
          </a:bodyPr>
          <a:lstStyle/>
          <a:p>
            <a:r>
              <a:rPr lang="en-US" sz="1600" dirty="0" err="1"/>
              <a:t>Thiết</a:t>
            </a:r>
            <a:r>
              <a:rPr lang="en-US" sz="1600" dirty="0"/>
              <a:t> </a:t>
            </a:r>
            <a:r>
              <a:rPr lang="en-US" sz="1600" dirty="0" err="1"/>
              <a:t>kế</a:t>
            </a:r>
            <a:r>
              <a:rPr lang="en-US" sz="1600" dirty="0"/>
              <a:t> </a:t>
            </a:r>
            <a:r>
              <a:rPr lang="en-US" sz="1600" dirty="0" err="1"/>
              <a:t>kiến</a:t>
            </a:r>
            <a:r>
              <a:rPr lang="en-US" sz="1600" dirty="0"/>
              <a:t> </a:t>
            </a:r>
            <a:r>
              <a:rPr lang="en-US" sz="1600" dirty="0" err="1"/>
              <a:t>trúc</a:t>
            </a:r>
            <a:r>
              <a:rPr lang="en-US" sz="1600" dirty="0"/>
              <a:t> </a:t>
            </a:r>
            <a:r>
              <a:rPr lang="en-US" sz="1600" dirty="0" err="1"/>
              <a:t>bằng</a:t>
            </a:r>
            <a:r>
              <a:rPr lang="en-US" sz="1600" dirty="0"/>
              <a:t> </a:t>
            </a:r>
            <a:r>
              <a:rPr lang="en-US" sz="1600" dirty="0" err="1"/>
              <a:t>mô</a:t>
            </a:r>
            <a:r>
              <a:rPr lang="en-US" sz="1600" dirty="0"/>
              <a:t> </a:t>
            </a:r>
            <a:r>
              <a:rPr lang="en-US" sz="1600" dirty="0" err="1"/>
              <a:t>hình</a:t>
            </a:r>
            <a:r>
              <a:rPr lang="en-US" sz="1600" dirty="0"/>
              <a:t> producer-consumer </a:t>
            </a:r>
          </a:p>
          <a:p>
            <a:r>
              <a:rPr lang="en-US" sz="1600" dirty="0" err="1"/>
              <a:t>Vẽ</a:t>
            </a:r>
            <a:r>
              <a:rPr lang="en-US" sz="1600" dirty="0"/>
              <a:t> timing </a:t>
            </a:r>
            <a:r>
              <a:rPr lang="en-US" sz="1600" dirty="0" err="1"/>
              <a:t>và</a:t>
            </a:r>
            <a:r>
              <a:rPr lang="en-US" sz="1600" dirty="0"/>
              <a:t> </a:t>
            </a:r>
            <a:r>
              <a:rPr lang="en-US" sz="1600" dirty="0" err="1"/>
              <a:t>biểu</a:t>
            </a:r>
            <a:r>
              <a:rPr lang="en-US" sz="1600" dirty="0"/>
              <a:t> </a:t>
            </a:r>
            <a:r>
              <a:rPr lang="en-US" sz="1600" dirty="0" err="1"/>
              <a:t>đồ</a:t>
            </a:r>
            <a:r>
              <a:rPr lang="en-US" sz="1600" dirty="0"/>
              <a:t> </a:t>
            </a:r>
            <a:r>
              <a:rPr lang="en-US" sz="1600" dirty="0" err="1"/>
              <a:t>hoạt</a:t>
            </a:r>
            <a:r>
              <a:rPr lang="en-US" sz="1600" dirty="0"/>
              <a:t> </a:t>
            </a:r>
            <a:r>
              <a:rPr lang="en-US" sz="1600" dirty="0" err="1"/>
              <a:t>động</a:t>
            </a:r>
            <a:endParaRPr lang="en-US" sz="1600" dirty="0"/>
          </a:p>
          <a:p>
            <a:r>
              <a:rPr lang="en-US" sz="1600" dirty="0"/>
              <a:t>HLS compiler </a:t>
            </a:r>
            <a:r>
              <a:rPr lang="en-US" sz="1600" dirty="0" err="1"/>
              <a:t>chỉ</a:t>
            </a:r>
            <a:r>
              <a:rPr lang="en-US" sz="1600" dirty="0"/>
              <a:t> </a:t>
            </a:r>
            <a:r>
              <a:rPr lang="en-US" sz="1600" dirty="0" err="1"/>
              <a:t>thực</a:t>
            </a:r>
            <a:r>
              <a:rPr lang="en-US" sz="1600" dirty="0"/>
              <a:t> </a:t>
            </a:r>
            <a:r>
              <a:rPr lang="en-US" sz="1600" dirty="0" err="1"/>
              <a:t>hiện</a:t>
            </a:r>
            <a:r>
              <a:rPr lang="en-US" sz="1600" dirty="0"/>
              <a:t> song </a:t>
            </a:r>
            <a:r>
              <a:rPr lang="en-US" sz="1600" dirty="0" err="1"/>
              <a:t>song</a:t>
            </a:r>
            <a:r>
              <a:rPr lang="en-US" sz="1600" dirty="0"/>
              <a:t> ở </a:t>
            </a:r>
            <a:r>
              <a:rPr lang="en-US" sz="1600" dirty="0" err="1"/>
              <a:t>cấp</a:t>
            </a:r>
            <a:r>
              <a:rPr lang="en-US" sz="1600" dirty="0"/>
              <a:t> </a:t>
            </a:r>
            <a:r>
              <a:rPr lang="en-US" sz="1600" dirty="0" err="1"/>
              <a:t>độ</a:t>
            </a:r>
            <a:r>
              <a:rPr lang="en-US" sz="1600" dirty="0"/>
              <a:t> </a:t>
            </a:r>
            <a:r>
              <a:rPr lang="en-US" sz="1600" dirty="0" err="1"/>
              <a:t>tác</a:t>
            </a:r>
            <a:r>
              <a:rPr lang="en-US" sz="1600" dirty="0"/>
              <a:t> </a:t>
            </a:r>
            <a:r>
              <a:rPr lang="en-US" sz="1600" dirty="0" err="1"/>
              <a:t>vụ</a:t>
            </a:r>
            <a:r>
              <a:rPr lang="en-US" sz="1600" dirty="0"/>
              <a:t> </a:t>
            </a:r>
            <a:r>
              <a:rPr lang="en-US" sz="1600" dirty="0" err="1"/>
              <a:t>từ</a:t>
            </a:r>
            <a:r>
              <a:rPr lang="en-US" sz="1600" dirty="0"/>
              <a:t> </a:t>
            </a:r>
            <a:r>
              <a:rPr lang="en-US" sz="1600" dirty="0" err="1"/>
              <a:t>các</a:t>
            </a:r>
            <a:r>
              <a:rPr lang="en-US" sz="1600" dirty="0"/>
              <a:t> </a:t>
            </a:r>
            <a:r>
              <a:rPr lang="en-US" sz="1600" dirty="0" err="1"/>
              <a:t>lệnh</a:t>
            </a:r>
            <a:r>
              <a:rPr lang="en-US" sz="1600" dirty="0"/>
              <a:t> </a:t>
            </a:r>
            <a:r>
              <a:rPr lang="en-US" sz="1600" dirty="0" err="1"/>
              <a:t>gọi</a:t>
            </a:r>
            <a:r>
              <a:rPr lang="en-US" sz="1600" dirty="0"/>
              <a:t> </a:t>
            </a:r>
            <a:r>
              <a:rPr lang="en-US" sz="1600" dirty="0" err="1"/>
              <a:t>hàm</a:t>
            </a:r>
            <a:r>
              <a:rPr lang="en-US" sz="1600" dirty="0"/>
              <a:t>, </a:t>
            </a:r>
            <a:r>
              <a:rPr lang="en-US" sz="1600" dirty="0" err="1"/>
              <a:t>vì</a:t>
            </a:r>
            <a:r>
              <a:rPr lang="en-US" sz="1600" dirty="0"/>
              <a:t> </a:t>
            </a:r>
            <a:r>
              <a:rPr lang="en-US" sz="1600" dirty="0" err="1"/>
              <a:t>vậy</a:t>
            </a:r>
            <a:r>
              <a:rPr lang="en-US" sz="1600" dirty="0"/>
              <a:t> </a:t>
            </a:r>
            <a:r>
              <a:rPr lang="en-US" sz="1600" dirty="0" err="1"/>
              <a:t>các</a:t>
            </a:r>
            <a:r>
              <a:rPr lang="en-US" sz="1600" dirty="0"/>
              <a:t> </a:t>
            </a:r>
            <a:r>
              <a:rPr lang="en-US" sz="1600" dirty="0" err="1"/>
              <a:t>vòng</a:t>
            </a:r>
            <a:r>
              <a:rPr lang="en-US" sz="1600" dirty="0"/>
              <a:t> </a:t>
            </a:r>
            <a:r>
              <a:rPr lang="en-US" sz="1600" dirty="0" err="1"/>
              <a:t>lặp</a:t>
            </a:r>
            <a:r>
              <a:rPr lang="en-US" sz="1600" dirty="0"/>
              <a:t> </a:t>
            </a:r>
            <a:r>
              <a:rPr lang="en-US" sz="1600" dirty="0" err="1"/>
              <a:t>nên</a:t>
            </a:r>
            <a:r>
              <a:rPr lang="en-US" sz="1600" dirty="0"/>
              <a:t> </a:t>
            </a:r>
            <a:r>
              <a:rPr lang="en-US" sz="1600" dirty="0" err="1"/>
              <a:t>được</a:t>
            </a:r>
            <a:r>
              <a:rPr lang="en-US" sz="1600" dirty="0"/>
              <a:t> </a:t>
            </a:r>
            <a:r>
              <a:rPr lang="en-US" sz="1600" dirty="0" err="1"/>
              <a:t>đưa</a:t>
            </a:r>
            <a:r>
              <a:rPr lang="en-US" sz="1600" dirty="0"/>
              <a:t> </a:t>
            </a:r>
            <a:r>
              <a:rPr lang="en-US" sz="1600" dirty="0" err="1"/>
              <a:t>vào</a:t>
            </a:r>
            <a:r>
              <a:rPr lang="en-US" sz="1600" dirty="0"/>
              <a:t> </a:t>
            </a:r>
            <a:r>
              <a:rPr lang="en-US" sz="1600" dirty="0" err="1"/>
              <a:t>hàm</a:t>
            </a:r>
            <a:r>
              <a:rPr lang="en-US" sz="1600" dirty="0"/>
              <a:t> </a:t>
            </a:r>
            <a:r>
              <a:rPr lang="en-US" sz="1600" dirty="0" err="1"/>
              <a:t>chức</a:t>
            </a:r>
            <a:r>
              <a:rPr lang="en-US" sz="1600" dirty="0"/>
              <a:t> </a:t>
            </a:r>
            <a:r>
              <a:rPr lang="en-US" sz="1600" dirty="0" err="1"/>
              <a:t>năng</a:t>
            </a:r>
            <a:r>
              <a:rPr lang="en-US" sz="1600" dirty="0"/>
              <a:t>.</a:t>
            </a:r>
          </a:p>
          <a:p>
            <a:r>
              <a:rPr lang="en-US" sz="1600" dirty="0"/>
              <a:t> </a:t>
            </a:r>
            <a:r>
              <a:rPr lang="en-US" sz="1600" dirty="0" err="1"/>
              <a:t>Phân</a:t>
            </a:r>
            <a:r>
              <a:rPr lang="en-US" sz="1600" dirty="0"/>
              <a:t> </a:t>
            </a:r>
            <a:r>
              <a:rPr lang="en-US" sz="1600" dirty="0" err="1"/>
              <a:t>tách</a:t>
            </a:r>
            <a:r>
              <a:rPr lang="en-US" sz="1600" dirty="0"/>
              <a:t> </a:t>
            </a:r>
            <a:r>
              <a:rPr lang="en-US" sz="1600" dirty="0" err="1"/>
              <a:t>thuật</a:t>
            </a:r>
            <a:r>
              <a:rPr lang="en-US" sz="1600" dirty="0"/>
              <a:t> </a:t>
            </a:r>
            <a:r>
              <a:rPr lang="en-US" sz="1600" dirty="0" err="1"/>
              <a:t>toán</a:t>
            </a:r>
            <a:r>
              <a:rPr lang="en-US" sz="1600" dirty="0"/>
              <a:t> </a:t>
            </a:r>
            <a:r>
              <a:rPr lang="en-US" sz="1600" dirty="0" err="1"/>
              <a:t>gốc</a:t>
            </a:r>
            <a:r>
              <a:rPr lang="en-US" sz="1600" dirty="0"/>
              <a:t> </a:t>
            </a:r>
            <a:r>
              <a:rPr lang="en-US" sz="1600" dirty="0" err="1"/>
              <a:t>thành</a:t>
            </a:r>
            <a:r>
              <a:rPr lang="en-US" sz="1600" dirty="0"/>
              <a:t> </a:t>
            </a:r>
            <a:r>
              <a:rPr lang="en-US" sz="1600" dirty="0" err="1"/>
              <a:t>nhiều</a:t>
            </a:r>
            <a:r>
              <a:rPr lang="en-US" sz="1600" dirty="0"/>
              <a:t> </a:t>
            </a:r>
            <a:r>
              <a:rPr lang="en-US" sz="1600" dirty="0" err="1"/>
              <a:t>phần</a:t>
            </a:r>
            <a:r>
              <a:rPr lang="en-US" sz="1600" dirty="0"/>
              <a:t> </a:t>
            </a:r>
            <a:r>
              <a:rPr lang="en-US" sz="1600" dirty="0" err="1"/>
              <a:t>nhỏ</a:t>
            </a:r>
            <a:r>
              <a:rPr lang="en-US" sz="1600" dirty="0"/>
              <a:t> </a:t>
            </a:r>
            <a:r>
              <a:rPr lang="en-US" sz="1600" dirty="0" err="1"/>
              <a:t>và</a:t>
            </a:r>
            <a:r>
              <a:rPr lang="en-US" sz="1600" dirty="0"/>
              <a:t> </a:t>
            </a:r>
            <a:r>
              <a:rPr lang="en-US" sz="1600" dirty="0" err="1"/>
              <a:t>giao</a:t>
            </a:r>
            <a:r>
              <a:rPr lang="en-US" sz="1600" dirty="0"/>
              <a:t> </a:t>
            </a:r>
            <a:r>
              <a:rPr lang="en-US" sz="1600" dirty="0" err="1"/>
              <a:t>tiếp</a:t>
            </a:r>
            <a:r>
              <a:rPr lang="en-US" sz="1600" dirty="0"/>
              <a:t> </a:t>
            </a:r>
            <a:r>
              <a:rPr lang="en-US" sz="1600" dirty="0" err="1"/>
              <a:t>với</a:t>
            </a:r>
            <a:r>
              <a:rPr lang="en-US" sz="1600" dirty="0"/>
              <a:t> </a:t>
            </a:r>
            <a:r>
              <a:rPr lang="en-US" sz="1600" dirty="0" err="1"/>
              <a:t>nhau</a:t>
            </a:r>
            <a:r>
              <a:rPr lang="en-US" sz="1600" dirty="0"/>
              <a:t> </a:t>
            </a:r>
          </a:p>
          <a:p>
            <a:pPr marL="0" indent="0">
              <a:buNone/>
            </a:pPr>
            <a:r>
              <a:rPr lang="en-US" sz="1600" dirty="0" err="1"/>
              <a:t>thông</a:t>
            </a:r>
            <a:r>
              <a:rPr lang="en-US" sz="1600" dirty="0"/>
              <a:t> qua “stream”</a:t>
            </a:r>
          </a:p>
          <a:p>
            <a:r>
              <a:rPr lang="en-US" sz="1600" dirty="0"/>
              <a:t>Cung </a:t>
            </a:r>
            <a:r>
              <a:rPr lang="en-US" sz="1600" dirty="0" err="1"/>
              <a:t>cấp</a:t>
            </a:r>
            <a:r>
              <a:rPr lang="en-US" sz="1600" dirty="0"/>
              <a:t> </a:t>
            </a:r>
            <a:r>
              <a:rPr lang="en-US" sz="1600" dirty="0" err="1"/>
              <a:t>thông</a:t>
            </a:r>
            <a:r>
              <a:rPr lang="en-US" sz="1600" dirty="0"/>
              <a:t> tin </a:t>
            </a:r>
            <a:r>
              <a:rPr lang="en-US" sz="1600" dirty="0" err="1"/>
              <a:t>số</a:t>
            </a:r>
            <a:r>
              <a:rPr lang="en-US" sz="1600" dirty="0"/>
              <a:t> </a:t>
            </a:r>
            <a:r>
              <a:rPr lang="en-US" sz="1600" dirty="0" err="1"/>
              <a:t>lần</a:t>
            </a:r>
            <a:r>
              <a:rPr lang="en-US" sz="1600" dirty="0"/>
              <a:t> </a:t>
            </a:r>
            <a:r>
              <a:rPr lang="en-US" sz="1600" dirty="0" err="1"/>
              <a:t>lặp</a:t>
            </a:r>
            <a:r>
              <a:rPr lang="en-US" sz="1600" dirty="0"/>
              <a:t> </a:t>
            </a:r>
            <a:r>
              <a:rPr lang="en-US" sz="1600" dirty="0" err="1"/>
              <a:t>bằng</a:t>
            </a:r>
            <a:r>
              <a:rPr lang="en-US" sz="1600" dirty="0"/>
              <a:t> </a:t>
            </a:r>
            <a:r>
              <a:rPr lang="en-US" sz="1600" dirty="0" err="1"/>
              <a:t>thủ</a:t>
            </a:r>
            <a:r>
              <a:rPr lang="en-US" sz="1600" dirty="0"/>
              <a:t> </a:t>
            </a:r>
            <a:r>
              <a:rPr lang="en-US" sz="1600" dirty="0" err="1"/>
              <a:t>công</a:t>
            </a:r>
            <a:r>
              <a:rPr lang="en-US" sz="1600" dirty="0"/>
              <a:t> </a:t>
            </a:r>
            <a:r>
              <a:rPr lang="en-US" sz="1600" dirty="0" err="1"/>
              <a:t>cho</a:t>
            </a:r>
            <a:r>
              <a:rPr lang="en-US" sz="1600" dirty="0"/>
              <a:t> </a:t>
            </a:r>
            <a:r>
              <a:rPr lang="en-US" sz="1600" dirty="0" err="1"/>
              <a:t>công</a:t>
            </a:r>
            <a:r>
              <a:rPr lang="en-US" sz="1600" dirty="0"/>
              <a:t> </a:t>
            </a:r>
            <a:r>
              <a:rPr lang="en-US" sz="1600" dirty="0" err="1"/>
              <a:t>cụ</a:t>
            </a:r>
            <a:r>
              <a:rPr lang="en-US" sz="1600" dirty="0"/>
              <a:t> HLS</a:t>
            </a:r>
          </a:p>
          <a:p>
            <a:r>
              <a:rPr lang="en-US" sz="1600" dirty="0" err="1"/>
              <a:t>Xác</a:t>
            </a:r>
            <a:r>
              <a:rPr lang="en-US" sz="1600" dirty="0"/>
              <a:t> </a:t>
            </a:r>
            <a:r>
              <a:rPr lang="en-US" sz="1600" dirty="0" err="1"/>
              <a:t>định</a:t>
            </a:r>
            <a:r>
              <a:rPr lang="en-US" sz="1600" dirty="0"/>
              <a:t> </a:t>
            </a:r>
            <a:r>
              <a:rPr lang="en-US" sz="1600" dirty="0" err="1"/>
              <a:t>xem</a:t>
            </a:r>
            <a:r>
              <a:rPr lang="en-US" sz="1600" dirty="0"/>
              <a:t> </a:t>
            </a:r>
            <a:r>
              <a:rPr lang="en-US" sz="1600" dirty="0" err="1"/>
              <a:t>sử</a:t>
            </a:r>
            <a:r>
              <a:rPr lang="en-US" sz="1600" dirty="0"/>
              <a:t> </a:t>
            </a:r>
            <a:r>
              <a:rPr lang="en-US" sz="1600" dirty="0" err="1"/>
              <a:t>dụng</a:t>
            </a:r>
            <a:r>
              <a:rPr lang="en-US" sz="1600" dirty="0"/>
              <a:t> FIFO hay PIFO </a:t>
            </a:r>
            <a:r>
              <a:rPr lang="en-US" sz="1600" dirty="0" err="1"/>
              <a:t>cho</a:t>
            </a:r>
            <a:r>
              <a:rPr lang="en-US" sz="1600" dirty="0"/>
              <a:t> </a:t>
            </a:r>
            <a:r>
              <a:rPr lang="en-US" sz="1600" dirty="0" err="1"/>
              <a:t>các</a:t>
            </a:r>
            <a:r>
              <a:rPr lang="en-US" sz="1600" dirty="0"/>
              <a:t> </a:t>
            </a:r>
            <a:r>
              <a:rPr lang="en-US" sz="1600" dirty="0" err="1"/>
              <a:t>đường</a:t>
            </a:r>
            <a:r>
              <a:rPr lang="en-US" sz="1600" dirty="0"/>
              <a:t> </a:t>
            </a:r>
            <a:r>
              <a:rPr lang="en-US" sz="1600" dirty="0" err="1"/>
              <a:t>dẫn</a:t>
            </a:r>
            <a:r>
              <a:rPr lang="en-US" sz="1600" dirty="0"/>
              <a:t> </a:t>
            </a:r>
            <a:r>
              <a:rPr lang="en-US" sz="1600" dirty="0" err="1"/>
              <a:t>nối</a:t>
            </a:r>
            <a:r>
              <a:rPr lang="en-US" sz="1600" dirty="0"/>
              <a:t> </a:t>
            </a:r>
            <a:r>
              <a:rPr lang="en-US" sz="1600" dirty="0" err="1"/>
              <a:t>giữa</a:t>
            </a:r>
            <a:r>
              <a:rPr lang="en-US" sz="1600" dirty="0"/>
              <a:t> </a:t>
            </a:r>
            <a:r>
              <a:rPr lang="en-US" sz="1600" dirty="0" err="1"/>
              <a:t>các</a:t>
            </a:r>
            <a:r>
              <a:rPr lang="en-US" sz="1600" dirty="0"/>
              <a:t> </a:t>
            </a:r>
            <a:r>
              <a:rPr lang="en-US" sz="1600" dirty="0" err="1"/>
              <a:t>tác</a:t>
            </a:r>
            <a:r>
              <a:rPr lang="en-US" sz="1600" dirty="0"/>
              <a:t> </a:t>
            </a:r>
            <a:r>
              <a:rPr lang="en-US" sz="1600" dirty="0" err="1"/>
              <a:t>vụ</a:t>
            </a:r>
            <a:r>
              <a:rPr lang="en-US" sz="1600" dirty="0"/>
              <a:t>, PIFO </a:t>
            </a:r>
          </a:p>
          <a:p>
            <a:pPr marL="0" indent="0">
              <a:buNone/>
            </a:pPr>
            <a:r>
              <a:rPr lang="en-US" sz="1600" dirty="0" err="1"/>
              <a:t>thực</a:t>
            </a:r>
            <a:r>
              <a:rPr lang="en-US" sz="1600" dirty="0"/>
              <a:t> </a:t>
            </a:r>
            <a:r>
              <a:rPr lang="en-US" sz="1600" dirty="0" err="1"/>
              <a:t>hiện</a:t>
            </a:r>
            <a:r>
              <a:rPr lang="en-US" sz="1600" dirty="0"/>
              <a:t> song </a:t>
            </a:r>
            <a:r>
              <a:rPr lang="en-US" sz="1600" dirty="0" err="1"/>
              <a:t>song</a:t>
            </a:r>
            <a:r>
              <a:rPr lang="en-US" sz="1600" dirty="0"/>
              <a:t> </a:t>
            </a:r>
            <a:r>
              <a:rPr lang="en-US" sz="1600" dirty="0" err="1"/>
              <a:t>mà</a:t>
            </a:r>
            <a:r>
              <a:rPr lang="en-US" sz="1600" dirty="0"/>
              <a:t> </a:t>
            </a:r>
            <a:r>
              <a:rPr lang="en-US" sz="1600" dirty="0" err="1"/>
              <a:t>không</a:t>
            </a:r>
            <a:r>
              <a:rPr lang="en-US" sz="1600" dirty="0"/>
              <a:t> </a:t>
            </a:r>
            <a:r>
              <a:rPr lang="en-US" sz="1600" dirty="0" err="1"/>
              <a:t>sợ</a:t>
            </a:r>
            <a:r>
              <a:rPr lang="en-US" sz="1600" dirty="0"/>
              <a:t> </a:t>
            </a:r>
            <a:r>
              <a:rPr lang="en-US" sz="1600" dirty="0" err="1"/>
              <a:t>tắc</a:t>
            </a:r>
            <a:r>
              <a:rPr lang="en-US" sz="1600" dirty="0"/>
              <a:t> </a:t>
            </a:r>
            <a:r>
              <a:rPr lang="en-US" sz="1600" dirty="0" err="1"/>
              <a:t>nghẽn</a:t>
            </a:r>
            <a:r>
              <a:rPr lang="en-US" sz="1600" dirty="0"/>
              <a:t>, </a:t>
            </a:r>
            <a:r>
              <a:rPr lang="en-US" sz="1600" dirty="0" err="1"/>
              <a:t>trong</a:t>
            </a:r>
            <a:r>
              <a:rPr lang="en-US" sz="1600" dirty="0"/>
              <a:t> </a:t>
            </a:r>
            <a:r>
              <a:rPr lang="en-US" sz="1600" dirty="0" err="1"/>
              <a:t>khi</a:t>
            </a:r>
            <a:r>
              <a:rPr lang="en-US" sz="1600" dirty="0"/>
              <a:t> FIFO </a:t>
            </a:r>
            <a:r>
              <a:rPr lang="en-US" sz="1600" dirty="0" err="1"/>
              <a:t>thực</a:t>
            </a:r>
            <a:r>
              <a:rPr lang="en-US" sz="1600" dirty="0"/>
              <a:t> </a:t>
            </a:r>
            <a:r>
              <a:rPr lang="en-US" sz="1600" dirty="0" err="1"/>
              <a:t>hiện</a:t>
            </a:r>
            <a:r>
              <a:rPr lang="en-US" sz="1600" dirty="0"/>
              <a:t> song </a:t>
            </a:r>
            <a:r>
              <a:rPr lang="en-US" sz="1600" dirty="0" err="1"/>
              <a:t>song</a:t>
            </a:r>
            <a:r>
              <a:rPr lang="en-US" sz="1600" dirty="0"/>
              <a:t> </a:t>
            </a:r>
          </a:p>
          <a:p>
            <a:pPr marL="0" indent="0">
              <a:buNone/>
            </a:pPr>
            <a:r>
              <a:rPr lang="en-US" sz="1600" dirty="0" err="1"/>
              <a:t>sớm</a:t>
            </a:r>
            <a:r>
              <a:rPr lang="en-US" sz="1600" dirty="0"/>
              <a:t> </a:t>
            </a:r>
            <a:r>
              <a:rPr lang="en-US" sz="1600" dirty="0" err="1"/>
              <a:t>hơn</a:t>
            </a:r>
            <a:r>
              <a:rPr lang="en-US" sz="1600" dirty="0"/>
              <a:t> </a:t>
            </a:r>
            <a:r>
              <a:rPr lang="en-US" sz="1600" dirty="0" err="1"/>
              <a:t>nhưng</a:t>
            </a:r>
            <a:r>
              <a:rPr lang="en-US" sz="1600" dirty="0"/>
              <a:t> </a:t>
            </a:r>
            <a:r>
              <a:rPr lang="en-US" sz="1600" dirty="0" err="1"/>
              <a:t>cần</a:t>
            </a:r>
            <a:r>
              <a:rPr lang="en-US" sz="1600" dirty="0"/>
              <a:t> </a:t>
            </a:r>
            <a:r>
              <a:rPr lang="en-US" sz="1600" dirty="0" err="1"/>
              <a:t>xem</a:t>
            </a:r>
            <a:r>
              <a:rPr lang="en-US" sz="1600" dirty="0"/>
              <a:t> </a:t>
            </a:r>
            <a:r>
              <a:rPr lang="en-US" sz="1600" dirty="0" err="1"/>
              <a:t>xét</a:t>
            </a:r>
            <a:r>
              <a:rPr lang="en-US" sz="1600" dirty="0"/>
              <a:t> </a:t>
            </a:r>
            <a:r>
              <a:rPr lang="en-US" sz="1600" dirty="0" err="1"/>
              <a:t>độ</a:t>
            </a:r>
            <a:r>
              <a:rPr lang="en-US" sz="1600" dirty="0"/>
              <a:t> </a:t>
            </a:r>
            <a:r>
              <a:rPr lang="en-US" sz="1600" dirty="0" err="1"/>
              <a:t>dài</a:t>
            </a:r>
            <a:r>
              <a:rPr lang="en-US" sz="1600" dirty="0"/>
              <a:t> </a:t>
            </a:r>
            <a:r>
              <a:rPr lang="en-US" sz="1600" dirty="0" err="1"/>
              <a:t>để</a:t>
            </a:r>
            <a:r>
              <a:rPr lang="en-US" sz="1600" dirty="0"/>
              <a:t> </a:t>
            </a:r>
            <a:r>
              <a:rPr lang="en-US" sz="1600" dirty="0" err="1"/>
              <a:t>tránh</a:t>
            </a:r>
            <a:r>
              <a:rPr lang="en-US" sz="1600" dirty="0"/>
              <a:t> </a:t>
            </a:r>
            <a:r>
              <a:rPr lang="en-US" sz="1600" dirty="0" err="1"/>
              <a:t>tắc</a:t>
            </a:r>
            <a:r>
              <a:rPr lang="en-US" sz="1600" dirty="0"/>
              <a:t> </a:t>
            </a:r>
            <a:r>
              <a:rPr lang="en-US" sz="1600" dirty="0" err="1"/>
              <a:t>nghẽn</a:t>
            </a:r>
            <a:endParaRPr lang="en-US" sz="1600" dirty="0"/>
          </a:p>
        </p:txBody>
      </p:sp>
      <p:pic>
        <p:nvPicPr>
          <p:cNvPr id="7" name="Picture 6">
            <a:extLst>
              <a:ext uri="{FF2B5EF4-FFF2-40B4-BE49-F238E27FC236}">
                <a16:creationId xmlns:a16="http://schemas.microsoft.com/office/drawing/2014/main" id="{7F125533-FE96-495C-73E7-020333616CF3}"/>
              </a:ext>
            </a:extLst>
          </p:cNvPr>
          <p:cNvPicPr>
            <a:picLocks noChangeAspect="1"/>
          </p:cNvPicPr>
          <p:nvPr/>
        </p:nvPicPr>
        <p:blipFill>
          <a:blip r:embed="rId2"/>
          <a:stretch>
            <a:fillRect/>
          </a:stretch>
        </p:blipFill>
        <p:spPr>
          <a:xfrm>
            <a:off x="7163759" y="3955500"/>
            <a:ext cx="4828696" cy="2500582"/>
          </a:xfrm>
          <a:prstGeom prst="rect">
            <a:avLst/>
          </a:prstGeom>
        </p:spPr>
      </p:pic>
    </p:spTree>
    <p:extLst>
      <p:ext uri="{BB962C8B-B14F-4D97-AF65-F5344CB8AC3E}">
        <p14:creationId xmlns:p14="http://schemas.microsoft.com/office/powerpoint/2010/main" val="1431333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0119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 name="Group 162">
            <a:extLst>
              <a:ext uri="{FF2B5EF4-FFF2-40B4-BE49-F238E27FC236}">
                <a16:creationId xmlns:a16="http://schemas.microsoft.com/office/drawing/2014/main" id="{990CD94E-E75C-A1D8-C4F0-7DB5452A4F2F}"/>
              </a:ext>
            </a:extLst>
          </p:cNvPr>
          <p:cNvGrpSpPr/>
          <p:nvPr/>
        </p:nvGrpSpPr>
        <p:grpSpPr>
          <a:xfrm>
            <a:off x="1609526" y="515099"/>
            <a:ext cx="8127559" cy="5638019"/>
            <a:chOff x="0" y="0"/>
            <a:chExt cx="8127559" cy="5638019"/>
          </a:xfrm>
        </p:grpSpPr>
        <p:grpSp>
          <p:nvGrpSpPr>
            <p:cNvPr id="170" name="Group 169">
              <a:extLst>
                <a:ext uri="{FF2B5EF4-FFF2-40B4-BE49-F238E27FC236}">
                  <a16:creationId xmlns:a16="http://schemas.microsoft.com/office/drawing/2014/main" id="{57855B92-71C6-D8F4-93A7-A7A58262E018}"/>
                </a:ext>
              </a:extLst>
            </p:cNvPr>
            <p:cNvGrpSpPr/>
            <p:nvPr/>
          </p:nvGrpSpPr>
          <p:grpSpPr>
            <a:xfrm>
              <a:off x="0" y="0"/>
              <a:ext cx="8127559" cy="5638019"/>
              <a:chOff x="0" y="0"/>
              <a:chExt cx="8127559" cy="5638019"/>
            </a:xfrm>
          </p:grpSpPr>
          <p:sp>
            <p:nvSpPr>
              <p:cNvPr id="173" name="Rectangle 172">
                <a:extLst>
                  <a:ext uri="{FF2B5EF4-FFF2-40B4-BE49-F238E27FC236}">
                    <a16:creationId xmlns:a16="http://schemas.microsoft.com/office/drawing/2014/main" id="{AD861FB5-46F9-D33E-EA47-D6F622945756}"/>
                  </a:ext>
                </a:extLst>
              </p:cNvPr>
              <p:cNvSpPr/>
              <p:nvPr/>
            </p:nvSpPr>
            <p:spPr>
              <a:xfrm>
                <a:off x="1228301" y="1446461"/>
                <a:ext cx="5550518" cy="2828851"/>
              </a:xfrm>
              <a:prstGeom prst="rect">
                <a:avLst/>
              </a:prstGeom>
              <a:noFill/>
              <a:ln w="22225"/>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cxnSp>
            <p:nvCxnSpPr>
              <p:cNvPr id="174" name="Straight Arrow Connector 173">
                <a:extLst>
                  <a:ext uri="{FF2B5EF4-FFF2-40B4-BE49-F238E27FC236}">
                    <a16:creationId xmlns:a16="http://schemas.microsoft.com/office/drawing/2014/main" id="{DFAD3F33-9EFD-C1AB-BDCC-50B30C0A421F}"/>
                  </a:ext>
                </a:extLst>
              </p:cNvPr>
              <p:cNvCxnSpPr/>
              <p:nvPr/>
            </p:nvCxnSpPr>
            <p:spPr>
              <a:xfrm>
                <a:off x="648529" y="1600188"/>
                <a:ext cx="823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656FCB02-CAB1-A249-FAB9-8E4B13F7FCE9}"/>
                  </a:ext>
                </a:extLst>
              </p:cNvPr>
              <p:cNvCxnSpPr/>
              <p:nvPr/>
            </p:nvCxnSpPr>
            <p:spPr>
              <a:xfrm>
                <a:off x="662816" y="1854003"/>
                <a:ext cx="823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F62F6D31-1A27-6FE3-DC5C-5D68337130EF}"/>
                  </a:ext>
                </a:extLst>
              </p:cNvPr>
              <p:cNvCxnSpPr/>
              <p:nvPr/>
            </p:nvCxnSpPr>
            <p:spPr>
              <a:xfrm>
                <a:off x="658054" y="2123783"/>
                <a:ext cx="823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7" name="TextBox 6">
                <a:extLst>
                  <a:ext uri="{FF2B5EF4-FFF2-40B4-BE49-F238E27FC236}">
                    <a16:creationId xmlns:a16="http://schemas.microsoft.com/office/drawing/2014/main" id="{B3D80F9F-FE46-45CD-93DB-6E448C607338}"/>
                  </a:ext>
                </a:extLst>
              </p:cNvPr>
              <p:cNvSpPr txBox="1"/>
              <p:nvPr/>
            </p:nvSpPr>
            <p:spPr>
              <a:xfrm>
                <a:off x="677104" y="1368507"/>
                <a:ext cx="552780"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ap_clk</a:t>
                </a:r>
              </a:p>
            </p:txBody>
          </p:sp>
          <p:sp>
            <p:nvSpPr>
              <p:cNvPr id="178" name="TextBox 7">
                <a:extLst>
                  <a:ext uri="{FF2B5EF4-FFF2-40B4-BE49-F238E27FC236}">
                    <a16:creationId xmlns:a16="http://schemas.microsoft.com/office/drawing/2014/main" id="{7DAA89A4-74C3-22A1-61E0-9AD1A9D006D7}"/>
                  </a:ext>
                </a:extLst>
              </p:cNvPr>
              <p:cNvSpPr txBox="1"/>
              <p:nvPr/>
            </p:nvSpPr>
            <p:spPr>
              <a:xfrm>
                <a:off x="681867" y="1619238"/>
                <a:ext cx="548227"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ap_rst</a:t>
                </a:r>
              </a:p>
            </p:txBody>
          </p:sp>
          <p:sp>
            <p:nvSpPr>
              <p:cNvPr id="179" name="TextBox 8">
                <a:extLst>
                  <a:ext uri="{FF2B5EF4-FFF2-40B4-BE49-F238E27FC236}">
                    <a16:creationId xmlns:a16="http://schemas.microsoft.com/office/drawing/2014/main" id="{8D9EC77D-B253-20AA-025A-57D2DD64E488}"/>
                  </a:ext>
                </a:extLst>
              </p:cNvPr>
              <p:cNvSpPr txBox="1"/>
              <p:nvPr/>
            </p:nvSpPr>
            <p:spPr>
              <a:xfrm>
                <a:off x="634242" y="1901628"/>
                <a:ext cx="663067"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ap_start</a:t>
                </a:r>
              </a:p>
            </p:txBody>
          </p:sp>
          <p:sp>
            <p:nvSpPr>
              <p:cNvPr id="180" name="Rectangle 179">
                <a:extLst>
                  <a:ext uri="{FF2B5EF4-FFF2-40B4-BE49-F238E27FC236}">
                    <a16:creationId xmlns:a16="http://schemas.microsoft.com/office/drawing/2014/main" id="{EB64BC0E-DBFB-4639-457E-C0175490E5DA}"/>
                  </a:ext>
                </a:extLst>
              </p:cNvPr>
              <p:cNvSpPr/>
              <p:nvPr/>
            </p:nvSpPr>
            <p:spPr>
              <a:xfrm>
                <a:off x="1091442" y="2764759"/>
                <a:ext cx="128587" cy="5997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cxnSp>
            <p:nvCxnSpPr>
              <p:cNvPr id="181" name="Straight Arrow Connector 180">
                <a:extLst>
                  <a:ext uri="{FF2B5EF4-FFF2-40B4-BE49-F238E27FC236}">
                    <a16:creationId xmlns:a16="http://schemas.microsoft.com/office/drawing/2014/main" id="{94947AEC-DC22-1EB2-D611-EC49B0C8E566}"/>
                  </a:ext>
                </a:extLst>
              </p:cNvPr>
              <p:cNvCxnSpPr/>
              <p:nvPr/>
            </p:nvCxnSpPr>
            <p:spPr>
              <a:xfrm>
                <a:off x="67504" y="3072640"/>
                <a:ext cx="2523297" cy="22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2" name="TextBox 13">
                <a:extLst>
                  <a:ext uri="{FF2B5EF4-FFF2-40B4-BE49-F238E27FC236}">
                    <a16:creationId xmlns:a16="http://schemas.microsoft.com/office/drawing/2014/main" id="{A340F062-D1F3-D539-1550-33A4035872BE}"/>
                  </a:ext>
                </a:extLst>
              </p:cNvPr>
              <p:cNvSpPr txBox="1"/>
              <p:nvPr/>
            </p:nvSpPr>
            <p:spPr>
              <a:xfrm>
                <a:off x="24227" y="2836197"/>
                <a:ext cx="1005212" cy="257776"/>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axis_src</a:t>
                </a:r>
                <a:r>
                  <a:rPr lang="en-US" sz="1100" baseline="0"/>
                  <a:t> group</a:t>
                </a:r>
                <a:endParaRPr lang="en-US" sz="1100"/>
              </a:p>
            </p:txBody>
          </p:sp>
          <p:grpSp>
            <p:nvGrpSpPr>
              <p:cNvPr id="183" name="Group 182">
                <a:extLst>
                  <a:ext uri="{FF2B5EF4-FFF2-40B4-BE49-F238E27FC236}">
                    <a16:creationId xmlns:a16="http://schemas.microsoft.com/office/drawing/2014/main" id="{15EF040D-7FAC-07E4-FA86-5A0DA63F5167}"/>
                  </a:ext>
                </a:extLst>
              </p:cNvPr>
              <p:cNvGrpSpPr/>
              <p:nvPr/>
            </p:nvGrpSpPr>
            <p:grpSpPr>
              <a:xfrm>
                <a:off x="1548639" y="2925003"/>
                <a:ext cx="352425" cy="322169"/>
                <a:chOff x="1548639" y="2925003"/>
                <a:chExt cx="352425" cy="323850"/>
              </a:xfrm>
            </p:grpSpPr>
            <p:sp>
              <p:nvSpPr>
                <p:cNvPr id="247" name="Oval 246">
                  <a:extLst>
                    <a:ext uri="{FF2B5EF4-FFF2-40B4-BE49-F238E27FC236}">
                      <a16:creationId xmlns:a16="http://schemas.microsoft.com/office/drawing/2014/main" id="{6349F8ED-FFE6-0A7E-D1B5-46D8F296D7F6}"/>
                    </a:ext>
                  </a:extLst>
                </p:cNvPr>
                <p:cNvSpPr/>
                <p:nvPr/>
              </p:nvSpPr>
              <p:spPr>
                <a:xfrm>
                  <a:off x="1548639" y="2925003"/>
                  <a:ext cx="352425" cy="3238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pSp>
              <p:nvGrpSpPr>
                <p:cNvPr id="248" name="Group 247">
                  <a:extLst>
                    <a:ext uri="{FF2B5EF4-FFF2-40B4-BE49-F238E27FC236}">
                      <a16:creationId xmlns:a16="http://schemas.microsoft.com/office/drawing/2014/main" id="{41FA6565-4E25-BE5B-DA1E-C0172A100166}"/>
                    </a:ext>
                  </a:extLst>
                </p:cNvPr>
                <p:cNvGrpSpPr/>
                <p:nvPr/>
              </p:nvGrpSpPr>
              <p:grpSpPr>
                <a:xfrm>
                  <a:off x="1643889" y="3010729"/>
                  <a:ext cx="138112" cy="157162"/>
                  <a:chOff x="1643889" y="3010729"/>
                  <a:chExt cx="138112" cy="157162"/>
                </a:xfrm>
              </p:grpSpPr>
              <p:cxnSp>
                <p:nvCxnSpPr>
                  <p:cNvPr id="249" name="Straight Connector 248">
                    <a:extLst>
                      <a:ext uri="{FF2B5EF4-FFF2-40B4-BE49-F238E27FC236}">
                        <a16:creationId xmlns:a16="http://schemas.microsoft.com/office/drawing/2014/main" id="{CDE80F5A-C63C-C5EE-0AE1-5CA10FEF4D22}"/>
                      </a:ext>
                    </a:extLst>
                  </p:cNvPr>
                  <p:cNvCxnSpPr/>
                  <p:nvPr/>
                </p:nvCxnSpPr>
                <p:spPr>
                  <a:xfrm flipH="1">
                    <a:off x="1643889" y="3020253"/>
                    <a:ext cx="138112" cy="142875"/>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8301F374-FC29-DDDF-3D45-B98737A1EF5F}"/>
                      </a:ext>
                    </a:extLst>
                  </p:cNvPr>
                  <p:cNvCxnSpPr/>
                  <p:nvPr/>
                </p:nvCxnSpPr>
                <p:spPr>
                  <a:xfrm flipH="1" flipV="1">
                    <a:off x="1653414" y="3010729"/>
                    <a:ext cx="123825" cy="157162"/>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grpSp>
          </p:grpSp>
          <p:sp>
            <p:nvSpPr>
              <p:cNvPr id="184" name="Rectangle 183">
                <a:extLst>
                  <a:ext uri="{FF2B5EF4-FFF2-40B4-BE49-F238E27FC236}">
                    <a16:creationId xmlns:a16="http://schemas.microsoft.com/office/drawing/2014/main" id="{695A36AD-51FC-0CFB-83AB-EB1236AA5BF4}"/>
                  </a:ext>
                </a:extLst>
              </p:cNvPr>
              <p:cNvSpPr/>
              <p:nvPr/>
            </p:nvSpPr>
            <p:spPr>
              <a:xfrm>
                <a:off x="1459805" y="3551884"/>
                <a:ext cx="1077987" cy="4807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cxnSp>
            <p:nvCxnSpPr>
              <p:cNvPr id="185" name="Straight Arrow Connector 184">
                <a:extLst>
                  <a:ext uri="{FF2B5EF4-FFF2-40B4-BE49-F238E27FC236}">
                    <a16:creationId xmlns:a16="http://schemas.microsoft.com/office/drawing/2014/main" id="{DF39FBC7-87C4-CC37-3E0D-4CFCF3CF1481}"/>
                  </a:ext>
                </a:extLst>
              </p:cNvPr>
              <p:cNvCxnSpPr/>
              <p:nvPr/>
            </p:nvCxnSpPr>
            <p:spPr>
              <a:xfrm flipV="1">
                <a:off x="1729616" y="3256698"/>
                <a:ext cx="0" cy="287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6" name="TextBox 24">
                <a:extLst>
                  <a:ext uri="{FF2B5EF4-FFF2-40B4-BE49-F238E27FC236}">
                    <a16:creationId xmlns:a16="http://schemas.microsoft.com/office/drawing/2014/main" id="{679367C7-887A-C2E3-8D66-8223F848D977}"/>
                  </a:ext>
                </a:extLst>
              </p:cNvPr>
              <p:cNvSpPr txBox="1"/>
              <p:nvPr/>
            </p:nvSpPr>
            <p:spPr>
              <a:xfrm>
                <a:off x="1746117" y="3658081"/>
                <a:ext cx="554062"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Kernel</a:t>
                </a:r>
              </a:p>
            </p:txBody>
          </p:sp>
          <p:sp>
            <p:nvSpPr>
              <p:cNvPr id="187" name="TextBox 27">
                <a:extLst>
                  <a:ext uri="{FF2B5EF4-FFF2-40B4-BE49-F238E27FC236}">
                    <a16:creationId xmlns:a16="http://schemas.microsoft.com/office/drawing/2014/main" id="{C348975A-9267-9A43-311A-7824EBD33360}"/>
                  </a:ext>
                </a:extLst>
              </p:cNvPr>
              <p:cNvSpPr txBox="1"/>
              <p:nvPr/>
            </p:nvSpPr>
            <p:spPr>
              <a:xfrm>
                <a:off x="2667830" y="2750472"/>
                <a:ext cx="564514"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Local[]</a:t>
                </a:r>
              </a:p>
            </p:txBody>
          </p:sp>
          <p:grpSp>
            <p:nvGrpSpPr>
              <p:cNvPr id="188" name="Group 187">
                <a:extLst>
                  <a:ext uri="{FF2B5EF4-FFF2-40B4-BE49-F238E27FC236}">
                    <a16:creationId xmlns:a16="http://schemas.microsoft.com/office/drawing/2014/main" id="{2FBF1679-184D-8039-5DA5-F20925143823}"/>
                  </a:ext>
                </a:extLst>
              </p:cNvPr>
              <p:cNvGrpSpPr/>
              <p:nvPr/>
            </p:nvGrpSpPr>
            <p:grpSpPr>
              <a:xfrm>
                <a:off x="2601154" y="2750472"/>
                <a:ext cx="842963" cy="812427"/>
                <a:chOff x="2601154" y="2750472"/>
                <a:chExt cx="842963" cy="819150"/>
              </a:xfrm>
            </p:grpSpPr>
            <p:sp>
              <p:nvSpPr>
                <p:cNvPr id="243" name="Rectangle 242">
                  <a:extLst>
                    <a:ext uri="{FF2B5EF4-FFF2-40B4-BE49-F238E27FC236}">
                      <a16:creationId xmlns:a16="http://schemas.microsoft.com/office/drawing/2014/main" id="{CD3A756D-862B-DA7A-235A-89B557B6BC9A}"/>
                    </a:ext>
                  </a:extLst>
                </p:cNvPr>
                <p:cNvSpPr/>
                <p:nvPr/>
              </p:nvSpPr>
              <p:spPr>
                <a:xfrm>
                  <a:off x="2601154" y="2750472"/>
                  <a:ext cx="842963" cy="8191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pSp>
              <p:nvGrpSpPr>
                <p:cNvPr id="244" name="Group 243">
                  <a:extLst>
                    <a:ext uri="{FF2B5EF4-FFF2-40B4-BE49-F238E27FC236}">
                      <a16:creationId xmlns:a16="http://schemas.microsoft.com/office/drawing/2014/main" id="{5E76A87A-C455-68DB-66EE-5413B66DDAF5}"/>
                    </a:ext>
                  </a:extLst>
                </p:cNvPr>
                <p:cNvGrpSpPr/>
                <p:nvPr/>
              </p:nvGrpSpPr>
              <p:grpSpPr>
                <a:xfrm>
                  <a:off x="2695912" y="3088609"/>
                  <a:ext cx="590550" cy="400050"/>
                  <a:chOff x="2695912" y="3088609"/>
                  <a:chExt cx="590550" cy="400050"/>
                </a:xfrm>
              </p:grpSpPr>
              <p:sp>
                <p:nvSpPr>
                  <p:cNvPr id="245" name="Rectangle 244">
                    <a:extLst>
                      <a:ext uri="{FF2B5EF4-FFF2-40B4-BE49-F238E27FC236}">
                        <a16:creationId xmlns:a16="http://schemas.microsoft.com/office/drawing/2014/main" id="{60F19FFC-8880-6E32-88F5-39344E66519D}"/>
                      </a:ext>
                    </a:extLst>
                  </p:cNvPr>
                  <p:cNvSpPr/>
                  <p:nvPr/>
                </p:nvSpPr>
                <p:spPr>
                  <a:xfrm>
                    <a:off x="2695912" y="3088609"/>
                    <a:ext cx="590550" cy="40005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46" name="TextBox 29">
                    <a:extLst>
                      <a:ext uri="{FF2B5EF4-FFF2-40B4-BE49-F238E27FC236}">
                        <a16:creationId xmlns:a16="http://schemas.microsoft.com/office/drawing/2014/main" id="{A5A7D7E6-CA1A-5AE7-EB58-45A597AB9D02}"/>
                      </a:ext>
                    </a:extLst>
                  </p:cNvPr>
                  <p:cNvSpPr txBox="1"/>
                  <p:nvPr/>
                </p:nvSpPr>
                <p:spPr>
                  <a:xfrm>
                    <a:off x="2710691" y="3145747"/>
                    <a:ext cx="544444"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Hconv</a:t>
                    </a:r>
                  </a:p>
                </p:txBody>
              </p:sp>
            </p:grpSp>
          </p:grpSp>
          <p:grpSp>
            <p:nvGrpSpPr>
              <p:cNvPr id="189" name="Group 188">
                <a:extLst>
                  <a:ext uri="{FF2B5EF4-FFF2-40B4-BE49-F238E27FC236}">
                    <a16:creationId xmlns:a16="http://schemas.microsoft.com/office/drawing/2014/main" id="{D6A5212C-39CA-3868-77DF-3DAB87CABECD}"/>
                  </a:ext>
                </a:extLst>
              </p:cNvPr>
              <p:cNvGrpSpPr/>
              <p:nvPr/>
            </p:nvGrpSpPr>
            <p:grpSpPr>
              <a:xfrm>
                <a:off x="3991804" y="2745709"/>
                <a:ext cx="933450" cy="812427"/>
                <a:chOff x="3991804" y="2745709"/>
                <a:chExt cx="933450" cy="819150"/>
              </a:xfrm>
            </p:grpSpPr>
            <p:sp>
              <p:nvSpPr>
                <p:cNvPr id="239" name="Rectangle 238">
                  <a:extLst>
                    <a:ext uri="{FF2B5EF4-FFF2-40B4-BE49-F238E27FC236}">
                      <a16:creationId xmlns:a16="http://schemas.microsoft.com/office/drawing/2014/main" id="{B4425D28-97D9-F590-67A6-8A8436E32C3A}"/>
                    </a:ext>
                  </a:extLst>
                </p:cNvPr>
                <p:cNvSpPr/>
                <p:nvPr/>
              </p:nvSpPr>
              <p:spPr>
                <a:xfrm>
                  <a:off x="3991804" y="2745709"/>
                  <a:ext cx="933450" cy="8191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pSp>
              <p:nvGrpSpPr>
                <p:cNvPr id="240" name="Group 239">
                  <a:extLst>
                    <a:ext uri="{FF2B5EF4-FFF2-40B4-BE49-F238E27FC236}">
                      <a16:creationId xmlns:a16="http://schemas.microsoft.com/office/drawing/2014/main" id="{8252ABDD-7DD0-576F-F26D-1AA1EACA1474}"/>
                    </a:ext>
                  </a:extLst>
                </p:cNvPr>
                <p:cNvGrpSpPr/>
                <p:nvPr/>
              </p:nvGrpSpPr>
              <p:grpSpPr>
                <a:xfrm>
                  <a:off x="4158492" y="3083846"/>
                  <a:ext cx="590550" cy="400050"/>
                  <a:chOff x="4158492" y="3083846"/>
                  <a:chExt cx="590550" cy="400050"/>
                </a:xfrm>
              </p:grpSpPr>
              <p:sp>
                <p:nvSpPr>
                  <p:cNvPr id="241" name="Rectangle 240">
                    <a:extLst>
                      <a:ext uri="{FF2B5EF4-FFF2-40B4-BE49-F238E27FC236}">
                        <a16:creationId xmlns:a16="http://schemas.microsoft.com/office/drawing/2014/main" id="{B02D156F-C2BC-BCAC-DE71-ED16394788A0}"/>
                      </a:ext>
                    </a:extLst>
                  </p:cNvPr>
                  <p:cNvSpPr/>
                  <p:nvPr/>
                </p:nvSpPr>
                <p:spPr>
                  <a:xfrm>
                    <a:off x="4158492" y="3083846"/>
                    <a:ext cx="590550" cy="40005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42" name="TextBox 36">
                    <a:extLst>
                      <a:ext uri="{FF2B5EF4-FFF2-40B4-BE49-F238E27FC236}">
                        <a16:creationId xmlns:a16="http://schemas.microsoft.com/office/drawing/2014/main" id="{0B155E97-3009-76BE-445A-0E06D912E790}"/>
                      </a:ext>
                    </a:extLst>
                  </p:cNvPr>
                  <p:cNvSpPr txBox="1"/>
                  <p:nvPr/>
                </p:nvSpPr>
                <p:spPr>
                  <a:xfrm>
                    <a:off x="4163254" y="3131471"/>
                    <a:ext cx="536557"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Vconv</a:t>
                    </a:r>
                  </a:p>
                </p:txBody>
              </p:sp>
            </p:grpSp>
          </p:grpSp>
          <p:sp>
            <p:nvSpPr>
              <p:cNvPr id="190" name="TextBox 37">
                <a:extLst>
                  <a:ext uri="{FF2B5EF4-FFF2-40B4-BE49-F238E27FC236}">
                    <a16:creationId xmlns:a16="http://schemas.microsoft.com/office/drawing/2014/main" id="{32F85694-F0FC-8A9D-6511-08939EC7237E}"/>
                  </a:ext>
                </a:extLst>
              </p:cNvPr>
              <p:cNvSpPr txBox="1"/>
              <p:nvPr/>
            </p:nvSpPr>
            <p:spPr>
              <a:xfrm>
                <a:off x="2724980" y="2788437"/>
                <a:ext cx="564514"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Local[]</a:t>
                </a:r>
              </a:p>
            </p:txBody>
          </p:sp>
          <p:sp>
            <p:nvSpPr>
              <p:cNvPr id="191" name="TextBox 38">
                <a:extLst>
                  <a:ext uri="{FF2B5EF4-FFF2-40B4-BE49-F238E27FC236}">
                    <a16:creationId xmlns:a16="http://schemas.microsoft.com/office/drawing/2014/main" id="{CEEB162F-D939-821C-FB84-E3E5115F38B7}"/>
                  </a:ext>
                </a:extLst>
              </p:cNvPr>
              <p:cNvSpPr txBox="1"/>
              <p:nvPr/>
            </p:nvSpPr>
            <p:spPr>
              <a:xfrm>
                <a:off x="4196592" y="2779046"/>
                <a:ext cx="564514"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Local[]</a:t>
                </a:r>
              </a:p>
            </p:txBody>
          </p:sp>
          <p:grpSp>
            <p:nvGrpSpPr>
              <p:cNvPr id="192" name="Group 191">
                <a:extLst>
                  <a:ext uri="{FF2B5EF4-FFF2-40B4-BE49-F238E27FC236}">
                    <a16:creationId xmlns:a16="http://schemas.microsoft.com/office/drawing/2014/main" id="{A72A502B-2A74-0D2D-D434-300F914629C8}"/>
                  </a:ext>
                </a:extLst>
              </p:cNvPr>
              <p:cNvGrpSpPr/>
              <p:nvPr/>
            </p:nvGrpSpPr>
            <p:grpSpPr>
              <a:xfrm>
                <a:off x="5311016" y="2755234"/>
                <a:ext cx="933450" cy="812427"/>
                <a:chOff x="5311016" y="2755234"/>
                <a:chExt cx="933450" cy="819150"/>
              </a:xfrm>
            </p:grpSpPr>
            <p:sp>
              <p:nvSpPr>
                <p:cNvPr id="235" name="Rectangle 234">
                  <a:extLst>
                    <a:ext uri="{FF2B5EF4-FFF2-40B4-BE49-F238E27FC236}">
                      <a16:creationId xmlns:a16="http://schemas.microsoft.com/office/drawing/2014/main" id="{0833314D-1528-7BF4-0160-AA3C424FAA44}"/>
                    </a:ext>
                  </a:extLst>
                </p:cNvPr>
                <p:cNvSpPr/>
                <p:nvPr/>
              </p:nvSpPr>
              <p:spPr>
                <a:xfrm>
                  <a:off x="5311016" y="2755234"/>
                  <a:ext cx="933450" cy="8191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pSp>
              <p:nvGrpSpPr>
                <p:cNvPr id="236" name="Group 235">
                  <a:extLst>
                    <a:ext uri="{FF2B5EF4-FFF2-40B4-BE49-F238E27FC236}">
                      <a16:creationId xmlns:a16="http://schemas.microsoft.com/office/drawing/2014/main" id="{E4325893-41ED-2275-81C7-53703D7451C3}"/>
                    </a:ext>
                  </a:extLst>
                </p:cNvPr>
                <p:cNvGrpSpPr/>
                <p:nvPr/>
              </p:nvGrpSpPr>
              <p:grpSpPr>
                <a:xfrm>
                  <a:off x="5477704" y="3093371"/>
                  <a:ext cx="590550" cy="400050"/>
                  <a:chOff x="5477704" y="3093371"/>
                  <a:chExt cx="590550" cy="400050"/>
                </a:xfrm>
              </p:grpSpPr>
              <p:sp>
                <p:nvSpPr>
                  <p:cNvPr id="237" name="Rectangle 236">
                    <a:extLst>
                      <a:ext uri="{FF2B5EF4-FFF2-40B4-BE49-F238E27FC236}">
                        <a16:creationId xmlns:a16="http://schemas.microsoft.com/office/drawing/2014/main" id="{F0FF7CD6-700E-B292-05A2-5FF3F4093573}"/>
                      </a:ext>
                    </a:extLst>
                  </p:cNvPr>
                  <p:cNvSpPr/>
                  <p:nvPr/>
                </p:nvSpPr>
                <p:spPr>
                  <a:xfrm>
                    <a:off x="5477704" y="3093371"/>
                    <a:ext cx="590550" cy="40005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38" name="TextBox 43">
                    <a:extLst>
                      <a:ext uri="{FF2B5EF4-FFF2-40B4-BE49-F238E27FC236}">
                        <a16:creationId xmlns:a16="http://schemas.microsoft.com/office/drawing/2014/main" id="{210DE7FF-0480-BF9E-5762-F5744CBEF5F9}"/>
                      </a:ext>
                    </a:extLst>
                  </p:cNvPr>
                  <p:cNvSpPr txBox="1"/>
                  <p:nvPr/>
                </p:nvSpPr>
                <p:spPr>
                  <a:xfrm>
                    <a:off x="5482466" y="3140996"/>
                    <a:ext cx="561692"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Bolder</a:t>
                    </a:r>
                  </a:p>
                </p:txBody>
              </p:sp>
            </p:grpSp>
          </p:grpSp>
          <p:sp>
            <p:nvSpPr>
              <p:cNvPr id="193" name="TextBox 44">
                <a:extLst>
                  <a:ext uri="{FF2B5EF4-FFF2-40B4-BE49-F238E27FC236}">
                    <a16:creationId xmlns:a16="http://schemas.microsoft.com/office/drawing/2014/main" id="{18DF9E80-FC69-442F-9FB3-CFD45B3AC7D5}"/>
                  </a:ext>
                </a:extLst>
              </p:cNvPr>
              <p:cNvSpPr txBox="1"/>
              <p:nvPr/>
            </p:nvSpPr>
            <p:spPr>
              <a:xfrm>
                <a:off x="5525330" y="2779046"/>
                <a:ext cx="564514"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Local[]</a:t>
                </a:r>
              </a:p>
            </p:txBody>
          </p:sp>
          <p:cxnSp>
            <p:nvCxnSpPr>
              <p:cNvPr id="194" name="Straight Connector 193">
                <a:extLst>
                  <a:ext uri="{FF2B5EF4-FFF2-40B4-BE49-F238E27FC236}">
                    <a16:creationId xmlns:a16="http://schemas.microsoft.com/office/drawing/2014/main" id="{251709C6-303C-A45E-5FFC-CB21B8BF12CB}"/>
                  </a:ext>
                </a:extLst>
              </p:cNvPr>
              <p:cNvCxnSpPr/>
              <p:nvPr/>
            </p:nvCxnSpPr>
            <p:spPr>
              <a:xfrm>
                <a:off x="1737309" y="2471381"/>
                <a:ext cx="0" cy="4499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CE05BFEE-309A-9FBF-A2C9-1754E5DE9066}"/>
                  </a:ext>
                </a:extLst>
              </p:cNvPr>
              <p:cNvCxnSpPr/>
              <p:nvPr/>
            </p:nvCxnSpPr>
            <p:spPr>
              <a:xfrm>
                <a:off x="1737310" y="2471381"/>
                <a:ext cx="4132384"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96" name="Group 195">
                <a:extLst>
                  <a:ext uri="{FF2B5EF4-FFF2-40B4-BE49-F238E27FC236}">
                    <a16:creationId xmlns:a16="http://schemas.microsoft.com/office/drawing/2014/main" id="{02027A58-2CB7-DFB2-25A1-DC963F9D9992}"/>
                  </a:ext>
                </a:extLst>
              </p:cNvPr>
              <p:cNvGrpSpPr/>
              <p:nvPr/>
            </p:nvGrpSpPr>
            <p:grpSpPr>
              <a:xfrm>
                <a:off x="2012211" y="2927805"/>
                <a:ext cx="352425" cy="322169"/>
                <a:chOff x="2012211" y="2927805"/>
                <a:chExt cx="352425" cy="323850"/>
              </a:xfrm>
            </p:grpSpPr>
            <p:sp>
              <p:nvSpPr>
                <p:cNvPr id="231" name="Oval 230">
                  <a:extLst>
                    <a:ext uri="{FF2B5EF4-FFF2-40B4-BE49-F238E27FC236}">
                      <a16:creationId xmlns:a16="http://schemas.microsoft.com/office/drawing/2014/main" id="{021948C3-D063-47CF-3A94-39E753EB35EC}"/>
                    </a:ext>
                  </a:extLst>
                </p:cNvPr>
                <p:cNvSpPr/>
                <p:nvPr/>
              </p:nvSpPr>
              <p:spPr>
                <a:xfrm>
                  <a:off x="2012211" y="2927805"/>
                  <a:ext cx="352425" cy="3238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pSp>
              <p:nvGrpSpPr>
                <p:cNvPr id="232" name="Group 231">
                  <a:extLst>
                    <a:ext uri="{FF2B5EF4-FFF2-40B4-BE49-F238E27FC236}">
                      <a16:creationId xmlns:a16="http://schemas.microsoft.com/office/drawing/2014/main" id="{508F1750-CE36-BCA2-4FEF-336335ECA5A4}"/>
                    </a:ext>
                  </a:extLst>
                </p:cNvPr>
                <p:cNvGrpSpPr/>
                <p:nvPr/>
              </p:nvGrpSpPr>
              <p:grpSpPr>
                <a:xfrm>
                  <a:off x="2113323" y="3001833"/>
                  <a:ext cx="157898" cy="203035"/>
                  <a:chOff x="2113323" y="3001833"/>
                  <a:chExt cx="157898" cy="203035"/>
                </a:xfrm>
              </p:grpSpPr>
              <p:cxnSp>
                <p:nvCxnSpPr>
                  <p:cNvPr id="233" name="Straight Connector 232">
                    <a:extLst>
                      <a:ext uri="{FF2B5EF4-FFF2-40B4-BE49-F238E27FC236}">
                        <a16:creationId xmlns:a16="http://schemas.microsoft.com/office/drawing/2014/main" id="{2E4278DE-87A2-0C57-9AD0-4C626BB86641}"/>
                      </a:ext>
                    </a:extLst>
                  </p:cNvPr>
                  <p:cNvCxnSpPr/>
                  <p:nvPr/>
                </p:nvCxnSpPr>
                <p:spPr>
                  <a:xfrm flipH="1">
                    <a:off x="2113323" y="3093751"/>
                    <a:ext cx="157898" cy="1999"/>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09ACDCCE-B1DE-B8B8-0741-FB64FFED418F}"/>
                      </a:ext>
                    </a:extLst>
                  </p:cNvPr>
                  <p:cNvCxnSpPr/>
                  <p:nvPr/>
                </p:nvCxnSpPr>
                <p:spPr>
                  <a:xfrm flipV="1">
                    <a:off x="2183298" y="3001833"/>
                    <a:ext cx="4026" cy="203035"/>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grpSp>
          </p:grpSp>
          <p:cxnSp>
            <p:nvCxnSpPr>
              <p:cNvPr id="197" name="Straight Arrow Connector 196">
                <a:extLst>
                  <a:ext uri="{FF2B5EF4-FFF2-40B4-BE49-F238E27FC236}">
                    <a16:creationId xmlns:a16="http://schemas.microsoft.com/office/drawing/2014/main" id="{68FAF7E2-28F9-2AB0-8991-5418D0C64580}"/>
                  </a:ext>
                </a:extLst>
              </p:cNvPr>
              <p:cNvCxnSpPr/>
              <p:nvPr/>
            </p:nvCxnSpPr>
            <p:spPr>
              <a:xfrm>
                <a:off x="3126494" y="2465519"/>
                <a:ext cx="0" cy="276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1634E301-FE26-71A0-8BFA-CDA83E023021}"/>
                  </a:ext>
                </a:extLst>
              </p:cNvPr>
              <p:cNvCxnSpPr/>
              <p:nvPr/>
            </p:nvCxnSpPr>
            <p:spPr>
              <a:xfrm>
                <a:off x="4474648" y="2473673"/>
                <a:ext cx="0" cy="272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77348269-FBBB-47B1-F4D5-5998831F7D66}"/>
                  </a:ext>
                </a:extLst>
              </p:cNvPr>
              <p:cNvCxnSpPr/>
              <p:nvPr/>
            </p:nvCxnSpPr>
            <p:spPr>
              <a:xfrm>
                <a:off x="5863832" y="2465518"/>
                <a:ext cx="0" cy="276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99803BA0-B993-68D2-4320-995644C31E0C}"/>
                  </a:ext>
                </a:extLst>
              </p:cNvPr>
              <p:cNvCxnSpPr/>
              <p:nvPr/>
            </p:nvCxnSpPr>
            <p:spPr>
              <a:xfrm>
                <a:off x="6257289" y="3105395"/>
                <a:ext cx="18702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677604E8-B6A0-876D-7297-EA1BA8EF7FD7}"/>
                  </a:ext>
                </a:extLst>
              </p:cNvPr>
              <p:cNvCxnSpPr/>
              <p:nvPr/>
            </p:nvCxnSpPr>
            <p:spPr>
              <a:xfrm flipV="1">
                <a:off x="2186816" y="3250072"/>
                <a:ext cx="0" cy="287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B7248510-2373-4EBB-4019-88AC5983E897}"/>
                  </a:ext>
                </a:extLst>
              </p:cNvPr>
              <p:cNvCxnSpPr/>
              <p:nvPr/>
            </p:nvCxnSpPr>
            <p:spPr>
              <a:xfrm>
                <a:off x="2194509" y="2464755"/>
                <a:ext cx="0" cy="456195"/>
              </a:xfrm>
              <a:prstGeom prst="line">
                <a:avLst/>
              </a:prstGeom>
            </p:spPr>
            <p:style>
              <a:lnRef idx="1">
                <a:schemeClr val="accent1"/>
              </a:lnRef>
              <a:fillRef idx="0">
                <a:schemeClr val="accent1"/>
              </a:fillRef>
              <a:effectRef idx="0">
                <a:schemeClr val="accent1"/>
              </a:effectRef>
              <a:fontRef idx="minor">
                <a:schemeClr val="tx1"/>
              </a:fontRef>
            </p:style>
          </p:cxnSp>
          <p:sp>
            <p:nvSpPr>
              <p:cNvPr id="203" name="Rectangle 202">
                <a:extLst>
                  <a:ext uri="{FF2B5EF4-FFF2-40B4-BE49-F238E27FC236}">
                    <a16:creationId xmlns:a16="http://schemas.microsoft.com/office/drawing/2014/main" id="{96767756-FC76-621D-2581-89B4CDC4334C}"/>
                  </a:ext>
                </a:extLst>
              </p:cNvPr>
              <p:cNvSpPr/>
              <p:nvPr/>
            </p:nvSpPr>
            <p:spPr>
              <a:xfrm>
                <a:off x="6787098" y="2833339"/>
                <a:ext cx="128587" cy="5997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04" name="TextBox 77">
                <a:extLst>
                  <a:ext uri="{FF2B5EF4-FFF2-40B4-BE49-F238E27FC236}">
                    <a16:creationId xmlns:a16="http://schemas.microsoft.com/office/drawing/2014/main" id="{5BAA783F-BADF-B445-50CD-E627DF5AD2A1}"/>
                  </a:ext>
                </a:extLst>
              </p:cNvPr>
              <p:cNvSpPr txBox="1"/>
              <p:nvPr/>
            </p:nvSpPr>
            <p:spPr>
              <a:xfrm>
                <a:off x="6898129" y="2905439"/>
                <a:ext cx="962636" cy="255516"/>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axi_dst</a:t>
                </a:r>
                <a:r>
                  <a:rPr lang="en-US" sz="1100" baseline="0"/>
                  <a:t> group</a:t>
                </a:r>
                <a:endParaRPr lang="en-US" sz="1100"/>
              </a:p>
            </p:txBody>
          </p:sp>
          <p:cxnSp>
            <p:nvCxnSpPr>
              <p:cNvPr id="205" name="Straight Arrow Connector 204">
                <a:extLst>
                  <a:ext uri="{FF2B5EF4-FFF2-40B4-BE49-F238E27FC236}">
                    <a16:creationId xmlns:a16="http://schemas.microsoft.com/office/drawing/2014/main" id="{63A07F48-75D7-DF40-2D0C-CB21EEB34052}"/>
                  </a:ext>
                </a:extLst>
              </p:cNvPr>
              <p:cNvCxnSpPr/>
              <p:nvPr/>
            </p:nvCxnSpPr>
            <p:spPr>
              <a:xfrm>
                <a:off x="6499364" y="1639945"/>
                <a:ext cx="823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4B1CB972-88D8-7E77-2243-7F6793770B35}"/>
                  </a:ext>
                </a:extLst>
              </p:cNvPr>
              <p:cNvCxnSpPr/>
              <p:nvPr/>
            </p:nvCxnSpPr>
            <p:spPr>
              <a:xfrm>
                <a:off x="6486112" y="1879264"/>
                <a:ext cx="823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2AD78098-57A7-6363-DECA-AD13168C7F4B}"/>
                  </a:ext>
                </a:extLst>
              </p:cNvPr>
              <p:cNvCxnSpPr/>
              <p:nvPr/>
            </p:nvCxnSpPr>
            <p:spPr>
              <a:xfrm>
                <a:off x="6499364" y="2138072"/>
                <a:ext cx="823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8" name="TextBox 82">
                <a:extLst>
                  <a:ext uri="{FF2B5EF4-FFF2-40B4-BE49-F238E27FC236}">
                    <a16:creationId xmlns:a16="http://schemas.microsoft.com/office/drawing/2014/main" id="{57A76B07-0A0B-6D44-72F4-01B03F538762}"/>
                  </a:ext>
                </a:extLst>
              </p:cNvPr>
              <p:cNvSpPr txBox="1"/>
              <p:nvPr/>
            </p:nvSpPr>
            <p:spPr>
              <a:xfrm>
                <a:off x="6804993" y="1407848"/>
                <a:ext cx="552780"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ap_clk</a:t>
                </a:r>
              </a:p>
            </p:txBody>
          </p:sp>
          <p:sp>
            <p:nvSpPr>
              <p:cNvPr id="209" name="TextBox 83">
                <a:extLst>
                  <a:ext uri="{FF2B5EF4-FFF2-40B4-BE49-F238E27FC236}">
                    <a16:creationId xmlns:a16="http://schemas.microsoft.com/office/drawing/2014/main" id="{D445975C-17AD-E703-8C36-DF0A409F2B48}"/>
                  </a:ext>
                </a:extLst>
              </p:cNvPr>
              <p:cNvSpPr txBox="1"/>
              <p:nvPr/>
            </p:nvSpPr>
            <p:spPr>
              <a:xfrm>
                <a:off x="6771862" y="1640150"/>
                <a:ext cx="721608"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ap_ready</a:t>
                </a:r>
              </a:p>
            </p:txBody>
          </p:sp>
          <p:sp>
            <p:nvSpPr>
              <p:cNvPr id="210" name="TextBox 84">
                <a:extLst>
                  <a:ext uri="{FF2B5EF4-FFF2-40B4-BE49-F238E27FC236}">
                    <a16:creationId xmlns:a16="http://schemas.microsoft.com/office/drawing/2014/main" id="{5ECEE0D8-366A-68A8-3365-6BC0CDF2042A}"/>
                  </a:ext>
                </a:extLst>
              </p:cNvPr>
              <p:cNvSpPr txBox="1"/>
              <p:nvPr/>
            </p:nvSpPr>
            <p:spPr>
              <a:xfrm>
                <a:off x="6732105" y="1899347"/>
                <a:ext cx="689484"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ap_done</a:t>
                </a:r>
              </a:p>
            </p:txBody>
          </p:sp>
          <p:grpSp>
            <p:nvGrpSpPr>
              <p:cNvPr id="211" name="Group 210">
                <a:extLst>
                  <a:ext uri="{FF2B5EF4-FFF2-40B4-BE49-F238E27FC236}">
                    <a16:creationId xmlns:a16="http://schemas.microsoft.com/office/drawing/2014/main" id="{1AF72FDC-A51D-71BA-7DE0-904CB7A47404}"/>
                  </a:ext>
                </a:extLst>
              </p:cNvPr>
              <p:cNvGrpSpPr/>
              <p:nvPr/>
            </p:nvGrpSpPr>
            <p:grpSpPr>
              <a:xfrm>
                <a:off x="3460602" y="1598356"/>
                <a:ext cx="1482969" cy="467545"/>
                <a:chOff x="3460602" y="1598356"/>
                <a:chExt cx="1482969" cy="474785"/>
              </a:xfrm>
            </p:grpSpPr>
            <p:sp>
              <p:nvSpPr>
                <p:cNvPr id="229" name="Oval 228">
                  <a:extLst>
                    <a:ext uri="{FF2B5EF4-FFF2-40B4-BE49-F238E27FC236}">
                      <a16:creationId xmlns:a16="http://schemas.microsoft.com/office/drawing/2014/main" id="{D32B5BCB-43CC-87EA-0B42-FBD1096129A5}"/>
                    </a:ext>
                  </a:extLst>
                </p:cNvPr>
                <p:cNvSpPr/>
                <p:nvPr/>
              </p:nvSpPr>
              <p:spPr>
                <a:xfrm>
                  <a:off x="3460602" y="1598356"/>
                  <a:ext cx="1482969" cy="4747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30" name="TextBox 88">
                  <a:extLst>
                    <a:ext uri="{FF2B5EF4-FFF2-40B4-BE49-F238E27FC236}">
                      <a16:creationId xmlns:a16="http://schemas.microsoft.com/office/drawing/2014/main" id="{7E532087-4095-56A0-3107-F5348E066B32}"/>
                    </a:ext>
                  </a:extLst>
                </p:cNvPr>
                <p:cNvSpPr txBox="1"/>
                <p:nvPr/>
              </p:nvSpPr>
              <p:spPr>
                <a:xfrm>
                  <a:off x="3724371" y="1686279"/>
                  <a:ext cx="908647"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Control</a:t>
                  </a:r>
                  <a:r>
                    <a:rPr lang="en-US" sz="1100" baseline="0"/>
                    <a:t> logic</a:t>
                  </a:r>
                  <a:endParaRPr lang="en-US" sz="1100"/>
                </a:p>
              </p:txBody>
            </p:sp>
          </p:grpSp>
          <p:cxnSp>
            <p:nvCxnSpPr>
              <p:cNvPr id="212" name="Straight Arrow Connector 211">
                <a:extLst>
                  <a:ext uri="{FF2B5EF4-FFF2-40B4-BE49-F238E27FC236}">
                    <a16:creationId xmlns:a16="http://schemas.microsoft.com/office/drawing/2014/main" id="{69C8382C-B84E-BD7D-A965-7A1B7061D1BD}"/>
                  </a:ext>
                </a:extLst>
              </p:cNvPr>
              <p:cNvCxnSpPr>
                <a:stCxn id="229" idx="3"/>
                <a:endCxn id="190" idx="0"/>
              </p:cNvCxnSpPr>
              <p:nvPr/>
            </p:nvCxnSpPr>
            <p:spPr>
              <a:xfrm flipH="1">
                <a:off x="3007237" y="1997430"/>
                <a:ext cx="670541" cy="791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A7D6E826-2BC9-3126-1B9D-BE4BF13A2440}"/>
                  </a:ext>
                </a:extLst>
              </p:cNvPr>
              <p:cNvCxnSpPr>
                <a:stCxn id="229" idx="4"/>
              </p:cNvCxnSpPr>
              <p:nvPr/>
            </p:nvCxnSpPr>
            <p:spPr>
              <a:xfrm>
                <a:off x="4202087" y="2065901"/>
                <a:ext cx="160264" cy="663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6C4CDCB0-AAD2-99E0-514F-374F56D0ECC4}"/>
                  </a:ext>
                </a:extLst>
              </p:cNvPr>
              <p:cNvCxnSpPr>
                <a:endCxn id="235" idx="0"/>
              </p:cNvCxnSpPr>
              <p:nvPr/>
            </p:nvCxnSpPr>
            <p:spPr>
              <a:xfrm>
                <a:off x="4747210" y="1980392"/>
                <a:ext cx="1030531" cy="774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5" name="Oval 214">
                <a:extLst>
                  <a:ext uri="{FF2B5EF4-FFF2-40B4-BE49-F238E27FC236}">
                    <a16:creationId xmlns:a16="http://schemas.microsoft.com/office/drawing/2014/main" id="{37A29C8C-2D6E-7057-23B1-1F7AD3B5AB58}"/>
                  </a:ext>
                </a:extLst>
              </p:cNvPr>
              <p:cNvSpPr/>
              <p:nvPr/>
            </p:nvSpPr>
            <p:spPr>
              <a:xfrm>
                <a:off x="410818" y="1308456"/>
                <a:ext cx="1378226" cy="922976"/>
              </a:xfrm>
              <a:prstGeom prst="ellipse">
                <a:avLst/>
              </a:prstGeom>
              <a:noFill/>
              <a:ln w="158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16" name="Oval 215">
                <a:extLst>
                  <a:ext uri="{FF2B5EF4-FFF2-40B4-BE49-F238E27FC236}">
                    <a16:creationId xmlns:a16="http://schemas.microsoft.com/office/drawing/2014/main" id="{7F454C98-4D71-847E-55D5-0E36609E39BB}"/>
                  </a:ext>
                </a:extLst>
              </p:cNvPr>
              <p:cNvSpPr/>
              <p:nvPr/>
            </p:nvSpPr>
            <p:spPr>
              <a:xfrm>
                <a:off x="6414053" y="1374716"/>
                <a:ext cx="1378226" cy="922976"/>
              </a:xfrm>
              <a:prstGeom prst="ellipse">
                <a:avLst/>
              </a:prstGeom>
              <a:noFill/>
              <a:ln w="158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cxnSp>
            <p:nvCxnSpPr>
              <p:cNvPr id="217" name="Straight Arrow Connector 216">
                <a:extLst>
                  <a:ext uri="{FF2B5EF4-FFF2-40B4-BE49-F238E27FC236}">
                    <a16:creationId xmlns:a16="http://schemas.microsoft.com/office/drawing/2014/main" id="{535DFE6B-54DC-CE36-338E-2B5E1ABE9FFA}"/>
                  </a:ext>
                </a:extLst>
              </p:cNvPr>
              <p:cNvCxnSpPr/>
              <p:nvPr/>
            </p:nvCxnSpPr>
            <p:spPr>
              <a:xfrm flipV="1">
                <a:off x="980662" y="723802"/>
                <a:ext cx="2597426" cy="551135"/>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F19DAAB1-FFC7-6E07-11B8-9F3F1FA265BC}"/>
                  </a:ext>
                </a:extLst>
              </p:cNvPr>
              <p:cNvCxnSpPr/>
              <p:nvPr/>
            </p:nvCxnSpPr>
            <p:spPr>
              <a:xfrm flipH="1" flipV="1">
                <a:off x="4598505" y="723802"/>
                <a:ext cx="2498035" cy="650916"/>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219" name="Group 218">
                <a:extLst>
                  <a:ext uri="{FF2B5EF4-FFF2-40B4-BE49-F238E27FC236}">
                    <a16:creationId xmlns:a16="http://schemas.microsoft.com/office/drawing/2014/main" id="{23F9FCD0-438E-D4CE-3FA4-148DCB1770F6}"/>
                  </a:ext>
                </a:extLst>
              </p:cNvPr>
              <p:cNvGrpSpPr/>
              <p:nvPr/>
            </p:nvGrpSpPr>
            <p:grpSpPr>
              <a:xfrm>
                <a:off x="3306418" y="0"/>
                <a:ext cx="1663148" cy="770575"/>
                <a:chOff x="3306418" y="0"/>
                <a:chExt cx="1663148" cy="801756"/>
              </a:xfrm>
            </p:grpSpPr>
            <p:sp>
              <p:nvSpPr>
                <p:cNvPr id="227" name="Oval 226">
                  <a:extLst>
                    <a:ext uri="{FF2B5EF4-FFF2-40B4-BE49-F238E27FC236}">
                      <a16:creationId xmlns:a16="http://schemas.microsoft.com/office/drawing/2014/main" id="{177A0192-DF68-9C0E-D62F-BD1B4EEFF6D8}"/>
                    </a:ext>
                  </a:extLst>
                </p:cNvPr>
                <p:cNvSpPr/>
                <p:nvPr/>
              </p:nvSpPr>
              <p:spPr>
                <a:xfrm>
                  <a:off x="3306418" y="0"/>
                  <a:ext cx="1663148" cy="801756"/>
                </a:xfrm>
                <a:prstGeom prst="ellips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28" name="TextBox 106">
                  <a:extLst>
                    <a:ext uri="{FF2B5EF4-FFF2-40B4-BE49-F238E27FC236}">
                      <a16:creationId xmlns:a16="http://schemas.microsoft.com/office/drawing/2014/main" id="{34BB2E7A-B16D-DBE0-1113-9DF4514B06F6}"/>
                    </a:ext>
                  </a:extLst>
                </p:cNvPr>
                <p:cNvSpPr txBox="1"/>
                <p:nvPr/>
              </p:nvSpPr>
              <p:spPr>
                <a:xfrm>
                  <a:off x="3568504" y="165652"/>
                  <a:ext cx="1132746" cy="436786"/>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1100" b="1"/>
                    <a:t>Block-level </a:t>
                  </a:r>
                </a:p>
                <a:p>
                  <a:pPr algn="ctr"/>
                  <a:r>
                    <a:rPr lang="en-US" sz="1100" b="1"/>
                    <a:t>control protocol</a:t>
                  </a:r>
                </a:p>
              </p:txBody>
            </p:sp>
          </p:grpSp>
          <p:sp>
            <p:nvSpPr>
              <p:cNvPr id="220" name="Oval 219">
                <a:extLst>
                  <a:ext uri="{FF2B5EF4-FFF2-40B4-BE49-F238E27FC236}">
                    <a16:creationId xmlns:a16="http://schemas.microsoft.com/office/drawing/2014/main" id="{18F0FAF7-470C-BB42-667D-DECCE0D4BBB8}"/>
                  </a:ext>
                </a:extLst>
              </p:cNvPr>
              <p:cNvSpPr/>
              <p:nvPr/>
            </p:nvSpPr>
            <p:spPr>
              <a:xfrm>
                <a:off x="0" y="2609898"/>
                <a:ext cx="1378226" cy="922976"/>
              </a:xfrm>
              <a:prstGeom prst="ellipse">
                <a:avLst/>
              </a:prstGeom>
              <a:noFill/>
              <a:ln w="158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21" name="Oval 220">
                <a:extLst>
                  <a:ext uri="{FF2B5EF4-FFF2-40B4-BE49-F238E27FC236}">
                    <a16:creationId xmlns:a16="http://schemas.microsoft.com/office/drawing/2014/main" id="{686CAC4B-DB3F-26E0-FA22-CBBECEFFFC63}"/>
                  </a:ext>
                </a:extLst>
              </p:cNvPr>
              <p:cNvSpPr/>
              <p:nvPr/>
            </p:nvSpPr>
            <p:spPr>
              <a:xfrm>
                <a:off x="6698974" y="2729168"/>
                <a:ext cx="1378226" cy="916740"/>
              </a:xfrm>
              <a:prstGeom prst="ellipse">
                <a:avLst/>
              </a:prstGeom>
              <a:noFill/>
              <a:ln w="158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pSp>
            <p:nvGrpSpPr>
              <p:cNvPr id="222" name="Group 221">
                <a:extLst>
                  <a:ext uri="{FF2B5EF4-FFF2-40B4-BE49-F238E27FC236}">
                    <a16:creationId xmlns:a16="http://schemas.microsoft.com/office/drawing/2014/main" id="{58CEF722-6380-6616-90CA-7C0005ABC073}"/>
                  </a:ext>
                </a:extLst>
              </p:cNvPr>
              <p:cNvGrpSpPr/>
              <p:nvPr/>
            </p:nvGrpSpPr>
            <p:grpSpPr>
              <a:xfrm>
                <a:off x="3544957" y="4867444"/>
                <a:ext cx="1663148" cy="770575"/>
                <a:chOff x="3544957" y="4867444"/>
                <a:chExt cx="1663148" cy="801756"/>
              </a:xfrm>
            </p:grpSpPr>
            <p:sp>
              <p:nvSpPr>
                <p:cNvPr id="225" name="Oval 224">
                  <a:extLst>
                    <a:ext uri="{FF2B5EF4-FFF2-40B4-BE49-F238E27FC236}">
                      <a16:creationId xmlns:a16="http://schemas.microsoft.com/office/drawing/2014/main" id="{4A9B8E44-5F8F-16A8-F8FF-9749F62C3E78}"/>
                    </a:ext>
                  </a:extLst>
                </p:cNvPr>
                <p:cNvSpPr/>
                <p:nvPr/>
              </p:nvSpPr>
              <p:spPr>
                <a:xfrm>
                  <a:off x="3544957" y="4867444"/>
                  <a:ext cx="1663148" cy="801756"/>
                </a:xfrm>
                <a:prstGeom prst="ellips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26" name="TextBox 115">
                  <a:extLst>
                    <a:ext uri="{FF2B5EF4-FFF2-40B4-BE49-F238E27FC236}">
                      <a16:creationId xmlns:a16="http://schemas.microsoft.com/office/drawing/2014/main" id="{74C02A7C-EC38-3F40-7993-D4BC7CE518A5}"/>
                    </a:ext>
                  </a:extLst>
                </p:cNvPr>
                <p:cNvSpPr txBox="1"/>
                <p:nvPr/>
              </p:nvSpPr>
              <p:spPr>
                <a:xfrm>
                  <a:off x="3691393" y="5125861"/>
                  <a:ext cx="1470082"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1100" b="1"/>
                    <a:t>AXI</a:t>
                  </a:r>
                  <a:r>
                    <a:rPr lang="en-US" sz="1100" b="1" baseline="0"/>
                    <a:t> interface protocol</a:t>
                  </a:r>
                  <a:endParaRPr lang="en-US" sz="1100" b="1"/>
                </a:p>
              </p:txBody>
            </p:sp>
          </p:grpSp>
          <p:cxnSp>
            <p:nvCxnSpPr>
              <p:cNvPr id="223" name="Straight Arrow Connector 222">
                <a:extLst>
                  <a:ext uri="{FF2B5EF4-FFF2-40B4-BE49-F238E27FC236}">
                    <a16:creationId xmlns:a16="http://schemas.microsoft.com/office/drawing/2014/main" id="{605A2C39-4AA6-F687-E220-EA0014A04475}"/>
                  </a:ext>
                </a:extLst>
              </p:cNvPr>
              <p:cNvCxnSpPr>
                <a:endCxn id="225" idx="2"/>
              </p:cNvCxnSpPr>
              <p:nvPr/>
            </p:nvCxnSpPr>
            <p:spPr>
              <a:xfrm>
                <a:off x="722245" y="3546125"/>
                <a:ext cx="2822712" cy="1703489"/>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7FA4B46F-8EBB-3241-D1B2-E2CC8D950591}"/>
                  </a:ext>
                </a:extLst>
              </p:cNvPr>
              <p:cNvCxnSpPr>
                <a:endCxn id="225" idx="6"/>
              </p:cNvCxnSpPr>
              <p:nvPr/>
            </p:nvCxnSpPr>
            <p:spPr>
              <a:xfrm flipH="1">
                <a:off x="5208105" y="3619013"/>
                <a:ext cx="1875183" cy="1630601"/>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171" name="Straight Arrow Connector 170">
              <a:extLst>
                <a:ext uri="{FF2B5EF4-FFF2-40B4-BE49-F238E27FC236}">
                  <a16:creationId xmlns:a16="http://schemas.microsoft.com/office/drawing/2014/main" id="{2ADDACE4-3ACB-E2EE-1710-68C029696CEB}"/>
                </a:ext>
              </a:extLst>
            </p:cNvPr>
            <p:cNvCxnSpPr/>
            <p:nvPr/>
          </p:nvCxnSpPr>
          <p:spPr>
            <a:xfrm>
              <a:off x="4929809" y="3127902"/>
              <a:ext cx="3644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E95FF845-9988-A407-9D02-3FDE328F0316}"/>
                </a:ext>
              </a:extLst>
            </p:cNvPr>
            <p:cNvCxnSpPr/>
            <p:nvPr/>
          </p:nvCxnSpPr>
          <p:spPr>
            <a:xfrm>
              <a:off x="3437283" y="3132620"/>
              <a:ext cx="54023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4" name="Group 163">
            <a:extLst>
              <a:ext uri="{FF2B5EF4-FFF2-40B4-BE49-F238E27FC236}">
                <a16:creationId xmlns:a16="http://schemas.microsoft.com/office/drawing/2014/main" id="{628DD4A8-B6D2-FF61-1FF8-87EEC92BA5BA}"/>
              </a:ext>
            </a:extLst>
          </p:cNvPr>
          <p:cNvGrpSpPr/>
          <p:nvPr/>
        </p:nvGrpSpPr>
        <p:grpSpPr>
          <a:xfrm>
            <a:off x="5086981" y="3394157"/>
            <a:ext cx="443263" cy="261198"/>
            <a:chOff x="3477455" y="2879058"/>
            <a:chExt cx="443263" cy="264560"/>
          </a:xfrm>
        </p:grpSpPr>
        <p:sp>
          <p:nvSpPr>
            <p:cNvPr id="168" name="Rectangle 167">
              <a:extLst>
                <a:ext uri="{FF2B5EF4-FFF2-40B4-BE49-F238E27FC236}">
                  <a16:creationId xmlns:a16="http://schemas.microsoft.com/office/drawing/2014/main" id="{8E61EA4C-2FEB-98BE-5595-BA189B106325}"/>
                </a:ext>
              </a:extLst>
            </p:cNvPr>
            <p:cNvSpPr/>
            <p:nvPr/>
          </p:nvSpPr>
          <p:spPr>
            <a:xfrm>
              <a:off x="3510792" y="2907634"/>
              <a:ext cx="328613" cy="18573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69" name="TextBox 230">
              <a:extLst>
                <a:ext uri="{FF2B5EF4-FFF2-40B4-BE49-F238E27FC236}">
                  <a16:creationId xmlns:a16="http://schemas.microsoft.com/office/drawing/2014/main" id="{6ECC9CAC-4A1F-6545-5F51-E00F32A0EB05}"/>
                </a:ext>
              </a:extLst>
            </p:cNvPr>
            <p:cNvSpPr txBox="1"/>
            <p:nvPr/>
          </p:nvSpPr>
          <p:spPr>
            <a:xfrm>
              <a:off x="3477455" y="2879058"/>
              <a:ext cx="443263"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050"/>
                <a:t>FIFO</a:t>
              </a:r>
            </a:p>
          </p:txBody>
        </p:sp>
      </p:grpSp>
      <p:grpSp>
        <p:nvGrpSpPr>
          <p:cNvPr id="165" name="Group 164">
            <a:extLst>
              <a:ext uri="{FF2B5EF4-FFF2-40B4-BE49-F238E27FC236}">
                <a16:creationId xmlns:a16="http://schemas.microsoft.com/office/drawing/2014/main" id="{3A90E1CB-CEE6-E200-5AE2-BB18153BE748}"/>
              </a:ext>
            </a:extLst>
          </p:cNvPr>
          <p:cNvGrpSpPr/>
          <p:nvPr/>
        </p:nvGrpSpPr>
        <p:grpSpPr>
          <a:xfrm>
            <a:off x="6510968" y="3403682"/>
            <a:ext cx="443263" cy="261198"/>
            <a:chOff x="4901442" y="2888583"/>
            <a:chExt cx="443263" cy="264560"/>
          </a:xfrm>
        </p:grpSpPr>
        <p:sp>
          <p:nvSpPr>
            <p:cNvPr id="166" name="Rectangle 165">
              <a:extLst>
                <a:ext uri="{FF2B5EF4-FFF2-40B4-BE49-F238E27FC236}">
                  <a16:creationId xmlns:a16="http://schemas.microsoft.com/office/drawing/2014/main" id="{10C1BD8C-C6F6-8603-16A3-14536AF0BC7E}"/>
                </a:ext>
              </a:extLst>
            </p:cNvPr>
            <p:cNvSpPr/>
            <p:nvPr/>
          </p:nvSpPr>
          <p:spPr>
            <a:xfrm>
              <a:off x="4934779" y="2917159"/>
              <a:ext cx="328613" cy="18573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67" name="TextBox 244">
              <a:extLst>
                <a:ext uri="{FF2B5EF4-FFF2-40B4-BE49-F238E27FC236}">
                  <a16:creationId xmlns:a16="http://schemas.microsoft.com/office/drawing/2014/main" id="{28990B23-3763-B065-D30B-562A3DC36F40}"/>
                </a:ext>
              </a:extLst>
            </p:cNvPr>
            <p:cNvSpPr txBox="1"/>
            <p:nvPr/>
          </p:nvSpPr>
          <p:spPr>
            <a:xfrm>
              <a:off x="4901442" y="2888583"/>
              <a:ext cx="443263"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050"/>
                <a:t>FIFO</a:t>
              </a:r>
            </a:p>
          </p:txBody>
        </p:sp>
      </p:grpSp>
    </p:spTree>
    <p:extLst>
      <p:ext uri="{BB962C8B-B14F-4D97-AF65-F5344CB8AC3E}">
        <p14:creationId xmlns:p14="http://schemas.microsoft.com/office/powerpoint/2010/main" val="1642080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BC39B-8E1A-3873-7967-1BAA2C685CD4}"/>
              </a:ext>
            </a:extLst>
          </p:cNvPr>
          <p:cNvSpPr>
            <a:spLocks noGrp="1"/>
          </p:cNvSpPr>
          <p:nvPr>
            <p:ph type="title"/>
          </p:nvPr>
        </p:nvSpPr>
        <p:spPr>
          <a:xfrm>
            <a:off x="838200" y="365125"/>
            <a:ext cx="10515600" cy="1082675"/>
          </a:xfrm>
        </p:spPr>
        <p:txBody>
          <a:bodyPr/>
          <a:lstStyle/>
          <a:p>
            <a:r>
              <a:rPr lang="en-US" dirty="0"/>
              <a:t>Stream </a:t>
            </a:r>
          </a:p>
        </p:txBody>
      </p:sp>
      <p:sp>
        <p:nvSpPr>
          <p:cNvPr id="4" name="TextBox 3">
            <a:extLst>
              <a:ext uri="{FF2B5EF4-FFF2-40B4-BE49-F238E27FC236}">
                <a16:creationId xmlns:a16="http://schemas.microsoft.com/office/drawing/2014/main" id="{77A181E4-CEB5-CF5F-22BF-7E8D008FA813}"/>
              </a:ext>
            </a:extLst>
          </p:cNvPr>
          <p:cNvSpPr txBox="1"/>
          <p:nvPr/>
        </p:nvSpPr>
        <p:spPr>
          <a:xfrm>
            <a:off x="472440" y="1376794"/>
            <a:ext cx="10186763" cy="923330"/>
          </a:xfrm>
          <a:prstGeom prst="rect">
            <a:avLst/>
          </a:prstGeom>
          <a:noFill/>
        </p:spPr>
        <p:txBody>
          <a:bodyPr wrap="none" rtlCol="0">
            <a:spAutoFit/>
          </a:bodyPr>
          <a:lstStyle/>
          <a:p>
            <a:pPr marL="285750" indent="-285750">
              <a:buFont typeface="Arial" panose="020B0604020202020204" pitchFamily="34" charset="0"/>
              <a:buChar char="•"/>
            </a:pPr>
            <a:r>
              <a:rPr lang="en-US" dirty="0"/>
              <a:t>Stream: </a:t>
            </a:r>
            <a:r>
              <a:rPr lang="en-US" dirty="0" err="1"/>
              <a:t>tập</a:t>
            </a:r>
            <a:r>
              <a:rPr lang="en-US" dirty="0"/>
              <a:t> </a:t>
            </a:r>
            <a:r>
              <a:rPr lang="en-US" dirty="0" err="1"/>
              <a:t>dữ</a:t>
            </a:r>
            <a:r>
              <a:rPr lang="en-US" dirty="0"/>
              <a:t> </a:t>
            </a:r>
            <a:r>
              <a:rPr lang="en-US" dirty="0" err="1"/>
              <a:t>liệu</a:t>
            </a:r>
            <a:r>
              <a:rPr lang="en-US" dirty="0"/>
              <a:t> </a:t>
            </a:r>
            <a:r>
              <a:rPr lang="en-US" dirty="0" err="1"/>
              <a:t>cập</a:t>
            </a:r>
            <a:r>
              <a:rPr lang="en-US" dirty="0"/>
              <a:t> </a:t>
            </a:r>
            <a:r>
              <a:rPr lang="en-US" dirty="0" err="1"/>
              <a:t>nhật</a:t>
            </a:r>
            <a:r>
              <a:rPr lang="en-US" dirty="0"/>
              <a:t> </a:t>
            </a:r>
            <a:r>
              <a:rPr lang="en-US" dirty="0" err="1"/>
              <a:t>liên</a:t>
            </a:r>
            <a:r>
              <a:rPr lang="en-US" dirty="0"/>
              <a:t> </a:t>
            </a:r>
            <a:r>
              <a:rPr lang="en-US" dirty="0" err="1"/>
              <a:t>tục</a:t>
            </a:r>
            <a:r>
              <a:rPr lang="en-US" dirty="0"/>
              <a:t>, </a:t>
            </a:r>
            <a:r>
              <a:rPr lang="en-US" dirty="0" err="1"/>
              <a:t>không</a:t>
            </a:r>
            <a:r>
              <a:rPr lang="en-US" dirty="0"/>
              <a:t> </a:t>
            </a:r>
            <a:r>
              <a:rPr lang="en-US" dirty="0" err="1"/>
              <a:t>giới</a:t>
            </a:r>
            <a:r>
              <a:rPr lang="en-US" dirty="0"/>
              <a:t> </a:t>
            </a:r>
            <a:r>
              <a:rPr lang="en-US" dirty="0" err="1"/>
              <a:t>hạn</a:t>
            </a:r>
            <a:r>
              <a:rPr lang="en-US" dirty="0"/>
              <a:t> </a:t>
            </a:r>
            <a:r>
              <a:rPr lang="en-US" dirty="0" err="1"/>
              <a:t>kích</a:t>
            </a:r>
            <a:r>
              <a:rPr lang="en-US" dirty="0"/>
              <a:t> </a:t>
            </a:r>
            <a:r>
              <a:rPr lang="en-US" dirty="0" err="1"/>
              <a:t>thước</a:t>
            </a:r>
            <a:r>
              <a:rPr lang="en-US" dirty="0"/>
              <a:t>, </a:t>
            </a:r>
            <a:r>
              <a:rPr lang="en-US" dirty="0" err="1"/>
              <a:t>dữ</a:t>
            </a:r>
            <a:r>
              <a:rPr lang="en-US" dirty="0"/>
              <a:t> </a:t>
            </a:r>
            <a:r>
              <a:rPr lang="en-US" dirty="0" err="1"/>
              <a:t>liệu</a:t>
            </a:r>
            <a:r>
              <a:rPr lang="en-US" dirty="0"/>
              <a:t> </a:t>
            </a:r>
            <a:r>
              <a:rPr lang="en-US" dirty="0" err="1"/>
              <a:t>chỉ</a:t>
            </a:r>
            <a:r>
              <a:rPr lang="en-US" dirty="0"/>
              <a:t> di </a:t>
            </a:r>
            <a:r>
              <a:rPr lang="en-US" dirty="0" err="1"/>
              <a:t>chuyển</a:t>
            </a:r>
            <a:r>
              <a:rPr lang="en-US" dirty="0"/>
              <a:t> 1 </a:t>
            </a:r>
            <a:r>
              <a:rPr lang="en-US" dirty="0" err="1"/>
              <a:t>chiều</a:t>
            </a:r>
            <a:r>
              <a:rPr lang="en-US" dirty="0"/>
              <a:t>( </a:t>
            </a:r>
            <a:r>
              <a:rPr lang="en-US" dirty="0" err="1"/>
              <a:t>đọc</a:t>
            </a:r>
            <a:r>
              <a:rPr lang="en-US" dirty="0"/>
              <a:t>/</a:t>
            </a:r>
            <a:r>
              <a:rPr lang="en-US" dirty="0" err="1"/>
              <a:t>ghi</a:t>
            </a:r>
            <a:r>
              <a:rPr lang="en-US" dirty="0"/>
              <a:t>).</a:t>
            </a:r>
          </a:p>
          <a:p>
            <a:r>
              <a:rPr lang="en-US" dirty="0"/>
              <a:t>Trong </a:t>
            </a:r>
            <a:r>
              <a:rPr lang="en-US" dirty="0" err="1"/>
              <a:t>phần</a:t>
            </a:r>
            <a:r>
              <a:rPr lang="en-US" dirty="0"/>
              <a:t> </a:t>
            </a:r>
            <a:r>
              <a:rPr lang="en-US" dirty="0" err="1"/>
              <a:t>cứng</a:t>
            </a:r>
            <a:r>
              <a:rPr lang="en-US" dirty="0"/>
              <a:t>, </a:t>
            </a:r>
            <a:r>
              <a:rPr lang="en-US" dirty="0" err="1"/>
              <a:t>việc</a:t>
            </a:r>
            <a:r>
              <a:rPr lang="en-US" dirty="0"/>
              <a:t> </a:t>
            </a:r>
            <a:r>
              <a:rPr lang="en-US" dirty="0" err="1"/>
              <a:t>thực</a:t>
            </a:r>
            <a:r>
              <a:rPr lang="en-US" dirty="0"/>
              <a:t> </a:t>
            </a:r>
            <a:r>
              <a:rPr lang="en-US" dirty="0" err="1"/>
              <a:t>hiện</a:t>
            </a:r>
            <a:r>
              <a:rPr lang="en-US" dirty="0"/>
              <a:t> </a:t>
            </a:r>
            <a:r>
              <a:rPr lang="en-US" dirty="0" err="1"/>
              <a:t>truy</a:t>
            </a:r>
            <a:r>
              <a:rPr lang="en-US" dirty="0"/>
              <a:t> </a:t>
            </a:r>
            <a:r>
              <a:rPr lang="en-US" dirty="0" err="1"/>
              <a:t>cập</a:t>
            </a:r>
            <a:r>
              <a:rPr lang="en-US" dirty="0"/>
              <a:t> </a:t>
            </a:r>
            <a:r>
              <a:rPr lang="en-US" dirty="0" err="1"/>
              <a:t>tuần</a:t>
            </a:r>
            <a:r>
              <a:rPr lang="en-US" dirty="0"/>
              <a:t> </a:t>
            </a:r>
            <a:r>
              <a:rPr lang="en-US" dirty="0" err="1"/>
              <a:t>tự</a:t>
            </a:r>
            <a:r>
              <a:rPr lang="en-US" dirty="0"/>
              <a:t>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“stream”.</a:t>
            </a:r>
          </a:p>
          <a:p>
            <a:pPr marL="285750" indent="-285750">
              <a:buFont typeface="Arial" panose="020B0604020202020204" pitchFamily="34" charset="0"/>
              <a:buChar char="•"/>
            </a:pPr>
            <a:r>
              <a:rPr lang="en-US" dirty="0" err="1"/>
              <a:t>Triển</a:t>
            </a:r>
            <a:r>
              <a:rPr lang="en-US" dirty="0"/>
              <a:t> </a:t>
            </a:r>
            <a:r>
              <a:rPr lang="en-US" dirty="0" err="1"/>
              <a:t>khai</a:t>
            </a:r>
            <a:r>
              <a:rPr lang="en-US" dirty="0"/>
              <a:t> stream </a:t>
            </a:r>
            <a:r>
              <a:rPr lang="en-US" dirty="0" err="1"/>
              <a:t>trong</a:t>
            </a:r>
            <a:r>
              <a:rPr lang="en-US" dirty="0"/>
              <a:t> </a:t>
            </a:r>
            <a:r>
              <a:rPr lang="en-US" dirty="0" err="1"/>
              <a:t>phần</a:t>
            </a:r>
            <a:r>
              <a:rPr lang="en-US" dirty="0"/>
              <a:t> </a:t>
            </a:r>
            <a:r>
              <a:rPr lang="en-US" dirty="0" err="1"/>
              <a:t>cứng</a:t>
            </a:r>
            <a:r>
              <a:rPr lang="en-US" dirty="0"/>
              <a:t> </a:t>
            </a:r>
            <a:r>
              <a:rPr lang="en-US" dirty="0" err="1"/>
              <a:t>có</a:t>
            </a:r>
            <a:r>
              <a:rPr lang="en-US" dirty="0"/>
              <a:t> 2 </a:t>
            </a:r>
            <a:r>
              <a:rPr lang="en-US" dirty="0" err="1"/>
              <a:t>loại</a:t>
            </a:r>
            <a:r>
              <a:rPr lang="en-US" dirty="0"/>
              <a:t>: FIFO </a:t>
            </a:r>
            <a:r>
              <a:rPr lang="en-US" dirty="0" err="1"/>
              <a:t>và</a:t>
            </a:r>
            <a:r>
              <a:rPr lang="en-US" dirty="0"/>
              <a:t> PIFO .</a:t>
            </a:r>
          </a:p>
        </p:txBody>
      </p:sp>
      <p:pic>
        <p:nvPicPr>
          <p:cNvPr id="5" name="Picture 4">
            <a:extLst>
              <a:ext uri="{FF2B5EF4-FFF2-40B4-BE49-F238E27FC236}">
                <a16:creationId xmlns:a16="http://schemas.microsoft.com/office/drawing/2014/main" id="{67FA0511-365B-27D2-CE4A-89B10B2C867D}"/>
              </a:ext>
            </a:extLst>
          </p:cNvPr>
          <p:cNvPicPr>
            <a:picLocks noChangeAspect="1"/>
          </p:cNvPicPr>
          <p:nvPr/>
        </p:nvPicPr>
        <p:blipFill>
          <a:blip r:embed="rId2"/>
          <a:stretch>
            <a:fillRect/>
          </a:stretch>
        </p:blipFill>
        <p:spPr>
          <a:xfrm>
            <a:off x="1735903" y="2630048"/>
            <a:ext cx="6668957" cy="1414134"/>
          </a:xfrm>
          <a:prstGeom prst="rect">
            <a:avLst/>
          </a:prstGeom>
        </p:spPr>
      </p:pic>
      <p:pic>
        <p:nvPicPr>
          <p:cNvPr id="7" name="Picture 6">
            <a:extLst>
              <a:ext uri="{FF2B5EF4-FFF2-40B4-BE49-F238E27FC236}">
                <a16:creationId xmlns:a16="http://schemas.microsoft.com/office/drawing/2014/main" id="{A6F75329-DA8C-4FC9-D03B-92835B1D7D96}"/>
              </a:ext>
            </a:extLst>
          </p:cNvPr>
          <p:cNvPicPr>
            <a:picLocks noChangeAspect="1"/>
          </p:cNvPicPr>
          <p:nvPr/>
        </p:nvPicPr>
        <p:blipFill>
          <a:blip r:embed="rId3"/>
          <a:stretch>
            <a:fillRect/>
          </a:stretch>
        </p:blipFill>
        <p:spPr>
          <a:xfrm>
            <a:off x="2398245" y="4112600"/>
            <a:ext cx="5344271" cy="1800528"/>
          </a:xfrm>
          <a:prstGeom prst="rect">
            <a:avLst/>
          </a:prstGeom>
        </p:spPr>
      </p:pic>
      <p:sp>
        <p:nvSpPr>
          <p:cNvPr id="8" name="TextBox 7">
            <a:extLst>
              <a:ext uri="{FF2B5EF4-FFF2-40B4-BE49-F238E27FC236}">
                <a16:creationId xmlns:a16="http://schemas.microsoft.com/office/drawing/2014/main" id="{FFCE9217-80F4-3C3E-26B1-BAF0C1B43742}"/>
              </a:ext>
            </a:extLst>
          </p:cNvPr>
          <p:cNvSpPr txBox="1"/>
          <p:nvPr/>
        </p:nvSpPr>
        <p:spPr>
          <a:xfrm>
            <a:off x="662940" y="3152449"/>
            <a:ext cx="669927" cy="369332"/>
          </a:xfrm>
          <a:prstGeom prst="rect">
            <a:avLst/>
          </a:prstGeom>
          <a:noFill/>
        </p:spPr>
        <p:txBody>
          <a:bodyPr wrap="none" rtlCol="0">
            <a:spAutoFit/>
          </a:bodyPr>
          <a:lstStyle/>
          <a:p>
            <a:r>
              <a:rPr lang="en-US" dirty="0"/>
              <a:t>PIFO </a:t>
            </a:r>
          </a:p>
        </p:txBody>
      </p:sp>
      <p:sp>
        <p:nvSpPr>
          <p:cNvPr id="3" name="TextBox 2">
            <a:extLst>
              <a:ext uri="{FF2B5EF4-FFF2-40B4-BE49-F238E27FC236}">
                <a16:creationId xmlns:a16="http://schemas.microsoft.com/office/drawing/2014/main" id="{7F69212A-93C1-71AF-7AE2-4B796F7D21B1}"/>
              </a:ext>
            </a:extLst>
          </p:cNvPr>
          <p:cNvSpPr txBox="1"/>
          <p:nvPr/>
        </p:nvSpPr>
        <p:spPr>
          <a:xfrm>
            <a:off x="777240" y="4943149"/>
            <a:ext cx="657103" cy="369332"/>
          </a:xfrm>
          <a:prstGeom prst="rect">
            <a:avLst/>
          </a:prstGeom>
          <a:noFill/>
        </p:spPr>
        <p:txBody>
          <a:bodyPr wrap="none" rtlCol="0">
            <a:spAutoFit/>
          </a:bodyPr>
          <a:lstStyle/>
          <a:p>
            <a:r>
              <a:rPr lang="en-US" dirty="0"/>
              <a:t>FIFO </a:t>
            </a:r>
          </a:p>
        </p:txBody>
      </p:sp>
    </p:spTree>
    <p:extLst>
      <p:ext uri="{BB962C8B-B14F-4D97-AF65-F5344CB8AC3E}">
        <p14:creationId xmlns:p14="http://schemas.microsoft.com/office/powerpoint/2010/main" val="1520279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628BAD-8C06-2D09-FB87-86B2B571947C}"/>
              </a:ext>
            </a:extLst>
          </p:cNvPr>
          <p:cNvPicPr>
            <a:picLocks noChangeAspect="1"/>
          </p:cNvPicPr>
          <p:nvPr/>
        </p:nvPicPr>
        <p:blipFill>
          <a:blip r:embed="rId2"/>
          <a:stretch>
            <a:fillRect/>
          </a:stretch>
        </p:blipFill>
        <p:spPr>
          <a:xfrm>
            <a:off x="2590800" y="1628775"/>
            <a:ext cx="6276975" cy="4453496"/>
          </a:xfrm>
          <a:prstGeom prst="rect">
            <a:avLst/>
          </a:prstGeom>
        </p:spPr>
      </p:pic>
      <p:sp>
        <p:nvSpPr>
          <p:cNvPr id="6" name="Title 1">
            <a:extLst>
              <a:ext uri="{FF2B5EF4-FFF2-40B4-BE49-F238E27FC236}">
                <a16:creationId xmlns:a16="http://schemas.microsoft.com/office/drawing/2014/main" id="{4F02A860-C0C8-7172-362B-FF4E79AEADDE}"/>
              </a:ext>
            </a:extLst>
          </p:cNvPr>
          <p:cNvSpPr>
            <a:spLocks noGrp="1"/>
          </p:cNvSpPr>
          <p:nvPr>
            <p:ph type="title"/>
          </p:nvPr>
        </p:nvSpPr>
        <p:spPr>
          <a:xfrm>
            <a:off x="838200" y="365125"/>
            <a:ext cx="8715375" cy="911225"/>
          </a:xfrm>
        </p:spPr>
        <p:txBody>
          <a:bodyPr/>
          <a:lstStyle/>
          <a:p>
            <a:r>
              <a:rPr lang="en-US" dirty="0" err="1"/>
              <a:t>Mô</a:t>
            </a:r>
            <a:r>
              <a:rPr lang="en-US" dirty="0"/>
              <a:t> </a:t>
            </a:r>
            <a:r>
              <a:rPr lang="en-US" dirty="0" err="1"/>
              <a:t>hình</a:t>
            </a:r>
            <a:r>
              <a:rPr lang="en-US" dirty="0"/>
              <a:t> Producer-Consumer  </a:t>
            </a:r>
          </a:p>
        </p:txBody>
      </p:sp>
    </p:spTree>
    <p:extLst>
      <p:ext uri="{BB962C8B-B14F-4D97-AF65-F5344CB8AC3E}">
        <p14:creationId xmlns:p14="http://schemas.microsoft.com/office/powerpoint/2010/main" val="1089961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16A865-99B4-8402-4FC0-1ACABA1F5881}"/>
              </a:ext>
            </a:extLst>
          </p:cNvPr>
          <p:cNvPicPr>
            <a:picLocks noChangeAspect="1"/>
          </p:cNvPicPr>
          <p:nvPr/>
        </p:nvPicPr>
        <p:blipFill>
          <a:blip r:embed="rId2"/>
          <a:stretch>
            <a:fillRect/>
          </a:stretch>
        </p:blipFill>
        <p:spPr>
          <a:xfrm>
            <a:off x="1942451" y="1808993"/>
            <a:ext cx="6763694" cy="2762636"/>
          </a:xfrm>
          <a:prstGeom prst="rect">
            <a:avLst/>
          </a:prstGeom>
        </p:spPr>
      </p:pic>
      <p:sp>
        <p:nvSpPr>
          <p:cNvPr id="6" name="Title 1">
            <a:extLst>
              <a:ext uri="{FF2B5EF4-FFF2-40B4-BE49-F238E27FC236}">
                <a16:creationId xmlns:a16="http://schemas.microsoft.com/office/drawing/2014/main" id="{116C87EA-1D2D-CF29-30B0-A2C12CF93308}"/>
              </a:ext>
            </a:extLst>
          </p:cNvPr>
          <p:cNvSpPr>
            <a:spLocks noGrp="1"/>
          </p:cNvSpPr>
          <p:nvPr>
            <p:ph type="title"/>
          </p:nvPr>
        </p:nvSpPr>
        <p:spPr>
          <a:xfrm>
            <a:off x="1115060" y="459105"/>
            <a:ext cx="10515600" cy="1082675"/>
          </a:xfrm>
        </p:spPr>
        <p:txBody>
          <a:bodyPr>
            <a:normAutofit fontScale="90000"/>
          </a:bodyPr>
          <a:lstStyle/>
          <a:p>
            <a:r>
              <a:rPr lang="en-US" dirty="0" err="1"/>
              <a:t>Mạng</a:t>
            </a:r>
            <a:r>
              <a:rPr lang="en-US" dirty="0"/>
              <a:t> </a:t>
            </a:r>
            <a:r>
              <a:rPr lang="en-US" dirty="0" err="1"/>
              <a:t>liên</a:t>
            </a:r>
            <a:r>
              <a:rPr lang="en-US" dirty="0"/>
              <a:t> </a:t>
            </a:r>
            <a:r>
              <a:rPr lang="en-US" dirty="0" err="1"/>
              <a:t>kết</a:t>
            </a:r>
            <a:r>
              <a:rPr lang="en-US" dirty="0"/>
              <a:t> </a:t>
            </a:r>
            <a:r>
              <a:rPr lang="en-US" dirty="0" err="1"/>
              <a:t>các</a:t>
            </a:r>
            <a:r>
              <a:rPr lang="en-US" dirty="0"/>
              <a:t> </a:t>
            </a:r>
            <a:r>
              <a:rPr lang="en-US" dirty="0" err="1"/>
              <a:t>tác</a:t>
            </a:r>
            <a:r>
              <a:rPr lang="en-US" dirty="0"/>
              <a:t> </a:t>
            </a:r>
            <a:r>
              <a:rPr lang="en-US" dirty="0" err="1"/>
              <a:t>vụ</a:t>
            </a:r>
            <a:r>
              <a:rPr lang="en-US" dirty="0"/>
              <a:t> </a:t>
            </a:r>
            <a:br>
              <a:rPr lang="en-US" dirty="0"/>
            </a:br>
            <a:r>
              <a:rPr lang="en-US" dirty="0" err="1"/>
              <a:t>Tác</a:t>
            </a:r>
            <a:r>
              <a:rPr lang="en-US" dirty="0"/>
              <a:t> </a:t>
            </a:r>
            <a:r>
              <a:rPr lang="en-US" dirty="0" err="1"/>
              <a:t>vụ</a:t>
            </a:r>
            <a:r>
              <a:rPr lang="en-US" dirty="0"/>
              <a:t> song </a:t>
            </a:r>
            <a:r>
              <a:rPr lang="en-US" dirty="0" err="1"/>
              <a:t>song</a:t>
            </a:r>
            <a:r>
              <a:rPr lang="en-US" dirty="0"/>
              <a:t> </a:t>
            </a:r>
          </a:p>
        </p:txBody>
      </p:sp>
      <p:cxnSp>
        <p:nvCxnSpPr>
          <p:cNvPr id="3" name="Straight Arrow Connector 2">
            <a:extLst>
              <a:ext uri="{FF2B5EF4-FFF2-40B4-BE49-F238E27FC236}">
                <a16:creationId xmlns:a16="http://schemas.microsoft.com/office/drawing/2014/main" id="{6C294945-D81B-D2F8-74F7-EF1DF9E64908}"/>
              </a:ext>
            </a:extLst>
          </p:cNvPr>
          <p:cNvCxnSpPr>
            <a:cxnSpLocks/>
          </p:cNvCxnSpPr>
          <p:nvPr/>
        </p:nvCxnSpPr>
        <p:spPr>
          <a:xfrm>
            <a:off x="3770720" y="3890513"/>
            <a:ext cx="0" cy="13749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5790868-FC59-9212-6484-73450DBE7D85}"/>
              </a:ext>
            </a:extLst>
          </p:cNvPr>
          <p:cNvSpPr txBox="1"/>
          <p:nvPr/>
        </p:nvSpPr>
        <p:spPr>
          <a:xfrm>
            <a:off x="1847210" y="5265420"/>
            <a:ext cx="2722797" cy="369332"/>
          </a:xfrm>
          <a:prstGeom prst="rect">
            <a:avLst/>
          </a:prstGeom>
          <a:noFill/>
        </p:spPr>
        <p:txBody>
          <a:bodyPr wrap="none" rtlCol="0">
            <a:spAutoFit/>
          </a:bodyPr>
          <a:lstStyle/>
          <a:p>
            <a:r>
              <a:rPr lang="en-US" dirty="0" err="1"/>
              <a:t>Luồng</a:t>
            </a:r>
            <a:r>
              <a:rPr lang="en-US" dirty="0"/>
              <a:t> </a:t>
            </a:r>
            <a:r>
              <a:rPr lang="en-US" dirty="0" err="1"/>
              <a:t>dữ</a:t>
            </a:r>
            <a:r>
              <a:rPr lang="en-US" dirty="0"/>
              <a:t> </a:t>
            </a:r>
            <a:r>
              <a:rPr lang="en-US" dirty="0" err="1"/>
              <a:t>liệu</a:t>
            </a:r>
            <a:r>
              <a:rPr lang="en-US" dirty="0"/>
              <a:t>/</a:t>
            </a:r>
            <a:r>
              <a:rPr lang="en-US" dirty="0" err="1"/>
              <a:t>kênh</a:t>
            </a:r>
            <a:r>
              <a:rPr lang="en-US" dirty="0"/>
              <a:t> </a:t>
            </a:r>
            <a:r>
              <a:rPr lang="en-US" dirty="0" err="1"/>
              <a:t>dữ</a:t>
            </a:r>
            <a:r>
              <a:rPr lang="en-US" dirty="0"/>
              <a:t> </a:t>
            </a:r>
            <a:r>
              <a:rPr lang="en-US" dirty="0" err="1"/>
              <a:t>liệu</a:t>
            </a:r>
            <a:endParaRPr lang="en-US" dirty="0"/>
          </a:p>
        </p:txBody>
      </p:sp>
      <p:cxnSp>
        <p:nvCxnSpPr>
          <p:cNvPr id="7" name="Straight Arrow Connector 6">
            <a:extLst>
              <a:ext uri="{FF2B5EF4-FFF2-40B4-BE49-F238E27FC236}">
                <a16:creationId xmlns:a16="http://schemas.microsoft.com/office/drawing/2014/main" id="{6A7CB8CB-D33E-4681-E629-8BBC67E5C521}"/>
              </a:ext>
            </a:extLst>
          </p:cNvPr>
          <p:cNvCxnSpPr>
            <a:cxnSpLocks/>
          </p:cNvCxnSpPr>
          <p:nvPr/>
        </p:nvCxnSpPr>
        <p:spPr>
          <a:xfrm>
            <a:off x="5093185" y="3605842"/>
            <a:ext cx="366985" cy="17738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E118693-769F-631A-FE00-246B420B058A}"/>
              </a:ext>
            </a:extLst>
          </p:cNvPr>
          <p:cNvSpPr txBox="1"/>
          <p:nvPr/>
        </p:nvSpPr>
        <p:spPr>
          <a:xfrm>
            <a:off x="4827920" y="5379720"/>
            <a:ext cx="2203552" cy="369332"/>
          </a:xfrm>
          <a:prstGeom prst="rect">
            <a:avLst/>
          </a:prstGeom>
          <a:noFill/>
        </p:spPr>
        <p:txBody>
          <a:bodyPr wrap="none" rtlCol="0">
            <a:spAutoFit/>
          </a:bodyPr>
          <a:lstStyle/>
          <a:p>
            <a:r>
              <a:rPr lang="en-US" dirty="0" err="1"/>
              <a:t>Tác</a:t>
            </a:r>
            <a:r>
              <a:rPr lang="en-US" dirty="0"/>
              <a:t> </a:t>
            </a:r>
            <a:r>
              <a:rPr lang="en-US" dirty="0" err="1"/>
              <a:t>vụ</a:t>
            </a:r>
            <a:r>
              <a:rPr lang="en-US" dirty="0"/>
              <a:t>: </a:t>
            </a:r>
            <a:r>
              <a:rPr lang="en-US" dirty="0" err="1"/>
              <a:t>Hàm</a:t>
            </a:r>
            <a:r>
              <a:rPr lang="en-US" dirty="0"/>
              <a:t>/</a:t>
            </a:r>
            <a:r>
              <a:rPr lang="en-US" dirty="0" err="1"/>
              <a:t>vòng</a:t>
            </a:r>
            <a:r>
              <a:rPr lang="en-US" dirty="0"/>
              <a:t> </a:t>
            </a:r>
            <a:r>
              <a:rPr lang="en-US" dirty="0" err="1"/>
              <a:t>lặp</a:t>
            </a:r>
            <a:endParaRPr lang="en-US" dirty="0"/>
          </a:p>
        </p:txBody>
      </p:sp>
    </p:spTree>
    <p:extLst>
      <p:ext uri="{BB962C8B-B14F-4D97-AF65-F5344CB8AC3E}">
        <p14:creationId xmlns:p14="http://schemas.microsoft.com/office/powerpoint/2010/main" val="1044972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2601AC-BD87-89D8-971E-DAD4C3F12D15}"/>
              </a:ext>
            </a:extLst>
          </p:cNvPr>
          <p:cNvPicPr>
            <a:picLocks noChangeAspect="1"/>
          </p:cNvPicPr>
          <p:nvPr/>
        </p:nvPicPr>
        <p:blipFill>
          <a:blip r:embed="rId2"/>
          <a:stretch>
            <a:fillRect/>
          </a:stretch>
        </p:blipFill>
        <p:spPr>
          <a:xfrm>
            <a:off x="495349" y="1341120"/>
            <a:ext cx="11466482" cy="5104494"/>
          </a:xfrm>
          <a:prstGeom prst="rect">
            <a:avLst/>
          </a:prstGeom>
        </p:spPr>
      </p:pic>
      <p:sp>
        <p:nvSpPr>
          <p:cNvPr id="6" name="Title 1">
            <a:extLst>
              <a:ext uri="{FF2B5EF4-FFF2-40B4-BE49-F238E27FC236}">
                <a16:creationId xmlns:a16="http://schemas.microsoft.com/office/drawing/2014/main" id="{772F9E3D-0E9C-279F-6F5E-6E57E374B379}"/>
              </a:ext>
            </a:extLst>
          </p:cNvPr>
          <p:cNvSpPr>
            <a:spLocks noGrp="1"/>
          </p:cNvSpPr>
          <p:nvPr>
            <p:ph type="title"/>
          </p:nvPr>
        </p:nvSpPr>
        <p:spPr>
          <a:xfrm>
            <a:off x="495349" y="258445"/>
            <a:ext cx="10515600" cy="1082675"/>
          </a:xfrm>
        </p:spPr>
        <p:txBody>
          <a:bodyPr/>
          <a:lstStyle/>
          <a:p>
            <a:r>
              <a:rPr lang="en-US" dirty="0"/>
              <a:t>Pipeline</a:t>
            </a:r>
          </a:p>
        </p:txBody>
      </p:sp>
    </p:spTree>
    <p:extLst>
      <p:ext uri="{BB962C8B-B14F-4D97-AF65-F5344CB8AC3E}">
        <p14:creationId xmlns:p14="http://schemas.microsoft.com/office/powerpoint/2010/main" val="2962919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2089</TotalTime>
  <Words>2498</Words>
  <Application>Microsoft Office PowerPoint</Application>
  <PresentationFormat>Widescreen</PresentationFormat>
  <Paragraphs>311</Paragraphs>
  <Slides>41</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Times New Roman</vt:lpstr>
      <vt:lpstr>Office Theme</vt:lpstr>
      <vt:lpstr>Kết quả chạy - 3 line buffer </vt:lpstr>
      <vt:lpstr>PowerPoint Presentation</vt:lpstr>
      <vt:lpstr>Interface Protocol</vt:lpstr>
      <vt:lpstr>PowerPoint Presentation</vt:lpstr>
      <vt:lpstr>PowerPoint Presentation</vt:lpstr>
      <vt:lpstr>Stream </vt:lpstr>
      <vt:lpstr>Mô hình Producer-Consumer  </vt:lpstr>
      <vt:lpstr>Mạng liên kết các tác vụ  Tác vụ song song </vt:lpstr>
      <vt:lpstr>Pipeline</vt:lpstr>
      <vt:lpstr>Vòng lặp và thực hiện song song</vt:lpstr>
      <vt:lpstr>PowerPoint Presentation</vt:lpstr>
      <vt:lpstr>PowerPoint Presentation</vt:lpstr>
      <vt:lpstr>Mô hình luồng dữ liệu  #pragma dataflow </vt:lpstr>
      <vt:lpstr>Mô hình luồng dữ liệu  #pragma dataflow </vt:lpstr>
      <vt:lpstr>PowerPoint Presentation</vt:lpstr>
      <vt:lpstr>PowerPoint Presentation</vt:lpstr>
      <vt:lpstr>Canonical Form - coding style  #pragma dataflow </vt:lpstr>
      <vt:lpstr>PowerPoint Presentation</vt:lpstr>
      <vt:lpstr>PowerPoint Presentation</vt:lpstr>
      <vt:lpstr>Chọn loại kênh dữ liệu</vt:lpstr>
      <vt:lpstr>Mô hình lập trình song song trong HLS</vt:lpstr>
      <vt:lpstr>Chọn loại kênh dữ liệu</vt:lpstr>
      <vt:lpstr>Điều khiển task và điều khiển dữ liệu</vt:lpstr>
      <vt:lpstr>   #pragma DEPENDENCE </vt:lpstr>
      <vt:lpstr>  scalar  DEPENDENCE </vt:lpstr>
      <vt:lpstr>  Unrolling Loop</vt:lpstr>
      <vt:lpstr>Merging Loop</vt:lpstr>
      <vt:lpstr>Nested Loop</vt:lpstr>
      <vt:lpstr>Array: Mapping Software Array to hardware memory</vt:lpstr>
      <vt:lpstr>Array:Array paritition </vt:lpstr>
      <vt:lpstr>Array: Array on the interface </vt:lpstr>
      <vt:lpstr>Array:FIFO interface</vt:lpstr>
      <vt:lpstr>Array: Memory Mapped Interface</vt:lpstr>
      <vt:lpstr>Array:Initializing and resetting array </vt:lpstr>
      <vt:lpstr>PowerPoint Presentation</vt:lpstr>
      <vt:lpstr>PowerPoint Presentation</vt:lpstr>
      <vt:lpstr>PowerPoint Presentation</vt:lpstr>
      <vt:lpstr>PowerPoint Presentation</vt:lpstr>
      <vt:lpstr> </vt:lpstr>
      <vt:lpstr>Kết luận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VAN LUU 20192993</dc:creator>
  <cp:lastModifiedBy>NGUYEN VAN LUU 20192993</cp:lastModifiedBy>
  <cp:revision>10</cp:revision>
  <dcterms:created xsi:type="dcterms:W3CDTF">2024-01-11T09:48:34Z</dcterms:created>
  <dcterms:modified xsi:type="dcterms:W3CDTF">2024-01-14T01:58:58Z</dcterms:modified>
</cp:coreProperties>
</file>