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C172-776D-D94B-D187-A0892E54E1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672A1-C6F5-CA9C-ED88-6068CD429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07C925-6F26-D6A6-E871-84C76A3F67BF}"/>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5" name="Footer Placeholder 4">
            <a:extLst>
              <a:ext uri="{FF2B5EF4-FFF2-40B4-BE49-F238E27FC236}">
                <a16:creationId xmlns:a16="http://schemas.microsoft.com/office/drawing/2014/main" id="{E430828B-3705-8BDD-D511-A23E04652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51B99-4A9F-EF45-874E-D574E07F7BF7}"/>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3658646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F459-8936-6039-3140-4C632BC18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8D5498-5D51-86CE-E843-20F53BCDB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BC12-3970-B8D7-4695-2F316BEF5E18}"/>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5" name="Footer Placeholder 4">
            <a:extLst>
              <a:ext uri="{FF2B5EF4-FFF2-40B4-BE49-F238E27FC236}">
                <a16:creationId xmlns:a16="http://schemas.microsoft.com/office/drawing/2014/main" id="{ED0A6978-91AA-E165-264D-BF9CD6FF4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01923-BD0E-89F0-43FF-F31E0598811F}"/>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57227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3D763B-1158-6899-BAA5-67091C6E9E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380EA1-9F1B-4E54-02A2-6F363DCBBB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607F5-765A-4A92-EAB7-206A33057778}"/>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5" name="Footer Placeholder 4">
            <a:extLst>
              <a:ext uri="{FF2B5EF4-FFF2-40B4-BE49-F238E27FC236}">
                <a16:creationId xmlns:a16="http://schemas.microsoft.com/office/drawing/2014/main" id="{7A75920A-C6C9-D8F7-CB69-4FACA85BD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0EA01-AE82-65C1-32A7-59856D1F3A93}"/>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341366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A300-99EB-D8BC-67C2-2876FC1B4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6EC4DF-3E90-F8DE-58C4-B654097AB3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162CE-82A4-CE1A-8954-FDB785CE7818}"/>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5" name="Footer Placeholder 4">
            <a:extLst>
              <a:ext uri="{FF2B5EF4-FFF2-40B4-BE49-F238E27FC236}">
                <a16:creationId xmlns:a16="http://schemas.microsoft.com/office/drawing/2014/main" id="{5C70C446-8277-2093-7703-B3DF6237F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41182-8392-2D78-B486-D943B569FCAE}"/>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78318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FFC56-578E-8189-FD88-2D2CCE5709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0DB7DD-E0AE-9F1D-C267-3A317CD336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20D94-F7B0-1311-C248-C151AD5AE9C0}"/>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5" name="Footer Placeholder 4">
            <a:extLst>
              <a:ext uri="{FF2B5EF4-FFF2-40B4-BE49-F238E27FC236}">
                <a16:creationId xmlns:a16="http://schemas.microsoft.com/office/drawing/2014/main" id="{60BFB77E-CF99-F28A-644E-7ADBA5E43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358E7-8D60-CEAC-C6B9-B8A7D60592BE}"/>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411757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FE8C-CA29-0783-D62C-4A84644BE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C9F06-FD0A-666E-4556-353CC1515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A56F3D-DA65-20CC-4F4E-D50026AE6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24E6DA-BA67-1D03-2432-15D7824FC7CF}"/>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6" name="Footer Placeholder 5">
            <a:extLst>
              <a:ext uri="{FF2B5EF4-FFF2-40B4-BE49-F238E27FC236}">
                <a16:creationId xmlns:a16="http://schemas.microsoft.com/office/drawing/2014/main" id="{B9CF98FE-5956-BE0E-DE89-98B19981F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9378B-EB84-BD7B-8FB1-8E8BAE7CC9BF}"/>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246714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D611-0C2F-624B-1DA2-141917C659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0A34A-876B-891A-A570-6382D11DF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62D99-8E89-8E62-E7CD-FBB91CA4F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ED915E-DEB0-1B8F-F0F6-94547E444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3A907-7631-F7D8-2810-ABF7026E51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448404-B858-9863-973C-F5B12A663C47}"/>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8" name="Footer Placeholder 7">
            <a:extLst>
              <a:ext uri="{FF2B5EF4-FFF2-40B4-BE49-F238E27FC236}">
                <a16:creationId xmlns:a16="http://schemas.microsoft.com/office/drawing/2014/main" id="{07D23DC9-9B23-F923-213E-935BC32D73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4CEEC-ED90-0D92-63F3-066DD318C9FF}"/>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420697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4D9E-A91A-4937-570A-18C43C2CD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87A1CB-0D8C-43EF-6D20-CE64FFE613CB}"/>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4" name="Footer Placeholder 3">
            <a:extLst>
              <a:ext uri="{FF2B5EF4-FFF2-40B4-BE49-F238E27FC236}">
                <a16:creationId xmlns:a16="http://schemas.microsoft.com/office/drawing/2014/main" id="{D099560C-7DBA-E1F8-0EAA-22FA885D2B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5C211C-33AE-82F2-B70D-87F03E69B76B}"/>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156900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E130B0-9DFB-AD8C-158B-84C899167737}"/>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3" name="Footer Placeholder 2">
            <a:extLst>
              <a:ext uri="{FF2B5EF4-FFF2-40B4-BE49-F238E27FC236}">
                <a16:creationId xmlns:a16="http://schemas.microsoft.com/office/drawing/2014/main" id="{D1F52A04-E834-E08C-371D-0AEFCC8C6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64226-400F-C5C7-9FC3-E40194E87C4E}"/>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23127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2D43-879D-4B4A-8F3D-1150B5D59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A026FE-C683-1B1B-E013-54BCD049E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8E6E50-03A1-A704-FA22-7EE097199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92BFB-5416-FF88-7CFA-1DFF18DFC846}"/>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6" name="Footer Placeholder 5">
            <a:extLst>
              <a:ext uri="{FF2B5EF4-FFF2-40B4-BE49-F238E27FC236}">
                <a16:creationId xmlns:a16="http://schemas.microsoft.com/office/drawing/2014/main" id="{F5083048-35FF-5A0B-2C37-F5821555D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6B8FB-314C-490B-9093-B89450264DDF}"/>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818139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4470-65BA-62DA-740E-B05410ADC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68C0C7-95D8-0EF7-F940-6CB507C31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D662BF-E4B9-779C-6817-FE2DB280E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87643-6098-575B-0E0E-412B463319D8}"/>
              </a:ext>
            </a:extLst>
          </p:cNvPr>
          <p:cNvSpPr>
            <a:spLocks noGrp="1"/>
          </p:cNvSpPr>
          <p:nvPr>
            <p:ph type="dt" sz="half" idx="10"/>
          </p:nvPr>
        </p:nvSpPr>
        <p:spPr/>
        <p:txBody>
          <a:bodyPr/>
          <a:lstStyle/>
          <a:p>
            <a:fld id="{766C62D7-A982-4DD9-A257-6CA214A86A88}" type="datetimeFigureOut">
              <a:rPr lang="en-US" smtClean="0"/>
              <a:t>9/23/2025</a:t>
            </a:fld>
            <a:endParaRPr lang="en-US"/>
          </a:p>
        </p:txBody>
      </p:sp>
      <p:sp>
        <p:nvSpPr>
          <p:cNvPr id="6" name="Footer Placeholder 5">
            <a:extLst>
              <a:ext uri="{FF2B5EF4-FFF2-40B4-BE49-F238E27FC236}">
                <a16:creationId xmlns:a16="http://schemas.microsoft.com/office/drawing/2014/main" id="{7F9541E6-085D-2EB5-C246-292AB0296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16669-29AE-7F11-42E6-76C2554AFB35}"/>
              </a:ext>
            </a:extLst>
          </p:cNvPr>
          <p:cNvSpPr>
            <a:spLocks noGrp="1"/>
          </p:cNvSpPr>
          <p:nvPr>
            <p:ph type="sldNum" sz="quarter" idx="12"/>
          </p:nvPr>
        </p:nvSpPr>
        <p:spPr/>
        <p:txBody>
          <a:bodyPr/>
          <a:lstStyle/>
          <a:p>
            <a:fld id="{93BC30F8-462B-42CE-B99D-1FAA4BC894C5}" type="slidenum">
              <a:rPr lang="en-US" smtClean="0"/>
              <a:t>‹#›</a:t>
            </a:fld>
            <a:endParaRPr lang="en-US"/>
          </a:p>
        </p:txBody>
      </p:sp>
    </p:spTree>
    <p:extLst>
      <p:ext uri="{BB962C8B-B14F-4D97-AF65-F5344CB8AC3E}">
        <p14:creationId xmlns:p14="http://schemas.microsoft.com/office/powerpoint/2010/main" val="302787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51CB35-8F52-4AD8-7C04-F201A90F0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632CE4-125C-A87E-BF97-A2305AD3F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B8686-BDD2-0586-DF97-C34D6A9F0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6C62D7-A982-4DD9-A257-6CA214A86A88}" type="datetimeFigureOut">
              <a:rPr lang="en-US" smtClean="0"/>
              <a:t>9/23/2025</a:t>
            </a:fld>
            <a:endParaRPr lang="en-US"/>
          </a:p>
        </p:txBody>
      </p:sp>
      <p:sp>
        <p:nvSpPr>
          <p:cNvPr id="5" name="Footer Placeholder 4">
            <a:extLst>
              <a:ext uri="{FF2B5EF4-FFF2-40B4-BE49-F238E27FC236}">
                <a16:creationId xmlns:a16="http://schemas.microsoft.com/office/drawing/2014/main" id="{3277AAA5-8735-FBCC-F086-F0F922FC1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AF4F37-2925-03AA-5E19-CDCE29D67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BC30F8-462B-42CE-B99D-1FAA4BC894C5}" type="slidenum">
              <a:rPr lang="en-US" smtClean="0"/>
              <a:t>‹#›</a:t>
            </a:fld>
            <a:endParaRPr lang="en-US"/>
          </a:p>
        </p:txBody>
      </p:sp>
    </p:spTree>
    <p:extLst>
      <p:ext uri="{BB962C8B-B14F-4D97-AF65-F5344CB8AC3E}">
        <p14:creationId xmlns:p14="http://schemas.microsoft.com/office/powerpoint/2010/main" val="2030535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3B19-A740-30C4-CD48-CE2D1C4572A7}"/>
              </a:ext>
            </a:extLst>
          </p:cNvPr>
          <p:cNvSpPr>
            <a:spLocks noGrp="1"/>
          </p:cNvSpPr>
          <p:nvPr>
            <p:ph type="ctrTitle"/>
          </p:nvPr>
        </p:nvSpPr>
        <p:spPr/>
        <p:txBody>
          <a:bodyPr/>
          <a:lstStyle/>
          <a:p>
            <a:r>
              <a:rPr lang="en-US" dirty="0" err="1">
                <a:solidFill>
                  <a:srgbClr val="FFC000"/>
                </a:solidFill>
              </a:rPr>
              <a:t>Phân</a:t>
            </a:r>
            <a:r>
              <a:rPr lang="en-US" dirty="0">
                <a:solidFill>
                  <a:srgbClr val="FFC000"/>
                </a:solidFill>
              </a:rPr>
              <a:t> </a:t>
            </a:r>
            <a:r>
              <a:rPr lang="en-US" dirty="0" err="1">
                <a:solidFill>
                  <a:srgbClr val="FFC000"/>
                </a:solidFill>
              </a:rPr>
              <a:t>tích</a:t>
            </a:r>
            <a:r>
              <a:rPr lang="en-US" dirty="0">
                <a:solidFill>
                  <a:srgbClr val="FFC000"/>
                </a:solidFill>
              </a:rPr>
              <a:t> </a:t>
            </a:r>
            <a:r>
              <a:rPr lang="en-US" dirty="0" err="1">
                <a:solidFill>
                  <a:srgbClr val="FFC000"/>
                </a:solidFill>
              </a:rPr>
              <a:t>dữ</a:t>
            </a:r>
            <a:r>
              <a:rPr lang="en-US" dirty="0">
                <a:solidFill>
                  <a:srgbClr val="FFC000"/>
                </a:solidFill>
              </a:rPr>
              <a:t> </a:t>
            </a:r>
            <a:r>
              <a:rPr lang="en-US" dirty="0" err="1">
                <a:solidFill>
                  <a:srgbClr val="FFC000"/>
                </a:solidFill>
              </a:rPr>
              <a:t>liệu</a:t>
            </a:r>
            <a:r>
              <a:rPr lang="en-US" dirty="0">
                <a:solidFill>
                  <a:srgbClr val="FFC000"/>
                </a:solidFill>
              </a:rPr>
              <a:t> </a:t>
            </a:r>
            <a:r>
              <a:rPr lang="en-US" dirty="0" err="1">
                <a:solidFill>
                  <a:srgbClr val="FFC000"/>
                </a:solidFill>
              </a:rPr>
              <a:t>khám</a:t>
            </a:r>
            <a:r>
              <a:rPr lang="en-US" dirty="0">
                <a:solidFill>
                  <a:srgbClr val="FFC000"/>
                </a:solidFill>
              </a:rPr>
              <a:t> </a:t>
            </a:r>
            <a:r>
              <a:rPr lang="en-US" dirty="0" err="1">
                <a:solidFill>
                  <a:srgbClr val="FFC000"/>
                </a:solidFill>
              </a:rPr>
              <a:t>phá</a:t>
            </a:r>
            <a:r>
              <a:rPr lang="en-US" dirty="0">
                <a:solidFill>
                  <a:srgbClr val="FFC000"/>
                </a:solidFill>
              </a:rPr>
              <a:t> </a:t>
            </a:r>
          </a:p>
        </p:txBody>
      </p:sp>
      <p:sp>
        <p:nvSpPr>
          <p:cNvPr id="3" name="Subtitle 2">
            <a:extLst>
              <a:ext uri="{FF2B5EF4-FFF2-40B4-BE49-F238E27FC236}">
                <a16:creationId xmlns:a16="http://schemas.microsoft.com/office/drawing/2014/main" id="{6B805CD1-0D01-FDAC-BD11-C2F0783C8579}"/>
              </a:ext>
            </a:extLst>
          </p:cNvPr>
          <p:cNvSpPr>
            <a:spLocks noGrp="1"/>
          </p:cNvSpPr>
          <p:nvPr>
            <p:ph type="subTitle" idx="1"/>
          </p:nvPr>
        </p:nvSpPr>
        <p:spPr/>
        <p:txBody>
          <a:bodyPr>
            <a:noAutofit/>
          </a:bodyPr>
          <a:lstStyle/>
          <a:p>
            <a:r>
              <a:rPr lang="en-US" sz="6000" dirty="0" err="1">
                <a:solidFill>
                  <a:srgbClr val="FFC000"/>
                </a:solidFill>
              </a:rPr>
              <a:t>Dự</a:t>
            </a:r>
            <a:r>
              <a:rPr lang="en-US" sz="6000" dirty="0">
                <a:solidFill>
                  <a:srgbClr val="FFC000"/>
                </a:solidFill>
              </a:rPr>
              <a:t> Báo </a:t>
            </a:r>
            <a:r>
              <a:rPr lang="en-US" sz="6000" dirty="0" err="1">
                <a:solidFill>
                  <a:srgbClr val="FFC000"/>
                </a:solidFill>
              </a:rPr>
              <a:t>Bệnh</a:t>
            </a:r>
            <a:r>
              <a:rPr lang="en-US" sz="6000" dirty="0">
                <a:solidFill>
                  <a:srgbClr val="FFC000"/>
                </a:solidFill>
              </a:rPr>
              <a:t> </a:t>
            </a:r>
            <a:r>
              <a:rPr lang="en-US" sz="6000" dirty="0" err="1">
                <a:solidFill>
                  <a:srgbClr val="FFC000"/>
                </a:solidFill>
              </a:rPr>
              <a:t>Đái</a:t>
            </a:r>
            <a:r>
              <a:rPr lang="en-US" sz="6000" dirty="0">
                <a:solidFill>
                  <a:srgbClr val="FFC000"/>
                </a:solidFill>
              </a:rPr>
              <a:t> </a:t>
            </a:r>
            <a:r>
              <a:rPr lang="en-US" sz="6000" dirty="0" err="1">
                <a:solidFill>
                  <a:srgbClr val="FFC000"/>
                </a:solidFill>
              </a:rPr>
              <a:t>Tháo</a:t>
            </a:r>
            <a:r>
              <a:rPr lang="en-US" sz="6000" dirty="0">
                <a:solidFill>
                  <a:srgbClr val="FFC000"/>
                </a:solidFill>
              </a:rPr>
              <a:t> </a:t>
            </a:r>
            <a:r>
              <a:rPr lang="en-US" sz="6000" dirty="0" err="1">
                <a:solidFill>
                  <a:srgbClr val="FFC000"/>
                </a:solidFill>
              </a:rPr>
              <a:t>Đường</a:t>
            </a:r>
            <a:endParaRPr lang="en-US" sz="6000" dirty="0">
              <a:solidFill>
                <a:srgbClr val="FFC000"/>
              </a:solidFill>
            </a:endParaRPr>
          </a:p>
        </p:txBody>
      </p:sp>
    </p:spTree>
    <p:extLst>
      <p:ext uri="{BB962C8B-B14F-4D97-AF65-F5344CB8AC3E}">
        <p14:creationId xmlns:p14="http://schemas.microsoft.com/office/powerpoint/2010/main" val="3544529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71AEEF-020E-2B42-E51A-95C1436CD5A6}"/>
              </a:ext>
            </a:extLst>
          </p:cNvPr>
          <p:cNvPicPr>
            <a:picLocks noGrp="1" noChangeAspect="1"/>
          </p:cNvPicPr>
          <p:nvPr>
            <p:ph idx="1"/>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307406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28B4-5FD3-F3D6-90D0-FCA6C935172F}"/>
              </a:ext>
            </a:extLst>
          </p:cNvPr>
          <p:cNvSpPr>
            <a:spLocks noGrp="1"/>
          </p:cNvSpPr>
          <p:nvPr>
            <p:ph type="title"/>
          </p:nvPr>
        </p:nvSpPr>
        <p:spPr>
          <a:xfrm>
            <a:off x="838200" y="365126"/>
            <a:ext cx="8450179" cy="677612"/>
          </a:xfrm>
        </p:spPr>
        <p:txBody>
          <a:bodyPr>
            <a:normAutofit fontScale="90000"/>
          </a:bodyPr>
          <a:lstStyle/>
          <a:p>
            <a:r>
              <a:rPr lang="en-US" b="1" dirty="0">
                <a:solidFill>
                  <a:srgbClr val="FFC000"/>
                </a:solidFill>
              </a:rPr>
              <a:t>5. </a:t>
            </a:r>
            <a:r>
              <a:rPr lang="en-US" b="1" dirty="0" err="1">
                <a:solidFill>
                  <a:srgbClr val="FFC000"/>
                </a:solidFill>
              </a:rPr>
              <a:t>Xác</a:t>
            </a:r>
            <a:r>
              <a:rPr lang="en-US" b="1" dirty="0">
                <a:solidFill>
                  <a:srgbClr val="FFC000"/>
                </a:solidFill>
              </a:rPr>
              <a:t> </a:t>
            </a:r>
            <a:r>
              <a:rPr lang="en-US" b="1" dirty="0" err="1">
                <a:solidFill>
                  <a:srgbClr val="FFC000"/>
                </a:solidFill>
              </a:rPr>
              <a:t>định</a:t>
            </a:r>
            <a:r>
              <a:rPr lang="en-US" b="1" dirty="0">
                <a:solidFill>
                  <a:srgbClr val="FFC000"/>
                </a:solidFill>
              </a:rPr>
              <a:t> </a:t>
            </a:r>
            <a:r>
              <a:rPr lang="en-US" b="1" dirty="0" err="1">
                <a:solidFill>
                  <a:srgbClr val="FFC000"/>
                </a:solidFill>
              </a:rPr>
              <a:t>giá</a:t>
            </a:r>
            <a:r>
              <a:rPr lang="en-US" b="1" dirty="0">
                <a:solidFill>
                  <a:srgbClr val="FFC000"/>
                </a:solidFill>
              </a:rPr>
              <a:t> </a:t>
            </a:r>
            <a:r>
              <a:rPr lang="en-US" b="1" dirty="0" err="1">
                <a:solidFill>
                  <a:srgbClr val="FFC000"/>
                </a:solidFill>
              </a:rPr>
              <a:t>trị</a:t>
            </a:r>
            <a:r>
              <a:rPr lang="en-US" b="1" dirty="0">
                <a:solidFill>
                  <a:srgbClr val="FFC000"/>
                </a:solidFill>
              </a:rPr>
              <a:t> </a:t>
            </a:r>
            <a:r>
              <a:rPr lang="en-US" b="1" dirty="0" err="1">
                <a:solidFill>
                  <a:srgbClr val="FFC000"/>
                </a:solidFill>
              </a:rPr>
              <a:t>thiếu</a:t>
            </a:r>
            <a:r>
              <a:rPr lang="en-US" b="1" dirty="0">
                <a:solidFill>
                  <a:srgbClr val="FFC000"/>
                </a:solidFill>
              </a:rPr>
              <a:t> </a:t>
            </a:r>
            <a:r>
              <a:rPr lang="en-US" b="1" dirty="0" err="1">
                <a:solidFill>
                  <a:srgbClr val="FFC000"/>
                </a:solidFill>
              </a:rPr>
              <a:t>và</a:t>
            </a:r>
            <a:r>
              <a:rPr lang="en-US" b="1" dirty="0">
                <a:solidFill>
                  <a:srgbClr val="FFC000"/>
                </a:solidFill>
              </a:rPr>
              <a:t> </a:t>
            </a:r>
            <a:r>
              <a:rPr lang="en-US" b="1" dirty="0" err="1">
                <a:solidFill>
                  <a:srgbClr val="FFC000"/>
                </a:solidFill>
              </a:rPr>
              <a:t>ngoại</a:t>
            </a:r>
            <a:r>
              <a:rPr lang="en-US" b="1" dirty="0">
                <a:solidFill>
                  <a:srgbClr val="FFC000"/>
                </a:solidFill>
              </a:rPr>
              <a:t> </a:t>
            </a:r>
            <a:r>
              <a:rPr lang="en-US" b="1" dirty="0" err="1">
                <a:solidFill>
                  <a:srgbClr val="FFC000"/>
                </a:solidFill>
              </a:rPr>
              <a:t>lệ</a:t>
            </a:r>
            <a:br>
              <a:rPr lang="en-US" dirty="0"/>
            </a:br>
            <a:endParaRPr lang="en-US" dirty="0"/>
          </a:p>
        </p:txBody>
      </p:sp>
      <p:sp>
        <p:nvSpPr>
          <p:cNvPr id="3" name="Content Placeholder 2">
            <a:extLst>
              <a:ext uri="{FF2B5EF4-FFF2-40B4-BE49-F238E27FC236}">
                <a16:creationId xmlns:a16="http://schemas.microsoft.com/office/drawing/2014/main" id="{5E3D5E06-1B6E-046B-EA7F-2522DBE2FED0}"/>
              </a:ext>
            </a:extLst>
          </p:cNvPr>
          <p:cNvSpPr>
            <a:spLocks noGrp="1"/>
          </p:cNvSpPr>
          <p:nvPr>
            <p:ph idx="1"/>
          </p:nvPr>
        </p:nvSpPr>
        <p:spPr>
          <a:xfrm>
            <a:off x="838200" y="866274"/>
            <a:ext cx="10515600" cy="5310689"/>
          </a:xfrm>
        </p:spPr>
        <p:txBody>
          <a:bodyPr>
            <a:normAutofit lnSpcReduction="10000"/>
          </a:bodyPr>
          <a:lstStyle/>
          <a:p>
            <a:pPr lvl="0"/>
            <a:r>
              <a:rPr lang="vi-VN" b="1" dirty="0"/>
              <a:t>Giá trị thiếu (Missing Values):</a:t>
            </a:r>
            <a:r>
              <a:rPr lang="vi-VN" dirty="0"/>
              <a:t> Một số biến như bld_press, sk_fd_th, và bmi có giá trị tối thiểu là 0. Về mặt sinh lý, các giá trị này là không thể có (ví dụ: huyết áp bằng 0, độ dày nếp gấp da bằng 0). Đây rất có thể là các giá trị bị thiếu đã được mã hóa thành 0. Việc xử lý các giá trị này (ví dụ: thay thế bằng giá trị trung bình/trung vị hoặc loại bỏ) là cần thiết trước khi xây dựng mô hình.</a:t>
            </a:r>
            <a:endParaRPr lang="vi-VN" sz="1800" dirty="0"/>
          </a:p>
          <a:p>
            <a:pPr lvl="0"/>
            <a:r>
              <a:rPr lang="vi-VN" b="1" dirty="0"/>
              <a:t>Ngoại lệ (Outliers):</a:t>
            </a:r>
            <a:endParaRPr lang="vi-VN" sz="1800" dirty="0"/>
          </a:p>
          <a:p>
            <a:pPr lvl="1"/>
            <a:r>
              <a:rPr lang="vi-VN" dirty="0"/>
              <a:t>Các biểu đồ hộp cho thấy sự hiện diện của nhiều giá trị ngoại lệ, đặc biệt ở các biến </a:t>
            </a:r>
            <a:r>
              <a:rPr lang="vi-VN" b="1" dirty="0"/>
              <a:t>serum_ins</a:t>
            </a:r>
            <a:r>
              <a:rPr lang="vi-VN" dirty="0"/>
              <a:t>, </a:t>
            </a:r>
            <a:r>
              <a:rPr lang="vi-VN" b="1" dirty="0"/>
              <a:t>sk_fd_th</a:t>
            </a:r>
            <a:r>
              <a:rPr lang="vi-VN" dirty="0"/>
              <a:t>, và </a:t>
            </a:r>
            <a:r>
              <a:rPr lang="vi-VN" b="1" dirty="0"/>
              <a:t>dia_ped_func</a:t>
            </a:r>
            <a:r>
              <a:rPr lang="vi-VN" dirty="0"/>
              <a:t>.</a:t>
            </a:r>
            <a:endParaRPr lang="vi-VN" sz="1600" dirty="0"/>
          </a:p>
          <a:p>
            <a:pPr lvl="1"/>
            <a:r>
              <a:rPr lang="vi-VN" dirty="0"/>
              <a:t>Trong lĩnh vực y tế, các giá trị ngoại lệ này có thể là các trường hợp bệnh lý thực sự và chứa thông tin quan trọng. Do đó, cần phải xem xét cẩn thận thay vì loại bỏ chúng một cách máy móc. Ví dụ, một mức insulin rất cao có thể là dấu hiệu của tình trạng kháng insulin nghiêm trọng.</a:t>
            </a:r>
            <a:endParaRPr lang="vi-VN" sz="1600" dirty="0"/>
          </a:p>
          <a:p>
            <a:endParaRPr lang="en-US" dirty="0"/>
          </a:p>
        </p:txBody>
      </p:sp>
    </p:spTree>
    <p:extLst>
      <p:ext uri="{BB962C8B-B14F-4D97-AF65-F5344CB8AC3E}">
        <p14:creationId xmlns:p14="http://schemas.microsoft.com/office/powerpoint/2010/main" val="46847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E4048-D3E3-018F-8263-D2885C9A422C}"/>
              </a:ext>
            </a:extLst>
          </p:cNvPr>
          <p:cNvSpPr>
            <a:spLocks noGrp="1"/>
          </p:cNvSpPr>
          <p:nvPr>
            <p:ph idx="1"/>
          </p:nvPr>
        </p:nvSpPr>
        <p:spPr>
          <a:xfrm>
            <a:off x="838200" y="681038"/>
            <a:ext cx="10515600" cy="5495925"/>
          </a:xfrm>
        </p:spPr>
        <p:txBody>
          <a:bodyPr>
            <a:normAutofit fontScale="92500"/>
          </a:bodyPr>
          <a:lstStyle/>
          <a:p>
            <a:r>
              <a:rPr lang="vi-VN" dirty="0"/>
              <a:t>Ma trận tương quan cho thấy mối quan hệ tuyến tính giữa các cặp biến.</a:t>
            </a:r>
          </a:p>
          <a:p>
            <a:pPr lvl="0"/>
            <a:r>
              <a:rPr lang="vi-VN" b="1" dirty="0"/>
              <a:t>Tương quan với biến mục tiêu (class):</a:t>
            </a:r>
            <a:endParaRPr lang="vi-VN" sz="1800" dirty="0"/>
          </a:p>
          <a:p>
            <a:pPr lvl="1"/>
            <a:r>
              <a:rPr lang="vi-VN" b="1" dirty="0"/>
              <a:t>plasma_glu</a:t>
            </a:r>
            <a:r>
              <a:rPr lang="vi-VN" dirty="0"/>
              <a:t> có tương quan dương mạnh nhất với class (0.49), khẳng định vai trò quan trọng của nồng độ glucose trong việc chẩn đoán bệnh tiểu đường.</a:t>
            </a:r>
            <a:endParaRPr lang="vi-VN" sz="1600" dirty="0"/>
          </a:p>
          <a:p>
            <a:pPr lvl="1"/>
            <a:r>
              <a:rPr lang="vi-VN" b="1" dirty="0"/>
              <a:t>bmi</a:t>
            </a:r>
            <a:r>
              <a:rPr lang="vi-VN" dirty="0"/>
              <a:t> (0.31), </a:t>
            </a:r>
            <a:r>
              <a:rPr lang="vi-VN" b="1" dirty="0"/>
              <a:t>age</a:t>
            </a:r>
            <a:r>
              <a:rPr lang="vi-VN" dirty="0"/>
              <a:t> (0.24), và </a:t>
            </a:r>
            <a:r>
              <a:rPr lang="vi-VN" b="1" dirty="0"/>
              <a:t>n_preg</a:t>
            </a:r>
            <a:r>
              <a:rPr lang="vi-VN" dirty="0"/>
              <a:t> (0.22) cũng có tương quan dương đáng kể với class.</a:t>
            </a:r>
            <a:endParaRPr lang="vi-VN" sz="1600" dirty="0"/>
          </a:p>
          <a:p>
            <a:pPr lvl="0"/>
            <a:r>
              <a:rPr lang="vi-VN" b="1" dirty="0"/>
              <a:t>Tương quan giữa các biến độc lập:</a:t>
            </a:r>
            <a:endParaRPr lang="vi-VN" sz="1800" dirty="0"/>
          </a:p>
          <a:p>
            <a:pPr lvl="1"/>
            <a:r>
              <a:rPr lang="vi-VN" b="1" dirty="0"/>
              <a:t>age</a:t>
            </a:r>
            <a:r>
              <a:rPr lang="vi-VN" dirty="0"/>
              <a:t> và </a:t>
            </a:r>
            <a:r>
              <a:rPr lang="vi-VN" b="1" dirty="0"/>
              <a:t>n_preg</a:t>
            </a:r>
            <a:r>
              <a:rPr lang="vi-VN" dirty="0"/>
              <a:t> có tương quan dương mạnh (0.54), điều này là hợp lý về mặt logic.</a:t>
            </a:r>
            <a:endParaRPr lang="vi-VN" sz="1600" dirty="0"/>
          </a:p>
          <a:p>
            <a:pPr lvl="1"/>
            <a:r>
              <a:rPr lang="vi-VN" b="1" dirty="0"/>
              <a:t>bmi</a:t>
            </a:r>
            <a:r>
              <a:rPr lang="vi-VN" dirty="0"/>
              <a:t> và </a:t>
            </a:r>
            <a:r>
              <a:rPr lang="vi-VN" b="1" dirty="0"/>
              <a:t>sk_fd_th</a:t>
            </a:r>
            <a:r>
              <a:rPr lang="vi-VN" dirty="0"/>
              <a:t> cũng có tương quan dương mạnh (0.54), vì cả hai đều là chỉ số đo lường lượng mỡ trong cơ thể.</a:t>
            </a:r>
            <a:endParaRPr lang="vi-VN" sz="1600" dirty="0"/>
          </a:p>
          <a:p>
            <a:pPr lvl="1"/>
            <a:r>
              <a:rPr lang="vi-VN" dirty="0"/>
              <a:t>Mối tương quan giữa các biến khác hầu hết ở mức thấp đến trung bình, cho thấy chúng cung cấp những thông tin tương đối độc lập cho mô hình.</a:t>
            </a:r>
            <a:endParaRPr lang="vi-VN" sz="1600" dirty="0"/>
          </a:p>
          <a:p>
            <a:endParaRPr lang="en-US" dirty="0"/>
          </a:p>
        </p:txBody>
      </p:sp>
      <p:sp>
        <p:nvSpPr>
          <p:cNvPr id="7" name="Title 1">
            <a:extLst>
              <a:ext uri="{FF2B5EF4-FFF2-40B4-BE49-F238E27FC236}">
                <a16:creationId xmlns:a16="http://schemas.microsoft.com/office/drawing/2014/main" id="{D296BC87-0D65-8FDC-5DAE-0748561C2608}"/>
              </a:ext>
            </a:extLst>
          </p:cNvPr>
          <p:cNvSpPr>
            <a:spLocks noGrp="1"/>
          </p:cNvSpPr>
          <p:nvPr>
            <p:ph type="title"/>
          </p:nvPr>
        </p:nvSpPr>
        <p:spPr>
          <a:xfrm>
            <a:off x="838200" y="365126"/>
            <a:ext cx="7615989" cy="315912"/>
          </a:xfrm>
        </p:spPr>
        <p:txBody>
          <a:bodyPr>
            <a:normAutofit fontScale="90000"/>
          </a:bodyPr>
          <a:lstStyle/>
          <a:p>
            <a:r>
              <a:rPr lang="vi-VN" b="1" dirty="0">
                <a:solidFill>
                  <a:srgbClr val="FFC000"/>
                </a:solidFill>
              </a:rPr>
              <a:t>6. Phân tích tương quan</a:t>
            </a:r>
            <a:br>
              <a:rPr lang="vi-VN" dirty="0"/>
            </a:br>
            <a:endParaRPr lang="en-US" dirty="0"/>
          </a:p>
        </p:txBody>
      </p:sp>
    </p:spTree>
    <p:extLst>
      <p:ext uri="{BB962C8B-B14F-4D97-AF65-F5344CB8AC3E}">
        <p14:creationId xmlns:p14="http://schemas.microsoft.com/office/powerpoint/2010/main" val="107695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18FBC37-8F12-CE05-4B30-49E4107B683A}"/>
              </a:ext>
            </a:extLst>
          </p:cNvPr>
          <p:cNvPicPr>
            <a:picLocks noGrp="1" noChangeAspect="1"/>
          </p:cNvPicPr>
          <p:nvPr>
            <p:ph idx="1"/>
          </p:nvPr>
        </p:nvPicPr>
        <p:blipFill>
          <a:blip r:embed="rId2"/>
          <a:stretch>
            <a:fillRect/>
          </a:stretch>
        </p:blipFill>
        <p:spPr>
          <a:xfrm>
            <a:off x="1" y="1"/>
            <a:ext cx="12192000" cy="6858000"/>
          </a:xfrm>
          <a:prstGeom prst="rect">
            <a:avLst/>
          </a:prstGeom>
        </p:spPr>
      </p:pic>
    </p:spTree>
    <p:extLst>
      <p:ext uri="{BB962C8B-B14F-4D97-AF65-F5344CB8AC3E}">
        <p14:creationId xmlns:p14="http://schemas.microsoft.com/office/powerpoint/2010/main" val="4231149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569C-641D-B192-F0FB-C14F939180FC}"/>
              </a:ext>
            </a:extLst>
          </p:cNvPr>
          <p:cNvSpPr>
            <a:spLocks noGrp="1"/>
          </p:cNvSpPr>
          <p:nvPr>
            <p:ph type="title"/>
          </p:nvPr>
        </p:nvSpPr>
        <p:spPr>
          <a:xfrm>
            <a:off x="838200" y="365126"/>
            <a:ext cx="5546558" cy="315912"/>
          </a:xfrm>
        </p:spPr>
        <p:txBody>
          <a:bodyPr>
            <a:normAutofit fontScale="90000"/>
          </a:bodyPr>
          <a:lstStyle/>
          <a:p>
            <a:r>
              <a:rPr lang="en-US" b="1" dirty="0">
                <a:solidFill>
                  <a:srgbClr val="FFC000"/>
                </a:solidFill>
              </a:rPr>
              <a:t>7. </a:t>
            </a:r>
            <a:r>
              <a:rPr lang="en-US" b="1" dirty="0" err="1">
                <a:solidFill>
                  <a:srgbClr val="FFC000"/>
                </a:solidFill>
              </a:rPr>
              <a:t>Kết</a:t>
            </a:r>
            <a:r>
              <a:rPr lang="en-US" b="1" dirty="0">
                <a:solidFill>
                  <a:srgbClr val="FFC000"/>
                </a:solidFill>
              </a:rPr>
              <a:t> </a:t>
            </a:r>
            <a:r>
              <a:rPr lang="en-US" b="1" dirty="0" err="1">
                <a:solidFill>
                  <a:srgbClr val="FFC000"/>
                </a:solidFill>
              </a:rPr>
              <a:t>luận</a:t>
            </a:r>
            <a:br>
              <a:rPr lang="en-US" dirty="0"/>
            </a:br>
            <a:endParaRPr lang="en-US" dirty="0"/>
          </a:p>
        </p:txBody>
      </p:sp>
      <p:sp>
        <p:nvSpPr>
          <p:cNvPr id="3" name="Content Placeholder 2">
            <a:extLst>
              <a:ext uri="{FF2B5EF4-FFF2-40B4-BE49-F238E27FC236}">
                <a16:creationId xmlns:a16="http://schemas.microsoft.com/office/drawing/2014/main" id="{9DAAD900-6A95-9826-64C7-5B18B5CD0B28}"/>
              </a:ext>
            </a:extLst>
          </p:cNvPr>
          <p:cNvSpPr>
            <a:spLocks noGrp="1"/>
          </p:cNvSpPr>
          <p:nvPr>
            <p:ph idx="1"/>
          </p:nvPr>
        </p:nvSpPr>
        <p:spPr>
          <a:xfrm>
            <a:off x="838200" y="681038"/>
            <a:ext cx="10515600" cy="5495925"/>
          </a:xfrm>
        </p:spPr>
        <p:txBody>
          <a:bodyPr>
            <a:normAutofit fontScale="85000" lnSpcReduction="10000"/>
          </a:bodyPr>
          <a:lstStyle/>
          <a:p>
            <a:r>
              <a:rPr lang="vi-VN" dirty="0"/>
              <a:t>Từ phân tích khám phá dữ liệu, có thể rút ra các kết luận sau:</a:t>
            </a:r>
          </a:p>
          <a:p>
            <a:pPr lvl="0"/>
            <a:r>
              <a:rPr lang="vi-VN" b="1" dirty="0"/>
              <a:t>Các yếu tố dự báo quan trọng:</a:t>
            </a:r>
            <a:r>
              <a:rPr lang="vi-VN" dirty="0"/>
              <a:t> </a:t>
            </a:r>
            <a:r>
              <a:rPr lang="vi-VN" b="1" dirty="0"/>
              <a:t>Nồng độ glucose huyết tương</a:t>
            </a:r>
            <a:r>
              <a:rPr lang="vi-VN" dirty="0"/>
              <a:t> là yếu tố dự báo mạnh mẽ và rõ ràng nhất. Bên cạnh đó, </a:t>
            </a:r>
            <a:r>
              <a:rPr lang="vi-VN" b="1" dirty="0"/>
              <a:t>chỉ số BMI, tuổi tác</a:t>
            </a:r>
            <a:r>
              <a:rPr lang="vi-VN" dirty="0"/>
              <a:t> và </a:t>
            </a:r>
            <a:r>
              <a:rPr lang="vi-VN" b="1" dirty="0"/>
              <a:t>số lần mang thai</a:t>
            </a:r>
            <a:r>
              <a:rPr lang="vi-VN" dirty="0"/>
              <a:t> cũng là những yếu tố nguy cơ đáng kể.</a:t>
            </a:r>
          </a:p>
          <a:p>
            <a:pPr lvl="0"/>
            <a:r>
              <a:rPr lang="vi-VN" b="1" dirty="0"/>
              <a:t>Vấn đề chất lượng dữ liệu:</a:t>
            </a:r>
            <a:r>
              <a:rPr lang="vi-VN" dirty="0"/>
              <a:t> Dữ liệu có chứa các giá trị "0" bất thường, có khả năng là giá trị thiếu được mã hóa. Việc xử lý các giá trị này là bước tiền xử lý quan trọng.</a:t>
            </a:r>
          </a:p>
          <a:p>
            <a:pPr lvl="0"/>
            <a:r>
              <a:rPr lang="vi-VN" b="1" dirty="0"/>
              <a:t>Đặc điểm của nhóm mắc bệnh:</a:t>
            </a:r>
            <a:r>
              <a:rPr lang="vi-VN" dirty="0"/>
              <a:t> Các bệnh nhân được chẩn đoán mắc bệnh tiểu đường có xu hướng lớn tuổi hơn, có chỉ số BMI cao hơn, nồng độ glucose cao hơn và có nhiều lần mang thai hơn so với nhóm không mắc bệnh.</a:t>
            </a:r>
          </a:p>
          <a:p>
            <a:pPr lvl="0"/>
            <a:r>
              <a:rPr lang="vi-VN" b="1" dirty="0"/>
              <a:t>Hướng đi tiếp theo:</a:t>
            </a:r>
            <a:r>
              <a:rPr lang="vi-VN" dirty="0"/>
              <a:t> Dựa trên những khám phá này, các bước tiếp theo bao gồm việc xử lý các giá trị thiếu một cách hợp lý, chuẩn hóa dữ liệu và xây dựng các mô hình học máy (như hồi quy logistic hoặc mạng nơ-ron như trong paper2) để dự báo nguy cơ mắc bệnh. Cần chú ý đến sự mất cân bằng của dữ liệu khi lựa chọn độ đo đánh giá mô hình.</a:t>
            </a:r>
          </a:p>
          <a:p>
            <a:endParaRPr lang="en-US" dirty="0"/>
          </a:p>
        </p:txBody>
      </p:sp>
    </p:spTree>
    <p:extLst>
      <p:ext uri="{BB962C8B-B14F-4D97-AF65-F5344CB8AC3E}">
        <p14:creationId xmlns:p14="http://schemas.microsoft.com/office/powerpoint/2010/main" val="232100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1BE8-AA8F-F04B-DFC2-E7AF2A8E7695}"/>
              </a:ext>
            </a:extLst>
          </p:cNvPr>
          <p:cNvSpPr>
            <a:spLocks noGrp="1"/>
          </p:cNvSpPr>
          <p:nvPr>
            <p:ph type="title"/>
          </p:nvPr>
        </p:nvSpPr>
        <p:spPr/>
        <p:txBody>
          <a:bodyPr/>
          <a:lstStyle/>
          <a:p>
            <a:r>
              <a:rPr lang="en-US" dirty="0" err="1">
                <a:solidFill>
                  <a:srgbClr val="FFC000"/>
                </a:solidFill>
              </a:rPr>
              <a:t>Nhiệm</a:t>
            </a:r>
            <a:r>
              <a:rPr lang="en-US" dirty="0">
                <a:solidFill>
                  <a:srgbClr val="FFC000"/>
                </a:solidFill>
              </a:rPr>
              <a:t> </a:t>
            </a:r>
            <a:r>
              <a:rPr lang="en-US" dirty="0" err="1">
                <a:solidFill>
                  <a:srgbClr val="FFC000"/>
                </a:solidFill>
              </a:rPr>
              <a:t>vụ</a:t>
            </a:r>
            <a:r>
              <a:rPr lang="en-US" dirty="0">
                <a:solidFill>
                  <a:srgbClr val="FFC000"/>
                </a:solidFill>
              </a:rPr>
              <a:t> </a:t>
            </a:r>
            <a:r>
              <a:rPr lang="en-US" dirty="0" err="1">
                <a:solidFill>
                  <a:srgbClr val="FFC000"/>
                </a:solidFill>
              </a:rPr>
              <a:t>từng</a:t>
            </a:r>
            <a:r>
              <a:rPr lang="en-US" dirty="0">
                <a:solidFill>
                  <a:srgbClr val="FFC000"/>
                </a:solidFill>
              </a:rPr>
              <a:t> </a:t>
            </a:r>
            <a:r>
              <a:rPr lang="en-US" dirty="0" err="1">
                <a:solidFill>
                  <a:srgbClr val="FFC000"/>
                </a:solidFill>
              </a:rPr>
              <a:t>thành</a:t>
            </a:r>
            <a:r>
              <a:rPr lang="en-US" dirty="0">
                <a:solidFill>
                  <a:srgbClr val="FFC000"/>
                </a:solidFill>
              </a:rPr>
              <a:t> </a:t>
            </a:r>
            <a:r>
              <a:rPr lang="en-US" dirty="0" err="1">
                <a:solidFill>
                  <a:srgbClr val="FFC000"/>
                </a:solidFill>
              </a:rPr>
              <a:t>viên</a:t>
            </a:r>
            <a:endParaRPr lang="en-US" dirty="0">
              <a:solidFill>
                <a:srgbClr val="FFC000"/>
              </a:solidFill>
            </a:endParaRPr>
          </a:p>
        </p:txBody>
      </p:sp>
      <p:graphicFrame>
        <p:nvGraphicFramePr>
          <p:cNvPr id="4" name="Content Placeholder 3">
            <a:extLst>
              <a:ext uri="{FF2B5EF4-FFF2-40B4-BE49-F238E27FC236}">
                <a16:creationId xmlns:a16="http://schemas.microsoft.com/office/drawing/2014/main" id="{35648D71-25FC-D5A9-4AD4-934EC7F291BA}"/>
              </a:ext>
            </a:extLst>
          </p:cNvPr>
          <p:cNvGraphicFramePr>
            <a:graphicFrameLocks noGrp="1"/>
          </p:cNvGraphicFramePr>
          <p:nvPr>
            <p:ph idx="1"/>
            <p:extLst>
              <p:ext uri="{D42A27DB-BD31-4B8C-83A1-F6EECF244321}">
                <p14:modId xmlns:p14="http://schemas.microsoft.com/office/powerpoint/2010/main" val="2441118273"/>
              </p:ext>
            </p:extLst>
          </p:nvPr>
        </p:nvGraphicFramePr>
        <p:xfrm>
          <a:off x="838200" y="1825624"/>
          <a:ext cx="10515597" cy="4302460"/>
        </p:xfrm>
        <a:graphic>
          <a:graphicData uri="http://schemas.openxmlformats.org/drawingml/2006/table">
            <a:tbl>
              <a:tblPr firstRow="1" bandRow="1">
                <a:tableStyleId>{21E4AEA4-8DFA-4A89-87EB-49C32662AFE0}</a:tableStyleId>
              </a:tblPr>
              <a:tblGrid>
                <a:gridCol w="1664368">
                  <a:extLst>
                    <a:ext uri="{9D8B030D-6E8A-4147-A177-3AD203B41FA5}">
                      <a16:colId xmlns:a16="http://schemas.microsoft.com/office/drawing/2014/main" val="1713724583"/>
                    </a:ext>
                  </a:extLst>
                </a:gridCol>
                <a:gridCol w="3336758">
                  <a:extLst>
                    <a:ext uri="{9D8B030D-6E8A-4147-A177-3AD203B41FA5}">
                      <a16:colId xmlns:a16="http://schemas.microsoft.com/office/drawing/2014/main" val="1141592661"/>
                    </a:ext>
                  </a:extLst>
                </a:gridCol>
                <a:gridCol w="5514471">
                  <a:extLst>
                    <a:ext uri="{9D8B030D-6E8A-4147-A177-3AD203B41FA5}">
                      <a16:colId xmlns:a16="http://schemas.microsoft.com/office/drawing/2014/main" val="3420508747"/>
                    </a:ext>
                  </a:extLst>
                </a:gridCol>
              </a:tblGrid>
              <a:tr h="860492">
                <a:tc>
                  <a:txBody>
                    <a:bodyPr/>
                    <a:lstStyle/>
                    <a:p>
                      <a:r>
                        <a:rPr lang="en-US" sz="2000" dirty="0" err="1"/>
                        <a:t>MSSv</a:t>
                      </a:r>
                      <a:endParaRPr lang="en-US" sz="2000" dirty="0"/>
                    </a:p>
                  </a:txBody>
                  <a:tcPr/>
                </a:tc>
                <a:tc>
                  <a:txBody>
                    <a:bodyPr/>
                    <a:lstStyle/>
                    <a:p>
                      <a:r>
                        <a:rPr lang="en-US" sz="2000" dirty="0" err="1"/>
                        <a:t>Họ</a:t>
                      </a:r>
                      <a:r>
                        <a:rPr lang="en-US" sz="2000" dirty="0"/>
                        <a:t> </a:t>
                      </a:r>
                      <a:r>
                        <a:rPr lang="en-US" sz="2000" dirty="0" err="1"/>
                        <a:t>và</a:t>
                      </a:r>
                      <a:r>
                        <a:rPr lang="en-US" sz="2000" dirty="0"/>
                        <a:t> </a:t>
                      </a:r>
                      <a:r>
                        <a:rPr lang="en-US" sz="2000" dirty="0" err="1"/>
                        <a:t>Tên</a:t>
                      </a:r>
                      <a:endParaRPr lang="en-US" sz="2000" dirty="0"/>
                    </a:p>
                  </a:txBody>
                  <a:tcPr/>
                </a:tc>
                <a:tc>
                  <a:txBody>
                    <a:bodyPr/>
                    <a:lstStyle/>
                    <a:p>
                      <a:r>
                        <a:rPr lang="en-US" sz="2000" dirty="0" err="1"/>
                        <a:t>Nhiệm</a:t>
                      </a:r>
                      <a:r>
                        <a:rPr lang="en-US" sz="2000" dirty="0"/>
                        <a:t> </a:t>
                      </a:r>
                      <a:r>
                        <a:rPr lang="en-US" sz="2000" dirty="0" err="1"/>
                        <a:t>vụ</a:t>
                      </a:r>
                      <a:endParaRPr lang="en-US" sz="2000" dirty="0"/>
                    </a:p>
                  </a:txBody>
                  <a:tcPr/>
                </a:tc>
                <a:extLst>
                  <a:ext uri="{0D108BD9-81ED-4DB2-BD59-A6C34878D82A}">
                    <a16:rowId xmlns:a16="http://schemas.microsoft.com/office/drawing/2014/main" val="1830609293"/>
                  </a:ext>
                </a:extLst>
              </a:tr>
              <a:tr h="860492">
                <a:tc>
                  <a:txBody>
                    <a:bodyPr/>
                    <a:lstStyle/>
                    <a:p>
                      <a:pPr>
                        <a:lnSpc>
                          <a:spcPct val="115000"/>
                        </a:lnSpc>
                        <a:spcAft>
                          <a:spcPts val="800"/>
                        </a:spcAft>
                        <a:buNone/>
                      </a:pPr>
                      <a:r>
                        <a:rPr lang="en-US" sz="2000" kern="100" dirty="0">
                          <a:effectLst/>
                          <a:latin typeface="Calibri" panose="020F0502020204030204" pitchFamily="34" charset="0"/>
                          <a:cs typeface="Times New Roman" panose="02020603050405020304" pitchFamily="18" charset="0"/>
                        </a:rPr>
                        <a:t>3123410065</a:t>
                      </a:r>
                    </a:p>
                  </a:txBody>
                  <a:tcPr marL="9525" marR="9525" marT="9525" marB="9525" anchor="ctr"/>
                </a:tc>
                <a:tc>
                  <a:txBody>
                    <a:bodyPr/>
                    <a:lstStyle/>
                    <a:p>
                      <a:pPr>
                        <a:lnSpc>
                          <a:spcPct val="115000"/>
                        </a:lnSpc>
                        <a:spcAft>
                          <a:spcPts val="800"/>
                        </a:spcAft>
                        <a:buNone/>
                      </a:pPr>
                      <a:r>
                        <a:rPr lang="vi-VN" sz="2000" kern="100" dirty="0">
                          <a:effectLst/>
                          <a:latin typeface="Calibri" panose="020F0502020204030204" pitchFamily="34" charset="0"/>
                          <a:cs typeface="Times New Roman" panose="02020603050405020304" pitchFamily="18" charset="0"/>
                        </a:rPr>
                        <a:t>Phạm Minh Dương</a:t>
                      </a:r>
                    </a:p>
                  </a:txBody>
                  <a:tcPr marL="9525" marR="9525" marT="9525" marB="9525" anchor="ctr"/>
                </a:tc>
                <a:tc>
                  <a:txBody>
                    <a:bodyPr/>
                    <a:lstStyle/>
                    <a:p>
                      <a:pPr>
                        <a:lnSpc>
                          <a:spcPct val="115000"/>
                        </a:lnSpc>
                        <a:spcAft>
                          <a:spcPts val="800"/>
                        </a:spcAft>
                        <a:buNone/>
                      </a:pPr>
                      <a:r>
                        <a:rPr lang="en-US" sz="2000" kern="100" dirty="0" err="1">
                          <a:effectLst/>
                          <a:latin typeface="Calibri" panose="020F0502020204030204" pitchFamily="34" charset="0"/>
                          <a:cs typeface="Times New Roman" panose="02020603050405020304" pitchFamily="18" charset="0"/>
                        </a:rPr>
                        <a:t>Đọc</a:t>
                      </a:r>
                      <a:r>
                        <a:rPr lang="en-US" sz="2000" kern="100" dirty="0">
                          <a:effectLst/>
                          <a:latin typeface="Calibri" panose="020F0502020204030204" pitchFamily="34" charset="0"/>
                          <a:cs typeface="Times New Roman" panose="02020603050405020304" pitchFamily="18" charset="0"/>
                        </a:rPr>
                        <a:t> paper 1-3, </a:t>
                      </a:r>
                      <a:r>
                        <a:rPr lang="en-US" sz="2000" kern="100" dirty="0" err="1">
                          <a:effectLst/>
                          <a:latin typeface="Calibri" panose="020F0502020204030204" pitchFamily="34" charset="0"/>
                          <a:cs typeface="Times New Roman" panose="02020603050405020304" pitchFamily="18" charset="0"/>
                        </a:rPr>
                        <a:t>tổng</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hợp</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và</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soạn</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lại</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nội</a:t>
                      </a:r>
                      <a:r>
                        <a:rPr lang="en-US" sz="2000" kern="100" dirty="0">
                          <a:effectLst/>
                          <a:latin typeface="Calibri" panose="020F0502020204030204" pitchFamily="34" charset="0"/>
                          <a:cs typeface="Times New Roman" panose="02020603050405020304" pitchFamily="18" charset="0"/>
                        </a:rPr>
                        <a:t> dung slide</a:t>
                      </a:r>
                    </a:p>
                  </a:txBody>
                  <a:tcPr marL="9525" marR="9525" marT="9525" marB="9525" anchor="ctr"/>
                </a:tc>
                <a:extLst>
                  <a:ext uri="{0D108BD9-81ED-4DB2-BD59-A6C34878D82A}">
                    <a16:rowId xmlns:a16="http://schemas.microsoft.com/office/drawing/2014/main" val="2597855810"/>
                  </a:ext>
                </a:extLst>
              </a:tr>
              <a:tr h="860492">
                <a:tc>
                  <a:txBody>
                    <a:bodyPr/>
                    <a:lstStyle/>
                    <a:p>
                      <a:pPr>
                        <a:lnSpc>
                          <a:spcPct val="115000"/>
                        </a:lnSpc>
                        <a:spcAft>
                          <a:spcPts val="800"/>
                        </a:spcAft>
                        <a:buNone/>
                      </a:pPr>
                      <a:r>
                        <a:rPr lang="en-US" sz="2000" kern="100">
                          <a:effectLst/>
                          <a:latin typeface="Calibri" panose="020F0502020204030204" pitchFamily="34" charset="0"/>
                          <a:cs typeface="Times New Roman" panose="02020603050405020304" pitchFamily="18" charset="0"/>
                        </a:rPr>
                        <a:t>3123410072</a:t>
                      </a:r>
                    </a:p>
                  </a:txBody>
                  <a:tcPr marL="9525" marR="9525" marT="9525" marB="9525" anchor="ctr"/>
                </a:tc>
                <a:tc>
                  <a:txBody>
                    <a:bodyPr/>
                    <a:lstStyle/>
                    <a:p>
                      <a:pPr>
                        <a:lnSpc>
                          <a:spcPct val="115000"/>
                        </a:lnSpc>
                        <a:spcAft>
                          <a:spcPts val="800"/>
                        </a:spcAft>
                        <a:buNone/>
                      </a:pPr>
                      <a:r>
                        <a:rPr lang="en-US" sz="2000" kern="100" dirty="0">
                          <a:effectLst/>
                          <a:latin typeface="Calibri" panose="020F0502020204030204" pitchFamily="34" charset="0"/>
                          <a:cs typeface="Times New Roman" panose="02020603050405020304" pitchFamily="18" charset="0"/>
                        </a:rPr>
                        <a:t>Phạm </a:t>
                      </a:r>
                      <a:r>
                        <a:rPr lang="en-US" sz="2000" kern="100" dirty="0" err="1">
                          <a:effectLst/>
                          <a:latin typeface="Calibri" panose="020F0502020204030204" pitchFamily="34" charset="0"/>
                          <a:cs typeface="Times New Roman" panose="02020603050405020304" pitchFamily="18" charset="0"/>
                        </a:rPr>
                        <a:t>Tấn</a:t>
                      </a:r>
                      <a:r>
                        <a:rPr lang="en-US" sz="2000" kern="100" dirty="0">
                          <a:effectLst/>
                          <a:latin typeface="Calibri" panose="020F0502020204030204" pitchFamily="34" charset="0"/>
                          <a:cs typeface="Times New Roman" panose="02020603050405020304" pitchFamily="18" charset="0"/>
                        </a:rPr>
                        <a:t> Đạt</a:t>
                      </a:r>
                    </a:p>
                  </a:txBody>
                  <a:tcPr marL="9525" marR="9525" marT="9525" marB="9525" anchor="ctr"/>
                </a:tc>
                <a:tc>
                  <a:txBody>
                    <a:bodyPr/>
                    <a:lstStyle/>
                    <a:p>
                      <a:pPr>
                        <a:lnSpc>
                          <a:spcPct val="115000"/>
                        </a:lnSpc>
                        <a:spcAft>
                          <a:spcPts val="800"/>
                        </a:spcAft>
                        <a:buNone/>
                      </a:pPr>
                      <a:r>
                        <a:rPr lang="en-US" sz="2000" kern="100" dirty="0" err="1">
                          <a:effectLst/>
                          <a:latin typeface="Calibri" panose="020F0502020204030204" pitchFamily="34" charset="0"/>
                          <a:cs typeface="Times New Roman" panose="02020603050405020304" pitchFamily="18" charset="0"/>
                        </a:rPr>
                        <a:t>Đọc</a:t>
                      </a:r>
                      <a:r>
                        <a:rPr lang="en-US" sz="2000" kern="100" dirty="0">
                          <a:effectLst/>
                          <a:latin typeface="Calibri" panose="020F0502020204030204" pitchFamily="34" charset="0"/>
                          <a:cs typeface="Times New Roman" panose="02020603050405020304" pitchFamily="18" charset="0"/>
                        </a:rPr>
                        <a:t> paper 2, </a:t>
                      </a:r>
                      <a:r>
                        <a:rPr lang="en-US" sz="2000" kern="100" dirty="0" err="1">
                          <a:effectLst/>
                          <a:latin typeface="Calibri" panose="020F0502020204030204" pitchFamily="34" charset="0"/>
                          <a:cs typeface="Times New Roman" panose="02020603050405020304" pitchFamily="18" charset="0"/>
                        </a:rPr>
                        <a:t>tóm</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tắt</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nội</a:t>
                      </a:r>
                      <a:r>
                        <a:rPr lang="en-US" sz="2000" kern="100" dirty="0">
                          <a:effectLst/>
                          <a:latin typeface="Calibri" panose="020F0502020204030204" pitchFamily="34" charset="0"/>
                          <a:cs typeface="Times New Roman" panose="02020603050405020304" pitchFamily="18" charset="0"/>
                        </a:rPr>
                        <a:t> dung</a:t>
                      </a:r>
                    </a:p>
                  </a:txBody>
                  <a:tcPr marL="9525" marR="9525" marT="9525" marB="9525" anchor="ctr"/>
                </a:tc>
                <a:extLst>
                  <a:ext uri="{0D108BD9-81ED-4DB2-BD59-A6C34878D82A}">
                    <a16:rowId xmlns:a16="http://schemas.microsoft.com/office/drawing/2014/main" val="2433199769"/>
                  </a:ext>
                </a:extLst>
              </a:tr>
              <a:tr h="860492">
                <a:tc>
                  <a:txBody>
                    <a:bodyPr/>
                    <a:lstStyle/>
                    <a:p>
                      <a:pPr>
                        <a:lnSpc>
                          <a:spcPct val="115000"/>
                        </a:lnSpc>
                        <a:spcAft>
                          <a:spcPts val="800"/>
                        </a:spcAft>
                        <a:buNone/>
                      </a:pPr>
                      <a:r>
                        <a:rPr lang="en-US" sz="2000" kern="100">
                          <a:effectLst/>
                          <a:latin typeface="Calibri" panose="020F0502020204030204" pitchFamily="34" charset="0"/>
                          <a:cs typeface="Times New Roman" panose="02020603050405020304" pitchFamily="18" charset="0"/>
                        </a:rPr>
                        <a:t>3123410168</a:t>
                      </a:r>
                    </a:p>
                  </a:txBody>
                  <a:tcPr marL="9525" marR="9525" marT="9525" marB="9525" anchor="ctr"/>
                </a:tc>
                <a:tc>
                  <a:txBody>
                    <a:bodyPr/>
                    <a:lstStyle/>
                    <a:p>
                      <a:pPr>
                        <a:lnSpc>
                          <a:spcPct val="115000"/>
                        </a:lnSpc>
                        <a:spcAft>
                          <a:spcPts val="800"/>
                        </a:spcAft>
                        <a:buNone/>
                      </a:pPr>
                      <a:r>
                        <a:rPr lang="en-US" sz="2000" kern="100">
                          <a:effectLst/>
                          <a:latin typeface="Calibri" panose="020F0502020204030204" pitchFamily="34" charset="0"/>
                          <a:cs typeface="Times New Roman" panose="02020603050405020304" pitchFamily="18" charset="0"/>
                        </a:rPr>
                        <a:t>Nguyễn Đăng Khoa</a:t>
                      </a:r>
                    </a:p>
                  </a:txBody>
                  <a:tcPr marL="9525" marR="9525" marT="9525" marB="9525" anchor="ctr"/>
                </a:tc>
                <a:tc>
                  <a:txBody>
                    <a:bodyPr/>
                    <a:lstStyle/>
                    <a:p>
                      <a:pPr>
                        <a:lnSpc>
                          <a:spcPct val="115000"/>
                        </a:lnSpc>
                        <a:spcAft>
                          <a:spcPts val="800"/>
                        </a:spcAft>
                        <a:buNone/>
                      </a:pPr>
                      <a:r>
                        <a:rPr lang="en-US" sz="2000" kern="100" dirty="0" err="1">
                          <a:effectLst/>
                          <a:latin typeface="Calibri" panose="020F0502020204030204" pitchFamily="34" charset="0"/>
                          <a:cs typeface="Times New Roman" panose="02020603050405020304" pitchFamily="18" charset="0"/>
                        </a:rPr>
                        <a:t>Đọc</a:t>
                      </a:r>
                      <a:r>
                        <a:rPr lang="en-US" sz="2000" kern="100" dirty="0">
                          <a:effectLst/>
                          <a:latin typeface="Calibri" panose="020F0502020204030204" pitchFamily="34" charset="0"/>
                          <a:cs typeface="Times New Roman" panose="02020603050405020304" pitchFamily="18" charset="0"/>
                        </a:rPr>
                        <a:t> paper 1, </a:t>
                      </a:r>
                      <a:r>
                        <a:rPr lang="en-US" sz="2000" kern="100" dirty="0" err="1">
                          <a:effectLst/>
                          <a:latin typeface="Calibri" panose="020F0502020204030204" pitchFamily="34" charset="0"/>
                          <a:cs typeface="Times New Roman" panose="02020603050405020304" pitchFamily="18" charset="0"/>
                        </a:rPr>
                        <a:t>tóm</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tắt</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nội</a:t>
                      </a:r>
                      <a:r>
                        <a:rPr lang="en-US" sz="2000" kern="100" dirty="0">
                          <a:effectLst/>
                          <a:latin typeface="Calibri" panose="020F0502020204030204" pitchFamily="34" charset="0"/>
                          <a:cs typeface="Times New Roman" panose="02020603050405020304" pitchFamily="18" charset="0"/>
                        </a:rPr>
                        <a:t> dung, edit </a:t>
                      </a:r>
                      <a:r>
                        <a:rPr lang="en-US" sz="2000" kern="100" dirty="0" err="1">
                          <a:effectLst/>
                          <a:latin typeface="Calibri" panose="020F0502020204030204" pitchFamily="34" charset="0"/>
                          <a:cs typeface="Times New Roman" panose="02020603050405020304" pitchFamily="18" charset="0"/>
                        </a:rPr>
                        <a:t>nội</a:t>
                      </a:r>
                      <a:r>
                        <a:rPr lang="en-US" sz="2000" kern="100" dirty="0">
                          <a:effectLst/>
                          <a:latin typeface="Calibri" panose="020F0502020204030204" pitchFamily="34" charset="0"/>
                          <a:cs typeface="Times New Roman" panose="02020603050405020304" pitchFamily="18" charset="0"/>
                        </a:rPr>
                        <a:t> dung sang PDF</a:t>
                      </a:r>
                    </a:p>
                  </a:txBody>
                  <a:tcPr marL="9525" marR="9525" marT="9525" marB="9525" anchor="ctr"/>
                </a:tc>
                <a:extLst>
                  <a:ext uri="{0D108BD9-81ED-4DB2-BD59-A6C34878D82A}">
                    <a16:rowId xmlns:a16="http://schemas.microsoft.com/office/drawing/2014/main" val="2832336912"/>
                  </a:ext>
                </a:extLst>
              </a:tr>
              <a:tr h="860492">
                <a:tc>
                  <a:txBody>
                    <a:bodyPr/>
                    <a:lstStyle/>
                    <a:p>
                      <a:pPr>
                        <a:lnSpc>
                          <a:spcPct val="115000"/>
                        </a:lnSpc>
                        <a:spcAft>
                          <a:spcPts val="800"/>
                        </a:spcAft>
                        <a:buNone/>
                      </a:pPr>
                      <a:r>
                        <a:rPr lang="en-US" sz="2000" kern="100">
                          <a:effectLst/>
                          <a:latin typeface="Calibri" panose="020F0502020204030204" pitchFamily="34" charset="0"/>
                          <a:cs typeface="Times New Roman" panose="02020603050405020304" pitchFamily="18" charset="0"/>
                        </a:rPr>
                        <a:t>3123410426</a:t>
                      </a:r>
                    </a:p>
                  </a:txBody>
                  <a:tcPr marL="9525" marR="9525" marT="9525" marB="9525" anchor="ctr"/>
                </a:tc>
                <a:tc>
                  <a:txBody>
                    <a:bodyPr/>
                    <a:lstStyle/>
                    <a:p>
                      <a:pPr>
                        <a:lnSpc>
                          <a:spcPct val="115000"/>
                        </a:lnSpc>
                        <a:spcAft>
                          <a:spcPts val="800"/>
                        </a:spcAft>
                        <a:buNone/>
                      </a:pPr>
                      <a:r>
                        <a:rPr lang="en-US" sz="2000" kern="100">
                          <a:effectLst/>
                          <a:latin typeface="Calibri" panose="020F0502020204030204" pitchFamily="34" charset="0"/>
                          <a:cs typeface="Times New Roman" panose="02020603050405020304" pitchFamily="18" charset="0"/>
                        </a:rPr>
                        <a:t>Đỗ Quốc Việt</a:t>
                      </a:r>
                    </a:p>
                  </a:txBody>
                  <a:tcPr marL="9525" marR="9525" marT="9525" marB="9525" anchor="ctr"/>
                </a:tc>
                <a:tc>
                  <a:txBody>
                    <a:bodyPr/>
                    <a:lstStyle/>
                    <a:p>
                      <a:pPr>
                        <a:lnSpc>
                          <a:spcPct val="115000"/>
                        </a:lnSpc>
                        <a:spcAft>
                          <a:spcPts val="800"/>
                        </a:spcAft>
                        <a:buNone/>
                      </a:pPr>
                      <a:r>
                        <a:rPr lang="en-US" sz="2000" kern="100" dirty="0" err="1">
                          <a:effectLst/>
                          <a:latin typeface="Calibri" panose="020F0502020204030204" pitchFamily="34" charset="0"/>
                          <a:cs typeface="Times New Roman" panose="02020603050405020304" pitchFamily="18" charset="0"/>
                        </a:rPr>
                        <a:t>Xây</a:t>
                      </a:r>
                      <a:r>
                        <a:rPr lang="en-US" sz="2000" kern="100" dirty="0">
                          <a:effectLst/>
                          <a:latin typeface="Calibri" panose="020F0502020204030204" pitchFamily="34" charset="0"/>
                          <a:cs typeface="Times New Roman" panose="02020603050405020304" pitchFamily="18" charset="0"/>
                        </a:rPr>
                        <a:t> </a:t>
                      </a:r>
                      <a:r>
                        <a:rPr lang="en-US" sz="2000" kern="100" dirty="0" err="1">
                          <a:effectLst/>
                          <a:latin typeface="Calibri" panose="020F0502020204030204" pitchFamily="34" charset="0"/>
                          <a:cs typeface="Times New Roman" panose="02020603050405020304" pitchFamily="18" charset="0"/>
                        </a:rPr>
                        <a:t>dựng</a:t>
                      </a:r>
                      <a:r>
                        <a:rPr lang="en-US" sz="2000" kern="100" dirty="0">
                          <a:effectLst/>
                          <a:latin typeface="Calibri" panose="020F0502020204030204" pitchFamily="34" charset="0"/>
                          <a:cs typeface="Times New Roman" panose="02020603050405020304" pitchFamily="18" charset="0"/>
                        </a:rPr>
                        <a:t> code</a:t>
                      </a:r>
                    </a:p>
                  </a:txBody>
                  <a:tcPr marL="9525" marR="9525" marT="9525" marB="9525" anchor="ctr"/>
                </a:tc>
                <a:extLst>
                  <a:ext uri="{0D108BD9-81ED-4DB2-BD59-A6C34878D82A}">
                    <a16:rowId xmlns:a16="http://schemas.microsoft.com/office/drawing/2014/main" val="2783873134"/>
                  </a:ext>
                </a:extLst>
              </a:tr>
            </a:tbl>
          </a:graphicData>
        </a:graphic>
      </p:graphicFrame>
    </p:spTree>
    <p:extLst>
      <p:ext uri="{BB962C8B-B14F-4D97-AF65-F5344CB8AC3E}">
        <p14:creationId xmlns:p14="http://schemas.microsoft.com/office/powerpoint/2010/main" val="189425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263B-617D-1860-E86E-65EA722D3BDF}"/>
              </a:ext>
            </a:extLst>
          </p:cNvPr>
          <p:cNvSpPr>
            <a:spLocks noGrp="1"/>
          </p:cNvSpPr>
          <p:nvPr>
            <p:ph type="title"/>
          </p:nvPr>
        </p:nvSpPr>
        <p:spPr>
          <a:xfrm>
            <a:off x="838200" y="284915"/>
            <a:ext cx="10515600" cy="1325563"/>
          </a:xfrm>
        </p:spPr>
        <p:txBody>
          <a:bodyPr/>
          <a:lstStyle/>
          <a:p>
            <a:r>
              <a:rPr lang="en-US" dirty="0" err="1">
                <a:solidFill>
                  <a:srgbClr val="FFC000"/>
                </a:solidFill>
              </a:rPr>
              <a:t>Nội</a:t>
            </a:r>
            <a:r>
              <a:rPr lang="en-US" dirty="0">
                <a:solidFill>
                  <a:srgbClr val="FFC000"/>
                </a:solidFill>
              </a:rPr>
              <a:t> dung </a:t>
            </a:r>
            <a:r>
              <a:rPr lang="en-US" dirty="0" err="1">
                <a:solidFill>
                  <a:srgbClr val="FFC000"/>
                </a:solidFill>
              </a:rPr>
              <a:t>thảo</a:t>
            </a:r>
            <a:r>
              <a:rPr lang="en-US" dirty="0">
                <a:solidFill>
                  <a:srgbClr val="FFC000"/>
                </a:solidFill>
              </a:rPr>
              <a:t> </a:t>
            </a:r>
            <a:r>
              <a:rPr lang="en-US" dirty="0" err="1">
                <a:solidFill>
                  <a:srgbClr val="FFC000"/>
                </a:solidFill>
              </a:rPr>
              <a:t>luận</a:t>
            </a:r>
            <a:endParaRPr lang="en-US" dirty="0">
              <a:solidFill>
                <a:srgbClr val="FFC000"/>
              </a:solidFill>
            </a:endParaRPr>
          </a:p>
        </p:txBody>
      </p:sp>
      <p:sp>
        <p:nvSpPr>
          <p:cNvPr id="3" name="Content Placeholder 2">
            <a:extLst>
              <a:ext uri="{FF2B5EF4-FFF2-40B4-BE49-F238E27FC236}">
                <a16:creationId xmlns:a16="http://schemas.microsoft.com/office/drawing/2014/main" id="{52D5EBB9-9EE8-C7CD-6226-786E835DC1B9}"/>
              </a:ext>
            </a:extLst>
          </p:cNvPr>
          <p:cNvSpPr>
            <a:spLocks noGrp="1"/>
          </p:cNvSpPr>
          <p:nvPr>
            <p:ph idx="1"/>
          </p:nvPr>
        </p:nvSpPr>
        <p:spPr/>
        <p:txBody>
          <a:bodyPr>
            <a:normAutofit fontScale="92500" lnSpcReduction="10000"/>
          </a:bodyPr>
          <a:lstStyle/>
          <a:p>
            <a:pPr lvl="0"/>
            <a:r>
              <a:rPr lang="vi-VN" b="1" dirty="0"/>
              <a:t>Khảo sát bài toán:</a:t>
            </a:r>
            <a:r>
              <a:rPr lang="vi-VN" dirty="0"/>
              <a:t> Tổng quan về bệnh tiểu đường và các tiêu chuẩn chẩn đoán liên quan.</a:t>
            </a:r>
          </a:p>
          <a:p>
            <a:pPr lvl="0"/>
            <a:r>
              <a:rPr lang="vi-VN" b="1" dirty="0"/>
              <a:t>Tóm tắt dữ liệu:</a:t>
            </a:r>
            <a:r>
              <a:rPr lang="vi-VN" dirty="0"/>
              <a:t> Mô tả các biến được sử dụng để dự báo.</a:t>
            </a:r>
          </a:p>
          <a:p>
            <a:pPr lvl="0"/>
            <a:r>
              <a:rPr lang="vi-VN" b="1" dirty="0"/>
              <a:t>Phân tích đơn biến:</a:t>
            </a:r>
            <a:r>
              <a:rPr lang="vi-VN" dirty="0"/>
              <a:t> Khám phá phân phối của từng yếu tố nguy cơ.</a:t>
            </a:r>
          </a:p>
          <a:p>
            <a:pPr lvl="0"/>
            <a:r>
              <a:rPr lang="vi-VN" b="1" dirty="0"/>
              <a:t>Phân tích đa biến:</a:t>
            </a:r>
            <a:r>
              <a:rPr lang="vi-VN" dirty="0"/>
              <a:t> Kiểm tra mối quan hệ giữa các yếu tố nguy cơ và tình trạng bệnh tiểu đường.</a:t>
            </a:r>
          </a:p>
          <a:p>
            <a:pPr lvl="0"/>
            <a:r>
              <a:rPr lang="vi-VN" b="1" dirty="0"/>
              <a:t>Xác định giá trị thiếu và ngoại lệ:</a:t>
            </a:r>
            <a:r>
              <a:rPr lang="vi-VN" dirty="0"/>
              <a:t> Đánh giá các vấn đề tiềm ẩn trong dữ liệu.</a:t>
            </a:r>
          </a:p>
          <a:p>
            <a:pPr lvl="0"/>
            <a:r>
              <a:rPr lang="vi-VN" b="1" dirty="0"/>
              <a:t>Phân tích tương quan:</a:t>
            </a:r>
            <a:r>
              <a:rPr lang="vi-VN" dirty="0"/>
              <a:t> Đánh giá mối tương quan giữa các biến.</a:t>
            </a:r>
          </a:p>
          <a:p>
            <a:pPr lvl="0"/>
            <a:r>
              <a:rPr lang="vi-VN" b="1" dirty="0"/>
              <a:t>Kết luận:</a:t>
            </a:r>
            <a:r>
              <a:rPr lang="vi-VN" dirty="0"/>
              <a:t> Tổng hợp các phát hiện chính từ phân tích.</a:t>
            </a:r>
          </a:p>
          <a:p>
            <a:endParaRPr lang="en-US" dirty="0"/>
          </a:p>
        </p:txBody>
      </p:sp>
    </p:spTree>
    <p:extLst>
      <p:ext uri="{BB962C8B-B14F-4D97-AF65-F5344CB8AC3E}">
        <p14:creationId xmlns:p14="http://schemas.microsoft.com/office/powerpoint/2010/main" val="3566861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A6EC-F445-E5D2-6691-47FFE568AE06}"/>
              </a:ext>
            </a:extLst>
          </p:cNvPr>
          <p:cNvSpPr>
            <a:spLocks noGrp="1"/>
          </p:cNvSpPr>
          <p:nvPr>
            <p:ph type="title"/>
          </p:nvPr>
        </p:nvSpPr>
        <p:spPr>
          <a:xfrm>
            <a:off x="838201" y="365126"/>
            <a:ext cx="8241632" cy="677611"/>
          </a:xfrm>
        </p:spPr>
        <p:txBody>
          <a:bodyPr>
            <a:normAutofit fontScale="90000"/>
          </a:bodyPr>
          <a:lstStyle/>
          <a:p>
            <a:r>
              <a:rPr lang="en-US" b="1" dirty="0">
                <a:solidFill>
                  <a:srgbClr val="FFC000"/>
                </a:solidFill>
              </a:rPr>
              <a:t>1. </a:t>
            </a:r>
            <a:r>
              <a:rPr lang="en-US" b="1" dirty="0" err="1">
                <a:solidFill>
                  <a:srgbClr val="FFC000"/>
                </a:solidFill>
              </a:rPr>
              <a:t>Khảo</a:t>
            </a:r>
            <a:r>
              <a:rPr lang="en-US" b="1" dirty="0">
                <a:solidFill>
                  <a:srgbClr val="FFC000"/>
                </a:solidFill>
              </a:rPr>
              <a:t> </a:t>
            </a:r>
            <a:r>
              <a:rPr lang="en-US" b="1" dirty="0" err="1">
                <a:solidFill>
                  <a:srgbClr val="FFC000"/>
                </a:solidFill>
              </a:rPr>
              <a:t>sát</a:t>
            </a:r>
            <a:r>
              <a:rPr lang="en-US" b="1" dirty="0">
                <a:solidFill>
                  <a:srgbClr val="FFC000"/>
                </a:solidFill>
              </a:rPr>
              <a:t> </a:t>
            </a:r>
            <a:r>
              <a:rPr lang="en-US" b="1" dirty="0" err="1">
                <a:solidFill>
                  <a:srgbClr val="FFC000"/>
                </a:solidFill>
              </a:rPr>
              <a:t>bài</a:t>
            </a:r>
            <a:r>
              <a:rPr lang="en-US" b="1" dirty="0">
                <a:solidFill>
                  <a:srgbClr val="FFC000"/>
                </a:solidFill>
              </a:rPr>
              <a:t> </a:t>
            </a:r>
            <a:r>
              <a:rPr lang="en-US" b="1" dirty="0" err="1">
                <a:solidFill>
                  <a:srgbClr val="FFC000"/>
                </a:solidFill>
              </a:rPr>
              <a:t>toán</a:t>
            </a:r>
            <a:br>
              <a:rPr lang="en-US" dirty="0"/>
            </a:br>
            <a:endParaRPr lang="en-US" dirty="0"/>
          </a:p>
        </p:txBody>
      </p:sp>
      <p:sp>
        <p:nvSpPr>
          <p:cNvPr id="3" name="Content Placeholder 2">
            <a:extLst>
              <a:ext uri="{FF2B5EF4-FFF2-40B4-BE49-F238E27FC236}">
                <a16:creationId xmlns:a16="http://schemas.microsoft.com/office/drawing/2014/main" id="{12A7CCBA-DBEF-BBBB-314C-062048049520}"/>
              </a:ext>
            </a:extLst>
          </p:cNvPr>
          <p:cNvSpPr>
            <a:spLocks noGrp="1"/>
          </p:cNvSpPr>
          <p:nvPr>
            <p:ph idx="1"/>
          </p:nvPr>
        </p:nvSpPr>
        <p:spPr>
          <a:xfrm>
            <a:off x="838200" y="866274"/>
            <a:ext cx="10515600" cy="5626600"/>
          </a:xfrm>
        </p:spPr>
        <p:txBody>
          <a:bodyPr>
            <a:normAutofit fontScale="85000" lnSpcReduction="20000"/>
          </a:bodyPr>
          <a:lstStyle/>
          <a:p>
            <a:pPr lvl="0"/>
            <a:r>
              <a:rPr lang="vi-VN" b="1" dirty="0"/>
              <a:t>Bối cảnh:</a:t>
            </a:r>
            <a:r>
              <a:rPr lang="vi-VN" dirty="0"/>
              <a:t> Bệnh tiểu đường (Diabetes Mellitus) là một nhóm các rối loạn chuyển hóa đặc trưng bởi tình trạng tăng đường huyết mãn tính do khiếm khuyết trong việc tiết insulin, hoạt động của insulin, hoặc cả hai. Bài toán được khảo sát tập trung vào việc dự báo sự khởi phát của bệnh tiểu đường trong một quần thể có nguy cơ cao là người da đỏ Pima, như được mô tả trong nghiên cứu của Smith và cộng sự (1988).</a:t>
            </a:r>
          </a:p>
          <a:p>
            <a:pPr lvl="0"/>
            <a:r>
              <a:rPr lang="vi-VN" b="1" dirty="0"/>
              <a:t>Phân loại &amp; Tiêu chí chẩn đoán:</a:t>
            </a:r>
            <a:r>
              <a:rPr lang="vi-VN" dirty="0"/>
              <a:t> Các hệ thống phân loại đã phát triển theo thời gian. Ban đầu, các thuật ngữ như tiểu đường phụ thuộc insulin (IDDM) và không phụ thuộc insulin (NIDDM) được sử dụng. Các khuyến nghị sau này của Tổ chức Y tế Thế giới (WHO) đã chuyển sang dùng </a:t>
            </a:r>
          </a:p>
          <a:p>
            <a:r>
              <a:rPr lang="vi-VN" b="1" dirty="0"/>
              <a:t>Type 1</a:t>
            </a:r>
            <a:r>
              <a:rPr lang="vi-VN" dirty="0"/>
              <a:t> và </a:t>
            </a:r>
            <a:r>
              <a:rPr lang="vi-VN" b="1" dirty="0"/>
              <a:t>Type 2</a:t>
            </a:r>
            <a:r>
              <a:rPr lang="vi-VN" dirty="0"/>
              <a:t> để phản ánh rõ hơn về căn nguyên bệnh. Tiêu chí chẩn đoán cũng đã thay đổi, đặc biệt là việc hạ thấp ngưỡng đường huyết lúc đói (Fasting Plasma Glucose) từ </a:t>
            </a:r>
          </a:p>
          <a:p>
            <a:r>
              <a:rPr lang="vi-VN" dirty="0"/>
              <a:t>≥140 mg/dl xuống ≥126 mg/dl để tăng độ nhạy trong chẩn đoán.</a:t>
            </a:r>
          </a:p>
          <a:p>
            <a:r>
              <a:rPr lang="vi-VN" b="1" dirty="0"/>
              <a:t>Mục tiêu bài toán:</a:t>
            </a:r>
            <a:r>
              <a:rPr lang="vi-VN" dirty="0"/>
              <a:t> Sử dụng các dữ liệu lâm sàng để xây dựng một mô hình có khả năng dự báo liệu một cá nhân có nguy cơ phát triển bệnh tiểu đường trong vòng 5 năm hay không. Việc này giúp xác định sớm các đối tượng cần can thiệp y tế để phòng ngừa hoặc làm chậm tiến triển của bệnh.</a:t>
            </a:r>
          </a:p>
          <a:p>
            <a:endParaRPr lang="en-US" dirty="0"/>
          </a:p>
        </p:txBody>
      </p:sp>
    </p:spTree>
    <p:extLst>
      <p:ext uri="{BB962C8B-B14F-4D97-AF65-F5344CB8AC3E}">
        <p14:creationId xmlns:p14="http://schemas.microsoft.com/office/powerpoint/2010/main" val="174910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1644-616E-D7CD-A5D2-122B3D1309CB}"/>
              </a:ext>
            </a:extLst>
          </p:cNvPr>
          <p:cNvSpPr>
            <a:spLocks noGrp="1"/>
          </p:cNvSpPr>
          <p:nvPr>
            <p:ph type="title"/>
          </p:nvPr>
        </p:nvSpPr>
        <p:spPr>
          <a:xfrm>
            <a:off x="838200" y="365126"/>
            <a:ext cx="6942221" cy="661569"/>
          </a:xfrm>
        </p:spPr>
        <p:txBody>
          <a:bodyPr>
            <a:normAutofit fontScale="90000"/>
          </a:bodyPr>
          <a:lstStyle/>
          <a:p>
            <a:r>
              <a:rPr lang="en-US" b="1" dirty="0">
                <a:solidFill>
                  <a:srgbClr val="FFC000"/>
                </a:solidFill>
              </a:rPr>
              <a:t>2. </a:t>
            </a:r>
            <a:r>
              <a:rPr lang="en-US" b="1" dirty="0" err="1">
                <a:solidFill>
                  <a:srgbClr val="FFC000"/>
                </a:solidFill>
              </a:rPr>
              <a:t>Phân</a:t>
            </a:r>
            <a:r>
              <a:rPr lang="en-US" b="1" dirty="0">
                <a:solidFill>
                  <a:srgbClr val="FFC000"/>
                </a:solidFill>
              </a:rPr>
              <a:t> </a:t>
            </a:r>
            <a:r>
              <a:rPr lang="en-US" b="1" dirty="0" err="1">
                <a:solidFill>
                  <a:srgbClr val="FFC000"/>
                </a:solidFill>
              </a:rPr>
              <a:t>tích</a:t>
            </a:r>
            <a:r>
              <a:rPr lang="en-US" b="1" dirty="0">
                <a:solidFill>
                  <a:srgbClr val="FFC000"/>
                </a:solidFill>
              </a:rPr>
              <a:t> </a:t>
            </a:r>
            <a:r>
              <a:rPr lang="en-US" b="1" dirty="0" err="1">
                <a:solidFill>
                  <a:srgbClr val="FFC000"/>
                </a:solidFill>
              </a:rPr>
              <a:t>khám</a:t>
            </a:r>
            <a:r>
              <a:rPr lang="en-US" b="1" dirty="0">
                <a:solidFill>
                  <a:srgbClr val="FFC000"/>
                </a:solidFill>
              </a:rPr>
              <a:t> </a:t>
            </a:r>
            <a:r>
              <a:rPr lang="en-US" b="1" dirty="0" err="1">
                <a:solidFill>
                  <a:srgbClr val="FFC000"/>
                </a:solidFill>
              </a:rPr>
              <a:t>phá</a:t>
            </a:r>
            <a:r>
              <a:rPr lang="en-US" b="1" dirty="0">
                <a:solidFill>
                  <a:srgbClr val="FFC000"/>
                </a:solidFill>
              </a:rPr>
              <a:t> </a:t>
            </a:r>
            <a:r>
              <a:rPr lang="en-US" b="1" dirty="0" err="1">
                <a:solidFill>
                  <a:srgbClr val="FFC000"/>
                </a:solidFill>
              </a:rPr>
              <a:t>dữ</a:t>
            </a:r>
            <a:r>
              <a:rPr lang="en-US" b="1" dirty="0">
                <a:solidFill>
                  <a:srgbClr val="FFC000"/>
                </a:solidFill>
              </a:rPr>
              <a:t> </a:t>
            </a:r>
            <a:r>
              <a:rPr lang="en-US" b="1" dirty="0" err="1">
                <a:solidFill>
                  <a:srgbClr val="FFC000"/>
                </a:solidFill>
              </a:rPr>
              <a:t>liệu</a:t>
            </a:r>
            <a:br>
              <a:rPr lang="en-US" dirty="0"/>
            </a:br>
            <a:endParaRPr lang="en-US" dirty="0"/>
          </a:p>
        </p:txBody>
      </p:sp>
      <p:sp>
        <p:nvSpPr>
          <p:cNvPr id="3" name="Content Placeholder 2">
            <a:extLst>
              <a:ext uri="{FF2B5EF4-FFF2-40B4-BE49-F238E27FC236}">
                <a16:creationId xmlns:a16="http://schemas.microsoft.com/office/drawing/2014/main" id="{83C653FA-7689-52D7-1508-039FB8D6E0D7}"/>
              </a:ext>
            </a:extLst>
          </p:cNvPr>
          <p:cNvSpPr>
            <a:spLocks noGrp="1"/>
          </p:cNvSpPr>
          <p:nvPr>
            <p:ph idx="1"/>
          </p:nvPr>
        </p:nvSpPr>
        <p:spPr>
          <a:xfrm>
            <a:off x="838200" y="850232"/>
            <a:ext cx="10515600" cy="5759115"/>
          </a:xfrm>
        </p:spPr>
        <p:txBody>
          <a:bodyPr>
            <a:normAutofit fontScale="85000" lnSpcReduction="20000"/>
          </a:bodyPr>
          <a:lstStyle/>
          <a:p>
            <a:r>
              <a:rPr lang="vi-VN" dirty="0"/>
              <a:t>Phân tích này sẽ khám phá bộ dữ liệu dựa trên 8 biến đầu vào được sử dụng trong nghiên cứu gốc của Smith và cộng sự. Biến mục tiêu là </a:t>
            </a:r>
          </a:p>
          <a:p>
            <a:r>
              <a:rPr lang="vi-VN" dirty="0"/>
              <a:t>class (hoặc outcome), cho biết tình trạng mắc bệnh (1) hay không mắc bệnh (0).</a:t>
            </a:r>
          </a:p>
          <a:p>
            <a:r>
              <a:rPr lang="vi-VN" b="1" dirty="0"/>
              <a:t>Tính chất dữ liệu</a:t>
            </a:r>
            <a:endParaRPr lang="vi-VN" dirty="0"/>
          </a:p>
          <a:p>
            <a:r>
              <a:rPr lang="vi-VN" dirty="0"/>
              <a:t>Dữ liệu bao gồm các chỉ số sinh hóa và nhân khẩu học của bệnh nhân nữ thuộc bộ tộc Pima.</a:t>
            </a:r>
          </a:p>
          <a:p>
            <a:pPr lvl="0"/>
            <a:r>
              <a:rPr lang="vi-VN" b="1" dirty="0"/>
              <a:t>Biến số (Numeric):</a:t>
            </a:r>
            <a:endParaRPr lang="vi-VN" sz="1800" dirty="0"/>
          </a:p>
          <a:p>
            <a:pPr lvl="1"/>
            <a:r>
              <a:rPr lang="vi-VN" dirty="0"/>
              <a:t>n_preg: Số lần mang thai</a:t>
            </a:r>
            <a:endParaRPr lang="vi-VN" sz="1600" dirty="0"/>
          </a:p>
          <a:p>
            <a:pPr lvl="1"/>
            <a:r>
              <a:rPr lang="vi-VN" dirty="0"/>
              <a:t>plasma_glu: Nồng độ glucose huyết tương sau 2 giờ</a:t>
            </a:r>
            <a:endParaRPr lang="vi-VN" sz="1600" dirty="0"/>
          </a:p>
          <a:p>
            <a:pPr lvl="1"/>
            <a:r>
              <a:rPr lang="vi-VN" dirty="0"/>
              <a:t>bld_press: Huyết áp tâm trương</a:t>
            </a:r>
            <a:endParaRPr lang="vi-VN" sz="1600" dirty="0"/>
          </a:p>
          <a:p>
            <a:pPr lvl="1"/>
            <a:r>
              <a:rPr lang="vi-VN" dirty="0"/>
              <a:t>sk_fd_th: Độ dày nếp gấp da</a:t>
            </a:r>
            <a:endParaRPr lang="vi-VN" sz="1600" dirty="0"/>
          </a:p>
          <a:p>
            <a:pPr lvl="1"/>
            <a:r>
              <a:rPr lang="vi-VN" dirty="0"/>
              <a:t>serum_ins: Nồng độ insulin huyết thanh sau 2 giờ</a:t>
            </a:r>
            <a:endParaRPr lang="vi-VN" sz="1600" dirty="0"/>
          </a:p>
          <a:p>
            <a:pPr lvl="1"/>
            <a:r>
              <a:rPr lang="vi-VN" dirty="0"/>
              <a:t>bmi: Chỉ số khối cơ thể</a:t>
            </a:r>
            <a:endParaRPr lang="vi-VN" sz="1600" dirty="0"/>
          </a:p>
          <a:p>
            <a:pPr lvl="1"/>
            <a:r>
              <a:rPr lang="vi-VN" dirty="0"/>
              <a:t>dia_ped_func: Hàm phả hệ tiểu đường</a:t>
            </a:r>
            <a:endParaRPr lang="vi-VN" sz="1600" dirty="0"/>
          </a:p>
          <a:p>
            <a:pPr lvl="1"/>
            <a:r>
              <a:rPr lang="vi-VN" dirty="0"/>
              <a:t>age: Tuổi</a:t>
            </a:r>
            <a:endParaRPr lang="vi-VN" sz="1600" dirty="0"/>
          </a:p>
          <a:p>
            <a:pPr lvl="0"/>
            <a:r>
              <a:rPr lang="vi-VN" b="1" dirty="0"/>
              <a:t>Biến mục tiêu (Binary):</a:t>
            </a:r>
            <a:endParaRPr lang="vi-VN" sz="1800" dirty="0"/>
          </a:p>
          <a:p>
            <a:pPr lvl="1"/>
            <a:r>
              <a:rPr lang="vi-VN" dirty="0"/>
              <a:t>class: 1 (mắc bệnh), 0 (không mắc bệnh)</a:t>
            </a:r>
            <a:endParaRPr lang="vi-VN" sz="1600" dirty="0"/>
          </a:p>
          <a:p>
            <a:endParaRPr lang="en-US" dirty="0"/>
          </a:p>
        </p:txBody>
      </p:sp>
    </p:spTree>
    <p:extLst>
      <p:ext uri="{BB962C8B-B14F-4D97-AF65-F5344CB8AC3E}">
        <p14:creationId xmlns:p14="http://schemas.microsoft.com/office/powerpoint/2010/main" val="22161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0C54-D762-44D7-E8F4-0EACFB4C2C3F}"/>
              </a:ext>
            </a:extLst>
          </p:cNvPr>
          <p:cNvSpPr>
            <a:spLocks noGrp="1"/>
          </p:cNvSpPr>
          <p:nvPr>
            <p:ph type="title"/>
          </p:nvPr>
        </p:nvSpPr>
        <p:spPr>
          <a:xfrm>
            <a:off x="838200" y="365125"/>
            <a:ext cx="5690937" cy="662781"/>
          </a:xfrm>
        </p:spPr>
        <p:txBody>
          <a:bodyPr>
            <a:normAutofit fontScale="90000"/>
          </a:bodyPr>
          <a:lstStyle/>
          <a:p>
            <a:r>
              <a:rPr lang="vi-VN" b="1" dirty="0">
                <a:solidFill>
                  <a:srgbClr val="FFC000"/>
                </a:solidFill>
              </a:rPr>
              <a:t>3.Phân tích đơn biến</a:t>
            </a:r>
            <a:br>
              <a:rPr lang="vi-VN" dirty="0"/>
            </a:br>
            <a:endParaRPr lang="en-US" dirty="0"/>
          </a:p>
        </p:txBody>
      </p:sp>
      <p:sp>
        <p:nvSpPr>
          <p:cNvPr id="3" name="Content Placeholder 2">
            <a:extLst>
              <a:ext uri="{FF2B5EF4-FFF2-40B4-BE49-F238E27FC236}">
                <a16:creationId xmlns:a16="http://schemas.microsoft.com/office/drawing/2014/main" id="{C6CD3A5C-96BC-3E95-684D-0741AA906802}"/>
              </a:ext>
            </a:extLst>
          </p:cNvPr>
          <p:cNvSpPr>
            <a:spLocks noGrp="1"/>
          </p:cNvSpPr>
          <p:nvPr>
            <p:ph idx="1"/>
          </p:nvPr>
        </p:nvSpPr>
        <p:spPr>
          <a:xfrm>
            <a:off x="838199" y="1027906"/>
            <a:ext cx="6075947" cy="5464969"/>
          </a:xfrm>
        </p:spPr>
        <p:txBody>
          <a:bodyPr/>
          <a:lstStyle/>
          <a:p>
            <a:r>
              <a:rPr lang="vi-VN" dirty="0"/>
              <a:t>Phân tích này xem xét sự phân bổ của từng biến riêng lẻ.</a:t>
            </a:r>
          </a:p>
          <a:p>
            <a:pPr lvl="0"/>
            <a:r>
              <a:rPr lang="vi-VN" b="1" dirty="0"/>
              <a:t>Phân bổ lớp (Class Distribution):</a:t>
            </a:r>
            <a:r>
              <a:rPr lang="vi-VN" dirty="0"/>
              <a:t> Dữ liệu cho thấy sự mất cân bằng giữa hai lớp. Khoảng </a:t>
            </a:r>
            <a:r>
              <a:rPr lang="vi-VN" b="1" dirty="0"/>
              <a:t>65.1%</a:t>
            </a:r>
            <a:r>
              <a:rPr lang="vi-VN" dirty="0"/>
              <a:t> mẫu thuộc lớp không mắc bệnh (0) và </a:t>
            </a:r>
            <a:r>
              <a:rPr lang="vi-VN" b="1" dirty="0"/>
              <a:t>34.9%</a:t>
            </a:r>
            <a:r>
              <a:rPr lang="vi-VN" dirty="0"/>
              <a:t> thuộc lớp mắc bệnh (1). Điều này cần được lưu ý khi xây dựng và đánh giá mô hình.</a:t>
            </a:r>
          </a:p>
          <a:p>
            <a:endParaRPr lang="en-US" dirty="0"/>
          </a:p>
        </p:txBody>
      </p:sp>
      <p:pic>
        <p:nvPicPr>
          <p:cNvPr id="6" name="Picture 5">
            <a:extLst>
              <a:ext uri="{FF2B5EF4-FFF2-40B4-BE49-F238E27FC236}">
                <a16:creationId xmlns:a16="http://schemas.microsoft.com/office/drawing/2014/main" id="{3CB03AC1-4C2E-D42C-081F-151E1C2C34AD}"/>
              </a:ext>
            </a:extLst>
          </p:cNvPr>
          <p:cNvPicPr>
            <a:picLocks noChangeAspect="1"/>
          </p:cNvPicPr>
          <p:nvPr/>
        </p:nvPicPr>
        <p:blipFill>
          <a:blip r:embed="rId2"/>
          <a:stretch>
            <a:fillRect/>
          </a:stretch>
        </p:blipFill>
        <p:spPr>
          <a:xfrm>
            <a:off x="7165995" y="498517"/>
            <a:ext cx="4187805" cy="4543321"/>
          </a:xfrm>
          <a:prstGeom prst="rect">
            <a:avLst/>
          </a:prstGeom>
        </p:spPr>
      </p:pic>
    </p:spTree>
    <p:extLst>
      <p:ext uri="{BB962C8B-B14F-4D97-AF65-F5344CB8AC3E}">
        <p14:creationId xmlns:p14="http://schemas.microsoft.com/office/powerpoint/2010/main" val="418824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9F98F4F-20AD-5A02-C2C1-C4F8B7BAC65D}"/>
              </a:ext>
            </a:extLst>
          </p:cNvPr>
          <p:cNvSpPr>
            <a:spLocks noGrp="1"/>
          </p:cNvSpPr>
          <p:nvPr>
            <p:ph idx="1"/>
          </p:nvPr>
        </p:nvSpPr>
        <p:spPr>
          <a:xfrm>
            <a:off x="104274" y="445169"/>
            <a:ext cx="11983452" cy="5329989"/>
          </a:xfrm>
        </p:spPr>
        <p:txBody>
          <a:bodyPr>
            <a:normAutofit fontScale="97500"/>
          </a:bodyPr>
          <a:lstStyle/>
          <a:p>
            <a:pPr lvl="0"/>
            <a:r>
              <a:rPr lang="vi-VN" sz="3200" b="1" dirty="0"/>
              <a:t>Phân phối các biến số:</a:t>
            </a:r>
            <a:endParaRPr lang="vi-VN" sz="3200" dirty="0"/>
          </a:p>
          <a:p>
            <a:pPr lvl="1"/>
            <a:r>
              <a:rPr lang="vi-VN" sz="3200" b="1" dirty="0"/>
              <a:t>n_preg (Số lần mang thai)</a:t>
            </a:r>
            <a:r>
              <a:rPr lang="vi-VN" sz="3200" dirty="0"/>
              <a:t> và </a:t>
            </a:r>
            <a:r>
              <a:rPr lang="vi-VN" sz="3200" b="1" dirty="0"/>
              <a:t>age (Tuổi)</a:t>
            </a:r>
            <a:r>
              <a:rPr lang="vi-VN" sz="3200" dirty="0"/>
              <a:t>: Cả hai đều có phân phối lệch phải, cho thấy phần lớn các cá nhân trong mẫu là người trẻ và có ít lần mang thai.</a:t>
            </a:r>
          </a:p>
          <a:p>
            <a:pPr lvl="1"/>
            <a:r>
              <a:rPr lang="vi-VN" sz="3200" b="1" dirty="0"/>
              <a:t>plasma_glu (Glucose huyết tương)</a:t>
            </a:r>
            <a:r>
              <a:rPr lang="vi-VN" sz="3200" dirty="0"/>
              <a:t>, </a:t>
            </a:r>
            <a:r>
              <a:rPr lang="vi-VN" sz="3200" b="1" dirty="0"/>
              <a:t>bld_press (Huyết áp)</a:t>
            </a:r>
            <a:r>
              <a:rPr lang="vi-VN" sz="3200" dirty="0"/>
              <a:t> và </a:t>
            </a:r>
            <a:r>
              <a:rPr lang="vi-VN" sz="3200" b="1" dirty="0"/>
              <a:t>bmi (Chỉ số khối cơ thể)</a:t>
            </a:r>
            <a:r>
              <a:rPr lang="vi-VN" sz="3200" dirty="0"/>
              <a:t>: Các biến này có phân phối gần giống phân phối chuẩn, tập trung quanh giá trị trung bình. Đây là những chỉ số sức khỏe quan trọng.</a:t>
            </a:r>
          </a:p>
          <a:p>
            <a:pPr lvl="1"/>
            <a:r>
              <a:rPr lang="vi-VN" sz="3200" b="1" dirty="0"/>
              <a:t>sk_fd_th (Độ dày nếp gấp da)</a:t>
            </a:r>
            <a:r>
              <a:rPr lang="vi-VN" sz="3200" dirty="0"/>
              <a:t> và </a:t>
            </a:r>
            <a:r>
              <a:rPr lang="vi-VN" sz="3200" b="1" dirty="0"/>
              <a:t>serum_ins (Insulin huyết thanh)</a:t>
            </a:r>
            <a:r>
              <a:rPr lang="vi-VN" sz="3200" dirty="0"/>
              <a:t>: Có phân phối lệch phải rất mạnh, với nhiều giá trị tập trung gần 0 và một số giá trị ngoại lệ rất cao.</a:t>
            </a:r>
          </a:p>
          <a:p>
            <a:endParaRPr lang="en-US" sz="3200" dirty="0"/>
          </a:p>
        </p:txBody>
      </p:sp>
    </p:spTree>
    <p:extLst>
      <p:ext uri="{BB962C8B-B14F-4D97-AF65-F5344CB8AC3E}">
        <p14:creationId xmlns:p14="http://schemas.microsoft.com/office/powerpoint/2010/main" val="2626688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68B5EB-CE92-D8C6-6DD2-7598BEDEB82C}"/>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00801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F949-5B3A-E26E-6A13-3B0F3F728304}"/>
              </a:ext>
            </a:extLst>
          </p:cNvPr>
          <p:cNvSpPr>
            <a:spLocks noGrp="1"/>
          </p:cNvSpPr>
          <p:nvPr>
            <p:ph type="title"/>
          </p:nvPr>
        </p:nvSpPr>
        <p:spPr>
          <a:xfrm>
            <a:off x="838200" y="430462"/>
            <a:ext cx="6284495" cy="501149"/>
          </a:xfrm>
        </p:spPr>
        <p:txBody>
          <a:bodyPr>
            <a:normAutofit fontScale="90000"/>
          </a:bodyPr>
          <a:lstStyle/>
          <a:p>
            <a:r>
              <a:rPr lang="en-US" b="1" dirty="0">
                <a:solidFill>
                  <a:srgbClr val="FFC000"/>
                </a:solidFill>
              </a:rPr>
              <a:t>4. </a:t>
            </a:r>
            <a:r>
              <a:rPr lang="en-US" b="1" dirty="0" err="1">
                <a:solidFill>
                  <a:srgbClr val="FFC000"/>
                </a:solidFill>
              </a:rPr>
              <a:t>Phân</a:t>
            </a:r>
            <a:r>
              <a:rPr lang="en-US" b="1" dirty="0">
                <a:solidFill>
                  <a:srgbClr val="FFC000"/>
                </a:solidFill>
              </a:rPr>
              <a:t> </a:t>
            </a:r>
            <a:r>
              <a:rPr lang="en-US" b="1" dirty="0" err="1">
                <a:solidFill>
                  <a:srgbClr val="FFC000"/>
                </a:solidFill>
              </a:rPr>
              <a:t>tích</a:t>
            </a:r>
            <a:r>
              <a:rPr lang="en-US" b="1" dirty="0">
                <a:solidFill>
                  <a:srgbClr val="FFC000"/>
                </a:solidFill>
              </a:rPr>
              <a:t> </a:t>
            </a:r>
            <a:r>
              <a:rPr lang="en-US" b="1" dirty="0" err="1">
                <a:solidFill>
                  <a:srgbClr val="FFC000"/>
                </a:solidFill>
              </a:rPr>
              <a:t>đa</a:t>
            </a:r>
            <a:r>
              <a:rPr lang="en-US" b="1" dirty="0">
                <a:solidFill>
                  <a:srgbClr val="FFC000"/>
                </a:solidFill>
              </a:rPr>
              <a:t> </a:t>
            </a:r>
            <a:r>
              <a:rPr lang="en-US" b="1" dirty="0" err="1">
                <a:solidFill>
                  <a:srgbClr val="FFC000"/>
                </a:solidFill>
              </a:rPr>
              <a:t>biến</a:t>
            </a:r>
            <a:br>
              <a:rPr lang="en-US" dirty="0"/>
            </a:br>
            <a:endParaRPr lang="en-US" dirty="0"/>
          </a:p>
        </p:txBody>
      </p:sp>
      <p:sp>
        <p:nvSpPr>
          <p:cNvPr id="3" name="Content Placeholder 2">
            <a:extLst>
              <a:ext uri="{FF2B5EF4-FFF2-40B4-BE49-F238E27FC236}">
                <a16:creationId xmlns:a16="http://schemas.microsoft.com/office/drawing/2014/main" id="{A651F168-CC3B-C0BD-C8D7-65F2A235FEFD}"/>
              </a:ext>
            </a:extLst>
          </p:cNvPr>
          <p:cNvSpPr>
            <a:spLocks noGrp="1"/>
          </p:cNvSpPr>
          <p:nvPr>
            <p:ph idx="1"/>
          </p:nvPr>
        </p:nvSpPr>
        <p:spPr>
          <a:xfrm>
            <a:off x="838200" y="737937"/>
            <a:ext cx="10515600" cy="5037221"/>
          </a:xfrm>
        </p:spPr>
        <p:txBody>
          <a:bodyPr/>
          <a:lstStyle/>
          <a:p>
            <a:r>
              <a:rPr lang="vi-VN" dirty="0"/>
              <a:t>Phân tích này khám phá mối quan hệ giữa các biến với nhau và với biến mục tiêu.</a:t>
            </a:r>
          </a:p>
          <a:p>
            <a:pPr lvl="0"/>
            <a:r>
              <a:rPr lang="vi-VN" b="1" dirty="0"/>
              <a:t>So sánh giữa nhóm Mắc bệnh (1) và Không mắc bệnh (0):</a:t>
            </a:r>
            <a:endParaRPr lang="vi-VN" sz="1800" dirty="0"/>
          </a:p>
          <a:p>
            <a:pPr lvl="1"/>
            <a:r>
              <a:rPr lang="vi-VN" b="1" dirty="0"/>
              <a:t>plasma_glu (Glucose huyết tương):</a:t>
            </a:r>
            <a:r>
              <a:rPr lang="vi-VN" dirty="0"/>
              <a:t> Đây là yếu tố khác biệt rõ ràng nhất. Nhóm mắc bệnh có phân phối glucose dịch chuyển hẳn về phía các giá trị cao hơn so với nhóm không mắc bệnh.</a:t>
            </a:r>
            <a:endParaRPr lang="vi-VN" sz="1600" dirty="0"/>
          </a:p>
          <a:p>
            <a:pPr lvl="1"/>
            <a:r>
              <a:rPr lang="vi-VN" b="1" dirty="0"/>
              <a:t>bmi (Chỉ số khối cơ thể)</a:t>
            </a:r>
            <a:r>
              <a:rPr lang="vi-VN" dirty="0"/>
              <a:t> và </a:t>
            </a:r>
            <a:r>
              <a:rPr lang="vi-VN" b="1" dirty="0"/>
              <a:t>age (Tuổi)</a:t>
            </a:r>
            <a:r>
              <a:rPr lang="vi-VN" dirty="0"/>
              <a:t>: Nhóm mắc bệnh có xu hướng có chỉ số BMI và tuổi trung bình cao hơn.</a:t>
            </a:r>
            <a:endParaRPr lang="vi-VN" sz="1600" dirty="0"/>
          </a:p>
          <a:p>
            <a:pPr lvl="1"/>
            <a:r>
              <a:rPr lang="vi-VN" b="1" dirty="0"/>
              <a:t>n_preg (Số lần mang thai)</a:t>
            </a:r>
            <a:r>
              <a:rPr lang="vi-VN" dirty="0"/>
              <a:t>: Phụ nữ mắc bệnh tiểu đường cũng có xu hướng có số lần mang thai nhiều hơn.</a:t>
            </a:r>
            <a:endParaRPr lang="vi-VN" sz="1600" dirty="0"/>
          </a:p>
          <a:p>
            <a:pPr lvl="1"/>
            <a:r>
              <a:rPr lang="vi-VN" b="1" dirty="0"/>
              <a:t>bld_press (Huyết áp)</a:t>
            </a:r>
            <a:r>
              <a:rPr lang="vi-VN" dirty="0"/>
              <a:t> và </a:t>
            </a:r>
            <a:r>
              <a:rPr lang="vi-VN" b="1" dirty="0"/>
              <a:t>dia_ped_func (Hàm phả hệ)</a:t>
            </a:r>
            <a:r>
              <a:rPr lang="vi-VN" dirty="0"/>
              <a:t>: Cũng cho thấy sự khác biệt nhỏ, với giá trị trung bình cao hơn ở nhóm mắc bệnh.</a:t>
            </a:r>
            <a:endParaRPr lang="vi-VN" sz="1600" dirty="0"/>
          </a:p>
          <a:p>
            <a:endParaRPr lang="en-US" dirty="0"/>
          </a:p>
        </p:txBody>
      </p:sp>
    </p:spTree>
    <p:extLst>
      <p:ext uri="{BB962C8B-B14F-4D97-AF65-F5344CB8AC3E}">
        <p14:creationId xmlns:p14="http://schemas.microsoft.com/office/powerpoint/2010/main" val="256289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1752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Phân tích dữ liệu khám phá </vt:lpstr>
      <vt:lpstr>Nhiệm vụ từng thành viên</vt:lpstr>
      <vt:lpstr>Nội dung thảo luận</vt:lpstr>
      <vt:lpstr>1. Khảo sát bài toán </vt:lpstr>
      <vt:lpstr>2. Phân tích khám phá dữ liệu </vt:lpstr>
      <vt:lpstr>3.Phân tích đơn biến </vt:lpstr>
      <vt:lpstr>PowerPoint Presentation</vt:lpstr>
      <vt:lpstr>PowerPoint Presentation</vt:lpstr>
      <vt:lpstr>4. Phân tích đa biến </vt:lpstr>
      <vt:lpstr>PowerPoint Presentation</vt:lpstr>
      <vt:lpstr>5. Xác định giá trị thiếu và ngoại lệ </vt:lpstr>
      <vt:lpstr>6. Phân tích tương quan </vt:lpstr>
      <vt:lpstr>PowerPoint Presentation</vt:lpstr>
      <vt:lpstr>7. Kết luận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khoa nguyễn</dc:creator>
  <cp:lastModifiedBy>khoa nguyễn</cp:lastModifiedBy>
  <cp:revision>2</cp:revision>
  <dcterms:created xsi:type="dcterms:W3CDTF">2025-09-23T12:15:16Z</dcterms:created>
  <dcterms:modified xsi:type="dcterms:W3CDTF">2025-09-23T12:17:51Z</dcterms:modified>
</cp:coreProperties>
</file>