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155kEdM1AEWzYot68nnRrkfSw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4">
    <p:bg>
      <p:bgPr>
        <a:solidFill>
          <a:srgbClr val="FFFFFF"/>
        </a:solidFill>
      </p:bgPr>
    </p:bg>
    <p:spTree>
      <p:nvGrpSpPr>
        <p:cNvPr id="9" name="Shape 9"/>
        <p:cNvGrpSpPr/>
        <p:nvPr/>
      </p:nvGrpSpPr>
      <p:grpSpPr>
        <a:xfrm>
          <a:off x="0" y="0"/>
          <a:ext cx="0" cy="0"/>
          <a:chOff x="0" y="0"/>
          <a:chExt cx="0" cy="0"/>
        </a:xfrm>
      </p:grpSpPr>
      <p:pic>
        <p:nvPicPr>
          <p:cNvPr id="10" name="Google Shape;10;p28"/>
          <p:cNvPicPr preferRelativeResize="0"/>
          <p:nvPr/>
        </p:nvPicPr>
        <p:blipFill rotWithShape="1">
          <a:blip r:embed="rId2">
            <a:alphaModFix/>
          </a:blip>
          <a:srcRect b="0" l="0" r="0" t="0"/>
          <a:stretch/>
        </p:blipFill>
        <p:spPr>
          <a:xfrm>
            <a:off x="-1" y="-3"/>
            <a:ext cx="9144007" cy="5143500"/>
          </a:xfrm>
          <a:prstGeom prst="rect">
            <a:avLst/>
          </a:prstGeom>
          <a:noFill/>
          <a:ln>
            <a:noFill/>
          </a:ln>
        </p:spPr>
      </p:pic>
      <p:sp>
        <p:nvSpPr>
          <p:cNvPr id="11" name="Google Shape;11;p28"/>
          <p:cNvSpPr txBox="1"/>
          <p:nvPr>
            <p:ph type="ctrTitle"/>
          </p:nvPr>
        </p:nvSpPr>
        <p:spPr>
          <a:xfrm>
            <a:off x="436825" y="849050"/>
            <a:ext cx="4065900" cy="1955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424242"/>
              </a:buClr>
              <a:buSzPts val="3600"/>
              <a:buNone/>
              <a:defRPr b="1" sz="3600">
                <a:solidFill>
                  <a:srgbClr val="424242"/>
                </a:solidFill>
              </a:defRPr>
            </a:lvl1pPr>
            <a:lvl2pPr lvl="1" algn="l">
              <a:lnSpc>
                <a:spcPct val="100000"/>
              </a:lnSpc>
              <a:spcBef>
                <a:spcPts val="0"/>
              </a:spcBef>
              <a:spcAft>
                <a:spcPts val="0"/>
              </a:spcAft>
              <a:buClr>
                <a:srgbClr val="424242"/>
              </a:buClr>
              <a:buSzPts val="3600"/>
              <a:buNone/>
              <a:defRPr b="1" sz="3600">
                <a:solidFill>
                  <a:srgbClr val="424242"/>
                </a:solidFill>
              </a:defRPr>
            </a:lvl2pPr>
            <a:lvl3pPr lvl="2" algn="l">
              <a:lnSpc>
                <a:spcPct val="100000"/>
              </a:lnSpc>
              <a:spcBef>
                <a:spcPts val="0"/>
              </a:spcBef>
              <a:spcAft>
                <a:spcPts val="0"/>
              </a:spcAft>
              <a:buClr>
                <a:srgbClr val="424242"/>
              </a:buClr>
              <a:buSzPts val="3600"/>
              <a:buNone/>
              <a:defRPr b="1" sz="3600">
                <a:solidFill>
                  <a:srgbClr val="424242"/>
                </a:solidFill>
              </a:defRPr>
            </a:lvl3pPr>
            <a:lvl4pPr lvl="3" algn="l">
              <a:lnSpc>
                <a:spcPct val="100000"/>
              </a:lnSpc>
              <a:spcBef>
                <a:spcPts val="0"/>
              </a:spcBef>
              <a:spcAft>
                <a:spcPts val="0"/>
              </a:spcAft>
              <a:buClr>
                <a:srgbClr val="424242"/>
              </a:buClr>
              <a:buSzPts val="3600"/>
              <a:buNone/>
              <a:defRPr b="1" sz="3600">
                <a:solidFill>
                  <a:srgbClr val="424242"/>
                </a:solidFill>
              </a:defRPr>
            </a:lvl4pPr>
            <a:lvl5pPr lvl="4" algn="l">
              <a:lnSpc>
                <a:spcPct val="100000"/>
              </a:lnSpc>
              <a:spcBef>
                <a:spcPts val="0"/>
              </a:spcBef>
              <a:spcAft>
                <a:spcPts val="0"/>
              </a:spcAft>
              <a:buClr>
                <a:srgbClr val="424242"/>
              </a:buClr>
              <a:buSzPts val="3600"/>
              <a:buNone/>
              <a:defRPr b="1" sz="3600">
                <a:solidFill>
                  <a:srgbClr val="424242"/>
                </a:solidFill>
              </a:defRPr>
            </a:lvl5pPr>
            <a:lvl6pPr lvl="5" algn="l">
              <a:lnSpc>
                <a:spcPct val="100000"/>
              </a:lnSpc>
              <a:spcBef>
                <a:spcPts val="0"/>
              </a:spcBef>
              <a:spcAft>
                <a:spcPts val="0"/>
              </a:spcAft>
              <a:buClr>
                <a:srgbClr val="424242"/>
              </a:buClr>
              <a:buSzPts val="3600"/>
              <a:buNone/>
              <a:defRPr b="1" sz="3600">
                <a:solidFill>
                  <a:srgbClr val="424242"/>
                </a:solidFill>
              </a:defRPr>
            </a:lvl6pPr>
            <a:lvl7pPr lvl="6" algn="l">
              <a:lnSpc>
                <a:spcPct val="100000"/>
              </a:lnSpc>
              <a:spcBef>
                <a:spcPts val="0"/>
              </a:spcBef>
              <a:spcAft>
                <a:spcPts val="0"/>
              </a:spcAft>
              <a:buClr>
                <a:srgbClr val="424242"/>
              </a:buClr>
              <a:buSzPts val="3600"/>
              <a:buNone/>
              <a:defRPr b="1" sz="3600">
                <a:solidFill>
                  <a:srgbClr val="424242"/>
                </a:solidFill>
              </a:defRPr>
            </a:lvl7pPr>
            <a:lvl8pPr lvl="7" algn="l">
              <a:lnSpc>
                <a:spcPct val="100000"/>
              </a:lnSpc>
              <a:spcBef>
                <a:spcPts val="0"/>
              </a:spcBef>
              <a:spcAft>
                <a:spcPts val="0"/>
              </a:spcAft>
              <a:buClr>
                <a:srgbClr val="424242"/>
              </a:buClr>
              <a:buSzPts val="3600"/>
              <a:buNone/>
              <a:defRPr b="1" sz="3600">
                <a:solidFill>
                  <a:srgbClr val="424242"/>
                </a:solidFill>
              </a:defRPr>
            </a:lvl8pPr>
            <a:lvl9pPr lvl="8" algn="l">
              <a:lnSpc>
                <a:spcPct val="100000"/>
              </a:lnSpc>
              <a:spcBef>
                <a:spcPts val="0"/>
              </a:spcBef>
              <a:spcAft>
                <a:spcPts val="0"/>
              </a:spcAft>
              <a:buClr>
                <a:srgbClr val="424242"/>
              </a:buClr>
              <a:buSzPts val="3600"/>
              <a:buNone/>
              <a:defRPr b="1" sz="3600">
                <a:solidFill>
                  <a:srgbClr val="424242"/>
                </a:solidFill>
              </a:defRPr>
            </a:lvl9pPr>
          </a:lstStyle>
          <a:p/>
        </p:txBody>
      </p:sp>
      <p:sp>
        <p:nvSpPr>
          <p:cNvPr id="12" name="Google Shape;12;p28"/>
          <p:cNvSpPr txBox="1"/>
          <p:nvPr>
            <p:ph idx="1" type="subTitle"/>
          </p:nvPr>
        </p:nvSpPr>
        <p:spPr>
          <a:xfrm>
            <a:off x="436825" y="2974150"/>
            <a:ext cx="4065900" cy="550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424242"/>
              </a:buClr>
              <a:buSzPts val="1800"/>
              <a:buNone/>
              <a:defRPr sz="1800">
                <a:solidFill>
                  <a:srgbClr val="424242"/>
                </a:solidFill>
              </a:defRPr>
            </a:lvl1pPr>
            <a:lvl2pPr lvl="1" algn="l">
              <a:lnSpc>
                <a:spcPct val="100000"/>
              </a:lnSpc>
              <a:spcBef>
                <a:spcPts val="0"/>
              </a:spcBef>
              <a:spcAft>
                <a:spcPts val="0"/>
              </a:spcAft>
              <a:buClr>
                <a:srgbClr val="424242"/>
              </a:buClr>
              <a:buSzPts val="1800"/>
              <a:buNone/>
              <a:defRPr sz="1800">
                <a:solidFill>
                  <a:srgbClr val="424242"/>
                </a:solidFill>
              </a:defRPr>
            </a:lvl2pPr>
            <a:lvl3pPr lvl="2" algn="l">
              <a:lnSpc>
                <a:spcPct val="100000"/>
              </a:lnSpc>
              <a:spcBef>
                <a:spcPts val="0"/>
              </a:spcBef>
              <a:spcAft>
                <a:spcPts val="0"/>
              </a:spcAft>
              <a:buClr>
                <a:srgbClr val="424242"/>
              </a:buClr>
              <a:buSzPts val="1800"/>
              <a:buNone/>
              <a:defRPr sz="1800">
                <a:solidFill>
                  <a:srgbClr val="424242"/>
                </a:solidFill>
              </a:defRPr>
            </a:lvl3pPr>
            <a:lvl4pPr lvl="3" algn="l">
              <a:lnSpc>
                <a:spcPct val="100000"/>
              </a:lnSpc>
              <a:spcBef>
                <a:spcPts val="0"/>
              </a:spcBef>
              <a:spcAft>
                <a:spcPts val="0"/>
              </a:spcAft>
              <a:buClr>
                <a:srgbClr val="424242"/>
              </a:buClr>
              <a:buSzPts val="1800"/>
              <a:buNone/>
              <a:defRPr sz="1800">
                <a:solidFill>
                  <a:srgbClr val="424242"/>
                </a:solidFill>
              </a:defRPr>
            </a:lvl4pPr>
            <a:lvl5pPr lvl="4" algn="l">
              <a:lnSpc>
                <a:spcPct val="100000"/>
              </a:lnSpc>
              <a:spcBef>
                <a:spcPts val="0"/>
              </a:spcBef>
              <a:spcAft>
                <a:spcPts val="0"/>
              </a:spcAft>
              <a:buClr>
                <a:srgbClr val="424242"/>
              </a:buClr>
              <a:buSzPts val="1800"/>
              <a:buNone/>
              <a:defRPr sz="1800">
                <a:solidFill>
                  <a:srgbClr val="424242"/>
                </a:solidFill>
              </a:defRPr>
            </a:lvl5pPr>
            <a:lvl6pPr lvl="5" algn="l">
              <a:lnSpc>
                <a:spcPct val="100000"/>
              </a:lnSpc>
              <a:spcBef>
                <a:spcPts val="0"/>
              </a:spcBef>
              <a:spcAft>
                <a:spcPts val="0"/>
              </a:spcAft>
              <a:buClr>
                <a:srgbClr val="424242"/>
              </a:buClr>
              <a:buSzPts val="1800"/>
              <a:buNone/>
              <a:defRPr sz="1800">
                <a:solidFill>
                  <a:srgbClr val="424242"/>
                </a:solidFill>
              </a:defRPr>
            </a:lvl6pPr>
            <a:lvl7pPr lvl="6" algn="l">
              <a:lnSpc>
                <a:spcPct val="100000"/>
              </a:lnSpc>
              <a:spcBef>
                <a:spcPts val="0"/>
              </a:spcBef>
              <a:spcAft>
                <a:spcPts val="0"/>
              </a:spcAft>
              <a:buClr>
                <a:srgbClr val="424242"/>
              </a:buClr>
              <a:buSzPts val="1800"/>
              <a:buNone/>
              <a:defRPr sz="1800">
                <a:solidFill>
                  <a:srgbClr val="424242"/>
                </a:solidFill>
              </a:defRPr>
            </a:lvl7pPr>
            <a:lvl8pPr lvl="7" algn="l">
              <a:lnSpc>
                <a:spcPct val="100000"/>
              </a:lnSpc>
              <a:spcBef>
                <a:spcPts val="0"/>
              </a:spcBef>
              <a:spcAft>
                <a:spcPts val="0"/>
              </a:spcAft>
              <a:buClr>
                <a:srgbClr val="424242"/>
              </a:buClr>
              <a:buSzPts val="1800"/>
              <a:buNone/>
              <a:defRPr sz="1800">
                <a:solidFill>
                  <a:srgbClr val="424242"/>
                </a:solidFill>
              </a:defRPr>
            </a:lvl8pPr>
            <a:lvl9pPr lvl="8" algn="l">
              <a:lnSpc>
                <a:spcPct val="100000"/>
              </a:lnSpc>
              <a:spcBef>
                <a:spcPts val="0"/>
              </a:spcBef>
              <a:spcAft>
                <a:spcPts val="0"/>
              </a:spcAft>
              <a:buClr>
                <a:srgbClr val="424242"/>
              </a:buClr>
              <a:buSzPts val="1800"/>
              <a:buNone/>
              <a:defRPr sz="1800">
                <a:solidFill>
                  <a:srgbClr val="424242"/>
                </a:solidFill>
              </a:defRPr>
            </a:lvl9pPr>
          </a:lstStyle>
          <a:p/>
        </p:txBody>
      </p:sp>
      <p:sp>
        <p:nvSpPr>
          <p:cNvPr id="13" name="Google Shape;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1" name="Google Shape;5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4" name="Google Shape;5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5">
    <p:bg>
      <p:bgPr>
        <a:solidFill>
          <a:srgbClr val="FFFFFF"/>
        </a:solidFill>
      </p:bgPr>
    </p:bg>
    <p:spTree>
      <p:nvGrpSpPr>
        <p:cNvPr id="14" name="Shape 14"/>
        <p:cNvGrpSpPr/>
        <p:nvPr/>
      </p:nvGrpSpPr>
      <p:grpSpPr>
        <a:xfrm>
          <a:off x="0" y="0"/>
          <a:ext cx="0" cy="0"/>
          <a:chOff x="0" y="0"/>
          <a:chExt cx="0" cy="0"/>
        </a:xfrm>
      </p:grpSpPr>
      <p:sp>
        <p:nvSpPr>
          <p:cNvPr id="15" name="Google Shape;15;p2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9"/>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txBox="1"/>
          <p:nvPr>
            <p:ph type="title"/>
          </p:nvPr>
        </p:nvSpPr>
        <p:spPr>
          <a:xfrm>
            <a:off x="349300" y="334525"/>
            <a:ext cx="7407000" cy="663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18" name="Google Shape;18;p29"/>
          <p:cNvSpPr txBox="1"/>
          <p:nvPr>
            <p:ph idx="1" type="body"/>
          </p:nvPr>
        </p:nvSpPr>
        <p:spPr>
          <a:xfrm>
            <a:off x="349300" y="1147425"/>
            <a:ext cx="7407000" cy="31725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6" name="Google Shape;26;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drive/u/0/folders/1Zqnz5ukxcZfTrN0rjrGJOnAyHgIC2nH3"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capture.kloon.net:44338" TargetMode="External"/><Relationship Id="rId4" Type="http://schemas.openxmlformats.org/officeDocument/2006/relationships/image" Target="../media/image17.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3schools.com/js/js_variables.asp" TargetMode="External"/><Relationship Id="rId4" Type="http://schemas.openxmlformats.org/officeDocument/2006/relationships/hyperlink" Target="https://www.w3schools.com/js/js_functions.asp" TargetMode="External"/><Relationship Id="rId5" Type="http://schemas.openxmlformats.org/officeDocument/2006/relationships/hyperlink" Target="https://www.w3schools.com/js/js_objects.asp" TargetMode="External"/><Relationship Id="rId6" Type="http://schemas.openxmlformats.org/officeDocument/2006/relationships/hyperlink" Target="https://www.w3schools.com/js/js_array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w3schools.com/js/js_array_methods.asp" TargetMode="External"/><Relationship Id="rId4" Type="http://schemas.openxmlformats.org/officeDocument/2006/relationships/hyperlink" Target="https://www.w3schools.com/js/js_math.asp" TargetMode="External"/><Relationship Id="rId5" Type="http://schemas.openxmlformats.org/officeDocument/2006/relationships/hyperlink" Target="https://www.w3schools.com/js/js_comparisons.asp" TargetMode="External"/><Relationship Id="rId6" Type="http://schemas.openxmlformats.org/officeDocument/2006/relationships/hyperlink" Target="https://www.w3schools.com/js/js_if_else.asp" TargetMode="External"/><Relationship Id="rId7" Type="http://schemas.openxmlformats.org/officeDocument/2006/relationships/hyperlink" Target="https://www.w3schools.com/js/js_switch.asp" TargetMode="External"/><Relationship Id="rId8" Type="http://schemas.openxmlformats.org/officeDocument/2006/relationships/hyperlink" Target="https://www.w3schools.com/js/js_json.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google.com/spreadsheets/d/1yEZ6M3D9ZeAqgn176BauB1RkYtdOFfEAUQF-BAqWxLs/edit#gi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ostman.com/downloads/"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436825" y="849050"/>
            <a:ext cx="4065900" cy="1955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GB" sz="4400">
                <a:solidFill>
                  <a:schemeClr val="dk1"/>
                </a:solidFill>
              </a:rPr>
              <a:t>Tổng quan</a:t>
            </a:r>
            <a:endParaRPr sz="4400">
              <a:solidFill>
                <a:schemeClr val="dk1"/>
              </a:solidFill>
            </a:endParaRPr>
          </a:p>
        </p:txBody>
      </p:sp>
      <p:sp>
        <p:nvSpPr>
          <p:cNvPr id="66" name="Google Shape;66;p1"/>
          <p:cNvSpPr txBox="1"/>
          <p:nvPr>
            <p:ph idx="1" type="subTitle"/>
          </p:nvPr>
        </p:nvSpPr>
        <p:spPr>
          <a:xfrm>
            <a:off x="436825" y="2974150"/>
            <a:ext cx="4065900" cy="967200"/>
          </a:xfrm>
          <a:prstGeom prst="rect">
            <a:avLst/>
          </a:prstGeom>
          <a:noFill/>
          <a:ln>
            <a:noFill/>
          </a:ln>
        </p:spPr>
        <p:txBody>
          <a:bodyPr anchorCtr="0" anchor="t" bIns="91425" lIns="91425" spcFirstLastPara="1" rIns="91425" wrap="square" tIns="91425">
            <a:noAutofit/>
          </a:bodyPr>
          <a:lstStyle/>
          <a:p>
            <a:pPr indent="-387032" lvl="0" marL="457200" rtl="0" algn="l">
              <a:lnSpc>
                <a:spcPct val="80000"/>
              </a:lnSpc>
              <a:spcBef>
                <a:spcPts val="0"/>
              </a:spcBef>
              <a:spcAft>
                <a:spcPts val="0"/>
              </a:spcAft>
              <a:buClr>
                <a:schemeClr val="dk1"/>
              </a:buClr>
              <a:buSzPts val="2495"/>
              <a:buAutoNum type="arabicPeriod"/>
            </a:pPr>
            <a:r>
              <a:rPr lang="en-GB" sz="2495">
                <a:solidFill>
                  <a:schemeClr val="dk1"/>
                </a:solidFill>
              </a:rPr>
              <a:t>Automation Testing</a:t>
            </a:r>
            <a:endParaRPr sz="2495">
              <a:solidFill>
                <a:schemeClr val="dk1"/>
              </a:solidFill>
            </a:endParaRPr>
          </a:p>
          <a:p>
            <a:pPr indent="-387032" lvl="0" marL="457200" rtl="0" algn="l">
              <a:lnSpc>
                <a:spcPct val="80000"/>
              </a:lnSpc>
              <a:spcBef>
                <a:spcPts val="0"/>
              </a:spcBef>
              <a:spcAft>
                <a:spcPts val="0"/>
              </a:spcAft>
              <a:buClr>
                <a:schemeClr val="dk1"/>
              </a:buClr>
              <a:buSzPts val="2495"/>
              <a:buAutoNum type="arabicPeriod"/>
            </a:pPr>
            <a:r>
              <a:rPr lang="en-GB" sz="2495">
                <a:solidFill>
                  <a:schemeClr val="dk1"/>
                </a:solidFill>
              </a:rPr>
              <a:t>API Testing </a:t>
            </a:r>
            <a:endParaRPr sz="249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4. Hướng dẫn cách lưu request ở Postman</a:t>
            </a:r>
            <a:endParaRPr b="1"/>
          </a:p>
          <a:p>
            <a:pPr indent="0" lvl="0" marL="0" rtl="0" algn="l">
              <a:lnSpc>
                <a:spcPct val="100000"/>
              </a:lnSpc>
              <a:spcBef>
                <a:spcPts val="0"/>
              </a:spcBef>
              <a:spcAft>
                <a:spcPts val="0"/>
              </a:spcAft>
              <a:buSzPct val="111111"/>
              <a:buNone/>
            </a:pPr>
            <a:r>
              <a:t/>
            </a:r>
            <a:endParaRPr/>
          </a:p>
        </p:txBody>
      </p:sp>
      <p:sp>
        <p:nvSpPr>
          <p:cNvPr id="121" name="Google Shape;12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A. CÁCH TẠO 1 REQUEST</a:t>
            </a:r>
            <a:endParaRPr/>
          </a:p>
          <a:p>
            <a:pPr indent="0" lvl="0" marL="0" rtl="0" algn="l">
              <a:lnSpc>
                <a:spcPct val="115000"/>
              </a:lnSpc>
              <a:spcBef>
                <a:spcPts val="1200"/>
              </a:spcBef>
              <a:spcAft>
                <a:spcPts val="0"/>
              </a:spcAft>
              <a:buClr>
                <a:schemeClr val="dk1"/>
              </a:buClr>
              <a:buSzPts val="1100"/>
              <a:buFont typeface="Arial"/>
              <a:buNone/>
            </a:pPr>
            <a:r>
              <a:rPr lang="en-GB"/>
              <a:t>Step1: Tạo tên Collection như bên dưới &gt; Chọn button Create</a:t>
            </a:r>
            <a:endParaRPr/>
          </a:p>
          <a:p>
            <a:pPr indent="0" lvl="0" marL="0" rtl="0" algn="l">
              <a:lnSpc>
                <a:spcPct val="115000"/>
              </a:lnSpc>
              <a:spcBef>
                <a:spcPts val="1200"/>
              </a:spcBef>
              <a:spcAft>
                <a:spcPts val="1200"/>
              </a:spcAft>
              <a:buSzPts val="1800"/>
              <a:buNone/>
            </a:pPr>
            <a:r>
              <a:t/>
            </a:r>
            <a:endParaRPr/>
          </a:p>
        </p:txBody>
      </p:sp>
      <p:pic>
        <p:nvPicPr>
          <p:cNvPr id="122" name="Google Shape;122;p10"/>
          <p:cNvPicPr preferRelativeResize="0"/>
          <p:nvPr/>
        </p:nvPicPr>
        <p:blipFill rotWithShape="1">
          <a:blip r:embed="rId3">
            <a:alphaModFix/>
          </a:blip>
          <a:srcRect b="0" l="0" r="0" t="0"/>
          <a:stretch/>
        </p:blipFill>
        <p:spPr>
          <a:xfrm>
            <a:off x="260275" y="2206125"/>
            <a:ext cx="8688177" cy="237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4. Hướng dẫn cách lưu request ở Postman</a:t>
            </a:r>
            <a:endParaRPr/>
          </a:p>
        </p:txBody>
      </p:sp>
      <p:sp>
        <p:nvSpPr>
          <p:cNvPr id="128" name="Google Shape;12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Step 2: Create sẽ tạo thành công như bên dưới &gt; Tiếp tục chọn Add Request</a:t>
            </a:r>
            <a:endParaRPr/>
          </a:p>
          <a:p>
            <a:pPr indent="0" lvl="0" marL="0" rtl="0" algn="l">
              <a:lnSpc>
                <a:spcPct val="115000"/>
              </a:lnSpc>
              <a:spcBef>
                <a:spcPts val="1200"/>
              </a:spcBef>
              <a:spcAft>
                <a:spcPts val="1200"/>
              </a:spcAft>
              <a:buSzPts val="1800"/>
              <a:buNone/>
            </a:pPr>
            <a:r>
              <a:t/>
            </a:r>
            <a:endParaRPr/>
          </a:p>
        </p:txBody>
      </p:sp>
      <p:pic>
        <p:nvPicPr>
          <p:cNvPr id="129" name="Google Shape;129;p11"/>
          <p:cNvPicPr preferRelativeResize="0"/>
          <p:nvPr/>
        </p:nvPicPr>
        <p:blipFill rotWithShape="1">
          <a:blip r:embed="rId3">
            <a:alphaModFix/>
          </a:blip>
          <a:srcRect b="0" l="0" r="0" t="0"/>
          <a:stretch/>
        </p:blipFill>
        <p:spPr>
          <a:xfrm>
            <a:off x="123950" y="1607000"/>
            <a:ext cx="8960825"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4. Hướng dẫn cách lưu request ở Postman</a:t>
            </a:r>
            <a:endParaRPr/>
          </a:p>
        </p:txBody>
      </p:sp>
      <p:sp>
        <p:nvSpPr>
          <p:cNvPr id="135" name="Google Shape;13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Step 3: Tạo 1 request và đặt tên như bên dưới</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136" name="Google Shape;136;p12"/>
          <p:cNvPicPr preferRelativeResize="0"/>
          <p:nvPr/>
        </p:nvPicPr>
        <p:blipFill rotWithShape="1">
          <a:blip r:embed="rId3">
            <a:alphaModFix/>
          </a:blip>
          <a:srcRect b="0" l="0" r="0" t="0"/>
          <a:stretch/>
        </p:blipFill>
        <p:spPr>
          <a:xfrm>
            <a:off x="123950" y="1524450"/>
            <a:ext cx="8886474" cy="292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4. Hướng dẫn cách lưu request ở Postman</a:t>
            </a:r>
            <a:endParaRPr/>
          </a:p>
        </p:txBody>
      </p:sp>
      <p:sp>
        <p:nvSpPr>
          <p:cNvPr id="142" name="Google Shape;14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Step 4: Lưu xong &gt; Click vào 1 request để màn hình mở ra và có thể nhập API cần test. Trong quá trình làm nhớ thi thoảng click button Send để lưu</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4. Hướng dẫn cách lưu request ở Postman</a:t>
            </a:r>
            <a:endParaRPr/>
          </a:p>
          <a:p>
            <a:pPr indent="0" lvl="0" marL="0" rtl="0" algn="l">
              <a:lnSpc>
                <a:spcPct val="100000"/>
              </a:lnSpc>
              <a:spcBef>
                <a:spcPts val="0"/>
              </a:spcBef>
              <a:spcAft>
                <a:spcPts val="0"/>
              </a:spcAft>
              <a:buSzPct val="111111"/>
              <a:buNone/>
            </a:pPr>
            <a:r>
              <a:t/>
            </a:r>
            <a:endParaRPr/>
          </a:p>
        </p:txBody>
      </p:sp>
      <p:sp>
        <p:nvSpPr>
          <p:cNvPr id="148" name="Google Shape;14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GB" sz="2000">
                <a:solidFill>
                  <a:schemeClr val="dk1"/>
                </a:solidFill>
              </a:rPr>
              <a:t>B. CÁCH LƯU 1 REQUEST CÓ SẴN</a:t>
            </a:r>
            <a:endParaRPr sz="1000"/>
          </a:p>
          <a:p>
            <a:pPr indent="0" lvl="0" marL="0" rtl="0" algn="l">
              <a:lnSpc>
                <a:spcPct val="115000"/>
              </a:lnSpc>
              <a:spcBef>
                <a:spcPts val="0"/>
              </a:spcBef>
              <a:spcAft>
                <a:spcPts val="0"/>
              </a:spcAft>
              <a:buClr>
                <a:schemeClr val="dk1"/>
              </a:buClr>
              <a:buSzPts val="1100"/>
              <a:buFont typeface="Arial"/>
              <a:buNone/>
            </a:pPr>
            <a:r>
              <a:rPr lang="en-GB"/>
              <a:t>Step 1: Giống trên</a:t>
            </a:r>
            <a:endParaRPr/>
          </a:p>
          <a:p>
            <a:pPr indent="0" lvl="0" marL="0" rtl="0" algn="l">
              <a:lnSpc>
                <a:spcPct val="115000"/>
              </a:lnSpc>
              <a:spcBef>
                <a:spcPts val="1200"/>
              </a:spcBef>
              <a:spcAft>
                <a:spcPts val="0"/>
              </a:spcAft>
              <a:buClr>
                <a:schemeClr val="dk1"/>
              </a:buClr>
              <a:buSzPts val="1100"/>
              <a:buFont typeface="Arial"/>
              <a:buNone/>
            </a:pPr>
            <a:r>
              <a:rPr lang="en-GB"/>
              <a:t>Step 2: Mở Request có sẵn mà cần lưu &gt; Chọn vào mũi tên ở button Save </a:t>
            </a:r>
            <a:endParaRPr/>
          </a:p>
          <a:p>
            <a:pPr indent="0" lvl="0" marL="0" rtl="0" algn="l">
              <a:lnSpc>
                <a:spcPct val="115000"/>
              </a:lnSpc>
              <a:spcBef>
                <a:spcPts val="1200"/>
              </a:spcBef>
              <a:spcAft>
                <a:spcPts val="1200"/>
              </a:spcAft>
              <a:buSzPts val="1800"/>
              <a:buNone/>
            </a:pPr>
            <a:r>
              <a:t/>
            </a:r>
            <a:endParaRPr/>
          </a:p>
        </p:txBody>
      </p:sp>
      <p:pic>
        <p:nvPicPr>
          <p:cNvPr id="149" name="Google Shape;149;p14"/>
          <p:cNvPicPr preferRelativeResize="0"/>
          <p:nvPr/>
        </p:nvPicPr>
        <p:blipFill rotWithShape="1">
          <a:blip r:embed="rId3">
            <a:alphaModFix/>
          </a:blip>
          <a:srcRect b="0" l="0" r="0" t="0"/>
          <a:stretch/>
        </p:blipFill>
        <p:spPr>
          <a:xfrm>
            <a:off x="223100" y="2503575"/>
            <a:ext cx="8688176" cy="251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4. Hướng dẫn cách lưu request ở Postman</a:t>
            </a:r>
            <a:endParaRPr/>
          </a:p>
        </p:txBody>
      </p:sp>
      <p:sp>
        <p:nvSpPr>
          <p:cNvPr id="155" name="Google Shape;15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Step 3: Nên đặt tên Request theo tên API</a:t>
            </a:r>
            <a:endParaRPr/>
          </a:p>
          <a:p>
            <a:pPr indent="0" lvl="0" marL="0" rtl="0" algn="l">
              <a:lnSpc>
                <a:spcPct val="115000"/>
              </a:lnSpc>
              <a:spcBef>
                <a:spcPts val="1200"/>
              </a:spcBef>
              <a:spcAft>
                <a:spcPts val="0"/>
              </a:spcAft>
              <a:buSzPts val="1800"/>
              <a:buNone/>
            </a:pPr>
            <a:r>
              <a:rPr lang="en-GB"/>
              <a:t>Step 4: Lưu xong sẽ được như bên dưới</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156" name="Google Shape;156;p15"/>
          <p:cNvPicPr preferRelativeResize="0"/>
          <p:nvPr/>
        </p:nvPicPr>
        <p:blipFill rotWithShape="1">
          <a:blip r:embed="rId3">
            <a:alphaModFix/>
          </a:blip>
          <a:srcRect b="0" l="0" r="0" t="0"/>
          <a:stretch/>
        </p:blipFill>
        <p:spPr>
          <a:xfrm>
            <a:off x="161125" y="2082200"/>
            <a:ext cx="8861702" cy="296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SzPct val="111111"/>
              <a:buNone/>
            </a:pPr>
            <a:r>
              <a:rPr b="1" lang="en-GB" sz="2800"/>
              <a:t>5. Tải và import script</a:t>
            </a:r>
            <a:endParaRPr sz="3800"/>
          </a:p>
        </p:txBody>
      </p:sp>
      <p:sp>
        <p:nvSpPr>
          <p:cNvPr id="162" name="Google Shape;16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Link tải script và các tài liệu: </a:t>
            </a:r>
            <a:r>
              <a:rPr lang="en-GB" sz="1600" u="sng">
                <a:solidFill>
                  <a:srgbClr val="0000FF"/>
                </a:solidFill>
                <a:hlinkClick r:id="rId3">
                  <a:extLst>
                    <a:ext uri="{A12FA001-AC4F-418D-AE19-62706E023703}">
                      <ahyp:hlinkClr val="tx"/>
                    </a:ext>
                  </a:extLst>
                </a:hlinkClick>
              </a:rPr>
              <a:t>08-Automation - KLOON.VN.WINWEB.DOCUMENTCAPTURE - Google Drive</a:t>
            </a:r>
            <a:endParaRPr sz="1600">
              <a:solidFill>
                <a:schemeClr val="dk1"/>
              </a:solidFill>
            </a:endParaRPr>
          </a:p>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Cách import script vào postman:</a:t>
            </a:r>
            <a:endParaRPr sz="1600">
              <a:solidFill>
                <a:schemeClr val="dk1"/>
              </a:solidFill>
            </a:endParaRPr>
          </a:p>
          <a:p>
            <a:pPr indent="0" lvl="0" marL="685800" rtl="0" algn="l">
              <a:lnSpc>
                <a:spcPct val="107916"/>
              </a:lnSpc>
              <a:spcBef>
                <a:spcPts val="0"/>
              </a:spcBef>
              <a:spcAft>
                <a:spcPts val="0"/>
              </a:spcAft>
              <a:buClr>
                <a:schemeClr val="dk1"/>
              </a:buClr>
              <a:buSzPts val="1100"/>
              <a:buFont typeface="Arial"/>
              <a:buNone/>
            </a:pPr>
            <a:r>
              <a:rPr lang="en-GB" sz="1600">
                <a:solidFill>
                  <a:schemeClr val="dk1"/>
                </a:solidFill>
              </a:rPr>
              <a:t>+ Click vào import</a:t>
            </a:r>
            <a:endParaRPr sz="1600">
              <a:solidFill>
                <a:schemeClr val="dk1"/>
              </a:solidFill>
            </a:endParaRPr>
          </a:p>
          <a:p>
            <a:pPr indent="0" lvl="0" marL="0" rtl="0" algn="l">
              <a:lnSpc>
                <a:spcPct val="115000"/>
              </a:lnSpc>
              <a:spcBef>
                <a:spcPts val="0"/>
              </a:spcBef>
              <a:spcAft>
                <a:spcPts val="1200"/>
              </a:spcAft>
              <a:buSzPts val="1800"/>
              <a:buNone/>
            </a:pPr>
            <a:r>
              <a:t/>
            </a:r>
            <a:endParaRPr/>
          </a:p>
        </p:txBody>
      </p:sp>
      <p:pic>
        <p:nvPicPr>
          <p:cNvPr descr="Graphical user interface, application, Teams&#10;&#10;Description automatically generated" id="163" name="Google Shape;163;p16"/>
          <p:cNvPicPr preferRelativeResize="0"/>
          <p:nvPr/>
        </p:nvPicPr>
        <p:blipFill rotWithShape="1">
          <a:blip r:embed="rId4">
            <a:alphaModFix/>
          </a:blip>
          <a:srcRect b="0" l="0" r="0" t="0"/>
          <a:stretch/>
        </p:blipFill>
        <p:spPr>
          <a:xfrm>
            <a:off x="1490950" y="2314575"/>
            <a:ext cx="4533900" cy="2828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Clr>
                <a:schemeClr val="dk1"/>
              </a:buClr>
              <a:buSzPct val="39285"/>
              <a:buFont typeface="Arial"/>
              <a:buNone/>
            </a:pPr>
            <a:r>
              <a:rPr b="1" lang="en-GB" sz="2800"/>
              <a:t>5. Tải và import script</a:t>
            </a:r>
            <a:endParaRPr/>
          </a:p>
        </p:txBody>
      </p:sp>
      <p:sp>
        <p:nvSpPr>
          <p:cNvPr id="169" name="Google Shape;169;p17"/>
          <p:cNvSpPr txBox="1"/>
          <p:nvPr>
            <p:ph idx="1" type="body"/>
          </p:nvPr>
        </p:nvSpPr>
        <p:spPr>
          <a:xfrm>
            <a:off x="311700" y="1152475"/>
            <a:ext cx="8520600" cy="3805200"/>
          </a:xfrm>
          <a:prstGeom prst="rect">
            <a:avLst/>
          </a:prstGeom>
          <a:noFill/>
          <a:ln>
            <a:noFill/>
          </a:ln>
        </p:spPr>
        <p:txBody>
          <a:bodyPr anchorCtr="0" anchor="t" bIns="91425" lIns="91425" spcFirstLastPara="1" rIns="91425" wrap="square" tIns="91425">
            <a:normAutofit lnSpcReduction="10000"/>
          </a:bodyPr>
          <a:lstStyle/>
          <a:p>
            <a:pPr indent="0" lvl="0" marL="685800" rtl="0" algn="l">
              <a:lnSpc>
                <a:spcPct val="107916"/>
              </a:lnSpc>
              <a:spcBef>
                <a:spcPts val="0"/>
              </a:spcBef>
              <a:spcAft>
                <a:spcPts val="0"/>
              </a:spcAft>
              <a:buSzPts val="1800"/>
              <a:buNone/>
            </a:pPr>
            <a:r>
              <a:rPr lang="en-GB" sz="1600">
                <a:solidFill>
                  <a:schemeClr val="dk1"/>
                </a:solidFill>
              </a:rPr>
              <a:t>+ Click vào upload files</a:t>
            </a:r>
            <a:endParaRPr sz="1600">
              <a:solidFill>
                <a:schemeClr val="dk1"/>
              </a:solidFill>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rPr lang="en-GB" sz="1600">
                <a:solidFill>
                  <a:schemeClr val="dk1"/>
                </a:solidFill>
              </a:rPr>
              <a:t>+ Chọn đến file script đã tải về rồi ấn OK</a:t>
            </a:r>
            <a:endParaRPr sz="1600">
              <a:solidFill>
                <a:schemeClr val="dk1"/>
              </a:solidFill>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descr="Graphical user interface, text, application&#10;&#10;Description automatically generated" id="170" name="Google Shape;170;p17"/>
          <p:cNvPicPr preferRelativeResize="0"/>
          <p:nvPr/>
        </p:nvPicPr>
        <p:blipFill rotWithShape="1">
          <a:blip r:embed="rId3">
            <a:alphaModFix/>
          </a:blip>
          <a:srcRect b="0" l="0" r="0" t="0"/>
          <a:stretch/>
        </p:blipFill>
        <p:spPr>
          <a:xfrm>
            <a:off x="582525" y="1536850"/>
            <a:ext cx="7163700" cy="255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SzPct val="111111"/>
              <a:buNone/>
            </a:pPr>
            <a:r>
              <a:rPr b="1" lang="en-GB" sz="2800"/>
              <a:t>6. Cài đặt biến môi trường</a:t>
            </a:r>
            <a:endParaRPr sz="3800"/>
          </a:p>
        </p:txBody>
      </p:sp>
      <p:sp>
        <p:nvSpPr>
          <p:cNvPr id="176" name="Google Shape;176;p18"/>
          <p:cNvSpPr txBox="1"/>
          <p:nvPr>
            <p:ph idx="1" type="body"/>
          </p:nvPr>
        </p:nvSpPr>
        <p:spPr>
          <a:xfrm>
            <a:off x="311700" y="1189650"/>
            <a:ext cx="8520600" cy="3416400"/>
          </a:xfrm>
          <a:prstGeom prst="rect">
            <a:avLst/>
          </a:prstGeom>
          <a:noFill/>
          <a:ln>
            <a:noFill/>
          </a:ln>
        </p:spPr>
        <p:txBody>
          <a:bodyPr anchorCtr="0" anchor="t" bIns="91425" lIns="91425" spcFirstLastPara="1" rIns="91425" wrap="square" tIns="91425">
            <a:normAutofit/>
          </a:bodyPr>
          <a:lstStyle/>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Click vào biểu tượng con mắt ở góc trên bên phải màn hình rồi chọn edit</a:t>
            </a:r>
            <a:endParaRPr sz="1600">
              <a:solidFill>
                <a:schemeClr val="dk1"/>
              </a:solidFill>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317500" lvl="0" marL="685800" rtl="0" algn="l">
              <a:lnSpc>
                <a:spcPct val="107916"/>
              </a:lnSpc>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p:txBody>
      </p:sp>
      <p:pic>
        <p:nvPicPr>
          <p:cNvPr descr="Graphical user interface, text, application, chat or text message&#10;&#10;Description automatically generated" id="177" name="Google Shape;177;p18"/>
          <p:cNvPicPr preferRelativeResize="0"/>
          <p:nvPr/>
        </p:nvPicPr>
        <p:blipFill rotWithShape="1">
          <a:blip r:embed="rId3">
            <a:alphaModFix/>
          </a:blip>
          <a:srcRect b="0" l="0" r="0" t="0"/>
          <a:stretch/>
        </p:blipFill>
        <p:spPr>
          <a:xfrm>
            <a:off x="1503350" y="1466175"/>
            <a:ext cx="4486275" cy="2428875"/>
          </a:xfrm>
          <a:prstGeom prst="rect">
            <a:avLst/>
          </a:prstGeom>
          <a:noFill/>
          <a:ln>
            <a:noFill/>
          </a:ln>
        </p:spPr>
      </p:pic>
      <p:pic>
        <p:nvPicPr>
          <p:cNvPr descr="Graphical user interface, application, Teams&#10;&#10;Description automatically generated" id="178" name="Google Shape;178;p18"/>
          <p:cNvPicPr preferRelativeResize="0"/>
          <p:nvPr/>
        </p:nvPicPr>
        <p:blipFill rotWithShape="1">
          <a:blip r:embed="rId4">
            <a:alphaModFix/>
          </a:blip>
          <a:srcRect b="0" l="0" r="0" t="0"/>
          <a:stretch/>
        </p:blipFill>
        <p:spPr>
          <a:xfrm>
            <a:off x="774688" y="3605925"/>
            <a:ext cx="5943600" cy="100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Clr>
                <a:schemeClr val="dk1"/>
              </a:buClr>
              <a:buSzPct val="39285"/>
              <a:buFont typeface="Arial"/>
              <a:buNone/>
            </a:pPr>
            <a:r>
              <a:rPr b="1" lang="en-GB" sz="2800"/>
              <a:t>6. Cài đặt biến môi trường</a:t>
            </a:r>
            <a:endParaRPr/>
          </a:p>
        </p:txBody>
      </p:sp>
      <p:sp>
        <p:nvSpPr>
          <p:cNvPr id="184" name="Google Shape;18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7916"/>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Cột variable điền: TemplateBuilder và Source</a:t>
            </a:r>
            <a:endParaRPr sz="1600">
              <a:solidFill>
                <a:schemeClr val="dk1"/>
              </a:solidFill>
            </a:endParaRPr>
          </a:p>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Cột initial value điền host (</a:t>
            </a:r>
            <a:r>
              <a:rPr lang="en-GB" sz="1600" u="sng">
                <a:solidFill>
                  <a:srgbClr val="1155CC"/>
                </a:solidFill>
                <a:hlinkClick r:id="rId3">
                  <a:extLst>
                    <a:ext uri="{A12FA001-AC4F-418D-AE19-62706E023703}">
                      <ahyp:hlinkClr val="tx"/>
                    </a:ext>
                  </a:extLst>
                </a:hlinkClick>
              </a:rPr>
              <a:t>http://capture.kloon.net:44338</a:t>
            </a:r>
            <a:r>
              <a:rPr lang="en-GB" sz="1600" u="sng">
                <a:solidFill>
                  <a:srgbClr val="0000FF"/>
                </a:solidFill>
              </a:rPr>
              <a:t> </a:t>
            </a:r>
            <a:r>
              <a:rPr lang="en-GB" sz="1600">
                <a:solidFill>
                  <a:schemeClr val="dk1"/>
                </a:solidFill>
              </a:rPr>
              <a:t>là ví dụ).</a:t>
            </a:r>
            <a:endParaRPr sz="1600">
              <a:solidFill>
                <a:schemeClr val="dk1"/>
              </a:solidFill>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600">
              <a:solidFill>
                <a:schemeClr val="dk1"/>
              </a:solidFill>
            </a:endParaRPr>
          </a:p>
          <a:p>
            <a:pPr indent="-330200" lvl="0" marL="457200" rtl="0" algn="l">
              <a:lnSpc>
                <a:spcPct val="107916"/>
              </a:lnSpc>
              <a:spcBef>
                <a:spcPts val="0"/>
              </a:spcBef>
              <a:spcAft>
                <a:spcPts val="0"/>
              </a:spcAft>
              <a:buClr>
                <a:schemeClr val="dk1"/>
              </a:buClr>
              <a:buSzPts val="1600"/>
              <a:buChar char="-"/>
            </a:pPr>
            <a:r>
              <a:rPr lang="en-GB" sz="1600">
                <a:solidFill>
                  <a:schemeClr val="dk1"/>
                </a:solidFill>
              </a:rPr>
              <a:t>Đổi tên môi trường </a:t>
            </a:r>
            <a:endParaRPr sz="1600">
              <a:solidFill>
                <a:schemeClr val="dk1"/>
              </a:solidFill>
            </a:endParaRPr>
          </a:p>
          <a:p>
            <a:pPr indent="0" lvl="0" marL="4572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id="185" name="Google Shape;185;p19"/>
          <p:cNvPicPr preferRelativeResize="0"/>
          <p:nvPr/>
        </p:nvPicPr>
        <p:blipFill rotWithShape="1">
          <a:blip r:embed="rId4">
            <a:alphaModFix/>
          </a:blip>
          <a:srcRect b="0" l="0" r="0" t="0"/>
          <a:stretch/>
        </p:blipFill>
        <p:spPr>
          <a:xfrm>
            <a:off x="527875" y="2100263"/>
            <a:ext cx="5943600" cy="942975"/>
          </a:xfrm>
          <a:prstGeom prst="rect">
            <a:avLst/>
          </a:prstGeom>
          <a:noFill/>
          <a:ln>
            <a:noFill/>
          </a:ln>
        </p:spPr>
      </p:pic>
      <p:pic>
        <p:nvPicPr>
          <p:cNvPr id="186" name="Google Shape;186;p19"/>
          <p:cNvPicPr preferRelativeResize="0"/>
          <p:nvPr/>
        </p:nvPicPr>
        <p:blipFill rotWithShape="1">
          <a:blip r:embed="rId5">
            <a:alphaModFix/>
          </a:blip>
          <a:srcRect b="0" l="0" r="0" t="0"/>
          <a:stretch/>
        </p:blipFill>
        <p:spPr>
          <a:xfrm>
            <a:off x="407625" y="3456525"/>
            <a:ext cx="5943600" cy="95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49300" y="334525"/>
            <a:ext cx="7407000" cy="663000"/>
          </a:xfrm>
          <a:prstGeom prst="rect">
            <a:avLst/>
          </a:prstGeom>
          <a:noFill/>
          <a:ln>
            <a:noFill/>
          </a:ln>
        </p:spPr>
        <p:txBody>
          <a:bodyPr anchorCtr="0" anchor="b" bIns="91425" lIns="91425" spcFirstLastPara="1" rIns="91425" wrap="square" tIns="91425">
            <a:noAutofit/>
          </a:bodyPr>
          <a:lstStyle/>
          <a:p>
            <a:pPr indent="-431800" lvl="0" marL="457200" rtl="0" algn="l">
              <a:lnSpc>
                <a:spcPct val="100000"/>
              </a:lnSpc>
              <a:spcBef>
                <a:spcPts val="0"/>
              </a:spcBef>
              <a:spcAft>
                <a:spcPts val="0"/>
              </a:spcAft>
              <a:buSzPts val="3200"/>
              <a:buAutoNum type="arabicPeriod"/>
            </a:pPr>
            <a:r>
              <a:rPr lang="en-GB"/>
              <a:t>Automation Testing</a:t>
            </a:r>
            <a:endParaRPr/>
          </a:p>
        </p:txBody>
      </p:sp>
      <p:sp>
        <p:nvSpPr>
          <p:cNvPr id="72" name="Google Shape;72;p2"/>
          <p:cNvSpPr txBox="1"/>
          <p:nvPr>
            <p:ph idx="1" type="body"/>
          </p:nvPr>
        </p:nvSpPr>
        <p:spPr>
          <a:xfrm>
            <a:off x="349300" y="1147425"/>
            <a:ext cx="7407000" cy="317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n-GB" sz="2400">
                <a:solidFill>
                  <a:schemeClr val="dk1"/>
                </a:solidFill>
              </a:rPr>
              <a:t>Automation Testing là gì?</a:t>
            </a:r>
            <a:endParaRPr sz="2400">
              <a:solidFill>
                <a:schemeClr val="dk1"/>
              </a:solidFill>
            </a:endParaRPr>
          </a:p>
          <a:p>
            <a:pPr indent="0" lvl="0" marL="457200" rtl="0" algn="l">
              <a:lnSpc>
                <a:spcPct val="115000"/>
              </a:lnSpc>
              <a:spcBef>
                <a:spcPts val="1600"/>
              </a:spcBef>
              <a:spcAft>
                <a:spcPts val="0"/>
              </a:spcAft>
              <a:buSzPts val="1600"/>
              <a:buNone/>
            </a:pPr>
            <a:r>
              <a:rPr lang="en-GB" sz="2000">
                <a:solidFill>
                  <a:schemeClr val="dk1"/>
                </a:solidFill>
              </a:rPr>
              <a:t>Kiểm thử tự động là một quá trình xử lý tự động các bước thực hiện một test case. Kiểm thử tự động được thực hiện bởi phần mềm kiểm thử tự động - hay còn gọi là Automation Testing Tool.</a:t>
            </a:r>
            <a:endParaRPr sz="2000">
              <a:solidFill>
                <a:schemeClr val="dk1"/>
              </a:solidFill>
            </a:endParaRPr>
          </a:p>
          <a:p>
            <a:pPr indent="0" lvl="0" marL="0" rtl="0" algn="l">
              <a:lnSpc>
                <a:spcPct val="115000"/>
              </a:lnSpc>
              <a:spcBef>
                <a:spcPts val="1600"/>
              </a:spcBef>
              <a:spcAft>
                <a:spcPts val="0"/>
              </a:spcAft>
              <a:buSzPts val="1600"/>
              <a:buNone/>
            </a:pPr>
            <a:r>
              <a:t/>
            </a:r>
            <a:endParaRPr/>
          </a:p>
          <a:p>
            <a:pPr indent="0" lvl="0" marL="0" rtl="0" algn="l">
              <a:lnSpc>
                <a:spcPct val="115000"/>
              </a:lnSpc>
              <a:spcBef>
                <a:spcPts val="1600"/>
              </a:spcBef>
              <a:spcAft>
                <a:spcPts val="1600"/>
              </a:spcAft>
              <a:buSzPts val="1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SzPct val="111111"/>
              <a:buNone/>
            </a:pPr>
            <a:r>
              <a:rPr b="1" lang="en-GB" sz="2800"/>
              <a:t>7. Chạy script</a:t>
            </a:r>
            <a:endParaRPr sz="3800"/>
          </a:p>
        </p:txBody>
      </p:sp>
      <p:sp>
        <p:nvSpPr>
          <p:cNvPr id="192" name="Google Shape;19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Click vào bộ script muốn test, chọn run</a:t>
            </a:r>
            <a:endParaRPr sz="1600">
              <a:solidFill>
                <a:schemeClr val="dk1"/>
              </a:solidFill>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317500" lvl="0" marL="685800" rtl="0" algn="l">
              <a:lnSpc>
                <a:spcPct val="107916"/>
              </a:lnSpc>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descr="Graphical user interface, text&#10;&#10;Description automatically generated with medium confidence" id="193" name="Google Shape;193;p20"/>
          <p:cNvPicPr preferRelativeResize="0"/>
          <p:nvPr/>
        </p:nvPicPr>
        <p:blipFill rotWithShape="1">
          <a:blip r:embed="rId3">
            <a:alphaModFix/>
          </a:blip>
          <a:srcRect b="0" l="0" r="0" t="0"/>
          <a:stretch/>
        </p:blipFill>
        <p:spPr>
          <a:xfrm>
            <a:off x="386075" y="1594600"/>
            <a:ext cx="5943600" cy="146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Clr>
                <a:schemeClr val="dk1"/>
              </a:buClr>
              <a:buSzPct val="39285"/>
              <a:buFont typeface="Arial"/>
              <a:buNone/>
            </a:pPr>
            <a:r>
              <a:rPr b="1" lang="en-GB" sz="2800"/>
              <a:t>7. Chạy script</a:t>
            </a:r>
            <a:endParaRPr/>
          </a:p>
        </p:txBody>
      </p:sp>
      <p:sp>
        <p:nvSpPr>
          <p:cNvPr id="199" name="Google Shape;19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Run Name’s Collection</a:t>
            </a:r>
            <a:endParaRPr sz="1600">
              <a:solidFill>
                <a:schemeClr val="dk1"/>
              </a:solidFill>
            </a:endParaRPr>
          </a:p>
          <a:p>
            <a:pPr indent="0" lvl="0" marL="68580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descr="Graphical user interface, application&#10;&#10;Description automatically generated" id="200" name="Google Shape;200;p21"/>
          <p:cNvPicPr preferRelativeResize="0"/>
          <p:nvPr/>
        </p:nvPicPr>
        <p:blipFill rotWithShape="1">
          <a:blip r:embed="rId3">
            <a:alphaModFix/>
          </a:blip>
          <a:srcRect b="0" l="0" r="0" t="0"/>
          <a:stretch/>
        </p:blipFill>
        <p:spPr>
          <a:xfrm>
            <a:off x="809275" y="1688950"/>
            <a:ext cx="4676775"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Clr>
                <a:schemeClr val="dk1"/>
              </a:buClr>
              <a:buSzPct val="39285"/>
              <a:buFont typeface="Arial"/>
              <a:buNone/>
            </a:pPr>
            <a:r>
              <a:rPr b="1" lang="en-GB" sz="2800"/>
              <a:t>7. Chạy script</a:t>
            </a:r>
            <a:endParaRPr/>
          </a:p>
        </p:txBody>
      </p:sp>
      <p:sp>
        <p:nvSpPr>
          <p:cNvPr id="206" name="Google Shape;20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Sau khi chạy xong, màn hình sẽ hiển thị kết quả của bài test</a:t>
            </a:r>
            <a:endParaRPr sz="1600">
              <a:solidFill>
                <a:schemeClr val="dk1"/>
              </a:solidFill>
            </a:endParaRPr>
          </a:p>
        </p:txBody>
      </p:sp>
      <p:pic>
        <p:nvPicPr>
          <p:cNvPr descr="Graphical user interface, text, application, email&#10;&#10;Description automatically generated" id="207" name="Google Shape;207;p22"/>
          <p:cNvPicPr preferRelativeResize="0"/>
          <p:nvPr/>
        </p:nvPicPr>
        <p:blipFill rotWithShape="1">
          <a:blip r:embed="rId3">
            <a:alphaModFix/>
          </a:blip>
          <a:srcRect b="0" l="0" r="0" t="0"/>
          <a:stretch/>
        </p:blipFill>
        <p:spPr>
          <a:xfrm>
            <a:off x="747300" y="1723688"/>
            <a:ext cx="5629275" cy="294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0"/>
              </a:spcAft>
              <a:buSzPct val="111111"/>
              <a:buNone/>
            </a:pPr>
            <a:r>
              <a:rPr b="1" lang="en-GB" sz="2800"/>
              <a:t>8. Xuất kết quả ra file json</a:t>
            </a:r>
            <a:endParaRPr sz="3800"/>
          </a:p>
        </p:txBody>
      </p:sp>
      <p:sp>
        <p:nvSpPr>
          <p:cNvPr id="213" name="Google Shape;21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Click vào export result</a:t>
            </a:r>
            <a:endParaRPr sz="1600">
              <a:solidFill>
                <a:schemeClr val="dk1"/>
              </a:solidFill>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SzPts val="1800"/>
              <a:buNone/>
            </a:pPr>
            <a:r>
              <a:t/>
            </a:r>
            <a:endParaRPr sz="1600">
              <a:solidFill>
                <a:schemeClr val="dk1"/>
              </a:solidFill>
            </a:endParaRPr>
          </a:p>
          <a:p>
            <a:pPr indent="-330200" lvl="0" marL="685800" rtl="0" algn="l">
              <a:lnSpc>
                <a:spcPct val="107916"/>
              </a:lnSpc>
              <a:spcBef>
                <a:spcPts val="0"/>
              </a:spcBef>
              <a:spcAft>
                <a:spcPts val="0"/>
              </a:spcAft>
              <a:buClr>
                <a:schemeClr val="dk1"/>
              </a:buClr>
              <a:buSzPts val="1600"/>
              <a:buFont typeface="Arial"/>
              <a:buChar char="-"/>
            </a:pPr>
            <a:r>
              <a:rPr lang="en-GB" sz="1600">
                <a:solidFill>
                  <a:schemeClr val="dk1"/>
                </a:solidFill>
              </a:rPr>
              <a:t>Đặt tên, chọn vị trí muốn lưu rồi Save.</a:t>
            </a:r>
            <a:endParaRPr sz="1600">
              <a:solidFill>
                <a:schemeClr val="dk1"/>
              </a:solidFill>
            </a:endParaRPr>
          </a:p>
          <a:p>
            <a:pPr indent="0" lvl="0" marL="0" rtl="0" algn="l">
              <a:lnSpc>
                <a:spcPct val="107916"/>
              </a:lnSpc>
              <a:spcBef>
                <a:spcPts val="80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descr="Graphical user interface, text, application, chat or text message&#10;&#10;Description automatically generated" id="214" name="Google Shape;214;p23"/>
          <p:cNvPicPr preferRelativeResize="0"/>
          <p:nvPr/>
        </p:nvPicPr>
        <p:blipFill rotWithShape="1">
          <a:blip r:embed="rId3">
            <a:alphaModFix/>
          </a:blip>
          <a:srcRect b="0" l="0" r="0" t="0"/>
          <a:stretch/>
        </p:blipFill>
        <p:spPr>
          <a:xfrm>
            <a:off x="437450" y="1815313"/>
            <a:ext cx="3762375" cy="1190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400"/>
              </a:spcAft>
              <a:buSzPct val="111111"/>
              <a:buNone/>
            </a:pPr>
            <a:r>
              <a:rPr b="1" lang="en-GB" sz="2800">
                <a:latin typeface="Calibri"/>
                <a:ea typeface="Calibri"/>
                <a:cs typeface="Calibri"/>
                <a:sym typeface="Calibri"/>
              </a:rPr>
              <a:t>9. Những kiến thức về javascript </a:t>
            </a:r>
            <a:endParaRPr sz="3800"/>
          </a:p>
        </p:txBody>
      </p:sp>
      <p:sp>
        <p:nvSpPr>
          <p:cNvPr id="220" name="Google Shape;220;p24"/>
          <p:cNvSpPr txBox="1"/>
          <p:nvPr>
            <p:ph idx="1" type="body"/>
          </p:nvPr>
        </p:nvSpPr>
        <p:spPr>
          <a:xfrm>
            <a:off x="125800" y="1115300"/>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322230" lvl="0" marL="914400" rtl="0" algn="l">
              <a:lnSpc>
                <a:spcPct val="107916"/>
              </a:lnSpc>
              <a:spcBef>
                <a:spcPts val="0"/>
              </a:spcBef>
              <a:spcAft>
                <a:spcPts val="0"/>
              </a:spcAft>
              <a:buClr>
                <a:schemeClr val="dk1"/>
              </a:buClr>
              <a:buSzPct val="100000"/>
              <a:buAutoNum type="arabicPeriod"/>
            </a:pPr>
            <a:r>
              <a:rPr lang="en-GB" sz="2680">
                <a:solidFill>
                  <a:schemeClr val="dk1"/>
                </a:solidFill>
              </a:rPr>
              <a:t>Biến (Javascript variables )</a:t>
            </a:r>
            <a:endParaRPr sz="2680">
              <a:solidFill>
                <a:schemeClr val="dk1"/>
              </a:solidFill>
            </a:endParaRPr>
          </a:p>
          <a:p>
            <a:pPr indent="0" lvl="0" marL="914400" rtl="0" algn="l">
              <a:lnSpc>
                <a:spcPct val="107916"/>
              </a:lnSpc>
              <a:spcBef>
                <a:spcPts val="800"/>
              </a:spcBef>
              <a:spcAft>
                <a:spcPts val="0"/>
              </a:spcAft>
              <a:buSzPct val="122116"/>
              <a:buNone/>
            </a:pPr>
            <a:r>
              <a:rPr lang="en-GB" sz="2680">
                <a:solidFill>
                  <a:schemeClr val="dk1"/>
                </a:solidFill>
              </a:rPr>
              <a:t>link : </a:t>
            </a:r>
            <a:r>
              <a:rPr lang="en-GB" sz="2680" u="sng">
                <a:solidFill>
                  <a:srgbClr val="1155CC"/>
                </a:solidFill>
                <a:hlinkClick r:id="rId3">
                  <a:extLst>
                    <a:ext uri="{A12FA001-AC4F-418D-AE19-62706E023703}">
                      <ahyp:hlinkClr val="tx"/>
                    </a:ext>
                  </a:extLst>
                </a:hlinkClick>
              </a:rPr>
              <a:t>https://www.w3schools.com/js/js_variables.asp</a:t>
            </a:r>
            <a:endParaRPr sz="2680">
              <a:solidFill>
                <a:schemeClr val="dk1"/>
              </a:solidFill>
            </a:endParaRPr>
          </a:p>
          <a:p>
            <a:pPr indent="-322230" lvl="0" marL="914400" rtl="0" algn="l">
              <a:lnSpc>
                <a:spcPct val="107916"/>
              </a:lnSpc>
              <a:spcBef>
                <a:spcPts val="800"/>
              </a:spcBef>
              <a:spcAft>
                <a:spcPts val="0"/>
              </a:spcAft>
              <a:buClr>
                <a:schemeClr val="dk1"/>
              </a:buClr>
              <a:buSzPct val="100000"/>
              <a:buAutoNum type="arabicPeriod"/>
            </a:pPr>
            <a:r>
              <a:rPr lang="en-GB" sz="2680">
                <a:solidFill>
                  <a:schemeClr val="dk1"/>
                </a:solidFill>
              </a:rPr>
              <a:t>Hàm ( Function )</a:t>
            </a:r>
            <a:endParaRPr sz="2680">
              <a:solidFill>
                <a:schemeClr val="dk1"/>
              </a:solidFill>
            </a:endParaRPr>
          </a:p>
          <a:p>
            <a:pPr indent="0" lvl="0" marL="914400" rtl="0" algn="l">
              <a:lnSpc>
                <a:spcPct val="107916"/>
              </a:lnSpc>
              <a:spcBef>
                <a:spcPts val="800"/>
              </a:spcBef>
              <a:spcAft>
                <a:spcPts val="0"/>
              </a:spcAft>
              <a:buSzPct val="122116"/>
              <a:buNone/>
            </a:pPr>
            <a:r>
              <a:rPr lang="en-GB" sz="2680">
                <a:solidFill>
                  <a:schemeClr val="dk1"/>
                </a:solidFill>
              </a:rPr>
              <a:t>link : </a:t>
            </a:r>
            <a:r>
              <a:rPr lang="en-GB" sz="2680" u="sng">
                <a:solidFill>
                  <a:srgbClr val="1155CC"/>
                </a:solidFill>
                <a:hlinkClick r:id="rId4">
                  <a:extLst>
                    <a:ext uri="{A12FA001-AC4F-418D-AE19-62706E023703}">
                      <ahyp:hlinkClr val="tx"/>
                    </a:ext>
                  </a:extLst>
                </a:hlinkClick>
              </a:rPr>
              <a:t>https://www.w3schools.com/js/js_functions.asp</a:t>
            </a:r>
            <a:endParaRPr sz="2680">
              <a:solidFill>
                <a:schemeClr val="dk1"/>
              </a:solidFill>
            </a:endParaRPr>
          </a:p>
          <a:p>
            <a:pPr indent="-322230" lvl="0" marL="914400" rtl="0" algn="l">
              <a:lnSpc>
                <a:spcPct val="107916"/>
              </a:lnSpc>
              <a:spcBef>
                <a:spcPts val="800"/>
              </a:spcBef>
              <a:spcAft>
                <a:spcPts val="0"/>
              </a:spcAft>
              <a:buClr>
                <a:schemeClr val="dk1"/>
              </a:buClr>
              <a:buSzPct val="100000"/>
              <a:buAutoNum type="arabicPeriod"/>
            </a:pPr>
            <a:r>
              <a:rPr lang="en-GB" sz="2680">
                <a:solidFill>
                  <a:schemeClr val="dk1"/>
                </a:solidFill>
              </a:rPr>
              <a:t>Đối tượng ( Object )</a:t>
            </a:r>
            <a:endParaRPr sz="2680">
              <a:solidFill>
                <a:schemeClr val="dk1"/>
              </a:solidFill>
            </a:endParaRPr>
          </a:p>
          <a:p>
            <a:pPr indent="0" lvl="0" marL="914400" rtl="0" algn="l">
              <a:lnSpc>
                <a:spcPct val="107916"/>
              </a:lnSpc>
              <a:spcBef>
                <a:spcPts val="800"/>
              </a:spcBef>
              <a:spcAft>
                <a:spcPts val="0"/>
              </a:spcAft>
              <a:buSzPct val="122116"/>
              <a:buNone/>
            </a:pPr>
            <a:r>
              <a:rPr lang="en-GB" sz="2680">
                <a:solidFill>
                  <a:schemeClr val="dk1"/>
                </a:solidFill>
              </a:rPr>
              <a:t> link : </a:t>
            </a:r>
            <a:r>
              <a:rPr lang="en-GB" sz="2680" u="sng">
                <a:solidFill>
                  <a:srgbClr val="1155CC"/>
                </a:solidFill>
                <a:hlinkClick r:id="rId5">
                  <a:extLst>
                    <a:ext uri="{A12FA001-AC4F-418D-AE19-62706E023703}">
                      <ahyp:hlinkClr val="tx"/>
                    </a:ext>
                  </a:extLst>
                </a:hlinkClick>
              </a:rPr>
              <a:t>https://www.w3schools.com/js/js_objects.asp</a:t>
            </a:r>
            <a:endParaRPr sz="2680">
              <a:solidFill>
                <a:schemeClr val="dk1"/>
              </a:solidFill>
            </a:endParaRPr>
          </a:p>
          <a:p>
            <a:pPr indent="-322230" lvl="0" marL="914400" rtl="0" algn="l">
              <a:lnSpc>
                <a:spcPct val="107916"/>
              </a:lnSpc>
              <a:spcBef>
                <a:spcPts val="800"/>
              </a:spcBef>
              <a:spcAft>
                <a:spcPts val="0"/>
              </a:spcAft>
              <a:buClr>
                <a:schemeClr val="dk1"/>
              </a:buClr>
              <a:buSzPct val="100000"/>
              <a:buAutoNum type="arabicPeriod"/>
            </a:pPr>
            <a:r>
              <a:rPr lang="en-GB" sz="2680">
                <a:solidFill>
                  <a:schemeClr val="dk1"/>
                </a:solidFill>
              </a:rPr>
              <a:t>Mảng ( Array )</a:t>
            </a:r>
            <a:endParaRPr sz="2680">
              <a:solidFill>
                <a:schemeClr val="dk1"/>
              </a:solidFill>
            </a:endParaRPr>
          </a:p>
          <a:p>
            <a:pPr indent="0" lvl="0" marL="914400" rtl="0" algn="l">
              <a:lnSpc>
                <a:spcPct val="107916"/>
              </a:lnSpc>
              <a:spcBef>
                <a:spcPts val="800"/>
              </a:spcBef>
              <a:spcAft>
                <a:spcPts val="0"/>
              </a:spcAft>
              <a:buClr>
                <a:schemeClr val="dk1"/>
              </a:buClr>
              <a:buSzPct val="41031"/>
              <a:buFont typeface="Arial"/>
              <a:buNone/>
            </a:pPr>
            <a:r>
              <a:rPr lang="en-GB" sz="2680">
                <a:solidFill>
                  <a:schemeClr val="dk1"/>
                </a:solidFill>
              </a:rPr>
              <a:t>link : </a:t>
            </a:r>
            <a:r>
              <a:rPr lang="en-GB" sz="2680" u="sng">
                <a:solidFill>
                  <a:srgbClr val="1155CC"/>
                </a:solidFill>
                <a:hlinkClick r:id="rId6">
                  <a:extLst>
                    <a:ext uri="{A12FA001-AC4F-418D-AE19-62706E023703}">
                      <ahyp:hlinkClr val="tx"/>
                    </a:ext>
                  </a:extLst>
                </a:hlinkClick>
              </a:rPr>
              <a:t>https://www.w3schools.com/js/js_arrays.asp</a:t>
            </a:r>
            <a:endParaRPr sz="2680">
              <a:solidFill>
                <a:schemeClr val="dk1"/>
              </a:solidFill>
            </a:endParaRPr>
          </a:p>
          <a:p>
            <a:pPr indent="0" lvl="0" marL="0" rtl="0" algn="l">
              <a:lnSpc>
                <a:spcPct val="107916"/>
              </a:lnSpc>
              <a:spcBef>
                <a:spcPts val="800"/>
              </a:spcBef>
              <a:spcAft>
                <a:spcPts val="0"/>
              </a:spcAft>
              <a:buClr>
                <a:schemeClr val="dk1"/>
              </a:buClr>
              <a:buSzPct val="78571"/>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Clr>
                <a:schemeClr val="dk1"/>
              </a:buClr>
              <a:buSzPct val="78571"/>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Clr>
                <a:schemeClr val="dk1"/>
              </a:buClr>
              <a:buSzPct val="78571"/>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1200"/>
              </a:spcAft>
              <a:buSzPct val="181818"/>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800"/>
              </a:spcBef>
              <a:spcAft>
                <a:spcPts val="400"/>
              </a:spcAft>
              <a:buClr>
                <a:schemeClr val="dk1"/>
              </a:buClr>
              <a:buSzPct val="39285"/>
              <a:buFont typeface="Arial"/>
              <a:buNone/>
            </a:pPr>
            <a:r>
              <a:rPr b="1" lang="en-GB" sz="2800">
                <a:latin typeface="Calibri"/>
                <a:ea typeface="Calibri"/>
                <a:cs typeface="Calibri"/>
                <a:sym typeface="Calibri"/>
              </a:rPr>
              <a:t>9. Những kiến thức về javascript</a:t>
            </a:r>
            <a:endParaRPr/>
          </a:p>
        </p:txBody>
      </p:sp>
      <p:sp>
        <p:nvSpPr>
          <p:cNvPr id="226" name="Google Shape;226;p25"/>
          <p:cNvSpPr txBox="1"/>
          <p:nvPr>
            <p:ph idx="1" type="body"/>
          </p:nvPr>
        </p:nvSpPr>
        <p:spPr>
          <a:xfrm>
            <a:off x="311700" y="1152475"/>
            <a:ext cx="8520600" cy="3693600"/>
          </a:xfrm>
          <a:prstGeom prst="rect">
            <a:avLst/>
          </a:prstGeom>
          <a:noFill/>
          <a:ln>
            <a:noFill/>
          </a:ln>
        </p:spPr>
        <p:txBody>
          <a:bodyPr anchorCtr="0" anchor="t" bIns="91425" lIns="91425" spcFirstLastPara="1" rIns="91425" wrap="square" tIns="91425">
            <a:noAutofit/>
          </a:bodyPr>
          <a:lstStyle/>
          <a:p>
            <a:pPr indent="0" lvl="0" marL="914400" rtl="0" algn="l">
              <a:lnSpc>
                <a:spcPct val="87916"/>
              </a:lnSpc>
              <a:spcBef>
                <a:spcPts val="0"/>
              </a:spcBef>
              <a:spcAft>
                <a:spcPts val="0"/>
              </a:spcAft>
              <a:buSzPts val="1800"/>
              <a:buNone/>
            </a:pPr>
            <a:r>
              <a:rPr lang="en-GB" sz="1600">
                <a:solidFill>
                  <a:schemeClr val="dk1"/>
                </a:solidFill>
              </a:rPr>
              <a:t>5. Những phương thức thao tác với mảng ( array method )</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link : </a:t>
            </a:r>
            <a:r>
              <a:rPr lang="en-GB" sz="1600" u="sng">
                <a:solidFill>
                  <a:srgbClr val="1155CC"/>
                </a:solidFill>
                <a:hlinkClick r:id="rId3">
                  <a:extLst>
                    <a:ext uri="{A12FA001-AC4F-418D-AE19-62706E023703}">
                      <ahyp:hlinkClr val="tx"/>
                    </a:ext>
                  </a:extLst>
                </a:hlinkClick>
              </a:rPr>
              <a:t>https://www.w3schools.com/js/js_array_methods.asp</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6. Hàm toán học</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link : </a:t>
            </a:r>
            <a:r>
              <a:rPr lang="en-GB" sz="1600" u="sng">
                <a:solidFill>
                  <a:srgbClr val="1155CC"/>
                </a:solidFill>
                <a:hlinkClick r:id="rId4">
                  <a:extLst>
                    <a:ext uri="{A12FA001-AC4F-418D-AE19-62706E023703}">
                      <ahyp:hlinkClr val="tx"/>
                    </a:ext>
                  </a:extLst>
                </a:hlinkClick>
              </a:rPr>
              <a:t>https://www.w3schools.com/js/js_math.asp</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7. Toán tử so sánh</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link : </a:t>
            </a:r>
            <a:r>
              <a:rPr lang="en-GB" sz="1600" u="sng">
                <a:solidFill>
                  <a:srgbClr val="1155CC"/>
                </a:solidFill>
                <a:hlinkClick r:id="rId5">
                  <a:extLst>
                    <a:ext uri="{A12FA001-AC4F-418D-AE19-62706E023703}">
                      <ahyp:hlinkClr val="tx"/>
                    </a:ext>
                  </a:extLst>
                </a:hlinkClick>
              </a:rPr>
              <a:t>https://www.w3schools.com/js/js_comparisons.asp</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8. Điều kiện </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 link : </a:t>
            </a:r>
            <a:r>
              <a:rPr lang="en-GB" sz="1600" u="sng">
                <a:solidFill>
                  <a:srgbClr val="1155CC"/>
                </a:solidFill>
                <a:hlinkClick r:id="rId6">
                  <a:extLst>
                    <a:ext uri="{A12FA001-AC4F-418D-AE19-62706E023703}">
                      <ahyp:hlinkClr val="tx"/>
                    </a:ext>
                  </a:extLst>
                </a:hlinkClick>
              </a:rPr>
              <a:t>https://www.w3schools.com/js/js_if_else.asp</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 link : </a:t>
            </a:r>
            <a:r>
              <a:rPr lang="en-GB" sz="1600" u="sng">
                <a:solidFill>
                  <a:srgbClr val="1155CC"/>
                </a:solidFill>
                <a:hlinkClick r:id="rId7">
                  <a:extLst>
                    <a:ext uri="{A12FA001-AC4F-418D-AE19-62706E023703}">
                      <ahyp:hlinkClr val="tx"/>
                    </a:ext>
                  </a:extLst>
                </a:hlinkClick>
              </a:rPr>
              <a:t>https://www.w3schools.com/js/js_switch.asp</a:t>
            </a:r>
            <a:endParaRPr sz="1600">
              <a:solidFill>
                <a:schemeClr val="dk1"/>
              </a:solidFill>
            </a:endParaRPr>
          </a:p>
          <a:p>
            <a:pPr indent="0" lvl="0" marL="914400" rtl="0" algn="l">
              <a:lnSpc>
                <a:spcPct val="87916"/>
              </a:lnSpc>
              <a:spcBef>
                <a:spcPts val="800"/>
              </a:spcBef>
              <a:spcAft>
                <a:spcPts val="0"/>
              </a:spcAft>
              <a:buSzPts val="1800"/>
              <a:buNone/>
            </a:pPr>
            <a:r>
              <a:rPr lang="en-GB" sz="1600">
                <a:solidFill>
                  <a:schemeClr val="dk1"/>
                </a:solidFill>
              </a:rPr>
              <a:t>9. Json</a:t>
            </a:r>
            <a:endParaRPr sz="1600">
              <a:solidFill>
                <a:schemeClr val="dk1"/>
              </a:solidFill>
            </a:endParaRPr>
          </a:p>
          <a:p>
            <a:pPr indent="0" lvl="0" marL="914400" rtl="0" algn="l">
              <a:lnSpc>
                <a:spcPct val="87916"/>
              </a:lnSpc>
              <a:spcBef>
                <a:spcPts val="800"/>
              </a:spcBef>
              <a:spcAft>
                <a:spcPts val="800"/>
              </a:spcAft>
              <a:buClr>
                <a:schemeClr val="dk1"/>
              </a:buClr>
              <a:buSzPts val="1100"/>
              <a:buFont typeface="Arial"/>
              <a:buNone/>
            </a:pPr>
            <a:r>
              <a:rPr lang="en-GB" sz="1600">
                <a:solidFill>
                  <a:schemeClr val="dk1"/>
                </a:solidFill>
              </a:rPr>
              <a:t>link : </a:t>
            </a:r>
            <a:r>
              <a:rPr lang="en-GB" sz="1600" u="sng">
                <a:solidFill>
                  <a:srgbClr val="1155CC"/>
                </a:solidFill>
                <a:hlinkClick r:id="rId8">
                  <a:extLst>
                    <a:ext uri="{A12FA001-AC4F-418D-AE19-62706E023703}">
                      <ahyp:hlinkClr val="tx"/>
                    </a:ext>
                  </a:extLst>
                </a:hlinkClick>
              </a:rPr>
              <a:t>https://www.w3schools.com/js/js_json.asp</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Tài liệu tham khảo</a:t>
            </a:r>
            <a:endParaRPr b="1"/>
          </a:p>
        </p:txBody>
      </p:sp>
      <p:sp>
        <p:nvSpPr>
          <p:cNvPr id="232" name="Google Shape;23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API Testing and Development with Postman</a:t>
            </a:r>
            <a:endParaRPr>
              <a:solidFill>
                <a:schemeClr val="dk1"/>
              </a:solidFill>
            </a:endParaRPr>
          </a:p>
          <a:p>
            <a:pPr indent="0" lvl="0" marL="0" rtl="0" algn="l">
              <a:lnSpc>
                <a:spcPct val="115000"/>
              </a:lnSpc>
              <a:spcBef>
                <a:spcPts val="1200"/>
              </a:spcBef>
              <a:spcAft>
                <a:spcPts val="0"/>
              </a:spcAft>
              <a:buSzPts val="1800"/>
              <a:buNone/>
            </a:pPr>
            <a:r>
              <a:rPr i="1" lang="en-GB">
                <a:solidFill>
                  <a:schemeClr val="dk1"/>
                </a:solidFill>
              </a:rPr>
              <a:t>(Lưu ý: Chỉ được phép share tài liệu này khi có sự đồng ý của Project Leader)</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Các câu lệnh thường dùng để viết Test script:</a:t>
            </a:r>
            <a:endParaRPr>
              <a:solidFill>
                <a:schemeClr val="dk1"/>
              </a:solidFill>
            </a:endParaRPr>
          </a:p>
          <a:p>
            <a:pPr indent="0" lvl="0" marL="0" rtl="0" algn="l">
              <a:lnSpc>
                <a:spcPct val="115000"/>
              </a:lnSpc>
              <a:spcBef>
                <a:spcPts val="1200"/>
              </a:spcBef>
              <a:spcAft>
                <a:spcPts val="1200"/>
              </a:spcAft>
              <a:buSzPts val="1800"/>
              <a:buNone/>
            </a:pPr>
            <a:r>
              <a:rPr i="1" lang="en-GB">
                <a:solidFill>
                  <a:schemeClr val="dk1"/>
                </a:solidFill>
              </a:rPr>
              <a:t>Link</a:t>
            </a:r>
            <a:r>
              <a:rPr i="1" lang="en-GB"/>
              <a:t>: </a:t>
            </a:r>
            <a:r>
              <a:rPr i="1" lang="en-GB" u="sng">
                <a:solidFill>
                  <a:schemeClr val="accent1"/>
                </a:solidFill>
                <a:hlinkClick r:id="rId3">
                  <a:extLst>
                    <a:ext uri="{A12FA001-AC4F-418D-AE19-62706E023703}">
                      <ahyp:hlinkClr val="tx"/>
                    </a:ext>
                  </a:extLst>
                </a:hlinkClick>
              </a:rPr>
              <a:t>Các câu lệnh thường dùng của Postman</a:t>
            </a:r>
            <a:endParaRPr i="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00" y="445025"/>
            <a:ext cx="8520600" cy="112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1.1 </a:t>
            </a:r>
            <a:r>
              <a:rPr b="1" lang="en-GB" sz="3000">
                <a:solidFill>
                  <a:srgbClr val="1B1B1B"/>
                </a:solidFill>
                <a:highlight>
                  <a:srgbClr val="FFFFFF"/>
                </a:highlight>
              </a:rPr>
              <a:t>Ưu, nhược điểm của Automation Testing so với Manual Testing</a:t>
            </a:r>
            <a:endParaRPr b="1" sz="3000">
              <a:solidFill>
                <a:srgbClr val="1B1B1B"/>
              </a:solidFill>
              <a:highlight>
                <a:srgbClr val="FFFFFF"/>
              </a:highlight>
            </a:endParaRPr>
          </a:p>
          <a:p>
            <a:pPr indent="0" lvl="0" marL="0" rtl="0" algn="l">
              <a:lnSpc>
                <a:spcPct val="100000"/>
              </a:lnSpc>
              <a:spcBef>
                <a:spcPts val="0"/>
              </a:spcBef>
              <a:spcAft>
                <a:spcPts val="0"/>
              </a:spcAft>
              <a:buSzPct val="111111"/>
              <a:buNone/>
            </a:pPr>
            <a:r>
              <a:t/>
            </a:r>
            <a:endParaRPr/>
          </a:p>
        </p:txBody>
      </p:sp>
      <p:sp>
        <p:nvSpPr>
          <p:cNvPr id="78" name="Google Shape;78;p3"/>
          <p:cNvSpPr txBox="1"/>
          <p:nvPr>
            <p:ph idx="1" type="body"/>
          </p:nvPr>
        </p:nvSpPr>
        <p:spPr>
          <a:xfrm>
            <a:off x="311700" y="1573925"/>
            <a:ext cx="8520600" cy="3334200"/>
          </a:xfrm>
          <a:prstGeom prst="rect">
            <a:avLst/>
          </a:prstGeom>
          <a:noFill/>
          <a:ln>
            <a:noFill/>
          </a:ln>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Clr>
                <a:schemeClr val="dk1"/>
              </a:buClr>
              <a:buSzPts val="2000"/>
              <a:buChar char="●"/>
            </a:pPr>
            <a:r>
              <a:rPr b="1" lang="en-GB" sz="2000">
                <a:solidFill>
                  <a:schemeClr val="dk1"/>
                </a:solidFill>
              </a:rPr>
              <a:t>Ưu điểm:</a:t>
            </a:r>
            <a:endParaRPr b="1" sz="20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Độ tin cậy cao: </a:t>
            </a:r>
            <a:r>
              <a:rPr lang="en-GB" sz="1400">
                <a:solidFill>
                  <a:schemeClr val="dk1"/>
                </a:solidFill>
                <a:highlight>
                  <a:srgbClr val="FFFFFF"/>
                </a:highlight>
              </a:rPr>
              <a:t>công cụ kiểm thử tự động có sự ổn định cao hơn so với con người, đặc biệt trong trường hợp nhiều test cases</a:t>
            </a:r>
            <a:endParaRPr sz="14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Khả năng lặp: </a:t>
            </a:r>
            <a:r>
              <a:rPr lang="en-GB" sz="1400">
                <a:solidFill>
                  <a:schemeClr val="dk1"/>
                </a:solidFill>
                <a:highlight>
                  <a:srgbClr val="FFFFFF"/>
                </a:highlight>
              </a:rPr>
              <a:t>giúp cho các tester không phải lặp đi lặp lại các thao tác (ví dụ: nhập dữ liệu, click, check kết quả…) một cách nhàm chán với độ tin cậy và ổn định cao</a:t>
            </a:r>
            <a:r>
              <a:rPr lang="en-GB" sz="1350">
                <a:solidFill>
                  <a:schemeClr val="dk1"/>
                </a:solidFill>
                <a:highlight>
                  <a:srgbClr val="FFFFFF"/>
                </a:highlight>
              </a:rPr>
              <a: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Khả năng tái sử dụng:</a:t>
            </a:r>
            <a:r>
              <a:rPr lang="en-GB" sz="1400">
                <a:solidFill>
                  <a:schemeClr val="dk1"/>
                </a:solidFill>
                <a:highlight>
                  <a:srgbClr val="FFFFFF"/>
                </a:highlight>
              </a:rPr>
              <a:t>có thể sử dụng cho nhiều phiên bản ứng dụng khác nhau</a:t>
            </a:r>
            <a:endParaRPr sz="14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Tốc độ: </a:t>
            </a:r>
            <a:r>
              <a:rPr lang="en-GB" sz="1400">
                <a:solidFill>
                  <a:schemeClr val="dk1"/>
                </a:solidFill>
                <a:highlight>
                  <a:srgbClr val="FFFFFF"/>
                </a:highlight>
              </a:rPr>
              <a:t>do thực thi bởi máy nên tốc độ của kiểm thử tự động nhanh hơn nhiều so với tốc độ của con người</a:t>
            </a:r>
            <a:endParaRPr sz="14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Chi phí thấp: </a:t>
            </a:r>
            <a:r>
              <a:rPr lang="en-GB" sz="1400">
                <a:solidFill>
                  <a:schemeClr val="dk1"/>
                </a:solidFill>
                <a:highlight>
                  <a:srgbClr val="FFFFFF"/>
                </a:highlight>
              </a:rPr>
              <a:t>có thể tiết kiệm được nhiều chi phí, thời gian và nhân lực.</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96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1.1 </a:t>
            </a:r>
            <a:r>
              <a:rPr b="1" lang="en-GB" sz="3000">
                <a:solidFill>
                  <a:srgbClr val="1B1B1B"/>
                </a:solidFill>
                <a:highlight>
                  <a:srgbClr val="FFFFFF"/>
                </a:highlight>
              </a:rPr>
              <a:t>Ưu, nhược điểm của Automation Testing so với Manual Testing</a:t>
            </a:r>
            <a:endParaRPr/>
          </a:p>
        </p:txBody>
      </p:sp>
      <p:sp>
        <p:nvSpPr>
          <p:cNvPr id="84" name="Google Shape;84;p4"/>
          <p:cNvSpPr txBox="1"/>
          <p:nvPr>
            <p:ph idx="1" type="body"/>
          </p:nvPr>
        </p:nvSpPr>
        <p:spPr>
          <a:xfrm>
            <a:off x="311700" y="1549250"/>
            <a:ext cx="8520600" cy="3197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1"/>
              </a:buClr>
              <a:buSzPts val="2000"/>
              <a:buChar char="●"/>
            </a:pPr>
            <a:r>
              <a:rPr b="1" lang="en-GB" sz="2000">
                <a:solidFill>
                  <a:schemeClr val="dk1"/>
                </a:solidFill>
              </a:rPr>
              <a:t>Nhược điểm:</a:t>
            </a:r>
            <a:endParaRPr b="1" sz="20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Khó mở rộng, khó bảo trì: </a:t>
            </a:r>
            <a:r>
              <a:rPr lang="en-GB" sz="1350">
                <a:solidFill>
                  <a:schemeClr val="dk1"/>
                </a:solidFill>
                <a:highlight>
                  <a:srgbClr val="FFFFFF"/>
                </a:highlight>
              </a:rPr>
              <a:t> </a:t>
            </a:r>
            <a:r>
              <a:rPr lang="en-GB" sz="1400">
                <a:solidFill>
                  <a:schemeClr val="dk1"/>
                </a:solidFill>
                <a:highlight>
                  <a:srgbClr val="FFFFFF"/>
                </a:highlight>
              </a:rPr>
              <a:t>cập nhật hay chỉnh sửa yêu cầu nhiều công việc như debug, thay đổi dữ liệu đầu vào và cập nhật code mới.</a:t>
            </a:r>
            <a:endParaRPr sz="14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Khả năng bao phủ thấp: </a:t>
            </a:r>
            <a:r>
              <a:rPr lang="en-GB" sz="1400">
                <a:solidFill>
                  <a:schemeClr val="dk1"/>
                </a:solidFill>
                <a:highlight>
                  <a:srgbClr val="FFFFFF"/>
                </a:highlight>
              </a:rPr>
              <a:t>do khó mở rộng và đòi hỏi nhiều kỹ năng lập trình nên độ bao phủ của kiểm thử tự động thấp xét trên góc nhìn toàn dự án.</a:t>
            </a:r>
            <a:endParaRPr sz="14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Vấn đề công cụ và nhân lực:</a:t>
            </a:r>
            <a:r>
              <a:rPr lang="en-GB" sz="1400">
                <a:solidFill>
                  <a:schemeClr val="dk1"/>
                </a:solidFill>
              </a:rPr>
              <a:t> </a:t>
            </a:r>
            <a:r>
              <a:rPr lang="en-GB" sz="1400">
                <a:solidFill>
                  <a:schemeClr val="dk1"/>
                </a:solidFill>
                <a:highlight>
                  <a:srgbClr val="FFFFFF"/>
                </a:highlight>
              </a:rPr>
              <a:t>nhiều công cụ hỗ trợ kiểm thử tự động khá tốt nhưng chúng vẫn còn nhiều hạn chế. Ngoài ra nhân lực đạt yêu cầu (có thể sử dụng thành thạo các công cụ này) cũng không nhiều.</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2. API Testing</a:t>
            </a:r>
            <a:endParaRPr b="1"/>
          </a:p>
        </p:txBody>
      </p:sp>
      <p:sp>
        <p:nvSpPr>
          <p:cNvPr id="90" name="Google Shape;90;p5"/>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b="1" lang="en-GB" sz="7200">
                <a:solidFill>
                  <a:schemeClr val="dk1"/>
                </a:solidFill>
              </a:rPr>
              <a:t>API là gì:</a:t>
            </a:r>
            <a:endParaRPr b="1" sz="7200">
              <a:solidFill>
                <a:schemeClr val="dk1"/>
              </a:solidFill>
            </a:endParaRPr>
          </a:p>
          <a:p>
            <a:pPr indent="-317500" lvl="0" marL="457200" rtl="0" algn="l">
              <a:lnSpc>
                <a:spcPct val="115000"/>
              </a:lnSpc>
              <a:spcBef>
                <a:spcPts val="1200"/>
              </a:spcBef>
              <a:spcAft>
                <a:spcPts val="0"/>
              </a:spcAft>
              <a:buClr>
                <a:schemeClr val="dk1"/>
              </a:buClr>
              <a:buSzPct val="100000"/>
              <a:buChar char="●"/>
            </a:pPr>
            <a:r>
              <a:rPr lang="en-GB" sz="5600">
                <a:solidFill>
                  <a:schemeClr val="dk1"/>
                </a:solidFill>
              </a:rPr>
              <a:t>API là từ viết tắt của Application Programming Interface.</a:t>
            </a:r>
            <a:endParaRPr sz="5600">
              <a:solidFill>
                <a:schemeClr val="dk1"/>
              </a:solidFill>
            </a:endParaRPr>
          </a:p>
          <a:p>
            <a:pPr indent="0" lvl="0" marL="0" rtl="0" algn="l">
              <a:lnSpc>
                <a:spcPct val="115000"/>
              </a:lnSpc>
              <a:spcBef>
                <a:spcPts val="1200"/>
              </a:spcBef>
              <a:spcAft>
                <a:spcPts val="0"/>
              </a:spcAft>
              <a:buSzPct val="100000"/>
              <a:buNone/>
            </a:pPr>
            <a:r>
              <a:rPr b="1" lang="en-GB" sz="7200">
                <a:solidFill>
                  <a:schemeClr val="dk1"/>
                </a:solidFill>
              </a:rPr>
              <a:t>Kiểm thử API là gì?</a:t>
            </a:r>
            <a:endParaRPr b="1" sz="7200">
              <a:solidFill>
                <a:schemeClr val="dk1"/>
              </a:solidFill>
            </a:endParaRPr>
          </a:p>
          <a:p>
            <a:pPr indent="0" lvl="0" marL="0" rtl="0" algn="l">
              <a:lnSpc>
                <a:spcPct val="150000"/>
              </a:lnSpc>
              <a:spcBef>
                <a:spcPts val="1200"/>
              </a:spcBef>
              <a:spcAft>
                <a:spcPts val="0"/>
              </a:spcAft>
              <a:buSzPct val="128571"/>
              <a:buNone/>
            </a:pPr>
            <a:r>
              <a:rPr b="1" lang="en-GB" sz="5600">
                <a:solidFill>
                  <a:schemeClr val="dk1"/>
                </a:solidFill>
                <a:highlight>
                  <a:srgbClr val="FFFFFF"/>
                </a:highlight>
              </a:rPr>
              <a:t>PHƯƠNG DIỆN MÔ HÌNH CLIENT – SERVER</a:t>
            </a:r>
            <a:endParaRPr sz="5600">
              <a:solidFill>
                <a:schemeClr val="dk1"/>
              </a:solidFill>
            </a:endParaRPr>
          </a:p>
          <a:p>
            <a:pPr indent="-317500" lvl="0" marL="457200" rtl="0" algn="l">
              <a:lnSpc>
                <a:spcPct val="150000"/>
              </a:lnSpc>
              <a:spcBef>
                <a:spcPts val="0"/>
              </a:spcBef>
              <a:spcAft>
                <a:spcPts val="0"/>
              </a:spcAft>
              <a:buClr>
                <a:schemeClr val="dk1"/>
              </a:buClr>
              <a:buSzPct val="100000"/>
              <a:buChar char="●"/>
            </a:pPr>
            <a:r>
              <a:rPr i="1" lang="en-GB" sz="5600">
                <a:solidFill>
                  <a:schemeClr val="dk1"/>
                </a:solidFill>
                <a:highlight>
                  <a:srgbClr val="FFFFFF"/>
                </a:highlight>
              </a:rPr>
              <a:t>API là cái cầu nối giữa client và server</a:t>
            </a:r>
            <a:r>
              <a:rPr lang="en-GB" sz="5600">
                <a:solidFill>
                  <a:schemeClr val="dk1"/>
                </a:solidFill>
                <a:highlight>
                  <a:srgbClr val="FFFFFF"/>
                </a:highlight>
              </a:rPr>
              <a:t>. Client ở đây có thể là máy tính, điện thoại sử dụng hệ điều hành khác nhau và được viết bằng những ngôn ngữ khác nhau. Tương tự, server back-end cũng được viết bằng các ngôn ngữ khác nhau. Để 2 thằng này có thể nói chuyện được với nhau chúng phải nói cùng 1 ngôn ngữ. Ngôn ngữ ấy chính là API.</a:t>
            </a:r>
            <a:endParaRPr sz="5600">
              <a:solidFill>
                <a:schemeClr val="dk1"/>
              </a:solidFill>
              <a:highlight>
                <a:srgbClr val="FFFFFF"/>
              </a:highlight>
            </a:endParaRPr>
          </a:p>
          <a:p>
            <a:pPr indent="0" lvl="0" marL="0" rtl="0" algn="l">
              <a:lnSpc>
                <a:spcPct val="150000"/>
              </a:lnSpc>
              <a:spcBef>
                <a:spcPts val="1200"/>
              </a:spcBef>
              <a:spcAft>
                <a:spcPts val="0"/>
              </a:spcAft>
              <a:buSzPct val="128571"/>
              <a:buNone/>
            </a:pPr>
            <a:r>
              <a:rPr b="1" lang="en-GB" sz="5600">
                <a:solidFill>
                  <a:schemeClr val="dk1"/>
                </a:solidFill>
                <a:highlight>
                  <a:srgbClr val="FFFFFF"/>
                </a:highlight>
              </a:rPr>
              <a:t>PHƯƠNG DIỆN TỔNG QUÁT:</a:t>
            </a:r>
            <a:endParaRPr b="1" sz="5600">
              <a:solidFill>
                <a:schemeClr val="dk1"/>
              </a:solidFill>
              <a:highlight>
                <a:srgbClr val="FFFFFF"/>
              </a:highlight>
            </a:endParaRPr>
          </a:p>
          <a:p>
            <a:pPr indent="-317500" lvl="0" marL="457200" rtl="0" algn="l">
              <a:lnSpc>
                <a:spcPct val="150000"/>
              </a:lnSpc>
              <a:spcBef>
                <a:spcPts val="0"/>
              </a:spcBef>
              <a:spcAft>
                <a:spcPts val="0"/>
              </a:spcAft>
              <a:buClr>
                <a:schemeClr val="dk1"/>
              </a:buClr>
              <a:buSzPct val="100000"/>
              <a:buChar char="●"/>
            </a:pPr>
            <a:r>
              <a:rPr lang="en-GB" sz="5600">
                <a:solidFill>
                  <a:schemeClr val="dk1"/>
                </a:solidFill>
                <a:highlight>
                  <a:srgbClr val="FFFFFF"/>
                </a:highlight>
              </a:rPr>
              <a:t>Ví dụ, trong cuộc sống thực tế, bạn có 1 cái case máy tính và 1 màn hình. 2 cái đó muốn kết nối với nhau thì bắt buộc phải thông qua 1 dây nối với 2 đầu tiếp xúc. Hai cái đầu tiếp xúc đó chính là API</a:t>
            </a:r>
            <a:endParaRPr b="1" sz="5600">
              <a:solidFill>
                <a:schemeClr val="dk1"/>
              </a:solidFill>
              <a:highlight>
                <a:srgbClr val="FFFFFF"/>
              </a:highlight>
            </a:endParaRPr>
          </a:p>
          <a:p>
            <a:pPr indent="0" lvl="0" marL="0" rtl="0" algn="l">
              <a:lnSpc>
                <a:spcPct val="115000"/>
              </a:lnSpc>
              <a:spcBef>
                <a:spcPts val="0"/>
              </a:spcBef>
              <a:spcAft>
                <a:spcPts val="0"/>
              </a:spcAft>
              <a:buSzPct val="167441"/>
              <a:buNone/>
            </a:pPr>
            <a:r>
              <a:t/>
            </a:r>
            <a:endParaRPr sz="4300">
              <a:solidFill>
                <a:schemeClr val="dk1"/>
              </a:solidFill>
            </a:endParaRPr>
          </a:p>
          <a:p>
            <a:pPr indent="0" lvl="0" marL="0" rtl="0" algn="l">
              <a:lnSpc>
                <a:spcPct val="115000"/>
              </a:lnSpc>
              <a:spcBef>
                <a:spcPts val="1200"/>
              </a:spcBef>
              <a:spcAft>
                <a:spcPts val="0"/>
              </a:spcAft>
              <a:buClr>
                <a:schemeClr val="dk1"/>
              </a:buClr>
              <a:buSzPct val="100000"/>
              <a:buFont typeface="Arial"/>
              <a:buNone/>
            </a:pPr>
            <a:r>
              <a:t/>
            </a:r>
            <a:endParaRPr sz="1100">
              <a:solidFill>
                <a:srgbClr val="373737"/>
              </a:solidFill>
              <a:highlight>
                <a:srgbClr val="FFFFFF"/>
              </a:highlight>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t>2. API Testing</a:t>
            </a:r>
            <a:endParaRPr b="1"/>
          </a:p>
        </p:txBody>
      </p:sp>
      <p:sp>
        <p:nvSpPr>
          <p:cNvPr id="96" name="Google Shape;9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GB" sz="2000">
                <a:solidFill>
                  <a:srgbClr val="373737"/>
                </a:solidFill>
                <a:highlight>
                  <a:srgbClr val="FFFFFF"/>
                </a:highlight>
              </a:rPr>
              <a:t>Web API: </a:t>
            </a:r>
            <a:r>
              <a:rPr lang="en-GB" sz="2000">
                <a:solidFill>
                  <a:schemeClr val="dk1"/>
                </a:solidFill>
              </a:rPr>
              <a:t>Web API là một phương thức dùng để cho phép các ứng dụng khác nhau có thể giao tiếp, trao đổi dữ liệu qua lại. Dữ liệu được Web API trả lại thường ở  dạng </a:t>
            </a:r>
            <a:r>
              <a:rPr lang="en-GB" sz="2000">
                <a:solidFill>
                  <a:srgbClr val="FF8119"/>
                </a:solidFill>
              </a:rPr>
              <a:t>JSON </a:t>
            </a:r>
            <a:r>
              <a:rPr lang="en-GB" sz="2000">
                <a:solidFill>
                  <a:schemeClr val="dk1"/>
                </a:solidFill>
              </a:rPr>
              <a:t>hoặc XML thông qua giao thức HTTP hoặc HTTPS</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GB" sz="2000">
                <a:solidFill>
                  <a:schemeClr val="dk1"/>
                </a:solidFill>
              </a:rPr>
              <a:t>Sử dụng tool kiểm thử để điều khiển API: Postman</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3. Postman tool</a:t>
            </a:r>
            <a:endParaRPr b="1"/>
          </a:p>
        </p:txBody>
      </p:sp>
      <p:sp>
        <p:nvSpPr>
          <p:cNvPr id="102" name="Google Shape;10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07916"/>
              </a:lnSpc>
              <a:spcBef>
                <a:spcPts val="0"/>
              </a:spcBef>
              <a:spcAft>
                <a:spcPts val="0"/>
              </a:spcAft>
              <a:buSzPts val="2000"/>
              <a:buChar char="●"/>
            </a:pPr>
            <a:r>
              <a:rPr lang="en-GB" sz="2000">
                <a:solidFill>
                  <a:schemeClr val="dk1"/>
                </a:solidFill>
              </a:rPr>
              <a:t>Link tải: </a:t>
            </a:r>
            <a:r>
              <a:rPr lang="en-GB" sz="2000" u="sng">
                <a:solidFill>
                  <a:srgbClr val="0000FF"/>
                </a:solidFill>
                <a:hlinkClick r:id="rId3">
                  <a:extLst>
                    <a:ext uri="{A12FA001-AC4F-418D-AE19-62706E023703}">
                      <ahyp:hlinkClr val="tx"/>
                    </a:ext>
                  </a:extLst>
                </a:hlinkClick>
              </a:rPr>
              <a:t>Download Postman | Try Postman for Free</a:t>
            </a:r>
            <a:endParaRPr sz="2000"/>
          </a:p>
          <a:p>
            <a:pPr indent="-349250" lvl="0" marL="457200" rtl="0" algn="l">
              <a:lnSpc>
                <a:spcPct val="107916"/>
              </a:lnSpc>
              <a:spcBef>
                <a:spcPts val="0"/>
              </a:spcBef>
              <a:spcAft>
                <a:spcPts val="0"/>
              </a:spcAft>
              <a:buClr>
                <a:schemeClr val="dk1"/>
              </a:buClr>
              <a:buSzPts val="1900"/>
              <a:buChar char="●"/>
            </a:pPr>
            <a:r>
              <a:rPr lang="en-GB" sz="1900">
                <a:solidFill>
                  <a:schemeClr val="dk1"/>
                </a:solidFill>
              </a:rPr>
              <a:t>Link cài đặt trên server 2.5:</a:t>
            </a:r>
            <a:endParaRPr sz="1900">
              <a:solidFill>
                <a:schemeClr val="dk1"/>
              </a:solidFill>
            </a:endParaRPr>
          </a:p>
          <a:p>
            <a:pPr indent="0" lvl="0" marL="914400" rtl="0" algn="l">
              <a:lnSpc>
                <a:spcPct val="107916"/>
              </a:lnSpc>
              <a:spcBef>
                <a:spcPts val="0"/>
              </a:spcBef>
              <a:spcAft>
                <a:spcPts val="0"/>
              </a:spcAft>
              <a:buSzPts val="1800"/>
              <a:buNone/>
            </a:pPr>
            <a:r>
              <a:t/>
            </a:r>
            <a:endParaRPr sz="2400"/>
          </a:p>
          <a:p>
            <a:pPr indent="0" lvl="0" marL="914400" rtl="0" algn="l">
              <a:lnSpc>
                <a:spcPct val="107916"/>
              </a:lnSpc>
              <a:spcBef>
                <a:spcPts val="0"/>
              </a:spcBef>
              <a:spcAft>
                <a:spcPts val="0"/>
              </a:spcAft>
              <a:buSzPts val="1800"/>
              <a:buNone/>
            </a:pPr>
            <a:r>
              <a:t/>
            </a:r>
            <a:endParaRPr sz="2400"/>
          </a:p>
        </p:txBody>
      </p:sp>
      <p:pic>
        <p:nvPicPr>
          <p:cNvPr id="103" name="Google Shape;103;p7"/>
          <p:cNvPicPr preferRelativeResize="0"/>
          <p:nvPr/>
        </p:nvPicPr>
        <p:blipFill rotWithShape="1">
          <a:blip r:embed="rId4">
            <a:alphaModFix/>
          </a:blip>
          <a:srcRect b="0" l="0" r="0" t="0"/>
          <a:stretch/>
        </p:blipFill>
        <p:spPr>
          <a:xfrm>
            <a:off x="435900" y="2082200"/>
            <a:ext cx="8272200" cy="306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3.1 Method: GET, POST, PUT, DELETE in API</a:t>
            </a:r>
            <a:endParaRPr/>
          </a:p>
        </p:txBody>
      </p:sp>
      <p:sp>
        <p:nvSpPr>
          <p:cNvPr id="109" name="Google Shape;10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Có 4 loại Method hay được dùng: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 GET: Tìm/ Nhận 1 dữ liệu đã có, giống như tìm kiếm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 POST: Tạo mới dữ liệu</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 PUT: Sửa 1 dữ liệu đã có rồi</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 DELETE: Xóa dữ liệu.</a:t>
            </a:r>
            <a:endParaRPr>
              <a:solidFill>
                <a:schemeClr val="dk1"/>
              </a:solidFill>
            </a:endParaRPr>
          </a:p>
          <a:p>
            <a:pPr indent="0" lvl="0" marL="0" rtl="0" algn="l">
              <a:lnSpc>
                <a:spcPct val="115000"/>
              </a:lnSpc>
              <a:spcBef>
                <a:spcPts val="1200"/>
              </a:spcBef>
              <a:spcAft>
                <a:spcPts val="1200"/>
              </a:spcAft>
              <a:buSzPts val="1800"/>
              <a:buNone/>
            </a:pPr>
            <a:r>
              <a:rPr i="1" lang="en-GB">
                <a:solidFill>
                  <a:schemeClr val="dk1"/>
                </a:solidFill>
              </a:rPr>
              <a:t>(Lưu ý: Dự án DC chỉ sử dụng 2 phương thức: GET và POST)</a:t>
            </a:r>
            <a:endParaRPr i="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3.2 Tạo request GET-POST</a:t>
            </a:r>
            <a:endParaRPr/>
          </a:p>
          <a:p>
            <a:pPr indent="0" lvl="0" marL="0" rtl="0" algn="l">
              <a:lnSpc>
                <a:spcPct val="100000"/>
              </a:lnSpc>
              <a:spcBef>
                <a:spcPts val="0"/>
              </a:spcBef>
              <a:spcAft>
                <a:spcPts val="0"/>
              </a:spcAft>
              <a:buSzPct val="111111"/>
              <a:buNone/>
            </a:pPr>
            <a:r>
              <a:t/>
            </a:r>
            <a:endParaRPr/>
          </a:p>
        </p:txBody>
      </p:sp>
      <p:sp>
        <p:nvSpPr>
          <p:cNvPr id="115" name="Google Shape;115;p9"/>
          <p:cNvSpPr txBox="1"/>
          <p:nvPr>
            <p:ph idx="1" type="body"/>
          </p:nvPr>
        </p:nvSpPr>
        <p:spPr>
          <a:xfrm>
            <a:off x="311700" y="1152475"/>
            <a:ext cx="8520600" cy="3780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12500"/>
              <a:buNone/>
            </a:pPr>
            <a:r>
              <a:rPr b="1" lang="en-GB" sz="6400">
                <a:solidFill>
                  <a:schemeClr val="dk1"/>
                </a:solidFill>
              </a:rPr>
              <a:t>Cách tạo request GET</a:t>
            </a:r>
            <a:endParaRPr b="1" sz="64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GB" sz="6400">
                <a:solidFill>
                  <a:schemeClr val="dk1"/>
                </a:solidFill>
              </a:rPr>
              <a:t>1. URL:</a:t>
            </a:r>
            <a:endParaRPr sz="64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GB" sz="6400">
                <a:solidFill>
                  <a:schemeClr val="dk1"/>
                </a:solidFill>
              </a:rPr>
              <a:t>2 Method: GET</a:t>
            </a:r>
            <a:endParaRPr sz="64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GB" sz="6400">
                <a:solidFill>
                  <a:schemeClr val="dk1"/>
                </a:solidFill>
              </a:rPr>
              <a:t>3. Headers: Không cần điền gì cả</a:t>
            </a:r>
            <a:endParaRPr sz="6400">
              <a:solidFill>
                <a:schemeClr val="dk1"/>
              </a:solidFill>
            </a:endParaRPr>
          </a:p>
          <a:p>
            <a:pPr indent="0" lvl="0" marL="0" rtl="0" algn="l">
              <a:lnSpc>
                <a:spcPct val="115000"/>
              </a:lnSpc>
              <a:spcBef>
                <a:spcPts val="1200"/>
              </a:spcBef>
              <a:spcAft>
                <a:spcPts val="0"/>
              </a:spcAft>
              <a:buSzPct val="112500"/>
              <a:buNone/>
            </a:pPr>
            <a:r>
              <a:rPr lang="en-GB" sz="6400">
                <a:solidFill>
                  <a:schemeClr val="dk1"/>
                </a:solidFill>
              </a:rPr>
              <a:t>4. Body: Phương thức GET không có body</a:t>
            </a:r>
            <a:endParaRPr sz="6400">
              <a:solidFill>
                <a:schemeClr val="dk1"/>
              </a:solidFill>
            </a:endParaRPr>
          </a:p>
          <a:p>
            <a:pPr indent="0" lvl="0" marL="0" rtl="0" algn="l">
              <a:lnSpc>
                <a:spcPct val="115000"/>
              </a:lnSpc>
              <a:spcBef>
                <a:spcPts val="1200"/>
              </a:spcBef>
              <a:spcAft>
                <a:spcPts val="0"/>
              </a:spcAft>
              <a:buSzPct val="112500"/>
              <a:buNone/>
            </a:pPr>
            <a:r>
              <a:rPr b="1" lang="en-GB" sz="6400">
                <a:solidFill>
                  <a:schemeClr val="dk1"/>
                </a:solidFill>
              </a:rPr>
              <a:t>Cách tạo request POST</a:t>
            </a:r>
            <a:endParaRPr b="1" sz="6400">
              <a:solidFill>
                <a:schemeClr val="dk1"/>
              </a:solidFill>
            </a:endParaRPr>
          </a:p>
          <a:p>
            <a:pPr indent="0" lvl="0" marL="0" rtl="0" algn="l">
              <a:lnSpc>
                <a:spcPct val="115000"/>
              </a:lnSpc>
              <a:spcBef>
                <a:spcPts val="1200"/>
              </a:spcBef>
              <a:spcAft>
                <a:spcPts val="0"/>
              </a:spcAft>
              <a:buSzPct val="112500"/>
              <a:buNone/>
            </a:pPr>
            <a:r>
              <a:rPr lang="en-GB" sz="6400">
                <a:solidFill>
                  <a:schemeClr val="dk1"/>
                </a:solidFill>
              </a:rPr>
              <a:t>tương tự như phần trên, chỉ khác là điền tham số vào trong body</a:t>
            </a:r>
            <a:endParaRPr sz="6400">
              <a:solidFill>
                <a:schemeClr val="dk1"/>
              </a:solidFill>
            </a:endParaRPr>
          </a:p>
          <a:p>
            <a:pPr indent="0" lvl="0" marL="0" rtl="0" algn="l">
              <a:lnSpc>
                <a:spcPct val="115000"/>
              </a:lnSpc>
              <a:spcBef>
                <a:spcPts val="1200"/>
              </a:spcBef>
              <a:spcAft>
                <a:spcPts val="0"/>
              </a:spcAft>
              <a:buSzPct val="112500"/>
              <a:buNone/>
            </a:pPr>
            <a:r>
              <a:rPr lang="en-GB" sz="6400">
                <a:solidFill>
                  <a:schemeClr val="dk1"/>
                </a:solidFill>
              </a:rPr>
              <a:t>. Sau khi điền đầy đủ thông tin thì ấn SEND để gửi request và</a:t>
            </a:r>
            <a:endParaRPr sz="6400">
              <a:solidFill>
                <a:schemeClr val="dk1"/>
              </a:solidFill>
            </a:endParaRPr>
          </a:p>
          <a:p>
            <a:pPr indent="0" lvl="0" marL="0" rtl="0" algn="l">
              <a:lnSpc>
                <a:spcPct val="115000"/>
              </a:lnSpc>
              <a:spcBef>
                <a:spcPts val="1200"/>
              </a:spcBef>
              <a:spcAft>
                <a:spcPts val="0"/>
              </a:spcAft>
              <a:buSzPct val="112500"/>
              <a:buNone/>
            </a:pPr>
            <a:r>
              <a:rPr lang="en-GB" sz="6400">
                <a:solidFill>
                  <a:schemeClr val="dk1"/>
                </a:solidFill>
              </a:rPr>
              <a:t>chờ response trả về kết quả</a:t>
            </a:r>
            <a:endParaRPr sz="6400">
              <a:solidFill>
                <a:schemeClr val="dk1"/>
              </a:solidFill>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