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3" r:id="rId7"/>
    <p:sldId id="264" r:id="rId8"/>
    <p:sldId id="260" r:id="rId9"/>
    <p:sldId id="261"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BM/cp4ba-labs/blob/main/22.0.1/Business%20Automation%20Insights" TargetMode="External"/><Relationship Id="rId2" Type="http://schemas.openxmlformats.org/officeDocument/2006/relationships/hyperlink" Target="https://github.com/IBM/cp4ba-labs/blob/main/22.0.1/Business%20Automation%20Application" TargetMode="External"/><Relationship Id="rId1" Type="http://schemas.openxmlformats.org/officeDocument/2006/relationships/slideLayout" Target="../slideLayouts/slideLayout2.xml"/><Relationship Id="rId6" Type="http://schemas.openxmlformats.org/officeDocument/2006/relationships/hyperlink" Target="https://github.com/IBM/cp4ba-labs/blob/main/22.0.1/Content" TargetMode="External"/><Relationship Id="rId5" Type="http://schemas.openxmlformats.org/officeDocument/2006/relationships/hyperlink" Target="https://github.com/IBM/cp4ba-labs/blob/main/22.0.1/Workflow" TargetMode="External"/><Relationship Id="rId4" Type="http://schemas.openxmlformats.org/officeDocument/2006/relationships/hyperlink" Target="https://github.com/IBM/cp4ba-labs/blob/main/22.0.1/Decisio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CP4BA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557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Báo cáo khả năng nắm bắt công nghệ</a:t>
            </a:r>
            <a:endParaRPr lang="en-US" dirty="0"/>
          </a:p>
        </p:txBody>
      </p:sp>
      <p:sp>
        <p:nvSpPr>
          <p:cNvPr id="3" name="Content Placeholder 2"/>
          <p:cNvSpPr>
            <a:spLocks noGrp="1"/>
          </p:cNvSpPr>
          <p:nvPr>
            <p:ph idx="1"/>
          </p:nvPr>
        </p:nvSpPr>
        <p:spPr/>
        <p:txBody>
          <a:bodyPr/>
          <a:lstStyle/>
          <a:p>
            <a:r>
              <a:rPr lang="vi-VN" b="1" dirty="0" smtClean="0"/>
              <a:t>5. Kế hoạch phát triển</a:t>
            </a:r>
          </a:p>
          <a:p>
            <a:r>
              <a:rPr lang="vi-VN" dirty="0" smtClean="0"/>
              <a:t>Team tiếp tục tìm hiểu và thực hành với các quy trình thực tế để nắm vững kiến thức cho đến khi có chỉ đạo mới.</a:t>
            </a:r>
          </a:p>
          <a:p>
            <a:r>
              <a:rPr lang="vi-VN" dirty="0" smtClean="0"/>
              <a:t>Tìm hiểu Filenet (ECM)</a:t>
            </a:r>
          </a:p>
          <a:p>
            <a:r>
              <a:rPr lang="vi-VN" dirty="0" smtClean="0"/>
              <a:t>Cần có những buổi </a:t>
            </a:r>
            <a:r>
              <a:rPr lang="vi-VN" dirty="0"/>
              <a:t>đào tạo </a:t>
            </a:r>
            <a:r>
              <a:rPr lang="vi-VN" dirty="0" smtClean="0"/>
              <a:t>công nghệ chuyên sâu hơn cho team.</a:t>
            </a:r>
            <a:endParaRPr lang="en-US" dirty="0"/>
          </a:p>
        </p:txBody>
      </p:sp>
    </p:spTree>
    <p:extLst>
      <p:ext uri="{BB962C8B-B14F-4D97-AF65-F5344CB8AC3E}">
        <p14:creationId xmlns:p14="http://schemas.microsoft.com/office/powerpoint/2010/main" val="2245769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397" y="2419046"/>
            <a:ext cx="9601196" cy="1303867"/>
          </a:xfrm>
        </p:spPr>
        <p:txBody>
          <a:bodyPr/>
          <a:lstStyle/>
          <a:p>
            <a:r>
              <a:rPr lang="en-US" dirty="0" err="1" smtClean="0">
                <a:latin typeface="Times New Roman" panose="02020603050405020304" pitchFamily="18" charset="0"/>
                <a:cs typeface="Times New Roman" panose="02020603050405020304" pitchFamily="18" charset="0"/>
              </a:rPr>
              <a:t>Cảm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ơn</a:t>
            </a:r>
            <a:r>
              <a:rPr lang="en-US" dirty="0" smtClean="0">
                <a:latin typeface="Times New Roman" panose="02020603050405020304" pitchFamily="18" charset="0"/>
                <a:cs typeface="Times New Roman" panose="02020603050405020304" pitchFamily="18" charset="0"/>
              </a:rPr>
              <a:t> Anh/</a:t>
            </a:r>
            <a:r>
              <a:rPr lang="en-US" dirty="0" err="1" smtClean="0">
                <a:latin typeface="Times New Roman" panose="02020603050405020304" pitchFamily="18" charset="0"/>
                <a:cs typeface="Times New Roman" panose="02020603050405020304" pitchFamily="18" charset="0"/>
              </a:rPr>
              <a:t>Em</a:t>
            </a:r>
            <a:r>
              <a:rPr lang="en-US" dirty="0" smtClean="0">
                <a:latin typeface="Times New Roman" panose="02020603050405020304" pitchFamily="18" charset="0"/>
                <a:cs typeface="Times New Roman" panose="02020603050405020304" pitchFamily="18" charset="0"/>
              </a:rPr>
              <a:t> đã </a:t>
            </a:r>
            <a:r>
              <a:rPr lang="en-US" dirty="0" err="1" smtClean="0">
                <a:latin typeface="Times New Roman" panose="02020603050405020304" pitchFamily="18" charset="0"/>
                <a:cs typeface="Times New Roman" panose="02020603050405020304" pitchFamily="18" charset="0"/>
              </a:rPr>
              <a:t>lắng</a:t>
            </a:r>
            <a:r>
              <a:rPr lang="en-US" dirty="0" smtClean="0">
                <a:latin typeface="Times New Roman" panose="02020603050405020304" pitchFamily="18" charset="0"/>
                <a:cs typeface="Times New Roman" panose="02020603050405020304" pitchFamily="18" charset="0"/>
              </a:rPr>
              <a:t> nghe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1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lục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niệm</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Demo </a:t>
            </a:r>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trình</a:t>
            </a:r>
          </a:p>
          <a:p>
            <a:r>
              <a:rPr lang="en-US" dirty="0" smtClean="0">
                <a:latin typeface="Times New Roman" panose="02020603050405020304" pitchFamily="18" charset="0"/>
                <a:cs typeface="Times New Roman" panose="02020603050405020304" pitchFamily="18" charset="0"/>
              </a:rPr>
              <a:t>Chi </a:t>
            </a:r>
            <a:r>
              <a:rPr lang="en-US" dirty="0" err="1" smtClean="0">
                <a:latin typeface="Times New Roman" panose="02020603050405020304" pitchFamily="18" charset="0"/>
                <a:cs typeface="Times New Roman" panose="02020603050405020304" pitchFamily="18" charset="0"/>
              </a:rPr>
              <a:t>tiết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trình phát </a:t>
            </a:r>
            <a:r>
              <a:rPr lang="en-US" dirty="0" err="1" smtClean="0">
                <a:latin typeface="Times New Roman" panose="02020603050405020304" pitchFamily="18" charset="0"/>
                <a:cs typeface="Times New Roman" panose="02020603050405020304" pitchFamily="18" charset="0"/>
              </a:rPr>
              <a:t>triển</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cáo </a:t>
            </a:r>
            <a:r>
              <a:rPr lang="en-US" dirty="0" err="1" smtClean="0">
                <a:latin typeface="Times New Roman" panose="02020603050405020304" pitchFamily="18" charset="0"/>
                <a:cs typeface="Times New Roman" panose="02020603050405020304" pitchFamily="18" charset="0"/>
              </a:rPr>
              <a:t>khả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nắm</a:t>
            </a:r>
            <a:r>
              <a:rPr lang="en-US" dirty="0" smtClean="0">
                <a:latin typeface="Times New Roman" panose="02020603050405020304" pitchFamily="18" charset="0"/>
                <a:cs typeface="Times New Roman" panose="02020603050405020304" pitchFamily="18" charset="0"/>
              </a:rPr>
              <a:t> bắt công </a:t>
            </a:r>
            <a:r>
              <a:rPr lang="en-US" dirty="0" err="1" smtClean="0">
                <a:latin typeface="Times New Roman" panose="02020603050405020304" pitchFamily="18" charset="0"/>
                <a:cs typeface="Times New Roman" panose="02020603050405020304" pitchFamily="18" charset="0"/>
              </a:rPr>
              <a:t>nghệ</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Thảo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luận</a:t>
            </a:r>
            <a:r>
              <a:rPr lang="en-US" dirty="0" smtClean="0">
                <a:latin typeface="Times New Roman" panose="02020603050405020304" pitchFamily="18" charset="0"/>
                <a:cs typeface="Times New Roman" panose="02020603050405020304" pitchFamily="18" charset="0"/>
              </a:rPr>
              <a:t> (so </a:t>
            </a:r>
            <a:r>
              <a:rPr lang="en-US" dirty="0" err="1" smtClean="0">
                <a:latin typeface="Times New Roman" panose="02020603050405020304" pitchFamily="18" charset="0"/>
                <a:cs typeface="Times New Roman" panose="02020603050405020304" pitchFamily="18" charset="0"/>
              </a:rPr>
              <a:t>sánh</a:t>
            </a:r>
            <a:r>
              <a:rPr lang="en-US" dirty="0" smtClean="0">
                <a:latin typeface="Times New Roman" panose="02020603050405020304" pitchFamily="18" charset="0"/>
                <a:cs typeface="Times New Roman" panose="02020603050405020304" pitchFamily="18" charset="0"/>
              </a:rPr>
              <a:t> với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công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khác)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882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IBM Cloud Pak® for Business Automation?</a:t>
            </a:r>
          </a:p>
        </p:txBody>
      </p:sp>
      <p:sp>
        <p:nvSpPr>
          <p:cNvPr id="3" name="Content Placeholder 2"/>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IBM Cloud Pak for Business Automation là một bộ phần mềm tích hợp theo kiểu mô-đun, xây dựng cho bất kỳ </a:t>
            </a:r>
            <a:r>
              <a:rPr lang="en-US" dirty="0">
                <a:latin typeface="Times New Roman" panose="02020603050405020304" pitchFamily="18" charset="0"/>
                <a:cs typeface="Times New Roman" panose="02020603050405020304" pitchFamily="18" charset="0"/>
              </a:rPr>
              <a:t>hybrid cloud nào</a:t>
            </a:r>
            <a:r>
              <a:rPr lang="vi-VN" dirty="0">
                <a:latin typeface="Times New Roman" panose="02020603050405020304" pitchFamily="18" charset="0"/>
                <a:cs typeface="Times New Roman" panose="02020603050405020304" pitchFamily="18" charset="0"/>
              </a:rPr>
              <a:t>, nhằm tự động hóa công việc và tăng tốc sự phát triển kinh doanh.</a:t>
            </a:r>
          </a:p>
          <a:p>
            <a:r>
              <a:rPr lang="vi-VN" dirty="0">
                <a:latin typeface="Times New Roman" panose="02020603050405020304" pitchFamily="18" charset="0"/>
                <a:cs typeface="Times New Roman" panose="02020603050405020304" pitchFamily="18" charset="0"/>
              </a:rPr>
              <a:t>Với </a:t>
            </a:r>
            <a:r>
              <a:rPr lang="en-US" dirty="0" smtClean="0">
                <a:latin typeface="Times New Roman" panose="02020603050405020304" pitchFamily="18" charset="0"/>
                <a:cs typeface="Times New Roman" panose="02020603050405020304" pitchFamily="18" charset="0"/>
              </a:rPr>
              <a:t>CP4BA</a:t>
            </a:r>
            <a:r>
              <a:rPr lang="vi-VN"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vi-VN" dirty="0" smtClean="0">
                <a:latin typeface="Times New Roman" panose="02020603050405020304" pitchFamily="18" charset="0"/>
                <a:cs typeface="Times New Roman" panose="02020603050405020304" pitchFamily="18" charset="0"/>
              </a:rPr>
              <a:t>có </a:t>
            </a:r>
            <a:r>
              <a:rPr lang="vi-VN" dirty="0">
                <a:latin typeface="Times New Roman" panose="02020603050405020304" pitchFamily="18" charset="0"/>
                <a:cs typeface="Times New Roman" panose="02020603050405020304" pitchFamily="18" charset="0"/>
              </a:rPr>
              <a:t>thể </a:t>
            </a:r>
            <a:r>
              <a:rPr lang="en-US" dirty="0" smtClean="0">
                <a:latin typeface="Times New Roman" panose="02020603050405020304" pitchFamily="18" charset="0"/>
                <a:cs typeface="Times New Roman" panose="02020603050405020304" pitchFamily="18" charset="0"/>
              </a:rPr>
              <a:t>số </a:t>
            </a:r>
            <a:r>
              <a:rPr lang="en-US" dirty="0" err="1" smtClean="0">
                <a:latin typeface="Times New Roman" panose="02020603050405020304" pitchFamily="18" charset="0"/>
                <a:cs typeface="Times New Roman" panose="02020603050405020304" pitchFamily="18" charset="0"/>
              </a:rPr>
              <a:t>hóa</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các </a:t>
            </a:r>
            <a:r>
              <a:rPr lang="vi-VN" dirty="0">
                <a:latin typeface="Times New Roman" panose="02020603050405020304" pitchFamily="18" charset="0"/>
                <a:cs typeface="Times New Roman" panose="02020603050405020304" pitchFamily="18" charset="0"/>
              </a:rPr>
              <a:t>luồng công </a:t>
            </a:r>
            <a:r>
              <a:rPr lang="vi-VN" dirty="0" smtClean="0">
                <a:latin typeface="Times New Roman" panose="02020603050405020304" pitchFamily="18" charset="0"/>
                <a:cs typeface="Times New Roman" panose="02020603050405020304" pitchFamily="18" charset="0"/>
              </a:rPr>
              <a:t>việc, </a:t>
            </a:r>
            <a:r>
              <a:rPr lang="vi-VN" dirty="0">
                <a:latin typeface="Times New Roman" panose="02020603050405020304" pitchFamily="18" charset="0"/>
                <a:cs typeface="Times New Roman" panose="02020603050405020304" pitchFamily="18" charset="0"/>
              </a:rPr>
              <a:t>từ đó giữ vững </a:t>
            </a:r>
            <a:r>
              <a:rPr lang="vi-VN" dirty="0" smtClean="0">
                <a:latin typeface="Times New Roman" panose="02020603050405020304" pitchFamily="18" charset="0"/>
                <a:cs typeface="Times New Roman" panose="02020603050405020304" pitchFamily="18" charset="0"/>
              </a:rPr>
              <a:t>sự </a:t>
            </a:r>
            <a:r>
              <a:rPr lang="vi-VN" dirty="0">
                <a:latin typeface="Times New Roman" panose="02020603050405020304" pitchFamily="18" charset="0"/>
                <a:cs typeface="Times New Roman" panose="02020603050405020304" pitchFamily="18" charset="0"/>
              </a:rPr>
              <a:t>cạnh tranh, tăng cường hiệu suất và giảm chi phí vận hành.</a:t>
            </a:r>
          </a:p>
        </p:txBody>
      </p:sp>
    </p:spTree>
    <p:extLst>
      <p:ext uri="{BB962C8B-B14F-4D97-AF65-F5344CB8AC3E}">
        <p14:creationId xmlns:p14="http://schemas.microsoft.com/office/powerpoint/2010/main" val="1731516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Một số </a:t>
            </a:r>
            <a:r>
              <a:rPr lang="en-US" dirty="0" err="1" smtClean="0">
                <a:latin typeface="Times New Roman" panose="02020603050405020304" pitchFamily="18" charset="0"/>
                <a:cs typeface="Times New Roman" panose="02020603050405020304" pitchFamily="18" charset="0"/>
              </a:rPr>
              <a:t>khái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niệm</a:t>
            </a:r>
            <a:r>
              <a:rPr lang="en-US" dirty="0" smtClean="0">
                <a:latin typeface="Times New Roman" panose="02020603050405020304" pitchFamily="18" charset="0"/>
                <a:cs typeface="Times New Roman" panose="02020603050405020304" pitchFamily="18" charset="0"/>
              </a:rPr>
              <a:t> cơ </a:t>
            </a:r>
            <a:r>
              <a:rPr lang="en-US" dirty="0" err="1" smtClean="0">
                <a:latin typeface="Times New Roman" panose="02020603050405020304" pitchFamily="18" charset="0"/>
                <a:cs typeface="Times New Roman" panose="02020603050405020304" pitchFamily="18" charset="0"/>
              </a:rPr>
              <a:t>bản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a:t>
            </a:r>
            <a:r>
              <a:rPr lang="vi-VN" sz="1600" dirty="0" smtClean="0">
                <a:latin typeface="Times New Roman" panose="02020603050405020304" pitchFamily="18" charset="0"/>
                <a:cs typeface="Times New Roman" panose="02020603050405020304" pitchFamily="18" charset="0"/>
              </a:rPr>
              <a:t> IBM </a:t>
            </a:r>
            <a:r>
              <a:rPr lang="vi-VN" sz="1600" dirty="0">
                <a:latin typeface="Times New Roman" panose="02020603050405020304" pitchFamily="18" charset="0"/>
                <a:cs typeface="Times New Roman" panose="02020603050405020304" pitchFamily="18" charset="0"/>
              </a:rPr>
              <a:t>Business Process </a:t>
            </a:r>
            <a:r>
              <a:rPr lang="vi-VN" sz="1600" dirty="0" smtClean="0">
                <a:latin typeface="Times New Roman" panose="02020603050405020304" pitchFamily="18" charset="0"/>
                <a:cs typeface="Times New Roman" panose="02020603050405020304" pitchFamily="18" charset="0"/>
              </a:rPr>
              <a:t>Manager (BPM) </a:t>
            </a:r>
            <a:r>
              <a:rPr lang="vi-VN" sz="1600" dirty="0">
                <a:latin typeface="Times New Roman" panose="02020603050405020304" pitchFamily="18" charset="0"/>
                <a:cs typeface="Times New Roman" panose="02020603050405020304" pitchFamily="18" charset="0"/>
              </a:rPr>
              <a:t>là một nền tảng quản lý quy trình kinh doanh toàn diện. Nó cung cấp một bộ công cụ mạnh mẽ để </a:t>
            </a:r>
            <a:r>
              <a:rPr lang="vi-VN" sz="1600" dirty="0" smtClean="0">
                <a:latin typeface="Times New Roman" panose="02020603050405020304" pitchFamily="18" charset="0"/>
                <a:cs typeface="Times New Roman" panose="02020603050405020304" pitchFamily="18" charset="0"/>
              </a:rPr>
              <a:t>phân quyền, </a:t>
            </a:r>
            <a:r>
              <a:rPr lang="vi-VN" sz="1600" dirty="0">
                <a:latin typeface="Times New Roman" panose="02020603050405020304" pitchFamily="18" charset="0"/>
                <a:cs typeface="Times New Roman" panose="02020603050405020304" pitchFamily="18" charset="0"/>
              </a:rPr>
              <a:t>kiểm thử và triển khai các quy trình kinh doanh, cũng như khả năng quản lý </a:t>
            </a:r>
            <a:r>
              <a:rPr lang="vi-VN" sz="1600" dirty="0" smtClean="0">
                <a:latin typeface="Times New Roman" panose="02020603050405020304" pitchFamily="18" charset="0"/>
                <a:cs typeface="Times New Roman" panose="02020603050405020304" pitchFamily="18" charset="0"/>
              </a:rPr>
              <a:t>toàn diện và đầy </a:t>
            </a:r>
            <a:r>
              <a:rPr lang="vi-VN" sz="1600" dirty="0">
                <a:latin typeface="Times New Roman" panose="02020603050405020304" pitchFamily="18" charset="0"/>
                <a:cs typeface="Times New Roman" panose="02020603050405020304" pitchFamily="18" charset="0"/>
              </a:rPr>
              <a:t>đủ về việc quản lý những quy trình kinh doanh đó.</a:t>
            </a:r>
            <a:endParaRPr lang="vi-VN" sz="1600" dirty="0" smtClean="0">
              <a:latin typeface="Times New Roman" panose="02020603050405020304" pitchFamily="18" charset="0"/>
              <a:cs typeface="Times New Roman" panose="02020603050405020304" pitchFamily="18" charset="0"/>
            </a:endParaRPr>
          </a:p>
          <a:p>
            <a:r>
              <a:rPr lang="vi-VN" sz="1600" dirty="0" smtClean="0">
                <a:latin typeface="Times New Roman" panose="02020603050405020304" pitchFamily="18" charset="0"/>
                <a:cs typeface="Times New Roman" panose="02020603050405020304" pitchFamily="18" charset="0"/>
              </a:rPr>
              <a:t>- IBM Operational Decision Manager (ODM) là một nền tảng quản lý quyết định mạnh mẽ, giúp tối ưu hóa việc tạo và chỉnh sửa quyết định, với các tính năng như theo dõi, mô phỏng, quản lý phiên bản. IBM ODM giúp tổ chức xây dựng những quyết định chính xác, từ đó tăng cường hiệu suất, quản lý tuân thủ và cải thiện tính linh hoạt vận hành.</a:t>
            </a:r>
          </a:p>
          <a:p>
            <a:r>
              <a:rPr lang="vi-VN" sz="1600" dirty="0" smtClean="0">
                <a:latin typeface="Times New Roman" panose="02020603050405020304" pitchFamily="18" charset="0"/>
                <a:cs typeface="Times New Roman" panose="02020603050405020304" pitchFamily="18" charset="0"/>
              </a:rPr>
              <a:t>- IBM Enterprise Content Manager (ECM) là một giải pháp quản lý tài liệu doanh nghiệp mạnh mẽ, linh hoạt và đầy đủ tính năng. Giải pháp này cho phép bạn quản lý lượng lớn tài liệu doanh nghiệp (có tính chất ngày càng tăng, cần thiết để vận hành kinh doanh và hỗ trợ quyết định). Nó cung cấp một nền tảng tập trung, an toàn và có thể mở rộng để đáp ứng đầy đủ yêu cầu quản lý tài liệu và quy trình công việc cho mọi loại tài liệu.</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852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thực hiện</a:t>
            </a:r>
            <a:endParaRPr lang="en-US" dirty="0"/>
          </a:p>
        </p:txBody>
      </p:sp>
      <p:sp>
        <p:nvSpPr>
          <p:cNvPr id="3" name="Content Placeholder 2"/>
          <p:cNvSpPr>
            <a:spLocks noGrp="1"/>
          </p:cNvSpPr>
          <p:nvPr>
            <p:ph idx="1"/>
          </p:nvPr>
        </p:nvSpPr>
        <p:spPr/>
        <p:txBody>
          <a:bodyPr>
            <a:normAutofit fontScale="85000" lnSpcReduction="20000"/>
          </a:bodyPr>
          <a:lstStyle/>
          <a:p>
            <a:r>
              <a:rPr lang="vi-VN" sz="1600" dirty="0" smtClean="0"/>
              <a:t>- Tạo workflow automation</a:t>
            </a:r>
          </a:p>
          <a:p>
            <a:r>
              <a:rPr lang="vi-VN" sz="1600" dirty="0" smtClean="0"/>
              <a:t>- Tạo process</a:t>
            </a:r>
          </a:p>
          <a:p>
            <a:r>
              <a:rPr lang="vi-VN" sz="1600" dirty="0" smtClean="0"/>
              <a:t>- Tạo team (để phân quyền)</a:t>
            </a:r>
          </a:p>
          <a:p>
            <a:r>
              <a:rPr lang="vi-VN" sz="1600" dirty="0" smtClean="0"/>
              <a:t>- Tạo Activity và event</a:t>
            </a:r>
          </a:p>
          <a:p>
            <a:r>
              <a:rPr lang="vi-VN" sz="1600" dirty="0" smtClean="0"/>
              <a:t>- Tạo luồng (flow)</a:t>
            </a:r>
          </a:p>
          <a:p>
            <a:r>
              <a:rPr lang="vi-VN" sz="1600" dirty="0" smtClean="0"/>
              <a:t>- Tạo các event gateway</a:t>
            </a:r>
          </a:p>
          <a:p>
            <a:r>
              <a:rPr lang="vi-VN" sz="1600" dirty="0" smtClean="0"/>
              <a:t>- Tạo biến process</a:t>
            </a:r>
          </a:p>
          <a:p>
            <a:r>
              <a:rPr lang="vi-VN" sz="1600" dirty="0" smtClean="0"/>
              <a:t>- Tạo business object</a:t>
            </a:r>
          </a:p>
          <a:p>
            <a:r>
              <a:rPr lang="vi-VN" sz="1600" dirty="0" smtClean="0"/>
              <a:t>- Tạo coach view</a:t>
            </a:r>
          </a:p>
          <a:p>
            <a:r>
              <a:rPr lang="vi-VN" sz="1600" dirty="0" smtClean="0"/>
              <a:t>- Tạo user interface</a:t>
            </a:r>
          </a:p>
          <a:p>
            <a:r>
              <a:rPr lang="vi-VN" sz="1600" dirty="0" smtClean="0"/>
              <a:t>...</a:t>
            </a:r>
            <a:endParaRPr lang="en-US" sz="1600" dirty="0"/>
          </a:p>
        </p:txBody>
      </p:sp>
    </p:spTree>
    <p:extLst>
      <p:ext uri="{BB962C8B-B14F-4D97-AF65-F5344CB8AC3E}">
        <p14:creationId xmlns:p14="http://schemas.microsoft.com/office/powerpoint/2010/main" val="289511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Ưu điểm</a:t>
            </a:r>
            <a:endParaRPr lang="en-US" dirty="0"/>
          </a:p>
        </p:txBody>
      </p:sp>
      <p:sp>
        <p:nvSpPr>
          <p:cNvPr id="3" name="Content Placeholder 2"/>
          <p:cNvSpPr>
            <a:spLocks noGrp="1"/>
          </p:cNvSpPr>
          <p:nvPr>
            <p:ph idx="1"/>
          </p:nvPr>
        </p:nvSpPr>
        <p:spPr/>
        <p:txBody>
          <a:bodyPr/>
          <a:lstStyle/>
          <a:p>
            <a:r>
              <a:rPr lang="vi-VN" dirty="0"/>
              <a:t>Thời gian phát </a:t>
            </a:r>
            <a:r>
              <a:rPr lang="vi-VN" dirty="0" smtClean="0"/>
              <a:t>triển một hệ thống </a:t>
            </a:r>
            <a:r>
              <a:rPr lang="vi-VN" dirty="0"/>
              <a:t>nhanh</a:t>
            </a:r>
          </a:p>
          <a:p>
            <a:r>
              <a:rPr lang="vi-VN" dirty="0" smtClean="0"/>
              <a:t>Giao </a:t>
            </a:r>
            <a:r>
              <a:rPr lang="vi-VN" dirty="0"/>
              <a:t>diện </a:t>
            </a:r>
            <a:r>
              <a:rPr lang="vi-VN" dirty="0" smtClean="0"/>
              <a:t>trực quan</a:t>
            </a:r>
          </a:p>
          <a:p>
            <a:r>
              <a:rPr lang="vi-VN" dirty="0"/>
              <a:t>Khả năng tương tác với các hệ thống </a:t>
            </a:r>
            <a:r>
              <a:rPr lang="vi-VN" dirty="0" smtClean="0"/>
              <a:t>khác</a:t>
            </a:r>
          </a:p>
          <a:p>
            <a:r>
              <a:rPr lang="vi-VN" dirty="0" smtClean="0"/>
              <a:t>Độ linh hoạt cao, dễ dàng bảo trì và mở rộng</a:t>
            </a:r>
          </a:p>
          <a:p>
            <a:r>
              <a:rPr lang="vi-VN" dirty="0" smtClean="0"/>
              <a:t>Triển khai đơn giản lên cloud</a:t>
            </a:r>
            <a:endParaRPr lang="en-US" dirty="0"/>
          </a:p>
        </p:txBody>
      </p:sp>
    </p:spTree>
    <p:extLst>
      <p:ext uri="{BB962C8B-B14F-4D97-AF65-F5344CB8AC3E}">
        <p14:creationId xmlns:p14="http://schemas.microsoft.com/office/powerpoint/2010/main" val="4157887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Nhược điểm</a:t>
            </a:r>
            <a:endParaRPr lang="en-US" dirty="0"/>
          </a:p>
        </p:txBody>
      </p:sp>
      <p:sp>
        <p:nvSpPr>
          <p:cNvPr id="3" name="Content Placeholder 2"/>
          <p:cNvSpPr>
            <a:spLocks noGrp="1"/>
          </p:cNvSpPr>
          <p:nvPr>
            <p:ph idx="1"/>
          </p:nvPr>
        </p:nvSpPr>
        <p:spPr/>
        <p:txBody>
          <a:bodyPr/>
          <a:lstStyle/>
          <a:p>
            <a:r>
              <a:rPr lang="vi-VN" dirty="0" smtClean="0"/>
              <a:t>- </a:t>
            </a:r>
            <a:r>
              <a:rPr lang="en-US" dirty="0"/>
              <a:t>Yêu Cầu </a:t>
            </a:r>
            <a:r>
              <a:rPr lang="en-US" dirty="0" err="1"/>
              <a:t>Tài</a:t>
            </a:r>
            <a:r>
              <a:rPr lang="en-US" dirty="0"/>
              <a:t> </a:t>
            </a:r>
            <a:r>
              <a:rPr lang="en-US" dirty="0" err="1"/>
              <a:t>Nguyên</a:t>
            </a:r>
            <a:r>
              <a:rPr lang="en-US" dirty="0"/>
              <a:t> </a:t>
            </a:r>
            <a:r>
              <a:rPr lang="en-US" dirty="0" err="1"/>
              <a:t>Lớn</a:t>
            </a:r>
            <a:r>
              <a:rPr lang="en-US" b="1" dirty="0"/>
              <a:t>:</a:t>
            </a:r>
            <a:r>
              <a:rPr lang="en-US" dirty="0"/>
              <a:t> </a:t>
            </a:r>
            <a:r>
              <a:rPr lang="en-US" dirty="0" err="1"/>
              <a:t>Đôi</a:t>
            </a:r>
            <a:r>
              <a:rPr lang="en-US" dirty="0"/>
              <a:t> </a:t>
            </a:r>
            <a:r>
              <a:rPr lang="en-US" dirty="0" err="1"/>
              <a:t>khi</a:t>
            </a:r>
            <a:r>
              <a:rPr lang="en-US" dirty="0"/>
              <a:t> có </a:t>
            </a:r>
            <a:r>
              <a:rPr lang="en-US" dirty="0" err="1"/>
              <a:t>thể</a:t>
            </a:r>
            <a:r>
              <a:rPr lang="en-US" dirty="0"/>
              <a:t> </a:t>
            </a:r>
            <a:r>
              <a:rPr lang="en-US" dirty="0" err="1"/>
              <a:t>đòi</a:t>
            </a:r>
            <a:r>
              <a:rPr lang="en-US" dirty="0"/>
              <a:t> hỏi </a:t>
            </a:r>
            <a:r>
              <a:rPr lang="en-US" dirty="0" err="1"/>
              <a:t>tài</a:t>
            </a:r>
            <a:r>
              <a:rPr lang="en-US" dirty="0"/>
              <a:t> </a:t>
            </a:r>
            <a:r>
              <a:rPr lang="en-US" dirty="0" err="1"/>
              <a:t>nguyên</a:t>
            </a:r>
            <a:r>
              <a:rPr lang="en-US" dirty="0"/>
              <a:t> </a:t>
            </a:r>
            <a:r>
              <a:rPr lang="en-US" dirty="0" err="1"/>
              <a:t>hệ</a:t>
            </a:r>
            <a:r>
              <a:rPr lang="en-US" dirty="0"/>
              <a:t> </a:t>
            </a:r>
            <a:r>
              <a:rPr lang="en-US" dirty="0" err="1"/>
              <a:t>thống</a:t>
            </a:r>
            <a:r>
              <a:rPr lang="en-US" dirty="0"/>
              <a:t> </a:t>
            </a:r>
            <a:r>
              <a:rPr lang="en-US" dirty="0" err="1"/>
              <a:t>lớn</a:t>
            </a:r>
            <a:r>
              <a:rPr lang="en-US" dirty="0"/>
              <a:t>, </a:t>
            </a:r>
            <a:r>
              <a:rPr lang="en-US" dirty="0" err="1"/>
              <a:t>đặc</a:t>
            </a:r>
            <a:r>
              <a:rPr lang="en-US" dirty="0"/>
              <a:t> </a:t>
            </a:r>
            <a:r>
              <a:rPr lang="en-US" dirty="0" err="1"/>
              <a:t>biệt</a:t>
            </a:r>
            <a:r>
              <a:rPr lang="en-US" dirty="0"/>
              <a:t> </a:t>
            </a:r>
            <a:r>
              <a:rPr lang="en-US" dirty="0" err="1"/>
              <a:t>khi</a:t>
            </a:r>
            <a:r>
              <a:rPr lang="en-US" dirty="0"/>
              <a:t> </a:t>
            </a:r>
            <a:r>
              <a:rPr lang="en-US" dirty="0" err="1"/>
              <a:t>triển</a:t>
            </a:r>
            <a:r>
              <a:rPr lang="en-US" dirty="0"/>
              <a:t> </a:t>
            </a:r>
            <a:r>
              <a:rPr lang="en-US" dirty="0" err="1"/>
              <a:t>khai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phức</a:t>
            </a:r>
            <a:r>
              <a:rPr lang="en-US" dirty="0"/>
              <a:t> </a:t>
            </a:r>
            <a:r>
              <a:rPr lang="en-US" dirty="0" err="1"/>
              <a:t>tạp</a:t>
            </a:r>
            <a:r>
              <a:rPr lang="en-US" dirty="0" smtClean="0"/>
              <a:t>.</a:t>
            </a:r>
            <a:endParaRPr lang="vi-VN" dirty="0" smtClean="0"/>
          </a:p>
          <a:p>
            <a:r>
              <a:rPr lang="vi-VN" dirty="0" smtClean="0"/>
              <a:t>- Nhiều cấu phần nên cần thời gian để làm chủ công nghệ</a:t>
            </a:r>
          </a:p>
          <a:p>
            <a:r>
              <a:rPr lang="vi-VN" dirty="0" smtClean="0"/>
              <a:t>- Yêu cầu kiến thức chuyên sâu để tối ưu hóa</a:t>
            </a:r>
          </a:p>
        </p:txBody>
      </p:sp>
    </p:spTree>
    <p:extLst>
      <p:ext uri="{BB962C8B-B14F-4D97-AF65-F5344CB8AC3E}">
        <p14:creationId xmlns:p14="http://schemas.microsoft.com/office/powerpoint/2010/main" val="4175209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Báo cáo khả năng nắm bắt công nghệ</a:t>
            </a:r>
            <a:endParaRPr lang="en-US" dirty="0"/>
          </a:p>
        </p:txBody>
      </p:sp>
      <p:sp>
        <p:nvSpPr>
          <p:cNvPr id="3" name="Content Placeholder 2"/>
          <p:cNvSpPr>
            <a:spLocks noGrp="1"/>
          </p:cNvSpPr>
          <p:nvPr>
            <p:ph idx="1"/>
          </p:nvPr>
        </p:nvSpPr>
        <p:spPr/>
        <p:txBody>
          <a:bodyPr>
            <a:normAutofit fontScale="47500" lnSpcReduction="20000"/>
          </a:bodyPr>
          <a:lstStyle/>
          <a:p>
            <a:r>
              <a:rPr lang="vi-VN" sz="2500" b="1" dirty="0" smtClean="0"/>
              <a:t>1. Thời gian</a:t>
            </a:r>
          </a:p>
          <a:p>
            <a:r>
              <a:rPr lang="vi-VN" dirty="0"/>
              <a:t> </a:t>
            </a:r>
            <a:r>
              <a:rPr lang="vi-VN" dirty="0" smtClean="0"/>
              <a:t>3 tuần (từ ngày 03/01/2024 đến nay)</a:t>
            </a:r>
          </a:p>
          <a:p>
            <a:r>
              <a:rPr lang="vi-VN" sz="2500" b="1" dirty="0"/>
              <a:t>2</a:t>
            </a:r>
            <a:r>
              <a:rPr lang="vi-VN" sz="2500" b="1" dirty="0" smtClean="0"/>
              <a:t>. Cách thức tìm hiểu</a:t>
            </a:r>
          </a:p>
          <a:p>
            <a:r>
              <a:rPr lang="vi-VN" dirty="0" smtClean="0"/>
              <a:t>- Thực hành các bài lab do hãng cung cấp</a:t>
            </a:r>
          </a:p>
          <a:p>
            <a:r>
              <a:rPr lang="vi-VN" dirty="0" smtClean="0"/>
              <a:t>- Tìm hiểu tài liệu trên internet</a:t>
            </a:r>
          </a:p>
          <a:p>
            <a:r>
              <a:rPr lang="vi-VN" dirty="0" smtClean="0"/>
              <a:t>- Nhờ đến sự trợ giúp của hãng</a:t>
            </a:r>
          </a:p>
          <a:p>
            <a:r>
              <a:rPr lang="vi-VN" sz="2500" b="1" dirty="0" smtClean="0"/>
              <a:t>3. Các cấu phần tìm hiểu</a:t>
            </a:r>
          </a:p>
          <a:p>
            <a:r>
              <a:rPr lang="en-US" sz="2500" dirty="0" smtClean="0">
                <a:hlinkClick r:id="rId2"/>
              </a:rPr>
              <a:t>IBM </a:t>
            </a:r>
            <a:r>
              <a:rPr lang="en-US" sz="2500" dirty="0">
                <a:hlinkClick r:id="rId2"/>
              </a:rPr>
              <a:t>Business Automation Application</a:t>
            </a:r>
            <a:r>
              <a:rPr lang="vi-VN" sz="2500" dirty="0"/>
              <a:t> (BAA)</a:t>
            </a:r>
          </a:p>
          <a:p>
            <a:r>
              <a:rPr lang="en-US" sz="2500" dirty="0">
                <a:hlinkClick r:id="rId3"/>
              </a:rPr>
              <a:t>IBM Business Automation Insights</a:t>
            </a:r>
            <a:r>
              <a:rPr lang="vi-VN" sz="2500" dirty="0"/>
              <a:t> (BAI)</a:t>
            </a:r>
          </a:p>
          <a:p>
            <a:r>
              <a:rPr lang="en-US" sz="2500" dirty="0">
                <a:hlinkClick r:id="rId4"/>
              </a:rPr>
              <a:t>IBM Automation Decision Services</a:t>
            </a:r>
            <a:r>
              <a:rPr lang="vi-VN" sz="2500" dirty="0"/>
              <a:t> (ADS)</a:t>
            </a:r>
          </a:p>
          <a:p>
            <a:r>
              <a:rPr lang="en-US" sz="2500" dirty="0">
                <a:hlinkClick r:id="rId5"/>
              </a:rPr>
              <a:t>IBM Business Automation Workflow</a:t>
            </a:r>
            <a:r>
              <a:rPr lang="vi-VN" sz="2500" dirty="0"/>
              <a:t> (BAW</a:t>
            </a:r>
            <a:r>
              <a:rPr lang="vi-VN" u="sng" dirty="0" smtClean="0"/>
              <a:t>)</a:t>
            </a:r>
          </a:p>
          <a:p>
            <a:r>
              <a:rPr lang="en-US" u="sng" dirty="0">
                <a:hlinkClick r:id="rId6"/>
              </a:rPr>
              <a:t>IBM FileNet Content </a:t>
            </a:r>
            <a:r>
              <a:rPr lang="en-US" u="sng" dirty="0" smtClean="0">
                <a:hlinkClick r:id="rId6"/>
              </a:rPr>
              <a:t>Services</a:t>
            </a:r>
            <a:r>
              <a:rPr lang="vi-VN" u="sng" dirty="0" smtClean="0"/>
              <a:t> (FCS)</a:t>
            </a:r>
            <a:endParaRPr lang="vi-VN" dirty="0"/>
          </a:p>
          <a:p>
            <a:endParaRPr lang="vi-VN" dirty="0" smtClean="0"/>
          </a:p>
        </p:txBody>
      </p:sp>
    </p:spTree>
    <p:extLst>
      <p:ext uri="{BB962C8B-B14F-4D97-AF65-F5344CB8AC3E}">
        <p14:creationId xmlns:p14="http://schemas.microsoft.com/office/powerpoint/2010/main" val="593008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Báo cáo khả năng nắm bắt công nghệ</a:t>
            </a:r>
            <a:endParaRPr lang="en-US" dirty="0"/>
          </a:p>
        </p:txBody>
      </p:sp>
      <p:sp>
        <p:nvSpPr>
          <p:cNvPr id="3" name="Content Placeholder 2"/>
          <p:cNvSpPr>
            <a:spLocks noGrp="1"/>
          </p:cNvSpPr>
          <p:nvPr>
            <p:ph idx="1"/>
          </p:nvPr>
        </p:nvSpPr>
        <p:spPr/>
        <p:txBody>
          <a:bodyPr/>
          <a:lstStyle/>
          <a:p>
            <a:r>
              <a:rPr lang="vi-VN" b="1" dirty="0" smtClean="0"/>
              <a:t>4. Kết quả đạt được</a:t>
            </a:r>
          </a:p>
          <a:p>
            <a:r>
              <a:rPr lang="vi-VN" dirty="0" smtClean="0"/>
              <a:t>- Nắm được quy trình phát triển và thực hiện thành công việc số hóa quy trình.</a:t>
            </a:r>
          </a:p>
          <a:p>
            <a:r>
              <a:rPr lang="vi-VN" dirty="0" smtClean="0"/>
              <a:t>- Biết cách tích hợp các cấu phần của CP4BA với java và các cấu phần có sẵn</a:t>
            </a:r>
          </a:p>
          <a:p>
            <a:r>
              <a:rPr lang="vi-VN" dirty="0" smtClean="0"/>
              <a:t>- Viết được các bản hướng dẫn BPM và ODM.</a:t>
            </a:r>
            <a:endParaRPr lang="en-US" dirty="0"/>
          </a:p>
        </p:txBody>
      </p:sp>
    </p:spTree>
    <p:extLst>
      <p:ext uri="{BB962C8B-B14F-4D97-AF65-F5344CB8AC3E}">
        <p14:creationId xmlns:p14="http://schemas.microsoft.com/office/powerpoint/2010/main" val="3503654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147</TotalTime>
  <Words>749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Times New Roman</vt:lpstr>
      <vt:lpstr>Organic</vt:lpstr>
      <vt:lpstr>Demo CP4BA</vt:lpstr>
      <vt:lpstr>Mục lục</vt:lpstr>
      <vt:lpstr>What is IBM Cloud Pak® for Business Automation?</vt:lpstr>
      <vt:lpstr>Một số khái niệm cơ bản</vt:lpstr>
      <vt:lpstr>Các bước thực hiện</vt:lpstr>
      <vt:lpstr>Ưu điểm</vt:lpstr>
      <vt:lpstr>Nhược điểm</vt:lpstr>
      <vt:lpstr>Báo cáo khả năng nắm bắt công nghệ</vt:lpstr>
      <vt:lpstr>Báo cáo khả năng nắm bắt công nghệ</vt:lpstr>
      <vt:lpstr>Báo cáo khả năng nắm bắt công nghệ</vt:lpstr>
      <vt:lpstr>Cảm ơn Anh/Em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CP4BA</dc:title>
  <dc:creator>Nguyen Dang Manh (K.CNTT-HO)</dc:creator>
  <cp:lastModifiedBy>Nguyen Dang Manh (K.CNTT-HO)</cp:lastModifiedBy>
  <cp:revision>15</cp:revision>
  <dcterms:created xsi:type="dcterms:W3CDTF">2024-01-25T09:16:03Z</dcterms:created>
  <dcterms:modified xsi:type="dcterms:W3CDTF">2024-01-26T01:25:29Z</dcterms:modified>
</cp:coreProperties>
</file>