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83979" autoAdjust="0"/>
  </p:normalViewPr>
  <p:slideViewPr>
    <p:cSldViewPr>
      <p:cViewPr varScale="1">
        <p:scale>
          <a:sx n="62" d="100"/>
          <a:sy n="62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Mục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Tiêu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Chính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Của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Bài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Học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229600" cy="4343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Làm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quen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Microsoft Word 2007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endParaRPr lang="en-US" dirty="0" smtClean="0">
              <a:solidFill>
                <a:srgbClr val="00359E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00359E"/>
                </a:solidFill>
              </a:rPr>
              <a:t>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Numbering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̉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00359E"/>
                </a:solidFill>
              </a:rPr>
              <a:t>Drop Cap</a:t>
            </a:r>
            <a:endParaRPr lang="en-US" dirty="0">
              <a:solidFill>
                <a:srgbClr val="00359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(6)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558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(7)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34400" cy="549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(8)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73513"/>
            <a:ext cx="8382000" cy="547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1.4 Di </a:t>
            </a:r>
            <a:r>
              <a:rPr lang="en-US" dirty="0" err="1" smtClean="0">
                <a:solidFill>
                  <a:srgbClr val="00359E"/>
                </a:solidFill>
              </a:rPr>
              <a:t>chuyển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trong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tài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liệu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1999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1.5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soạn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thảo</a:t>
            </a:r>
            <a:r>
              <a:rPr lang="en-US" dirty="0" smtClean="0">
                <a:solidFill>
                  <a:srgbClr val="00359E"/>
                </a:solidFill>
              </a:rPr>
              <a:t> (1)</a:t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28661"/>
            <a:ext cx="8458200" cy="571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1.5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soạn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thảo</a:t>
            </a:r>
            <a:r>
              <a:rPr lang="en-US" dirty="0" smtClean="0">
                <a:solidFill>
                  <a:srgbClr val="00359E"/>
                </a:solidFill>
              </a:rPr>
              <a:t> (2)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37306"/>
            <a:ext cx="8153400" cy="559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1.5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soạn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thảo</a:t>
            </a:r>
            <a:r>
              <a:rPr lang="en-US" dirty="0" smtClean="0">
                <a:solidFill>
                  <a:srgbClr val="00359E"/>
                </a:solidFill>
              </a:rPr>
              <a:t> (3)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08762"/>
            <a:ext cx="8305800" cy="579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2.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 (1)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13104"/>
            <a:ext cx="8153400" cy="55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2.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 </a:t>
            </a:r>
            <a:r>
              <a:rPr lang="en-US" dirty="0" smtClean="0">
                <a:solidFill>
                  <a:srgbClr val="00359E"/>
                </a:solidFill>
              </a:rPr>
              <a:t>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82000" cy="554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2.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 </a:t>
            </a:r>
            <a:r>
              <a:rPr lang="en-US" dirty="0" smtClean="0">
                <a:solidFill>
                  <a:srgbClr val="00359E"/>
                </a:solidFill>
              </a:rPr>
              <a:t>(3)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7010400" cy="527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 </a:t>
            </a:r>
            <a:r>
              <a:rPr lang="en-US" dirty="0" err="1" smtClean="0">
                <a:solidFill>
                  <a:srgbClr val="00359E"/>
                </a:solidFill>
              </a:rPr>
              <a:t>Làm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quen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Microsoft Word 2007</a:t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>
              <a:solidFill>
                <a:srgbClr val="00359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00359E"/>
                </a:solidFill>
              </a:rPr>
              <a:t>1.1 </a:t>
            </a:r>
            <a:r>
              <a:rPr lang="en-US" dirty="0" err="1" smtClean="0">
                <a:solidFill>
                  <a:srgbClr val="00359E"/>
                </a:solidFill>
              </a:rPr>
              <a:t>Cách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khởi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thoát</a:t>
            </a:r>
            <a:endParaRPr lang="en-US" dirty="0" smtClean="0">
              <a:solidFill>
                <a:srgbClr val="00359E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359E"/>
                </a:solidFill>
              </a:rPr>
              <a:t>1.2 </a:t>
            </a:r>
            <a:r>
              <a:rPr lang="en-US" dirty="0" err="1" smtClean="0">
                <a:solidFill>
                  <a:srgbClr val="00359E"/>
                </a:solidFill>
              </a:rPr>
              <a:t>Một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sô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lưu</a:t>
            </a:r>
            <a:r>
              <a:rPr lang="en-US" dirty="0" smtClean="0">
                <a:solidFill>
                  <a:srgbClr val="00359E"/>
                </a:solidFill>
              </a:rPr>
              <a:t> ý </a:t>
            </a:r>
            <a:r>
              <a:rPr lang="en-US" dirty="0" err="1" smtClean="0">
                <a:solidFill>
                  <a:srgbClr val="00359E"/>
                </a:solidFill>
              </a:rPr>
              <a:t>khi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nhập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endParaRPr lang="en-US" dirty="0" smtClean="0">
              <a:solidFill>
                <a:srgbClr val="00359E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359E"/>
                </a:solidFill>
              </a:rPr>
              <a:t>1.4 Di </a:t>
            </a:r>
            <a:r>
              <a:rPr lang="en-US" dirty="0" err="1" smtClean="0">
                <a:solidFill>
                  <a:srgbClr val="00359E"/>
                </a:solidFill>
              </a:rPr>
              <a:t>chuyển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trong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tài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liệu</a:t>
            </a:r>
            <a:endParaRPr lang="en-US" dirty="0" smtClean="0">
              <a:solidFill>
                <a:srgbClr val="00359E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359E"/>
                </a:solidFill>
              </a:rPr>
              <a:t>1.5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soạn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thảo</a:t>
            </a:r>
            <a:endParaRPr lang="en-US" dirty="0">
              <a:solidFill>
                <a:srgbClr val="00359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2.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 </a:t>
            </a:r>
            <a:r>
              <a:rPr lang="en-US" dirty="0" smtClean="0">
                <a:solidFill>
                  <a:srgbClr val="00359E"/>
                </a:solidFill>
              </a:rPr>
              <a:t>(4)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72332"/>
            <a:ext cx="8534400" cy="55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2.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 </a:t>
            </a:r>
            <a:r>
              <a:rPr lang="en-US" dirty="0" smtClean="0">
                <a:solidFill>
                  <a:srgbClr val="00359E"/>
                </a:solidFill>
              </a:rPr>
              <a:t>(5)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47207"/>
            <a:ext cx="8382000" cy="563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2.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ky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tư</a:t>
            </a:r>
            <a:r>
              <a:rPr lang="en-US" dirty="0" smtClean="0">
                <a:solidFill>
                  <a:srgbClr val="00359E"/>
                </a:solidFill>
              </a:rPr>
              <a:t>̣ </a:t>
            </a:r>
            <a:r>
              <a:rPr lang="en-US" dirty="0" smtClean="0">
                <a:solidFill>
                  <a:srgbClr val="00359E"/>
                </a:solidFill>
              </a:rPr>
              <a:t>(6)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7934"/>
            <a:ext cx="9144000" cy="593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(1)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24593"/>
            <a:ext cx="8534400" cy="567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(2)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458200" cy="59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(3)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60018"/>
            <a:ext cx="8382000" cy="595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(4)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26992"/>
            <a:ext cx="8382000" cy="567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(5)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03402"/>
            <a:ext cx="8382000" cy="570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(6)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87695"/>
            <a:ext cx="8153400" cy="597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(7)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2999"/>
            <a:ext cx="8534400" cy="50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1.1 </a:t>
            </a:r>
            <a:r>
              <a:rPr lang="en-US" dirty="0" err="1" smtClean="0">
                <a:solidFill>
                  <a:srgbClr val="00359E"/>
                </a:solidFill>
              </a:rPr>
              <a:t>Cách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khởi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thoát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060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(8)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17501"/>
            <a:ext cx="8001000" cy="553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(9)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877" y="1219200"/>
            <a:ext cx="8507523" cy="52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3. </a:t>
            </a:r>
            <a:r>
              <a:rPr lang="en-US" dirty="0" err="1" smtClean="0">
                <a:solidFill>
                  <a:srgbClr val="00359E"/>
                </a:solidFill>
              </a:rPr>
              <a:t>Định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dạng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smtClean="0">
                <a:solidFill>
                  <a:srgbClr val="00359E"/>
                </a:solidFill>
              </a:rPr>
              <a:t>(10)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00712"/>
            <a:ext cx="8382000" cy="551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(1)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990" y="914401"/>
            <a:ext cx="8453810" cy="574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(2)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2816" y="990599"/>
            <a:ext cx="8177784" cy="556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(3)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9416"/>
            <a:ext cx="7924800" cy="578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(4)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470" y="838200"/>
            <a:ext cx="8307530" cy="59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(5)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26482"/>
            <a:ext cx="8382000" cy="579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(6)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95609"/>
            <a:ext cx="8305800" cy="57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(7)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24" y="914400"/>
            <a:ext cx="9032976" cy="571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solidFill>
                  <a:srgbClr val="00359E"/>
                </a:solidFill>
              </a:rPr>
              <a:t>1.2 </a:t>
            </a:r>
            <a:r>
              <a:rPr lang="en-US" dirty="0" err="1" smtClean="0">
                <a:solidFill>
                  <a:srgbClr val="00359E"/>
                </a:solidFill>
              </a:rPr>
              <a:t>Một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sô</a:t>
            </a:r>
            <a:r>
              <a:rPr lang="en-US" dirty="0" smtClean="0">
                <a:solidFill>
                  <a:srgbClr val="00359E"/>
                </a:solidFill>
              </a:rPr>
              <a:t>́ </a:t>
            </a:r>
            <a:r>
              <a:rPr lang="en-US" dirty="0" err="1" smtClean="0">
                <a:solidFill>
                  <a:srgbClr val="00359E"/>
                </a:solidFill>
              </a:rPr>
              <a:t>lưu</a:t>
            </a:r>
            <a:r>
              <a:rPr lang="en-US" dirty="0" smtClean="0">
                <a:solidFill>
                  <a:srgbClr val="00359E"/>
                </a:solidFill>
              </a:rPr>
              <a:t> ý </a:t>
            </a:r>
            <a:r>
              <a:rPr lang="en-US" dirty="0" err="1" smtClean="0">
                <a:solidFill>
                  <a:srgbClr val="00359E"/>
                </a:solidFill>
              </a:rPr>
              <a:t>khi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nhập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văn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bản</a:t>
            </a:r>
            <a:endParaRPr lang="en-US" dirty="0" smtClean="0">
              <a:solidFill>
                <a:srgbClr val="00359E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947" y="1371600"/>
            <a:ext cx="853624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4. Bullets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smtClean="0">
                <a:solidFill>
                  <a:srgbClr val="00359E"/>
                </a:solidFill>
              </a:rPr>
              <a:t>Numbering (8)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20684"/>
            <a:ext cx="7924800" cy="583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(1)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32" y="914400"/>
            <a:ext cx="8931068" cy="578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(2)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18737"/>
            <a:ext cx="8458200" cy="625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(3)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9876"/>
            <a:ext cx="8229600" cy="561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</a:t>
            </a:r>
            <a:r>
              <a:rPr lang="en-US" dirty="0" smtClean="0">
                <a:solidFill>
                  <a:srgbClr val="00359E"/>
                </a:solidFill>
              </a:rPr>
              <a:t>4</a:t>
            </a:r>
            <a:r>
              <a:rPr lang="en-US" dirty="0" smtClean="0">
                <a:solidFill>
                  <a:srgbClr val="00359E"/>
                </a:solidFill>
              </a:rPr>
              <a:t>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25450"/>
            <a:ext cx="8305800" cy="56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</a:t>
            </a:r>
            <a:r>
              <a:rPr lang="en-US" dirty="0" smtClean="0">
                <a:solidFill>
                  <a:srgbClr val="00359E"/>
                </a:solidFill>
              </a:rPr>
              <a:t>5</a:t>
            </a:r>
            <a:r>
              <a:rPr lang="en-US" dirty="0" smtClean="0">
                <a:solidFill>
                  <a:srgbClr val="00359E"/>
                </a:solidFill>
              </a:rPr>
              <a:t>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688" y="990600"/>
            <a:ext cx="9006312" cy="563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</a:t>
            </a:r>
            <a:r>
              <a:rPr lang="en-US" dirty="0" smtClean="0">
                <a:solidFill>
                  <a:srgbClr val="00359E"/>
                </a:solidFill>
              </a:rPr>
              <a:t>6</a:t>
            </a:r>
            <a:r>
              <a:rPr lang="en-US" dirty="0" smtClean="0">
                <a:solidFill>
                  <a:srgbClr val="00359E"/>
                </a:solidFill>
              </a:rPr>
              <a:t>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20154"/>
            <a:ext cx="8153400" cy="59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</a:t>
            </a:r>
            <a:r>
              <a:rPr lang="en-US" dirty="0" smtClean="0">
                <a:solidFill>
                  <a:srgbClr val="00359E"/>
                </a:solidFill>
              </a:rPr>
              <a:t>7</a:t>
            </a:r>
            <a:r>
              <a:rPr lang="en-US" dirty="0" smtClean="0">
                <a:solidFill>
                  <a:srgbClr val="00359E"/>
                </a:solidFill>
              </a:rPr>
              <a:t>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65404"/>
            <a:ext cx="8458200" cy="558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5. </a:t>
            </a:r>
            <a:r>
              <a:rPr lang="en-US" dirty="0" err="1" smtClean="0">
                <a:solidFill>
                  <a:srgbClr val="00359E"/>
                </a:solidFill>
              </a:rPr>
              <a:t>Khung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viền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va</a:t>
            </a:r>
            <a:r>
              <a:rPr lang="en-US" dirty="0" smtClean="0">
                <a:solidFill>
                  <a:srgbClr val="00359E"/>
                </a:solidFill>
              </a:rPr>
              <a:t>̀ </a:t>
            </a:r>
            <a:r>
              <a:rPr lang="en-US" dirty="0" err="1" smtClean="0">
                <a:solidFill>
                  <a:srgbClr val="00359E"/>
                </a:solidFill>
              </a:rPr>
              <a:t>bóng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đô</a:t>
            </a:r>
            <a:r>
              <a:rPr lang="en-US" dirty="0" smtClean="0">
                <a:solidFill>
                  <a:srgbClr val="00359E"/>
                </a:solidFill>
              </a:rPr>
              <a:t> (</a:t>
            </a:r>
            <a:r>
              <a:rPr lang="en-US" dirty="0" smtClean="0">
                <a:solidFill>
                  <a:srgbClr val="00359E"/>
                </a:solidFill>
              </a:rPr>
              <a:t>8</a:t>
            </a:r>
            <a:r>
              <a:rPr lang="en-US" dirty="0" smtClean="0">
                <a:solidFill>
                  <a:srgbClr val="00359E"/>
                </a:solidFill>
              </a:rPr>
              <a:t>)</a:t>
            </a:r>
            <a:r>
              <a:rPr lang="en-US" dirty="0" smtClean="0">
                <a:solidFill>
                  <a:srgbClr val="00359E"/>
                </a:solidFill>
              </a:rPr>
              <a:t/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542" y="914399"/>
            <a:ext cx="8427458" cy="565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6. </a:t>
            </a:r>
            <a:r>
              <a:rPr lang="en-US" dirty="0" smtClean="0">
                <a:solidFill>
                  <a:srgbClr val="00359E"/>
                </a:solidFill>
              </a:rPr>
              <a:t>Drop Cap</a:t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924800" cy="590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(1)</a:t>
            </a:r>
            <a:br>
              <a:rPr lang="en-US" dirty="0" smtClean="0">
                <a:solidFill>
                  <a:srgbClr val="00359E"/>
                </a:solidFill>
              </a:rPr>
            </a:b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69336"/>
            <a:ext cx="8077200" cy="578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(2)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(3)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1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(4)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29"/>
            <a:ext cx="8763000" cy="573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359E"/>
                </a:solidFill>
              </a:rPr>
              <a:t>1.3 </a:t>
            </a:r>
            <a:r>
              <a:rPr lang="en-US" dirty="0" err="1" smtClean="0">
                <a:solidFill>
                  <a:srgbClr val="00359E"/>
                </a:solidFill>
              </a:rPr>
              <a:t>Các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thao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tác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với</a:t>
            </a:r>
            <a:r>
              <a:rPr lang="en-US" dirty="0" smtClean="0">
                <a:solidFill>
                  <a:srgbClr val="00359E"/>
                </a:solidFill>
              </a:rPr>
              <a:t> </a:t>
            </a:r>
            <a:r>
              <a:rPr lang="en-US" dirty="0" err="1" smtClean="0">
                <a:solidFill>
                  <a:srgbClr val="00359E"/>
                </a:solidFill>
              </a:rPr>
              <a:t>tệp</a:t>
            </a:r>
            <a:r>
              <a:rPr lang="en-US" dirty="0" smtClean="0">
                <a:solidFill>
                  <a:srgbClr val="00359E"/>
                </a:solidFill>
              </a:rPr>
              <a:t> tin (5)</a:t>
            </a:r>
            <a:endParaRPr lang="en-US" dirty="0">
              <a:solidFill>
                <a:srgbClr val="00359E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875678"/>
            <a:ext cx="8763000" cy="598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496</Words>
  <Application>Microsoft Office PowerPoint</Application>
  <PresentationFormat>On-screen Show (4:3)</PresentationFormat>
  <Paragraphs>60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Mục Tiêu Chính Của Bài Học</vt:lpstr>
      <vt:lpstr>1. Làm quen với Microsoft Word 2007 </vt:lpstr>
      <vt:lpstr>1.1 Cách khởi động và thoát</vt:lpstr>
      <vt:lpstr>1.2 Một số lưu ý khi nhập văn bản</vt:lpstr>
      <vt:lpstr>1.3 Các thao tác với tệp tin (1) </vt:lpstr>
      <vt:lpstr>1.3 Các thao tác với tệp tin (2)</vt:lpstr>
      <vt:lpstr>1.3 Các thao tác với tệp tin (3)</vt:lpstr>
      <vt:lpstr>1.3 Các thao tác với tệp tin (4)</vt:lpstr>
      <vt:lpstr>1.3 Các thao tác với tệp tin (5)</vt:lpstr>
      <vt:lpstr>1.3 Các thao tác với tệp tin (6)</vt:lpstr>
      <vt:lpstr>1.3 Các thao tác với tệp tin (7)</vt:lpstr>
      <vt:lpstr>1.3 Các thao tác với tệp tin (8)</vt:lpstr>
      <vt:lpstr>1.4 Di chuyển trong tài liệu </vt:lpstr>
      <vt:lpstr>1.5 Các thao tác với soạn thảo (1) </vt:lpstr>
      <vt:lpstr>1.5 Các thao tác với soạn thảo (2)</vt:lpstr>
      <vt:lpstr>1.5 Các thao tác với soạn thảo (3)</vt:lpstr>
      <vt:lpstr>2. Định dạng ký tự (1) </vt:lpstr>
      <vt:lpstr>2. Định dạng ký tự (2)</vt:lpstr>
      <vt:lpstr>2. Định dạng ký tự (3)</vt:lpstr>
      <vt:lpstr>2. Định dạng ký tự (4)</vt:lpstr>
      <vt:lpstr>2. Định dạng ký tự (5)</vt:lpstr>
      <vt:lpstr>2. Định dạng ký tự (6)</vt:lpstr>
      <vt:lpstr>3. Định dạng văn bản (1) </vt:lpstr>
      <vt:lpstr>3. Định dạng văn bản (2)</vt:lpstr>
      <vt:lpstr>3. Định dạng văn bản (3)</vt:lpstr>
      <vt:lpstr>3. Định dạng văn bản (4)</vt:lpstr>
      <vt:lpstr>3. Định dạng văn bản (5)</vt:lpstr>
      <vt:lpstr>3. Định dạng văn bản (6)</vt:lpstr>
      <vt:lpstr>3. Định dạng văn bản (7)</vt:lpstr>
      <vt:lpstr>3. Định dạng văn bản (8)</vt:lpstr>
      <vt:lpstr>3. Định dạng văn bản (9)</vt:lpstr>
      <vt:lpstr>3. Định dạng văn bản (10)</vt:lpstr>
      <vt:lpstr>4. Bullets và Numbering (1) </vt:lpstr>
      <vt:lpstr>4. Bullets và Numbering (2) </vt:lpstr>
      <vt:lpstr>4. Bullets và Numbering (3) </vt:lpstr>
      <vt:lpstr>4. Bullets và Numbering (4) </vt:lpstr>
      <vt:lpstr>4. Bullets và Numbering (5) </vt:lpstr>
      <vt:lpstr>4. Bullets và Numbering (6) </vt:lpstr>
      <vt:lpstr>4. Bullets và Numbering (7) </vt:lpstr>
      <vt:lpstr>4. Bullets và Numbering (8) </vt:lpstr>
      <vt:lpstr>5. Khung viền và bóng đô (1) </vt:lpstr>
      <vt:lpstr>5. Khung viền và bóng đô (2) </vt:lpstr>
      <vt:lpstr>5. Khung viền và bóng đô (3) </vt:lpstr>
      <vt:lpstr>5. Khung viền và bóng đô (4) </vt:lpstr>
      <vt:lpstr>5. Khung viền và bóng đô (5) </vt:lpstr>
      <vt:lpstr>5. Khung viền và bóng đô (6) </vt:lpstr>
      <vt:lpstr>5. Khung viền và bóng đô (7) </vt:lpstr>
      <vt:lpstr>5. Khung viền và bóng đô (8) </vt:lpstr>
      <vt:lpstr>6. Drop Cap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Mục Tiêu Chính Của Bài Học</dc:title>
  <dc:creator>ADMIN</dc:creator>
  <cp:lastModifiedBy>ADMIN</cp:lastModifiedBy>
  <cp:revision>90</cp:revision>
  <dcterms:created xsi:type="dcterms:W3CDTF">2006-08-16T00:00:00Z</dcterms:created>
  <dcterms:modified xsi:type="dcterms:W3CDTF">2011-03-31T04:43:02Z</dcterms:modified>
</cp:coreProperties>
</file>